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91" r:id="rId3"/>
    <p:sldId id="514" r:id="rId5"/>
    <p:sldId id="597" r:id="rId6"/>
    <p:sldId id="599" r:id="rId7"/>
    <p:sldId id="611" r:id="rId8"/>
    <p:sldId id="612" r:id="rId9"/>
    <p:sldId id="613" r:id="rId10"/>
    <p:sldId id="598" r:id="rId11"/>
    <p:sldId id="605" r:id="rId12"/>
  </p:sldIdLst>
  <p:sldSz cx="12192000" cy="6858000"/>
  <p:notesSz cx="9925050" cy="679767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99FF"/>
    <a:srgbClr val="A38ACB"/>
    <a:srgbClr val="0066FF"/>
    <a:srgbClr val="543795"/>
    <a:srgbClr val="9FBFE5"/>
    <a:srgbClr val="F6AD8E"/>
    <a:srgbClr val="70AD47"/>
    <a:srgbClr val="98BCE4"/>
    <a:srgbClr val="FFD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4514" autoAdjust="0"/>
  </p:normalViewPr>
  <p:slideViewPr>
    <p:cSldViewPr snapToGrid="0" showGuides="1">
      <p:cViewPr varScale="1">
        <p:scale>
          <a:sx n="94" d="100"/>
          <a:sy n="94" d="100"/>
        </p:scale>
        <p:origin x="1092" y="96"/>
      </p:cViewPr>
      <p:guideLst>
        <p:guide orient="horz" pos="23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Partial-Order</a:t>
            </a:r>
            <a:r>
              <a:rPr lang="en-US" altLang="zh-CN" baseline="0" dirty="0" smtClean="0"/>
              <a:t> Restrictions (or short, PoR) Consistency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smtClean="0"/>
              <a:t>USENIX Aunal Technical Conference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smtClean="0"/>
              <a:t>July 12, 2018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March 8, 2023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6985" y="1203960"/>
            <a:ext cx="963803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基于arm架构模块化操作系统内核的实时日志文件系统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82070" y="3898099"/>
            <a:ext cx="3027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latin typeface="Gill Sans MT" panose="020B0502020104020203" pitchFamily="34" charset="0"/>
                <a:ea typeface="华文新魏" panose="02010800040101010101" pitchFamily="2" charset="-122"/>
              </a:rPr>
              <a:t>汇报人：张益程</a:t>
            </a:r>
            <a:endParaRPr lang="zh-CN" altLang="en-US" sz="3200" dirty="0" smtClean="0">
              <a:latin typeface="Gill Sans MT" panose="020B0502020104020203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3200" dirty="0" smtClean="0">
                <a:latin typeface="Gill Sans MT" panose="020B0502020104020203" pitchFamily="34" charset="0"/>
                <a:ea typeface="华文新魏" panose="02010800040101010101" pitchFamily="2" charset="-122"/>
              </a:rPr>
              <a:t>2023.4.15</a:t>
            </a:r>
            <a:endParaRPr lang="en-US" altLang="zh-CN" sz="3200" dirty="0" smtClean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"/>
          <p:cNvGrpSpPr/>
          <p:nvPr/>
        </p:nvGrpSpPr>
        <p:grpSpPr bwMode="auto">
          <a:xfrm>
            <a:off x="1417460" y="1891523"/>
            <a:ext cx="762000" cy="665162"/>
            <a:chOff x="1110" y="2656"/>
            <a:chExt cx="1549" cy="1351"/>
          </a:xfrm>
        </p:grpSpPr>
        <p:sp>
          <p:nvSpPr>
            <p:cNvPr id="4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2027060" y="2501123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2448700" y="2028048"/>
            <a:ext cx="14046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课题</a:t>
            </a:r>
            <a:r>
              <a:rPr lang="zh-CN" alt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目标</a:t>
            </a:r>
            <a:endParaRPr lang="zh-CN" altLang="en-US" sz="2400" b="1" dirty="0" smtClean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1612723" y="1989948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1</a:t>
            </a:r>
            <a:endParaRPr lang="en-US" altLang="zh-CN" sz="2400" b="1">
              <a:solidFill>
                <a:schemeClr val="bg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grpSp>
        <p:nvGrpSpPr>
          <p:cNvPr id="50" name="Group 7"/>
          <p:cNvGrpSpPr/>
          <p:nvPr/>
        </p:nvGrpSpPr>
        <p:grpSpPr bwMode="auto">
          <a:xfrm>
            <a:off x="1417460" y="2805923"/>
            <a:ext cx="762000" cy="665162"/>
            <a:chOff x="3174" y="2656"/>
            <a:chExt cx="1549" cy="1351"/>
          </a:xfrm>
        </p:grpSpPr>
        <p:sp>
          <p:nvSpPr>
            <p:cNvPr id="54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1" name="Line 14"/>
          <p:cNvSpPr>
            <a:spLocks noChangeShapeType="1"/>
          </p:cNvSpPr>
          <p:nvPr/>
        </p:nvSpPr>
        <p:spPr bwMode="auto">
          <a:xfrm>
            <a:off x="2027060" y="3415523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2438540" y="2882123"/>
            <a:ext cx="14046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执行</a:t>
            </a:r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情况</a:t>
            </a:r>
            <a:endParaRPr lang="zh-CN" altLang="en-US" sz="2400" b="1" dirty="0"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gray">
          <a:xfrm>
            <a:off x="1612723" y="2904348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2</a:t>
            </a:r>
            <a:endParaRPr lang="en-US" altLang="zh-CN" sz="2400" b="1">
              <a:solidFill>
                <a:schemeClr val="bg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grpSp>
        <p:nvGrpSpPr>
          <p:cNvPr id="58" name="Group 17"/>
          <p:cNvGrpSpPr/>
          <p:nvPr/>
        </p:nvGrpSpPr>
        <p:grpSpPr bwMode="auto">
          <a:xfrm>
            <a:off x="1417460" y="3698098"/>
            <a:ext cx="762001" cy="665162"/>
            <a:chOff x="1110" y="2656"/>
            <a:chExt cx="1549" cy="1351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2027060" y="4307698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2438540" y="3774298"/>
            <a:ext cx="17100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存在的</a:t>
            </a:r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问题</a:t>
            </a:r>
            <a:endParaRPr lang="zh-CN" altLang="en-US" sz="2400" b="1" dirty="0"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gray">
          <a:xfrm>
            <a:off x="1612723" y="3796523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grpSp>
        <p:nvGrpSpPr>
          <p:cNvPr id="66" name="Group 21"/>
          <p:cNvGrpSpPr/>
          <p:nvPr/>
        </p:nvGrpSpPr>
        <p:grpSpPr bwMode="auto">
          <a:xfrm>
            <a:off x="1417460" y="4612498"/>
            <a:ext cx="762000" cy="665162"/>
            <a:chOff x="3174" y="2656"/>
            <a:chExt cx="1549" cy="1351"/>
          </a:xfrm>
        </p:grpSpPr>
        <p:sp>
          <p:nvSpPr>
            <p:cNvPr id="70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7" name="Line 28"/>
          <p:cNvSpPr>
            <a:spLocks noChangeShapeType="1"/>
          </p:cNvSpPr>
          <p:nvPr/>
        </p:nvSpPr>
        <p:spPr bwMode="auto">
          <a:xfrm>
            <a:off x="2027060" y="5222098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2438540" y="4688698"/>
            <a:ext cx="20154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下一阶段</a:t>
            </a:r>
            <a:r>
              <a:rPr lang="zh-CN" altLang="en-US" sz="2400" b="1" dirty="0"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计划</a:t>
            </a:r>
            <a:endParaRPr lang="zh-CN" altLang="en-US" sz="2400" b="1" dirty="0"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gray">
          <a:xfrm>
            <a:off x="1612723" y="4710923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4</a:t>
            </a:r>
            <a:endParaRPr lang="en-US" altLang="zh-CN" sz="2400" b="1">
              <a:solidFill>
                <a:schemeClr val="bg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gray">
          <a:xfrm>
            <a:off x="1622237" y="559106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itchFamily="2" charset="-122"/>
                <a:cs typeface="Calibri" panose="020F0502020204030204" pitchFamily="34" charset="0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Gill Sans MT" panose="020B0502020104020203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lstStyle/>
          <a:p>
            <a:r>
              <a:rPr lang="zh-CN" altLang="en-US" sz="2800" dirty="0" smtClean="0"/>
              <a:t>课题</a:t>
            </a:r>
            <a:r>
              <a:rPr lang="zh-CN" altLang="en-US" sz="2800" dirty="0" smtClean="0"/>
              <a:t>目标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en-US" altLang="zh-CN" dirty="0"/>
              <a:t>Rust</a:t>
            </a:r>
            <a:r>
              <a:rPr lang="zh-CN" altLang="en-US" dirty="0"/>
              <a:t>语言参考</a:t>
            </a:r>
            <a:r>
              <a:rPr lang="en-US" altLang="zh-CN" dirty="0"/>
              <a:t> Xv6 Log-FS</a:t>
            </a:r>
            <a:r>
              <a:rPr lang="zh-CN" altLang="en-US" dirty="0"/>
              <a:t>编写日志文件系统，随后将其接入到模块化单内核操作系统</a:t>
            </a:r>
            <a:r>
              <a:rPr lang="en-US" altLang="zh-CN" dirty="0"/>
              <a:t>ArceOS</a:t>
            </a:r>
            <a:r>
              <a:rPr lang="zh-CN" altLang="en-US" dirty="0"/>
              <a:t>中，根据文件系统的使用需求在</a:t>
            </a:r>
            <a:r>
              <a:rPr lang="en-US" altLang="zh-CN" dirty="0"/>
              <a:t>Xv6 Log-FS</a:t>
            </a:r>
            <a:r>
              <a:rPr lang="zh-CN" altLang="en-US" dirty="0"/>
              <a:t>的基础上进行功能拓展，最后参考</a:t>
            </a:r>
            <a:r>
              <a:rPr lang="en-US" altLang="zh-CN" dirty="0"/>
              <a:t>pjdfstest</a:t>
            </a:r>
            <a:r>
              <a:rPr lang="zh-CN" altLang="en-US" dirty="0"/>
              <a:t>书写若干测试用例并</a:t>
            </a:r>
            <a:r>
              <a:rPr lang="zh-CN" altLang="en-US" dirty="0"/>
              <a:t>全部通过。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472"/>
            <a:ext cx="10515600" cy="4963126"/>
          </a:xfrm>
        </p:spPr>
        <p:txBody>
          <a:bodyPr>
            <a:normAutofit/>
          </a:bodyPr>
          <a:lstStyle/>
          <a:p>
            <a:r>
              <a:rPr lang="zh-CN" altLang="en-US" dirty="0"/>
              <a:t>首先完成了</a:t>
            </a:r>
            <a:r>
              <a:rPr lang="en-US" altLang="zh-CN" dirty="0"/>
              <a:t>xv6-logfs</a:t>
            </a:r>
            <a:r>
              <a:rPr lang="zh-CN" altLang="en-US" dirty="0"/>
              <a:t>的模块化处理，将其从</a:t>
            </a:r>
            <a:r>
              <a:rPr lang="en-US" altLang="zh-CN" dirty="0"/>
              <a:t>xv6</a:t>
            </a:r>
            <a:r>
              <a:rPr lang="zh-CN" altLang="en-US" dirty="0"/>
              <a:t>内核中分离了出来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March 10, 2023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p>
            <a:r>
              <a:rPr lang="zh-CN" altLang="en-US" sz="2800" dirty="0" smtClean="0"/>
              <a:t>执行</a:t>
            </a:r>
            <a:r>
              <a:rPr lang="zh-CN" altLang="en-US" sz="2800" dirty="0" smtClean="0"/>
              <a:t>情况</a:t>
            </a:r>
            <a:endParaRPr lang="zh-CN" altLang="en-US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971675"/>
            <a:ext cx="11506200" cy="47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697230"/>
            <a:ext cx="9960610" cy="613600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472"/>
            <a:ext cx="10515600" cy="49631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随后将其接入了</a:t>
            </a:r>
            <a:r>
              <a:rPr lang="en-US" altLang="zh-CN" sz="2000" dirty="0"/>
              <a:t>Arceos</a:t>
            </a:r>
            <a:endParaRPr lang="en-US" altLang="zh-CN" sz="2000" dirty="0"/>
          </a:p>
          <a:p>
            <a:r>
              <a:rPr lang="zh-CN" altLang="en-US" sz="2000" dirty="0"/>
              <a:t>通过内核中的模块实现了</a:t>
            </a:r>
            <a:r>
              <a:rPr lang="en-US" altLang="zh-CN" sz="2000" dirty="0"/>
              <a:t>SleepLock</a:t>
            </a:r>
            <a:endParaRPr lang="en-US" altLang="zh-CN" sz="2000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p>
            <a:r>
              <a:rPr lang="zh-CN" altLang="en-US" sz="2800" dirty="0" smtClean="0"/>
              <a:t>执行</a:t>
            </a:r>
            <a:r>
              <a:rPr lang="zh-CN" altLang="en-US" sz="2800" dirty="0" smtClean="0"/>
              <a:t>情况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472"/>
            <a:ext cx="10515600" cy="4963126"/>
          </a:xfrm>
        </p:spPr>
        <p:txBody>
          <a:bodyPr>
            <a:normAutofit/>
          </a:bodyPr>
          <a:lstStyle/>
          <a:p>
            <a:r>
              <a:rPr lang="zh-CN" altLang="en-US" dirty="0"/>
              <a:t>参考pjdfstest中的测试内容和9pfs的接口功能，在xv6fs的代码基础上实现了更多的文件系统接口</a:t>
            </a:r>
            <a:endParaRPr lang="zh-CN" altLang="en-US" dirty="0"/>
          </a:p>
          <a:p>
            <a:r>
              <a:rPr lang="zh-CN" altLang="en-US" dirty="0"/>
              <a:t>书写并通过了若干功能性测试</a:t>
            </a:r>
            <a:endParaRPr lang="zh-CN" altLang="en-US" dirty="0"/>
          </a:p>
          <a:p>
            <a:r>
              <a:rPr lang="zh-CN" altLang="en-US" dirty="0"/>
              <a:t>大量的写入和</a:t>
            </a:r>
            <a:r>
              <a:rPr lang="zh-CN" altLang="en-US" dirty="0"/>
              <a:t>追加，文件和目录的删除，硬链接的生成与取消，文件的重命名，多线程的并发读写等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重写了原有的用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语言生成对应磁盘镜像的代码，并集成到了文件系统中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p>
            <a:r>
              <a:rPr lang="zh-CN" altLang="en-US" sz="2800" dirty="0" smtClean="0"/>
              <a:t>执行</a:t>
            </a:r>
            <a:r>
              <a:rPr lang="zh-CN" altLang="en-US" sz="2800" dirty="0" smtClean="0"/>
              <a:t>情况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472"/>
            <a:ext cx="10515600" cy="4963126"/>
          </a:xfrm>
        </p:spPr>
        <p:txBody>
          <a:bodyPr>
            <a:norm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SCALEFS</a:t>
            </a:r>
            <a:r>
              <a:rPr lang="zh-CN" altLang="en-US" dirty="0"/>
              <a:t>的内容开始修改</a:t>
            </a:r>
            <a:r>
              <a:rPr lang="zh-CN" altLang="en-US" dirty="0"/>
              <a:t>文件系统</a:t>
            </a:r>
            <a:endParaRPr lang="zh-CN" altLang="en-US" dirty="0"/>
          </a:p>
          <a:p>
            <a:r>
              <a:rPr lang="zh-CN" altLang="en-US" dirty="0"/>
              <a:t>目前添加了二级</a:t>
            </a:r>
            <a:r>
              <a:rPr lang="zh-CN" altLang="en-US" dirty="0"/>
              <a:t>间接索引</a:t>
            </a:r>
            <a:endParaRPr lang="zh-CN" altLang="en-US" dirty="0"/>
          </a:p>
          <a:p>
            <a:r>
              <a:rPr lang="zh-CN" altLang="en-US" dirty="0"/>
              <a:t>后续还要修改</a:t>
            </a:r>
            <a:r>
              <a:rPr lang="en-US" altLang="zh-CN" dirty="0"/>
              <a:t>buffer cache</a:t>
            </a:r>
            <a:r>
              <a:rPr lang="zh-CN" altLang="en-US" dirty="0"/>
              <a:t>层和</a:t>
            </a:r>
            <a:r>
              <a:rPr lang="en-US" altLang="zh-CN" dirty="0"/>
              <a:t>log</a:t>
            </a:r>
            <a:r>
              <a:rPr lang="zh-CN" altLang="en-US" dirty="0"/>
              <a:t>层，并加上</a:t>
            </a:r>
            <a:r>
              <a:rPr lang="en-US" altLang="zh-CN" dirty="0"/>
              <a:t>fd</a:t>
            </a:r>
            <a:r>
              <a:rPr lang="zh-CN" altLang="en-US" dirty="0"/>
              <a:t>的管理组件来简化相关的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p>
            <a:r>
              <a:rPr lang="zh-CN" altLang="en-US" sz="2800" dirty="0" smtClean="0"/>
              <a:t>执行</a:t>
            </a:r>
            <a:r>
              <a:rPr lang="zh-CN" altLang="en-US" sz="2800" dirty="0" smtClean="0"/>
              <a:t>情况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525957"/>
            <a:ext cx="10515600" cy="688515"/>
          </a:xfrm>
        </p:spPr>
        <p:txBody>
          <a:bodyPr/>
          <a:lstStyle/>
          <a:p>
            <a:r>
              <a:rPr lang="zh-CN" altLang="en-US" sz="2800" dirty="0" smtClean="0"/>
              <a:t>存在的</a:t>
            </a:r>
            <a:r>
              <a:rPr lang="zh-CN" altLang="en-US" sz="2800" dirty="0" smtClean="0"/>
              <a:t>问题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志的实现逻辑不够清晰明了，目前采用的还是在每一个文件系统调用的最后进行日志的写入，同时对日志功能的可靠性测试不够，没有测试在任何时间崩溃是否能完整恢复，这里需要重新梳理一下日志模块的逻辑，并进行相应的调整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目前的文件系统没有统一管理文件的文件描述符相关的组件，这对代码的可读性和实现上的简易性造成了挑战，这里也需要进一步修改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下一步可能的</a:t>
            </a:r>
            <a:r>
              <a:rPr lang="zh-CN" altLang="en-US"/>
              <a:t>安排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完善已有的代码</a:t>
            </a:r>
            <a:endParaRPr lang="zh-CN" altLang="en-US"/>
          </a:p>
          <a:p>
            <a:r>
              <a:rPr lang="zh-CN" altLang="en-US"/>
              <a:t>参考pjdfstest书写更多的测试代码来测试文件系统的功能性，并书写更多可能涉及到的系统调用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1b6002e-a6fd-4160-beb9-4b52ec275fd4"/>
  <p:tag name="COMMONDATA" val="eyJoZGlkIjoiNGEwNGI2N2QzOGVlNWQ1MjI2NTllMWQwODJmODFjNj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表格</Application>
  <PresentationFormat>宽屏</PresentationFormat>
  <Paragraphs>67</Paragraphs>
  <Slides>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Gill Sans MT</vt:lpstr>
      <vt:lpstr>苹方-简</vt:lpstr>
      <vt:lpstr>华文新魏</vt:lpstr>
      <vt:lpstr>Calibri</vt:lpstr>
      <vt:lpstr>微软雅黑</vt:lpstr>
      <vt:lpstr>汉仪旗黑</vt:lpstr>
      <vt:lpstr>宋体-简</vt:lpstr>
      <vt:lpstr>微软雅黑</vt:lpstr>
      <vt:lpstr>宋体</vt:lpstr>
      <vt:lpstr>Arial Unicode MS</vt:lpstr>
      <vt:lpstr>Helvetica Neue</vt:lpstr>
      <vt:lpstr>汉仪书宋二KW</vt:lpstr>
      <vt:lpstr>Times New Roman</vt:lpstr>
      <vt:lpstr>华康俪金黑W8(P)</vt:lpstr>
      <vt:lpstr>汉仪中黑KW</vt:lpstr>
      <vt:lpstr>Office 主题</vt:lpstr>
      <vt:lpstr>PowerPoint 演示文稿</vt:lpstr>
      <vt:lpstr>内容概要</vt:lpstr>
      <vt:lpstr>课题目标</vt:lpstr>
      <vt:lpstr>执行情况</vt:lpstr>
      <vt:lpstr>执行情况</vt:lpstr>
      <vt:lpstr>执行情况</vt:lpstr>
      <vt:lpstr>执行情况</vt:lpstr>
      <vt:lpstr>存在的问题</vt:lpstr>
      <vt:lpstr>下一步可能的安排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Zonda</cp:lastModifiedBy>
  <cp:revision>553</cp:revision>
  <cp:lastPrinted>2023-06-11T08:46:46Z</cp:lastPrinted>
  <dcterms:created xsi:type="dcterms:W3CDTF">2023-06-11T08:46:46Z</dcterms:created>
  <dcterms:modified xsi:type="dcterms:W3CDTF">2023-06-11T08:46:46Z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7584D0BD270131ABB95F3664F6217C0B_43</vt:lpwstr>
  </property>
  <property fmtid="{D5CDD505-2E9C-101B-9397-08002B2CF9AE}" pid="3" name="KSOProductBuildVer">
    <vt:lpwstr>2052-5.4.1.7920</vt:lpwstr>
  </property>
</Properties>
</file>