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65" r:id="rId6"/>
    <p:sldId id="277" r:id="rId7"/>
    <p:sldId id="266" r:id="rId8"/>
    <p:sldId id="269" r:id="rId9"/>
    <p:sldId id="267" r:id="rId10"/>
    <p:sldId id="273" r:id="rId11"/>
    <p:sldId id="268" r:id="rId12"/>
    <p:sldId id="274" r:id="rId13"/>
    <p:sldId id="276" r:id="rId14"/>
    <p:sldId id="284" r:id="rId15"/>
    <p:sldId id="285" r:id="rId16"/>
    <p:sldId id="287" r:id="rId17"/>
    <p:sldId id="288" r:id="rId18"/>
    <p:sldId id="271" r:id="rId19"/>
    <p:sldId id="290" r:id="rId20"/>
    <p:sldId id="286" r:id="rId21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9" autoAdjust="0"/>
    <p:restoredTop sz="89374"/>
  </p:normalViewPr>
  <p:slideViewPr>
    <p:cSldViewPr snapToObjects="1">
      <p:cViewPr varScale="1">
        <p:scale>
          <a:sx n="100" d="100"/>
          <a:sy n="100" d="100"/>
        </p:scale>
        <p:origin x="160" y="296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9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223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77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41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581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143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639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63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85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29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59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550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12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23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49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28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Informatics / Communication Systems Group</a:t>
            </a:r>
          </a:p>
          <a:p>
            <a:pPr>
              <a:spcBef>
                <a:spcPct val="50000"/>
              </a:spcBef>
            </a:pPr>
            <a:endParaRPr lang="en-US" sz="1400" b="1" dirty="0"/>
          </a:p>
          <a:p>
            <a:pPr>
              <a:spcBef>
                <a:spcPct val="50000"/>
              </a:spcBef>
            </a:pP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556792"/>
            <a:ext cx="10369550" cy="1295400"/>
          </a:xfrm>
        </p:spPr>
        <p:txBody>
          <a:bodyPr/>
          <a:lstStyle/>
          <a:p>
            <a:r>
              <a:rPr lang="en-US" sz="3600" dirty="0"/>
              <a:t>AIDFL:</a:t>
            </a:r>
            <a:r>
              <a:rPr lang="zh-CN" altLang="en-US" sz="3600" dirty="0"/>
              <a:t> </a:t>
            </a:r>
            <a:r>
              <a:rPr lang="en-CA" sz="3600" dirty="0"/>
              <a:t>An Information Theory-Based Anomaly Detector in Decentralized Federated Learning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0740"/>
            <a:ext cx="10369550" cy="219714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MSc Thesis – Midterm Presentation</a:t>
            </a:r>
          </a:p>
          <a:p>
            <a:endParaRPr lang="en-US" sz="1800" dirty="0"/>
          </a:p>
          <a:p>
            <a:r>
              <a:rPr lang="en-US" sz="1800" b="1" dirty="0"/>
              <a:t>Xiao Chen</a:t>
            </a:r>
          </a:p>
          <a:p>
            <a:r>
              <a:rPr lang="en-US" sz="1800" dirty="0"/>
              <a:t>21-742-820</a:t>
            </a:r>
          </a:p>
          <a:p>
            <a:endParaRPr lang="en-US" sz="1800" dirty="0"/>
          </a:p>
          <a:p>
            <a:r>
              <a:rPr lang="en-US" sz="1800" dirty="0"/>
              <a:t>Supervisors:</a:t>
            </a:r>
          </a:p>
          <a:p>
            <a:r>
              <a:rPr lang="en-US" sz="1800" dirty="0"/>
              <a:t>Chao Feng, Dr. Alberto Huertas </a:t>
            </a:r>
            <a:r>
              <a:rPr lang="en-US" sz="1800" dirty="0" err="1"/>
              <a:t>Celdran</a:t>
            </a:r>
            <a:endParaRPr lang="en-US" sz="180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Defense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77156"/>
            <a:ext cx="10369550" cy="3887787"/>
          </a:xfrm>
        </p:spPr>
        <p:txBody>
          <a:bodyPr/>
          <a:lstStyle/>
          <a:p>
            <a:pPr marL="0" indent="0">
              <a:buNone/>
            </a:pPr>
            <a:endParaRPr lang="en-CA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06344F-B906-271C-3BC4-609526C9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824"/>
              </p:ext>
            </p:extLst>
          </p:nvPr>
        </p:nvGraphicFramePr>
        <p:xfrm>
          <a:off x="335360" y="2277156"/>
          <a:ext cx="11521280" cy="303731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337240115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424402537"/>
                    </a:ext>
                  </a:extLst>
                </a:gridCol>
                <a:gridCol w="2295345">
                  <a:extLst>
                    <a:ext uri="{9D8B030D-6E8A-4147-A177-3AD203B41FA5}">
                      <a16:colId xmlns:a16="http://schemas.microsoft.com/office/drawing/2014/main" val="1327471084"/>
                    </a:ext>
                  </a:extLst>
                </a:gridCol>
                <a:gridCol w="3033247">
                  <a:extLst>
                    <a:ext uri="{9D8B030D-6E8A-4147-A177-3AD203B41FA5}">
                      <a16:colId xmlns:a16="http://schemas.microsoft.com/office/drawing/2014/main" val="194963845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DFL 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Approaches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04445"/>
                  </a:ext>
                </a:extLst>
              </a:tr>
              <a:tr h="1266629">
                <a:tc>
                  <a:txBody>
                    <a:bodyPr/>
                    <a:lstStyle/>
                    <a:p>
                      <a:r>
                        <a:rPr lang="en-US" dirty="0"/>
                        <a:t>Robust Aggregation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Mitigate the impact of poisoning attacks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TrimmedMean</a:t>
                      </a:r>
                      <a:endParaRPr lang="en-CA" dirty="0"/>
                    </a:p>
                    <a:p>
                      <a:r>
                        <a:rPr lang="en-US" altLang="zh-CN" dirty="0"/>
                        <a:t>Krum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Euclidean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53080"/>
                  </a:ext>
                </a:extLst>
              </a:tr>
              <a:tr h="1266629">
                <a:tc>
                  <a:txBody>
                    <a:bodyPr/>
                    <a:lstStyle/>
                    <a:p>
                      <a:r>
                        <a:rPr lang="en-US" dirty="0"/>
                        <a:t>Anomaly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and eliminate these abnormal updates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(FL) </a:t>
                      </a:r>
                      <a:r>
                        <a:rPr lang="en-US" dirty="0" err="1"/>
                        <a:t>FLDetector</a:t>
                      </a:r>
                      <a:endParaRPr lang="en-US" dirty="0"/>
                    </a:p>
                    <a:p>
                      <a:r>
                        <a:rPr lang="en-US" dirty="0"/>
                        <a:t>Sniper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FL: gradient-based anomaly scoring, 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quasi-newton  </a:t>
                      </a:r>
                      <a:endParaRPr lang="en-CA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8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34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0000"/>
                </a:solidFill>
                <a:effectLst/>
                <a:latin typeface="+mj-lt"/>
              </a:rPr>
              <a:t>Current: exogenous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0000"/>
                </a:solidFill>
                <a:latin typeface="+mj-lt"/>
              </a:rPr>
              <a:t>Misidentification of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0000"/>
                </a:solidFill>
                <a:latin typeface="+mj-lt"/>
              </a:rPr>
              <a:t>Develop an </a:t>
            </a:r>
            <a:r>
              <a:rPr lang="en-CA" sz="1800" b="1" dirty="0">
                <a:solidFill>
                  <a:srgbClr val="000000"/>
                </a:solidFill>
                <a:latin typeface="+mj-lt"/>
              </a:rPr>
              <a:t>endogenous</a:t>
            </a:r>
            <a:r>
              <a:rPr lang="en-CA" sz="1800" dirty="0">
                <a:solidFill>
                  <a:srgbClr val="000000"/>
                </a:solidFill>
                <a:latin typeface="+mj-lt"/>
              </a:rPr>
              <a:t> and data-independent defense mechanism under </a:t>
            </a:r>
            <a:r>
              <a:rPr lang="en-CA" sz="1800" b="1" dirty="0">
                <a:solidFill>
                  <a:srgbClr val="000000"/>
                </a:solidFill>
                <a:latin typeface="+mj-lt"/>
              </a:rPr>
              <a:t>non-IID</a:t>
            </a:r>
            <a:endParaRPr lang="en-CA" sz="18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0000"/>
                </a:solidFill>
                <a:latin typeface="+mj-lt"/>
              </a:rPr>
              <a:t>Information</a:t>
            </a:r>
            <a:r>
              <a:rPr lang="zh-CN" alt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theory – endogenous</a:t>
            </a:r>
            <a:endParaRPr lang="en-CA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9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roblem&#10;&#10;Description automatically generated">
            <a:extLst>
              <a:ext uri="{FF2B5EF4-FFF2-40B4-BE49-F238E27FC236}">
                <a16:creationId xmlns:a16="http://schemas.microsoft.com/office/drawing/2014/main" id="{EB5256BE-10AE-9DE8-89E8-6D91A2A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47" y="2226153"/>
            <a:ext cx="6639953" cy="299094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Baseline Defenses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err="1">
                <a:solidFill>
                  <a:srgbClr val="000000"/>
                </a:solidFill>
                <a:latin typeface="+mj-lt"/>
              </a:rPr>
              <a:t>VFedAD</a:t>
            </a:r>
            <a:r>
              <a:rPr lang="zh-CN" alt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(Vertical Federated Anomaly Detection)</a:t>
            </a:r>
            <a:r>
              <a:rPr lang="en-CA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Capture</a:t>
            </a:r>
            <a:r>
              <a:rPr lang="zh-CN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semantic</a:t>
            </a:r>
            <a:r>
              <a:rPr lang="zh-CN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information</a:t>
            </a:r>
            <a:endParaRPr lang="en-CA" dirty="0">
              <a:solidFill>
                <a:srgbClr val="000000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00"/>
                </a:solidFill>
                <a:latin typeface="+mj-lt"/>
              </a:rPr>
              <a:t>Maximize</a:t>
            </a:r>
            <a:r>
              <a:rPr lang="en-CA" dirty="0">
                <a:solidFill>
                  <a:srgbClr val="000000"/>
                </a:solidFill>
                <a:latin typeface="+mj-lt"/>
              </a:rPr>
              <a:t> the mutual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00"/>
                </a:solidFill>
                <a:latin typeface="+mj-lt"/>
              </a:rPr>
              <a:t>Minimize</a:t>
            </a:r>
            <a:r>
              <a:rPr lang="en-CA" dirty="0">
                <a:solidFill>
                  <a:srgbClr val="000000"/>
                </a:solidFill>
                <a:latin typeface="+mj-lt"/>
              </a:rPr>
              <a:t> the conditional entropy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Anomaly scoring measurement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Neighbor consistency score (SNC)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Client consistency score (SCC)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S = SNC + SCC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Limitation</a:t>
            </a:r>
            <a:r>
              <a:rPr lang="zh-CN" altLang="en-US" dirty="0">
                <a:solidFill>
                  <a:srgbClr val="000000"/>
                </a:solidFill>
                <a:latin typeface="+mj-lt"/>
              </a:rPr>
              <a:t>：</a:t>
            </a:r>
            <a:endParaRPr lang="en-CA" altLang="zh-CN" dirty="0">
              <a:solidFill>
                <a:srgbClr val="000000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VFL structure: representations of clients are uploaded to central server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Baseline Defense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err="1">
                <a:solidFill>
                  <a:srgbClr val="000000"/>
                </a:solidFill>
                <a:latin typeface="+mj-lt"/>
              </a:rPr>
              <a:t>Sageflow</a:t>
            </a:r>
            <a:endParaRPr lang="en-CA" b="1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Updates are categorized into different sets depending on when they are received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00"/>
                </a:solidFill>
                <a:latin typeface="+mj-lt"/>
              </a:rPr>
              <a:t>Entropy-based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00"/>
                </a:solidFill>
                <a:latin typeface="+mj-lt"/>
              </a:rPr>
              <a:t>Loss-weighted averaging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Limitations: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Filter out 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latin typeface="+mj-lt"/>
              </a:rPr>
              <a:t>The behavior of categorizing </a:t>
            </a:r>
          </a:p>
          <a:p>
            <a:pPr marL="3420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CA" dirty="0">
                <a:solidFill>
                  <a:srgbClr val="000000"/>
                </a:solidFill>
                <a:latin typeface="+mj-lt"/>
              </a:rPr>
              <a:t>updates depends on the </a:t>
            </a:r>
          </a:p>
          <a:p>
            <a:pPr marL="3420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CA" dirty="0">
                <a:solidFill>
                  <a:srgbClr val="000000"/>
                </a:solidFill>
                <a:latin typeface="+mj-lt"/>
              </a:rPr>
              <a:t>structure of the FL</a:t>
            </a:r>
            <a:endParaRPr lang="en-CA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diagram of a server&#10;&#10;Description automatically generated">
            <a:extLst>
              <a:ext uri="{FF2B5EF4-FFF2-40B4-BE49-F238E27FC236}">
                <a16:creationId xmlns:a16="http://schemas.microsoft.com/office/drawing/2014/main" id="{E74AA67F-4640-B448-4F67-6384D035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08" y="3068960"/>
            <a:ext cx="7772400" cy="27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 descr="A graph of energy and energy&#10;&#10;Description automatically generated">
            <a:extLst>
              <a:ext uri="{FF2B5EF4-FFF2-40B4-BE49-F238E27FC236}">
                <a16:creationId xmlns:a16="http://schemas.microsoft.com/office/drawing/2014/main" id="{F7752664-CDAD-6D03-A719-5D6CA803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851" y="2542990"/>
            <a:ext cx="11622298" cy="2470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Baseline Defense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+mj-lt"/>
              </a:rPr>
              <a:t>                      Model poisoning attacks</a:t>
            </a:r>
            <a:r>
              <a:rPr lang="zh-CN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                                                      Data poisoning attacks</a:t>
            </a:r>
            <a:endParaRPr lang="en-CA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2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AIDFL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ideas: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anomaly detector</a:t>
            </a:r>
            <a:r>
              <a:rPr lang="en-US" dirty="0"/>
              <a:t> by scoring the abnormal values and eliminate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Maximize</a:t>
            </a:r>
            <a:r>
              <a:rPr lang="en-US" dirty="0"/>
              <a:t> mutual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Minimize</a:t>
            </a:r>
            <a:r>
              <a:rPr lang="en-US" dirty="0"/>
              <a:t> conditional entropy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Extension (novel):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Trying to capture more semantic information in DFL settings based on </a:t>
            </a:r>
            <a:r>
              <a:rPr lang="en-US" dirty="0" err="1"/>
              <a:t>VFedAD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FFEC2D4-A24C-4EA1-A962-9B9AE660971B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Content Placeholder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67837D0-0FB5-2B86-DEC8-49F85F2ED8F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375920" y="2430302"/>
            <a:ext cx="6321763" cy="2664545"/>
          </a:xfrm>
        </p:spPr>
      </p:pic>
    </p:spTree>
    <p:extLst>
      <p:ext uri="{BB962C8B-B14F-4D97-AF65-F5344CB8AC3E}">
        <p14:creationId xmlns:p14="http://schemas.microsoft.com/office/powerpoint/2010/main" val="136046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</a:t>
            </a:r>
            <a:r>
              <a:rPr lang="en-US" b="1" dirty="0"/>
              <a:t>gradient descent</a:t>
            </a:r>
            <a:r>
              <a:rPr lang="en-US" dirty="0"/>
              <a:t> on local data to update weights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 features from local data using intermediate layer of the local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FFEC2D4-A24C-4EA1-A962-9B9AE660971B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1AE3DCB-7DB5-746F-BBDD-B98F5F90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75387" y="2060848"/>
            <a:ext cx="5005388" cy="120611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Content Placeholder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FBD07CA-8CAE-3CB3-C153-283E20288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32550" y="3660298"/>
            <a:ext cx="4610100" cy="1943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965441-CE62-6622-8D9A-BF0C5370D2DF}"/>
              </a:ext>
            </a:extLst>
          </p:cNvPr>
          <p:cNvSpPr/>
          <p:nvPr/>
        </p:nvSpPr>
        <p:spPr bwMode="auto">
          <a:xfrm>
            <a:off x="6600056" y="3660298"/>
            <a:ext cx="2016224" cy="20729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2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4" y="2205039"/>
            <a:ext cx="5736539" cy="3887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dirty="0">
                <a:solidFill>
                  <a:srgbClr val="FF0000"/>
                </a:solidFill>
              </a:rPr>
              <a:t>the k-nearest neighbors </a:t>
            </a:r>
            <a:r>
              <a:rPr lang="en-US" dirty="0"/>
              <a:t>of 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 </a:t>
            </a:r>
            <a:r>
              <a:rPr lang="en-US" b="1" dirty="0"/>
              <a:t>MI</a:t>
            </a:r>
            <a:r>
              <a:rPr lang="en-US" dirty="0"/>
              <a:t>: distributional differences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 </a:t>
            </a:r>
            <a:r>
              <a:rPr lang="en-US" b="1" dirty="0"/>
              <a:t>CE</a:t>
            </a:r>
            <a:r>
              <a:rPr lang="en-US" dirty="0"/>
              <a:t>: uncertainty in the conditional distribution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Aggregate MI &amp; CE on each client across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optimization 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Maximize 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Minimize 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 distances</a:t>
            </a:r>
            <a:r>
              <a:rPr lang="en-US" dirty="0"/>
              <a:t>: determine whether a sample is </a:t>
            </a:r>
            <a:r>
              <a:rPr lang="en-US" b="1" dirty="0"/>
              <a:t>anomaly</a:t>
            </a:r>
            <a:r>
              <a:rPr lang="en-US" dirty="0"/>
              <a:t>	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FFEC2D4-A24C-4EA1-A962-9B9AE660971B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Content Placeholder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FBD07CA-8CAE-3CB3-C153-283E2028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92671" y="3999979"/>
            <a:ext cx="5327733" cy="224557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965441-CE62-6622-8D9A-BF0C5370D2DF}"/>
              </a:ext>
            </a:extLst>
          </p:cNvPr>
          <p:cNvSpPr/>
          <p:nvPr/>
        </p:nvSpPr>
        <p:spPr bwMode="auto">
          <a:xfrm>
            <a:off x="9209684" y="4413803"/>
            <a:ext cx="1782859" cy="1676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 descr="A white sheet with black text and black text&#10;&#10;Description automatically generated">
            <a:extLst>
              <a:ext uri="{FF2B5EF4-FFF2-40B4-BE49-F238E27FC236}">
                <a16:creationId xmlns:a16="http://schemas.microsoft.com/office/drawing/2014/main" id="{71F7F1C9-1648-947D-D7AB-8E9EB6307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7" y="1473323"/>
            <a:ext cx="5094289" cy="23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5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FFEC2D4-A24C-4EA1-A962-9B9AE660971B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pic>
        <p:nvPicPr>
          <p:cNvPr id="12" name="Content Placeholder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A30663B-4B5A-ADC9-2E22-EB2E877CE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096000" y="3645756"/>
            <a:ext cx="5463492" cy="2302794"/>
          </a:xfr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66671-C9ED-790E-522C-C5868296470F}"/>
              </a:ext>
            </a:extLst>
          </p:cNvPr>
          <p:cNvSpPr/>
          <p:nvPr/>
        </p:nvSpPr>
        <p:spPr bwMode="auto">
          <a:xfrm>
            <a:off x="10227680" y="3649719"/>
            <a:ext cx="1277898" cy="24314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20" name="Content Placeholder 19" descr="A white page with black text&#10;&#10;Description automatically generated">
            <a:extLst>
              <a:ext uri="{FF2B5EF4-FFF2-40B4-BE49-F238E27FC236}">
                <a16:creationId xmlns:a16="http://schemas.microsoft.com/office/drawing/2014/main" id="{06873332-75A5-B132-778C-AABF37C1E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1225" y="2420888"/>
            <a:ext cx="4631315" cy="2805743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BD45C6-40C7-E471-3362-4471618562F6}"/>
              </a:ext>
            </a:extLst>
          </p:cNvPr>
          <p:cNvSpPr txBox="1"/>
          <p:nvPr/>
        </p:nvSpPr>
        <p:spPr>
          <a:xfrm>
            <a:off x="6165897" y="1434163"/>
            <a:ext cx="5652509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a </a:t>
            </a:r>
            <a:r>
              <a:rPr lang="en-US" b="1" dirty="0"/>
              <a:t>threshold</a:t>
            </a:r>
            <a:r>
              <a:rPr lang="en-US" dirty="0"/>
              <a:t> for MI and CE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Distances </a:t>
            </a:r>
            <a:r>
              <a:rPr lang="en-US" b="1" dirty="0"/>
              <a:t>outside</a:t>
            </a:r>
            <a:r>
              <a:rPr lang="en-US" dirty="0"/>
              <a:t> the threshold will be </a:t>
            </a:r>
          </a:p>
          <a:p>
            <a:pPr lvl="1"/>
            <a:r>
              <a:rPr lang="zh-CN" altLang="en-US" dirty="0"/>
              <a:t>     </a:t>
            </a:r>
            <a:r>
              <a:rPr lang="en-US" dirty="0"/>
              <a:t>treated as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Aggregation:</a:t>
            </a:r>
            <a:r>
              <a:rPr lang="en-US" dirty="0"/>
              <a:t> non-anomalous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Normalization: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</a:t>
            </a:r>
            <a:r>
              <a:rPr lang="en-CA" dirty="0"/>
              <a:t>sum of the weights if</a:t>
            </a:r>
            <a:r>
              <a:rPr lang="zh-CN" altLang="en-US" dirty="0"/>
              <a:t> </a:t>
            </a:r>
            <a:r>
              <a:rPr lang="en-US" altLang="zh-CN" dirty="0"/>
              <a:t>&gt; 0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Ensure the aggregated update is properly scaled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0410B-28C1-5136-F8C0-EDA98A1512F1}"/>
              </a:ext>
            </a:extLst>
          </p:cNvPr>
          <p:cNvSpPr/>
          <p:nvPr/>
        </p:nvSpPr>
        <p:spPr bwMode="auto">
          <a:xfrm>
            <a:off x="1534582" y="2265160"/>
            <a:ext cx="3265273" cy="5547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1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FFEC2D4-A24C-4EA1-A962-9B9AE660971B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4" name="Picture 53" descr="A graph showing different colored arrows&#10;&#10;Description automatically generated with medium confidence">
            <a:extLst>
              <a:ext uri="{FF2B5EF4-FFF2-40B4-BE49-F238E27FC236}">
                <a16:creationId xmlns:a16="http://schemas.microsoft.com/office/drawing/2014/main" id="{F922DC3E-E0A7-DB81-7B62-DAC80462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072728"/>
            <a:ext cx="10808569" cy="351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pPr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5840" y="3933056"/>
            <a:ext cx="1080319" cy="431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Q&amp;A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FFEC2D4-A24C-4EA1-A962-9B9AE660971B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C851DC-7AF6-63DE-795B-7B459532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2852936"/>
            <a:ext cx="10369550" cy="792434"/>
          </a:xfrm>
        </p:spPr>
        <p:txBody>
          <a:bodyPr/>
          <a:lstStyle/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794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running away from a computer&#10;&#10;Description automatically generated">
            <a:extLst>
              <a:ext uri="{FF2B5EF4-FFF2-40B4-BE49-F238E27FC236}">
                <a16:creationId xmlns:a16="http://schemas.microsoft.com/office/drawing/2014/main" id="{A0942C03-3AD9-ED75-9179-2934CCAF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71" y="2205039"/>
            <a:ext cx="4536504" cy="292076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Situations</a:t>
            </a:r>
          </a:p>
          <a:p>
            <a:r>
              <a:rPr lang="en-US" dirty="0"/>
              <a:t>Leakage of sensitive information</a:t>
            </a:r>
          </a:p>
          <a:p>
            <a:r>
              <a:rPr lang="en-US" dirty="0"/>
              <a:t>Violation of privacy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Federated Learning (FL)</a:t>
            </a:r>
          </a:p>
          <a:p>
            <a:r>
              <a:rPr lang="en-US" dirty="0"/>
              <a:t>a privacy-preserving distributed ML framework</a:t>
            </a:r>
          </a:p>
          <a:p>
            <a:r>
              <a:rPr lang="en-US" dirty="0"/>
              <a:t>train local</a:t>
            </a:r>
            <a:r>
              <a:rPr lang="zh-CN" altLang="en-US" dirty="0"/>
              <a:t> </a:t>
            </a:r>
            <a:r>
              <a:rPr lang="en-US" dirty="0"/>
              <a:t>models on their own devices</a:t>
            </a:r>
          </a:p>
          <a:p>
            <a:r>
              <a:rPr lang="en-US" dirty="0"/>
              <a:t>send updates to a central server without sharing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6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Federated Learning / Decentralized Federated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Poisoning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Theory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Federated Learning (DFL)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Federated</a:t>
            </a:r>
            <a:r>
              <a:rPr lang="zh-CN" altLang="en-US" dirty="0"/>
              <a:t> </a:t>
            </a:r>
            <a:r>
              <a:rPr lang="en-US" altLang="zh-CN" dirty="0"/>
              <a:t>Learning (FL):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</a:t>
            </a:r>
            <a:r>
              <a:rPr lang="en-US" dirty="0"/>
              <a:t>ocal training on </a:t>
            </a:r>
            <a:r>
              <a:rPr lang="en-US" b="1" dirty="0"/>
              <a:t>edge devices</a:t>
            </a:r>
          </a:p>
          <a:p>
            <a:pPr marL="0" indent="0">
              <a:buNone/>
            </a:pPr>
            <a:r>
              <a:rPr lang="en-US" dirty="0"/>
              <a:t>Decentralized FL: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 traditional client-server architecture of FL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 to </a:t>
            </a:r>
            <a:r>
              <a:rPr lang="en-US" b="1" dirty="0"/>
              <a:t>data heterogeneity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Improvement: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Reducing overload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Enhancing transmission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P2P network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AE530-E837-C54D-936D-CD945BDF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492647"/>
            <a:ext cx="5468282" cy="26645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3F548F-F455-A8F4-6548-C1E836E3104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63839" y="2143237"/>
            <a:ext cx="288032" cy="433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8CE168-03EE-7B6A-5CDF-5F53EC0AF4E3}"/>
              </a:ext>
            </a:extLst>
          </p:cNvPr>
          <p:cNvSpPr txBox="1"/>
          <p:nvPr/>
        </p:nvSpPr>
        <p:spPr>
          <a:xfrm>
            <a:off x="7916091" y="1776549"/>
            <a:ext cx="15552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server</a:t>
            </a:r>
          </a:p>
        </p:txBody>
      </p:sp>
    </p:spTree>
    <p:extLst>
      <p:ext uri="{BB962C8B-B14F-4D97-AF65-F5344CB8AC3E}">
        <p14:creationId xmlns:p14="http://schemas.microsoft.com/office/powerpoint/2010/main" val="148736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Federated Learning (DFL) - Approaches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707ACAB-197B-6941-7593-B88BC02E5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508032"/>
              </p:ext>
            </p:extLst>
          </p:nvPr>
        </p:nvGraphicFramePr>
        <p:xfrm>
          <a:off x="1019336" y="2119108"/>
          <a:ext cx="10153327" cy="34304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41271">
                  <a:extLst>
                    <a:ext uri="{9D8B030D-6E8A-4147-A177-3AD203B41FA5}">
                      <a16:colId xmlns:a16="http://schemas.microsoft.com/office/drawing/2014/main" val="3545031896"/>
                    </a:ext>
                  </a:extLst>
                </a:gridCol>
                <a:gridCol w="6012056">
                  <a:extLst>
                    <a:ext uri="{9D8B030D-6E8A-4147-A177-3AD203B41FA5}">
                      <a16:colId xmlns:a16="http://schemas.microsoft.com/office/drawing/2014/main" val="929922047"/>
                    </a:ext>
                  </a:extLst>
                </a:gridCol>
              </a:tblGrid>
              <a:tr h="69879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Key 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18522"/>
                  </a:ext>
                </a:extLst>
              </a:tr>
              <a:tr h="580222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</a:rPr>
                        <a:t>Scalability</a:t>
                      </a:r>
                      <a:endParaRPr lang="en-CA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</a:rPr>
                        <a:t>Resilience to node and new participants join failures</a:t>
                      </a:r>
                      <a:endParaRPr lang="en-CA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918324"/>
                  </a:ext>
                </a:extLst>
              </a:tr>
              <a:tr h="642670">
                <a:tc>
                  <a:txBody>
                    <a:bodyPr/>
                    <a:lstStyle/>
                    <a:p>
                      <a:r>
                        <a:rPr lang="en-US" dirty="0"/>
                        <a:t>Communication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</a:rPr>
                        <a:t>P2P networks capacities</a:t>
                      </a:r>
                      <a:endParaRPr lang="en-CA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68409"/>
                  </a:ext>
                </a:extLst>
              </a:tr>
              <a:tr h="7089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 distribution handling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FF0000"/>
                          </a:solidFill>
                          <a:effectLst/>
                        </a:rPr>
                        <a:t>Methods to tackle non-IID data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351134"/>
                  </a:ext>
                </a:extLst>
              </a:tr>
              <a:tr h="7399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</a:rPr>
                        <a:t>Privacy &amp; security measures </a:t>
                      </a:r>
                      <a:endParaRPr lang="en-CA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</a:rPr>
                        <a:t>Blockchain integration or secure aggregation protocols</a:t>
                      </a:r>
                      <a:endParaRPr lang="en-CA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81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server&#10;&#10;Description automatically generated">
            <a:extLst>
              <a:ext uri="{FF2B5EF4-FFF2-40B4-BE49-F238E27FC236}">
                <a16:creationId xmlns:a16="http://schemas.microsoft.com/office/drawing/2014/main" id="{EF2286F4-67C3-1F2C-AE77-3A470E3E6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772" y="3293341"/>
            <a:ext cx="4198477" cy="3516961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 Attacks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By target</a:t>
            </a:r>
            <a:r>
              <a:rPr lang="en-CA" b="1" dirty="0">
                <a:latin typeface="+mj-lt"/>
              </a:rPr>
              <a:t> 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Data</a:t>
            </a:r>
            <a:r>
              <a:rPr lang="en-CA" dirty="0">
                <a:latin typeface="+mj-lt"/>
              </a:rPr>
              <a:t> poisoning attacks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Label-flipping</a:t>
            </a:r>
            <a:r>
              <a:rPr lang="en-CA" dirty="0">
                <a:latin typeface="+mj-lt"/>
              </a:rPr>
              <a:t> attacks: label birds as “Dog”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Poisoning samples</a:t>
            </a:r>
            <a:r>
              <a:rPr lang="en-CA" dirty="0">
                <a:latin typeface="+mj-lt"/>
              </a:rPr>
              <a:t> attacks: alter the data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Difference: labels vs.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Model </a:t>
            </a:r>
            <a:r>
              <a:rPr lang="en-CA" dirty="0">
                <a:latin typeface="+mj-lt"/>
              </a:rPr>
              <a:t>poisoning attacks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Optimization methods: </a:t>
            </a:r>
            <a:r>
              <a:rPr lang="en-CA" dirty="0">
                <a:latin typeface="+mj-lt"/>
              </a:rPr>
              <a:t>maximize the </a:t>
            </a:r>
            <a:r>
              <a:rPr lang="en-CA" sz="1800" dirty="0">
                <a:solidFill>
                  <a:srgbClr val="000000"/>
                </a:solidFill>
                <a:effectLst/>
                <a:latin typeface="CMR12"/>
              </a:rPr>
              <a:t>impact, minimize difference</a:t>
            </a:r>
            <a:endParaRPr lang="en-CA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Random weights generation: </a:t>
            </a:r>
            <a:r>
              <a:rPr lang="en-CA" dirty="0">
                <a:latin typeface="+mj-lt"/>
              </a:rPr>
              <a:t>assigning randomly created weights </a:t>
            </a:r>
          </a:p>
          <a:p>
            <a:pPr marL="342000" lvl="1" indent="0">
              <a:buNone/>
            </a:pPr>
            <a:r>
              <a:rPr lang="zh-CN" altLang="en-US" dirty="0">
                <a:latin typeface="+mj-lt"/>
              </a:rPr>
              <a:t>      </a:t>
            </a:r>
            <a:r>
              <a:rPr lang="en-US" altLang="zh-CN" dirty="0">
                <a:latin typeface="+mj-lt"/>
              </a:rPr>
              <a:t>to crafted data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By target</a:t>
            </a:r>
            <a:r>
              <a:rPr lang="en-CA" b="1" dirty="0">
                <a:latin typeface="+mj-lt"/>
              </a:rPr>
              <a:t> objectives: untargeted vs. targeted (backdoor)</a:t>
            </a:r>
          </a:p>
          <a:p>
            <a:pPr marL="342000" lvl="1" indent="0">
              <a:buNone/>
            </a:pPr>
            <a:endParaRPr lang="en-US" altLang="zh-CN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 descr="A diagram of different types of cell phones&#10;&#10;Description automatically generated">
            <a:extLst>
              <a:ext uri="{FF2B5EF4-FFF2-40B4-BE49-F238E27FC236}">
                <a16:creationId xmlns:a16="http://schemas.microsoft.com/office/drawing/2014/main" id="{DB9F0A53-69E3-9249-F5E3-F915CFFFF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16984"/>
            <a:ext cx="5239519" cy="33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1225" y="1828768"/>
                <a:ext cx="10369550" cy="440854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CA" sz="16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Intrinsic model variables: q</a:t>
                </a:r>
                <a:r>
                  <a:rPr lang="en-CA" sz="1600" dirty="0">
                    <a:latin typeface="+mj-lt"/>
                  </a:rPr>
                  <a:t>uantifying, storing, and communicating information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latin typeface="+mj-lt"/>
                  </a:rPr>
                  <a:t>Entropy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i="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600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sz="1600" dirty="0">
                    <a:latin typeface="+mj-lt"/>
                  </a:rPr>
                  <a:t>Measure of the uncertainty or randomness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latin typeface="+mj-lt"/>
                  </a:rPr>
                  <a:t>Mutual information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sz="1600" dirty="0">
                    <a:latin typeface="+mj-lt"/>
                  </a:rPr>
                  <a:t>Quantifying the shared information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latin typeface="+mj-lt"/>
                  </a:rPr>
                  <a:t>Joint entropy</a:t>
                </a:r>
                <a:r>
                  <a:rPr lang="en-US" sz="1600" b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600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latin typeface="+mj-lt"/>
                  </a:rPr>
                  <a:t>Conditional entropy:</a:t>
                </a:r>
                <a:r>
                  <a:rPr lang="en-CA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600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CA" sz="16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600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sz="1600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CA" sz="16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600" dirty="0">
                  <a:latin typeface="+mj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latin typeface="+mj-lt"/>
                  </a:rPr>
                  <a:t>Application in machine learning</a:t>
                </a:r>
                <a:endParaRPr lang="en-US" altLang="zh-CN" sz="1600" b="1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+mj-lt"/>
                  </a:rPr>
                  <a:t>Understanding DNNs on </a:t>
                </a:r>
                <a:r>
                  <a:rPr lang="en-US" altLang="zh-CN" sz="1600" b="1" dirty="0">
                    <a:latin typeface="+mj-lt"/>
                  </a:rPr>
                  <a:t>“Information Plane”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sz="1600" dirty="0">
                    <a:latin typeface="+mj-lt"/>
                  </a:rPr>
                  <a:t>Avoid overfitting</a:t>
                </a:r>
                <a:r>
                  <a:rPr lang="zh-CN" altLang="en-US" sz="1600" dirty="0">
                    <a:latin typeface="+mj-lt"/>
                  </a:rPr>
                  <a:t> </a:t>
                </a:r>
                <a:r>
                  <a:rPr lang="en-US" altLang="zh-CN" sz="1600" dirty="0">
                    <a:latin typeface="+mj-lt"/>
                  </a:rPr>
                  <a:t>while</a:t>
                </a:r>
                <a:r>
                  <a:rPr lang="en-CA" sz="1600" dirty="0">
                    <a:latin typeface="+mj-lt"/>
                  </a:rPr>
                  <a:t> maintaining generalization capability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+mj-lt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CA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1225" y="1828768"/>
                <a:ext cx="10369550" cy="4408544"/>
              </a:xfrm>
              <a:blipFill>
                <a:blip r:embed="rId3"/>
                <a:stretch>
                  <a:fillRect l="-1100"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diagram of a method of entropy&#10;&#10;Description automatically generated">
            <a:extLst>
              <a:ext uri="{FF2B5EF4-FFF2-40B4-BE49-F238E27FC236}">
                <a16:creationId xmlns:a16="http://schemas.microsoft.com/office/drawing/2014/main" id="{C7736B2A-3F32-C685-11C4-8F8353E83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2157768"/>
            <a:ext cx="4279443" cy="33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0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effectLst/>
                <a:latin typeface="+mj-lt"/>
              </a:rPr>
              <a:t>Existing defense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effectLst/>
                <a:latin typeface="+mj-lt"/>
              </a:rPr>
              <a:t>Robust </a:t>
            </a:r>
            <a:r>
              <a:rPr lang="en-CA" dirty="0">
                <a:solidFill>
                  <a:srgbClr val="000000"/>
                </a:solidFill>
                <a:latin typeface="+mj-lt"/>
              </a:rPr>
              <a:t>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  <a:effectLst/>
                <a:latin typeface="+mj-lt"/>
              </a:rPr>
              <a:t>Anomaly Detection</a:t>
            </a:r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CA" dirty="0">
                <a:effectLst/>
                <a:latin typeface="+mj-lt"/>
              </a:rPr>
              <a:t>Baseline Defenses: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000000"/>
                </a:solidFill>
                <a:latin typeface="+mj-lt"/>
              </a:rPr>
              <a:t>VFedAD</a:t>
            </a:r>
            <a:endParaRPr lang="en-CA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rgbClr val="000000"/>
                </a:solidFill>
                <a:latin typeface="+mj-lt"/>
              </a:rPr>
              <a:t>Sageflow</a:t>
            </a:r>
            <a:endParaRPr lang="en-CA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D81E500-A2F9-407D-9E7F-73040C1980EF}" type="datetime1">
              <a:rPr lang="en-US" smtClean="0"/>
              <a:t>7/9/24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AIDFL, Xiao Chen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54276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17863</TotalTime>
  <Words>817</Words>
  <Application>Microsoft Macintosh PowerPoint</Application>
  <PresentationFormat>Widescreen</PresentationFormat>
  <Paragraphs>235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CMR12</vt:lpstr>
      <vt:lpstr>Arial</vt:lpstr>
      <vt:lpstr>Cambria Math</vt:lpstr>
      <vt:lpstr>UZH</vt:lpstr>
      <vt:lpstr>AIDFL: An Information Theory-Based Anomaly Detector in Decentralized Federated Learning</vt:lpstr>
      <vt:lpstr>Table of Contents </vt:lpstr>
      <vt:lpstr>Introduction</vt:lpstr>
      <vt:lpstr>Background</vt:lpstr>
      <vt:lpstr>Decentralized Federated Learning (DFL)</vt:lpstr>
      <vt:lpstr>Decentralized Federated Learning (DFL) - Approaches</vt:lpstr>
      <vt:lpstr>Poisoning Attacks</vt:lpstr>
      <vt:lpstr>Information Theory</vt:lpstr>
      <vt:lpstr>Related Work</vt:lpstr>
      <vt:lpstr>Related Work – Defense Overview</vt:lpstr>
      <vt:lpstr>Motivation</vt:lpstr>
      <vt:lpstr>Related Work – Baseline Defenses</vt:lpstr>
      <vt:lpstr>Related Work – Baseline Defense</vt:lpstr>
      <vt:lpstr>Related Work – Baseline Defense</vt:lpstr>
      <vt:lpstr>Current Design – AIDFL </vt:lpstr>
      <vt:lpstr>Current Design</vt:lpstr>
      <vt:lpstr>Current Design</vt:lpstr>
      <vt:lpstr>Current Design</vt:lpstr>
      <vt:lpstr>Future Work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Xiao Chen</cp:lastModifiedBy>
  <cp:revision>159</cp:revision>
  <dcterms:created xsi:type="dcterms:W3CDTF">2018-11-13T11:10:22Z</dcterms:created>
  <dcterms:modified xsi:type="dcterms:W3CDTF">2024-07-09T01:49:28Z</dcterms:modified>
  <cp:category/>
</cp:coreProperties>
</file>