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1" r:id="rId10"/>
    <p:sldId id="277" r:id="rId11"/>
    <p:sldId id="268" r:id="rId12"/>
    <p:sldId id="274" r:id="rId13"/>
    <p:sldId id="275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976" autoAdjust="0"/>
  </p:normalViewPr>
  <p:slideViewPr>
    <p:cSldViewPr>
      <p:cViewPr>
        <p:scale>
          <a:sx n="100" d="100"/>
          <a:sy n="100" d="100"/>
        </p:scale>
        <p:origin x="-874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34551-8984-454A-9B71-766E58843697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C4D2-8C16-4DD1-8220-CFBEAA66E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0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8C4D2-8C16-4DD1-8220-CFBEAA66E4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7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07904" y="3933056"/>
            <a:ext cx="2448272" cy="1365136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 smtClean="0"/>
              <a:t>姓名</a:t>
            </a:r>
            <a:r>
              <a:rPr lang="zh-CN" altLang="en-US" sz="2200" dirty="0"/>
              <a:t>：宗超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zh-CN" altLang="en-US" sz="2200" dirty="0"/>
              <a:t>学号：</a:t>
            </a:r>
            <a:r>
              <a:rPr lang="en-US" altLang="zh-CN" sz="2200" dirty="0">
                <a:latin typeface="+mj-ea"/>
              </a:rPr>
              <a:t>61231373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zh-CN" altLang="en-US" sz="2200" dirty="0"/>
              <a:t>指导老师：</a:t>
            </a:r>
            <a:r>
              <a:rPr lang="zh-CN" altLang="en-US" sz="2200" dirty="0" smtClean="0"/>
              <a:t>黄冉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1412776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CN" altLang="zh-CN" sz="4000" dirty="0"/>
              <a:t>家庭信息系统设计与实现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/>
              <a:t>论文答辩</a:t>
            </a:r>
          </a:p>
        </p:txBody>
      </p:sp>
    </p:spTree>
    <p:extLst>
      <p:ext uri="{BB962C8B-B14F-4D97-AF65-F5344CB8AC3E}">
        <p14:creationId xmlns:p14="http://schemas.microsoft.com/office/powerpoint/2010/main" val="40146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zh-CN" altLang="en-US" sz="2400" dirty="0" smtClean="0">
                <a:latin typeface="+mj-ea"/>
                <a:ea typeface="+mj-ea"/>
              </a:rPr>
              <a:t>系统数据模型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65760" lvl="1" indent="0">
              <a:buNone/>
            </a:pPr>
            <a:r>
              <a:rPr lang="zh-CN" altLang="zh-CN" sz="2000" dirty="0" smtClean="0">
                <a:latin typeface="+mj-ea"/>
                <a:ea typeface="+mj-ea"/>
              </a:rPr>
              <a:t>数据模型</a:t>
            </a:r>
            <a:r>
              <a:rPr lang="zh-CN" altLang="zh-CN" sz="2000" dirty="0">
                <a:latin typeface="+mj-ea"/>
                <a:ea typeface="+mj-ea"/>
              </a:rPr>
              <a:t>的主要作用为封装相应的值</a:t>
            </a:r>
            <a:r>
              <a:rPr lang="zh-CN" altLang="zh-CN" sz="2000" dirty="0" smtClean="0">
                <a:latin typeface="+mj-ea"/>
                <a:ea typeface="+mj-ea"/>
              </a:rPr>
              <a:t>对象</a:t>
            </a:r>
            <a:r>
              <a:rPr lang="zh-CN" altLang="en-US" sz="2000" dirty="0" smtClean="0">
                <a:latin typeface="+mj-ea"/>
                <a:ea typeface="+mj-ea"/>
              </a:rPr>
              <a:t>，每个模块对应各自的数据模型。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274320" lvl="1"/>
            <a:r>
              <a:rPr lang="zh-CN" altLang="en-US" sz="2400" dirty="0">
                <a:latin typeface="+mj-ea"/>
                <a:ea typeface="+mj-ea"/>
              </a:rPr>
              <a:t>系统业务模型</a:t>
            </a:r>
            <a:endParaRPr lang="en-US" altLang="zh-CN" sz="2400" dirty="0">
              <a:latin typeface="+mj-ea"/>
              <a:ea typeface="+mj-ea"/>
            </a:endParaRPr>
          </a:p>
          <a:p>
            <a:pPr marL="365760" lvl="1" indent="0">
              <a:buNone/>
            </a:pPr>
            <a:r>
              <a:rPr lang="zh-CN" altLang="zh-CN" sz="2000" dirty="0">
                <a:latin typeface="+mj-ea"/>
                <a:ea typeface="+mj-ea"/>
              </a:rPr>
              <a:t>业务模型的主要作用为封装其对应类的相关业务</a:t>
            </a:r>
            <a:r>
              <a:rPr lang="zh-CN" altLang="zh-CN" sz="2000" dirty="0" smtClean="0">
                <a:latin typeface="+mj-ea"/>
                <a:ea typeface="+mj-ea"/>
              </a:rPr>
              <a:t>操作</a:t>
            </a:r>
            <a:r>
              <a:rPr lang="zh-CN" altLang="en-US" sz="2000" dirty="0" smtClean="0">
                <a:latin typeface="+mj-ea"/>
                <a:ea typeface="+mj-ea"/>
              </a:rPr>
              <a:t>，每个模块对应各自的业务模型。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系统模型设计</a:t>
            </a:r>
          </a:p>
        </p:txBody>
      </p:sp>
    </p:spTree>
    <p:extLst>
      <p:ext uri="{BB962C8B-B14F-4D97-AF65-F5344CB8AC3E}">
        <p14:creationId xmlns:p14="http://schemas.microsoft.com/office/powerpoint/2010/main" val="395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35672"/>
            <a:ext cx="5328592" cy="447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890876"/>
            <a:ext cx="2592288" cy="517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4438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3648" y="997324"/>
            <a:ext cx="3168352" cy="4874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具体实现</a:t>
            </a:r>
            <a:endParaRPr lang="zh-CN" altLang="en-US" sz="3200" b="1" spc="150" dirty="0">
              <a:ln w="11430"/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64" y="2282592"/>
            <a:ext cx="2263140" cy="188214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420084" y="2287960"/>
            <a:ext cx="3155756" cy="1876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登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录</a:t>
            </a:r>
            <a:r>
              <a:rPr lang="zh-CN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页面</a:t>
            </a:r>
            <a:endParaRPr lang="en-US" altLang="zh-CN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输入</a:t>
            </a:r>
            <a:r>
              <a:rPr lang="zh-CN" altLang="zh-CN" sz="2000" dirty="0">
                <a:solidFill>
                  <a:schemeClr val="tx1"/>
                </a:solidFill>
                <a:latin typeface="+mj-ea"/>
                <a:ea typeface="+mj-ea"/>
              </a:rPr>
              <a:t>用户名以及密码后即可登录系统，系统会自动判断此</a:t>
            </a:r>
            <a:r>
              <a:rPr lang="zh-CN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用户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权限</a:t>
            </a:r>
            <a:r>
              <a:rPr lang="zh-CN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3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846711"/>
            <a:ext cx="3024336" cy="49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列表展示页面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45868" y="4365104"/>
            <a:ext cx="6206451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   列表页以表格的形式列出各个信息的基本描述。上侧的操作按钮中主要是针对模块整体的操作，比如添加。列表中的操作按钮是针对每个列表项的操作，如查看、修改、删除等。</a:t>
            </a:r>
            <a:endParaRPr lang="zh-CN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45869" y="1786156"/>
            <a:ext cx="6206451" cy="25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124744"/>
            <a:ext cx="1656184" cy="504056"/>
          </a:xfr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表单页面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204864"/>
            <a:ext cx="4184550" cy="295232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545598" y="2924944"/>
            <a:ext cx="2583334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通过填写表单可以添加或者修改对应模块的信息。只有通过各表单项的校验才可提交表单。</a:t>
            </a:r>
            <a:endParaRPr lang="zh-CN" altLang="zh-CN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2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结论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j-ea"/>
                <a:ea typeface="+mj-ea"/>
              </a:rPr>
              <a:t> </a:t>
            </a:r>
            <a:r>
              <a:rPr lang="en-US" altLang="zh-CN" sz="1800" dirty="0" smtClean="0">
                <a:latin typeface="+mj-ea"/>
                <a:ea typeface="+mj-ea"/>
              </a:rPr>
              <a:t>   </a:t>
            </a:r>
            <a:r>
              <a:rPr lang="zh-CN" altLang="zh-CN" sz="2000" dirty="0" smtClean="0">
                <a:latin typeface="+mj-ea"/>
                <a:ea typeface="+mj-ea"/>
              </a:rPr>
              <a:t>本文</a:t>
            </a:r>
            <a:r>
              <a:rPr lang="zh-CN" altLang="zh-CN" sz="2000" dirty="0">
                <a:latin typeface="+mj-ea"/>
                <a:ea typeface="+mj-ea"/>
              </a:rPr>
              <a:t>针对家庭信息系统的设计与实现，通过前期细致的需求调查和研究了信息管理系统，分析制定出一套完整的设计方案。并且使用基于</a:t>
            </a:r>
            <a:r>
              <a:rPr lang="en-US" altLang="zh-CN" sz="2000" dirty="0">
                <a:latin typeface="+mj-ea"/>
                <a:ea typeface="+mj-ea"/>
              </a:rPr>
              <a:t>SSH</a:t>
            </a:r>
            <a:r>
              <a:rPr lang="zh-CN" altLang="zh-CN" sz="2000" dirty="0">
                <a:latin typeface="+mj-ea"/>
                <a:ea typeface="+mj-ea"/>
              </a:rPr>
              <a:t>框架以及</a:t>
            </a:r>
            <a:r>
              <a:rPr lang="en-US" altLang="zh-CN" sz="2000" dirty="0">
                <a:latin typeface="+mj-ea"/>
                <a:ea typeface="+mj-ea"/>
              </a:rPr>
              <a:t>MVC</a:t>
            </a:r>
            <a:r>
              <a:rPr lang="zh-CN" altLang="zh-CN" sz="2000" dirty="0">
                <a:latin typeface="+mj-ea"/>
                <a:ea typeface="+mj-ea"/>
              </a:rPr>
              <a:t>框架模式对系统进行了应用的实现。系统经过初步测试应用，基本达到系统要求</a:t>
            </a:r>
            <a:r>
              <a:rPr lang="zh-CN" altLang="zh-CN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展望</a:t>
            </a:r>
            <a:endParaRPr lang="en-US" altLang="zh-CN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j-ea"/>
                <a:ea typeface="+mj-ea"/>
              </a:rPr>
              <a:t>    </a:t>
            </a:r>
            <a:r>
              <a:rPr lang="zh-CN" altLang="en-US" sz="2000" dirty="0" smtClean="0">
                <a:latin typeface="+mj-ea"/>
                <a:ea typeface="+mj-ea"/>
              </a:rPr>
              <a:t>本文目前只针对家庭信息进行了管理系统的设计与实现，未来设想可以结合智能家居设备，实现家庭物联网。</a:t>
            </a:r>
            <a:endParaRPr lang="zh-CN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75656" y="1052736"/>
            <a:ext cx="3168352" cy="5543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总结</a:t>
            </a:r>
            <a:endParaRPr lang="zh-CN" alt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6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772816"/>
            <a:ext cx="6196405" cy="3603812"/>
          </a:xfrm>
        </p:spPr>
        <p:txBody>
          <a:bodyPr>
            <a:normAutofit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下面是提问时间</a:t>
            </a:r>
          </a:p>
          <a:p>
            <a:pPr marL="0" indent="0">
              <a:buNone/>
            </a:pPr>
            <a:endParaRPr lang="zh-CN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6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995" y="620688"/>
            <a:ext cx="6965245" cy="667201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目录</a:t>
            </a:r>
            <a:endParaRPr lang="zh-CN" altLang="en-US" sz="3600" b="1" dirty="0"/>
          </a:p>
        </p:txBody>
      </p:sp>
      <p:sp>
        <p:nvSpPr>
          <p:cNvPr id="4" name="AutoShape 391"/>
          <p:cNvSpPr>
            <a:spLocks noChangeArrowheads="1"/>
          </p:cNvSpPr>
          <p:nvPr/>
        </p:nvSpPr>
        <p:spPr bwMode="gray">
          <a:xfrm>
            <a:off x="2495898" y="1367631"/>
            <a:ext cx="4435475" cy="5984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326"/>
          <p:cNvSpPr txBox="1">
            <a:spLocks noChangeArrowheads="1"/>
          </p:cNvSpPr>
          <p:nvPr/>
        </p:nvSpPr>
        <p:spPr bwMode="gray">
          <a:xfrm>
            <a:off x="3105498" y="1475581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ea typeface="宋体" charset="-122"/>
              </a:rPr>
              <a:t>课题背景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6" name="Oval 381"/>
          <p:cNvSpPr>
            <a:spLocks noChangeArrowheads="1"/>
          </p:cNvSpPr>
          <p:nvPr/>
        </p:nvSpPr>
        <p:spPr bwMode="gray">
          <a:xfrm>
            <a:off x="2411761" y="1124744"/>
            <a:ext cx="600075" cy="615950"/>
          </a:xfrm>
          <a:prstGeom prst="ellipse">
            <a:avLst/>
          </a:prstGeom>
          <a:solidFill>
            <a:srgbClr val="FF0000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380"/>
          <p:cNvSpPr txBox="1">
            <a:spLocks noChangeArrowheads="1"/>
          </p:cNvSpPr>
          <p:nvPr/>
        </p:nvSpPr>
        <p:spPr bwMode="gray">
          <a:xfrm>
            <a:off x="2443511" y="1232694"/>
            <a:ext cx="531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01</a:t>
            </a:r>
          </a:p>
        </p:txBody>
      </p:sp>
      <p:sp>
        <p:nvSpPr>
          <p:cNvPr id="8" name="AutoShape 393"/>
          <p:cNvSpPr>
            <a:spLocks noChangeArrowheads="1"/>
          </p:cNvSpPr>
          <p:nvPr/>
        </p:nvSpPr>
        <p:spPr bwMode="gray">
          <a:xfrm>
            <a:off x="2495898" y="2337594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394"/>
          <p:cNvSpPr txBox="1">
            <a:spLocks noChangeArrowheads="1"/>
          </p:cNvSpPr>
          <p:nvPr/>
        </p:nvSpPr>
        <p:spPr bwMode="gray">
          <a:xfrm>
            <a:off x="3105498" y="2445544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需求分析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" name="Oval 395"/>
          <p:cNvSpPr>
            <a:spLocks noChangeArrowheads="1"/>
          </p:cNvSpPr>
          <p:nvPr/>
        </p:nvSpPr>
        <p:spPr bwMode="gray">
          <a:xfrm>
            <a:off x="2411761" y="2094706"/>
            <a:ext cx="600075" cy="615950"/>
          </a:xfrm>
          <a:prstGeom prst="ellipse">
            <a:avLst/>
          </a:prstGeom>
          <a:solidFill>
            <a:srgbClr val="00B050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396"/>
          <p:cNvSpPr txBox="1">
            <a:spLocks noChangeArrowheads="1"/>
          </p:cNvSpPr>
          <p:nvPr/>
        </p:nvSpPr>
        <p:spPr bwMode="gray">
          <a:xfrm>
            <a:off x="2443511" y="2202656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02</a:t>
            </a:r>
          </a:p>
        </p:txBody>
      </p:sp>
      <p:sp>
        <p:nvSpPr>
          <p:cNvPr id="12" name="AutoShape 397"/>
          <p:cNvSpPr>
            <a:spLocks noChangeArrowheads="1"/>
          </p:cNvSpPr>
          <p:nvPr/>
        </p:nvSpPr>
        <p:spPr bwMode="gray">
          <a:xfrm>
            <a:off x="2495898" y="3290094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398"/>
          <p:cNvSpPr txBox="1">
            <a:spLocks noChangeArrowheads="1"/>
          </p:cNvSpPr>
          <p:nvPr/>
        </p:nvSpPr>
        <p:spPr bwMode="gray">
          <a:xfrm>
            <a:off x="3105498" y="3398044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ea typeface="宋体" charset="-122"/>
              </a:rPr>
              <a:t>  系统设计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4" name="Oval 399"/>
          <p:cNvSpPr>
            <a:spLocks noChangeArrowheads="1"/>
          </p:cNvSpPr>
          <p:nvPr/>
        </p:nvSpPr>
        <p:spPr bwMode="gray">
          <a:xfrm>
            <a:off x="2411761" y="3047206"/>
            <a:ext cx="600075" cy="615950"/>
          </a:xfrm>
          <a:prstGeom prst="ellipse">
            <a:avLst/>
          </a:prstGeom>
          <a:solidFill>
            <a:srgbClr val="0070C0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400"/>
          <p:cNvSpPr txBox="1">
            <a:spLocks noChangeArrowheads="1"/>
          </p:cNvSpPr>
          <p:nvPr/>
        </p:nvSpPr>
        <p:spPr bwMode="gray">
          <a:xfrm>
            <a:off x="2443511" y="3155156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03</a:t>
            </a:r>
          </a:p>
        </p:txBody>
      </p:sp>
      <p:sp>
        <p:nvSpPr>
          <p:cNvPr id="16" name="AutoShape 401"/>
          <p:cNvSpPr>
            <a:spLocks noChangeArrowheads="1"/>
          </p:cNvSpPr>
          <p:nvPr/>
        </p:nvSpPr>
        <p:spPr bwMode="gray">
          <a:xfrm>
            <a:off x="2495898" y="4264819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402"/>
          <p:cNvSpPr txBox="1">
            <a:spLocks noChangeArrowheads="1"/>
          </p:cNvSpPr>
          <p:nvPr/>
        </p:nvSpPr>
        <p:spPr bwMode="gray">
          <a:xfrm>
            <a:off x="3105498" y="4372769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lang="zh-CN" altLang="en-US" sz="2000" kern="0" noProof="0" dirty="0" smtClean="0">
                <a:solidFill>
                  <a:sysClr val="windowText" lastClr="000000"/>
                </a:solidFill>
                <a:ea typeface="宋体" charset="-122"/>
              </a:rPr>
              <a:t>具体实现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8" name="Oval 403"/>
          <p:cNvSpPr>
            <a:spLocks noChangeArrowheads="1"/>
          </p:cNvSpPr>
          <p:nvPr/>
        </p:nvSpPr>
        <p:spPr bwMode="gray">
          <a:xfrm>
            <a:off x="2411761" y="4021931"/>
            <a:ext cx="600075" cy="615950"/>
          </a:xfrm>
          <a:prstGeom prst="ellipse">
            <a:avLst/>
          </a:prstGeom>
          <a:solidFill>
            <a:srgbClr val="FFC000">
              <a:alpha val="80000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404"/>
          <p:cNvSpPr txBox="1">
            <a:spLocks noChangeArrowheads="1"/>
          </p:cNvSpPr>
          <p:nvPr/>
        </p:nvSpPr>
        <p:spPr bwMode="gray">
          <a:xfrm>
            <a:off x="2443511" y="4129881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04</a:t>
            </a:r>
          </a:p>
        </p:txBody>
      </p:sp>
      <p:sp>
        <p:nvSpPr>
          <p:cNvPr id="25" name="AutoShape 401"/>
          <p:cNvSpPr>
            <a:spLocks noChangeArrowheads="1"/>
          </p:cNvSpPr>
          <p:nvPr/>
        </p:nvSpPr>
        <p:spPr bwMode="gray">
          <a:xfrm>
            <a:off x="2495897" y="5257873"/>
            <a:ext cx="4435475" cy="5984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372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402"/>
          <p:cNvSpPr txBox="1">
            <a:spLocks noChangeArrowheads="1"/>
          </p:cNvSpPr>
          <p:nvPr/>
        </p:nvSpPr>
        <p:spPr bwMode="gray">
          <a:xfrm>
            <a:off x="3105497" y="5365823"/>
            <a:ext cx="34337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总结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7" name="Oval 403"/>
          <p:cNvSpPr>
            <a:spLocks noChangeArrowheads="1"/>
          </p:cNvSpPr>
          <p:nvPr/>
        </p:nvSpPr>
        <p:spPr bwMode="gray">
          <a:xfrm>
            <a:off x="2411760" y="5014985"/>
            <a:ext cx="600075" cy="615950"/>
          </a:xfrm>
          <a:prstGeom prst="ellipse">
            <a:avLst/>
          </a:prstGeom>
          <a:solidFill>
            <a:schemeClr val="tx1">
              <a:alpha val="80000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Text Box 404"/>
          <p:cNvSpPr txBox="1">
            <a:spLocks noChangeArrowheads="1"/>
          </p:cNvSpPr>
          <p:nvPr/>
        </p:nvSpPr>
        <p:spPr bwMode="gray">
          <a:xfrm>
            <a:off x="2443510" y="5122935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648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</a:t>
            </a:r>
            <a:r>
              <a:rPr lang="zh-CN" altLang="en-US" sz="2400" dirty="0" smtClean="0">
                <a:latin typeface="+mj-ea"/>
                <a:ea typeface="+mj-ea"/>
              </a:rPr>
              <a:t>在</a:t>
            </a:r>
            <a:r>
              <a:rPr lang="zh-CN" altLang="en-US" sz="2400" dirty="0">
                <a:latin typeface="+mj-ea"/>
                <a:ea typeface="+mj-ea"/>
              </a:rPr>
              <a:t>当今这个网络时代中，智能</a:t>
            </a:r>
            <a:r>
              <a:rPr lang="zh-CN" altLang="en-US" sz="2400" dirty="0" smtClean="0">
                <a:latin typeface="+mj-ea"/>
                <a:ea typeface="+mj-ea"/>
              </a:rPr>
              <a:t>设备已经</a:t>
            </a:r>
            <a:r>
              <a:rPr lang="zh-CN" altLang="en-US" sz="2400" dirty="0">
                <a:latin typeface="+mj-ea"/>
                <a:ea typeface="+mj-ea"/>
              </a:rPr>
              <a:t>基本</a:t>
            </a:r>
            <a:r>
              <a:rPr lang="zh-CN" altLang="en-US" sz="2400" dirty="0" smtClean="0">
                <a:latin typeface="+mj-ea"/>
                <a:ea typeface="+mj-ea"/>
              </a:rPr>
              <a:t>普及。并且</a:t>
            </a:r>
            <a:r>
              <a:rPr lang="zh-CN" altLang="en-US" sz="2400" dirty="0">
                <a:latin typeface="+mj-ea"/>
                <a:ea typeface="+mj-ea"/>
              </a:rPr>
              <a:t>随着社会的发展，一个家庭的各类信息量已经越来越大，不易于传统的方式进行存储、使用以及管理</a:t>
            </a:r>
            <a:r>
              <a:rPr lang="zh-CN" altLang="en-US" sz="2400" dirty="0" smtClean="0">
                <a:latin typeface="+mj-ea"/>
                <a:ea typeface="+mj-ea"/>
              </a:rPr>
              <a:t>。目前却没有</a:t>
            </a:r>
            <a:r>
              <a:rPr lang="zh-CN" altLang="en-US" sz="2400" dirty="0">
                <a:latin typeface="+mj-ea"/>
                <a:ea typeface="+mj-ea"/>
              </a:rPr>
              <a:t>成熟的对家庭信息管理的系统。因此，如何使用网络系统对传统的家庭信息进行更有效、持久的管理渐渐的成为了人们热点关注的一个问题。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课题背景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303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6965245" cy="66720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家庭</a:t>
            </a: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信息管理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系统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优势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600" dirty="0" smtClean="0">
                <a:latin typeface="+mj-ea"/>
                <a:ea typeface="+mj-ea"/>
              </a:rPr>
              <a:t>管理方式方便</a:t>
            </a:r>
            <a:r>
              <a:rPr lang="zh-CN" altLang="zh-CN" sz="2600" dirty="0">
                <a:latin typeface="+mj-ea"/>
                <a:ea typeface="+mj-ea"/>
              </a:rPr>
              <a:t>、</a:t>
            </a:r>
            <a:r>
              <a:rPr lang="zh-CN" altLang="zh-CN" sz="2600" dirty="0" smtClean="0">
                <a:latin typeface="+mj-ea"/>
                <a:ea typeface="+mj-ea"/>
              </a:rPr>
              <a:t>快捷</a:t>
            </a:r>
            <a:endParaRPr lang="zh-CN" altLang="zh-CN" sz="2600" dirty="0">
              <a:latin typeface="+mj-ea"/>
              <a:ea typeface="+mj-ea"/>
            </a:endParaRPr>
          </a:p>
          <a:p>
            <a:pPr lvl="0"/>
            <a:r>
              <a:rPr lang="zh-CN" altLang="zh-CN" sz="2600" dirty="0" smtClean="0">
                <a:latin typeface="+mj-ea"/>
                <a:ea typeface="+mj-ea"/>
              </a:rPr>
              <a:t>节省</a:t>
            </a:r>
            <a:r>
              <a:rPr lang="zh-CN" altLang="zh-CN" sz="2600" dirty="0">
                <a:latin typeface="+mj-ea"/>
                <a:ea typeface="+mj-ea"/>
              </a:rPr>
              <a:t>空间且不易</a:t>
            </a:r>
            <a:r>
              <a:rPr lang="zh-CN" altLang="zh-CN" sz="2600" dirty="0" smtClean="0">
                <a:latin typeface="+mj-ea"/>
                <a:ea typeface="+mj-ea"/>
              </a:rPr>
              <a:t>损坏</a:t>
            </a:r>
            <a:endParaRPr lang="zh-CN" altLang="zh-CN" sz="2600" dirty="0">
              <a:latin typeface="+mj-ea"/>
              <a:ea typeface="+mj-ea"/>
            </a:endParaRPr>
          </a:p>
          <a:p>
            <a:pPr lvl="0"/>
            <a:r>
              <a:rPr lang="zh-CN" altLang="zh-CN" sz="2600" dirty="0" smtClean="0">
                <a:latin typeface="+mj-ea"/>
                <a:ea typeface="+mj-ea"/>
              </a:rPr>
              <a:t>计算</a:t>
            </a:r>
            <a:r>
              <a:rPr lang="zh-CN" altLang="en-US" sz="2600" dirty="0" smtClean="0">
                <a:latin typeface="+mj-ea"/>
                <a:ea typeface="+mj-ea"/>
              </a:rPr>
              <a:t>快速</a:t>
            </a:r>
            <a:r>
              <a:rPr lang="zh-CN" altLang="zh-CN" sz="2600" dirty="0" smtClean="0">
                <a:latin typeface="+mj-ea"/>
                <a:ea typeface="+mj-ea"/>
              </a:rPr>
              <a:t>且准确</a:t>
            </a:r>
            <a:endParaRPr lang="en-US" altLang="zh-CN" dirty="0">
              <a:latin typeface="+mj-ea"/>
              <a:ea typeface="+mj-ea"/>
            </a:endParaRPr>
          </a:p>
          <a:p>
            <a:pPr lvl="0"/>
            <a:r>
              <a:rPr lang="zh-CN" altLang="en-US" sz="2600" dirty="0" smtClean="0">
                <a:latin typeface="+mj-ea"/>
                <a:ea typeface="+mj-ea"/>
              </a:rPr>
              <a:t>结构清晰方便查询</a:t>
            </a:r>
            <a:endParaRPr lang="zh-CN" altLang="zh-CN" sz="2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2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   </a:t>
            </a:r>
            <a:r>
              <a:rPr lang="zh-CN" altLang="zh-CN" dirty="0" smtClean="0">
                <a:latin typeface="+mj-ea"/>
                <a:ea typeface="+mj-ea"/>
              </a:rPr>
              <a:t>根据</a:t>
            </a:r>
            <a:r>
              <a:rPr lang="zh-CN" altLang="zh-CN" dirty="0">
                <a:latin typeface="+mj-ea"/>
                <a:ea typeface="+mj-ea"/>
              </a:rPr>
              <a:t>调查发现目前一般在家庭日常管理中主要涉及用户管理、资源管理、通讯录管理、理财管理、留言管理等。在这些管理工作中，传统的方式只能通过大脑或手的形式完成简单的记忆或记录，数据记录</a:t>
            </a:r>
            <a:r>
              <a:rPr lang="zh-CN" altLang="zh-CN">
                <a:latin typeface="+mj-ea"/>
                <a:ea typeface="+mj-ea"/>
              </a:rPr>
              <a:t>很</a:t>
            </a:r>
            <a:r>
              <a:rPr lang="zh-CN" altLang="zh-CN" smtClean="0">
                <a:latin typeface="+mj-ea"/>
                <a:ea typeface="+mj-ea"/>
              </a:rPr>
              <a:t>混乱</a:t>
            </a:r>
            <a:r>
              <a:rPr lang="zh-CN" altLang="en-US" smtClean="0">
                <a:latin typeface="+mj-ea"/>
                <a:ea typeface="+mj-ea"/>
              </a:rPr>
              <a:t>。</a:t>
            </a:r>
            <a:r>
              <a:rPr lang="zh-CN" altLang="zh-CN" smtClean="0">
                <a:latin typeface="+mj-ea"/>
                <a:ea typeface="+mj-ea"/>
              </a:rPr>
              <a:t>在</a:t>
            </a:r>
            <a:r>
              <a:rPr lang="zh-CN" altLang="zh-CN" dirty="0">
                <a:latin typeface="+mj-ea"/>
                <a:ea typeface="+mj-ea"/>
              </a:rPr>
              <a:t>管理、查询和使用时很困难，浪费人力物力</a:t>
            </a:r>
            <a:r>
              <a:rPr lang="zh-CN" altLang="zh-CN" dirty="0" smtClean="0">
                <a:latin typeface="+mj-ea"/>
                <a:ea typeface="+mj-ea"/>
              </a:rPr>
              <a:t>。</a:t>
            </a:r>
            <a:endParaRPr lang="zh-CN" altLang="zh-CN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需求分析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268760"/>
            <a:ext cx="812681" cy="403244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zh-CN" sz="3200" b="1" dirty="0" smtClean="0"/>
              <a:t>系统</a:t>
            </a:r>
            <a:r>
              <a:rPr lang="zh-CN" altLang="en-US" sz="3200" b="1" dirty="0" smtClean="0"/>
              <a:t>用例图</a:t>
            </a:r>
            <a:endParaRPr lang="zh-CN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80428"/>
              </p:ext>
            </p:extLst>
          </p:nvPr>
        </p:nvGraphicFramePr>
        <p:xfrm>
          <a:off x="3635896" y="692696"/>
          <a:ext cx="4320480" cy="542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Visio" r:id="rId3" imgW="3411239" imgH="4515264" progId="Visio.Drawing.11">
                  <p:embed/>
                </p:oleObj>
              </mc:Choice>
              <mc:Fallback>
                <p:oleObj name="Visio" r:id="rId3" imgW="3411239" imgH="45152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92696"/>
                        <a:ext cx="4320480" cy="5426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系统整体结构设计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相关</a:t>
            </a:r>
            <a:r>
              <a:rPr lang="zh-CN" altLang="en-US" dirty="0" smtClean="0">
                <a:latin typeface="+mj-ea"/>
                <a:ea typeface="+mj-ea"/>
              </a:rPr>
              <a:t>技术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系统模型设计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数据库设计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997324"/>
            <a:ext cx="3168352" cy="554360"/>
          </a:xfrm>
          <a:prstGeom prst="rect">
            <a:avLst/>
          </a:prstGeom>
          <a:solidFill>
            <a:srgbClr val="0070C0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系统设计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画布 196"/>
          <p:cNvGrpSpPr/>
          <p:nvPr/>
        </p:nvGrpSpPr>
        <p:grpSpPr>
          <a:xfrm>
            <a:off x="1973342" y="3384691"/>
            <a:ext cx="5273040" cy="2446020"/>
            <a:chOff x="-259134" y="10243"/>
            <a:chExt cx="5273040" cy="2446020"/>
          </a:xfrm>
        </p:grpSpPr>
        <p:sp>
          <p:nvSpPr>
            <p:cNvPr id="5" name="矩形 4"/>
            <p:cNvSpPr/>
            <p:nvPr/>
          </p:nvSpPr>
          <p:spPr>
            <a:xfrm>
              <a:off x="-259134" y="10243"/>
              <a:ext cx="5273040" cy="244602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190500" y="533400"/>
              <a:ext cx="922020" cy="1874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dirty="0">
                  <a:effectLst/>
                  <a:latin typeface="Times New Roman"/>
                  <a:ea typeface="宋体"/>
                  <a:cs typeface="Times New Roman"/>
                </a:rPr>
                <a:t>家庭信息系统用户界面</a:t>
              </a:r>
            </a:p>
          </p:txBody>
        </p:sp>
        <p:sp>
          <p:nvSpPr>
            <p:cNvPr id="7" name="文本框 58"/>
            <p:cNvSpPr txBox="1"/>
            <p:nvPr/>
          </p:nvSpPr>
          <p:spPr bwMode="auto">
            <a:xfrm>
              <a:off x="190500" y="83820"/>
              <a:ext cx="922020" cy="394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b="1">
                  <a:effectLst/>
                  <a:latin typeface="Times New Roman"/>
                  <a:ea typeface="宋体"/>
                  <a:cs typeface="Times New Roman"/>
                </a:rPr>
                <a:t>交互界面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42160" y="533400"/>
              <a:ext cx="922020" cy="1874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kern="100">
                  <a:effectLst/>
                  <a:latin typeface="宋体"/>
                  <a:ea typeface="宋体"/>
                  <a:cs typeface="Times New Roman"/>
                </a:rPr>
                <a:t>功能代码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83320" y="533400"/>
              <a:ext cx="922020" cy="1874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ea typeface="宋体"/>
                  <a:cs typeface="Times New Roman"/>
                </a:rPr>
                <a:t>SQL Server </a:t>
              </a:r>
              <a:r>
                <a:rPr lang="zh-CN" sz="1050">
                  <a:effectLst/>
                  <a:latin typeface="宋体"/>
                  <a:ea typeface="宋体"/>
                  <a:cs typeface="Times New Roman"/>
                </a:rPr>
                <a:t>数据库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0" name="文本框 24"/>
            <p:cNvSpPr txBox="1"/>
            <p:nvPr/>
          </p:nvSpPr>
          <p:spPr bwMode="auto">
            <a:xfrm>
              <a:off x="2042160" y="73320"/>
              <a:ext cx="922020" cy="394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服务器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1" name="文本框 24"/>
            <p:cNvSpPr txBox="1"/>
            <p:nvPr/>
          </p:nvSpPr>
          <p:spPr bwMode="auto">
            <a:xfrm>
              <a:off x="3883320" y="83820"/>
              <a:ext cx="922020" cy="394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kern="100">
                  <a:effectLst/>
                  <a:latin typeface="Calibri"/>
                  <a:ea typeface="宋体"/>
                  <a:cs typeface="Times New Roman"/>
                </a:rPr>
                <a:t>持久数据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188719" y="1074420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 rot="10800000">
              <a:off x="1188720" y="1749720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4" name="文本框 65"/>
            <p:cNvSpPr txBox="1"/>
            <p:nvPr/>
          </p:nvSpPr>
          <p:spPr bwMode="auto">
            <a:xfrm>
              <a:off x="1150620" y="632460"/>
              <a:ext cx="891540" cy="441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Arial Unicode MS"/>
                  <a:ea typeface="宋体"/>
                  <a:cs typeface="Times New Roman"/>
                </a:rPr>
                <a:t>HTTP</a:t>
              </a:r>
              <a:r>
                <a:rPr lang="zh-CN" sz="1200" dirty="0">
                  <a:effectLst/>
                  <a:latin typeface="Times New Roman"/>
                  <a:ea typeface="宋体"/>
                  <a:cs typeface="Times New Roman"/>
                </a:rPr>
                <a:t>请求</a:t>
              </a:r>
            </a:p>
          </p:txBody>
        </p:sp>
        <p:sp>
          <p:nvSpPr>
            <p:cNvPr id="15" name="文本框 33"/>
            <p:cNvSpPr txBox="1"/>
            <p:nvPr/>
          </p:nvSpPr>
          <p:spPr bwMode="auto">
            <a:xfrm>
              <a:off x="1150620" y="1838281"/>
              <a:ext cx="891540" cy="441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kern="100">
                  <a:effectLst/>
                  <a:latin typeface="Arial Unicode MS"/>
                  <a:ea typeface="宋体"/>
                  <a:cs typeface="Times New Roman"/>
                </a:rPr>
                <a:t>HTTP</a:t>
              </a:r>
              <a:r>
                <a:rPr lang="zh-CN" sz="1050" kern="100">
                  <a:effectLst/>
                  <a:latin typeface="Calibri"/>
                  <a:ea typeface="宋体"/>
                  <a:cs typeface="Times New Roman"/>
                </a:rPr>
                <a:t>响应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029880" y="1074420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3030515" y="1749425"/>
              <a:ext cx="800100" cy="1219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050" kern="100">
                  <a:effectLst/>
                  <a:latin typeface="宋体"/>
                  <a:ea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8" name="文本框 33"/>
            <p:cNvSpPr txBox="1"/>
            <p:nvPr/>
          </p:nvSpPr>
          <p:spPr bwMode="auto">
            <a:xfrm>
              <a:off x="2991780" y="632460"/>
              <a:ext cx="891540" cy="4419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kern="100">
                  <a:effectLst/>
                  <a:latin typeface="Arial Unicode MS"/>
                  <a:ea typeface="宋体"/>
                  <a:cs typeface="Times New Roman"/>
                </a:rPr>
                <a:t>执行</a:t>
              </a:r>
              <a:r>
                <a:rPr lang="en-US" sz="1050" kern="100">
                  <a:effectLst/>
                  <a:latin typeface="Arial Unicode MS"/>
                  <a:ea typeface="宋体"/>
                  <a:cs typeface="Times New Roman"/>
                </a:rPr>
                <a:t>SQL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19" name="文本框 33"/>
            <p:cNvSpPr txBox="1"/>
            <p:nvPr/>
          </p:nvSpPr>
          <p:spPr bwMode="auto">
            <a:xfrm>
              <a:off x="2991780" y="1917362"/>
              <a:ext cx="891540" cy="3181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>
                  <a:effectLst/>
                  <a:latin typeface="Arial Unicode MS"/>
                  <a:ea typeface="宋体"/>
                  <a:cs typeface="Times New Roman"/>
                </a:rPr>
                <a:t>返回结果</a:t>
              </a:r>
              <a:endParaRPr lang="zh-CN" sz="1200">
                <a:effectLst/>
                <a:latin typeface="宋体"/>
                <a:ea typeface="宋体"/>
                <a:cs typeface="宋体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427788" y="1560599"/>
            <a:ext cx="6196405" cy="1954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05442" y="836712"/>
            <a:ext cx="4449153" cy="55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系统整体结构设计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2257" y="1844824"/>
            <a:ext cx="6421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</a:rPr>
              <a:t>    </a:t>
            </a:r>
            <a:r>
              <a:rPr lang="zh-CN" altLang="en-US" sz="2000" dirty="0" smtClean="0">
                <a:latin typeface="+mj-ea"/>
                <a:ea typeface="+mj-ea"/>
              </a:rPr>
              <a:t>系统</a:t>
            </a:r>
            <a:r>
              <a:rPr lang="zh-CN" altLang="en-US" sz="2000" dirty="0">
                <a:latin typeface="+mj-ea"/>
                <a:ea typeface="+mj-ea"/>
              </a:rPr>
              <a:t>使用</a:t>
            </a:r>
            <a:r>
              <a:rPr lang="en-US" altLang="zh-CN" sz="2000" dirty="0">
                <a:latin typeface="+mj-ea"/>
                <a:ea typeface="+mj-ea"/>
              </a:rPr>
              <a:t>B/S</a:t>
            </a:r>
            <a:r>
              <a:rPr lang="zh-CN" altLang="en-US" sz="2000" dirty="0">
                <a:latin typeface="+mj-ea"/>
                <a:ea typeface="+mj-ea"/>
              </a:rPr>
              <a:t>体系结构，</a:t>
            </a:r>
            <a:r>
              <a:rPr lang="zh-CN" altLang="zh-CN" sz="2000" dirty="0">
                <a:latin typeface="+mj-ea"/>
                <a:ea typeface="+mj-ea"/>
              </a:rPr>
              <a:t>用户通过家庭信息系统界面访问</a:t>
            </a:r>
            <a:r>
              <a:rPr lang="en-US" altLang="zh-CN" sz="2000" dirty="0">
                <a:latin typeface="+mj-ea"/>
                <a:ea typeface="+mj-ea"/>
              </a:rPr>
              <a:t>Web</a:t>
            </a:r>
            <a:r>
              <a:rPr lang="zh-CN" altLang="zh-CN" sz="2000" dirty="0">
                <a:latin typeface="+mj-ea"/>
                <a:ea typeface="+mj-ea"/>
              </a:rPr>
              <a:t>服务器向服务器发出</a:t>
            </a:r>
            <a:r>
              <a:rPr lang="zh-CN" altLang="zh-CN" sz="2000" dirty="0" smtClean="0">
                <a:latin typeface="+mj-ea"/>
                <a:ea typeface="+mj-ea"/>
              </a:rPr>
              <a:t>请求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r>
              <a:rPr lang="zh-CN" altLang="zh-CN" sz="2000" dirty="0" smtClean="0">
                <a:latin typeface="+mj-ea"/>
                <a:ea typeface="+mj-ea"/>
              </a:rPr>
              <a:t>如果</a:t>
            </a:r>
            <a:r>
              <a:rPr lang="zh-CN" altLang="zh-CN" sz="2000" dirty="0">
                <a:latin typeface="+mj-ea"/>
                <a:ea typeface="+mj-ea"/>
              </a:rPr>
              <a:t>是</a:t>
            </a:r>
            <a:r>
              <a:rPr lang="en-US" altLang="zh-CN" sz="2000" dirty="0">
                <a:latin typeface="+mj-ea"/>
                <a:ea typeface="+mj-ea"/>
              </a:rPr>
              <a:t>JSP</a:t>
            </a:r>
            <a:r>
              <a:rPr lang="zh-CN" altLang="zh-CN" sz="2000" dirty="0">
                <a:latin typeface="+mj-ea"/>
                <a:ea typeface="+mj-ea"/>
              </a:rPr>
              <a:t>文件，服务器会将</a:t>
            </a:r>
            <a:r>
              <a:rPr lang="zh-CN" altLang="en-US" sz="2000" dirty="0">
                <a:latin typeface="+mj-ea"/>
                <a:ea typeface="+mj-ea"/>
              </a:rPr>
              <a:t>程序</a:t>
            </a:r>
            <a:r>
              <a:rPr lang="zh-CN" altLang="zh-CN" sz="2000" dirty="0">
                <a:latin typeface="+mj-ea"/>
                <a:ea typeface="+mj-ea"/>
              </a:rPr>
              <a:t>编译后生成</a:t>
            </a:r>
            <a:r>
              <a:rPr lang="en-US" altLang="zh-CN" sz="2000" dirty="0">
                <a:latin typeface="+mj-ea"/>
                <a:ea typeface="+mj-ea"/>
              </a:rPr>
              <a:t>HTML</a:t>
            </a:r>
            <a:r>
              <a:rPr lang="zh-CN" altLang="zh-CN" sz="2000" dirty="0">
                <a:latin typeface="+mj-ea"/>
                <a:ea typeface="+mj-ea"/>
              </a:rPr>
              <a:t>返回给浏览器显示给用户。如果请求</a:t>
            </a:r>
            <a:r>
              <a:rPr lang="zh-CN" altLang="zh-CN" sz="2000">
                <a:latin typeface="+mj-ea"/>
                <a:ea typeface="+mj-ea"/>
              </a:rPr>
              <a:t>中</a:t>
            </a:r>
            <a:r>
              <a:rPr lang="zh-CN" altLang="zh-CN" sz="2000" smtClean="0">
                <a:latin typeface="+mj-ea"/>
                <a:ea typeface="+mj-ea"/>
              </a:rPr>
              <a:t>包含持久</a:t>
            </a:r>
            <a:r>
              <a:rPr lang="zh-CN" altLang="zh-CN" sz="2000" dirty="0">
                <a:latin typeface="+mj-ea"/>
                <a:ea typeface="+mj-ea"/>
              </a:rPr>
              <a:t>数据，</a:t>
            </a:r>
            <a:r>
              <a:rPr lang="en-US" altLang="zh-CN" sz="2000" dirty="0">
                <a:latin typeface="+mj-ea"/>
                <a:ea typeface="+mj-ea"/>
              </a:rPr>
              <a:t>Web</a:t>
            </a:r>
            <a:r>
              <a:rPr lang="zh-CN" altLang="zh-CN" sz="2000" dirty="0">
                <a:latin typeface="+mj-ea"/>
                <a:ea typeface="+mj-ea"/>
              </a:rPr>
              <a:t>服务器会访问</a:t>
            </a:r>
            <a:r>
              <a:rPr lang="zh-CN" altLang="zh-CN" sz="2000" dirty="0" smtClean="0">
                <a:latin typeface="+mj-ea"/>
                <a:ea typeface="+mj-ea"/>
              </a:rPr>
              <a:t>数据库</a:t>
            </a:r>
            <a:r>
              <a:rPr lang="zh-CN" altLang="en-US" sz="2000" dirty="0" smtClean="0">
                <a:latin typeface="+mj-ea"/>
                <a:ea typeface="+mj-ea"/>
              </a:rPr>
              <a:t>并返回信息。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6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772816"/>
            <a:ext cx="4248472" cy="3888432"/>
          </a:xfrm>
        </p:spPr>
        <p:txBody>
          <a:bodyPr>
            <a:normAutofit/>
          </a:bodyPr>
          <a:lstStyle/>
          <a:p>
            <a:pPr marL="274320" lvl="1"/>
            <a:r>
              <a:rPr lang="en-US" altLang="zh-CN" sz="2400" dirty="0">
                <a:latin typeface="+mj-ea"/>
                <a:ea typeface="+mj-ea"/>
              </a:rPr>
              <a:t>Struts2</a:t>
            </a:r>
            <a:r>
              <a:rPr lang="zh-CN" altLang="zh-CN" sz="2400" dirty="0" smtClean="0">
                <a:latin typeface="+mj-ea"/>
                <a:ea typeface="+mj-ea"/>
              </a:rPr>
              <a:t>框架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274320" lvl="1"/>
            <a:r>
              <a:rPr lang="en-US" altLang="zh-CN" sz="2400" dirty="0">
                <a:latin typeface="+mj-ea"/>
                <a:ea typeface="+mj-ea"/>
              </a:rPr>
              <a:t>Spring</a:t>
            </a:r>
            <a:r>
              <a:rPr lang="zh-CN" altLang="zh-CN" sz="2400" dirty="0" smtClean="0">
                <a:latin typeface="+mj-ea"/>
                <a:ea typeface="+mj-ea"/>
              </a:rPr>
              <a:t>框架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548640" lvl="2"/>
            <a:r>
              <a:rPr lang="zh-CN" altLang="zh-CN" dirty="0">
                <a:latin typeface="+mj-ea"/>
                <a:ea typeface="+mj-ea"/>
              </a:rPr>
              <a:t>控制反转（</a:t>
            </a:r>
            <a:r>
              <a:rPr lang="en-US" altLang="zh-CN" dirty="0">
                <a:latin typeface="+mj-ea"/>
                <a:ea typeface="+mj-ea"/>
              </a:rPr>
              <a:t>IOC</a:t>
            </a:r>
            <a:r>
              <a:rPr lang="zh-CN" altLang="zh-CN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548640" lvl="2"/>
            <a:r>
              <a:rPr lang="zh-CN" altLang="zh-CN" dirty="0">
                <a:latin typeface="+mj-ea"/>
                <a:ea typeface="+mj-ea"/>
              </a:rPr>
              <a:t>面向切面（</a:t>
            </a:r>
            <a:r>
              <a:rPr lang="en-US" altLang="zh-CN" dirty="0">
                <a:latin typeface="+mj-ea"/>
                <a:ea typeface="+mj-ea"/>
              </a:rPr>
              <a:t>AOP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marL="274320" lvl="1"/>
            <a:r>
              <a:rPr lang="en-US" altLang="zh-CN" sz="2400" dirty="0">
                <a:latin typeface="+mj-ea"/>
                <a:ea typeface="+mj-ea"/>
              </a:rPr>
              <a:t>Hibernate</a:t>
            </a:r>
            <a:r>
              <a:rPr lang="zh-CN" altLang="zh-CN" sz="2400" dirty="0">
                <a:latin typeface="+mj-ea"/>
                <a:ea typeface="+mj-ea"/>
              </a:rPr>
              <a:t>框架</a:t>
            </a:r>
            <a:endParaRPr lang="en-US" altLang="zh-CN" sz="2400" dirty="0">
              <a:latin typeface="+mj-ea"/>
              <a:ea typeface="+mj-ea"/>
            </a:endParaRPr>
          </a:p>
          <a:p>
            <a:pPr marL="548640" lvl="2"/>
            <a:r>
              <a:rPr lang="zh-CN" altLang="zh-CN" sz="2100" dirty="0">
                <a:latin typeface="+mj-ea"/>
                <a:ea typeface="+mj-ea"/>
              </a:rPr>
              <a:t>对象关系映射</a:t>
            </a:r>
            <a:r>
              <a:rPr lang="zh-CN" altLang="en-US" sz="2100" dirty="0">
                <a:latin typeface="+mj-ea"/>
                <a:ea typeface="+mj-ea"/>
              </a:rPr>
              <a:t>（</a:t>
            </a:r>
            <a:r>
              <a:rPr lang="en-US" altLang="zh-CN" sz="2100" dirty="0">
                <a:latin typeface="+mj-ea"/>
                <a:ea typeface="+mj-ea"/>
              </a:rPr>
              <a:t>ORM</a:t>
            </a:r>
            <a:r>
              <a:rPr lang="zh-CN" altLang="en-US" sz="2100" dirty="0">
                <a:latin typeface="+mj-ea"/>
                <a:ea typeface="+mj-ea"/>
              </a:rPr>
              <a:t>）</a:t>
            </a:r>
            <a:endParaRPr lang="en-US" altLang="zh-CN" sz="2100" dirty="0">
              <a:latin typeface="+mj-ea"/>
              <a:ea typeface="+mj-ea"/>
            </a:endParaRPr>
          </a:p>
          <a:p>
            <a:pPr marL="548640" lvl="2"/>
            <a:r>
              <a:rPr lang="zh-CN" altLang="en-US" sz="2100" dirty="0" smtClean="0">
                <a:latin typeface="+mj-ea"/>
                <a:ea typeface="+mj-ea"/>
              </a:rPr>
              <a:t>缓存</a:t>
            </a:r>
            <a:endParaRPr lang="en-US" altLang="zh-CN" sz="2100" dirty="0">
              <a:latin typeface="+mj-ea"/>
              <a:ea typeface="+mj-ea"/>
            </a:endParaRPr>
          </a:p>
          <a:p>
            <a:pPr marL="274320" lvl="1"/>
            <a:r>
              <a:rPr lang="en-US" altLang="zh-CN" sz="2400" dirty="0">
                <a:latin typeface="+mj-ea"/>
                <a:ea typeface="+mj-ea"/>
              </a:rPr>
              <a:t>Bootstrap</a:t>
            </a:r>
            <a:r>
              <a:rPr lang="zh-CN" altLang="zh-CN" sz="2400" dirty="0">
                <a:latin typeface="+mj-ea"/>
                <a:ea typeface="+mj-ea"/>
              </a:rPr>
              <a:t>前端框架</a:t>
            </a:r>
            <a:endParaRPr lang="en-US" altLang="zh-CN" sz="2400" dirty="0">
              <a:latin typeface="+mj-ea"/>
              <a:ea typeface="+mj-ea"/>
            </a:endParaRPr>
          </a:p>
          <a:p>
            <a:pPr marL="274320" lvl="1"/>
            <a:r>
              <a:rPr lang="en-US" altLang="zh-CN" sz="2400" dirty="0" err="1">
                <a:latin typeface="+mj-ea"/>
                <a:ea typeface="+mj-ea"/>
              </a:rPr>
              <a:t>Jquery</a:t>
            </a:r>
            <a:r>
              <a:rPr lang="zh-CN" altLang="zh-CN" sz="2400" dirty="0">
                <a:latin typeface="+mj-ea"/>
                <a:ea typeface="+mj-ea"/>
              </a:rPr>
              <a:t>前端框架</a:t>
            </a:r>
            <a:endParaRPr lang="zh-CN" altLang="zh-CN" sz="2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ea"/>
              <a:ea typeface="+mj-ea"/>
            </a:endParaRPr>
          </a:p>
          <a:p>
            <a:pPr marL="274320" lvl="1"/>
            <a:endParaRPr lang="en-US" altLang="zh-CN" sz="2400" dirty="0">
              <a:latin typeface="+mj-ea"/>
            </a:endParaRPr>
          </a:p>
          <a:p>
            <a:pPr marL="274320" lvl="1"/>
            <a:endParaRPr lang="en-US" altLang="zh-CN" sz="2400" dirty="0">
              <a:latin typeface="+mj-ea"/>
            </a:endParaRPr>
          </a:p>
          <a:p>
            <a:pPr marL="548640" lvl="2"/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011668"/>
            <a:ext cx="2448272" cy="55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38886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597</TotalTime>
  <Words>584</Words>
  <Application>Microsoft Office PowerPoint</Application>
  <PresentationFormat>全屏显示(4:3)</PresentationFormat>
  <Paragraphs>78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图钉</vt:lpstr>
      <vt:lpstr>Visio</vt:lpstr>
      <vt:lpstr>姓名：宗超 学号：61231373 指导老师：黄冉</vt:lpstr>
      <vt:lpstr>目录</vt:lpstr>
      <vt:lpstr>PowerPoint 演示文稿</vt:lpstr>
      <vt:lpstr>家庭信息管理系统的优势</vt:lpstr>
      <vt:lpstr>PowerPoint 演示文稿</vt:lpstr>
      <vt:lpstr>系统用例图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表单页面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家庭信息系统设计与实现 论文答辩</dc:title>
  <dc:creator>Administrator</dc:creator>
  <cp:lastModifiedBy>zc</cp:lastModifiedBy>
  <cp:revision>118</cp:revision>
  <dcterms:created xsi:type="dcterms:W3CDTF">2013-06-16T10:36:12Z</dcterms:created>
  <dcterms:modified xsi:type="dcterms:W3CDTF">2013-06-29T15:32:38Z</dcterms:modified>
</cp:coreProperties>
</file>