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1" r:id="rId10"/>
    <p:sldId id="272" r:id="rId11"/>
    <p:sldId id="277" r:id="rId12"/>
    <p:sldId id="278" r:id="rId13"/>
    <p:sldId id="279" r:id="rId14"/>
    <p:sldId id="268" r:id="rId15"/>
    <p:sldId id="274" r:id="rId16"/>
    <p:sldId id="275" r:id="rId17"/>
    <p:sldId id="280" r:id="rId18"/>
    <p:sldId id="276" r:id="rId19"/>
    <p:sldId id="281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59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07904" y="3933056"/>
            <a:ext cx="2448272" cy="1365136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dirty="0" smtClean="0"/>
              <a:t>姓名</a:t>
            </a:r>
            <a:r>
              <a:rPr lang="zh-CN" altLang="en-US" sz="2200" dirty="0"/>
              <a:t>：宗超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zh-CN" altLang="en-US" sz="2200" dirty="0"/>
              <a:t>学号：</a:t>
            </a:r>
            <a:r>
              <a:rPr lang="en-US" altLang="zh-CN" sz="2200" dirty="0">
                <a:latin typeface="+mj-ea"/>
              </a:rPr>
              <a:t>61231373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zh-CN" altLang="en-US" sz="2200" dirty="0"/>
              <a:t>指导老师：</a:t>
            </a:r>
            <a:r>
              <a:rPr lang="zh-CN" altLang="en-US" sz="2200" dirty="0" smtClean="0"/>
              <a:t>黄冉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1412776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zh-CN" altLang="zh-CN" sz="4000" dirty="0"/>
              <a:t>家庭信息系统设计与实现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/>
              <a:t>论文答辩</a:t>
            </a:r>
          </a:p>
        </p:txBody>
      </p:sp>
    </p:spTree>
    <p:extLst>
      <p:ext uri="{BB962C8B-B14F-4D97-AF65-F5344CB8AC3E}">
        <p14:creationId xmlns:p14="http://schemas.microsoft.com/office/powerpoint/2010/main" val="40146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67202"/>
          </a:xfrm>
          <a:noFill/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MVC</a:t>
            </a:r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框架模式</a:t>
            </a:r>
            <a:endParaRPr lang="zh-CN" altLang="en-US" b="1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" name="画布 193"/>
          <p:cNvGrpSpPr/>
          <p:nvPr/>
        </p:nvGrpSpPr>
        <p:grpSpPr>
          <a:xfrm>
            <a:off x="3471870" y="2132856"/>
            <a:ext cx="4752528" cy="3312368"/>
            <a:chOff x="0" y="0"/>
            <a:chExt cx="3810000" cy="25146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3810000" cy="2514600"/>
            </a:xfrm>
            <a:prstGeom prst="rect">
              <a:avLst/>
            </a:prstGeom>
          </p:spPr>
        </p:sp>
        <p:sp>
          <p:nvSpPr>
            <p:cNvPr id="6" name="椭圆 5"/>
            <p:cNvSpPr/>
            <p:nvPr/>
          </p:nvSpPr>
          <p:spPr>
            <a:xfrm>
              <a:off x="2407920" y="1258865"/>
              <a:ext cx="1043940" cy="100296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 b="1">
                  <a:effectLst/>
                  <a:latin typeface="宋体"/>
                  <a:ea typeface="宋体"/>
                  <a:cs typeface="Times New Roman"/>
                </a:rPr>
                <a:t>Controller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363980" y="56515"/>
              <a:ext cx="1043940" cy="10026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 b="1">
                  <a:effectLst/>
                  <a:latin typeface="宋体"/>
                  <a:ea typeface="宋体"/>
                  <a:cs typeface="Times New Roman"/>
                </a:rPr>
                <a:t>Model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0040" y="1258865"/>
              <a:ext cx="1043940" cy="10026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 b="1" dirty="0">
                  <a:effectLst/>
                  <a:latin typeface="宋体"/>
                  <a:ea typeface="宋体"/>
                  <a:cs typeface="Times New Roman"/>
                </a:rPr>
                <a:t>View</a:t>
              </a:r>
              <a:endParaRPr lang="zh-CN" sz="1200" dirty="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 rot="19052778">
              <a:off x="1143000" y="960120"/>
              <a:ext cx="259080" cy="2286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 rot="13691441">
              <a:off x="2451110" y="960119"/>
              <a:ext cx="259080" cy="2286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0800000">
              <a:off x="1803060" y="1650660"/>
              <a:ext cx="25908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15616" y="2393672"/>
            <a:ext cx="2448272" cy="22687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MVC</a:t>
            </a:r>
            <a:r>
              <a:rPr lang="zh-CN" altLang="zh-CN" dirty="0" smtClean="0"/>
              <a:t>是</a:t>
            </a:r>
            <a:r>
              <a:rPr lang="zh-CN" altLang="zh-CN" dirty="0"/>
              <a:t>一种软件设计的框架模式，用于把代码中的业务逻辑和数据显示分离。</a:t>
            </a:r>
          </a:p>
        </p:txBody>
      </p:sp>
    </p:spTree>
    <p:extLst>
      <p:ext uri="{BB962C8B-B14F-4D97-AF65-F5344CB8AC3E}">
        <p14:creationId xmlns:p14="http://schemas.microsoft.com/office/powerpoint/2010/main" val="27116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系统数据模型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数据模型</a:t>
            </a:r>
            <a:r>
              <a:rPr lang="zh-CN" altLang="zh-CN" sz="1800" dirty="0"/>
              <a:t>的主要作用为封装相应的值</a:t>
            </a:r>
            <a:r>
              <a:rPr lang="zh-CN" altLang="zh-CN" sz="1800" dirty="0" smtClean="0"/>
              <a:t>对象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系统业务模型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业务模型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主要作用</a:t>
            </a:r>
            <a:r>
              <a:rPr lang="zh-CN" altLang="zh-CN" sz="1800" dirty="0"/>
              <a:t>为封装其对应类的相关业务</a:t>
            </a:r>
            <a:r>
              <a:rPr lang="zh-CN" altLang="zh-CN" sz="1800" dirty="0" smtClean="0"/>
              <a:t>操作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系统模型设计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9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916832"/>
            <a:ext cx="4752527" cy="3456384"/>
          </a:xfrm>
        </p:spPr>
        <p:txBody>
          <a:bodyPr/>
          <a:lstStyle/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附件数据模型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Attachments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联系人</a:t>
            </a:r>
            <a:r>
              <a:rPr lang="zh-CN" altLang="zh-CN" sz="1800" dirty="0" smtClean="0"/>
              <a:t>数据模型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Contacts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联系人类型</a:t>
            </a:r>
            <a:r>
              <a:rPr lang="zh-CN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数据模型</a:t>
            </a:r>
            <a:r>
              <a:rPr lang="zh-CN" altLang="en-US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ContactTypes</a:t>
            </a:r>
            <a:r>
              <a:rPr lang="en-US" altLang="zh-CN" sz="1800" dirty="0" smtClean="0"/>
              <a:t> </a:t>
            </a:r>
            <a:r>
              <a:rPr lang="zh-CN" altLang="en-US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）</a:t>
            </a:r>
            <a:endParaRPr lang="en-US" altLang="zh-CN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财务信息</a:t>
            </a:r>
            <a:r>
              <a:rPr lang="zh-CN" altLang="zh-CN" sz="1800" dirty="0" smtClean="0"/>
              <a:t>数据模型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Finances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财务统计信息</a:t>
            </a:r>
            <a:r>
              <a:rPr lang="zh-CN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数据模型</a:t>
            </a:r>
            <a:r>
              <a:rPr lang="zh-CN" altLang="en-US" sz="1800" dirty="0"/>
              <a:t>（</a:t>
            </a:r>
            <a:r>
              <a:rPr lang="en-US" altLang="zh-CN" sz="1800" dirty="0" err="1" smtClean="0"/>
              <a:t>FinanceStatistic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财务类型</a:t>
            </a:r>
            <a:r>
              <a:rPr lang="zh-CN" altLang="zh-CN" sz="1800" dirty="0" smtClean="0"/>
              <a:t>数据模型</a:t>
            </a:r>
            <a:r>
              <a:rPr lang="zh-CN" altLang="en-US" sz="1800" dirty="0"/>
              <a:t>（</a:t>
            </a:r>
            <a:r>
              <a:rPr lang="en-US" altLang="zh-CN" sz="1800" dirty="0" err="1" smtClean="0"/>
              <a:t>FinanceTypes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留言</a:t>
            </a:r>
            <a:r>
              <a:rPr lang="zh-CN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数据模型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MessageBoards</a:t>
            </a:r>
            <a:r>
              <a:rPr lang="zh-CN" altLang="en-US" sz="1800" dirty="0" smtClean="0"/>
              <a:t>）</a:t>
            </a:r>
            <a:endParaRPr lang="zh-CN" altLang="zh-CN" sz="18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资源信息</a:t>
            </a:r>
            <a:r>
              <a:rPr lang="zh-CN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数据模型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Sources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资源类型</a:t>
            </a:r>
            <a:r>
              <a:rPr lang="zh-CN" altLang="zh-CN" sz="1800" dirty="0" smtClean="0"/>
              <a:t>数据模型</a:t>
            </a:r>
            <a:r>
              <a:rPr lang="zh-CN" altLang="en-US" sz="1800" dirty="0"/>
              <a:t>（</a:t>
            </a:r>
            <a:r>
              <a:rPr lang="en-US" altLang="zh-CN" sz="1800" dirty="0" err="1" smtClean="0"/>
              <a:t>SourceTypes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用户信息</a:t>
            </a:r>
            <a:r>
              <a:rPr lang="zh-CN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数据模型</a:t>
            </a:r>
            <a:r>
              <a:rPr lang="zh-CN" altLang="en-US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（</a:t>
            </a:r>
            <a:r>
              <a:rPr lang="en-US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Users</a:t>
            </a:r>
            <a:r>
              <a:rPr lang="zh-CN" altLang="en-US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）</a:t>
            </a:r>
            <a:endParaRPr lang="en-US" altLang="zh-CN" sz="1800" dirty="0"/>
          </a:p>
          <a:p>
            <a:pPr marL="342900" lvl="2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lvl="2" indent="-342900">
              <a:buFont typeface="Arial" pitchFamily="34" charset="0"/>
              <a:buChar char="•"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lvl="2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lvl="2" indent="-342900">
              <a:buFont typeface="Arial" pitchFamily="34" charset="0"/>
              <a:buChar char="•"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0" lvl="2" indent="0">
              <a:buNone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5245" cy="667202"/>
          </a:xfr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系统数据模型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916832"/>
            <a:ext cx="6196405" cy="3240360"/>
          </a:xfrm>
        </p:spPr>
        <p:txBody>
          <a:bodyPr/>
          <a:lstStyle/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附件业务模型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AttachmentServiceInterface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联系人业务</a:t>
            </a:r>
            <a:r>
              <a:rPr lang="zh-CN" altLang="zh-CN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ContactServiceInterface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联系人类型业务</a:t>
            </a:r>
            <a:r>
              <a:rPr lang="zh-CN" altLang="zh-CN" sz="1800" dirty="0" smtClean="0"/>
              <a:t>模型</a:t>
            </a:r>
            <a:r>
              <a:rPr lang="zh-CN" altLang="en-US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（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ContactTypeServiceInterface</a:t>
            </a:r>
            <a:r>
              <a:rPr lang="en-US" altLang="zh-CN" sz="1800" dirty="0"/>
              <a:t> </a:t>
            </a:r>
            <a:r>
              <a:rPr lang="zh-CN" altLang="en-US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）</a:t>
            </a:r>
            <a:endParaRPr lang="en-US" altLang="zh-CN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财务信息业务模型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FinanceServiceInterface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财务类型业务模型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FinanceTypeServiceInterface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留言业务模型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MessageBoardServiceInterface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资源信息业务模型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SourceServiceInterface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zh-CN" altLang="zh-CN" sz="18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资源类型业务模型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SourceTypeServiceInterface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lvl="2" indent="-342900">
              <a:buFont typeface="Arial" pitchFamily="34" charset="0"/>
              <a:buChar char="•"/>
            </a:pPr>
            <a:r>
              <a:rPr lang="zh-CN" altLang="zh-CN" sz="1800" dirty="0"/>
              <a:t>用户信息业务模型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UserServiceInterface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pPr marL="342900" lvl="2" indent="-342900">
              <a:buFont typeface="Arial" pitchFamily="34" charset="0"/>
              <a:buChar char="•"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lvl="2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lvl="2" indent="-342900">
              <a:buFont typeface="Arial" pitchFamily="34" charset="0"/>
              <a:buChar char="•"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0" lvl="2" indent="0">
              <a:buNone/>
            </a:pP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5245" cy="667202"/>
          </a:xfr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33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13278"/>
            <a:ext cx="619125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308304" y="813278"/>
            <a:ext cx="936104" cy="51943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600" dirty="0" smtClean="0"/>
              <a:t>数据库设计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38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具体实现</a:t>
            </a:r>
            <a:endParaRPr lang="zh-CN" alt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64" y="2282592"/>
            <a:ext cx="2263140" cy="188214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420084" y="2287960"/>
            <a:ext cx="3155756" cy="20813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登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录</a:t>
            </a:r>
            <a:r>
              <a:rPr lang="zh-CN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</a:t>
            </a:r>
            <a:endParaRPr lang="en-US" altLang="zh-CN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zh-CN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输入</a:t>
            </a:r>
            <a:r>
              <a:rPr lang="zh-CN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用户名以及密码后即可登录系统，系统会自动判断此</a:t>
            </a:r>
            <a:r>
              <a:rPr lang="zh-CN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用户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权限</a:t>
            </a:r>
            <a:r>
              <a:rPr lang="zh-CN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。</a:t>
            </a:r>
            <a:endParaRPr lang="zh-CN" altLang="zh-CN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80312" y="1340768"/>
            <a:ext cx="504056" cy="3987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列表展示页面</a:t>
            </a:r>
            <a:endParaRPr lang="zh-CN" alt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03648" y="1450335"/>
            <a:ext cx="5286122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        列表页以表格的形式列出各个信息的基本描述。上侧的操作按钮中主要是针对模块整体的操作，比如添加。列表中的操作按钮是针对每个列表项的操作，如查看、修改、删除等。</a:t>
            </a:r>
            <a:endParaRPr lang="zh-CN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15460" y="3140968"/>
            <a:ext cx="5274310" cy="21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6965245" cy="648072"/>
          </a:xfr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表单页面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2420888"/>
            <a:ext cx="4184550" cy="295232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545598" y="2780928"/>
            <a:ext cx="2583334" cy="22322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        通过填写表单可以添加或者修改对应模块的信息。只有通过各表单项的校验才可提交表单。当有输入错误时，程序会显示对应提示信息，改正后才可提交。</a:t>
            </a:r>
            <a:endParaRPr lang="zh-CN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78932" y="997324"/>
            <a:ext cx="3168352" cy="5543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留言管理</a:t>
            </a:r>
            <a:endParaRPr lang="zh-CN" alt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3619500" cy="270446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860032" y="2132856"/>
            <a:ext cx="3096344" cy="2736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留言</a:t>
            </a:r>
            <a:r>
              <a:rPr lang="zh-CN" altLang="en-US" sz="1800" dirty="0" smtClean="0"/>
              <a:t>默认</a:t>
            </a:r>
            <a:r>
              <a:rPr lang="zh-CN" altLang="zh-CN" sz="1800" dirty="0" smtClean="0"/>
              <a:t>按照</a:t>
            </a:r>
            <a:r>
              <a:rPr lang="zh-CN" altLang="zh-CN" sz="1800" dirty="0"/>
              <a:t>时间降序排列，最上侧的为最新的留言。也可以通过时间查询一个时间内的留言。在页面的下侧可以通过留言框进行留言，别人的留言显示在左侧，自己的留言显示在右侧。</a:t>
            </a:r>
            <a:endParaRPr lang="zh-CN" altLang="zh-CN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本文</a:t>
            </a:r>
            <a:r>
              <a:rPr lang="zh-CN" altLang="zh-CN" sz="1800" dirty="0"/>
              <a:t>针对家庭信息系统的设计与实现，通过前期细致的需求调查和研究了信息管理系统，分析制定出一套完整的设计方案。并且使用基于</a:t>
            </a:r>
            <a:r>
              <a:rPr lang="en-US" altLang="zh-CN" sz="1800" dirty="0"/>
              <a:t>SSH</a:t>
            </a:r>
            <a:r>
              <a:rPr lang="zh-CN" altLang="zh-CN" sz="1800" dirty="0"/>
              <a:t>框架以及</a:t>
            </a:r>
            <a:r>
              <a:rPr lang="en-US" altLang="zh-CN" sz="1800" dirty="0"/>
              <a:t>MVC</a:t>
            </a:r>
            <a:r>
              <a:rPr lang="zh-CN" altLang="zh-CN" sz="1800" dirty="0"/>
              <a:t>框架模式对系统进行了应用的实现。系统经过初步测试应用，基本达到系统要求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本文目前只针对家庭信息进行了管理系统的设计与实现，未来设想可以结合智能家居设备，实现家庭物联网。</a:t>
            </a:r>
            <a:endParaRPr lang="zh-CN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1052736"/>
            <a:ext cx="3168352" cy="5543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总结</a:t>
            </a:r>
            <a:endParaRPr lang="zh-CN" alt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6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995" y="620688"/>
            <a:ext cx="6965245" cy="667201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目录</a:t>
            </a:r>
            <a:endParaRPr lang="zh-CN" altLang="en-US" sz="3600" b="1" dirty="0"/>
          </a:p>
        </p:txBody>
      </p:sp>
      <p:sp>
        <p:nvSpPr>
          <p:cNvPr id="4" name="AutoShape 391"/>
          <p:cNvSpPr>
            <a:spLocks noChangeArrowheads="1"/>
          </p:cNvSpPr>
          <p:nvPr/>
        </p:nvSpPr>
        <p:spPr bwMode="gray">
          <a:xfrm>
            <a:off x="2495898" y="1367631"/>
            <a:ext cx="4435475" cy="5984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 Box 326"/>
          <p:cNvSpPr txBox="1">
            <a:spLocks noChangeArrowheads="1"/>
          </p:cNvSpPr>
          <p:nvPr/>
        </p:nvSpPr>
        <p:spPr bwMode="gray">
          <a:xfrm>
            <a:off x="3105498" y="1475581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ea typeface="宋体" charset="-122"/>
              </a:rPr>
              <a:t>课题背景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6" name="Oval 381"/>
          <p:cNvSpPr>
            <a:spLocks noChangeArrowheads="1"/>
          </p:cNvSpPr>
          <p:nvPr/>
        </p:nvSpPr>
        <p:spPr bwMode="gray">
          <a:xfrm>
            <a:off x="2411761" y="1124744"/>
            <a:ext cx="600075" cy="615950"/>
          </a:xfrm>
          <a:prstGeom prst="ellipse">
            <a:avLst/>
          </a:prstGeom>
          <a:solidFill>
            <a:srgbClr val="0091D2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380"/>
          <p:cNvSpPr txBox="1">
            <a:spLocks noChangeArrowheads="1"/>
          </p:cNvSpPr>
          <p:nvPr/>
        </p:nvSpPr>
        <p:spPr bwMode="gray">
          <a:xfrm>
            <a:off x="2443511" y="1232694"/>
            <a:ext cx="531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01</a:t>
            </a:r>
          </a:p>
        </p:txBody>
      </p:sp>
      <p:sp>
        <p:nvSpPr>
          <p:cNvPr id="8" name="AutoShape 393"/>
          <p:cNvSpPr>
            <a:spLocks noChangeArrowheads="1"/>
          </p:cNvSpPr>
          <p:nvPr/>
        </p:nvSpPr>
        <p:spPr bwMode="gray">
          <a:xfrm>
            <a:off x="2495898" y="2337594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394"/>
          <p:cNvSpPr txBox="1">
            <a:spLocks noChangeArrowheads="1"/>
          </p:cNvSpPr>
          <p:nvPr/>
        </p:nvSpPr>
        <p:spPr bwMode="gray">
          <a:xfrm>
            <a:off x="3105498" y="2445544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需求分析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" name="Oval 395"/>
          <p:cNvSpPr>
            <a:spLocks noChangeArrowheads="1"/>
          </p:cNvSpPr>
          <p:nvPr/>
        </p:nvSpPr>
        <p:spPr bwMode="gray">
          <a:xfrm>
            <a:off x="2411761" y="2094706"/>
            <a:ext cx="600075" cy="615950"/>
          </a:xfrm>
          <a:prstGeom prst="ellipse">
            <a:avLst/>
          </a:prstGeom>
          <a:solidFill>
            <a:srgbClr val="FCA11C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396"/>
          <p:cNvSpPr txBox="1">
            <a:spLocks noChangeArrowheads="1"/>
          </p:cNvSpPr>
          <p:nvPr/>
        </p:nvSpPr>
        <p:spPr bwMode="gray">
          <a:xfrm>
            <a:off x="2443511" y="2202656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02</a:t>
            </a:r>
          </a:p>
        </p:txBody>
      </p:sp>
      <p:sp>
        <p:nvSpPr>
          <p:cNvPr id="12" name="AutoShape 397"/>
          <p:cNvSpPr>
            <a:spLocks noChangeArrowheads="1"/>
          </p:cNvSpPr>
          <p:nvPr/>
        </p:nvSpPr>
        <p:spPr bwMode="gray">
          <a:xfrm>
            <a:off x="2495898" y="3290094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398"/>
          <p:cNvSpPr txBox="1">
            <a:spLocks noChangeArrowheads="1"/>
          </p:cNvSpPr>
          <p:nvPr/>
        </p:nvSpPr>
        <p:spPr bwMode="gray">
          <a:xfrm>
            <a:off x="3105498" y="3398044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ea typeface="宋体" charset="-122"/>
              </a:rPr>
              <a:t>  系统设计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4" name="Oval 399"/>
          <p:cNvSpPr>
            <a:spLocks noChangeArrowheads="1"/>
          </p:cNvSpPr>
          <p:nvPr/>
        </p:nvSpPr>
        <p:spPr bwMode="gray">
          <a:xfrm>
            <a:off x="2411761" y="3047206"/>
            <a:ext cx="600075" cy="615950"/>
          </a:xfrm>
          <a:prstGeom prst="ellipse">
            <a:avLst/>
          </a:prstGeom>
          <a:solidFill>
            <a:srgbClr val="9A2FBB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400"/>
          <p:cNvSpPr txBox="1">
            <a:spLocks noChangeArrowheads="1"/>
          </p:cNvSpPr>
          <p:nvPr/>
        </p:nvSpPr>
        <p:spPr bwMode="gray">
          <a:xfrm>
            <a:off x="2443511" y="3155156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03</a:t>
            </a:r>
          </a:p>
        </p:txBody>
      </p:sp>
      <p:sp>
        <p:nvSpPr>
          <p:cNvPr id="16" name="AutoShape 401"/>
          <p:cNvSpPr>
            <a:spLocks noChangeArrowheads="1"/>
          </p:cNvSpPr>
          <p:nvPr/>
        </p:nvSpPr>
        <p:spPr bwMode="gray">
          <a:xfrm>
            <a:off x="2495898" y="4264819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402"/>
          <p:cNvSpPr txBox="1">
            <a:spLocks noChangeArrowheads="1"/>
          </p:cNvSpPr>
          <p:nvPr/>
        </p:nvSpPr>
        <p:spPr bwMode="gray">
          <a:xfrm>
            <a:off x="3105498" y="4372769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lang="zh-CN" altLang="en-US" sz="2000" kern="0" noProof="0" dirty="0" smtClean="0">
                <a:solidFill>
                  <a:sysClr val="windowText" lastClr="000000"/>
                </a:solidFill>
                <a:ea typeface="宋体" charset="-122"/>
              </a:rPr>
              <a:t>具体实现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8" name="Oval 403"/>
          <p:cNvSpPr>
            <a:spLocks noChangeArrowheads="1"/>
          </p:cNvSpPr>
          <p:nvPr/>
        </p:nvSpPr>
        <p:spPr bwMode="gray">
          <a:xfrm>
            <a:off x="2411761" y="4021931"/>
            <a:ext cx="600075" cy="615950"/>
          </a:xfrm>
          <a:prstGeom prst="ellipse">
            <a:avLst/>
          </a:prstGeom>
          <a:solidFill>
            <a:srgbClr val="89BC36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404"/>
          <p:cNvSpPr txBox="1">
            <a:spLocks noChangeArrowheads="1"/>
          </p:cNvSpPr>
          <p:nvPr/>
        </p:nvSpPr>
        <p:spPr bwMode="gray">
          <a:xfrm>
            <a:off x="2443511" y="4129881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04</a:t>
            </a:r>
          </a:p>
        </p:txBody>
      </p:sp>
      <p:sp>
        <p:nvSpPr>
          <p:cNvPr id="25" name="AutoShape 401"/>
          <p:cNvSpPr>
            <a:spLocks noChangeArrowheads="1"/>
          </p:cNvSpPr>
          <p:nvPr/>
        </p:nvSpPr>
        <p:spPr bwMode="gray">
          <a:xfrm>
            <a:off x="2495897" y="5257873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402"/>
          <p:cNvSpPr txBox="1">
            <a:spLocks noChangeArrowheads="1"/>
          </p:cNvSpPr>
          <p:nvPr/>
        </p:nvSpPr>
        <p:spPr bwMode="gray">
          <a:xfrm>
            <a:off x="3105497" y="5365823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总结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7" name="Oval 403"/>
          <p:cNvSpPr>
            <a:spLocks noChangeArrowheads="1"/>
          </p:cNvSpPr>
          <p:nvPr/>
        </p:nvSpPr>
        <p:spPr bwMode="gray">
          <a:xfrm>
            <a:off x="2411760" y="5014985"/>
            <a:ext cx="600075" cy="615950"/>
          </a:xfrm>
          <a:prstGeom prst="ellipse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404"/>
          <p:cNvSpPr txBox="1">
            <a:spLocks noChangeArrowheads="1"/>
          </p:cNvSpPr>
          <p:nvPr/>
        </p:nvSpPr>
        <p:spPr bwMode="gray">
          <a:xfrm>
            <a:off x="2443510" y="5122935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648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772816"/>
            <a:ext cx="6196405" cy="3603812"/>
          </a:xfrm>
        </p:spPr>
        <p:txBody>
          <a:bodyPr>
            <a:normAutofit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谢谢！</a:t>
            </a: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下面是提问时间</a:t>
            </a:r>
          </a:p>
          <a:p>
            <a:pPr marL="0" indent="0">
              <a:buNone/>
            </a:pPr>
            <a:endParaRPr lang="zh-CN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6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</a:t>
            </a:r>
            <a:r>
              <a:rPr lang="zh-CN" altLang="en-US" dirty="0"/>
              <a:t>当今这个网络时代中，智能</a:t>
            </a:r>
            <a:r>
              <a:rPr lang="zh-CN" altLang="en-US" dirty="0" smtClean="0"/>
              <a:t>设备已经</a:t>
            </a:r>
            <a:r>
              <a:rPr lang="zh-CN" altLang="en-US" dirty="0"/>
              <a:t>基本</a:t>
            </a:r>
            <a:r>
              <a:rPr lang="zh-CN" altLang="en-US" dirty="0" smtClean="0"/>
              <a:t>普及。并且</a:t>
            </a:r>
            <a:r>
              <a:rPr lang="zh-CN" altLang="en-US" dirty="0"/>
              <a:t>随着社会的发展，一个家庭的各类信息量已经越来越大，不易于传统的方式进行存储、使用以及管理</a:t>
            </a:r>
            <a:r>
              <a:rPr lang="zh-CN" altLang="en-US" dirty="0" smtClean="0"/>
              <a:t>。而</a:t>
            </a:r>
            <a:r>
              <a:rPr lang="zh-CN" altLang="en-US" dirty="0"/>
              <a:t>且</a:t>
            </a:r>
            <a:r>
              <a:rPr lang="zh-CN" altLang="en-US" dirty="0" smtClean="0"/>
              <a:t>目前</a:t>
            </a:r>
            <a:r>
              <a:rPr lang="zh-CN" altLang="en-US" dirty="0"/>
              <a:t>却没有成熟的对家庭信息管理的系统。因此，如何使用网络系统对传统的家庭信息进行更有效、持久的管理渐渐的成为了人们热点关注的一个问题。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课题背景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303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272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家庭</a:t>
            </a:r>
            <a:r>
              <a:rPr lang="zh-CN" altLang="zh-CN" sz="3200" b="1" dirty="0">
                <a:latin typeface="微软雅黑" pitchFamily="34" charset="-122"/>
                <a:ea typeface="微软雅黑" pitchFamily="34" charset="-122"/>
              </a:rPr>
              <a:t>信息管理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dirty="0"/>
              <a:t>家庭信息系统相对于传统管理方式要方便、快捷。</a:t>
            </a:r>
          </a:p>
          <a:p>
            <a:pPr lvl="0"/>
            <a:r>
              <a:rPr lang="zh-CN" altLang="zh-CN" dirty="0"/>
              <a:t>在网络系统中数据容易持久化存储，相对于传统的家庭信息管理的纸质的方式易于保存，节省空间且不易损坏。</a:t>
            </a:r>
          </a:p>
          <a:p>
            <a:pPr lvl="0"/>
            <a:r>
              <a:rPr lang="zh-CN" altLang="zh-CN" dirty="0"/>
              <a:t>在进行统计运算时，传统信息管理的话需要手动计算，而使用家庭信息管理系统可以直接计算，并且准确性高。</a:t>
            </a:r>
          </a:p>
          <a:p>
            <a:pPr lvl="0"/>
            <a:r>
              <a:rPr lang="zh-CN" altLang="zh-CN" dirty="0"/>
              <a:t>家庭信息管理系统方便查询与管理，系统中结构清晰，很容易就可以找到所需要的信息。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2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根据</a:t>
            </a:r>
            <a:r>
              <a:rPr lang="zh-CN" altLang="zh-CN" dirty="0"/>
              <a:t>调查发现目前一般在家庭日常管理中主要涉及用户管理、资源管理、通讯录管理、理财管理、留言管理等。在这些管理工作中，传统的方式只能通过大脑或手的形式完成简单的记忆或记录，数据记录很混乱，在管理、查询和使用时很困难，浪费人力物力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需求分析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268760"/>
            <a:ext cx="812681" cy="4032448"/>
          </a:xfr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zh-CN" dirty="0" smtClean="0"/>
              <a:t>系统</a:t>
            </a:r>
            <a:r>
              <a:rPr lang="zh-CN" altLang="en-US" dirty="0" smtClean="0"/>
              <a:t>用例图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3876"/>
              </p:ext>
            </p:extLst>
          </p:nvPr>
        </p:nvGraphicFramePr>
        <p:xfrm>
          <a:off x="3779912" y="692696"/>
          <a:ext cx="4320480" cy="542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3" imgW="3411239" imgH="4515264" progId="Visio.Drawing.11">
                  <p:embed/>
                </p:oleObj>
              </mc:Choice>
              <mc:Fallback>
                <p:oleObj name="Visio" r:id="rId3" imgW="3411239" imgH="45152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692696"/>
                        <a:ext cx="4320480" cy="5426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系统整体结构设计</a:t>
            </a:r>
            <a:endParaRPr lang="en-US" altLang="zh-CN" dirty="0" smtClean="0"/>
          </a:p>
          <a:p>
            <a:r>
              <a:rPr lang="zh-CN" altLang="en-US" dirty="0"/>
              <a:t>相关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系统模型设计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  <a:solidFill>
            <a:srgbClr val="0070C0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系统设计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600" y="1052736"/>
            <a:ext cx="679956" cy="4619895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系统整体结构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设计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画布 196"/>
          <p:cNvGrpSpPr/>
          <p:nvPr/>
        </p:nvGrpSpPr>
        <p:grpSpPr>
          <a:xfrm>
            <a:off x="2225370" y="3185834"/>
            <a:ext cx="5273040" cy="2446020"/>
            <a:chOff x="-259134" y="10243"/>
            <a:chExt cx="5273040" cy="2446020"/>
          </a:xfrm>
        </p:grpSpPr>
        <p:sp>
          <p:nvSpPr>
            <p:cNvPr id="5" name="矩形 4"/>
            <p:cNvSpPr/>
            <p:nvPr/>
          </p:nvSpPr>
          <p:spPr>
            <a:xfrm>
              <a:off x="-259134" y="10243"/>
              <a:ext cx="5273040" cy="244602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190500" y="533400"/>
              <a:ext cx="922020" cy="1874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dirty="0">
                  <a:effectLst/>
                  <a:latin typeface="Times New Roman"/>
                  <a:ea typeface="宋体"/>
                  <a:cs typeface="Times New Roman"/>
                </a:rPr>
                <a:t>家庭信息系统用户界面</a:t>
              </a:r>
            </a:p>
          </p:txBody>
        </p:sp>
        <p:sp>
          <p:nvSpPr>
            <p:cNvPr id="7" name="文本框 58"/>
            <p:cNvSpPr txBox="1"/>
            <p:nvPr/>
          </p:nvSpPr>
          <p:spPr bwMode="auto">
            <a:xfrm>
              <a:off x="190500" y="83820"/>
              <a:ext cx="922020" cy="394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b="1">
                  <a:effectLst/>
                  <a:latin typeface="Times New Roman"/>
                  <a:ea typeface="宋体"/>
                  <a:cs typeface="Times New Roman"/>
                </a:rPr>
                <a:t>交互界面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42160" y="533400"/>
              <a:ext cx="922020" cy="1874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kern="100">
                  <a:effectLst/>
                  <a:latin typeface="宋体"/>
                  <a:ea typeface="宋体"/>
                  <a:cs typeface="Times New Roman"/>
                </a:rPr>
                <a:t>功能代码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83320" y="533400"/>
              <a:ext cx="922020" cy="1874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ea typeface="宋体"/>
                  <a:cs typeface="Times New Roman"/>
                </a:rPr>
                <a:t>SQL Server </a:t>
              </a:r>
              <a:r>
                <a:rPr lang="zh-CN" sz="1050">
                  <a:effectLst/>
                  <a:latin typeface="宋体"/>
                  <a:ea typeface="宋体"/>
                  <a:cs typeface="Times New Roman"/>
                </a:rPr>
                <a:t>数据库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0" name="文本框 24"/>
            <p:cNvSpPr txBox="1"/>
            <p:nvPr/>
          </p:nvSpPr>
          <p:spPr bwMode="auto">
            <a:xfrm>
              <a:off x="2042160" y="73320"/>
              <a:ext cx="922020" cy="394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服务器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1" name="文本框 24"/>
            <p:cNvSpPr txBox="1"/>
            <p:nvPr/>
          </p:nvSpPr>
          <p:spPr bwMode="auto">
            <a:xfrm>
              <a:off x="3883320" y="83820"/>
              <a:ext cx="922020" cy="394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持久数据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1188719" y="1074420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 rot="10800000">
              <a:off x="1188720" y="1749720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4" name="文本框 65"/>
            <p:cNvSpPr txBox="1"/>
            <p:nvPr/>
          </p:nvSpPr>
          <p:spPr bwMode="auto">
            <a:xfrm>
              <a:off x="1150620" y="632460"/>
              <a:ext cx="891540" cy="4419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Arial Unicode MS"/>
                  <a:ea typeface="宋体"/>
                  <a:cs typeface="Times New Roman"/>
                </a:rPr>
                <a:t>HTTP</a:t>
              </a:r>
              <a:r>
                <a:rPr lang="zh-CN" sz="1200">
                  <a:effectLst/>
                  <a:latin typeface="Times New Roman"/>
                  <a:ea typeface="宋体"/>
                  <a:cs typeface="Times New Roman"/>
                </a:rPr>
                <a:t>请求</a:t>
              </a:r>
            </a:p>
          </p:txBody>
        </p:sp>
        <p:sp>
          <p:nvSpPr>
            <p:cNvPr id="15" name="文本框 33"/>
            <p:cNvSpPr txBox="1"/>
            <p:nvPr/>
          </p:nvSpPr>
          <p:spPr bwMode="auto">
            <a:xfrm>
              <a:off x="1150620" y="1838281"/>
              <a:ext cx="891540" cy="4419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 kern="100">
                  <a:effectLst/>
                  <a:latin typeface="Arial Unicode MS"/>
                  <a:ea typeface="宋体"/>
                  <a:cs typeface="Times New Roman"/>
                </a:rPr>
                <a:t>HTTP</a:t>
              </a:r>
              <a:r>
                <a:rPr lang="zh-CN" sz="1050" kern="100">
                  <a:effectLst/>
                  <a:latin typeface="Calibri"/>
                  <a:ea typeface="宋体"/>
                  <a:cs typeface="Times New Roman"/>
                </a:rPr>
                <a:t>响应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029880" y="1074420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3030515" y="1749425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 kern="100">
                  <a:effectLst/>
                  <a:latin typeface="宋体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8" name="文本框 33"/>
            <p:cNvSpPr txBox="1"/>
            <p:nvPr/>
          </p:nvSpPr>
          <p:spPr bwMode="auto">
            <a:xfrm>
              <a:off x="2991780" y="632460"/>
              <a:ext cx="891540" cy="4419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kern="100">
                  <a:effectLst/>
                  <a:latin typeface="Arial Unicode MS"/>
                  <a:ea typeface="宋体"/>
                  <a:cs typeface="Times New Roman"/>
                </a:rPr>
                <a:t>执行</a:t>
              </a:r>
              <a:r>
                <a:rPr lang="en-US" sz="1050" kern="100">
                  <a:effectLst/>
                  <a:latin typeface="Arial Unicode MS"/>
                  <a:ea typeface="宋体"/>
                  <a:cs typeface="Times New Roman"/>
                </a:rPr>
                <a:t>SQL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9" name="文本框 33"/>
            <p:cNvSpPr txBox="1"/>
            <p:nvPr/>
          </p:nvSpPr>
          <p:spPr bwMode="auto">
            <a:xfrm>
              <a:off x="2991780" y="1917362"/>
              <a:ext cx="891540" cy="3181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>
                  <a:effectLst/>
                  <a:latin typeface="Arial Unicode MS"/>
                  <a:ea typeface="宋体"/>
                  <a:cs typeface="Times New Roman"/>
                </a:rPr>
                <a:t>返回结果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1763688" y="1221078"/>
            <a:ext cx="6196405" cy="19545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系统使用</a:t>
            </a:r>
            <a:r>
              <a:rPr lang="en-US" altLang="zh-CN" sz="2000" dirty="0" smtClean="0"/>
              <a:t>B/S</a:t>
            </a:r>
            <a:r>
              <a:rPr lang="zh-CN" altLang="en-US" sz="2000" dirty="0" smtClean="0"/>
              <a:t>体系结构，</a:t>
            </a:r>
            <a:r>
              <a:rPr lang="zh-CN" altLang="zh-CN" sz="2000" dirty="0" smtClean="0"/>
              <a:t>用户</a:t>
            </a:r>
            <a:r>
              <a:rPr lang="zh-CN" altLang="zh-CN" sz="2000" dirty="0"/>
              <a:t>通过家庭信息系统界面访问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服务器向服务器发出请求，如果请求的是静态文件，服务器直接</a:t>
            </a:r>
            <a:r>
              <a:rPr lang="zh-CN" altLang="zh-CN" sz="2000" dirty="0" smtClean="0"/>
              <a:t>返回。</a:t>
            </a:r>
            <a:r>
              <a:rPr lang="zh-CN" altLang="zh-CN" sz="2000" dirty="0"/>
              <a:t>如果</a:t>
            </a:r>
            <a:r>
              <a:rPr lang="zh-CN" altLang="zh-CN" sz="2000" dirty="0" smtClean="0"/>
              <a:t>是</a:t>
            </a:r>
            <a:r>
              <a:rPr lang="en-US" altLang="zh-CN" sz="2000" dirty="0" smtClean="0"/>
              <a:t>JSP</a:t>
            </a:r>
            <a:r>
              <a:rPr lang="zh-CN" altLang="zh-CN" sz="2000" dirty="0"/>
              <a:t>文件，服务器会</a:t>
            </a:r>
            <a:r>
              <a:rPr lang="zh-CN" altLang="zh-CN" sz="2000" dirty="0" smtClean="0"/>
              <a:t>将</a:t>
            </a:r>
            <a:r>
              <a:rPr lang="zh-CN" altLang="en-US" sz="2000" dirty="0" smtClean="0"/>
              <a:t>程序</a:t>
            </a:r>
            <a:r>
              <a:rPr lang="zh-CN" altLang="zh-CN" sz="2000" dirty="0" smtClean="0"/>
              <a:t>编译</a:t>
            </a:r>
            <a:r>
              <a:rPr lang="zh-CN" altLang="zh-CN" sz="2000" dirty="0"/>
              <a:t>后生成</a:t>
            </a:r>
            <a:r>
              <a:rPr lang="en-US" altLang="zh-CN" sz="2000" dirty="0"/>
              <a:t>HTML</a:t>
            </a:r>
            <a:r>
              <a:rPr lang="zh-CN" altLang="zh-CN" sz="2000" dirty="0"/>
              <a:t>返回给浏览器显示给用户。如果请求中包含对持久</a:t>
            </a:r>
            <a:r>
              <a:rPr lang="zh-CN" altLang="zh-CN" sz="2000" dirty="0" smtClean="0"/>
              <a:t>数据，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</a:t>
            </a:r>
            <a:r>
              <a:rPr lang="zh-CN" altLang="zh-CN" sz="2000" dirty="0" smtClean="0"/>
              <a:t>会访问</a:t>
            </a:r>
            <a:r>
              <a:rPr lang="zh-CN" altLang="zh-CN" sz="2000" dirty="0"/>
              <a:t>数据库</a:t>
            </a:r>
            <a:r>
              <a:rPr lang="zh-CN" altLang="zh-CN" sz="2000" dirty="0" smtClean="0"/>
              <a:t>，服务器</a:t>
            </a:r>
            <a:r>
              <a:rPr lang="zh-CN" altLang="zh-CN" sz="2000" dirty="0"/>
              <a:t>再</a:t>
            </a:r>
            <a:r>
              <a:rPr lang="zh-CN" altLang="zh-CN" sz="2000" dirty="0" smtClean="0"/>
              <a:t>根据</a:t>
            </a:r>
            <a:r>
              <a:rPr lang="zh-CN" altLang="en-US" sz="2000" dirty="0" smtClean="0"/>
              <a:t>数据库产生的</a:t>
            </a:r>
            <a:r>
              <a:rPr lang="zh-CN" altLang="zh-CN" sz="2000" dirty="0" smtClean="0"/>
              <a:t>结果</a:t>
            </a:r>
            <a:r>
              <a:rPr lang="zh-CN" altLang="zh-CN" sz="2000" dirty="0"/>
              <a:t>生成</a:t>
            </a:r>
            <a:r>
              <a:rPr lang="en-US" altLang="zh-CN" sz="2000" dirty="0"/>
              <a:t>HTML</a:t>
            </a:r>
            <a:r>
              <a:rPr lang="zh-CN" altLang="zh-CN" sz="2000" dirty="0"/>
              <a:t>页面返回给浏览器显示给用户。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356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124744"/>
            <a:ext cx="4248472" cy="4536504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Struts2</a:t>
            </a:r>
            <a:r>
              <a:rPr lang="zh-CN" altLang="zh-CN" sz="24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框架</a:t>
            </a:r>
            <a:endParaRPr lang="en-US" altLang="zh-CN" sz="24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400" dirty="0" smtClean="0"/>
              <a:t>Spring</a:t>
            </a:r>
            <a:r>
              <a:rPr lang="zh-CN" altLang="zh-CN" sz="2400" dirty="0" smtClean="0"/>
              <a:t>框架</a:t>
            </a:r>
            <a:endParaRPr lang="en-US" altLang="zh-CN" sz="2400" dirty="0" smtClean="0"/>
          </a:p>
          <a:p>
            <a:pPr marL="617220" lvl="2" indent="-342900">
              <a:buFont typeface="Wingdings" pitchFamily="2" charset="2"/>
              <a:buChar char="Ø"/>
            </a:pPr>
            <a:r>
              <a:rPr lang="zh-CN" altLang="zh-CN" dirty="0" smtClean="0"/>
              <a:t>控制反转（</a:t>
            </a:r>
            <a:r>
              <a:rPr lang="en-US" altLang="zh-CN" dirty="0" smtClean="0"/>
              <a:t>IOC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617220" lvl="2" indent="-342900">
              <a:buFont typeface="Wingdings" pitchFamily="2" charset="2"/>
              <a:buChar char="Ø"/>
            </a:pPr>
            <a:r>
              <a:rPr lang="zh-CN" altLang="zh-CN" dirty="0" smtClean="0"/>
              <a:t>面向切面（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600" dirty="0" smtClean="0"/>
              <a:t>Hibernate</a:t>
            </a:r>
            <a:r>
              <a:rPr lang="zh-CN" altLang="zh-CN" sz="2600" dirty="0" smtClean="0"/>
              <a:t>框架</a:t>
            </a:r>
            <a:endParaRPr lang="en-US" altLang="zh-CN" sz="2600" dirty="0" smtClean="0"/>
          </a:p>
          <a:p>
            <a:pPr marL="617220" lvl="2" indent="-342900">
              <a:buFont typeface="Wingdings" pitchFamily="2" charset="2"/>
              <a:buChar char="Ø"/>
            </a:pPr>
            <a:r>
              <a:rPr lang="zh-CN" altLang="zh-CN" dirty="0"/>
              <a:t>对象关系映射</a:t>
            </a:r>
            <a:r>
              <a:rPr lang="zh-CN" altLang="en-US" dirty="0"/>
              <a:t>（</a:t>
            </a:r>
            <a:r>
              <a:rPr lang="en-US" altLang="zh-CN" dirty="0"/>
              <a:t>ORM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17220" lvl="2" indent="-342900">
              <a:buFont typeface="Wingdings" pitchFamily="2" charset="2"/>
              <a:buChar char="Ø"/>
            </a:pPr>
            <a:r>
              <a:rPr lang="zh-CN" altLang="en-US" dirty="0"/>
              <a:t>缓存</a:t>
            </a:r>
            <a:endParaRPr lang="en-US" altLang="zh-CN" dirty="0"/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600" dirty="0" smtClean="0"/>
              <a:t>Bootstrap</a:t>
            </a:r>
            <a:r>
              <a:rPr lang="zh-CN" altLang="zh-CN" sz="2600" dirty="0"/>
              <a:t>前端</a:t>
            </a:r>
            <a:r>
              <a:rPr lang="zh-CN" altLang="zh-CN" sz="2600" dirty="0" smtClean="0"/>
              <a:t>框架</a:t>
            </a:r>
            <a:endParaRPr lang="en-US" altLang="zh-CN" sz="2600" dirty="0" smtClean="0"/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Jquery</a:t>
            </a:r>
            <a:r>
              <a:rPr lang="zh-CN" altLang="zh-CN" sz="2400" dirty="0"/>
              <a:t>前端</a:t>
            </a:r>
            <a:r>
              <a:rPr lang="zh-CN" altLang="zh-CN" sz="2400" dirty="0" smtClean="0"/>
              <a:t>框架</a:t>
            </a:r>
            <a:endParaRPr lang="zh-CN" altLang="zh-CN" sz="24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76256" y="1052736"/>
            <a:ext cx="792088" cy="273630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相关</a:t>
            </a:r>
            <a:endParaRPr lang="en-US" altLang="zh-CN" sz="3200" b="1" dirty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38886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446</TotalTime>
  <Words>893</Words>
  <Application>Microsoft Office PowerPoint</Application>
  <PresentationFormat>全屏显示(4:3)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图钉</vt:lpstr>
      <vt:lpstr>Microsoft Visio 绘图</vt:lpstr>
      <vt:lpstr>姓名：宗超 学号：61231373 指导老师：黄冉</vt:lpstr>
      <vt:lpstr>目录</vt:lpstr>
      <vt:lpstr>PowerPoint 演示文稿</vt:lpstr>
      <vt:lpstr>家庭信息管理系统的优势</vt:lpstr>
      <vt:lpstr>PowerPoint 演示文稿</vt:lpstr>
      <vt:lpstr>系统用例图</vt:lpstr>
      <vt:lpstr>PowerPoint 演示文稿</vt:lpstr>
      <vt:lpstr>系统整体结构设计</vt:lpstr>
      <vt:lpstr>PowerPoint 演示文稿</vt:lpstr>
      <vt:lpstr>MVC框架模式</vt:lpstr>
      <vt:lpstr>PowerPoint 演示文稿</vt:lpstr>
      <vt:lpstr>系统数据模型</vt:lpstr>
      <vt:lpstr>系统业务模型</vt:lpstr>
      <vt:lpstr>PowerPoint 演示文稿</vt:lpstr>
      <vt:lpstr>PowerPoint 演示文稿</vt:lpstr>
      <vt:lpstr>PowerPoint 演示文稿</vt:lpstr>
      <vt:lpstr>表单页面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家庭信息系统设计与实现 论文答辩</dc:title>
  <dc:creator>Administrator</dc:creator>
  <cp:lastModifiedBy>zc</cp:lastModifiedBy>
  <cp:revision>80</cp:revision>
  <dcterms:created xsi:type="dcterms:W3CDTF">2013-06-16T10:36:12Z</dcterms:created>
  <dcterms:modified xsi:type="dcterms:W3CDTF">2013-06-17T15:58:42Z</dcterms:modified>
</cp:coreProperties>
</file>