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727" r:id="rId1"/>
    <p:sldMasterId id="2147483741" r:id="rId2"/>
  </p:sldMasterIdLst>
  <p:notesMasterIdLst>
    <p:notesMasterId r:id="rId130"/>
  </p:notesMasterIdLst>
  <p:handoutMasterIdLst>
    <p:handoutMasterId r:id="rId131"/>
  </p:handoutMasterIdLst>
  <p:sldIdLst>
    <p:sldId id="1321" r:id="rId3"/>
    <p:sldId id="1331" r:id="rId4"/>
    <p:sldId id="1332" r:id="rId5"/>
    <p:sldId id="1333" r:id="rId6"/>
    <p:sldId id="1334" r:id="rId7"/>
    <p:sldId id="1335" r:id="rId8"/>
    <p:sldId id="1337" r:id="rId9"/>
    <p:sldId id="1338" r:id="rId10"/>
    <p:sldId id="1339" r:id="rId11"/>
    <p:sldId id="1340" r:id="rId12"/>
    <p:sldId id="1341" r:id="rId13"/>
    <p:sldId id="1342" r:id="rId14"/>
    <p:sldId id="1343" r:id="rId15"/>
    <p:sldId id="1344" r:id="rId16"/>
    <p:sldId id="1345" r:id="rId17"/>
    <p:sldId id="1346" r:id="rId18"/>
    <p:sldId id="1347" r:id="rId19"/>
    <p:sldId id="1348" r:id="rId20"/>
    <p:sldId id="1443" r:id="rId21"/>
    <p:sldId id="1444" r:id="rId22"/>
    <p:sldId id="1349" r:id="rId23"/>
    <p:sldId id="1350" r:id="rId24"/>
    <p:sldId id="1445" r:id="rId25"/>
    <p:sldId id="1446" r:id="rId26"/>
    <p:sldId id="1351" r:id="rId27"/>
    <p:sldId id="1352" r:id="rId28"/>
    <p:sldId id="1447" r:id="rId29"/>
    <p:sldId id="1353" r:id="rId30"/>
    <p:sldId id="1354" r:id="rId31"/>
    <p:sldId id="1355" r:id="rId32"/>
    <p:sldId id="1356" r:id="rId33"/>
    <p:sldId id="1357" r:id="rId34"/>
    <p:sldId id="1358" r:id="rId35"/>
    <p:sldId id="1461" r:id="rId36"/>
    <p:sldId id="1359" r:id="rId37"/>
    <p:sldId id="1360" r:id="rId38"/>
    <p:sldId id="1361" r:id="rId39"/>
    <p:sldId id="1362" r:id="rId40"/>
    <p:sldId id="1363" r:id="rId41"/>
    <p:sldId id="1364" r:id="rId42"/>
    <p:sldId id="1365" r:id="rId43"/>
    <p:sldId id="1366" r:id="rId44"/>
    <p:sldId id="1367" r:id="rId45"/>
    <p:sldId id="1368" r:id="rId46"/>
    <p:sldId id="1369" r:id="rId47"/>
    <p:sldId id="1370" r:id="rId48"/>
    <p:sldId id="1441" r:id="rId49"/>
    <p:sldId id="1371" r:id="rId50"/>
    <p:sldId id="1448" r:id="rId51"/>
    <p:sldId id="1373" r:id="rId52"/>
    <p:sldId id="1374" r:id="rId53"/>
    <p:sldId id="1375" r:id="rId54"/>
    <p:sldId id="1372" r:id="rId55"/>
    <p:sldId id="1376" r:id="rId56"/>
    <p:sldId id="1377" r:id="rId57"/>
    <p:sldId id="1378" r:id="rId58"/>
    <p:sldId id="1379" r:id="rId59"/>
    <p:sldId id="1380" r:id="rId60"/>
    <p:sldId id="1381" r:id="rId61"/>
    <p:sldId id="1382" r:id="rId62"/>
    <p:sldId id="1383" r:id="rId63"/>
    <p:sldId id="1385" r:id="rId64"/>
    <p:sldId id="1386" r:id="rId65"/>
    <p:sldId id="1459" r:id="rId66"/>
    <p:sldId id="1460" r:id="rId67"/>
    <p:sldId id="1387" r:id="rId68"/>
    <p:sldId id="1388" r:id="rId69"/>
    <p:sldId id="1389" r:id="rId70"/>
    <p:sldId id="1390" r:id="rId71"/>
    <p:sldId id="1449" r:id="rId72"/>
    <p:sldId id="1391" r:id="rId73"/>
    <p:sldId id="1450" r:id="rId74"/>
    <p:sldId id="1392" r:id="rId75"/>
    <p:sldId id="1451" r:id="rId76"/>
    <p:sldId id="1393" r:id="rId77"/>
    <p:sldId id="1452" r:id="rId78"/>
    <p:sldId id="1394" r:id="rId79"/>
    <p:sldId id="1395" r:id="rId80"/>
    <p:sldId id="1396" r:id="rId81"/>
    <p:sldId id="1397" r:id="rId82"/>
    <p:sldId id="1398" r:id="rId83"/>
    <p:sldId id="1458" r:id="rId84"/>
    <p:sldId id="1399" r:id="rId85"/>
    <p:sldId id="1400" r:id="rId86"/>
    <p:sldId id="1401" r:id="rId87"/>
    <p:sldId id="1402" r:id="rId88"/>
    <p:sldId id="1403" r:id="rId89"/>
    <p:sldId id="1404" r:id="rId90"/>
    <p:sldId id="1453" r:id="rId91"/>
    <p:sldId id="1454" r:id="rId92"/>
    <p:sldId id="1405" r:id="rId93"/>
    <p:sldId id="1406" r:id="rId94"/>
    <p:sldId id="1407" r:id="rId95"/>
    <p:sldId id="1408" r:id="rId96"/>
    <p:sldId id="1409" r:id="rId97"/>
    <p:sldId id="1410" r:id="rId98"/>
    <p:sldId id="1411" r:id="rId99"/>
    <p:sldId id="1412" r:id="rId100"/>
    <p:sldId id="1413" r:id="rId101"/>
    <p:sldId id="1414" r:id="rId102"/>
    <p:sldId id="1415" r:id="rId103"/>
    <p:sldId id="1416" r:id="rId104"/>
    <p:sldId id="1417" r:id="rId105"/>
    <p:sldId id="1418" r:id="rId106"/>
    <p:sldId id="1419" r:id="rId107"/>
    <p:sldId id="1420" r:id="rId108"/>
    <p:sldId id="1421" r:id="rId109"/>
    <p:sldId id="1422" r:id="rId110"/>
    <p:sldId id="1423" r:id="rId111"/>
    <p:sldId id="1455" r:id="rId112"/>
    <p:sldId id="1457" r:id="rId113"/>
    <p:sldId id="1456" r:id="rId114"/>
    <p:sldId id="1440" r:id="rId115"/>
    <p:sldId id="1424" r:id="rId116"/>
    <p:sldId id="1425" r:id="rId117"/>
    <p:sldId id="1426" r:id="rId118"/>
    <p:sldId id="1427" r:id="rId119"/>
    <p:sldId id="1428" r:id="rId120"/>
    <p:sldId id="1429" r:id="rId121"/>
    <p:sldId id="1430" r:id="rId122"/>
    <p:sldId id="1431" r:id="rId123"/>
    <p:sldId id="1432" r:id="rId124"/>
    <p:sldId id="1433" r:id="rId125"/>
    <p:sldId id="1434" r:id="rId126"/>
    <p:sldId id="1435" r:id="rId127"/>
    <p:sldId id="1436" r:id="rId128"/>
    <p:sldId id="1437" r:id="rId129"/>
  </p:sldIdLst>
  <p:sldSz cx="9144000" cy="6858000" type="screen4x3"/>
  <p:notesSz cx="6797675" cy="9874250"/>
  <p:defaultTextStyle>
    <a:defPPr>
      <a:defRPr lang="zh-CN"/>
    </a:defPPr>
    <a:lvl1pPr algn="l" rtl="0" fontAlgn="base">
      <a:lnSpc>
        <a:spcPct val="140000"/>
      </a:lnSpc>
      <a:spcBef>
        <a:spcPct val="20000"/>
      </a:spcBef>
      <a:spcAft>
        <a:spcPct val="0"/>
      </a:spcAft>
      <a:buChar char="•"/>
      <a:defRPr sz="2400" b="1" kern="1200">
        <a:solidFill>
          <a:schemeClr val="tx1"/>
        </a:solidFill>
        <a:latin typeface="楷体_GB2312" pitchFamily="49" charset="-122"/>
        <a:ea typeface="楷体_GB2312" pitchFamily="49" charset="-122"/>
        <a:cs typeface="+mn-cs"/>
      </a:defRPr>
    </a:lvl1pPr>
    <a:lvl2pPr marL="457200" algn="l" rtl="0" fontAlgn="base">
      <a:lnSpc>
        <a:spcPct val="140000"/>
      </a:lnSpc>
      <a:spcBef>
        <a:spcPct val="20000"/>
      </a:spcBef>
      <a:spcAft>
        <a:spcPct val="0"/>
      </a:spcAft>
      <a:buChar char="•"/>
      <a:defRPr sz="2400" b="1" kern="1200">
        <a:solidFill>
          <a:schemeClr val="tx1"/>
        </a:solidFill>
        <a:latin typeface="楷体_GB2312" pitchFamily="49" charset="-122"/>
        <a:ea typeface="楷体_GB2312" pitchFamily="49" charset="-122"/>
        <a:cs typeface="+mn-cs"/>
      </a:defRPr>
    </a:lvl2pPr>
    <a:lvl3pPr marL="914400" algn="l" rtl="0" fontAlgn="base">
      <a:lnSpc>
        <a:spcPct val="140000"/>
      </a:lnSpc>
      <a:spcBef>
        <a:spcPct val="20000"/>
      </a:spcBef>
      <a:spcAft>
        <a:spcPct val="0"/>
      </a:spcAft>
      <a:buChar char="•"/>
      <a:defRPr sz="2400" b="1" kern="1200">
        <a:solidFill>
          <a:schemeClr val="tx1"/>
        </a:solidFill>
        <a:latin typeface="楷体_GB2312" pitchFamily="49" charset="-122"/>
        <a:ea typeface="楷体_GB2312" pitchFamily="49" charset="-122"/>
        <a:cs typeface="+mn-cs"/>
      </a:defRPr>
    </a:lvl3pPr>
    <a:lvl4pPr marL="1371600" algn="l" rtl="0" fontAlgn="base">
      <a:lnSpc>
        <a:spcPct val="140000"/>
      </a:lnSpc>
      <a:spcBef>
        <a:spcPct val="20000"/>
      </a:spcBef>
      <a:spcAft>
        <a:spcPct val="0"/>
      </a:spcAft>
      <a:buChar char="•"/>
      <a:defRPr sz="2400" b="1" kern="1200">
        <a:solidFill>
          <a:schemeClr val="tx1"/>
        </a:solidFill>
        <a:latin typeface="楷体_GB2312" pitchFamily="49" charset="-122"/>
        <a:ea typeface="楷体_GB2312" pitchFamily="49" charset="-122"/>
        <a:cs typeface="+mn-cs"/>
      </a:defRPr>
    </a:lvl4pPr>
    <a:lvl5pPr marL="1828800" algn="l" rtl="0" fontAlgn="base">
      <a:lnSpc>
        <a:spcPct val="140000"/>
      </a:lnSpc>
      <a:spcBef>
        <a:spcPct val="20000"/>
      </a:spcBef>
      <a:spcAft>
        <a:spcPct val="0"/>
      </a:spcAft>
      <a:buChar char="•"/>
      <a:defRPr sz="24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24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24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24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2400" b="1" kern="1200">
        <a:solidFill>
          <a:schemeClr val="tx1"/>
        </a:solidFill>
        <a:latin typeface="楷体_GB2312" pitchFamily="49" charset="-122"/>
        <a:ea typeface="楷体_GB2312"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880">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ulu li" initials="" lastIdx="17" clrIdx="0"/>
  <p:cmAuthor id="1" name="LiLulu" initials="L"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911720"/>
    <a:srgbClr val="9F1923"/>
    <a:srgbClr val="A61A24"/>
    <a:srgbClr val="CC0066"/>
    <a:srgbClr val="000099"/>
    <a:srgbClr val="666699"/>
    <a:srgbClr val="000066"/>
    <a:srgbClr val="FF0000"/>
    <a:srgbClr val="EBF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0000" autoAdjust="0"/>
  </p:normalViewPr>
  <p:slideViewPr>
    <p:cSldViewPr snapToGrid="0">
      <p:cViewPr varScale="1">
        <p:scale>
          <a:sx n="114" d="100"/>
          <a:sy n="114" d="100"/>
        </p:scale>
        <p:origin x="1482" y="102"/>
      </p:cViewPr>
      <p:guideLst>
        <p:guide orient="horz" pos="2160"/>
        <p:guide pos="384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0"/>
    </p:cViewPr>
  </p:sorterViewPr>
  <p:notesViewPr>
    <p:cSldViewPr snapToGrid="0">
      <p:cViewPr varScale="1">
        <p:scale>
          <a:sx n="53" d="100"/>
          <a:sy n="53" d="100"/>
        </p:scale>
        <p:origin x="-2658" y="-78"/>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viewProps" Target="view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notesMaster" Target="notesMasters/notesMaster1.xml"/><Relationship Id="rId135" Type="http://schemas.openxmlformats.org/officeDocument/2006/relationships/theme" Target="theme/theme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handoutMaster" Target="handoutMasters/handoutMaster1.xml"/><Relationship Id="rId136"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commentAuthors" Target="commentAuthor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4" Type="http://schemas.openxmlformats.org/officeDocument/2006/relationships/image" Target="../media/image89.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image" Target="../media/image99.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 Id="rId5" Type="http://schemas.openxmlformats.org/officeDocument/2006/relationships/image" Target="../media/image105.wmf"/><Relationship Id="rId4" Type="http://schemas.openxmlformats.org/officeDocument/2006/relationships/image" Target="../media/image104.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09.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10.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113.wmf"/><Relationship Id="rId1" Type="http://schemas.openxmlformats.org/officeDocument/2006/relationships/image" Target="../media/image112.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116.wmf"/><Relationship Id="rId1" Type="http://schemas.openxmlformats.org/officeDocument/2006/relationships/image" Target="../media/image115.w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7.w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120.wmf"/><Relationship Id="rId1" Type="http://schemas.openxmlformats.org/officeDocument/2006/relationships/image" Target="../media/image1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 Id="rId4" Type="http://schemas.openxmlformats.org/officeDocument/2006/relationships/image" Target="../media/image125.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 Id="rId4" Type="http://schemas.openxmlformats.org/officeDocument/2006/relationships/image" Target="../media/image132.wmf"/></Relationships>
</file>

<file path=ppt/drawings/_rels/vmlDrawing63.vml.rels><?xml version="1.0" encoding="UTF-8" standalone="yes"?>
<Relationships xmlns="http://schemas.openxmlformats.org/package/2006/relationships"><Relationship Id="rId2" Type="http://schemas.openxmlformats.org/officeDocument/2006/relationships/image" Target="../media/image134.wmf"/><Relationship Id="rId1" Type="http://schemas.openxmlformats.org/officeDocument/2006/relationships/image" Target="../media/image133.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35.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 Id="rId4" Type="http://schemas.openxmlformats.org/officeDocument/2006/relationships/image" Target="../media/image139.wmf"/></Relationships>
</file>

<file path=ppt/drawings/_rels/vmlDrawing66.vml.rels><?xml version="1.0" encoding="UTF-8" standalone="yes"?>
<Relationships xmlns="http://schemas.openxmlformats.org/package/2006/relationships"><Relationship Id="rId2" Type="http://schemas.openxmlformats.org/officeDocument/2006/relationships/image" Target="../media/image144.wmf"/><Relationship Id="rId1" Type="http://schemas.openxmlformats.org/officeDocument/2006/relationships/image" Target="../media/image143.wmf"/></Relationships>
</file>

<file path=ppt/drawings/_rels/vmlDrawing67.v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image" Target="../media/image145.wmf"/><Relationship Id="rId1" Type="http://schemas.openxmlformats.org/officeDocument/2006/relationships/image" Target="../media/image110.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147.wmf"/></Relationships>
</file>

<file path=ppt/drawings/_rels/vmlDrawing69.vml.rels><?xml version="1.0" encoding="UTF-8" standalone="yes"?>
<Relationships xmlns="http://schemas.openxmlformats.org/package/2006/relationships"><Relationship Id="rId2" Type="http://schemas.openxmlformats.org/officeDocument/2006/relationships/image" Target="../media/image149.wmf"/><Relationship Id="rId1" Type="http://schemas.openxmlformats.org/officeDocument/2006/relationships/image" Target="../media/image14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150.w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153.wmf"/><Relationship Id="rId2" Type="http://schemas.openxmlformats.org/officeDocument/2006/relationships/image" Target="../media/image152.wmf"/><Relationship Id="rId1" Type="http://schemas.openxmlformats.org/officeDocument/2006/relationships/image" Target="../media/image151.w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156.wmf"/><Relationship Id="rId2" Type="http://schemas.openxmlformats.org/officeDocument/2006/relationships/image" Target="../media/image155.wmf"/><Relationship Id="rId1" Type="http://schemas.openxmlformats.org/officeDocument/2006/relationships/image" Target="../media/image154.w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15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bwMode="auto">
          <a:xfrm>
            <a:off x="0"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4" rIns="91428" bIns="45714" numCol="1" anchor="t" anchorCtr="0" compatLnSpc="1">
            <a:prstTxWarp prst="textNoShape">
              <a:avLst/>
            </a:prstTxWarp>
          </a:bodyPr>
          <a:lstStyle>
            <a:lvl1pPr>
              <a:lnSpc>
                <a:spcPct val="100000"/>
              </a:lnSpc>
              <a:spcBef>
                <a:spcPct val="0"/>
              </a:spcBef>
              <a:buFontTx/>
              <a:buNone/>
              <a:defRPr sz="1200" b="0">
                <a:latin typeface="Arial" pitchFamily="34" charset="0"/>
                <a:ea typeface="宋体" pitchFamily="2" charset="-122"/>
              </a:defRPr>
            </a:lvl1pPr>
          </a:lstStyle>
          <a:p>
            <a:pPr>
              <a:defRPr/>
            </a:pPr>
            <a:endParaRPr lang="en-US" altLang="zh-CN"/>
          </a:p>
        </p:txBody>
      </p:sp>
      <p:sp>
        <p:nvSpPr>
          <p:cNvPr id="90115" name="Rectangle 3"/>
          <p:cNvSpPr>
            <a:spLocks noGrp="1" noChangeArrowheads="1"/>
          </p:cNvSpPr>
          <p:nvPr>
            <p:ph type="dt" sz="quarter" idx="1"/>
          </p:nvPr>
        </p:nvSpPr>
        <p:spPr bwMode="auto">
          <a:xfrm>
            <a:off x="3849688"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4" rIns="91428" bIns="45714" numCol="1" anchor="t" anchorCtr="0" compatLnSpc="1">
            <a:prstTxWarp prst="textNoShape">
              <a:avLst/>
            </a:prstTxWarp>
          </a:bodyPr>
          <a:lstStyle>
            <a:lvl1pPr algn="r">
              <a:lnSpc>
                <a:spcPct val="100000"/>
              </a:lnSpc>
              <a:spcBef>
                <a:spcPct val="0"/>
              </a:spcBef>
              <a:buFontTx/>
              <a:buNone/>
              <a:defRPr sz="1200" b="0">
                <a:latin typeface="Arial" pitchFamily="34" charset="0"/>
                <a:ea typeface="宋体" pitchFamily="2" charset="-122"/>
              </a:defRPr>
            </a:lvl1pPr>
          </a:lstStyle>
          <a:p>
            <a:pPr>
              <a:defRPr/>
            </a:pPr>
            <a:endParaRPr lang="en-US" altLang="zh-CN"/>
          </a:p>
        </p:txBody>
      </p:sp>
      <p:sp>
        <p:nvSpPr>
          <p:cNvPr id="90116" name="Rectangle 4"/>
          <p:cNvSpPr>
            <a:spLocks noGrp="1" noChangeArrowheads="1"/>
          </p:cNvSpPr>
          <p:nvPr>
            <p:ph type="ftr" sz="quarter" idx="2"/>
          </p:nvPr>
        </p:nvSpPr>
        <p:spPr bwMode="auto">
          <a:xfrm>
            <a:off x="0" y="9378951"/>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4" rIns="91428" bIns="45714" numCol="1" anchor="b" anchorCtr="0" compatLnSpc="1">
            <a:prstTxWarp prst="textNoShape">
              <a:avLst/>
            </a:prstTxWarp>
          </a:bodyPr>
          <a:lstStyle>
            <a:lvl1pPr>
              <a:lnSpc>
                <a:spcPct val="100000"/>
              </a:lnSpc>
              <a:spcBef>
                <a:spcPct val="0"/>
              </a:spcBef>
              <a:buFontTx/>
              <a:buNone/>
              <a:defRPr sz="1200" b="0">
                <a:latin typeface="Arial" pitchFamily="34" charset="0"/>
                <a:ea typeface="宋体" pitchFamily="2" charset="-122"/>
              </a:defRPr>
            </a:lvl1pPr>
          </a:lstStyle>
          <a:p>
            <a:pPr>
              <a:defRPr/>
            </a:pPr>
            <a:endParaRPr lang="en-US" altLang="zh-CN"/>
          </a:p>
        </p:txBody>
      </p:sp>
      <p:sp>
        <p:nvSpPr>
          <p:cNvPr id="90117" name="Rectangle 5"/>
          <p:cNvSpPr>
            <a:spLocks noGrp="1" noChangeArrowheads="1"/>
          </p:cNvSpPr>
          <p:nvPr>
            <p:ph type="sldNum" sz="quarter" idx="3"/>
          </p:nvPr>
        </p:nvSpPr>
        <p:spPr bwMode="auto">
          <a:xfrm>
            <a:off x="3849688" y="9378951"/>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4" rIns="91428" bIns="45714" numCol="1" anchor="b" anchorCtr="0" compatLnSpc="1">
            <a:prstTxWarp prst="textNoShape">
              <a:avLst/>
            </a:prstTxWarp>
          </a:bodyPr>
          <a:lstStyle>
            <a:lvl1pPr algn="r">
              <a:lnSpc>
                <a:spcPct val="100000"/>
              </a:lnSpc>
              <a:spcBef>
                <a:spcPct val="0"/>
              </a:spcBef>
              <a:buFontTx/>
              <a:buNone/>
              <a:defRPr sz="1200" b="0">
                <a:latin typeface="Arial" pitchFamily="34" charset="0"/>
                <a:ea typeface="宋体" pitchFamily="2" charset="-122"/>
              </a:defRPr>
            </a:lvl1pPr>
          </a:lstStyle>
          <a:p>
            <a:pPr>
              <a:defRPr/>
            </a:pPr>
            <a:fld id="{D9F45C87-7387-4316-82D2-999E0F1E2DF5}" type="slidenum">
              <a:rPr lang="en-US" altLang="zh-CN"/>
              <a:pPr>
                <a:defRPr/>
              </a:pPr>
              <a:t>‹#›</a:t>
            </a:fld>
            <a:endParaRPr lang="en-US" altLang="zh-CN"/>
          </a:p>
        </p:txBody>
      </p:sp>
    </p:spTree>
    <p:extLst>
      <p:ext uri="{BB962C8B-B14F-4D97-AF65-F5344CB8AC3E}">
        <p14:creationId xmlns:p14="http://schemas.microsoft.com/office/powerpoint/2010/main" val="31398654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bwMode="auto">
          <a:xfrm>
            <a:off x="0"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4" rIns="91428" bIns="45714" numCol="1" anchor="t" anchorCtr="0" compatLnSpc="1">
            <a:prstTxWarp prst="textNoShape">
              <a:avLst/>
            </a:prstTxWarp>
          </a:bodyPr>
          <a:lstStyle>
            <a:lvl1pPr>
              <a:lnSpc>
                <a:spcPct val="100000"/>
              </a:lnSpc>
              <a:spcBef>
                <a:spcPct val="0"/>
              </a:spcBef>
              <a:buFontTx/>
              <a:buNone/>
              <a:defRPr sz="1200" b="0">
                <a:latin typeface="Arial" pitchFamily="34" charset="0"/>
                <a:ea typeface="宋体" pitchFamily="2" charset="-122"/>
              </a:defRPr>
            </a:lvl1pPr>
          </a:lstStyle>
          <a:p>
            <a:pPr>
              <a:defRPr/>
            </a:pPr>
            <a:endParaRPr lang="en-US" altLang="zh-CN"/>
          </a:p>
        </p:txBody>
      </p:sp>
      <p:sp>
        <p:nvSpPr>
          <p:cNvPr id="158723" name="Rectangle 3"/>
          <p:cNvSpPr>
            <a:spLocks noGrp="1" noChangeArrowheads="1"/>
          </p:cNvSpPr>
          <p:nvPr>
            <p:ph type="dt" idx="1"/>
          </p:nvPr>
        </p:nvSpPr>
        <p:spPr bwMode="auto">
          <a:xfrm>
            <a:off x="3849688" y="0"/>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4" rIns="91428" bIns="45714" numCol="1" anchor="t" anchorCtr="0" compatLnSpc="1">
            <a:prstTxWarp prst="textNoShape">
              <a:avLst/>
            </a:prstTxWarp>
          </a:bodyPr>
          <a:lstStyle>
            <a:lvl1pPr algn="r">
              <a:lnSpc>
                <a:spcPct val="100000"/>
              </a:lnSpc>
              <a:spcBef>
                <a:spcPct val="0"/>
              </a:spcBef>
              <a:buFontTx/>
              <a:buNone/>
              <a:defRPr sz="1200" b="0">
                <a:latin typeface="Arial" pitchFamily="34" charset="0"/>
                <a:ea typeface="宋体" pitchFamily="2" charset="-122"/>
              </a:defRPr>
            </a:lvl1pPr>
          </a:lstStyle>
          <a:p>
            <a:pPr>
              <a:defRPr/>
            </a:pPr>
            <a:endParaRPr lang="en-US" altLang="zh-CN"/>
          </a:p>
        </p:txBody>
      </p:sp>
      <p:sp>
        <p:nvSpPr>
          <p:cNvPr id="32772"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8725" name="Rectangle 5"/>
          <p:cNvSpPr>
            <a:spLocks noGrp="1" noChangeArrowheads="1"/>
          </p:cNvSpPr>
          <p:nvPr>
            <p:ph type="body" sz="quarter" idx="3"/>
          </p:nvPr>
        </p:nvSpPr>
        <p:spPr bwMode="auto">
          <a:xfrm>
            <a:off x="679450" y="4691063"/>
            <a:ext cx="5438775"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4" rIns="91428" bIns="4571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58726" name="Rectangle 6"/>
          <p:cNvSpPr>
            <a:spLocks noGrp="1" noChangeArrowheads="1"/>
          </p:cNvSpPr>
          <p:nvPr>
            <p:ph type="ftr" sz="quarter" idx="4"/>
          </p:nvPr>
        </p:nvSpPr>
        <p:spPr bwMode="auto">
          <a:xfrm>
            <a:off x="0" y="9378951"/>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4" rIns="91428" bIns="45714" numCol="1" anchor="b" anchorCtr="0" compatLnSpc="1">
            <a:prstTxWarp prst="textNoShape">
              <a:avLst/>
            </a:prstTxWarp>
          </a:bodyPr>
          <a:lstStyle>
            <a:lvl1pPr>
              <a:lnSpc>
                <a:spcPct val="100000"/>
              </a:lnSpc>
              <a:spcBef>
                <a:spcPct val="0"/>
              </a:spcBef>
              <a:buFontTx/>
              <a:buNone/>
              <a:defRPr sz="1200" b="0">
                <a:latin typeface="Arial" pitchFamily="34" charset="0"/>
                <a:ea typeface="宋体" pitchFamily="2" charset="-122"/>
              </a:defRPr>
            </a:lvl1pPr>
          </a:lstStyle>
          <a:p>
            <a:pPr>
              <a:defRPr/>
            </a:pPr>
            <a:endParaRPr lang="en-US" altLang="zh-CN"/>
          </a:p>
        </p:txBody>
      </p:sp>
      <p:sp>
        <p:nvSpPr>
          <p:cNvPr id="158727" name="Rectangle 7"/>
          <p:cNvSpPr>
            <a:spLocks noGrp="1" noChangeArrowheads="1"/>
          </p:cNvSpPr>
          <p:nvPr>
            <p:ph type="sldNum" sz="quarter" idx="5"/>
          </p:nvPr>
        </p:nvSpPr>
        <p:spPr bwMode="auto">
          <a:xfrm>
            <a:off x="3849688" y="9378951"/>
            <a:ext cx="2946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4" rIns="91428" bIns="45714" numCol="1" anchor="b" anchorCtr="0" compatLnSpc="1">
            <a:prstTxWarp prst="textNoShape">
              <a:avLst/>
            </a:prstTxWarp>
          </a:bodyPr>
          <a:lstStyle>
            <a:lvl1pPr algn="r">
              <a:lnSpc>
                <a:spcPct val="100000"/>
              </a:lnSpc>
              <a:spcBef>
                <a:spcPct val="0"/>
              </a:spcBef>
              <a:buFontTx/>
              <a:buNone/>
              <a:defRPr sz="1200" b="0">
                <a:latin typeface="Arial" pitchFamily="34" charset="0"/>
                <a:ea typeface="宋体" pitchFamily="2" charset="-122"/>
              </a:defRPr>
            </a:lvl1pPr>
          </a:lstStyle>
          <a:p>
            <a:pPr>
              <a:defRPr/>
            </a:pPr>
            <a:fld id="{980A520B-1857-41B1-97D3-DA3A336EC44E}" type="slidenum">
              <a:rPr lang="en-US" altLang="zh-CN"/>
              <a:pPr>
                <a:defRPr/>
              </a:pPr>
              <a:t>‹#›</a:t>
            </a:fld>
            <a:endParaRPr lang="en-US" altLang="zh-CN"/>
          </a:p>
        </p:txBody>
      </p:sp>
    </p:spTree>
    <p:extLst>
      <p:ext uri="{BB962C8B-B14F-4D97-AF65-F5344CB8AC3E}">
        <p14:creationId xmlns:p14="http://schemas.microsoft.com/office/powerpoint/2010/main" val="224787447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80A520B-1857-41B1-97D3-DA3A336EC44E}" type="slidenum">
              <a:rPr lang="en-US" altLang="zh-CN" smtClean="0"/>
              <a:pPr>
                <a:defRPr/>
              </a:pPr>
              <a:t>1</a:t>
            </a:fld>
            <a:endParaRPr lang="en-US" altLang="zh-CN"/>
          </a:p>
        </p:txBody>
      </p:sp>
    </p:spTree>
    <p:extLst>
      <p:ext uri="{BB962C8B-B14F-4D97-AF65-F5344CB8AC3E}">
        <p14:creationId xmlns:p14="http://schemas.microsoft.com/office/powerpoint/2010/main" val="169264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a:xfrm>
            <a:off x="930275" y="741363"/>
            <a:ext cx="4937125" cy="3702050"/>
          </a:xfrm>
          <a:ln/>
        </p:spPr>
      </p:sp>
      <p:sp>
        <p:nvSpPr>
          <p:cNvPr id="788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885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542" eaLnBrk="0" hangingPunct="0">
              <a:defRPr>
                <a:solidFill>
                  <a:schemeClr val="tx1"/>
                </a:solidFill>
                <a:latin typeface="Arial" charset="0"/>
                <a:ea typeface="宋体" pitchFamily="2" charset="-122"/>
              </a:defRPr>
            </a:lvl1pPr>
            <a:lvl2pPr marL="715907" indent="-275349" defTabSz="954542" eaLnBrk="0" hangingPunct="0">
              <a:defRPr>
                <a:solidFill>
                  <a:schemeClr val="tx1"/>
                </a:solidFill>
                <a:latin typeface="Arial" charset="0"/>
                <a:ea typeface="宋体" pitchFamily="2" charset="-122"/>
              </a:defRPr>
            </a:lvl2pPr>
            <a:lvl3pPr marL="1101395" indent="-220279" defTabSz="954542" eaLnBrk="0" hangingPunct="0">
              <a:defRPr>
                <a:solidFill>
                  <a:schemeClr val="tx1"/>
                </a:solidFill>
                <a:latin typeface="Arial" charset="0"/>
                <a:ea typeface="宋体" pitchFamily="2" charset="-122"/>
              </a:defRPr>
            </a:lvl3pPr>
            <a:lvl4pPr marL="1541953" indent="-220279" defTabSz="954542" eaLnBrk="0" hangingPunct="0">
              <a:defRPr>
                <a:solidFill>
                  <a:schemeClr val="tx1"/>
                </a:solidFill>
                <a:latin typeface="Arial" charset="0"/>
                <a:ea typeface="宋体" pitchFamily="2" charset="-122"/>
              </a:defRPr>
            </a:lvl4pPr>
            <a:lvl5pPr marL="1982511" indent="-220279" defTabSz="954542" eaLnBrk="0" hangingPunct="0">
              <a:defRPr>
                <a:solidFill>
                  <a:schemeClr val="tx1"/>
                </a:solidFill>
                <a:latin typeface="Arial" charset="0"/>
                <a:ea typeface="宋体" pitchFamily="2" charset="-122"/>
              </a:defRPr>
            </a:lvl5pPr>
            <a:lvl6pPr marL="2423069" indent="-220279" defTabSz="954542" eaLnBrk="0" fontAlgn="base" hangingPunct="0">
              <a:spcBef>
                <a:spcPct val="0"/>
              </a:spcBef>
              <a:spcAft>
                <a:spcPct val="0"/>
              </a:spcAft>
              <a:defRPr>
                <a:solidFill>
                  <a:schemeClr val="tx1"/>
                </a:solidFill>
                <a:latin typeface="Arial" charset="0"/>
                <a:ea typeface="宋体" pitchFamily="2" charset="-122"/>
              </a:defRPr>
            </a:lvl6pPr>
            <a:lvl7pPr marL="2863626" indent="-220279" defTabSz="954542" eaLnBrk="0" fontAlgn="base" hangingPunct="0">
              <a:spcBef>
                <a:spcPct val="0"/>
              </a:spcBef>
              <a:spcAft>
                <a:spcPct val="0"/>
              </a:spcAft>
              <a:defRPr>
                <a:solidFill>
                  <a:schemeClr val="tx1"/>
                </a:solidFill>
                <a:latin typeface="Arial" charset="0"/>
                <a:ea typeface="宋体" pitchFamily="2" charset="-122"/>
              </a:defRPr>
            </a:lvl7pPr>
            <a:lvl8pPr marL="3304184" indent="-220279" defTabSz="954542" eaLnBrk="0" fontAlgn="base" hangingPunct="0">
              <a:spcBef>
                <a:spcPct val="0"/>
              </a:spcBef>
              <a:spcAft>
                <a:spcPct val="0"/>
              </a:spcAft>
              <a:defRPr>
                <a:solidFill>
                  <a:schemeClr val="tx1"/>
                </a:solidFill>
                <a:latin typeface="Arial" charset="0"/>
                <a:ea typeface="宋体" pitchFamily="2" charset="-122"/>
              </a:defRPr>
            </a:lvl8pPr>
            <a:lvl9pPr marL="3744742" indent="-220279" defTabSz="954542"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6AF3C33-4310-44EE-A63C-D0DAE9E02273}" type="slidenum">
              <a:rPr lang="en-US" altLang="zh-CN" smtClean="0">
                <a:latin typeface="Tahoma" pitchFamily="34" charset="0"/>
              </a:rPr>
              <a:pPr eaLnBrk="1" hangingPunct="1"/>
              <a:t>3</a:t>
            </a:fld>
            <a:endParaRPr lang="en-US" altLang="zh-CN">
              <a:latin typeface="Tahoma" pitchFamily="34" charset="0"/>
            </a:endParaRPr>
          </a:p>
        </p:txBody>
      </p:sp>
    </p:spTree>
    <p:extLst>
      <p:ext uri="{BB962C8B-B14F-4D97-AF65-F5344CB8AC3E}">
        <p14:creationId xmlns:p14="http://schemas.microsoft.com/office/powerpoint/2010/main" val="3915090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80A520B-1857-41B1-97D3-DA3A336EC44E}" type="slidenum">
              <a:rPr lang="en-US" altLang="zh-CN" smtClean="0"/>
              <a:pPr>
                <a:defRPr/>
              </a:pPr>
              <a:t>39</a:t>
            </a:fld>
            <a:endParaRPr lang="en-US" altLang="zh-CN"/>
          </a:p>
        </p:txBody>
      </p:sp>
    </p:spTree>
    <p:extLst>
      <p:ext uri="{BB962C8B-B14F-4D97-AF65-F5344CB8AC3E}">
        <p14:creationId xmlns:p14="http://schemas.microsoft.com/office/powerpoint/2010/main" val="2077871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80A520B-1857-41B1-97D3-DA3A336EC44E}" type="slidenum">
              <a:rPr lang="en-US" altLang="zh-CN" smtClean="0"/>
              <a:pPr>
                <a:defRPr/>
              </a:pPr>
              <a:t>110</a:t>
            </a:fld>
            <a:endParaRPr lang="en-US" altLang="zh-CN"/>
          </a:p>
        </p:txBody>
      </p:sp>
    </p:spTree>
    <p:extLst>
      <p:ext uri="{BB962C8B-B14F-4D97-AF65-F5344CB8AC3E}">
        <p14:creationId xmlns:p14="http://schemas.microsoft.com/office/powerpoint/2010/main" val="584333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80A520B-1857-41B1-97D3-DA3A336EC44E}" type="slidenum">
              <a:rPr lang="en-US" altLang="zh-CN" smtClean="0"/>
              <a:pPr>
                <a:defRPr/>
              </a:pPr>
              <a:t>111</a:t>
            </a:fld>
            <a:endParaRPr lang="en-US" altLang="zh-CN"/>
          </a:p>
        </p:txBody>
      </p:sp>
    </p:spTree>
    <p:extLst>
      <p:ext uri="{BB962C8B-B14F-4D97-AF65-F5344CB8AC3E}">
        <p14:creationId xmlns:p14="http://schemas.microsoft.com/office/powerpoint/2010/main" val="584333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80A520B-1857-41B1-97D3-DA3A336EC44E}" type="slidenum">
              <a:rPr lang="en-US" altLang="zh-CN" smtClean="0"/>
              <a:pPr>
                <a:defRPr/>
              </a:pPr>
              <a:t>112</a:t>
            </a:fld>
            <a:endParaRPr lang="en-US" altLang="zh-CN"/>
          </a:p>
        </p:txBody>
      </p:sp>
    </p:spTree>
    <p:extLst>
      <p:ext uri="{BB962C8B-B14F-4D97-AF65-F5344CB8AC3E}">
        <p14:creationId xmlns:p14="http://schemas.microsoft.com/office/powerpoint/2010/main" val="584333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a:prstGeom prst="rect">
            <a:avLst/>
          </a:prstGeom>
        </p:spPr>
        <p:txBody>
          <a:bodyPr/>
          <a:lstStyle>
            <a:lvl1pPr>
              <a:defRPr sz="4000">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sz="2400">
                <a:latin typeface="黑体" panose="02010609060101010101" pitchFamily="49" charset="-122"/>
                <a:ea typeface="黑体" panose="02010609060101010101" pitchFamily="49"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lvl1pPr>
              <a:defRPr/>
            </a:lvl1pPr>
          </a:lstStyle>
          <a:p>
            <a:pPr>
              <a:buFontTx/>
              <a:buNone/>
              <a:defRPr/>
            </a:pPr>
            <a:fld id="{FBF9AB59-BEC3-4625-9A55-9E57F1D394F5}" type="datetime1">
              <a:rPr lang="zh-CN" altLang="en-US" smtClean="0"/>
              <a:pPr>
                <a:buFontTx/>
                <a:buNone/>
                <a:defRPr/>
              </a:pPr>
              <a:t>2019/8/27</a:t>
            </a:fld>
            <a:endParaRPr lang="en-US" altLang="zh-CN" dirty="0"/>
          </a:p>
        </p:txBody>
      </p:sp>
      <p:sp>
        <p:nvSpPr>
          <p:cNvPr id="5" name="页脚占位符 4"/>
          <p:cNvSpPr>
            <a:spLocks noGrp="1"/>
          </p:cNvSpPr>
          <p:nvPr>
            <p:ph type="ftr" sz="quarter" idx="11"/>
          </p:nvPr>
        </p:nvSpPr>
        <p:spPr/>
        <p:txBody>
          <a:bodyPr/>
          <a:lstStyle>
            <a:lvl1pPr>
              <a:buNone/>
              <a:defRPr/>
            </a:lvl1pPr>
          </a:lstStyle>
          <a:p>
            <a:pPr>
              <a:defRPr/>
            </a:pPr>
            <a:endParaRPr lang="en-US" altLang="zh-CN" dirty="0"/>
          </a:p>
        </p:txBody>
      </p:sp>
      <p:sp>
        <p:nvSpPr>
          <p:cNvPr id="6" name="灯片编号占位符 5"/>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B765765F-A95D-4680-8E91-37BC2C404936}" type="slidenum">
              <a:rPr lang="en-US" altLang="zh-CN" smtClean="0"/>
              <a:pPr>
                <a:buFontTx/>
                <a:buNone/>
              </a:pPr>
              <a:t>‹#›</a:t>
            </a:fld>
            <a:endParaRPr lang="zh-CN" altLang="en-US" dirty="0"/>
          </a:p>
        </p:txBody>
      </p:sp>
    </p:spTree>
    <p:extLst>
      <p:ext uri="{BB962C8B-B14F-4D97-AF65-F5344CB8AC3E}">
        <p14:creationId xmlns:p14="http://schemas.microsoft.com/office/powerpoint/2010/main" val="3785049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fld id="{64A5B3B6-0CE9-41AF-8C08-C00F12DE3106}" type="datetime1">
              <a:rPr lang="zh-CN" altLang="en-US" smtClean="0"/>
              <a:pPr>
                <a:defRPr/>
              </a:pPr>
              <a:t>2019/8/27</a:t>
            </a:fld>
            <a:endParaRPr lang="en-US" altLang="zh-CN" dirty="0"/>
          </a:p>
        </p:txBody>
      </p:sp>
      <p:sp>
        <p:nvSpPr>
          <p:cNvPr id="6" name="页脚占位符 5"/>
          <p:cNvSpPr>
            <a:spLocks noGrp="1"/>
          </p:cNvSpPr>
          <p:nvPr>
            <p:ph type="ftr" sz="quarter" idx="11"/>
          </p:nvPr>
        </p:nvSpPr>
        <p:spPr/>
        <p:txBody>
          <a:bodyPr/>
          <a:lstStyle>
            <a:lvl1pPr>
              <a:defRPr/>
            </a:lvl1pPr>
          </a:lstStyle>
          <a:p>
            <a:pPr>
              <a:defRPr/>
            </a:pPr>
            <a:endParaRPr lang="en-US" altLang="zh-CN" dirty="0"/>
          </a:p>
        </p:txBody>
      </p:sp>
      <p:sp>
        <p:nvSpPr>
          <p:cNvPr id="7" name="灯片编号占位符 6"/>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pPr>
                <a:buFontTx/>
                <a:buNone/>
              </a:pPr>
              <a:t>‹#›</a:t>
            </a:fld>
            <a:endParaRPr lang="zh-CN" altLang="en-US" dirty="0"/>
          </a:p>
        </p:txBody>
      </p:sp>
    </p:spTree>
    <p:extLst>
      <p:ext uri="{BB962C8B-B14F-4D97-AF65-F5344CB8AC3E}">
        <p14:creationId xmlns:p14="http://schemas.microsoft.com/office/powerpoint/2010/main" val="3343924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B24348A-96B1-4517-BB67-3B1581B8E309}" type="datetime1">
              <a:rPr lang="zh-CN" altLang="en-US" smtClean="0"/>
              <a:pPr>
                <a:defRPr/>
              </a:pPr>
              <a:t>2019/8/27</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endParaRPr lang="en-US" altLang="zh-CN" dirty="0"/>
          </a:p>
        </p:txBody>
      </p:sp>
      <p:sp>
        <p:nvSpPr>
          <p:cNvPr id="6" name="灯片编号占位符 5"/>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pPr>
                <a:buFontTx/>
                <a:buNone/>
              </a:pPr>
              <a:t>‹#›</a:t>
            </a:fld>
            <a:endParaRPr lang="zh-CN" altLang="en-US" dirty="0"/>
          </a:p>
        </p:txBody>
      </p:sp>
    </p:spTree>
    <p:extLst>
      <p:ext uri="{BB962C8B-B14F-4D97-AF65-F5344CB8AC3E}">
        <p14:creationId xmlns:p14="http://schemas.microsoft.com/office/powerpoint/2010/main" val="245661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2124629-BB37-4738-868A-694567712E05}" type="datetime1">
              <a:rPr lang="zh-CN" altLang="en-US" smtClean="0"/>
              <a:pPr>
                <a:defRPr/>
              </a:pPr>
              <a:t>2019/8/27</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endParaRPr lang="en-US" altLang="zh-CN" dirty="0"/>
          </a:p>
        </p:txBody>
      </p:sp>
      <p:sp>
        <p:nvSpPr>
          <p:cNvPr id="6" name="灯片编号占位符 5"/>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pPr>
                <a:buFontTx/>
                <a:buNone/>
              </a:pPr>
              <a:t>‹#›</a:t>
            </a:fld>
            <a:endParaRPr lang="zh-CN" altLang="en-US" dirty="0"/>
          </a:p>
        </p:txBody>
      </p:sp>
    </p:spTree>
    <p:extLst>
      <p:ext uri="{BB962C8B-B14F-4D97-AF65-F5344CB8AC3E}">
        <p14:creationId xmlns:p14="http://schemas.microsoft.com/office/powerpoint/2010/main" val="1750009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73EF9D09-CE68-4041-B8E2-B0D94ED21305}" type="slidenum">
              <a:rPr lang="en-US" altLang="zh-CN"/>
              <a:pPr>
                <a:defRPr/>
              </a:pPr>
              <a:t>‹#›</a:t>
            </a:fld>
            <a:endParaRPr lang="en-US" altLang="zh-CN"/>
          </a:p>
        </p:txBody>
      </p:sp>
    </p:spTree>
    <p:extLst>
      <p:ext uri="{BB962C8B-B14F-4D97-AF65-F5344CB8AC3E}">
        <p14:creationId xmlns:p14="http://schemas.microsoft.com/office/powerpoint/2010/main" val="4215792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457200" y="1719263"/>
            <a:ext cx="8229600" cy="4411662"/>
          </a:xfrm>
        </p:spPr>
        <p:txBody>
          <a:bodyPr/>
          <a:lstStyle>
            <a:lvl1pPr marL="0" indent="0">
              <a:buNone/>
              <a:defRPr/>
            </a:lvl1pPr>
          </a:lstStyle>
          <a:p>
            <a:pPr lvl="0"/>
            <a:endParaRPr lang="zh-CN" altLang="en-US" noProof="0" dirty="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dirty="0"/>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B7EB496C-0E7B-40E8-82F6-5DFB349BBB24}" type="slidenum">
              <a:rPr lang="en-US" altLang="zh-CN"/>
              <a:pPr>
                <a:defRPr/>
              </a:pPr>
              <a:t>‹#›</a:t>
            </a:fld>
            <a:endParaRPr lang="en-US" altLang="zh-CN"/>
          </a:p>
        </p:txBody>
      </p:sp>
    </p:spTree>
    <p:extLst>
      <p:ext uri="{BB962C8B-B14F-4D97-AF65-F5344CB8AC3E}">
        <p14:creationId xmlns:p14="http://schemas.microsoft.com/office/powerpoint/2010/main" val="828310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 Box 4"/>
          <p:cNvSpPr txBox="1">
            <a:spLocks noChangeArrowheads="1"/>
          </p:cNvSpPr>
          <p:nvPr userDrawn="1"/>
        </p:nvSpPr>
        <p:spPr bwMode="auto">
          <a:xfrm>
            <a:off x="5724525" y="212726"/>
            <a:ext cx="3455988" cy="584775"/>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defRPr/>
            </a:pPr>
            <a:r>
              <a:rPr lang="zh-CN" altLang="en-US" sz="1600">
                <a:solidFill>
                  <a:srgbClr val="FFFFFF"/>
                </a:solidFill>
                <a:ea typeface="黑体" panose="02010609060101010101" pitchFamily="49" charset="-122"/>
              </a:rPr>
              <a:t>统计学院“十年腾飞”学科规划汇报</a:t>
            </a:r>
            <a:endParaRPr lang="en-US" altLang="zh-CN" sz="1600">
              <a:solidFill>
                <a:srgbClr val="FFFFFF"/>
              </a:solidFill>
              <a:ea typeface="黑体" panose="02010609060101010101" pitchFamily="49" charset="-122"/>
            </a:endParaRPr>
          </a:p>
        </p:txBody>
      </p:sp>
    </p:spTree>
    <p:extLst>
      <p:ext uri="{BB962C8B-B14F-4D97-AF65-F5344CB8AC3E}">
        <p14:creationId xmlns:p14="http://schemas.microsoft.com/office/powerpoint/2010/main" val="382770401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2046508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51315759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700213"/>
            <a:ext cx="403860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94213" y="1700213"/>
            <a:ext cx="403860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1853625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4657552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11797"/>
            <a:ext cx="8229600" cy="789140"/>
          </a:xfrm>
          <a:prstGeom prst="rect">
            <a:avLst/>
          </a:prstGeom>
        </p:spPr>
        <p:txBody>
          <a:bodyPr/>
          <a:lstStyle>
            <a:lvl1pPr>
              <a:defRPr sz="3600" b="1">
                <a:latin typeface="黑体" pitchFamily="49" charset="-122"/>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a:xfrm>
            <a:off x="457200" y="1684255"/>
            <a:ext cx="8229600" cy="4382717"/>
          </a:xfrm>
        </p:spPr>
        <p:txBody>
          <a:bodyPr/>
          <a:lstStyle>
            <a:lvl1pPr>
              <a:lnSpc>
                <a:spcPct val="150000"/>
              </a:lnSpc>
              <a:spcBef>
                <a:spcPts val="0"/>
              </a:spcBef>
              <a:defRPr sz="2800" b="1">
                <a:latin typeface="黑体" panose="02010609060101010101" pitchFamily="49" charset="-122"/>
                <a:ea typeface="黑体" panose="02010609060101010101" pitchFamily="49" charset="-122"/>
              </a:defRPr>
            </a:lvl1pPr>
            <a:lvl2pPr>
              <a:lnSpc>
                <a:spcPct val="150000"/>
              </a:lnSpc>
              <a:spcBef>
                <a:spcPts val="0"/>
              </a:spcBef>
              <a:defRPr sz="2400">
                <a:latin typeface="黑体" panose="02010609060101010101" pitchFamily="49" charset="-122"/>
                <a:ea typeface="黑体" panose="02010609060101010101" pitchFamily="49" charset="-122"/>
              </a:defRPr>
            </a:lvl2pPr>
            <a:lvl3pPr>
              <a:lnSpc>
                <a:spcPct val="150000"/>
              </a:lnSpc>
              <a:spcBef>
                <a:spcPts val="0"/>
              </a:spcBef>
              <a:defRPr>
                <a:latin typeface="黑体" panose="02010609060101010101" pitchFamily="49" charset="-122"/>
                <a:ea typeface="黑体" panose="02010609060101010101" pitchFamily="49" charset="-122"/>
              </a:defRPr>
            </a:lvl3pPr>
            <a:lvl4pPr>
              <a:lnSpc>
                <a:spcPct val="150000"/>
              </a:lnSpc>
              <a:spcBef>
                <a:spcPts val="0"/>
              </a:spcBef>
              <a:defRPr>
                <a:latin typeface="楷体" pitchFamily="49" charset="-122"/>
                <a:ea typeface="楷体" pitchFamily="49" charset="-122"/>
              </a:defRPr>
            </a:lvl4pPr>
            <a:lvl5pPr>
              <a:lnSpc>
                <a:spcPct val="150000"/>
              </a:lnSpc>
              <a:spcBef>
                <a:spcPts val="0"/>
              </a:spcBef>
              <a:defRPr>
                <a:latin typeface="楷体" pitchFamily="49" charset="-122"/>
                <a:ea typeface="楷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buFontTx/>
              <a:buNone/>
              <a:defRPr/>
            </a:pPr>
            <a:fld id="{2411E7B0-A2B7-4742-A41D-25E4B9BCF84B}" type="datetime1">
              <a:rPr lang="zh-CN" altLang="en-US" smtClean="0"/>
              <a:pPr>
                <a:buFontTx/>
                <a:buNone/>
                <a:defRPr/>
              </a:pPr>
              <a:t>2019/8/27</a:t>
            </a:fld>
            <a:endParaRPr lang="en-US" altLang="zh-CN" dirty="0"/>
          </a:p>
        </p:txBody>
      </p:sp>
      <p:sp>
        <p:nvSpPr>
          <p:cNvPr id="5" name="页脚占位符 4"/>
          <p:cNvSpPr>
            <a:spLocks noGrp="1"/>
          </p:cNvSpPr>
          <p:nvPr>
            <p:ph type="ftr" sz="quarter" idx="11"/>
          </p:nvPr>
        </p:nvSpPr>
        <p:spPr/>
        <p:txBody>
          <a:bodyPr/>
          <a:lstStyle>
            <a:lvl1pPr>
              <a:buNone/>
              <a:defRPr/>
            </a:lvl1pPr>
          </a:lstStyle>
          <a:p>
            <a:pPr>
              <a:defRPr/>
            </a:pPr>
            <a:endParaRPr lang="en-US" altLang="zh-CN" dirty="0"/>
          </a:p>
        </p:txBody>
      </p:sp>
      <p:sp>
        <p:nvSpPr>
          <p:cNvPr id="6" name="灯片编号占位符 5"/>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pPr>
                <a:buFontTx/>
                <a:buNone/>
              </a:pPr>
              <a:t>‹#›</a:t>
            </a:fld>
            <a:endParaRPr lang="zh-CN" altLang="en-US" dirty="0"/>
          </a:p>
        </p:txBody>
      </p:sp>
    </p:spTree>
    <p:extLst>
      <p:ext uri="{BB962C8B-B14F-4D97-AF65-F5344CB8AC3E}">
        <p14:creationId xmlns:p14="http://schemas.microsoft.com/office/powerpoint/2010/main" val="2074025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55520529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654984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4414019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04750084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3096501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62714" y="404813"/>
            <a:ext cx="2070100" cy="56880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6" y="404813"/>
            <a:ext cx="6059488" cy="56880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9609909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50826" y="404815"/>
            <a:ext cx="6626225" cy="752475"/>
          </a:xfrm>
        </p:spPr>
        <p:txBody>
          <a:bodyPr/>
          <a:lstStyle/>
          <a:p>
            <a:r>
              <a:rPr lang="zh-CN" altLang="en-US"/>
              <a:t>单击此处编辑母版标题样式</a:t>
            </a:r>
          </a:p>
        </p:txBody>
      </p:sp>
      <p:sp>
        <p:nvSpPr>
          <p:cNvPr id="3" name="表格占位符 2"/>
          <p:cNvSpPr>
            <a:spLocks noGrp="1"/>
          </p:cNvSpPr>
          <p:nvPr>
            <p:ph type="tbl" idx="1"/>
          </p:nvPr>
        </p:nvSpPr>
        <p:spPr>
          <a:xfrm>
            <a:off x="303213" y="1700213"/>
            <a:ext cx="8229600" cy="4392612"/>
          </a:xfrm>
        </p:spPr>
        <p:txBody>
          <a:bodyPr/>
          <a:lstStyle/>
          <a:p>
            <a:pPr lvl="0"/>
            <a:endParaRPr lang="zh-CN" altLang="en-US" noProof="0"/>
          </a:p>
        </p:txBody>
      </p:sp>
    </p:spTree>
    <p:extLst>
      <p:ext uri="{BB962C8B-B14F-4D97-AF65-F5344CB8AC3E}">
        <p14:creationId xmlns:p14="http://schemas.microsoft.com/office/powerpoint/2010/main" val="12398099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buFontTx/>
              <a:buNone/>
              <a:defRPr/>
            </a:pPr>
            <a:fld id="{28E4D08C-431F-4BD1-878D-9BF294FE8703}" type="datetime1">
              <a:rPr lang="zh-CN" altLang="en-US" smtClean="0"/>
              <a:pPr>
                <a:buFontTx/>
                <a:buNone/>
                <a:defRPr/>
              </a:pPr>
              <a:t>2019/8/27</a:t>
            </a:fld>
            <a:endParaRPr lang="en-US" altLang="zh-CN" dirty="0"/>
          </a:p>
        </p:txBody>
      </p:sp>
      <p:sp>
        <p:nvSpPr>
          <p:cNvPr id="5" name="页脚占位符 4"/>
          <p:cNvSpPr>
            <a:spLocks noGrp="1"/>
          </p:cNvSpPr>
          <p:nvPr>
            <p:ph type="ftr" sz="quarter" idx="11"/>
          </p:nvPr>
        </p:nvSpPr>
        <p:spPr/>
        <p:txBody>
          <a:bodyPr/>
          <a:lstStyle>
            <a:lvl1pPr>
              <a:buNone/>
              <a:defRPr/>
            </a:lvl1pPr>
          </a:lstStyle>
          <a:p>
            <a:pPr>
              <a:defRPr/>
            </a:pPr>
            <a:endParaRPr lang="en-US" altLang="zh-CN" dirty="0"/>
          </a:p>
        </p:txBody>
      </p:sp>
      <p:sp>
        <p:nvSpPr>
          <p:cNvPr id="6" name="灯片编号占位符 5"/>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pPr>
                <a:buFontTx/>
                <a:buNone/>
              </a:pPr>
              <a:t>‹#›</a:t>
            </a:fld>
            <a:endParaRPr lang="zh-CN" altLang="en-US" dirty="0"/>
          </a:p>
        </p:txBody>
      </p:sp>
    </p:spTree>
    <p:extLst>
      <p:ext uri="{BB962C8B-B14F-4D97-AF65-F5344CB8AC3E}">
        <p14:creationId xmlns:p14="http://schemas.microsoft.com/office/powerpoint/2010/main" val="1574853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2"/>
            <a:ext cx="4038600" cy="4525963"/>
          </a:xfrm>
        </p:spPr>
        <p:txBody>
          <a:bodyPr/>
          <a:lstStyle>
            <a:lvl1pPr>
              <a:defRPr sz="2800">
                <a:latin typeface="黑体" panose="02010609060101010101" pitchFamily="49" charset="-122"/>
                <a:ea typeface="黑体" panose="02010609060101010101" pitchFamily="49" charset="-122"/>
              </a:defRPr>
            </a:lvl1pPr>
            <a:lvl2pPr>
              <a:defRPr sz="2400">
                <a:latin typeface="黑体" panose="02010609060101010101" pitchFamily="49" charset="-122"/>
                <a:ea typeface="黑体" panose="02010609060101010101" pitchFamily="49" charset="-122"/>
              </a:defRPr>
            </a:lvl2pPr>
            <a:lvl3pPr>
              <a:defRPr sz="2000">
                <a:latin typeface="黑体" panose="02010609060101010101" pitchFamily="49" charset="-122"/>
                <a:ea typeface="黑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2"/>
            <a:ext cx="4038600" cy="4525963"/>
          </a:xfrm>
        </p:spPr>
        <p:txBody>
          <a:bodyPr/>
          <a:lstStyle>
            <a:lvl1pPr>
              <a:defRPr sz="2800">
                <a:latin typeface="黑体" panose="02010609060101010101" pitchFamily="49" charset="-122"/>
                <a:ea typeface="黑体" panose="02010609060101010101" pitchFamily="49" charset="-122"/>
              </a:defRPr>
            </a:lvl1pPr>
            <a:lvl2pPr>
              <a:defRPr sz="2400">
                <a:latin typeface="黑体" panose="02010609060101010101" pitchFamily="49" charset="-122"/>
                <a:ea typeface="黑体" panose="02010609060101010101" pitchFamily="49" charset="-122"/>
              </a:defRPr>
            </a:lvl2pPr>
            <a:lvl3pPr>
              <a:defRPr sz="2000">
                <a:latin typeface="黑体" panose="02010609060101010101" pitchFamily="49" charset="-122"/>
                <a:ea typeface="黑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lvl1pPr>
              <a:defRPr/>
            </a:lvl1pPr>
          </a:lstStyle>
          <a:p>
            <a:pPr>
              <a:defRPr/>
            </a:pPr>
            <a:fld id="{540B1F74-6003-405E-BBDF-A077AD9DFAF5}" type="datetime1">
              <a:rPr lang="zh-CN" altLang="en-US" smtClean="0"/>
              <a:pPr>
                <a:defRPr/>
              </a:pPr>
              <a:t>2019/8/27</a:t>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zh-CN" altLang="en-US" smtClean="0"/>
            </a:lvl1pPr>
          </a:lstStyle>
          <a:p>
            <a:pPr>
              <a:buFontTx/>
              <a:buNone/>
            </a:pPr>
            <a:fld id="{D8F76D13-C729-4B8F-B6CA-FD324BF34F27}" type="slidenum">
              <a:rPr lang="en-US" altLang="zh-CN" smtClean="0"/>
              <a:pPr>
                <a:buFontTx/>
                <a:buNone/>
              </a:pPr>
              <a:t>‹#›</a:t>
            </a:fld>
            <a:endParaRPr lang="en-US" altLang="zh-CN"/>
          </a:p>
        </p:txBody>
      </p:sp>
    </p:spTree>
    <p:extLst>
      <p:ext uri="{BB962C8B-B14F-4D97-AF65-F5344CB8AC3E}">
        <p14:creationId xmlns:p14="http://schemas.microsoft.com/office/powerpoint/2010/main" val="2913571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fld id="{F18E7B73-644F-4ABA-9B08-45D6A1502684}" type="datetime1">
              <a:rPr lang="zh-CN" altLang="en-US" smtClean="0"/>
              <a:pPr>
                <a:defRPr/>
              </a:pPr>
              <a:t>2019/8/27</a:t>
            </a:fld>
            <a:endParaRPr lang="en-US" altLang="zh-CN" dirty="0"/>
          </a:p>
        </p:txBody>
      </p:sp>
      <p:sp>
        <p:nvSpPr>
          <p:cNvPr id="8" name="页脚占位符 7"/>
          <p:cNvSpPr>
            <a:spLocks noGrp="1"/>
          </p:cNvSpPr>
          <p:nvPr>
            <p:ph type="ftr" sz="quarter" idx="11"/>
          </p:nvPr>
        </p:nvSpPr>
        <p:spPr/>
        <p:txBody>
          <a:bodyPr/>
          <a:lstStyle>
            <a:lvl1pPr>
              <a:defRPr/>
            </a:lvl1pPr>
          </a:lstStyle>
          <a:p>
            <a:pPr>
              <a:defRPr/>
            </a:pPr>
            <a:endParaRPr lang="en-US" altLang="zh-CN" dirty="0"/>
          </a:p>
        </p:txBody>
      </p:sp>
      <p:sp>
        <p:nvSpPr>
          <p:cNvPr id="9" name="灯片编号占位符 8"/>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pPr>
                <a:buFontTx/>
                <a:buNone/>
              </a:pPr>
              <a:t>‹#›</a:t>
            </a:fld>
            <a:endParaRPr lang="zh-CN" altLang="en-US" dirty="0"/>
          </a:p>
        </p:txBody>
      </p:sp>
    </p:spTree>
    <p:extLst>
      <p:ext uri="{BB962C8B-B14F-4D97-AF65-F5344CB8AC3E}">
        <p14:creationId xmlns:p14="http://schemas.microsoft.com/office/powerpoint/2010/main" val="504205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a:defRPr/>
            </a:pPr>
            <a:fld id="{13783A4D-8CC0-4218-BC96-A24A66EA9BD2}" type="datetime1">
              <a:rPr lang="zh-CN" altLang="en-US" smtClean="0"/>
              <a:pPr>
                <a:defRPr/>
              </a:pPr>
              <a:t>2019/8/27</a:t>
            </a:fld>
            <a:endParaRPr lang="en-US" altLang="zh-CN" dirty="0"/>
          </a:p>
        </p:txBody>
      </p:sp>
      <p:sp>
        <p:nvSpPr>
          <p:cNvPr id="4" name="页脚占位符 3"/>
          <p:cNvSpPr>
            <a:spLocks noGrp="1"/>
          </p:cNvSpPr>
          <p:nvPr>
            <p:ph type="ftr" sz="quarter" idx="11"/>
          </p:nvPr>
        </p:nvSpPr>
        <p:spPr/>
        <p:txBody>
          <a:bodyPr/>
          <a:lstStyle/>
          <a:p>
            <a:pPr>
              <a:defRPr/>
            </a:pPr>
            <a:endParaRPr lang="en-US" altLang="zh-CN" dirty="0"/>
          </a:p>
        </p:txBody>
      </p:sp>
      <p:sp>
        <p:nvSpPr>
          <p:cNvPr id="5" name="灯片编号占位符 4"/>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pPr>
                <a:buFontTx/>
                <a:buNone/>
              </a:pPr>
              <a:t>‹#›</a:t>
            </a:fld>
            <a:endParaRPr lang="zh-CN" altLang="en-US" dirty="0"/>
          </a:p>
        </p:txBody>
      </p:sp>
    </p:spTree>
    <p:extLst>
      <p:ext uri="{BB962C8B-B14F-4D97-AF65-F5344CB8AC3E}">
        <p14:creationId xmlns:p14="http://schemas.microsoft.com/office/powerpoint/2010/main" val="1780170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fld id="{15E30672-E6D3-469A-91E5-3BE97731462B}" type="datetime1">
              <a:rPr lang="zh-CN" altLang="en-US" smtClean="0"/>
              <a:pPr>
                <a:defRPr/>
              </a:pPr>
              <a:t>2019/8/27</a:t>
            </a:fld>
            <a:endParaRPr lang="en-US" altLang="zh-CN" dirty="0"/>
          </a:p>
        </p:txBody>
      </p:sp>
      <p:sp>
        <p:nvSpPr>
          <p:cNvPr id="4" name="页脚占位符 3"/>
          <p:cNvSpPr>
            <a:spLocks noGrp="1"/>
          </p:cNvSpPr>
          <p:nvPr>
            <p:ph type="ftr" sz="quarter" idx="11"/>
          </p:nvPr>
        </p:nvSpPr>
        <p:spPr/>
        <p:txBody>
          <a:bodyPr/>
          <a:lstStyle>
            <a:lvl1pPr>
              <a:defRPr/>
            </a:lvl1pPr>
          </a:lstStyle>
          <a:p>
            <a:pPr>
              <a:defRPr/>
            </a:pPr>
            <a:endParaRPr lang="en-US" altLang="zh-CN" dirty="0"/>
          </a:p>
        </p:txBody>
      </p:sp>
      <p:sp>
        <p:nvSpPr>
          <p:cNvPr id="5" name="灯片编号占位符 4"/>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62BE8675-7E1E-4F0D-99E8-4CEF8F868FF2}" type="slidenum">
              <a:rPr lang="en-US" altLang="zh-CN" smtClean="0"/>
              <a:pPr>
                <a:buFontTx/>
                <a:buNone/>
              </a:pPr>
              <a:t>‹#›</a:t>
            </a:fld>
            <a:endParaRPr lang="zh-CN" altLang="en-US" dirty="0"/>
          </a:p>
        </p:txBody>
      </p:sp>
    </p:spTree>
    <p:extLst>
      <p:ext uri="{BB962C8B-B14F-4D97-AF65-F5344CB8AC3E}">
        <p14:creationId xmlns:p14="http://schemas.microsoft.com/office/powerpoint/2010/main" val="748338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676A6CC9-7E25-4CA4-8BD1-8E218075AACA}" type="datetime1">
              <a:rPr lang="zh-CN" altLang="en-US" smtClean="0"/>
              <a:pPr/>
              <a:t>2019/8/27</a:t>
            </a:fld>
            <a:endParaRPr 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zh-CN" altLang="en-US" smtClean="0"/>
            </a:lvl1pPr>
          </a:lstStyle>
          <a:p>
            <a:pPr>
              <a:buFontTx/>
              <a:buNone/>
            </a:pPr>
            <a:fld id="{E7128283-1589-4972-82BE-045635513151}" type="slidenum">
              <a:rPr lang="en-US" altLang="zh-CN" smtClean="0"/>
              <a:pPr>
                <a:buFontTx/>
                <a:buNone/>
              </a:pPr>
              <a:t>‹#›</a:t>
            </a:fld>
            <a:endParaRPr lang="en-US"/>
          </a:p>
        </p:txBody>
      </p:sp>
    </p:spTree>
    <p:extLst>
      <p:ext uri="{BB962C8B-B14F-4D97-AF65-F5344CB8AC3E}">
        <p14:creationId xmlns:p14="http://schemas.microsoft.com/office/powerpoint/2010/main" val="2703274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E4625D28-3E65-45F8-B554-203226C392CA}" type="datetime1">
              <a:rPr lang="zh-CN" altLang="en-US" smtClean="0"/>
              <a:pPr/>
              <a:t>2019/8/27</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lang="en-US" altLang="zh-CN" smtClean="0"/>
            </a:lvl1pPr>
          </a:lstStyle>
          <a:p>
            <a:pPr>
              <a:buFontTx/>
              <a:buNone/>
            </a:pPr>
            <a:fld id="{D150E68F-F507-451A-9D67-67B52CEB2145}" type="slidenum">
              <a:rPr lang="en-US" altLang="zh-CN" smtClean="0"/>
              <a:pPr>
                <a:buFontTx/>
                <a:buNone/>
              </a:pPr>
              <a:t>‹#›</a:t>
            </a:fld>
            <a:endParaRPr lang="en-US" altLang="zh-CN"/>
          </a:p>
        </p:txBody>
      </p:sp>
    </p:spTree>
    <p:extLst>
      <p:ext uri="{BB962C8B-B14F-4D97-AF65-F5344CB8AC3E}">
        <p14:creationId xmlns:p14="http://schemas.microsoft.com/office/powerpoint/2010/main" val="2213965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457200" y="1600202"/>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buFontTx/>
              <a:buNone/>
              <a:defRPr/>
            </a:pPr>
            <a:fld id="{D867D3BC-E722-4E8E-8D82-B9550D6C128A}" type="datetime1">
              <a:rPr lang="zh-CN" altLang="en-US" smtClean="0"/>
              <a:pPr>
                <a:buFontTx/>
                <a:buNone/>
                <a:defRPr/>
              </a:pPr>
              <a:t>2019/8/27</a:t>
            </a:fld>
            <a:endParaRPr lang="en-US" altLang="zh-CN"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buNone/>
              <a:defRPr sz="1400"/>
            </a:lvl1pPr>
          </a:lstStyle>
          <a:p>
            <a:pPr>
              <a:defRPr/>
            </a:pPr>
            <a:endParaRPr lang="en-US" altLang="zh-CN"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ea"/>
                <a:ea typeface="+mn-ea"/>
              </a:defRPr>
            </a:lvl1pPr>
          </a:lstStyle>
          <a:p>
            <a:pPr>
              <a:buFontTx/>
              <a:buNone/>
              <a:defRPr/>
            </a:pPr>
            <a:fld id="{62BE8675-7E1E-4F0D-99E8-4CEF8F868FF2}" type="slidenum">
              <a:rPr lang="en-US" altLang="zh-CN" smtClean="0"/>
              <a:pPr>
                <a:buFontTx/>
                <a:buNone/>
                <a:defRPr/>
              </a:pPr>
              <a:t>‹#›</a:t>
            </a:fld>
            <a:endParaRPr lang="en-US" altLang="zh-CN" dirty="0"/>
          </a:p>
        </p:txBody>
      </p:sp>
      <p:pic>
        <p:nvPicPr>
          <p:cNvPr id="7" name="Picture 5" descr="082"/>
          <p:cNvPicPr>
            <a:picLocks noChangeAspect="1" noChangeArrowheads="1"/>
          </p:cNvPicPr>
          <p:nvPr userDrawn="1"/>
        </p:nvPicPr>
        <p:blipFill>
          <a:blip r:embed="rId16">
            <a:extLst>
              <a:ext uri="{28A0092B-C50C-407E-A947-70E740481C1C}">
                <a14:useLocalDpi xmlns:a14="http://schemas.microsoft.com/office/drawing/2010/main" val="0"/>
              </a:ext>
            </a:extLst>
          </a:blip>
          <a:srcRect l="17889" t="33676" r="7799" b="55194"/>
          <a:stretch>
            <a:fillRect/>
          </a:stretch>
        </p:blipFill>
        <p:spPr bwMode="auto">
          <a:xfrm>
            <a:off x="6446839" y="-26988"/>
            <a:ext cx="27336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082"/>
          <p:cNvPicPr>
            <a:picLocks noChangeAspect="1" noChangeArrowheads="1"/>
          </p:cNvPicPr>
          <p:nvPr userDrawn="1"/>
        </p:nvPicPr>
        <p:blipFill>
          <a:blip r:embed="rId16">
            <a:extLst>
              <a:ext uri="{28A0092B-C50C-407E-A947-70E740481C1C}">
                <a14:useLocalDpi xmlns:a14="http://schemas.microsoft.com/office/drawing/2010/main" val="0"/>
              </a:ext>
            </a:extLst>
          </a:blip>
          <a:srcRect l="79816" t="33676" r="9175" b="55194"/>
          <a:stretch>
            <a:fillRect/>
          </a:stretch>
        </p:blipFill>
        <p:spPr bwMode="auto">
          <a:xfrm>
            <a:off x="0" y="-26988"/>
            <a:ext cx="646588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40" r:id="rId6"/>
    <p:sldLayoutId id="2147483733" r:id="rId7"/>
    <p:sldLayoutId id="2147483734" r:id="rId8"/>
    <p:sldLayoutId id="2147483735" r:id="rId9"/>
    <p:sldLayoutId id="2147483736" r:id="rId10"/>
    <p:sldLayoutId id="2147483737" r:id="rId11"/>
    <p:sldLayoutId id="2147483738" r:id="rId12"/>
    <p:sldLayoutId id="2147483754" r:id="rId13"/>
    <p:sldLayoutId id="2147483755" r:id="rId14"/>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charset="-122"/>
        </a:defRPr>
      </a:lvl2pPr>
      <a:lvl3pPr algn="ctr" rtl="0" eaLnBrk="1" fontAlgn="base" hangingPunct="1">
        <a:spcBef>
          <a:spcPct val="0"/>
        </a:spcBef>
        <a:spcAft>
          <a:spcPct val="0"/>
        </a:spcAft>
        <a:defRPr sz="4400">
          <a:solidFill>
            <a:schemeClr val="tx2"/>
          </a:solidFill>
          <a:latin typeface="Arial" charset="0"/>
          <a:ea typeface="宋体" charset="-122"/>
        </a:defRPr>
      </a:lvl3pPr>
      <a:lvl4pPr algn="ctr" rtl="0" eaLnBrk="1" fontAlgn="base" hangingPunct="1">
        <a:spcBef>
          <a:spcPct val="0"/>
        </a:spcBef>
        <a:spcAft>
          <a:spcPct val="0"/>
        </a:spcAft>
        <a:defRPr sz="4400">
          <a:solidFill>
            <a:schemeClr val="tx2"/>
          </a:solidFill>
          <a:latin typeface="Arial" charset="0"/>
          <a:ea typeface="宋体" charset="-122"/>
        </a:defRPr>
      </a:lvl4pPr>
      <a:lvl5pPr algn="ctr" rtl="0" eaLnBrk="1" fontAlgn="base" hangingPunct="1">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1" fontAlgn="base" hangingPunct="1">
        <a:spcBef>
          <a:spcPct val="20000"/>
        </a:spcBef>
        <a:spcAft>
          <a:spcPct val="0"/>
        </a:spcAft>
        <a:buChar char="•"/>
        <a:defRPr sz="2400">
          <a:solidFill>
            <a:schemeClr val="tx1"/>
          </a:solidFill>
          <a:latin typeface="黑体" panose="02010609060101010101" pitchFamily="49" charset="-122"/>
          <a:ea typeface="黑体" panose="02010609060101010101" pitchFamily="49" charset="-122"/>
          <a:cs typeface="+mn-cs"/>
        </a:defRPr>
      </a:lvl1pPr>
      <a:lvl2pPr marL="742950" indent="-285750" algn="l" rtl="0" eaLnBrk="1" fontAlgn="base" hangingPunct="1">
        <a:spcBef>
          <a:spcPct val="20000"/>
        </a:spcBef>
        <a:spcAft>
          <a:spcPct val="0"/>
        </a:spcAft>
        <a:buChar char="–"/>
        <a:defRPr sz="2400">
          <a:solidFill>
            <a:schemeClr val="tx1"/>
          </a:solidFill>
          <a:latin typeface="黑体" panose="02010609060101010101" pitchFamily="49" charset="-122"/>
          <a:ea typeface="黑体" panose="02010609060101010101" pitchFamily="49" charset="-122"/>
        </a:defRPr>
      </a:lvl2pPr>
      <a:lvl3pPr marL="1143000" indent="-228600" algn="l" rtl="0" eaLnBrk="1" fontAlgn="base" hangingPunct="1">
        <a:spcBef>
          <a:spcPct val="20000"/>
        </a:spcBef>
        <a:spcAft>
          <a:spcPct val="0"/>
        </a:spcAft>
        <a:buChar char="•"/>
        <a:defRPr sz="2400">
          <a:solidFill>
            <a:schemeClr val="tx1"/>
          </a:solidFill>
          <a:latin typeface="楷体" pitchFamily="49" charset="-122"/>
          <a:ea typeface="楷体" pitchFamily="49" charset="-122"/>
        </a:defRPr>
      </a:lvl3pPr>
      <a:lvl4pPr marL="1600200" indent="-228600" algn="l" rtl="0" eaLnBrk="1" fontAlgn="base" hangingPunct="1">
        <a:spcBef>
          <a:spcPct val="20000"/>
        </a:spcBef>
        <a:spcAft>
          <a:spcPct val="0"/>
        </a:spcAft>
        <a:buChar char="–"/>
        <a:defRPr sz="2000">
          <a:solidFill>
            <a:schemeClr val="tx1"/>
          </a:solidFill>
          <a:latin typeface="楷体" pitchFamily="49" charset="-122"/>
          <a:ea typeface="楷体" pitchFamily="49" charset="-122"/>
        </a:defRPr>
      </a:lvl4pPr>
      <a:lvl5pPr marL="2057400" indent="-228600" algn="l" rtl="0" eaLnBrk="1" fontAlgn="base" hangingPunct="1">
        <a:spcBef>
          <a:spcPct val="20000"/>
        </a:spcBef>
        <a:spcAft>
          <a:spcPct val="0"/>
        </a:spcAft>
        <a:buChar char="»"/>
        <a:defRPr sz="2000">
          <a:solidFill>
            <a:schemeClr val="tx1"/>
          </a:solidFill>
          <a:latin typeface="楷体" pitchFamily="49" charset="-122"/>
          <a:ea typeface="楷体" pitchFamily="49"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50826" y="404815"/>
            <a:ext cx="662622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303213" y="1700213"/>
            <a:ext cx="8229600"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Text Box 6"/>
          <p:cNvSpPr txBox="1">
            <a:spLocks noChangeArrowheads="1"/>
          </p:cNvSpPr>
          <p:nvPr userDrawn="1"/>
        </p:nvSpPr>
        <p:spPr bwMode="auto">
          <a:xfrm>
            <a:off x="5580063" y="6332538"/>
            <a:ext cx="3600450" cy="33655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defRPr/>
            </a:pPr>
            <a:r>
              <a:rPr lang="zh-CN" altLang="en-US" sz="1600">
                <a:solidFill>
                  <a:srgbClr val="000000"/>
                </a:solidFill>
                <a:ea typeface="黑体" panose="02010609060101010101" pitchFamily="49" charset="-122"/>
              </a:rPr>
              <a:t>统计学院“十年腾飞”学科规划汇报</a:t>
            </a:r>
            <a:endParaRPr lang="en-US" altLang="zh-CN" sz="1600">
              <a:solidFill>
                <a:srgbClr val="000000"/>
              </a:solidFill>
              <a:ea typeface="黑体" panose="02010609060101010101" pitchFamily="49" charset="-122"/>
            </a:endParaRPr>
          </a:p>
        </p:txBody>
      </p:sp>
    </p:spTree>
    <p:extLst>
      <p:ext uri="{BB962C8B-B14F-4D97-AF65-F5344CB8AC3E}">
        <p14:creationId xmlns:p14="http://schemas.microsoft.com/office/powerpoint/2010/main" val="219307285"/>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Lst>
  <p:transition>
    <p:fade/>
  </p:transition>
  <p:txStyles>
    <p:titleStyle>
      <a:lvl1pPr algn="l" rtl="0" eaLnBrk="0" fontAlgn="base" hangingPunct="0">
        <a:spcBef>
          <a:spcPct val="0"/>
        </a:spcBef>
        <a:spcAft>
          <a:spcPct val="0"/>
        </a:spcAft>
        <a:defRPr sz="2800" b="1">
          <a:solidFill>
            <a:srgbClr val="FFFFFF"/>
          </a:solidFill>
          <a:latin typeface="+mj-lt"/>
          <a:ea typeface="+mj-ea"/>
          <a:cs typeface="+mj-cs"/>
        </a:defRPr>
      </a:lvl1pPr>
      <a:lvl2pPr algn="l" rtl="0" eaLnBrk="0" fontAlgn="base" hangingPunct="0">
        <a:spcBef>
          <a:spcPct val="0"/>
        </a:spcBef>
        <a:spcAft>
          <a:spcPct val="0"/>
        </a:spcAft>
        <a:defRPr sz="2800" b="1">
          <a:solidFill>
            <a:srgbClr val="FFFFFF"/>
          </a:solidFill>
          <a:latin typeface="Arial" pitchFamily="34" charset="0"/>
          <a:ea typeface="黑体" pitchFamily="49" charset="-122"/>
        </a:defRPr>
      </a:lvl2pPr>
      <a:lvl3pPr algn="l" rtl="0" eaLnBrk="0" fontAlgn="base" hangingPunct="0">
        <a:spcBef>
          <a:spcPct val="0"/>
        </a:spcBef>
        <a:spcAft>
          <a:spcPct val="0"/>
        </a:spcAft>
        <a:defRPr sz="2800" b="1">
          <a:solidFill>
            <a:srgbClr val="FFFFFF"/>
          </a:solidFill>
          <a:latin typeface="Arial" pitchFamily="34" charset="0"/>
          <a:ea typeface="黑体" pitchFamily="49" charset="-122"/>
        </a:defRPr>
      </a:lvl3pPr>
      <a:lvl4pPr algn="l" rtl="0" eaLnBrk="0" fontAlgn="base" hangingPunct="0">
        <a:spcBef>
          <a:spcPct val="0"/>
        </a:spcBef>
        <a:spcAft>
          <a:spcPct val="0"/>
        </a:spcAft>
        <a:defRPr sz="2800" b="1">
          <a:solidFill>
            <a:srgbClr val="FFFFFF"/>
          </a:solidFill>
          <a:latin typeface="Arial" pitchFamily="34" charset="0"/>
          <a:ea typeface="黑体" pitchFamily="49" charset="-122"/>
        </a:defRPr>
      </a:lvl4pPr>
      <a:lvl5pPr algn="l" rtl="0" eaLnBrk="0" fontAlgn="base" hangingPunct="0">
        <a:spcBef>
          <a:spcPct val="0"/>
        </a:spcBef>
        <a:spcAft>
          <a:spcPct val="0"/>
        </a:spcAft>
        <a:defRPr sz="2800" b="1">
          <a:solidFill>
            <a:srgbClr val="FFFFFF"/>
          </a:solidFill>
          <a:latin typeface="Arial" pitchFamily="34" charset="0"/>
          <a:ea typeface="黑体" pitchFamily="49" charset="-122"/>
        </a:defRPr>
      </a:lvl5pPr>
      <a:lvl6pPr marL="457200" algn="l" rtl="0" fontAlgn="base">
        <a:spcBef>
          <a:spcPct val="0"/>
        </a:spcBef>
        <a:spcAft>
          <a:spcPct val="0"/>
        </a:spcAft>
        <a:defRPr sz="2800" b="1">
          <a:solidFill>
            <a:srgbClr val="FFFFFF"/>
          </a:solidFill>
          <a:latin typeface="Arial" pitchFamily="34" charset="0"/>
          <a:ea typeface="黑体" pitchFamily="49" charset="-122"/>
        </a:defRPr>
      </a:lvl6pPr>
      <a:lvl7pPr marL="914400" algn="l" rtl="0" fontAlgn="base">
        <a:spcBef>
          <a:spcPct val="0"/>
        </a:spcBef>
        <a:spcAft>
          <a:spcPct val="0"/>
        </a:spcAft>
        <a:defRPr sz="2800" b="1">
          <a:solidFill>
            <a:srgbClr val="FFFFFF"/>
          </a:solidFill>
          <a:latin typeface="Arial" pitchFamily="34" charset="0"/>
          <a:ea typeface="黑体" pitchFamily="49" charset="-122"/>
        </a:defRPr>
      </a:lvl7pPr>
      <a:lvl8pPr marL="1371600" algn="l" rtl="0" fontAlgn="base">
        <a:spcBef>
          <a:spcPct val="0"/>
        </a:spcBef>
        <a:spcAft>
          <a:spcPct val="0"/>
        </a:spcAft>
        <a:defRPr sz="2800" b="1">
          <a:solidFill>
            <a:srgbClr val="FFFFFF"/>
          </a:solidFill>
          <a:latin typeface="Arial" pitchFamily="34" charset="0"/>
          <a:ea typeface="黑体" pitchFamily="49" charset="-122"/>
        </a:defRPr>
      </a:lvl8pPr>
      <a:lvl9pPr marL="1828800" algn="l" rtl="0" fontAlgn="base">
        <a:spcBef>
          <a:spcPct val="0"/>
        </a:spcBef>
        <a:spcAft>
          <a:spcPct val="0"/>
        </a:spcAft>
        <a:defRPr sz="2800" b="1">
          <a:solidFill>
            <a:srgbClr val="FFFFFF"/>
          </a:solidFill>
          <a:latin typeface="Arial" pitchFamily="34" charset="0"/>
          <a:ea typeface="黑体" pitchFamily="49" charset="-122"/>
        </a:defRPr>
      </a:lvl9pPr>
    </p:titleStyle>
    <p:bodyStyle>
      <a:lvl1pPr marL="469900" indent="-469900" algn="l" rtl="0" eaLnBrk="0" fontAlgn="base" hangingPunct="0">
        <a:spcBef>
          <a:spcPct val="20000"/>
        </a:spcBef>
        <a:spcAft>
          <a:spcPct val="0"/>
        </a:spcAft>
        <a:buClr>
          <a:srgbClr val="0066FF"/>
        </a:buClr>
        <a:buFont typeface="Wingdings" pitchFamily="2" charset="2"/>
        <a:buChar char="o"/>
        <a:defRPr sz="3000" b="1">
          <a:solidFill>
            <a:srgbClr val="000000"/>
          </a:solidFill>
          <a:latin typeface="+mn-lt"/>
          <a:ea typeface="+mn-ea"/>
          <a:cs typeface="+mn-cs"/>
        </a:defRPr>
      </a:lvl1pPr>
      <a:lvl2pPr marL="908050" indent="-436563" algn="l" rtl="0" eaLnBrk="0" fontAlgn="base" hangingPunct="0">
        <a:spcBef>
          <a:spcPct val="20000"/>
        </a:spcBef>
        <a:spcAft>
          <a:spcPct val="0"/>
        </a:spcAft>
        <a:buClr>
          <a:srgbClr val="0066FF"/>
        </a:buClr>
        <a:buFont typeface="Wingdings" pitchFamily="2" charset="2"/>
        <a:buChar char="n"/>
        <a:defRPr sz="2600" b="1">
          <a:solidFill>
            <a:srgbClr val="000000"/>
          </a:solidFill>
          <a:latin typeface="+mn-lt"/>
          <a:ea typeface="+mn-ea"/>
        </a:defRPr>
      </a:lvl2pPr>
      <a:lvl3pPr marL="1304925" indent="-395288" algn="l" rtl="0" eaLnBrk="0" fontAlgn="base" hangingPunct="0">
        <a:spcBef>
          <a:spcPct val="20000"/>
        </a:spcBef>
        <a:spcAft>
          <a:spcPct val="0"/>
        </a:spcAft>
        <a:buClr>
          <a:srgbClr val="0066FF"/>
        </a:buClr>
        <a:buFont typeface="Wingdings" pitchFamily="2" charset="2"/>
        <a:buChar char="o"/>
        <a:defRPr sz="2300" b="1">
          <a:solidFill>
            <a:srgbClr val="000000"/>
          </a:solidFill>
          <a:latin typeface="+mn-lt"/>
          <a:ea typeface="+mn-ea"/>
        </a:defRPr>
      </a:lvl3pPr>
      <a:lvl4pPr marL="1693863" indent="-387350" algn="l" rtl="0" eaLnBrk="0" fontAlgn="base" hangingPunct="0">
        <a:spcBef>
          <a:spcPct val="20000"/>
        </a:spcBef>
        <a:spcAft>
          <a:spcPct val="0"/>
        </a:spcAft>
        <a:buClr>
          <a:srgbClr val="0066FF"/>
        </a:buClr>
        <a:buFont typeface="Wingdings" pitchFamily="2" charset="2"/>
        <a:buChar char="n"/>
        <a:defRPr sz="2000" b="1">
          <a:solidFill>
            <a:srgbClr val="000000"/>
          </a:solidFill>
          <a:latin typeface="+mn-lt"/>
          <a:ea typeface="+mn-ea"/>
        </a:defRPr>
      </a:lvl4pPr>
      <a:lvl5pPr marL="2093913" indent="-398463" algn="l" rtl="0" eaLnBrk="0" fontAlgn="base" hangingPunct="0">
        <a:spcBef>
          <a:spcPct val="25000"/>
        </a:spcBef>
        <a:spcAft>
          <a:spcPct val="0"/>
        </a:spcAft>
        <a:buClr>
          <a:srgbClr val="0066FF"/>
        </a:buClr>
        <a:buFont typeface="Wingdings" pitchFamily="2" charset="2"/>
        <a:buChar char="§"/>
        <a:defRPr sz="2000" b="1">
          <a:solidFill>
            <a:srgbClr val="000000"/>
          </a:solidFill>
          <a:latin typeface="+mn-lt"/>
          <a:ea typeface="+mn-ea"/>
        </a:defRPr>
      </a:lvl5pPr>
      <a:lvl6pPr marL="2551113" indent="-398463" algn="l" rtl="0" fontAlgn="base">
        <a:spcBef>
          <a:spcPct val="25000"/>
        </a:spcBef>
        <a:spcAft>
          <a:spcPct val="0"/>
        </a:spcAft>
        <a:buClr>
          <a:srgbClr val="0066FF"/>
        </a:buClr>
        <a:buFont typeface="Wingdings" pitchFamily="2" charset="2"/>
        <a:buChar char="§"/>
        <a:defRPr sz="2000" b="1">
          <a:solidFill>
            <a:srgbClr val="000000"/>
          </a:solidFill>
          <a:latin typeface="+mn-lt"/>
          <a:ea typeface="+mn-ea"/>
        </a:defRPr>
      </a:lvl6pPr>
      <a:lvl7pPr marL="3008313" indent="-398463" algn="l" rtl="0" fontAlgn="base">
        <a:spcBef>
          <a:spcPct val="25000"/>
        </a:spcBef>
        <a:spcAft>
          <a:spcPct val="0"/>
        </a:spcAft>
        <a:buClr>
          <a:srgbClr val="0066FF"/>
        </a:buClr>
        <a:buFont typeface="Wingdings" pitchFamily="2" charset="2"/>
        <a:buChar char="§"/>
        <a:defRPr sz="2000" b="1">
          <a:solidFill>
            <a:srgbClr val="000000"/>
          </a:solidFill>
          <a:latin typeface="+mn-lt"/>
          <a:ea typeface="+mn-ea"/>
        </a:defRPr>
      </a:lvl7pPr>
      <a:lvl8pPr marL="3465513" indent="-398463" algn="l" rtl="0" fontAlgn="base">
        <a:spcBef>
          <a:spcPct val="25000"/>
        </a:spcBef>
        <a:spcAft>
          <a:spcPct val="0"/>
        </a:spcAft>
        <a:buClr>
          <a:srgbClr val="0066FF"/>
        </a:buClr>
        <a:buFont typeface="Wingdings" pitchFamily="2" charset="2"/>
        <a:buChar char="§"/>
        <a:defRPr sz="2000" b="1">
          <a:solidFill>
            <a:srgbClr val="000000"/>
          </a:solidFill>
          <a:latin typeface="+mn-lt"/>
          <a:ea typeface="+mn-ea"/>
        </a:defRPr>
      </a:lvl8pPr>
      <a:lvl9pPr marL="3922713" indent="-398463" algn="l" rtl="0" fontAlgn="base">
        <a:spcBef>
          <a:spcPct val="25000"/>
        </a:spcBef>
        <a:spcAft>
          <a:spcPct val="0"/>
        </a:spcAft>
        <a:buClr>
          <a:srgbClr val="0066FF"/>
        </a:buClr>
        <a:buFont typeface="Wingdings" pitchFamily="2" charset="2"/>
        <a:buChar char="§"/>
        <a:defRPr sz="2000" b="1">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2.xml"/><Relationship Id="rId1" Type="http://schemas.openxmlformats.org/officeDocument/2006/relationships/vmlDrawing" Target="../drawings/vmlDrawing58.vml"/><Relationship Id="rId6" Type="http://schemas.openxmlformats.org/officeDocument/2006/relationships/image" Target="../media/image118.wmf"/><Relationship Id="rId5" Type="http://schemas.openxmlformats.org/officeDocument/2006/relationships/oleObject" Target="../embeddings/oleObject105.bin"/><Relationship Id="rId4" Type="http://schemas.openxmlformats.org/officeDocument/2006/relationships/image" Target="../media/image117.wmf"/></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Layout" Target="../slideLayouts/slideLayout2.xml"/><Relationship Id="rId1" Type="http://schemas.openxmlformats.org/officeDocument/2006/relationships/vmlDrawing" Target="../drawings/vmlDrawing59.vml"/><Relationship Id="rId6" Type="http://schemas.openxmlformats.org/officeDocument/2006/relationships/image" Target="../media/image120.wmf"/><Relationship Id="rId5" Type="http://schemas.openxmlformats.org/officeDocument/2006/relationships/oleObject" Target="../embeddings/oleObject107.bin"/><Relationship Id="rId4" Type="http://schemas.openxmlformats.org/officeDocument/2006/relationships/image" Target="../media/image119.wmf"/></Relationships>
</file>

<file path=ppt/slides/_rels/slide102.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8.xml"/></Relationships>
</file>

<file path=ppt/slides/_rels/slide103.xml.rels><?xml version="1.0" encoding="UTF-8" standalone="yes"?>
<Relationships xmlns="http://schemas.openxmlformats.org/package/2006/relationships"><Relationship Id="rId8" Type="http://schemas.openxmlformats.org/officeDocument/2006/relationships/image" Target="../media/image124.wmf"/><Relationship Id="rId3" Type="http://schemas.openxmlformats.org/officeDocument/2006/relationships/oleObject" Target="../embeddings/oleObject108.bin"/><Relationship Id="rId7" Type="http://schemas.openxmlformats.org/officeDocument/2006/relationships/oleObject" Target="../embeddings/oleObject110.bin"/><Relationship Id="rId2" Type="http://schemas.openxmlformats.org/officeDocument/2006/relationships/slideLayout" Target="../slideLayouts/slideLayout2.xml"/><Relationship Id="rId1" Type="http://schemas.openxmlformats.org/officeDocument/2006/relationships/vmlDrawing" Target="../drawings/vmlDrawing60.vml"/><Relationship Id="rId6" Type="http://schemas.openxmlformats.org/officeDocument/2006/relationships/image" Target="../media/image123.wmf"/><Relationship Id="rId5" Type="http://schemas.openxmlformats.org/officeDocument/2006/relationships/oleObject" Target="../embeddings/oleObject109.bin"/><Relationship Id="rId10" Type="http://schemas.openxmlformats.org/officeDocument/2006/relationships/image" Target="../media/image125.wmf"/><Relationship Id="rId4" Type="http://schemas.openxmlformats.org/officeDocument/2006/relationships/image" Target="../media/image122.wmf"/><Relationship Id="rId9" Type="http://schemas.openxmlformats.org/officeDocument/2006/relationships/oleObject" Target="../embeddings/oleObject111.bin"/></Relationships>
</file>

<file path=ppt/slides/_rels/slide104.xml.rels><?xml version="1.0" encoding="UTF-8" standalone="yes"?>
<Relationships xmlns="http://schemas.openxmlformats.org/package/2006/relationships"><Relationship Id="rId8" Type="http://schemas.openxmlformats.org/officeDocument/2006/relationships/image" Target="../media/image128.wmf"/><Relationship Id="rId3" Type="http://schemas.openxmlformats.org/officeDocument/2006/relationships/oleObject" Target="../embeddings/oleObject112.bin"/><Relationship Id="rId7" Type="http://schemas.openxmlformats.org/officeDocument/2006/relationships/oleObject" Target="../embeddings/oleObject114.bin"/><Relationship Id="rId2" Type="http://schemas.openxmlformats.org/officeDocument/2006/relationships/slideLayout" Target="../slideLayouts/slideLayout8.xml"/><Relationship Id="rId1" Type="http://schemas.openxmlformats.org/officeDocument/2006/relationships/vmlDrawing" Target="../drawings/vmlDrawing61.vml"/><Relationship Id="rId6" Type="http://schemas.openxmlformats.org/officeDocument/2006/relationships/image" Target="../media/image127.wmf"/><Relationship Id="rId5" Type="http://schemas.openxmlformats.org/officeDocument/2006/relationships/oleObject" Target="../embeddings/oleObject113.bin"/><Relationship Id="rId4" Type="http://schemas.openxmlformats.org/officeDocument/2006/relationships/image" Target="../media/image126.wmf"/></Relationships>
</file>

<file path=ppt/slides/_rels/slide105.xml.rels><?xml version="1.0" encoding="UTF-8" standalone="yes"?>
<Relationships xmlns="http://schemas.openxmlformats.org/package/2006/relationships"><Relationship Id="rId8" Type="http://schemas.openxmlformats.org/officeDocument/2006/relationships/image" Target="../media/image131.wmf"/><Relationship Id="rId3" Type="http://schemas.openxmlformats.org/officeDocument/2006/relationships/oleObject" Target="../embeddings/oleObject115.bin"/><Relationship Id="rId7" Type="http://schemas.openxmlformats.org/officeDocument/2006/relationships/oleObject" Target="../embeddings/oleObject117.bin"/><Relationship Id="rId2" Type="http://schemas.openxmlformats.org/officeDocument/2006/relationships/slideLayout" Target="../slideLayouts/slideLayout2.xml"/><Relationship Id="rId1" Type="http://schemas.openxmlformats.org/officeDocument/2006/relationships/vmlDrawing" Target="../drawings/vmlDrawing62.vml"/><Relationship Id="rId6" Type="http://schemas.openxmlformats.org/officeDocument/2006/relationships/image" Target="../media/image130.wmf"/><Relationship Id="rId5" Type="http://schemas.openxmlformats.org/officeDocument/2006/relationships/oleObject" Target="../embeddings/oleObject116.bin"/><Relationship Id="rId10" Type="http://schemas.openxmlformats.org/officeDocument/2006/relationships/image" Target="../media/image132.wmf"/><Relationship Id="rId4" Type="http://schemas.openxmlformats.org/officeDocument/2006/relationships/image" Target="../media/image129.wmf"/><Relationship Id="rId9" Type="http://schemas.openxmlformats.org/officeDocument/2006/relationships/oleObject" Target="../embeddings/oleObject118.bin"/></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119.bin"/><Relationship Id="rId2" Type="http://schemas.openxmlformats.org/officeDocument/2006/relationships/slideLayout" Target="../slideLayouts/slideLayout2.xml"/><Relationship Id="rId1" Type="http://schemas.openxmlformats.org/officeDocument/2006/relationships/vmlDrawing" Target="../drawings/vmlDrawing63.vml"/><Relationship Id="rId6" Type="http://schemas.openxmlformats.org/officeDocument/2006/relationships/image" Target="../media/image134.wmf"/><Relationship Id="rId5" Type="http://schemas.openxmlformats.org/officeDocument/2006/relationships/oleObject" Target="../embeddings/oleObject120.bin"/><Relationship Id="rId4" Type="http://schemas.openxmlformats.org/officeDocument/2006/relationships/image" Target="../media/image133.wmf"/></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2.xml"/><Relationship Id="rId1" Type="http://schemas.openxmlformats.org/officeDocument/2006/relationships/vmlDrawing" Target="../drawings/vmlDrawing64.vml"/><Relationship Id="rId4" Type="http://schemas.openxmlformats.org/officeDocument/2006/relationships/image" Target="../media/image135.wmf"/></Relationships>
</file>

<file path=ppt/slides/_rels/slide108.xml.rels><?xml version="1.0" encoding="UTF-8" standalone="yes"?>
<Relationships xmlns="http://schemas.openxmlformats.org/package/2006/relationships"><Relationship Id="rId8" Type="http://schemas.openxmlformats.org/officeDocument/2006/relationships/image" Target="../media/image138.wmf"/><Relationship Id="rId3" Type="http://schemas.openxmlformats.org/officeDocument/2006/relationships/oleObject" Target="../embeddings/oleObject122.bin"/><Relationship Id="rId7" Type="http://schemas.openxmlformats.org/officeDocument/2006/relationships/oleObject" Target="../embeddings/oleObject124.bin"/><Relationship Id="rId2" Type="http://schemas.openxmlformats.org/officeDocument/2006/relationships/slideLayout" Target="../slideLayouts/slideLayout2.xml"/><Relationship Id="rId1" Type="http://schemas.openxmlformats.org/officeDocument/2006/relationships/vmlDrawing" Target="../drawings/vmlDrawing65.vml"/><Relationship Id="rId6" Type="http://schemas.openxmlformats.org/officeDocument/2006/relationships/image" Target="../media/image137.wmf"/><Relationship Id="rId5" Type="http://schemas.openxmlformats.org/officeDocument/2006/relationships/oleObject" Target="../embeddings/oleObject123.bin"/><Relationship Id="rId10" Type="http://schemas.openxmlformats.org/officeDocument/2006/relationships/image" Target="../media/image139.wmf"/><Relationship Id="rId4" Type="http://schemas.openxmlformats.org/officeDocument/2006/relationships/image" Target="../media/image136.wmf"/><Relationship Id="rId9" Type="http://schemas.openxmlformats.org/officeDocument/2006/relationships/oleObject" Target="../embeddings/oleObject125.bin"/></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40.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2.jpeg"/><Relationship Id="rId4" Type="http://schemas.openxmlformats.org/officeDocument/2006/relationships/image" Target="../media/image141.jpeg"/></Relationships>
</file>

<file path=ppt/slides/_rels/slide111.xml.rels><?xml version="1.0" encoding="UTF-8" standalone="yes"?>
<Relationships xmlns="http://schemas.openxmlformats.org/package/2006/relationships"><Relationship Id="rId3" Type="http://schemas.openxmlformats.org/officeDocument/2006/relationships/image" Target="../media/image140.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2.jpeg"/><Relationship Id="rId4" Type="http://schemas.openxmlformats.org/officeDocument/2006/relationships/image" Target="../media/image141.jpeg"/></Relationships>
</file>

<file path=ppt/slides/_rels/slide112.xml.rels><?xml version="1.0" encoding="UTF-8" standalone="yes"?>
<Relationships xmlns="http://schemas.openxmlformats.org/package/2006/relationships"><Relationship Id="rId3" Type="http://schemas.openxmlformats.org/officeDocument/2006/relationships/image" Target="../media/image140.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2.jpeg"/><Relationship Id="rId4" Type="http://schemas.openxmlformats.org/officeDocument/2006/relationships/image" Target="../media/image141.jpe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126.bin"/><Relationship Id="rId2" Type="http://schemas.openxmlformats.org/officeDocument/2006/relationships/slideLayout" Target="../slideLayouts/slideLayout2.xml"/><Relationship Id="rId1" Type="http://schemas.openxmlformats.org/officeDocument/2006/relationships/vmlDrawing" Target="../drawings/vmlDrawing66.vml"/><Relationship Id="rId6" Type="http://schemas.openxmlformats.org/officeDocument/2006/relationships/image" Target="../media/image144.wmf"/><Relationship Id="rId5" Type="http://schemas.openxmlformats.org/officeDocument/2006/relationships/oleObject" Target="../embeddings/oleObject127.bin"/><Relationship Id="rId4" Type="http://schemas.openxmlformats.org/officeDocument/2006/relationships/image" Target="../media/image143.wmf"/></Relationships>
</file>

<file path=ppt/slides/_rels/slide116.xml.rels><?xml version="1.0" encoding="UTF-8" standalone="yes"?>
<Relationships xmlns="http://schemas.openxmlformats.org/package/2006/relationships"><Relationship Id="rId8" Type="http://schemas.openxmlformats.org/officeDocument/2006/relationships/image" Target="../media/image146.wmf"/><Relationship Id="rId3" Type="http://schemas.openxmlformats.org/officeDocument/2006/relationships/oleObject" Target="../embeddings/oleObject128.bin"/><Relationship Id="rId7" Type="http://schemas.openxmlformats.org/officeDocument/2006/relationships/oleObject" Target="../embeddings/oleObject130.bin"/><Relationship Id="rId2" Type="http://schemas.openxmlformats.org/officeDocument/2006/relationships/slideLayout" Target="../slideLayouts/slideLayout8.xml"/><Relationship Id="rId1" Type="http://schemas.openxmlformats.org/officeDocument/2006/relationships/vmlDrawing" Target="../drawings/vmlDrawing67.vml"/><Relationship Id="rId6" Type="http://schemas.openxmlformats.org/officeDocument/2006/relationships/image" Target="../media/image145.wmf"/><Relationship Id="rId5" Type="http://schemas.openxmlformats.org/officeDocument/2006/relationships/oleObject" Target="../embeddings/oleObject129.bin"/><Relationship Id="rId4" Type="http://schemas.openxmlformats.org/officeDocument/2006/relationships/image" Target="../media/image110.wmf"/></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131.bin"/><Relationship Id="rId2" Type="http://schemas.openxmlformats.org/officeDocument/2006/relationships/slideLayout" Target="../slideLayouts/slideLayout13.xml"/><Relationship Id="rId1" Type="http://schemas.openxmlformats.org/officeDocument/2006/relationships/vmlDrawing" Target="../drawings/vmlDrawing68.vml"/><Relationship Id="rId4" Type="http://schemas.openxmlformats.org/officeDocument/2006/relationships/image" Target="../media/image147.wmf"/></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132.bin"/><Relationship Id="rId2" Type="http://schemas.openxmlformats.org/officeDocument/2006/relationships/slideLayout" Target="../slideLayouts/slideLayout8.xml"/><Relationship Id="rId1" Type="http://schemas.openxmlformats.org/officeDocument/2006/relationships/vmlDrawing" Target="../drawings/vmlDrawing69.vml"/><Relationship Id="rId6" Type="http://schemas.openxmlformats.org/officeDocument/2006/relationships/image" Target="../media/image149.wmf"/><Relationship Id="rId5" Type="http://schemas.openxmlformats.org/officeDocument/2006/relationships/oleObject" Target="../embeddings/oleObject133.bin"/><Relationship Id="rId4" Type="http://schemas.openxmlformats.org/officeDocument/2006/relationships/image" Target="../media/image148.wmf"/></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9.wmf"/></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Layout" Target="../slideLayouts/slideLayout8.xml"/><Relationship Id="rId1" Type="http://schemas.openxmlformats.org/officeDocument/2006/relationships/vmlDrawing" Target="../drawings/vmlDrawing70.vml"/><Relationship Id="rId4" Type="http://schemas.openxmlformats.org/officeDocument/2006/relationships/image" Target="../media/image150.wmf"/></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8" Type="http://schemas.openxmlformats.org/officeDocument/2006/relationships/image" Target="../media/image153.wmf"/><Relationship Id="rId3" Type="http://schemas.openxmlformats.org/officeDocument/2006/relationships/oleObject" Target="../embeddings/oleObject135.bin"/><Relationship Id="rId7" Type="http://schemas.openxmlformats.org/officeDocument/2006/relationships/oleObject" Target="../embeddings/oleObject137.bin"/><Relationship Id="rId2" Type="http://schemas.openxmlformats.org/officeDocument/2006/relationships/slideLayout" Target="../slideLayouts/slideLayout8.xml"/><Relationship Id="rId1" Type="http://schemas.openxmlformats.org/officeDocument/2006/relationships/vmlDrawing" Target="../drawings/vmlDrawing71.vml"/><Relationship Id="rId6" Type="http://schemas.openxmlformats.org/officeDocument/2006/relationships/image" Target="../media/image152.wmf"/><Relationship Id="rId5" Type="http://schemas.openxmlformats.org/officeDocument/2006/relationships/oleObject" Target="../embeddings/oleObject136.bin"/><Relationship Id="rId4" Type="http://schemas.openxmlformats.org/officeDocument/2006/relationships/image" Target="../media/image151.wmf"/></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8" Type="http://schemas.openxmlformats.org/officeDocument/2006/relationships/image" Target="../media/image156.wmf"/><Relationship Id="rId3" Type="http://schemas.openxmlformats.org/officeDocument/2006/relationships/oleObject" Target="../embeddings/oleObject138.bin"/><Relationship Id="rId7" Type="http://schemas.openxmlformats.org/officeDocument/2006/relationships/oleObject" Target="../embeddings/oleObject140.bin"/><Relationship Id="rId2" Type="http://schemas.openxmlformats.org/officeDocument/2006/relationships/slideLayout" Target="../slideLayouts/slideLayout8.xml"/><Relationship Id="rId1" Type="http://schemas.openxmlformats.org/officeDocument/2006/relationships/vmlDrawing" Target="../drawings/vmlDrawing72.vml"/><Relationship Id="rId6" Type="http://schemas.openxmlformats.org/officeDocument/2006/relationships/image" Target="../media/image155.wmf"/><Relationship Id="rId5" Type="http://schemas.openxmlformats.org/officeDocument/2006/relationships/oleObject" Target="../embeddings/oleObject139.bin"/><Relationship Id="rId4" Type="http://schemas.openxmlformats.org/officeDocument/2006/relationships/image" Target="../media/image154.wmf"/></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oleObject" Target="../embeddings/oleObject141.bin"/><Relationship Id="rId2" Type="http://schemas.openxmlformats.org/officeDocument/2006/relationships/slideLayout" Target="../slideLayouts/slideLayout8.xml"/><Relationship Id="rId1" Type="http://schemas.openxmlformats.org/officeDocument/2006/relationships/vmlDrawing" Target="../drawings/vmlDrawing73.vml"/><Relationship Id="rId4" Type="http://schemas.openxmlformats.org/officeDocument/2006/relationships/image" Target="../media/image157.wmf"/></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8.bin"/><Relationship Id="rId4" Type="http://schemas.openxmlformats.org/officeDocument/2006/relationships/image" Target="../media/image13.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8.xml"/><Relationship Id="rId1" Type="http://schemas.openxmlformats.org/officeDocument/2006/relationships/vmlDrawing" Target="../drawings/vmlDrawing6.vml"/><Relationship Id="rId6" Type="http://schemas.openxmlformats.org/officeDocument/2006/relationships/image" Target="../media/image17.wmf"/><Relationship Id="rId5" Type="http://schemas.openxmlformats.org/officeDocument/2006/relationships/oleObject" Target="../embeddings/oleObject11.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3.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0.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1.wmf"/></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3.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4.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6.wmf"/><Relationship Id="rId5" Type="http://schemas.openxmlformats.org/officeDocument/2006/relationships/oleObject" Target="../embeddings/oleObject19.bin"/><Relationship Id="rId4" Type="http://schemas.openxmlformats.org/officeDocument/2006/relationships/image" Target="../media/image25.wmf"/></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9.wmf"/><Relationship Id="rId5" Type="http://schemas.openxmlformats.org/officeDocument/2006/relationships/oleObject" Target="../embeddings/oleObject21.bin"/><Relationship Id="rId4" Type="http://schemas.openxmlformats.org/officeDocument/2006/relationships/image" Target="../media/image28.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0.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2.png"/><Relationship Id="rId4" Type="http://schemas.openxmlformats.org/officeDocument/2006/relationships/image" Target="../media/image31.wmf"/></Relationships>
</file>

<file path=ppt/slides/_rels/slide31.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4.wmf"/><Relationship Id="rId5" Type="http://schemas.openxmlformats.org/officeDocument/2006/relationships/oleObject" Target="../embeddings/oleObject25.bin"/><Relationship Id="rId4" Type="http://schemas.openxmlformats.org/officeDocument/2006/relationships/image" Target="../media/image33.wmf"/></Relationships>
</file>

<file path=ppt/slides/_rels/slide32.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oleObject" Target="../embeddings/oleObject27.bin"/><Relationship Id="rId7" Type="http://schemas.openxmlformats.org/officeDocument/2006/relationships/image" Target="../media/image39.wmf"/><Relationship Id="rId2" Type="http://schemas.openxmlformats.org/officeDocument/2006/relationships/slideLayout" Target="../slideLayouts/slideLayout8.xml"/><Relationship Id="rId1" Type="http://schemas.openxmlformats.org/officeDocument/2006/relationships/vmlDrawing" Target="../drawings/vmlDrawing16.vml"/><Relationship Id="rId6" Type="http://schemas.openxmlformats.org/officeDocument/2006/relationships/oleObject" Target="../embeddings/oleObject28.bin"/><Relationship Id="rId5" Type="http://schemas.openxmlformats.org/officeDocument/2006/relationships/image" Target="../media/image41.png"/><Relationship Id="rId4" Type="http://schemas.openxmlformats.org/officeDocument/2006/relationships/image" Target="../media/image38.wmf"/><Relationship Id="rId9" Type="http://schemas.openxmlformats.org/officeDocument/2006/relationships/image" Target="../media/image40.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8.xml"/><Relationship Id="rId1" Type="http://schemas.openxmlformats.org/officeDocument/2006/relationships/vmlDrawing" Target="../drawings/vmlDrawing17.vml"/><Relationship Id="rId6" Type="http://schemas.openxmlformats.org/officeDocument/2006/relationships/image" Target="../media/image43.wmf"/><Relationship Id="rId5" Type="http://schemas.openxmlformats.org/officeDocument/2006/relationships/oleObject" Target="../embeddings/oleObject31.bin"/><Relationship Id="rId4" Type="http://schemas.openxmlformats.org/officeDocument/2006/relationships/image" Target="../media/image42.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5.wmf"/><Relationship Id="rId5" Type="http://schemas.openxmlformats.org/officeDocument/2006/relationships/oleObject" Target="../embeddings/oleObject33.bin"/><Relationship Id="rId4" Type="http://schemas.openxmlformats.org/officeDocument/2006/relationships/image" Target="../media/image44.wmf"/></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47.wmf"/><Relationship Id="rId2" Type="http://schemas.openxmlformats.org/officeDocument/2006/relationships/slideLayout" Target="../slideLayouts/slideLayout8.xml"/><Relationship Id="rId1" Type="http://schemas.openxmlformats.org/officeDocument/2006/relationships/vmlDrawing" Target="../drawings/vmlDrawing19.vml"/><Relationship Id="rId6" Type="http://schemas.openxmlformats.org/officeDocument/2006/relationships/oleObject" Target="../embeddings/oleObject35.bin"/><Relationship Id="rId5" Type="http://schemas.openxmlformats.org/officeDocument/2006/relationships/image" Target="../media/image46.wmf"/><Relationship Id="rId4" Type="http://schemas.openxmlformats.org/officeDocument/2006/relationships/oleObject" Target="../embeddings/oleObject34.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48.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50.wmf"/><Relationship Id="rId5" Type="http://schemas.openxmlformats.org/officeDocument/2006/relationships/oleObject" Target="../embeddings/oleObject38.bin"/><Relationship Id="rId4" Type="http://schemas.openxmlformats.org/officeDocument/2006/relationships/image" Target="../media/image49.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13.xml"/><Relationship Id="rId1" Type="http://schemas.openxmlformats.org/officeDocument/2006/relationships/vmlDrawing" Target="../drawings/vmlDrawing22.vml"/><Relationship Id="rId4" Type="http://schemas.openxmlformats.org/officeDocument/2006/relationships/image" Target="../media/image51.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52.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1.bin"/><Relationship Id="rId7" Type="http://schemas.openxmlformats.org/officeDocument/2006/relationships/image" Target="../media/image54.wmf"/><Relationship Id="rId2" Type="http://schemas.openxmlformats.org/officeDocument/2006/relationships/slideLayout" Target="../slideLayouts/slideLayout8.xml"/><Relationship Id="rId1" Type="http://schemas.openxmlformats.org/officeDocument/2006/relationships/vmlDrawing" Target="../drawings/vmlDrawing24.vml"/><Relationship Id="rId6" Type="http://schemas.openxmlformats.org/officeDocument/2006/relationships/oleObject" Target="../embeddings/oleObject42.bin"/><Relationship Id="rId5" Type="http://schemas.openxmlformats.org/officeDocument/2006/relationships/image" Target="../media/image55.png"/><Relationship Id="rId4" Type="http://schemas.openxmlformats.org/officeDocument/2006/relationships/image" Target="../media/image53.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8.xml"/><Relationship Id="rId1" Type="http://schemas.openxmlformats.org/officeDocument/2006/relationships/vmlDrawing" Target="../drawings/vmlDrawing25.vml"/><Relationship Id="rId4" Type="http://schemas.openxmlformats.org/officeDocument/2006/relationships/image" Target="../media/image56.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8.xml"/><Relationship Id="rId1" Type="http://schemas.openxmlformats.org/officeDocument/2006/relationships/vmlDrawing" Target="../drawings/vmlDrawing26.vml"/><Relationship Id="rId4" Type="http://schemas.openxmlformats.org/officeDocument/2006/relationships/image" Target="../media/image57.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8.xml"/><Relationship Id="rId1" Type="http://schemas.openxmlformats.org/officeDocument/2006/relationships/vmlDrawing" Target="../drawings/vmlDrawing27.vml"/><Relationship Id="rId6" Type="http://schemas.openxmlformats.org/officeDocument/2006/relationships/image" Target="../media/image59.wmf"/><Relationship Id="rId5" Type="http://schemas.openxmlformats.org/officeDocument/2006/relationships/oleObject" Target="../embeddings/oleObject46.bin"/><Relationship Id="rId4" Type="http://schemas.openxmlformats.org/officeDocument/2006/relationships/image" Target="../media/image58.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8.xml"/><Relationship Id="rId1" Type="http://schemas.openxmlformats.org/officeDocument/2006/relationships/vmlDrawing" Target="../drawings/vmlDrawing28.vml"/><Relationship Id="rId6" Type="http://schemas.openxmlformats.org/officeDocument/2006/relationships/image" Target="../media/image62.wmf"/><Relationship Id="rId5" Type="http://schemas.openxmlformats.org/officeDocument/2006/relationships/oleObject" Target="../embeddings/oleObject49.bin"/><Relationship Id="rId4" Type="http://schemas.openxmlformats.org/officeDocument/2006/relationships/image" Target="../media/image6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8.xml"/><Relationship Id="rId1" Type="http://schemas.openxmlformats.org/officeDocument/2006/relationships/vmlDrawing" Target="../drawings/vmlDrawing29.vml"/><Relationship Id="rId5" Type="http://schemas.openxmlformats.org/officeDocument/2006/relationships/image" Target="../media/image63.png"/><Relationship Id="rId4" Type="http://schemas.openxmlformats.org/officeDocument/2006/relationships/image" Target="../media/image59.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8.xml"/><Relationship Id="rId1" Type="http://schemas.openxmlformats.org/officeDocument/2006/relationships/vmlDrawing" Target="../drawings/vmlDrawing30.vml"/><Relationship Id="rId5" Type="http://schemas.openxmlformats.org/officeDocument/2006/relationships/image" Target="../media/image65.png"/><Relationship Id="rId4" Type="http://schemas.openxmlformats.org/officeDocument/2006/relationships/image" Target="../media/image64.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66.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68.wmf"/><Relationship Id="rId5" Type="http://schemas.openxmlformats.org/officeDocument/2006/relationships/oleObject" Target="../embeddings/oleObject54.bin"/><Relationship Id="rId4" Type="http://schemas.openxmlformats.org/officeDocument/2006/relationships/image" Target="../media/image67.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70.wmf"/><Relationship Id="rId5" Type="http://schemas.openxmlformats.org/officeDocument/2006/relationships/oleObject" Target="../embeddings/oleObject56.bin"/><Relationship Id="rId4" Type="http://schemas.openxmlformats.org/officeDocument/2006/relationships/image" Target="../media/image69.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8.xml"/><Relationship Id="rId1" Type="http://schemas.openxmlformats.org/officeDocument/2006/relationships/vmlDrawing" Target="../drawings/vmlDrawing34.vml"/><Relationship Id="rId6" Type="http://schemas.openxmlformats.org/officeDocument/2006/relationships/image" Target="../media/image72.wmf"/><Relationship Id="rId5" Type="http://schemas.openxmlformats.org/officeDocument/2006/relationships/oleObject" Target="../embeddings/oleObject58.bin"/><Relationship Id="rId4" Type="http://schemas.openxmlformats.org/officeDocument/2006/relationships/image" Target="../media/image71.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image" Target="../media/image76.wmf"/><Relationship Id="rId7" Type="http://schemas.openxmlformats.org/officeDocument/2006/relationships/oleObject" Target="../embeddings/oleObject61.bin"/><Relationship Id="rId2" Type="http://schemas.openxmlformats.org/officeDocument/2006/relationships/slideLayout" Target="../slideLayouts/slideLayout8.xml"/><Relationship Id="rId1" Type="http://schemas.openxmlformats.org/officeDocument/2006/relationships/vmlDrawing" Target="../drawings/vmlDrawing35.vml"/><Relationship Id="rId6" Type="http://schemas.openxmlformats.org/officeDocument/2006/relationships/image" Target="../media/image74.wmf"/><Relationship Id="rId5" Type="http://schemas.openxmlformats.org/officeDocument/2006/relationships/oleObject" Target="../embeddings/oleObject60.bin"/><Relationship Id="rId4" Type="http://schemas.openxmlformats.org/officeDocument/2006/relationships/image" Target="../media/image77.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8.xml"/><Relationship Id="rId1" Type="http://schemas.openxmlformats.org/officeDocument/2006/relationships/vmlDrawing" Target="../drawings/vmlDrawing36.vml"/><Relationship Id="rId6" Type="http://schemas.openxmlformats.org/officeDocument/2006/relationships/image" Target="../media/image79.wmf"/><Relationship Id="rId5" Type="http://schemas.openxmlformats.org/officeDocument/2006/relationships/oleObject" Target="../embeddings/oleObject63.bin"/><Relationship Id="rId4" Type="http://schemas.openxmlformats.org/officeDocument/2006/relationships/image" Target="../media/image78.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68.wmf"/><Relationship Id="rId5" Type="http://schemas.openxmlformats.org/officeDocument/2006/relationships/oleObject" Target="../embeddings/oleObject65.bin"/><Relationship Id="rId4" Type="http://schemas.openxmlformats.org/officeDocument/2006/relationships/image" Target="../media/image67.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image" Target="../media/image80.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8.xml"/><Relationship Id="rId1" Type="http://schemas.openxmlformats.org/officeDocument/2006/relationships/vmlDrawing" Target="../drawings/vmlDrawing39.vml"/><Relationship Id="rId4" Type="http://schemas.openxmlformats.org/officeDocument/2006/relationships/image" Target="../media/image81.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40.vml"/><Relationship Id="rId4" Type="http://schemas.openxmlformats.org/officeDocument/2006/relationships/image" Target="../media/image82.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41.vml"/><Relationship Id="rId4" Type="http://schemas.openxmlformats.org/officeDocument/2006/relationships/image" Target="../media/image83.w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84.w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image" Target="../media/image85.wmf"/></Relationships>
</file>

<file path=ppt/slides/_rels/slide79.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72.bin"/><Relationship Id="rId7"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87.wmf"/><Relationship Id="rId5" Type="http://schemas.openxmlformats.org/officeDocument/2006/relationships/oleObject" Target="../embeddings/oleObject73.bin"/><Relationship Id="rId10" Type="http://schemas.openxmlformats.org/officeDocument/2006/relationships/image" Target="../media/image89.wmf"/><Relationship Id="rId4" Type="http://schemas.openxmlformats.org/officeDocument/2006/relationships/image" Target="../media/image86.wmf"/><Relationship Id="rId9" Type="http://schemas.openxmlformats.org/officeDocument/2006/relationships/oleObject" Target="../embeddings/oleObject75.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13.xml"/><Relationship Id="rId1" Type="http://schemas.openxmlformats.org/officeDocument/2006/relationships/vmlDrawing" Target="../drawings/vmlDrawing45.vml"/><Relationship Id="rId4" Type="http://schemas.openxmlformats.org/officeDocument/2006/relationships/image" Target="../media/image90.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image" Target="../media/image92.wmf"/><Relationship Id="rId5" Type="http://schemas.openxmlformats.org/officeDocument/2006/relationships/oleObject" Target="../embeddings/oleObject78.bin"/><Relationship Id="rId4" Type="http://schemas.openxmlformats.org/officeDocument/2006/relationships/image" Target="../media/image91.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oleObject" Target="../embeddings/oleObject79.bin"/><Relationship Id="rId7" Type="http://schemas.openxmlformats.org/officeDocument/2006/relationships/oleObject" Target="../embeddings/oleObject81.bin"/><Relationship Id="rId2" Type="http://schemas.openxmlformats.org/officeDocument/2006/relationships/slideLayout" Target="../slideLayouts/slideLayout8.xml"/><Relationship Id="rId1" Type="http://schemas.openxmlformats.org/officeDocument/2006/relationships/vmlDrawing" Target="../drawings/vmlDrawing47.vml"/><Relationship Id="rId6" Type="http://schemas.openxmlformats.org/officeDocument/2006/relationships/image" Target="../media/image94.wmf"/><Relationship Id="rId5" Type="http://schemas.openxmlformats.org/officeDocument/2006/relationships/oleObject" Target="../embeddings/oleObject80.bin"/><Relationship Id="rId4" Type="http://schemas.openxmlformats.org/officeDocument/2006/relationships/image" Target="../media/image93.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97.wmf"/><Relationship Id="rId5" Type="http://schemas.openxmlformats.org/officeDocument/2006/relationships/oleObject" Target="../embeddings/oleObject83.bin"/><Relationship Id="rId4" Type="http://schemas.openxmlformats.org/officeDocument/2006/relationships/image" Target="../media/image96.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49.vml"/><Relationship Id="rId4" Type="http://schemas.openxmlformats.org/officeDocument/2006/relationships/image" Target="../media/image98.w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image" Target="../media/image100.wmf"/><Relationship Id="rId5" Type="http://schemas.openxmlformats.org/officeDocument/2006/relationships/oleObject" Target="../embeddings/oleObject86.bin"/><Relationship Id="rId4" Type="http://schemas.openxmlformats.org/officeDocument/2006/relationships/image" Target="../media/image99.wmf"/></Relationships>
</file>

<file path=ppt/slides/_rels/slide92.x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oleObject" Target="../embeddings/oleObject87.bin"/><Relationship Id="rId7" Type="http://schemas.openxmlformats.org/officeDocument/2006/relationships/oleObject" Target="../embeddings/oleObject89.bin"/><Relationship Id="rId12" Type="http://schemas.openxmlformats.org/officeDocument/2006/relationships/image" Target="../media/image105.wmf"/><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image" Target="../media/image102.wmf"/><Relationship Id="rId11" Type="http://schemas.openxmlformats.org/officeDocument/2006/relationships/oleObject" Target="../embeddings/oleObject91.bin"/><Relationship Id="rId5" Type="http://schemas.openxmlformats.org/officeDocument/2006/relationships/oleObject" Target="../embeddings/oleObject88.bin"/><Relationship Id="rId10" Type="http://schemas.openxmlformats.org/officeDocument/2006/relationships/image" Target="../media/image104.wmf"/><Relationship Id="rId4" Type="http://schemas.openxmlformats.org/officeDocument/2006/relationships/image" Target="../media/image101.wmf"/><Relationship Id="rId9" Type="http://schemas.openxmlformats.org/officeDocument/2006/relationships/oleObject" Target="../embeddings/oleObject90.bin"/></Relationships>
</file>

<file path=ppt/slides/_rels/slide93.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oleObject" Target="../embeddings/oleObject92.bin"/><Relationship Id="rId7" Type="http://schemas.openxmlformats.org/officeDocument/2006/relationships/oleObject" Target="../embeddings/oleObject94.bin"/><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image" Target="../media/image107.wmf"/><Relationship Id="rId5" Type="http://schemas.openxmlformats.org/officeDocument/2006/relationships/oleObject" Target="../embeddings/oleObject93.bin"/><Relationship Id="rId4" Type="http://schemas.openxmlformats.org/officeDocument/2006/relationships/image" Target="../media/image106.w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14.xml"/><Relationship Id="rId1" Type="http://schemas.openxmlformats.org/officeDocument/2006/relationships/vmlDrawing" Target="../drawings/vmlDrawing53.vml"/><Relationship Id="rId4" Type="http://schemas.openxmlformats.org/officeDocument/2006/relationships/image" Target="../media/image109.wmf"/></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2.xml"/><Relationship Id="rId1" Type="http://schemas.openxmlformats.org/officeDocument/2006/relationships/vmlDrawing" Target="../drawings/vmlDrawing54.vml"/><Relationship Id="rId5" Type="http://schemas.openxmlformats.org/officeDocument/2006/relationships/image" Target="../media/image111.png"/><Relationship Id="rId4" Type="http://schemas.openxmlformats.org/officeDocument/2006/relationships/image" Target="../media/image110.wmf"/></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image" Target="../media/image113.wmf"/><Relationship Id="rId5" Type="http://schemas.openxmlformats.org/officeDocument/2006/relationships/oleObject" Target="../embeddings/oleObject98.bin"/><Relationship Id="rId4" Type="http://schemas.openxmlformats.org/officeDocument/2006/relationships/image" Target="../media/image112.wmf"/></Relationships>
</file>

<file path=ppt/slides/_rels/slide97.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oleObject" Target="../embeddings/oleObject99.bin"/><Relationship Id="rId7" Type="http://schemas.openxmlformats.org/officeDocument/2006/relationships/oleObject" Target="../embeddings/oleObject101.bin"/><Relationship Id="rId2" Type="http://schemas.openxmlformats.org/officeDocument/2006/relationships/slideLayout" Target="../slideLayouts/slideLayout2.xml"/><Relationship Id="rId1" Type="http://schemas.openxmlformats.org/officeDocument/2006/relationships/vmlDrawing" Target="../drawings/vmlDrawing56.vml"/><Relationship Id="rId6" Type="http://schemas.openxmlformats.org/officeDocument/2006/relationships/image" Target="../media/image113.wmf"/><Relationship Id="rId5" Type="http://schemas.openxmlformats.org/officeDocument/2006/relationships/oleObject" Target="../embeddings/oleObject100.bin"/><Relationship Id="rId4" Type="http://schemas.openxmlformats.org/officeDocument/2006/relationships/image" Target="../media/image112.w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2.xml"/><Relationship Id="rId1" Type="http://schemas.openxmlformats.org/officeDocument/2006/relationships/vmlDrawing" Target="../drawings/vmlDrawing57.vml"/><Relationship Id="rId6" Type="http://schemas.openxmlformats.org/officeDocument/2006/relationships/image" Target="../media/image116.wmf"/><Relationship Id="rId5" Type="http://schemas.openxmlformats.org/officeDocument/2006/relationships/oleObject" Target="../embeddings/oleObject103.bin"/><Relationship Id="rId4" Type="http://schemas.openxmlformats.org/officeDocument/2006/relationships/image" Target="../media/image1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15696" y="2129314"/>
            <a:ext cx="7772400" cy="1362456"/>
          </a:xfrm>
        </p:spPr>
        <p:txBody>
          <a:bodyPr/>
          <a:lstStyle/>
          <a:p>
            <a:pPr algn="ctr"/>
            <a:r>
              <a:rPr lang="zh-CN" altLang="en-US" sz="6000" dirty="0">
                <a:solidFill>
                  <a:srgbClr val="911720"/>
                </a:solidFill>
                <a:latin typeface="华文新魏" panose="02010800040101010101" pitchFamily="2" charset="-122"/>
                <a:ea typeface="华文新魏" panose="02010800040101010101" pitchFamily="2" charset="-122"/>
              </a:rPr>
              <a:t>利息度量</a:t>
            </a:r>
          </a:p>
        </p:txBody>
      </p:sp>
      <p:sp>
        <p:nvSpPr>
          <p:cNvPr id="9" name="Rectangle 3"/>
          <p:cNvSpPr txBox="1">
            <a:spLocks noChangeArrowheads="1"/>
          </p:cNvSpPr>
          <p:nvPr/>
        </p:nvSpPr>
        <p:spPr>
          <a:xfrm>
            <a:off x="533400" y="3738410"/>
            <a:ext cx="7854696" cy="1752600"/>
          </a:xfrm>
          <a:prstGeom prst="rect">
            <a:avLst/>
          </a:prstGeom>
        </p:spPr>
        <p:txBody>
          <a:bodyPr vert="horz" lIns="45720" rIns="45720" anchor="t">
            <a:normAutofit/>
          </a:bodyPr>
          <a:lstStyle>
            <a:lvl1pPr marL="0" indent="0" algn="l" rtl="0" eaLnBrk="1" latinLnBrk="0" hangingPunct="1">
              <a:spcBef>
                <a:spcPct val="20000"/>
              </a:spcBef>
              <a:buClr>
                <a:schemeClr val="accent3"/>
              </a:buClr>
              <a:buSzPct val="95000"/>
              <a:buFont typeface="Wingdings 2"/>
              <a:buNone/>
              <a:defRPr kumimoji="0" sz="22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None/>
              <a:defRPr kumimoji="0" sz="1800" kern="1200">
                <a:solidFill>
                  <a:schemeClr val="tx1">
                    <a:tint val="75000"/>
                  </a:schemeClr>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None/>
              <a:defRPr kumimoji="0" sz="1600" kern="1200">
                <a:solidFill>
                  <a:schemeClr val="tx1">
                    <a:tint val="75000"/>
                  </a:schemeClr>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None/>
              <a:defRPr kumimoji="0" sz="1400" kern="1200">
                <a:solidFill>
                  <a:schemeClr val="tx1">
                    <a:tint val="75000"/>
                  </a:schemeClr>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None/>
              <a:defRPr kumimoji="0" sz="1400" kern="1200">
                <a:solidFill>
                  <a:schemeClr val="tx1">
                    <a:tint val="75000"/>
                  </a:schemeClr>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ctr" fontAlgn="auto">
              <a:spcAft>
                <a:spcPts val="0"/>
              </a:spcAft>
            </a:pPr>
            <a:r>
              <a:rPr lang="zh-CN" altLang="en-US" sz="2800" b="0" dirty="0">
                <a:solidFill>
                  <a:srgbClr val="911720"/>
                </a:solidFill>
                <a:latin typeface="华文新魏" pitchFamily="2" charset="-122"/>
                <a:ea typeface="华文新魏" pitchFamily="2" charset="-122"/>
              </a:rPr>
              <a:t>孟生旺</a:t>
            </a:r>
          </a:p>
          <a:p>
            <a:pPr algn="ctr" fontAlgn="auto">
              <a:spcAft>
                <a:spcPts val="0"/>
              </a:spcAft>
            </a:pPr>
            <a:r>
              <a:rPr lang="zh-CN" altLang="en-US" sz="2800" b="0" dirty="0">
                <a:solidFill>
                  <a:srgbClr val="911720"/>
                </a:solidFill>
                <a:latin typeface="华文新魏" pitchFamily="2" charset="-122"/>
                <a:ea typeface="华文新魏" pitchFamily="2" charset="-122"/>
              </a:rPr>
              <a:t>    </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035" y="5090075"/>
            <a:ext cx="5185425" cy="801870"/>
          </a:xfrm>
          <a:prstGeom prst="rect">
            <a:avLst/>
          </a:prstGeom>
        </p:spPr>
      </p:pic>
    </p:spTree>
    <p:extLst>
      <p:ext uri="{BB962C8B-B14F-4D97-AF65-F5344CB8AC3E}">
        <p14:creationId xmlns:p14="http://schemas.microsoft.com/office/powerpoint/2010/main" val="1236414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A8B1313-38A2-4CE1-956F-19CB13049891}" type="slidenum">
              <a:rPr lang="en-US" altLang="zh-CN" smtClean="0"/>
              <a:pPr eaLnBrk="1" hangingPunct="1"/>
              <a:t>10</a:t>
            </a:fld>
            <a:endParaRPr lang="en-US" altLang="zh-CN"/>
          </a:p>
        </p:txBody>
      </p:sp>
      <p:sp>
        <p:nvSpPr>
          <p:cNvPr id="18435" name="Rectangle 2"/>
          <p:cNvSpPr>
            <a:spLocks noGrp="1" noChangeArrowheads="1"/>
          </p:cNvSpPr>
          <p:nvPr>
            <p:ph type="title"/>
          </p:nvPr>
        </p:nvSpPr>
        <p:spPr>
          <a:xfrm>
            <a:off x="333476" y="1049133"/>
            <a:ext cx="8291513" cy="750781"/>
          </a:xfrm>
        </p:spPr>
        <p:txBody>
          <a:bodyPr/>
          <a:lstStyle/>
          <a:p>
            <a:pPr eaLnBrk="1" hangingPunct="1"/>
            <a:r>
              <a:rPr lang="zh-CN" altLang="en-US" sz="3200" b="1" dirty="0">
                <a:latin typeface="+mn-lt"/>
                <a:ea typeface="黑体" panose="02010609060101010101" pitchFamily="49" charset="-122"/>
              </a:rPr>
              <a:t>有效利率（</a:t>
            </a:r>
            <a:r>
              <a:rPr lang="en-US" altLang="zh-CN" sz="3200" b="1" dirty="0">
                <a:latin typeface="+mn-lt"/>
                <a:ea typeface="黑体" panose="02010609060101010101" pitchFamily="49" charset="-122"/>
              </a:rPr>
              <a:t>effective rate of interest</a:t>
            </a:r>
            <a:r>
              <a:rPr lang="zh-CN" altLang="en-US" sz="3200" b="1" dirty="0">
                <a:latin typeface="+mn-lt"/>
                <a:ea typeface="黑体" panose="02010609060101010101" pitchFamily="49" charset="-122"/>
              </a:rPr>
              <a:t>）</a:t>
            </a:r>
          </a:p>
        </p:txBody>
      </p:sp>
      <p:sp>
        <p:nvSpPr>
          <p:cNvPr id="41987" name="Rectangle 3"/>
          <p:cNvSpPr>
            <a:spLocks noGrp="1" noChangeArrowheads="1"/>
          </p:cNvSpPr>
          <p:nvPr>
            <p:ph type="body" idx="1"/>
          </p:nvPr>
        </p:nvSpPr>
        <p:spPr>
          <a:xfrm>
            <a:off x="428323" y="2165684"/>
            <a:ext cx="8571297" cy="4093793"/>
          </a:xfrm>
        </p:spPr>
        <p:txBody>
          <a:bodyPr/>
          <a:lstStyle/>
          <a:p>
            <a:pPr eaLnBrk="1" hangingPunct="1">
              <a:lnSpc>
                <a:spcPct val="125000"/>
              </a:lnSpc>
            </a:pPr>
            <a:r>
              <a:rPr lang="zh-CN" altLang="en-US" b="1" dirty="0">
                <a:solidFill>
                  <a:srgbClr val="FF0000"/>
                </a:solidFill>
                <a:latin typeface="+mn-lt"/>
                <a:ea typeface="黑体" panose="02010609060101010101" pitchFamily="49" charset="-122"/>
              </a:rPr>
              <a:t>有效利率 </a:t>
            </a:r>
            <a:r>
              <a:rPr lang="en-US" altLang="zh-CN" b="1" i="1" dirty="0" err="1">
                <a:solidFill>
                  <a:srgbClr val="FF0000"/>
                </a:solidFill>
                <a:latin typeface="Times New Roman" panose="02020603050405020304" pitchFamily="18" charset="0"/>
                <a:cs typeface="Times New Roman" panose="02020603050405020304" pitchFamily="18" charset="0"/>
              </a:rPr>
              <a:t>i</a:t>
            </a:r>
            <a:r>
              <a:rPr lang="en-US" altLang="zh-CN" b="1" i="1" dirty="0">
                <a:solidFill>
                  <a:srgbClr val="FF0000"/>
                </a:solidFill>
                <a:latin typeface="Times New Roman" panose="02020603050405020304" pitchFamily="18" charset="0"/>
                <a:cs typeface="Times New Roman" panose="02020603050405020304" pitchFamily="18" charset="0"/>
              </a:rPr>
              <a:t>  </a:t>
            </a:r>
            <a:r>
              <a:rPr lang="zh-CN" altLang="en-US" b="1" dirty="0">
                <a:latin typeface="+mn-lt"/>
                <a:ea typeface="黑体" panose="02010609060101010101" pitchFamily="49" charset="-122"/>
              </a:rPr>
              <a:t>是期末获得的利息金额与期初本金之比：</a:t>
            </a:r>
          </a:p>
        </p:txBody>
      </p:sp>
      <p:graphicFrame>
        <p:nvGraphicFramePr>
          <p:cNvPr id="41990" name="Object 6"/>
          <p:cNvGraphicFramePr>
            <a:graphicFrameLocks noChangeAspect="1"/>
          </p:cNvGraphicFramePr>
          <p:nvPr>
            <p:extLst>
              <p:ext uri="{D42A27DB-BD31-4B8C-83A1-F6EECF244321}">
                <p14:modId xmlns:p14="http://schemas.microsoft.com/office/powerpoint/2010/main" val="3772571053"/>
              </p:ext>
            </p:extLst>
          </p:nvPr>
        </p:nvGraphicFramePr>
        <p:xfrm>
          <a:off x="2752550" y="3353360"/>
          <a:ext cx="3272864" cy="1588087"/>
        </p:xfrm>
        <a:graphic>
          <a:graphicData uri="http://schemas.openxmlformats.org/presentationml/2006/ole">
            <mc:AlternateContent xmlns:mc="http://schemas.openxmlformats.org/markup-compatibility/2006">
              <mc:Choice xmlns:v="urn:schemas-microsoft-com:vml" Requires="v">
                <p:oleObj spid="_x0000_s2202" name="Equation" r:id="rId3" imgW="863280" imgH="419040" progId="">
                  <p:embed/>
                </p:oleObj>
              </mc:Choice>
              <mc:Fallback>
                <p:oleObj name="Equation" r:id="rId3" imgW="863280" imgH="41904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2550" y="3353360"/>
                        <a:ext cx="3272864" cy="1588087"/>
                      </a:xfrm>
                      <a:prstGeom prst="rect">
                        <a:avLst/>
                      </a:prstGeom>
                      <a:noFill/>
                    </p:spPr>
                  </p:pic>
                </p:oleObj>
              </mc:Fallback>
            </mc:AlternateContent>
          </a:graphicData>
        </a:graphic>
      </p:graphicFrame>
    </p:spTree>
    <p:extLst>
      <p:ext uri="{BB962C8B-B14F-4D97-AF65-F5344CB8AC3E}">
        <p14:creationId xmlns:p14="http://schemas.microsoft.com/office/powerpoint/2010/main" val="201975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 calcmode="lin" valueType="num">
                                      <p:cBhvr additive="base">
                                        <p:cTn id="7" dur="500" fill="hold"/>
                                        <p:tgtEl>
                                          <p:spTgt spid="419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990"/>
                                        </p:tgtEl>
                                        <p:attrNameLst>
                                          <p:attrName>style.visibility</p:attrName>
                                        </p:attrNameLst>
                                      </p:cBhvr>
                                      <p:to>
                                        <p:strVal val="visible"/>
                                      </p:to>
                                    </p:set>
                                    <p:anim calcmode="lin" valueType="num">
                                      <p:cBhvr additive="base">
                                        <p:cTn id="11" dur="500" fill="hold"/>
                                        <p:tgtEl>
                                          <p:spTgt spid="41990"/>
                                        </p:tgtEl>
                                        <p:attrNameLst>
                                          <p:attrName>ppt_x</p:attrName>
                                        </p:attrNameLst>
                                      </p:cBhvr>
                                      <p:tavLst>
                                        <p:tav tm="0">
                                          <p:val>
                                            <p:strVal val="#ppt_x"/>
                                          </p:val>
                                        </p:tav>
                                        <p:tav tm="100000">
                                          <p:val>
                                            <p:strVal val="#ppt_x"/>
                                          </p:val>
                                        </p:tav>
                                      </p:tavLst>
                                    </p:anim>
                                    <p:anim calcmode="lin" valueType="num">
                                      <p:cBhvr additive="base">
                                        <p:cTn id="12" dur="500" fill="hold"/>
                                        <p:tgtEl>
                                          <p:spTgt spid="419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type="body" idx="1"/>
          </p:nvPr>
        </p:nvSpPr>
        <p:spPr>
          <a:xfrm>
            <a:off x="287785" y="1003165"/>
            <a:ext cx="8229600" cy="5545137"/>
          </a:xfrm>
        </p:spPr>
        <p:txBody>
          <a:bodyPr/>
          <a:lstStyle/>
          <a:p>
            <a:pPr eaLnBrk="1" hangingPunct="1">
              <a:lnSpc>
                <a:spcPct val="120000"/>
              </a:lnSpc>
              <a:buFont typeface="Wingdings" pitchFamily="2" charset="2"/>
              <a:buNone/>
            </a:pPr>
            <a:r>
              <a:rPr lang="en-US" altLang="zh-CN" sz="2400" b="1" dirty="0">
                <a:latin typeface="+mn-lt"/>
                <a:ea typeface="黑体" panose="02010609060101010101" pitchFamily="49" charset="-122"/>
              </a:rPr>
              <a:t>                                        </a:t>
            </a:r>
          </a:p>
          <a:p>
            <a:pPr eaLnBrk="1" hangingPunct="1">
              <a:lnSpc>
                <a:spcPct val="120000"/>
              </a:lnSpc>
            </a:pPr>
            <a:r>
              <a:rPr lang="en-US" altLang="zh-CN" sz="2400" b="1" dirty="0">
                <a:latin typeface="+mn-lt"/>
                <a:ea typeface="黑体" panose="02010609060101010101" pitchFamily="49" charset="-122"/>
              </a:rPr>
              <a:t>                                          </a:t>
            </a:r>
            <a:r>
              <a:rPr lang="zh-CN" altLang="en-US" sz="2400" b="1" dirty="0">
                <a:latin typeface="+mn-lt"/>
                <a:ea typeface="黑体" panose="02010609060101010101" pitchFamily="49" charset="-122"/>
              </a:rPr>
              <a:t>为时刻 </a:t>
            </a:r>
            <a:r>
              <a:rPr lang="en-US" altLang="zh-CN" sz="2400" b="1" i="1" dirty="0">
                <a:latin typeface="+mn-lt"/>
                <a:ea typeface="黑体" panose="02010609060101010101" pitchFamily="49" charset="-122"/>
              </a:rPr>
              <a:t>t </a:t>
            </a:r>
            <a:r>
              <a:rPr lang="zh-CN" altLang="en-US" sz="2400" b="1" dirty="0">
                <a:latin typeface="+mn-lt"/>
                <a:ea typeface="黑体" panose="02010609060101010101" pitchFamily="49" charset="-122"/>
              </a:rPr>
              <a:t>的利息力。</a:t>
            </a:r>
          </a:p>
          <a:p>
            <a:pPr eaLnBrk="1" hangingPunct="1">
              <a:lnSpc>
                <a:spcPct val="120000"/>
              </a:lnSpc>
            </a:pPr>
            <a:endParaRPr lang="zh-CN" altLang="en-US" sz="2400" b="1" dirty="0">
              <a:latin typeface="+mn-lt"/>
              <a:ea typeface="黑体" panose="02010609060101010101" pitchFamily="49" charset="-122"/>
            </a:endParaRPr>
          </a:p>
          <a:p>
            <a:pPr eaLnBrk="1" hangingPunct="1">
              <a:lnSpc>
                <a:spcPct val="120000"/>
              </a:lnSpc>
            </a:pPr>
            <a:endParaRPr lang="en-US" altLang="zh-CN" sz="2400" b="1" dirty="0">
              <a:solidFill>
                <a:srgbClr val="0000FF"/>
              </a:solidFill>
              <a:latin typeface="+mn-lt"/>
              <a:ea typeface="黑体" panose="02010609060101010101" pitchFamily="49" charset="-122"/>
            </a:endParaRPr>
          </a:p>
          <a:p>
            <a:pPr eaLnBrk="1" hangingPunct="1">
              <a:lnSpc>
                <a:spcPct val="120000"/>
              </a:lnSpc>
            </a:pPr>
            <a:r>
              <a:rPr lang="zh-CN" altLang="en-US" sz="2400" b="1" dirty="0">
                <a:solidFill>
                  <a:srgbClr val="0000FF"/>
                </a:solidFill>
                <a:latin typeface="+mn-lt"/>
                <a:ea typeface="黑体" panose="02010609060101010101" pitchFamily="49" charset="-122"/>
              </a:rPr>
              <a:t>定义：</a:t>
            </a:r>
            <a:r>
              <a:rPr lang="zh-CN" altLang="en-US" sz="2400" b="1" dirty="0">
                <a:latin typeface="+mn-lt"/>
                <a:ea typeface="黑体" panose="02010609060101010101" pitchFamily="49" charset="-122"/>
              </a:rPr>
              <a:t>设积累函数连续可导，则时刻 </a:t>
            </a:r>
            <a:r>
              <a:rPr lang="en-US" altLang="zh-CN" sz="2400" b="1" i="1" dirty="0">
                <a:latin typeface="+mn-lt"/>
                <a:ea typeface="黑体" panose="02010609060101010101" pitchFamily="49" charset="-122"/>
              </a:rPr>
              <a:t>t </a:t>
            </a:r>
            <a:r>
              <a:rPr lang="zh-CN" altLang="en-US" sz="2400" b="1" dirty="0">
                <a:latin typeface="+mn-lt"/>
                <a:ea typeface="黑体" panose="02010609060101010101" pitchFamily="49" charset="-122"/>
              </a:rPr>
              <a:t>的</a:t>
            </a:r>
            <a:r>
              <a:rPr lang="zh-CN" altLang="en-US" sz="2400" b="1" dirty="0">
                <a:solidFill>
                  <a:srgbClr val="FC4D16"/>
                </a:solidFill>
                <a:latin typeface="+mn-lt"/>
                <a:ea typeface="黑体" panose="02010609060101010101" pitchFamily="49" charset="-122"/>
              </a:rPr>
              <a:t>利息力</a:t>
            </a:r>
            <a:r>
              <a:rPr lang="zh-CN" altLang="en-US" sz="2400" b="1" dirty="0">
                <a:latin typeface="+mn-lt"/>
                <a:ea typeface="黑体" panose="02010609060101010101" pitchFamily="49" charset="-122"/>
              </a:rPr>
              <a:t>为</a:t>
            </a:r>
          </a:p>
        </p:txBody>
      </p:sp>
      <p:sp>
        <p:nvSpPr>
          <p:cNvPr id="41988" name="Rectangle 4"/>
          <p:cNvSpPr>
            <a:spLocks noChangeArrowheads="1"/>
          </p:cNvSpPr>
          <p:nvPr/>
        </p:nvSpPr>
        <p:spPr bwMode="auto">
          <a:xfrm>
            <a:off x="-180528" y="-60344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9877" name="Object 5"/>
          <p:cNvGraphicFramePr>
            <a:graphicFrameLocks noChangeAspect="1"/>
          </p:cNvGraphicFramePr>
          <p:nvPr>
            <p:extLst>
              <p:ext uri="{D42A27DB-BD31-4B8C-83A1-F6EECF244321}">
                <p14:modId xmlns:p14="http://schemas.microsoft.com/office/powerpoint/2010/main" val="2141385434"/>
              </p:ext>
            </p:extLst>
          </p:nvPr>
        </p:nvGraphicFramePr>
        <p:xfrm>
          <a:off x="1197857" y="1338734"/>
          <a:ext cx="2974975" cy="796925"/>
        </p:xfrm>
        <a:graphic>
          <a:graphicData uri="http://schemas.openxmlformats.org/presentationml/2006/ole">
            <mc:AlternateContent xmlns:mc="http://schemas.openxmlformats.org/markup-compatibility/2006">
              <mc:Choice xmlns:v="urn:schemas-microsoft-com:vml" Requires="v">
                <p:oleObj spid="_x0000_s48386" name="Equation" r:id="rId3" imgW="1562040" imgH="419040" progId="Equation.DSMT4">
                  <p:embed/>
                </p:oleObj>
              </mc:Choice>
              <mc:Fallback>
                <p:oleObj name="Equation" r:id="rId3" imgW="1562040" imgH="419040" progId="Equation.DSMT4">
                  <p:embed/>
                  <p:pic>
                    <p:nvPicPr>
                      <p:cNvPr id="0" name=""/>
                      <p:cNvPicPr>
                        <a:picLocks noChangeAspect="1" noChangeArrowheads="1"/>
                      </p:cNvPicPr>
                      <p:nvPr/>
                    </p:nvPicPr>
                    <p:blipFill>
                      <a:blip r:embed="rId4"/>
                      <a:srcRect/>
                      <a:stretch>
                        <a:fillRect/>
                      </a:stretch>
                    </p:blipFill>
                    <p:spPr bwMode="auto">
                      <a:xfrm>
                        <a:off x="1197857" y="1338734"/>
                        <a:ext cx="2974975" cy="796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0" name="Rectangle 6"/>
          <p:cNvSpPr>
            <a:spLocks noChangeArrowheads="1"/>
          </p:cNvSpPr>
          <p:nvPr/>
        </p:nvSpPr>
        <p:spPr bwMode="auto">
          <a:xfrm>
            <a:off x="-180528" y="-60344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991" name="Rectangle 8"/>
          <p:cNvSpPr>
            <a:spLocks noChangeArrowheads="1"/>
          </p:cNvSpPr>
          <p:nvPr/>
        </p:nvSpPr>
        <p:spPr bwMode="auto">
          <a:xfrm>
            <a:off x="-180528" y="2952653"/>
            <a:ext cx="338554"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9881" name="Object 9"/>
          <p:cNvGraphicFramePr>
            <a:graphicFrameLocks noChangeAspect="1"/>
          </p:cNvGraphicFramePr>
          <p:nvPr>
            <p:extLst>
              <p:ext uri="{D42A27DB-BD31-4B8C-83A1-F6EECF244321}">
                <p14:modId xmlns:p14="http://schemas.microsoft.com/office/powerpoint/2010/main" val="1568041920"/>
              </p:ext>
            </p:extLst>
          </p:nvPr>
        </p:nvGraphicFramePr>
        <p:xfrm>
          <a:off x="2886075" y="3644900"/>
          <a:ext cx="2581275" cy="1425575"/>
        </p:xfrm>
        <a:graphic>
          <a:graphicData uri="http://schemas.openxmlformats.org/presentationml/2006/ole">
            <mc:AlternateContent xmlns:mc="http://schemas.openxmlformats.org/markup-compatibility/2006">
              <mc:Choice xmlns:v="urn:schemas-microsoft-com:vml" Requires="v">
                <p:oleObj spid="_x0000_s48387" name="Equation" r:id="rId5" imgW="736560" imgH="419040" progId="Equation.DSMT4">
                  <p:embed/>
                </p:oleObj>
              </mc:Choice>
              <mc:Fallback>
                <p:oleObj name="Equation" r:id="rId5" imgW="736560" imgH="419040" progId="Equation.DSMT4">
                  <p:embed/>
                  <p:pic>
                    <p:nvPicPr>
                      <p:cNvPr id="0" name=""/>
                      <p:cNvPicPr>
                        <a:picLocks noChangeAspect="1" noChangeArrowheads="1"/>
                      </p:cNvPicPr>
                      <p:nvPr/>
                    </p:nvPicPr>
                    <p:blipFill>
                      <a:blip r:embed="rId6"/>
                      <a:srcRect/>
                      <a:stretch>
                        <a:fillRect/>
                      </a:stretch>
                    </p:blipFill>
                    <p:spPr bwMode="auto">
                      <a:xfrm>
                        <a:off x="2886075" y="3644900"/>
                        <a:ext cx="2581275" cy="1425575"/>
                      </a:xfrm>
                      <a:prstGeom prst="rect">
                        <a:avLst/>
                      </a:prstGeom>
                      <a:noFill/>
                    </p:spPr>
                  </p:pic>
                </p:oleObj>
              </mc:Fallback>
            </mc:AlternateContent>
          </a:graphicData>
        </a:graphic>
      </p:graphicFrame>
      <p:sp>
        <p:nvSpPr>
          <p:cNvPr id="79883" name="Text Box 11"/>
          <p:cNvSpPr txBox="1">
            <a:spLocks noChangeArrowheads="1"/>
          </p:cNvSpPr>
          <p:nvPr/>
        </p:nvSpPr>
        <p:spPr bwMode="auto">
          <a:xfrm>
            <a:off x="411610" y="4810565"/>
            <a:ext cx="661270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en-US" altLang="zh-CN" b="1" dirty="0">
              <a:solidFill>
                <a:srgbClr val="FC4D16"/>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r>
              <a:rPr lang="zh-CN" altLang="en-US" b="1" dirty="0">
                <a:solidFill>
                  <a:srgbClr val="FC4D16"/>
                </a:solidFill>
                <a:latin typeface="Times New Roman" panose="02020603050405020304" pitchFamily="18" charset="0"/>
                <a:ea typeface="黑体" panose="02010609060101010101" pitchFamily="49" charset="-122"/>
                <a:cs typeface="Times New Roman" panose="02020603050405020304" pitchFamily="18" charset="0"/>
              </a:rPr>
              <a:t>  问题：为什么不用</a:t>
            </a:r>
            <a:r>
              <a:rPr lang="en-US" altLang="zh-CN" b="1" i="1" dirty="0">
                <a:solidFill>
                  <a:srgbClr val="FC4D16"/>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b="1" i="1" dirty="0">
                <a:solidFill>
                  <a:srgbClr val="FC4D16"/>
                </a:solidFill>
                <a:latin typeface="Times New Roman" panose="02020603050405020304" pitchFamily="18" charset="0"/>
                <a:ea typeface="黑体" panose="02010609060101010101" pitchFamily="49" charset="-122"/>
                <a:cs typeface="Times New Roman" panose="02020603050405020304" pitchFamily="18" charset="0"/>
                <a:sym typeface="Symbol" pitchFamily="18" charset="2"/>
              </a:rPr>
              <a:t> </a:t>
            </a:r>
            <a:r>
              <a:rPr lang="en-US" altLang="zh-CN" b="1" dirty="0">
                <a:solidFill>
                  <a:srgbClr val="FC4D16"/>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b="1" i="1" dirty="0">
                <a:solidFill>
                  <a:srgbClr val="FC4D16"/>
                </a:solidFill>
                <a:latin typeface="Times New Roman" panose="02020603050405020304" pitchFamily="18" charset="0"/>
                <a:ea typeface="黑体" panose="02010609060101010101" pitchFamily="49" charset="-122"/>
                <a:cs typeface="Times New Roman" panose="02020603050405020304" pitchFamily="18" charset="0"/>
              </a:rPr>
              <a:t>t</a:t>
            </a:r>
            <a:r>
              <a:rPr lang="en-US" altLang="zh-CN" b="1" dirty="0">
                <a:solidFill>
                  <a:srgbClr val="FC4D16"/>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b="1" dirty="0">
                <a:solidFill>
                  <a:srgbClr val="FC4D16"/>
                </a:solidFill>
                <a:latin typeface="Times New Roman" panose="02020603050405020304" pitchFamily="18" charset="0"/>
                <a:ea typeface="黑体" panose="02010609060101010101" pitchFamily="49" charset="-122"/>
                <a:cs typeface="Times New Roman" panose="02020603050405020304" pitchFamily="18" charset="0"/>
              </a:rPr>
              <a:t>度量利息的增长强度？</a:t>
            </a:r>
          </a:p>
        </p:txBody>
      </p:sp>
    </p:spTree>
    <p:extLst>
      <p:ext uri="{BB962C8B-B14F-4D97-AF65-F5344CB8AC3E}">
        <p14:creationId xmlns:p14="http://schemas.microsoft.com/office/powerpoint/2010/main" val="33476604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875">
                                            <p:txEl>
                                              <p:pRg st="1" end="1"/>
                                            </p:txEl>
                                          </p:spTgt>
                                        </p:tgtEl>
                                        <p:attrNameLst>
                                          <p:attrName>style.visibility</p:attrName>
                                        </p:attrNameLst>
                                      </p:cBhvr>
                                      <p:to>
                                        <p:strVal val="visible"/>
                                      </p:to>
                                    </p:set>
                                    <p:anim calcmode="lin" valueType="num">
                                      <p:cBhvr additive="base">
                                        <p:cTn id="7" dur="500" fill="hold"/>
                                        <p:tgtEl>
                                          <p:spTgt spid="7987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87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9877"/>
                                        </p:tgtEl>
                                        <p:attrNameLst>
                                          <p:attrName>style.visibility</p:attrName>
                                        </p:attrNameLst>
                                      </p:cBhvr>
                                      <p:to>
                                        <p:strVal val="visible"/>
                                      </p:to>
                                    </p:set>
                                    <p:anim calcmode="lin" valueType="num">
                                      <p:cBhvr additive="base">
                                        <p:cTn id="11" dur="500" fill="hold"/>
                                        <p:tgtEl>
                                          <p:spTgt spid="79877"/>
                                        </p:tgtEl>
                                        <p:attrNameLst>
                                          <p:attrName>ppt_x</p:attrName>
                                        </p:attrNameLst>
                                      </p:cBhvr>
                                      <p:tavLst>
                                        <p:tav tm="0">
                                          <p:val>
                                            <p:strVal val="#ppt_x"/>
                                          </p:val>
                                        </p:tav>
                                        <p:tav tm="100000">
                                          <p:val>
                                            <p:strVal val="#ppt_x"/>
                                          </p:val>
                                        </p:tav>
                                      </p:tavLst>
                                    </p:anim>
                                    <p:anim calcmode="lin" valueType="num">
                                      <p:cBhvr additive="base">
                                        <p:cTn id="12" dur="500" fill="hold"/>
                                        <p:tgtEl>
                                          <p:spTgt spid="79877"/>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79881"/>
                                        </p:tgtEl>
                                        <p:attrNameLst>
                                          <p:attrName>style.visibility</p:attrName>
                                        </p:attrNameLst>
                                      </p:cBhvr>
                                      <p:to>
                                        <p:strVal val="visible"/>
                                      </p:to>
                                    </p:set>
                                    <p:anim calcmode="lin" valueType="num">
                                      <p:cBhvr additive="base">
                                        <p:cTn id="17" dur="500" fill="hold"/>
                                        <p:tgtEl>
                                          <p:spTgt spid="79881"/>
                                        </p:tgtEl>
                                        <p:attrNameLst>
                                          <p:attrName>ppt_x</p:attrName>
                                        </p:attrNameLst>
                                      </p:cBhvr>
                                      <p:tavLst>
                                        <p:tav tm="0">
                                          <p:val>
                                            <p:strVal val="#ppt_x"/>
                                          </p:val>
                                        </p:tav>
                                        <p:tav tm="100000">
                                          <p:val>
                                            <p:strVal val="#ppt_x"/>
                                          </p:val>
                                        </p:tav>
                                      </p:tavLst>
                                    </p:anim>
                                    <p:anim calcmode="lin" valueType="num">
                                      <p:cBhvr additive="base">
                                        <p:cTn id="18" dur="500" fill="hold"/>
                                        <p:tgtEl>
                                          <p:spTgt spid="7988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9875">
                                            <p:txEl>
                                              <p:pRg st="4" end="4"/>
                                            </p:txEl>
                                          </p:spTgt>
                                        </p:tgtEl>
                                        <p:attrNameLst>
                                          <p:attrName>style.visibility</p:attrName>
                                        </p:attrNameLst>
                                      </p:cBhvr>
                                      <p:to>
                                        <p:strVal val="visible"/>
                                      </p:to>
                                    </p:set>
                                    <p:anim calcmode="lin" valueType="num">
                                      <p:cBhvr additive="base">
                                        <p:cTn id="21" dur="500" fill="hold"/>
                                        <p:tgtEl>
                                          <p:spTgt spid="7987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98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9883"/>
                                        </p:tgtEl>
                                        <p:attrNameLst>
                                          <p:attrName>style.visibility</p:attrName>
                                        </p:attrNameLst>
                                      </p:cBhvr>
                                      <p:to>
                                        <p:strVal val="visible"/>
                                      </p:to>
                                    </p:set>
                                    <p:anim calcmode="lin" valueType="num">
                                      <p:cBhvr additive="base">
                                        <p:cTn id="27" dur="500" fill="hold"/>
                                        <p:tgtEl>
                                          <p:spTgt spid="79883"/>
                                        </p:tgtEl>
                                        <p:attrNameLst>
                                          <p:attrName>ppt_x</p:attrName>
                                        </p:attrNameLst>
                                      </p:cBhvr>
                                      <p:tavLst>
                                        <p:tav tm="0">
                                          <p:val>
                                            <p:strVal val="#ppt_x"/>
                                          </p:val>
                                        </p:tav>
                                        <p:tav tm="100000">
                                          <p:val>
                                            <p:strVal val="#ppt_x"/>
                                          </p:val>
                                        </p:tav>
                                      </p:tavLst>
                                    </p:anim>
                                    <p:anim calcmode="lin" valueType="num">
                                      <p:cBhvr additive="base">
                                        <p:cTn id="28" dur="500" fill="hold"/>
                                        <p:tgtEl>
                                          <p:spTgt spid="798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P spid="79883"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B2D6882-0829-44C9-A1DD-6123C66DEFC8}" type="slidenum">
              <a:rPr lang="en-US" altLang="zh-CN" smtClean="0"/>
              <a:pPr eaLnBrk="1" hangingPunct="1"/>
              <a:t>101</a:t>
            </a:fld>
            <a:endParaRPr lang="en-US" altLang="zh-CN"/>
          </a:p>
        </p:txBody>
      </p:sp>
      <p:sp>
        <p:nvSpPr>
          <p:cNvPr id="45059" name="Rectangle 2"/>
          <p:cNvSpPr>
            <a:spLocks noGrp="1" noChangeArrowheads="1"/>
          </p:cNvSpPr>
          <p:nvPr>
            <p:ph type="title"/>
          </p:nvPr>
        </p:nvSpPr>
        <p:spPr>
          <a:xfrm>
            <a:off x="468313" y="664688"/>
            <a:ext cx="7543800" cy="936625"/>
          </a:xfrm>
        </p:spPr>
        <p:txBody>
          <a:bodyPr/>
          <a:lstStyle/>
          <a:p>
            <a:pPr eaLnBrk="1" hangingPunct="1"/>
            <a:r>
              <a:rPr lang="zh-CN" altLang="en-US" sz="2800" b="1" dirty="0">
                <a:latin typeface="+mn-lt"/>
                <a:ea typeface="黑体" panose="02010609060101010101" pitchFamily="49" charset="-122"/>
              </a:rPr>
              <a:t>单利的利息力</a:t>
            </a:r>
            <a:endParaRPr lang="zh-CN" altLang="en-US" sz="2800" b="1" dirty="0">
              <a:solidFill>
                <a:srgbClr val="FC4D16"/>
              </a:solidFill>
              <a:latin typeface="+mn-lt"/>
              <a:ea typeface="黑体" panose="02010609060101010101" pitchFamily="49" charset="-122"/>
            </a:endParaRPr>
          </a:p>
        </p:txBody>
      </p:sp>
      <p:sp>
        <p:nvSpPr>
          <p:cNvPr id="263171" name="Rectangle 3"/>
          <p:cNvSpPr>
            <a:spLocks noGrp="1" noChangeArrowheads="1"/>
          </p:cNvSpPr>
          <p:nvPr>
            <p:ph type="body" idx="1"/>
          </p:nvPr>
        </p:nvSpPr>
        <p:spPr>
          <a:xfrm>
            <a:off x="457200" y="1412875"/>
            <a:ext cx="8229600" cy="4718050"/>
          </a:xfrm>
          <a:noFill/>
        </p:spPr>
        <p:txBody>
          <a:bodyPr/>
          <a:lstStyle/>
          <a:p>
            <a:pPr eaLnBrk="1" hangingPunct="1">
              <a:buFont typeface="Wingdings" pitchFamily="2" charset="2"/>
              <a:buNone/>
            </a:pPr>
            <a:r>
              <a:rPr lang="zh-CN" altLang="en-US" b="1" dirty="0">
                <a:latin typeface="+mn-lt"/>
                <a:ea typeface="黑体" panose="02010609060101010101" pitchFamily="49" charset="-122"/>
              </a:rPr>
              <a:t>单利的累积函数</a:t>
            </a:r>
          </a:p>
          <a:p>
            <a:pPr eaLnBrk="1" hangingPunct="1"/>
            <a:endParaRPr lang="en-US" altLang="zh-CN" b="1" dirty="0">
              <a:latin typeface="+mn-lt"/>
              <a:ea typeface="黑体" panose="02010609060101010101" pitchFamily="49" charset="-122"/>
            </a:endParaRPr>
          </a:p>
          <a:p>
            <a:pPr eaLnBrk="1" hangingPunct="1"/>
            <a:endParaRPr lang="en-US" altLang="zh-CN" b="1" dirty="0">
              <a:latin typeface="+mn-lt"/>
              <a:ea typeface="黑体" panose="02010609060101010101" pitchFamily="49" charset="-122"/>
            </a:endParaRPr>
          </a:p>
          <a:p>
            <a:pPr marL="0" indent="0" eaLnBrk="1" hangingPunct="1">
              <a:buNone/>
            </a:pPr>
            <a:r>
              <a:rPr lang="zh-CN" altLang="en-US" b="1" dirty="0">
                <a:latin typeface="+mn-lt"/>
                <a:ea typeface="黑体" panose="02010609060101010101" pitchFamily="49" charset="-122"/>
              </a:rPr>
              <a:t>单利的利息力为</a:t>
            </a:r>
          </a:p>
          <a:p>
            <a:pPr eaLnBrk="1" hangingPunct="1">
              <a:buFont typeface="Wingdings" pitchFamily="2" charset="2"/>
              <a:buNone/>
            </a:pPr>
            <a:endParaRPr lang="zh-CN" altLang="en-US" b="1" dirty="0">
              <a:latin typeface="+mn-lt"/>
              <a:ea typeface="黑体" panose="02010609060101010101" pitchFamily="49" charset="-122"/>
            </a:endParaRPr>
          </a:p>
          <a:p>
            <a:pPr eaLnBrk="1" hangingPunct="1">
              <a:buFont typeface="Wingdings" pitchFamily="2" charset="2"/>
              <a:buNone/>
            </a:pPr>
            <a:endParaRPr lang="zh-CN" altLang="en-US" b="1" dirty="0">
              <a:latin typeface="+mn-lt"/>
              <a:ea typeface="黑体" panose="02010609060101010101" pitchFamily="49" charset="-122"/>
            </a:endParaRPr>
          </a:p>
          <a:p>
            <a:pPr eaLnBrk="1" hangingPunct="1"/>
            <a:endParaRPr lang="en-US" altLang="zh-CN" b="1" dirty="0">
              <a:latin typeface="+mn-lt"/>
              <a:ea typeface="黑体" panose="02010609060101010101" pitchFamily="49" charset="-122"/>
            </a:endParaRPr>
          </a:p>
          <a:p>
            <a:pPr marL="0" indent="0" eaLnBrk="1" hangingPunct="1">
              <a:buNone/>
            </a:pPr>
            <a:r>
              <a:rPr lang="zh-CN" altLang="en-US" b="1" dirty="0">
                <a:latin typeface="+mn-lt"/>
                <a:ea typeface="黑体" panose="02010609060101010101" pitchFamily="49" charset="-122"/>
              </a:rPr>
              <a:t>单利的利息力是时间的</a:t>
            </a:r>
            <a:r>
              <a:rPr lang="zh-CN" altLang="en-US" b="1" dirty="0">
                <a:solidFill>
                  <a:srgbClr val="FC4D16"/>
                </a:solidFill>
                <a:latin typeface="+mn-lt"/>
                <a:ea typeface="黑体" panose="02010609060101010101" pitchFamily="49" charset="-122"/>
              </a:rPr>
              <a:t>递减</a:t>
            </a:r>
            <a:r>
              <a:rPr lang="zh-CN" altLang="en-US" b="1" dirty="0">
                <a:latin typeface="+mn-lt"/>
                <a:ea typeface="黑体" panose="02010609060101010101" pitchFamily="49" charset="-122"/>
              </a:rPr>
              <a:t>函数（参见下图）。</a:t>
            </a:r>
          </a:p>
        </p:txBody>
      </p:sp>
      <p:sp>
        <p:nvSpPr>
          <p:cNvPr id="4506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63173" name="Object 5"/>
          <p:cNvGraphicFramePr>
            <a:graphicFrameLocks noChangeAspect="1"/>
          </p:cNvGraphicFramePr>
          <p:nvPr>
            <p:extLst>
              <p:ext uri="{D42A27DB-BD31-4B8C-83A1-F6EECF244321}">
                <p14:modId xmlns:p14="http://schemas.microsoft.com/office/powerpoint/2010/main" val="1333689491"/>
              </p:ext>
            </p:extLst>
          </p:nvPr>
        </p:nvGraphicFramePr>
        <p:xfrm>
          <a:off x="3131840" y="2132856"/>
          <a:ext cx="2575175" cy="719534"/>
        </p:xfrm>
        <a:graphic>
          <a:graphicData uri="http://schemas.openxmlformats.org/presentationml/2006/ole">
            <mc:AlternateContent xmlns:mc="http://schemas.openxmlformats.org/markup-compatibility/2006">
              <mc:Choice xmlns:v="urn:schemas-microsoft-com:vml" Requires="v">
                <p:oleObj spid="_x0000_s49410" name="Equation" r:id="rId3" imgW="710891" imgH="203112" progId="">
                  <p:embed/>
                </p:oleObj>
              </mc:Choice>
              <mc:Fallback>
                <p:oleObj name="Equation" r:id="rId3" imgW="710891" imgH="203112"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2132856"/>
                        <a:ext cx="2575175" cy="719534"/>
                      </a:xfrm>
                      <a:prstGeom prst="rect">
                        <a:avLst/>
                      </a:prstGeom>
                      <a:noFill/>
                    </p:spPr>
                  </p:pic>
                </p:oleObj>
              </mc:Fallback>
            </mc:AlternateContent>
          </a:graphicData>
        </a:graphic>
      </p:graphicFrame>
      <p:sp>
        <p:nvSpPr>
          <p:cNvPr id="4506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5065"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63177" name="Object 9"/>
          <p:cNvGraphicFramePr>
            <a:graphicFrameLocks noChangeAspect="1"/>
          </p:cNvGraphicFramePr>
          <p:nvPr>
            <p:extLst>
              <p:ext uri="{D42A27DB-BD31-4B8C-83A1-F6EECF244321}">
                <p14:modId xmlns:p14="http://schemas.microsoft.com/office/powerpoint/2010/main" val="723528495"/>
              </p:ext>
            </p:extLst>
          </p:nvPr>
        </p:nvGraphicFramePr>
        <p:xfrm>
          <a:off x="2829510" y="4399899"/>
          <a:ext cx="3876675" cy="1360487"/>
        </p:xfrm>
        <a:graphic>
          <a:graphicData uri="http://schemas.openxmlformats.org/presentationml/2006/ole">
            <mc:AlternateContent xmlns:mc="http://schemas.openxmlformats.org/markup-compatibility/2006">
              <mc:Choice xmlns:v="urn:schemas-microsoft-com:vml" Requires="v">
                <p:oleObj spid="_x0000_s49411" name="Equation" r:id="rId5" imgW="1193760" imgH="419040" progId="Equation.DSMT4">
                  <p:embed/>
                </p:oleObj>
              </mc:Choice>
              <mc:Fallback>
                <p:oleObj name="Equation" r:id="rId5" imgW="1193760" imgH="419040" progId="Equation.DSMT4">
                  <p:embed/>
                  <p:pic>
                    <p:nvPicPr>
                      <p:cNvPr id="0" name=""/>
                      <p:cNvPicPr>
                        <a:picLocks noChangeAspect="1" noChangeArrowheads="1"/>
                      </p:cNvPicPr>
                      <p:nvPr/>
                    </p:nvPicPr>
                    <p:blipFill>
                      <a:blip r:embed="rId6"/>
                      <a:srcRect/>
                      <a:stretch>
                        <a:fillRect/>
                      </a:stretch>
                    </p:blipFill>
                    <p:spPr bwMode="auto">
                      <a:xfrm>
                        <a:off x="2829510" y="4399899"/>
                        <a:ext cx="3876675" cy="1360487"/>
                      </a:xfrm>
                      <a:prstGeom prst="rect">
                        <a:avLst/>
                      </a:prstGeom>
                      <a:noFill/>
                    </p:spPr>
                  </p:pic>
                </p:oleObj>
              </mc:Fallback>
            </mc:AlternateContent>
          </a:graphicData>
        </a:graphic>
      </p:graphicFrame>
      <p:sp>
        <p:nvSpPr>
          <p:cNvPr id="45067"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5068"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40723028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3171">
                                            <p:txEl>
                                              <p:pRg st="0" end="0"/>
                                            </p:txEl>
                                          </p:spTgt>
                                        </p:tgtEl>
                                        <p:attrNameLst>
                                          <p:attrName>style.visibility</p:attrName>
                                        </p:attrNameLst>
                                      </p:cBhvr>
                                      <p:to>
                                        <p:strVal val="visible"/>
                                      </p:to>
                                    </p:set>
                                    <p:anim calcmode="lin" valueType="num">
                                      <p:cBhvr additive="base">
                                        <p:cTn id="7" dur="500" fill="hold"/>
                                        <p:tgtEl>
                                          <p:spTgt spid="263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3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3171">
                                            <p:txEl>
                                              <p:pRg st="3" end="3"/>
                                            </p:txEl>
                                          </p:spTgt>
                                        </p:tgtEl>
                                        <p:attrNameLst>
                                          <p:attrName>style.visibility</p:attrName>
                                        </p:attrNameLst>
                                      </p:cBhvr>
                                      <p:to>
                                        <p:strVal val="visible"/>
                                      </p:to>
                                    </p:set>
                                    <p:anim calcmode="lin" valueType="num">
                                      <p:cBhvr additive="base">
                                        <p:cTn id="13" dur="500" fill="hold"/>
                                        <p:tgtEl>
                                          <p:spTgt spid="26317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3171">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63173"/>
                                        </p:tgtEl>
                                        <p:attrNameLst>
                                          <p:attrName>style.visibility</p:attrName>
                                        </p:attrNameLst>
                                      </p:cBhvr>
                                      <p:to>
                                        <p:strVal val="visible"/>
                                      </p:to>
                                    </p:set>
                                    <p:anim calcmode="lin" valueType="num">
                                      <p:cBhvr additive="base">
                                        <p:cTn id="17" dur="500" fill="hold"/>
                                        <p:tgtEl>
                                          <p:spTgt spid="263173"/>
                                        </p:tgtEl>
                                        <p:attrNameLst>
                                          <p:attrName>ppt_x</p:attrName>
                                        </p:attrNameLst>
                                      </p:cBhvr>
                                      <p:tavLst>
                                        <p:tav tm="0">
                                          <p:val>
                                            <p:strVal val="#ppt_x"/>
                                          </p:val>
                                        </p:tav>
                                        <p:tav tm="100000">
                                          <p:val>
                                            <p:strVal val="#ppt_x"/>
                                          </p:val>
                                        </p:tav>
                                      </p:tavLst>
                                    </p:anim>
                                    <p:anim calcmode="lin" valueType="num">
                                      <p:cBhvr additive="base">
                                        <p:cTn id="18" dur="500" fill="hold"/>
                                        <p:tgtEl>
                                          <p:spTgt spid="263173"/>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63177"/>
                                        </p:tgtEl>
                                        <p:attrNameLst>
                                          <p:attrName>style.visibility</p:attrName>
                                        </p:attrNameLst>
                                      </p:cBhvr>
                                      <p:to>
                                        <p:strVal val="visible"/>
                                      </p:to>
                                    </p:set>
                                    <p:anim calcmode="lin" valueType="num">
                                      <p:cBhvr additive="base">
                                        <p:cTn id="23" dur="500" fill="hold"/>
                                        <p:tgtEl>
                                          <p:spTgt spid="263177"/>
                                        </p:tgtEl>
                                        <p:attrNameLst>
                                          <p:attrName>ppt_x</p:attrName>
                                        </p:attrNameLst>
                                      </p:cBhvr>
                                      <p:tavLst>
                                        <p:tav tm="0">
                                          <p:val>
                                            <p:strVal val="#ppt_x"/>
                                          </p:val>
                                        </p:tav>
                                        <p:tav tm="100000">
                                          <p:val>
                                            <p:strVal val="#ppt_x"/>
                                          </p:val>
                                        </p:tav>
                                      </p:tavLst>
                                    </p:anim>
                                    <p:anim calcmode="lin" valueType="num">
                                      <p:cBhvr additive="base">
                                        <p:cTn id="24" dur="500" fill="hold"/>
                                        <p:tgtEl>
                                          <p:spTgt spid="26317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63171">
                                            <p:txEl>
                                              <p:pRg st="7" end="7"/>
                                            </p:txEl>
                                          </p:spTgt>
                                        </p:tgtEl>
                                        <p:attrNameLst>
                                          <p:attrName>style.visibility</p:attrName>
                                        </p:attrNameLst>
                                      </p:cBhvr>
                                      <p:to>
                                        <p:strVal val="visible"/>
                                      </p:to>
                                    </p:set>
                                    <p:anim calcmode="lin" valueType="num">
                                      <p:cBhvr additive="base">
                                        <p:cTn id="29" dur="500" fill="hold"/>
                                        <p:tgtEl>
                                          <p:spTgt spid="263171">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6317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6ADD08AE-19EB-437C-9E2B-44CA52C4D3C3}" type="slidenum">
              <a:rPr lang="en-US" altLang="zh-CN" smtClean="0"/>
              <a:pPr>
                <a:defRPr/>
              </a:pPr>
              <a:t>102</a:t>
            </a:fld>
            <a:endParaRPr lang="en-US" altLang="zh-CN"/>
          </a:p>
        </p:txBody>
      </p:sp>
      <p:pic>
        <p:nvPicPr>
          <p:cNvPr id="148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908720"/>
            <a:ext cx="6930732" cy="4824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861535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xfrm>
            <a:off x="6553200" y="6177679"/>
            <a:ext cx="2133600" cy="457200"/>
          </a:xfrm>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C22E90CB-BC46-41B3-8DF0-22725C939FBC}" type="slidenum">
              <a:rPr lang="en-US" altLang="zh-CN" smtClean="0"/>
              <a:pPr eaLnBrk="1" hangingPunct="1">
                <a:buNone/>
              </a:pPr>
              <a:t>103</a:t>
            </a:fld>
            <a:endParaRPr lang="en-US" altLang="zh-CN"/>
          </a:p>
        </p:txBody>
      </p:sp>
      <p:sp>
        <p:nvSpPr>
          <p:cNvPr id="47107" name="Rectangle 2"/>
          <p:cNvSpPr>
            <a:spLocks noGrp="1" noChangeArrowheads="1"/>
          </p:cNvSpPr>
          <p:nvPr>
            <p:ph type="title"/>
          </p:nvPr>
        </p:nvSpPr>
        <p:spPr>
          <a:xfrm>
            <a:off x="468313" y="1006772"/>
            <a:ext cx="7543800" cy="576014"/>
          </a:xfrm>
        </p:spPr>
        <p:txBody>
          <a:bodyPr/>
          <a:lstStyle/>
          <a:p>
            <a:pPr eaLnBrk="1" hangingPunct="1"/>
            <a:r>
              <a:rPr lang="zh-CN" altLang="en-US" sz="2800" b="1" dirty="0">
                <a:latin typeface="+mn-lt"/>
                <a:ea typeface="黑体" panose="02010609060101010101" pitchFamily="49" charset="-122"/>
              </a:rPr>
              <a:t>复利的利息力</a:t>
            </a:r>
          </a:p>
        </p:txBody>
      </p:sp>
      <p:sp>
        <p:nvSpPr>
          <p:cNvPr id="265219" name="Rectangle 3"/>
          <p:cNvSpPr>
            <a:spLocks noGrp="1" noChangeArrowheads="1"/>
          </p:cNvSpPr>
          <p:nvPr>
            <p:ph type="body" idx="1"/>
          </p:nvPr>
        </p:nvSpPr>
        <p:spPr>
          <a:xfrm>
            <a:off x="457200" y="1971929"/>
            <a:ext cx="8229600" cy="4502150"/>
          </a:xfrm>
          <a:noFill/>
        </p:spPr>
        <p:txBody>
          <a:bodyPr/>
          <a:lstStyle/>
          <a:p>
            <a:pPr eaLnBrk="1" hangingPunct="1">
              <a:lnSpc>
                <a:spcPct val="130000"/>
              </a:lnSpc>
            </a:pPr>
            <a:r>
              <a:rPr lang="zh-CN" altLang="en-US" sz="2400" b="1" dirty="0">
                <a:latin typeface="+mn-lt"/>
                <a:ea typeface="黑体" panose="02010609060101010101" pitchFamily="49" charset="-122"/>
              </a:rPr>
              <a:t>因为                </a:t>
            </a:r>
          </a:p>
          <a:p>
            <a:pPr eaLnBrk="1" hangingPunct="1">
              <a:lnSpc>
                <a:spcPct val="130000"/>
              </a:lnSpc>
            </a:pPr>
            <a:endParaRPr lang="zh-CN" altLang="en-US" sz="2400" b="1" dirty="0">
              <a:latin typeface="+mn-lt"/>
              <a:ea typeface="黑体" panose="02010609060101010101" pitchFamily="49" charset="-122"/>
            </a:endParaRPr>
          </a:p>
          <a:p>
            <a:pPr eaLnBrk="1" hangingPunct="1">
              <a:lnSpc>
                <a:spcPct val="130000"/>
              </a:lnSpc>
            </a:pPr>
            <a:r>
              <a:rPr lang="zh-CN" altLang="en-US" sz="2400" b="1" dirty="0">
                <a:latin typeface="+mn-lt"/>
                <a:ea typeface="黑体" panose="02010609060101010101" pitchFamily="49" charset="-122"/>
              </a:rPr>
              <a:t>所以复利的利息力为</a:t>
            </a:r>
          </a:p>
          <a:p>
            <a:pPr eaLnBrk="1" hangingPunct="1">
              <a:lnSpc>
                <a:spcPct val="130000"/>
              </a:lnSpc>
            </a:pPr>
            <a:endParaRPr lang="zh-CN" altLang="en-US" sz="2400" b="1" dirty="0">
              <a:latin typeface="+mn-lt"/>
              <a:ea typeface="黑体" panose="02010609060101010101" pitchFamily="49" charset="-122"/>
            </a:endParaRPr>
          </a:p>
          <a:p>
            <a:pPr eaLnBrk="1" hangingPunct="1">
              <a:lnSpc>
                <a:spcPct val="130000"/>
              </a:lnSpc>
            </a:pPr>
            <a:endParaRPr lang="zh-CN" altLang="en-US" sz="2400" b="1" dirty="0">
              <a:latin typeface="+mn-lt"/>
              <a:ea typeface="黑体" panose="02010609060101010101" pitchFamily="49" charset="-122"/>
            </a:endParaRPr>
          </a:p>
          <a:p>
            <a:pPr eaLnBrk="1" hangingPunct="1">
              <a:lnSpc>
                <a:spcPct val="130000"/>
              </a:lnSpc>
            </a:pPr>
            <a:r>
              <a:rPr lang="zh-CN" altLang="en-US" sz="2400" b="1" dirty="0">
                <a:latin typeface="+mn-lt"/>
                <a:ea typeface="黑体" panose="02010609060101010101" pitchFamily="49" charset="-122"/>
              </a:rPr>
              <a:t>复利的利息力是</a:t>
            </a:r>
            <a:r>
              <a:rPr lang="zh-CN" altLang="en-US" sz="2400" b="1" dirty="0">
                <a:solidFill>
                  <a:srgbClr val="FC4D16"/>
                </a:solidFill>
                <a:latin typeface="+mn-lt"/>
                <a:ea typeface="黑体" panose="02010609060101010101" pitchFamily="49" charset="-122"/>
              </a:rPr>
              <a:t>常数</a:t>
            </a:r>
            <a:r>
              <a:rPr lang="zh-CN" altLang="en-US" sz="2400" b="1" dirty="0">
                <a:latin typeface="+mn-lt"/>
                <a:ea typeface="黑体" panose="02010609060101010101" pitchFamily="49" charset="-122"/>
              </a:rPr>
              <a:t>！与时间无关。                    称为复利的利息力。故复利的累积函数可以表示为</a:t>
            </a:r>
          </a:p>
        </p:txBody>
      </p:sp>
      <p:sp>
        <p:nvSpPr>
          <p:cNvPr id="47109" name="Rectangle 4"/>
          <p:cNvSpPr>
            <a:spLocks noChangeArrowheads="1"/>
          </p:cNvSpPr>
          <p:nvPr/>
        </p:nvSpPr>
        <p:spPr bwMode="auto">
          <a:xfrm>
            <a:off x="0" y="577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65221" name="Object 5"/>
          <p:cNvGraphicFramePr>
            <a:graphicFrameLocks noChangeAspect="1"/>
          </p:cNvGraphicFramePr>
          <p:nvPr>
            <p:extLst>
              <p:ext uri="{D42A27DB-BD31-4B8C-83A1-F6EECF244321}">
                <p14:modId xmlns:p14="http://schemas.microsoft.com/office/powerpoint/2010/main" val="1775958208"/>
              </p:ext>
            </p:extLst>
          </p:nvPr>
        </p:nvGraphicFramePr>
        <p:xfrm>
          <a:off x="1577874" y="1924341"/>
          <a:ext cx="2349233" cy="670872"/>
        </p:xfrm>
        <a:graphic>
          <a:graphicData uri="http://schemas.openxmlformats.org/presentationml/2006/ole">
            <mc:AlternateContent xmlns:mc="http://schemas.openxmlformats.org/markup-compatibility/2006">
              <mc:Choice xmlns:v="urn:schemas-microsoft-com:vml" Requires="v">
                <p:oleObj spid="_x0000_s50690" name="Equation" r:id="rId3" imgW="799920" imgH="228600" progId="Equation.DSMT4">
                  <p:embed/>
                </p:oleObj>
              </mc:Choice>
              <mc:Fallback>
                <p:oleObj name="Equation" r:id="rId3" imgW="799920" imgH="228600" progId="Equation.DSMT4">
                  <p:embed/>
                  <p:pic>
                    <p:nvPicPr>
                      <p:cNvPr id="0" name=""/>
                      <p:cNvPicPr>
                        <a:picLocks noChangeAspect="1" noChangeArrowheads="1"/>
                      </p:cNvPicPr>
                      <p:nvPr/>
                    </p:nvPicPr>
                    <p:blipFill>
                      <a:blip r:embed="rId4"/>
                      <a:srcRect/>
                      <a:stretch>
                        <a:fillRect/>
                      </a:stretch>
                    </p:blipFill>
                    <p:spPr bwMode="auto">
                      <a:xfrm>
                        <a:off x="1577874" y="1924341"/>
                        <a:ext cx="2349233" cy="670872"/>
                      </a:xfrm>
                      <a:prstGeom prst="rect">
                        <a:avLst/>
                      </a:prstGeom>
                      <a:noFill/>
                    </p:spPr>
                  </p:pic>
                </p:oleObj>
              </mc:Fallback>
            </mc:AlternateContent>
          </a:graphicData>
        </a:graphic>
      </p:graphicFrame>
      <p:sp>
        <p:nvSpPr>
          <p:cNvPr id="47111" name="Rectangle 6"/>
          <p:cNvSpPr>
            <a:spLocks noChangeArrowheads="1"/>
          </p:cNvSpPr>
          <p:nvPr/>
        </p:nvSpPr>
        <p:spPr bwMode="auto">
          <a:xfrm>
            <a:off x="0" y="577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113" name="Rectangle 8"/>
          <p:cNvSpPr>
            <a:spLocks noChangeArrowheads="1"/>
          </p:cNvSpPr>
          <p:nvPr/>
        </p:nvSpPr>
        <p:spPr bwMode="auto">
          <a:xfrm>
            <a:off x="0" y="577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65225" name="Object 9"/>
          <p:cNvGraphicFramePr>
            <a:graphicFrameLocks noChangeAspect="1"/>
          </p:cNvGraphicFramePr>
          <p:nvPr>
            <p:extLst>
              <p:ext uri="{D42A27DB-BD31-4B8C-83A1-F6EECF244321}">
                <p14:modId xmlns:p14="http://schemas.microsoft.com/office/powerpoint/2010/main" val="635432338"/>
              </p:ext>
            </p:extLst>
          </p:nvPr>
        </p:nvGraphicFramePr>
        <p:xfrm>
          <a:off x="4406666" y="2660951"/>
          <a:ext cx="3963988" cy="1235075"/>
        </p:xfrm>
        <a:graphic>
          <a:graphicData uri="http://schemas.openxmlformats.org/presentationml/2006/ole">
            <mc:AlternateContent xmlns:mc="http://schemas.openxmlformats.org/markup-compatibility/2006">
              <mc:Choice xmlns:v="urn:schemas-microsoft-com:vml" Requires="v">
                <p:oleObj spid="_x0000_s50691" name="Equation" r:id="rId5" imgW="1346040" imgH="419040" progId="Equation.DSMT4">
                  <p:embed/>
                </p:oleObj>
              </mc:Choice>
              <mc:Fallback>
                <p:oleObj name="Equation" r:id="rId5" imgW="1346040" imgH="419040" progId="Equation.DSMT4">
                  <p:embed/>
                  <p:pic>
                    <p:nvPicPr>
                      <p:cNvPr id="0" name=""/>
                      <p:cNvPicPr>
                        <a:picLocks noChangeAspect="1" noChangeArrowheads="1"/>
                      </p:cNvPicPr>
                      <p:nvPr/>
                    </p:nvPicPr>
                    <p:blipFill>
                      <a:blip r:embed="rId6"/>
                      <a:srcRect/>
                      <a:stretch>
                        <a:fillRect/>
                      </a:stretch>
                    </p:blipFill>
                    <p:spPr bwMode="auto">
                      <a:xfrm>
                        <a:off x="4406666" y="2660951"/>
                        <a:ext cx="3963988" cy="1235075"/>
                      </a:xfrm>
                      <a:prstGeom prst="rect">
                        <a:avLst/>
                      </a:prstGeom>
                      <a:noFill/>
                    </p:spPr>
                  </p:pic>
                </p:oleObj>
              </mc:Fallback>
            </mc:AlternateContent>
          </a:graphicData>
        </a:graphic>
      </p:graphicFrame>
      <p:sp>
        <p:nvSpPr>
          <p:cNvPr id="47115" name="Rectangle 10"/>
          <p:cNvSpPr>
            <a:spLocks noChangeArrowheads="1"/>
          </p:cNvSpPr>
          <p:nvPr/>
        </p:nvSpPr>
        <p:spPr bwMode="auto">
          <a:xfrm>
            <a:off x="0" y="577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65227" name="Object 11"/>
          <p:cNvGraphicFramePr>
            <a:graphicFrameLocks noChangeAspect="1"/>
          </p:cNvGraphicFramePr>
          <p:nvPr>
            <p:extLst>
              <p:ext uri="{D42A27DB-BD31-4B8C-83A1-F6EECF244321}">
                <p14:modId xmlns:p14="http://schemas.microsoft.com/office/powerpoint/2010/main" val="3458063376"/>
              </p:ext>
            </p:extLst>
          </p:nvPr>
        </p:nvGraphicFramePr>
        <p:xfrm>
          <a:off x="5974385" y="4438536"/>
          <a:ext cx="1511300" cy="411162"/>
        </p:xfrm>
        <a:graphic>
          <a:graphicData uri="http://schemas.openxmlformats.org/presentationml/2006/ole">
            <mc:AlternateContent xmlns:mc="http://schemas.openxmlformats.org/markup-compatibility/2006">
              <mc:Choice xmlns:v="urn:schemas-microsoft-com:vml" Requires="v">
                <p:oleObj spid="_x0000_s50692" name="Equation" r:id="rId7" imgW="736600" imgH="203200" progId="">
                  <p:embed/>
                </p:oleObj>
              </mc:Choice>
              <mc:Fallback>
                <p:oleObj name="Equation" r:id="rId7" imgW="736600" imgH="2032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74385" y="4438536"/>
                        <a:ext cx="1511300" cy="411162"/>
                      </a:xfrm>
                      <a:prstGeom prst="rect">
                        <a:avLst/>
                      </a:prstGeom>
                      <a:noFill/>
                      <a:extLst>
                        <a:ext uri="{909E8E84-426E-40DD-AFC4-6F175D3DCCD1}">
                          <a14:hiddenFill xmlns:a14="http://schemas.microsoft.com/office/drawing/2010/main">
                            <a:solidFill>
                              <a:srgbClr val="FFFF99"/>
                            </a:solidFill>
                          </a14:hiddenFill>
                        </a:ext>
                      </a:extLst>
                    </p:spPr>
                  </p:pic>
                </p:oleObj>
              </mc:Fallback>
            </mc:AlternateContent>
          </a:graphicData>
        </a:graphic>
      </p:graphicFrame>
      <p:graphicFrame>
        <p:nvGraphicFramePr>
          <p:cNvPr id="265228" name="Object 12"/>
          <p:cNvGraphicFramePr>
            <a:graphicFrameLocks noChangeAspect="1"/>
          </p:cNvGraphicFramePr>
          <p:nvPr>
            <p:extLst>
              <p:ext uri="{D42A27DB-BD31-4B8C-83A1-F6EECF244321}">
                <p14:modId xmlns:p14="http://schemas.microsoft.com/office/powerpoint/2010/main" val="684339762"/>
              </p:ext>
            </p:extLst>
          </p:nvPr>
        </p:nvGraphicFramePr>
        <p:xfrm>
          <a:off x="2087043" y="5555584"/>
          <a:ext cx="3639990" cy="745602"/>
        </p:xfrm>
        <a:graphic>
          <a:graphicData uri="http://schemas.openxmlformats.org/presentationml/2006/ole">
            <mc:AlternateContent xmlns:mc="http://schemas.openxmlformats.org/markup-compatibility/2006">
              <mc:Choice xmlns:v="urn:schemas-microsoft-com:vml" Requires="v">
                <p:oleObj spid="_x0000_s50693" name="Equation" r:id="rId9" imgW="1117600" imgH="228600" progId="">
                  <p:embed/>
                </p:oleObj>
              </mc:Choice>
              <mc:Fallback>
                <p:oleObj name="Equation" r:id="rId9" imgW="1117600" imgH="22860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87043" y="5555584"/>
                        <a:ext cx="3639990" cy="745602"/>
                      </a:xfrm>
                      <a:prstGeom prst="rect">
                        <a:avLst/>
                      </a:prstGeom>
                      <a:noFill/>
                    </p:spPr>
                  </p:pic>
                </p:oleObj>
              </mc:Fallback>
            </mc:AlternateContent>
          </a:graphicData>
        </a:graphic>
      </p:graphicFrame>
    </p:spTree>
    <p:extLst>
      <p:ext uri="{BB962C8B-B14F-4D97-AF65-F5344CB8AC3E}">
        <p14:creationId xmlns:p14="http://schemas.microsoft.com/office/powerpoint/2010/main" val="41944730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5219">
                                            <p:txEl>
                                              <p:pRg st="0" end="0"/>
                                            </p:txEl>
                                          </p:spTgt>
                                        </p:tgtEl>
                                        <p:attrNameLst>
                                          <p:attrName>style.visibility</p:attrName>
                                        </p:attrNameLst>
                                      </p:cBhvr>
                                      <p:to>
                                        <p:strVal val="visible"/>
                                      </p:to>
                                    </p:set>
                                    <p:anim calcmode="lin" valueType="num">
                                      <p:cBhvr additive="base">
                                        <p:cTn id="7" dur="500" fill="hold"/>
                                        <p:tgtEl>
                                          <p:spTgt spid="265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521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5221"/>
                                        </p:tgtEl>
                                        <p:attrNameLst>
                                          <p:attrName>style.visibility</p:attrName>
                                        </p:attrNameLst>
                                      </p:cBhvr>
                                      <p:to>
                                        <p:strVal val="visible"/>
                                      </p:to>
                                    </p:set>
                                    <p:anim calcmode="lin" valueType="num">
                                      <p:cBhvr additive="base">
                                        <p:cTn id="11" dur="500" fill="hold"/>
                                        <p:tgtEl>
                                          <p:spTgt spid="265221"/>
                                        </p:tgtEl>
                                        <p:attrNameLst>
                                          <p:attrName>ppt_x</p:attrName>
                                        </p:attrNameLst>
                                      </p:cBhvr>
                                      <p:tavLst>
                                        <p:tav tm="0">
                                          <p:val>
                                            <p:strVal val="#ppt_x"/>
                                          </p:val>
                                        </p:tav>
                                        <p:tav tm="100000">
                                          <p:val>
                                            <p:strVal val="#ppt_x"/>
                                          </p:val>
                                        </p:tav>
                                      </p:tavLst>
                                    </p:anim>
                                    <p:anim calcmode="lin" valueType="num">
                                      <p:cBhvr additive="base">
                                        <p:cTn id="12" dur="500" fill="hold"/>
                                        <p:tgtEl>
                                          <p:spTgt spid="265221"/>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65219">
                                            <p:txEl>
                                              <p:pRg st="2" end="2"/>
                                            </p:txEl>
                                          </p:spTgt>
                                        </p:tgtEl>
                                        <p:attrNameLst>
                                          <p:attrName>style.visibility</p:attrName>
                                        </p:attrNameLst>
                                      </p:cBhvr>
                                      <p:to>
                                        <p:strVal val="visible"/>
                                      </p:to>
                                    </p:set>
                                    <p:anim calcmode="lin" valueType="num">
                                      <p:cBhvr additive="base">
                                        <p:cTn id="17" dur="500" fill="hold"/>
                                        <p:tgtEl>
                                          <p:spTgt spid="26521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521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65225"/>
                                        </p:tgtEl>
                                        <p:attrNameLst>
                                          <p:attrName>style.visibility</p:attrName>
                                        </p:attrNameLst>
                                      </p:cBhvr>
                                      <p:to>
                                        <p:strVal val="visible"/>
                                      </p:to>
                                    </p:set>
                                    <p:anim calcmode="lin" valueType="num">
                                      <p:cBhvr additive="base">
                                        <p:cTn id="21" dur="500" fill="hold"/>
                                        <p:tgtEl>
                                          <p:spTgt spid="265225"/>
                                        </p:tgtEl>
                                        <p:attrNameLst>
                                          <p:attrName>ppt_x</p:attrName>
                                        </p:attrNameLst>
                                      </p:cBhvr>
                                      <p:tavLst>
                                        <p:tav tm="0">
                                          <p:val>
                                            <p:strVal val="#ppt_x"/>
                                          </p:val>
                                        </p:tav>
                                        <p:tav tm="100000">
                                          <p:val>
                                            <p:strVal val="#ppt_x"/>
                                          </p:val>
                                        </p:tav>
                                      </p:tavLst>
                                    </p:anim>
                                    <p:anim calcmode="lin" valueType="num">
                                      <p:cBhvr additive="base">
                                        <p:cTn id="22" dur="500" fill="hold"/>
                                        <p:tgtEl>
                                          <p:spTgt spid="265225"/>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65219">
                                            <p:txEl>
                                              <p:pRg st="5" end="5"/>
                                            </p:txEl>
                                          </p:spTgt>
                                        </p:tgtEl>
                                        <p:attrNameLst>
                                          <p:attrName>style.visibility</p:attrName>
                                        </p:attrNameLst>
                                      </p:cBhvr>
                                      <p:to>
                                        <p:strVal val="visible"/>
                                      </p:to>
                                    </p:set>
                                    <p:anim calcmode="lin" valueType="num">
                                      <p:cBhvr additive="base">
                                        <p:cTn id="27" dur="500" fill="hold"/>
                                        <p:tgtEl>
                                          <p:spTgt spid="26521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5219">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5227"/>
                                        </p:tgtEl>
                                        <p:attrNameLst>
                                          <p:attrName>style.visibility</p:attrName>
                                        </p:attrNameLst>
                                      </p:cBhvr>
                                      <p:to>
                                        <p:strVal val="visible"/>
                                      </p:to>
                                    </p:set>
                                    <p:anim calcmode="lin" valueType="num">
                                      <p:cBhvr additive="base">
                                        <p:cTn id="31" dur="500" fill="hold"/>
                                        <p:tgtEl>
                                          <p:spTgt spid="265227"/>
                                        </p:tgtEl>
                                        <p:attrNameLst>
                                          <p:attrName>ppt_x</p:attrName>
                                        </p:attrNameLst>
                                      </p:cBhvr>
                                      <p:tavLst>
                                        <p:tav tm="0">
                                          <p:val>
                                            <p:strVal val="#ppt_x"/>
                                          </p:val>
                                        </p:tav>
                                        <p:tav tm="100000">
                                          <p:val>
                                            <p:strVal val="#ppt_x"/>
                                          </p:val>
                                        </p:tav>
                                      </p:tavLst>
                                    </p:anim>
                                    <p:anim calcmode="lin" valueType="num">
                                      <p:cBhvr additive="base">
                                        <p:cTn id="32" dur="500" fill="hold"/>
                                        <p:tgtEl>
                                          <p:spTgt spid="26522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65228"/>
                                        </p:tgtEl>
                                        <p:attrNameLst>
                                          <p:attrName>style.visibility</p:attrName>
                                        </p:attrNameLst>
                                      </p:cBhvr>
                                      <p:to>
                                        <p:strVal val="visible"/>
                                      </p:to>
                                    </p:set>
                                    <p:anim calcmode="lin" valueType="num">
                                      <p:cBhvr additive="base">
                                        <p:cTn id="37" dur="500" fill="hold"/>
                                        <p:tgtEl>
                                          <p:spTgt spid="265228"/>
                                        </p:tgtEl>
                                        <p:attrNameLst>
                                          <p:attrName>ppt_x</p:attrName>
                                        </p:attrNameLst>
                                      </p:cBhvr>
                                      <p:tavLst>
                                        <p:tav tm="0">
                                          <p:val>
                                            <p:strVal val="#ppt_x"/>
                                          </p:val>
                                        </p:tav>
                                        <p:tav tm="100000">
                                          <p:val>
                                            <p:strVal val="#ppt_x"/>
                                          </p:val>
                                        </p:tav>
                                      </p:tavLst>
                                    </p:anim>
                                    <p:anim calcmode="lin" valueType="num">
                                      <p:cBhvr additive="base">
                                        <p:cTn id="38" dur="500" fill="hold"/>
                                        <p:tgtEl>
                                          <p:spTgt spid="2652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BE072B93-E4D0-4DCA-B27C-60BE13C6A35A}" type="slidenum">
              <a:rPr lang="en-US" altLang="zh-CN" smtClean="0"/>
              <a:pPr eaLnBrk="1" hangingPunct="1">
                <a:buNone/>
              </a:pPr>
              <a:t>104</a:t>
            </a:fld>
            <a:endParaRPr lang="en-US" altLang="zh-CN" dirty="0"/>
          </a:p>
        </p:txBody>
      </p:sp>
      <p:sp>
        <p:nvSpPr>
          <p:cNvPr id="80898" name="Rectangle 2"/>
          <p:cNvSpPr>
            <a:spLocks noGrp="1" noChangeArrowheads="1"/>
          </p:cNvSpPr>
          <p:nvPr>
            <p:ph type="body" idx="4294967295"/>
          </p:nvPr>
        </p:nvSpPr>
        <p:spPr>
          <a:xfrm>
            <a:off x="468313" y="750806"/>
            <a:ext cx="8229600" cy="6120408"/>
          </a:xfrm>
        </p:spPr>
        <p:txBody>
          <a:bodyPr/>
          <a:lstStyle/>
          <a:p>
            <a:pPr eaLnBrk="1" hangingPunct="1">
              <a:lnSpc>
                <a:spcPct val="90000"/>
              </a:lnSpc>
              <a:buFont typeface="Wingdings" pitchFamily="2" charset="2"/>
              <a:buNone/>
            </a:pPr>
            <a:r>
              <a:rPr lang="zh-CN" altLang="en-US" sz="2800" b="1" dirty="0">
                <a:solidFill>
                  <a:srgbClr val="000066"/>
                </a:solidFill>
                <a:latin typeface="+mn-lt"/>
                <a:ea typeface="黑体" panose="02010609060101010101" pitchFamily="49" charset="-122"/>
              </a:rPr>
              <a:t>用利息力表示的累积函数和贴现函数：</a:t>
            </a:r>
          </a:p>
          <a:p>
            <a:pPr eaLnBrk="1" hangingPunct="1">
              <a:lnSpc>
                <a:spcPct val="90000"/>
              </a:lnSpc>
              <a:buFont typeface="Wingdings" pitchFamily="2" charset="2"/>
              <a:buNone/>
            </a:pPr>
            <a:r>
              <a:rPr lang="zh-CN" altLang="en-US" b="1" dirty="0">
                <a:latin typeface="+mn-lt"/>
                <a:ea typeface="黑体" panose="02010609060101010101" pitchFamily="49" charset="-122"/>
              </a:rPr>
              <a:t>                                                            </a:t>
            </a:r>
          </a:p>
          <a:p>
            <a:pPr eaLnBrk="1" hangingPunct="1">
              <a:lnSpc>
                <a:spcPct val="90000"/>
              </a:lnSpc>
            </a:pPr>
            <a:endParaRPr lang="zh-CN" altLang="en-US" b="1" dirty="0">
              <a:latin typeface="+mn-lt"/>
              <a:ea typeface="黑体" panose="02010609060101010101" pitchFamily="49" charset="-122"/>
            </a:endParaRPr>
          </a:p>
          <a:p>
            <a:pPr eaLnBrk="1" hangingPunct="1">
              <a:lnSpc>
                <a:spcPct val="90000"/>
              </a:lnSpc>
              <a:buFont typeface="Wingdings" pitchFamily="2" charset="2"/>
              <a:buNone/>
            </a:pPr>
            <a:r>
              <a:rPr lang="zh-CN" altLang="en-US" b="1" dirty="0">
                <a:latin typeface="+mn-lt"/>
                <a:ea typeface="黑体" panose="02010609060101010101" pitchFamily="49" charset="-122"/>
              </a:rPr>
              <a:t>     </a:t>
            </a:r>
          </a:p>
          <a:p>
            <a:pPr eaLnBrk="1" hangingPunct="1">
              <a:lnSpc>
                <a:spcPct val="90000"/>
              </a:lnSpc>
              <a:buFont typeface="Wingdings" pitchFamily="2" charset="2"/>
              <a:buNone/>
            </a:pPr>
            <a:endParaRPr lang="en-US" altLang="zh-CN" b="1" dirty="0">
              <a:latin typeface="+mn-lt"/>
              <a:ea typeface="黑体" panose="02010609060101010101" pitchFamily="49" charset="-122"/>
            </a:endParaRPr>
          </a:p>
          <a:p>
            <a:pPr eaLnBrk="1" hangingPunct="1">
              <a:lnSpc>
                <a:spcPct val="90000"/>
              </a:lnSpc>
              <a:buFont typeface="Wingdings" pitchFamily="2" charset="2"/>
              <a:buNone/>
            </a:pPr>
            <a:r>
              <a:rPr lang="zh-CN" altLang="en-US" b="1" dirty="0">
                <a:latin typeface="+mn-lt"/>
                <a:ea typeface="黑体" panose="02010609060101010101" pitchFamily="49" charset="-122"/>
              </a:rPr>
              <a:t>两边从</a:t>
            </a:r>
            <a:r>
              <a:rPr lang="en-US" altLang="zh-CN" b="1" dirty="0">
                <a:latin typeface="+mn-lt"/>
                <a:ea typeface="黑体" panose="02010609060101010101" pitchFamily="49" charset="-122"/>
              </a:rPr>
              <a:t>0</a:t>
            </a:r>
            <a:r>
              <a:rPr lang="zh-CN" altLang="en-US" b="1" dirty="0">
                <a:latin typeface="+mn-lt"/>
                <a:ea typeface="黑体" panose="02010609060101010101" pitchFamily="49" charset="-122"/>
              </a:rPr>
              <a:t>到 </a:t>
            </a:r>
            <a:r>
              <a:rPr lang="en-US" altLang="zh-CN" b="1" i="1" dirty="0">
                <a:latin typeface="+mn-lt"/>
                <a:ea typeface="黑体" panose="02010609060101010101" pitchFamily="49" charset="-122"/>
              </a:rPr>
              <a:t>t </a:t>
            </a:r>
            <a:r>
              <a:rPr lang="zh-CN" altLang="en-US" b="1" dirty="0">
                <a:latin typeface="+mn-lt"/>
                <a:ea typeface="黑体" panose="02010609060101010101" pitchFamily="49" charset="-122"/>
              </a:rPr>
              <a:t>积分，得</a:t>
            </a:r>
          </a:p>
          <a:p>
            <a:pPr eaLnBrk="1" hangingPunct="1">
              <a:lnSpc>
                <a:spcPct val="90000"/>
              </a:lnSpc>
            </a:pPr>
            <a:endParaRPr lang="zh-CN" altLang="en-US" b="1" dirty="0">
              <a:latin typeface="+mn-lt"/>
              <a:ea typeface="黑体" panose="02010609060101010101" pitchFamily="49" charset="-122"/>
            </a:endParaRPr>
          </a:p>
          <a:p>
            <a:pPr eaLnBrk="1" hangingPunct="1">
              <a:lnSpc>
                <a:spcPct val="90000"/>
              </a:lnSpc>
            </a:pPr>
            <a:endParaRPr lang="zh-CN" altLang="en-US" b="1" dirty="0">
              <a:latin typeface="+mn-lt"/>
              <a:ea typeface="黑体" panose="02010609060101010101" pitchFamily="49" charset="-122"/>
            </a:endParaRPr>
          </a:p>
          <a:p>
            <a:pPr eaLnBrk="1" hangingPunct="1">
              <a:lnSpc>
                <a:spcPct val="90000"/>
              </a:lnSpc>
              <a:buFont typeface="Wingdings" pitchFamily="2" charset="2"/>
              <a:buNone/>
            </a:pPr>
            <a:endParaRPr lang="en-US" altLang="zh-CN" b="1" dirty="0">
              <a:latin typeface="+mn-lt"/>
            </a:endParaRPr>
          </a:p>
          <a:p>
            <a:pPr eaLnBrk="1" hangingPunct="1">
              <a:lnSpc>
                <a:spcPct val="90000"/>
              </a:lnSpc>
              <a:buFont typeface="Wingdings" pitchFamily="2" charset="2"/>
              <a:buNone/>
            </a:pPr>
            <a:r>
              <a:rPr lang="zh-CN" altLang="en-US" b="1" dirty="0">
                <a:latin typeface="+mn-lt"/>
                <a:ea typeface="黑体" panose="02010609060101010101" pitchFamily="49" charset="-122"/>
              </a:rPr>
              <a:t>故有</a:t>
            </a:r>
          </a:p>
          <a:p>
            <a:pPr eaLnBrk="1" hangingPunct="1">
              <a:lnSpc>
                <a:spcPct val="90000"/>
              </a:lnSpc>
              <a:buFont typeface="Wingdings" pitchFamily="2" charset="2"/>
              <a:buNone/>
            </a:pPr>
            <a:r>
              <a:rPr lang="zh-CN" altLang="en-US" b="1" dirty="0">
                <a:latin typeface="+mn-lt"/>
                <a:ea typeface="黑体" panose="02010609060101010101" pitchFamily="49" charset="-122"/>
              </a:rPr>
              <a:t> </a:t>
            </a:r>
          </a:p>
        </p:txBody>
      </p:sp>
      <p:sp>
        <p:nvSpPr>
          <p:cNvPr id="44036"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0900" name="Object 4"/>
          <p:cNvGraphicFramePr>
            <a:graphicFrameLocks noChangeAspect="1"/>
          </p:cNvGraphicFramePr>
          <p:nvPr>
            <p:extLst>
              <p:ext uri="{D42A27DB-BD31-4B8C-83A1-F6EECF244321}">
                <p14:modId xmlns:p14="http://schemas.microsoft.com/office/powerpoint/2010/main" val="609897573"/>
              </p:ext>
            </p:extLst>
          </p:nvPr>
        </p:nvGraphicFramePr>
        <p:xfrm>
          <a:off x="1776313" y="1418268"/>
          <a:ext cx="3873717" cy="1111745"/>
        </p:xfrm>
        <a:graphic>
          <a:graphicData uri="http://schemas.openxmlformats.org/presentationml/2006/ole">
            <mc:AlternateContent xmlns:mc="http://schemas.openxmlformats.org/markup-compatibility/2006">
              <mc:Choice xmlns:v="urn:schemas-microsoft-com:vml" Requires="v">
                <p:oleObj spid="_x0000_s51586" name="Equation" r:id="rId3" imgW="1447560" imgH="419040" progId="Equation.DSMT4">
                  <p:embed/>
                </p:oleObj>
              </mc:Choice>
              <mc:Fallback>
                <p:oleObj name="Equation" r:id="rId3" imgW="1447560" imgH="419040" progId="Equation.DSMT4">
                  <p:embed/>
                  <p:pic>
                    <p:nvPicPr>
                      <p:cNvPr id="0" name=""/>
                      <p:cNvPicPr>
                        <a:picLocks noChangeAspect="1" noChangeArrowheads="1"/>
                      </p:cNvPicPr>
                      <p:nvPr/>
                    </p:nvPicPr>
                    <p:blipFill>
                      <a:blip r:embed="rId4"/>
                      <a:srcRect/>
                      <a:stretch>
                        <a:fillRect/>
                      </a:stretch>
                    </p:blipFill>
                    <p:spPr bwMode="auto">
                      <a:xfrm>
                        <a:off x="1776313" y="1418268"/>
                        <a:ext cx="3873717" cy="1111745"/>
                      </a:xfrm>
                      <a:prstGeom prst="rect">
                        <a:avLst/>
                      </a:prstGeom>
                      <a:noFill/>
                    </p:spPr>
                  </p:pic>
                </p:oleObj>
              </mc:Fallback>
            </mc:AlternateContent>
          </a:graphicData>
        </a:graphic>
      </p:graphicFrame>
      <p:sp>
        <p:nvSpPr>
          <p:cNvPr id="4403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0902" name="Object 6"/>
          <p:cNvGraphicFramePr>
            <a:graphicFrameLocks noChangeAspect="1"/>
          </p:cNvGraphicFramePr>
          <p:nvPr>
            <p:extLst>
              <p:ext uri="{D42A27DB-BD31-4B8C-83A1-F6EECF244321}">
                <p14:modId xmlns:p14="http://schemas.microsoft.com/office/powerpoint/2010/main" val="1737041434"/>
              </p:ext>
            </p:extLst>
          </p:nvPr>
        </p:nvGraphicFramePr>
        <p:xfrm>
          <a:off x="1904900" y="3295667"/>
          <a:ext cx="7165975" cy="1079500"/>
        </p:xfrm>
        <a:graphic>
          <a:graphicData uri="http://schemas.openxmlformats.org/presentationml/2006/ole">
            <mc:AlternateContent xmlns:mc="http://schemas.openxmlformats.org/markup-compatibility/2006">
              <mc:Choice xmlns:v="urn:schemas-microsoft-com:vml" Requires="v">
                <p:oleObj spid="_x0000_s51587" name="Equation" r:id="rId5" imgW="2158920" imgH="342720" progId="Equation.DSMT4">
                  <p:embed/>
                </p:oleObj>
              </mc:Choice>
              <mc:Fallback>
                <p:oleObj name="Equation" r:id="rId5" imgW="2158920" imgH="342720" progId="Equation.DSMT4">
                  <p:embed/>
                  <p:pic>
                    <p:nvPicPr>
                      <p:cNvPr id="0" name=""/>
                      <p:cNvPicPr>
                        <a:picLocks noChangeAspect="1" noChangeArrowheads="1"/>
                      </p:cNvPicPr>
                      <p:nvPr/>
                    </p:nvPicPr>
                    <p:blipFill>
                      <a:blip r:embed="rId6"/>
                      <a:srcRect/>
                      <a:stretch>
                        <a:fillRect/>
                      </a:stretch>
                    </p:blipFill>
                    <p:spPr bwMode="auto">
                      <a:xfrm>
                        <a:off x="1904900" y="3295667"/>
                        <a:ext cx="7165975" cy="1079500"/>
                      </a:xfrm>
                      <a:prstGeom prst="rect">
                        <a:avLst/>
                      </a:prstGeom>
                      <a:noFill/>
                    </p:spPr>
                  </p:pic>
                </p:oleObj>
              </mc:Fallback>
            </mc:AlternateContent>
          </a:graphicData>
        </a:graphic>
      </p:graphicFrame>
      <p:sp>
        <p:nvSpPr>
          <p:cNvPr id="4404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0904" name="Object 8"/>
          <p:cNvGraphicFramePr>
            <a:graphicFrameLocks noChangeAspect="1"/>
          </p:cNvGraphicFramePr>
          <p:nvPr>
            <p:extLst>
              <p:ext uri="{D42A27DB-BD31-4B8C-83A1-F6EECF244321}">
                <p14:modId xmlns:p14="http://schemas.microsoft.com/office/powerpoint/2010/main" val="2999489739"/>
              </p:ext>
            </p:extLst>
          </p:nvPr>
        </p:nvGraphicFramePr>
        <p:xfrm>
          <a:off x="2022475" y="4868863"/>
          <a:ext cx="3683000" cy="1377950"/>
        </p:xfrm>
        <a:graphic>
          <a:graphicData uri="http://schemas.openxmlformats.org/presentationml/2006/ole">
            <mc:AlternateContent xmlns:mc="http://schemas.openxmlformats.org/markup-compatibility/2006">
              <mc:Choice xmlns:v="urn:schemas-microsoft-com:vml" Requires="v">
                <p:oleObj spid="_x0000_s51588" name="Equation" r:id="rId7" imgW="850680" imgH="330120" progId="Equation.DSMT4">
                  <p:embed/>
                </p:oleObj>
              </mc:Choice>
              <mc:Fallback>
                <p:oleObj name="Equation" r:id="rId7" imgW="850680" imgH="330120" progId="Equation.DSMT4">
                  <p:embed/>
                  <p:pic>
                    <p:nvPicPr>
                      <p:cNvPr id="0" name=""/>
                      <p:cNvPicPr>
                        <a:picLocks noChangeAspect="1" noChangeArrowheads="1"/>
                      </p:cNvPicPr>
                      <p:nvPr/>
                    </p:nvPicPr>
                    <p:blipFill>
                      <a:blip r:embed="rId8"/>
                      <a:srcRect/>
                      <a:stretch>
                        <a:fillRect/>
                      </a:stretch>
                    </p:blipFill>
                    <p:spPr bwMode="auto">
                      <a:xfrm>
                        <a:off x="2022475" y="4868863"/>
                        <a:ext cx="3683000" cy="1377950"/>
                      </a:xfrm>
                      <a:prstGeom prst="rect">
                        <a:avLst/>
                      </a:prstGeom>
                      <a:solidFill>
                        <a:schemeClr val="accent1"/>
                      </a:solidFill>
                    </p:spPr>
                  </p:pic>
                </p:oleObj>
              </mc:Fallback>
            </mc:AlternateContent>
          </a:graphicData>
        </a:graphic>
      </p:graphicFrame>
    </p:spTree>
    <p:extLst>
      <p:ext uri="{BB962C8B-B14F-4D97-AF65-F5344CB8AC3E}">
        <p14:creationId xmlns:p14="http://schemas.microsoft.com/office/powerpoint/2010/main" val="19216424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898">
                                            <p:txEl>
                                              <p:pRg st="0" end="0"/>
                                            </p:txEl>
                                          </p:spTgt>
                                        </p:tgtEl>
                                        <p:attrNameLst>
                                          <p:attrName>style.visibility</p:attrName>
                                        </p:attrNameLst>
                                      </p:cBhvr>
                                      <p:to>
                                        <p:strVal val="visible"/>
                                      </p:to>
                                    </p:set>
                                    <p:anim calcmode="lin" valueType="num">
                                      <p:cBhvr additive="base">
                                        <p:cTn id="7" dur="500" fill="hold"/>
                                        <p:tgtEl>
                                          <p:spTgt spid="808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89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0900"/>
                                        </p:tgtEl>
                                        <p:attrNameLst>
                                          <p:attrName>style.visibility</p:attrName>
                                        </p:attrNameLst>
                                      </p:cBhvr>
                                      <p:to>
                                        <p:strVal val="visible"/>
                                      </p:to>
                                    </p:set>
                                    <p:anim calcmode="lin" valueType="num">
                                      <p:cBhvr additive="base">
                                        <p:cTn id="11" dur="500" fill="hold"/>
                                        <p:tgtEl>
                                          <p:spTgt spid="80900"/>
                                        </p:tgtEl>
                                        <p:attrNameLst>
                                          <p:attrName>ppt_x</p:attrName>
                                        </p:attrNameLst>
                                      </p:cBhvr>
                                      <p:tavLst>
                                        <p:tav tm="0">
                                          <p:val>
                                            <p:strVal val="#ppt_x"/>
                                          </p:val>
                                        </p:tav>
                                        <p:tav tm="100000">
                                          <p:val>
                                            <p:strVal val="#ppt_x"/>
                                          </p:val>
                                        </p:tav>
                                      </p:tavLst>
                                    </p:anim>
                                    <p:anim calcmode="lin" valueType="num">
                                      <p:cBhvr additive="base">
                                        <p:cTn id="12" dur="500" fill="hold"/>
                                        <p:tgtEl>
                                          <p:spTgt spid="8090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0898">
                                            <p:txEl>
                                              <p:pRg st="5" end="5"/>
                                            </p:txEl>
                                          </p:spTgt>
                                        </p:tgtEl>
                                        <p:attrNameLst>
                                          <p:attrName>style.visibility</p:attrName>
                                        </p:attrNameLst>
                                      </p:cBhvr>
                                      <p:to>
                                        <p:strVal val="visible"/>
                                      </p:to>
                                    </p:set>
                                    <p:anim calcmode="lin" valueType="num">
                                      <p:cBhvr additive="base">
                                        <p:cTn id="17" dur="500" fill="hold"/>
                                        <p:tgtEl>
                                          <p:spTgt spid="80898">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0898">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0902"/>
                                        </p:tgtEl>
                                        <p:attrNameLst>
                                          <p:attrName>style.visibility</p:attrName>
                                        </p:attrNameLst>
                                      </p:cBhvr>
                                      <p:to>
                                        <p:strVal val="visible"/>
                                      </p:to>
                                    </p:set>
                                    <p:anim calcmode="lin" valueType="num">
                                      <p:cBhvr additive="base">
                                        <p:cTn id="21" dur="500" fill="hold"/>
                                        <p:tgtEl>
                                          <p:spTgt spid="80902"/>
                                        </p:tgtEl>
                                        <p:attrNameLst>
                                          <p:attrName>ppt_x</p:attrName>
                                        </p:attrNameLst>
                                      </p:cBhvr>
                                      <p:tavLst>
                                        <p:tav tm="0">
                                          <p:val>
                                            <p:strVal val="#ppt_x"/>
                                          </p:val>
                                        </p:tav>
                                        <p:tav tm="100000">
                                          <p:val>
                                            <p:strVal val="#ppt_x"/>
                                          </p:val>
                                        </p:tav>
                                      </p:tavLst>
                                    </p:anim>
                                    <p:anim calcmode="lin" valueType="num">
                                      <p:cBhvr additive="base">
                                        <p:cTn id="22" dur="500" fill="hold"/>
                                        <p:tgtEl>
                                          <p:spTgt spid="8090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0898">
                                            <p:txEl>
                                              <p:pRg st="9" end="9"/>
                                            </p:txEl>
                                          </p:spTgt>
                                        </p:tgtEl>
                                        <p:attrNameLst>
                                          <p:attrName>style.visibility</p:attrName>
                                        </p:attrNameLst>
                                      </p:cBhvr>
                                      <p:to>
                                        <p:strVal val="visible"/>
                                      </p:to>
                                    </p:set>
                                    <p:anim calcmode="lin" valueType="num">
                                      <p:cBhvr additive="base">
                                        <p:cTn id="27" dur="500" fill="hold"/>
                                        <p:tgtEl>
                                          <p:spTgt spid="80898">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0898">
                                            <p:txEl>
                                              <p:pRg st="9" end="9"/>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0904"/>
                                        </p:tgtEl>
                                        <p:attrNameLst>
                                          <p:attrName>style.visibility</p:attrName>
                                        </p:attrNameLst>
                                      </p:cBhvr>
                                      <p:to>
                                        <p:strVal val="visible"/>
                                      </p:to>
                                    </p:set>
                                    <p:anim calcmode="lin" valueType="num">
                                      <p:cBhvr additive="base">
                                        <p:cTn id="31" dur="500" fill="hold"/>
                                        <p:tgtEl>
                                          <p:spTgt spid="80904"/>
                                        </p:tgtEl>
                                        <p:attrNameLst>
                                          <p:attrName>ppt_x</p:attrName>
                                        </p:attrNameLst>
                                      </p:cBhvr>
                                      <p:tavLst>
                                        <p:tav tm="0">
                                          <p:val>
                                            <p:strVal val="#ppt_x"/>
                                          </p:val>
                                        </p:tav>
                                        <p:tav tm="100000">
                                          <p:val>
                                            <p:strVal val="#ppt_x"/>
                                          </p:val>
                                        </p:tav>
                                      </p:tavLst>
                                    </p:anim>
                                    <p:anim calcmode="lin" valueType="num">
                                      <p:cBhvr additive="base">
                                        <p:cTn id="32" dur="500" fill="hold"/>
                                        <p:tgtEl>
                                          <p:spTgt spid="809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xfrm>
            <a:off x="6542856" y="6248400"/>
            <a:ext cx="2133600" cy="457200"/>
          </a:xfrm>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38BA908A-0A12-4387-8395-B21A171AAE9C}" type="slidenum">
              <a:rPr lang="en-US" altLang="zh-CN" smtClean="0"/>
              <a:pPr eaLnBrk="1" hangingPunct="1">
                <a:buNone/>
              </a:pPr>
              <a:t>105</a:t>
            </a:fld>
            <a:endParaRPr lang="en-US" altLang="zh-CN" dirty="0"/>
          </a:p>
        </p:txBody>
      </p:sp>
      <p:sp>
        <p:nvSpPr>
          <p:cNvPr id="49155" name="Rectangle 2"/>
          <p:cNvSpPr>
            <a:spLocks noGrp="1" noChangeArrowheads="1"/>
          </p:cNvSpPr>
          <p:nvPr>
            <p:ph type="title"/>
          </p:nvPr>
        </p:nvSpPr>
        <p:spPr>
          <a:xfrm>
            <a:off x="514952" y="747880"/>
            <a:ext cx="7543800" cy="930275"/>
          </a:xfrm>
        </p:spPr>
        <p:txBody>
          <a:bodyPr/>
          <a:lstStyle/>
          <a:p>
            <a:pPr eaLnBrk="1" hangingPunct="1"/>
            <a:r>
              <a:rPr lang="zh-CN" altLang="en-US" sz="2800" b="1" dirty="0">
                <a:latin typeface="+mn-lt"/>
                <a:ea typeface="黑体" panose="02010609060101010101" pitchFamily="49" charset="-122"/>
              </a:rPr>
              <a:t>利息力的另一个解释：</a:t>
            </a:r>
          </a:p>
        </p:txBody>
      </p:sp>
      <p:sp>
        <p:nvSpPr>
          <p:cNvPr id="49156" name="Rectangle 3"/>
          <p:cNvSpPr>
            <a:spLocks noGrp="1" noChangeArrowheads="1"/>
          </p:cNvSpPr>
          <p:nvPr>
            <p:ph type="body" idx="1"/>
          </p:nvPr>
        </p:nvSpPr>
        <p:spPr>
          <a:xfrm>
            <a:off x="457200" y="1268413"/>
            <a:ext cx="8229600" cy="4862512"/>
          </a:xfrm>
        </p:spPr>
        <p:txBody>
          <a:bodyPr/>
          <a:lstStyle/>
          <a:p>
            <a:pPr eaLnBrk="1" hangingPunct="1"/>
            <a:r>
              <a:rPr lang="zh-CN" altLang="en-US" sz="2400" b="1" dirty="0">
                <a:latin typeface="+mn-lt"/>
                <a:ea typeface="黑体" panose="02010609060101010101" pitchFamily="49" charset="-122"/>
              </a:rPr>
              <a:t>复利条件下，当 </a:t>
            </a:r>
            <a:r>
              <a:rPr lang="en-US" altLang="zh-CN" sz="2400" b="0" i="1" dirty="0">
                <a:latin typeface="Times New Roman" panose="02020603050405020304" pitchFamily="18" charset="0"/>
                <a:cs typeface="Times New Roman" panose="02020603050405020304" pitchFamily="18" charset="0"/>
              </a:rPr>
              <a:t>m</a:t>
            </a:r>
            <a:r>
              <a:rPr lang="en-US" altLang="zh-CN" sz="2400" b="1" i="1" dirty="0">
                <a:latin typeface="+mn-lt"/>
                <a:ea typeface="黑体" panose="02010609060101010101" pitchFamily="49" charset="-122"/>
              </a:rPr>
              <a:t> </a:t>
            </a:r>
            <a:r>
              <a:rPr lang="en-US" altLang="zh-CN" sz="2400" b="1" dirty="0">
                <a:latin typeface="+mn-lt"/>
                <a:ea typeface="黑体" panose="02010609060101010101" pitchFamily="49" charset="-122"/>
                <a:sym typeface="Symbol"/>
              </a:rPr>
              <a:t>  </a:t>
            </a:r>
            <a:r>
              <a:rPr lang="en-US" altLang="zh-CN" sz="2400" b="1" i="1" dirty="0">
                <a:latin typeface="+mn-lt"/>
                <a:ea typeface="黑体" panose="02010609060101010101" pitchFamily="49" charset="-122"/>
                <a:sym typeface="Symbol"/>
              </a:rPr>
              <a:t> </a:t>
            </a:r>
            <a:r>
              <a:rPr lang="zh-CN" altLang="en-US" sz="2400" b="1" dirty="0">
                <a:latin typeface="+mn-lt"/>
                <a:ea typeface="黑体" panose="02010609060101010101" pitchFamily="49" charset="-122"/>
              </a:rPr>
              <a:t>的名义利率是</a:t>
            </a:r>
            <a:r>
              <a:rPr lang="zh-CN" altLang="en-US" sz="2400" b="1" dirty="0">
                <a:solidFill>
                  <a:srgbClr val="FC4D16"/>
                </a:solidFill>
                <a:latin typeface="+mn-lt"/>
                <a:ea typeface="黑体" panose="02010609060101010101" pitchFamily="49" charset="-122"/>
              </a:rPr>
              <a:t>利息力</a:t>
            </a:r>
            <a:r>
              <a:rPr lang="zh-CN" altLang="en-US" sz="2400" b="1" dirty="0">
                <a:latin typeface="+mn-lt"/>
                <a:ea typeface="黑体" panose="02010609060101010101" pitchFamily="49" charset="-122"/>
              </a:rPr>
              <a:t>：</a:t>
            </a:r>
          </a:p>
        </p:txBody>
      </p:sp>
      <p:graphicFrame>
        <p:nvGraphicFramePr>
          <p:cNvPr id="268292" name="Object 4"/>
          <p:cNvGraphicFramePr>
            <a:graphicFrameLocks noGrp="1" noChangeAspect="1"/>
          </p:cNvGraphicFramePr>
          <p:nvPr>
            <p:ph idx="4294967295"/>
            <p:extLst>
              <p:ext uri="{D42A27DB-BD31-4B8C-83A1-F6EECF244321}">
                <p14:modId xmlns:p14="http://schemas.microsoft.com/office/powerpoint/2010/main" val="716566060"/>
              </p:ext>
            </p:extLst>
          </p:nvPr>
        </p:nvGraphicFramePr>
        <p:xfrm>
          <a:off x="306677" y="1988542"/>
          <a:ext cx="4265323" cy="1035645"/>
        </p:xfrm>
        <a:graphic>
          <a:graphicData uri="http://schemas.openxmlformats.org/presentationml/2006/ole">
            <mc:AlternateContent xmlns:mc="http://schemas.openxmlformats.org/markup-compatibility/2006">
              <mc:Choice xmlns:v="urn:schemas-microsoft-com:vml" Requires="v">
                <p:oleObj spid="_x0000_s52738" name="Equation" r:id="rId3" imgW="1777680" imgH="431640" progId="Equation.DSMT4">
                  <p:embed/>
                </p:oleObj>
              </mc:Choice>
              <mc:Fallback>
                <p:oleObj name="Equation" r:id="rId3" imgW="1777680" imgH="431640" progId="Equation.DSMT4">
                  <p:embed/>
                  <p:pic>
                    <p:nvPicPr>
                      <p:cNvPr id="0" name=""/>
                      <p:cNvPicPr>
                        <a:picLocks noGrp="1" noChangeAspect="1" noChangeArrowheads="1"/>
                      </p:cNvPicPr>
                      <p:nvPr/>
                    </p:nvPicPr>
                    <p:blipFill>
                      <a:blip r:embed="rId4"/>
                      <a:srcRect/>
                      <a:stretch>
                        <a:fillRect/>
                      </a:stretch>
                    </p:blipFill>
                    <p:spPr bwMode="auto">
                      <a:xfrm>
                        <a:off x="306677" y="1988542"/>
                        <a:ext cx="4265323" cy="1035645"/>
                      </a:xfrm>
                      <a:prstGeom prst="rect">
                        <a:avLst/>
                      </a:prstGeom>
                      <a:noFill/>
                    </p:spPr>
                  </p:pic>
                </p:oleObj>
              </mc:Fallback>
            </mc:AlternateContent>
          </a:graphicData>
        </a:graphic>
      </p:graphicFrame>
      <p:graphicFrame>
        <p:nvGraphicFramePr>
          <p:cNvPr id="268293" name="Object 5"/>
          <p:cNvGraphicFramePr>
            <a:graphicFrameLocks noChangeAspect="1"/>
          </p:cNvGraphicFramePr>
          <p:nvPr>
            <p:extLst>
              <p:ext uri="{D42A27DB-BD31-4B8C-83A1-F6EECF244321}">
                <p14:modId xmlns:p14="http://schemas.microsoft.com/office/powerpoint/2010/main" val="538921872"/>
              </p:ext>
            </p:extLst>
          </p:nvPr>
        </p:nvGraphicFramePr>
        <p:xfrm>
          <a:off x="1476054" y="3141662"/>
          <a:ext cx="7606776" cy="1188037"/>
        </p:xfrm>
        <a:graphic>
          <a:graphicData uri="http://schemas.openxmlformats.org/presentationml/2006/ole">
            <mc:AlternateContent xmlns:mc="http://schemas.openxmlformats.org/markup-compatibility/2006">
              <mc:Choice xmlns:v="urn:schemas-microsoft-com:vml" Requires="v">
                <p:oleObj spid="_x0000_s52739" name="Equation" r:id="rId5" imgW="2679700" imgH="419100" progId="">
                  <p:embed/>
                </p:oleObj>
              </mc:Choice>
              <mc:Fallback>
                <p:oleObj name="Equation" r:id="rId5" imgW="2679700" imgH="4191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054" y="3141662"/>
                        <a:ext cx="7606776" cy="1188037"/>
                      </a:xfrm>
                      <a:prstGeom prst="rect">
                        <a:avLst/>
                      </a:prstGeom>
                      <a:noFill/>
                    </p:spPr>
                  </p:pic>
                </p:oleObj>
              </mc:Fallback>
            </mc:AlternateContent>
          </a:graphicData>
        </a:graphic>
      </p:graphicFrame>
      <p:graphicFrame>
        <p:nvGraphicFramePr>
          <p:cNvPr id="268294" name="Object 6"/>
          <p:cNvGraphicFramePr>
            <a:graphicFrameLocks noChangeAspect="1"/>
          </p:cNvGraphicFramePr>
          <p:nvPr>
            <p:extLst>
              <p:ext uri="{D42A27DB-BD31-4B8C-83A1-F6EECF244321}">
                <p14:modId xmlns:p14="http://schemas.microsoft.com/office/powerpoint/2010/main" val="2199126450"/>
              </p:ext>
            </p:extLst>
          </p:nvPr>
        </p:nvGraphicFramePr>
        <p:xfrm>
          <a:off x="1477924" y="4470877"/>
          <a:ext cx="4102188" cy="902339"/>
        </p:xfrm>
        <a:graphic>
          <a:graphicData uri="http://schemas.openxmlformats.org/presentationml/2006/ole">
            <mc:AlternateContent xmlns:mc="http://schemas.openxmlformats.org/markup-compatibility/2006">
              <mc:Choice xmlns:v="urn:schemas-microsoft-com:vml" Requires="v">
                <p:oleObj spid="_x0000_s52740" name="Equation" r:id="rId7" imgW="1384300" imgH="304800" progId="">
                  <p:embed/>
                </p:oleObj>
              </mc:Choice>
              <mc:Fallback>
                <p:oleObj name="Equation" r:id="rId7" imgW="1384300" imgH="3048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7924" y="4470877"/>
                        <a:ext cx="4102188" cy="902339"/>
                      </a:xfrm>
                      <a:prstGeom prst="rect">
                        <a:avLst/>
                      </a:prstGeom>
                      <a:noFill/>
                    </p:spPr>
                  </p:pic>
                </p:oleObj>
              </mc:Fallback>
            </mc:AlternateContent>
          </a:graphicData>
        </a:graphic>
      </p:graphicFrame>
      <p:graphicFrame>
        <p:nvGraphicFramePr>
          <p:cNvPr id="268295" name="Object 7"/>
          <p:cNvGraphicFramePr>
            <a:graphicFrameLocks noChangeAspect="1"/>
          </p:cNvGraphicFramePr>
          <p:nvPr>
            <p:extLst>
              <p:ext uri="{D42A27DB-BD31-4B8C-83A1-F6EECF244321}">
                <p14:modId xmlns:p14="http://schemas.microsoft.com/office/powerpoint/2010/main" val="1806988177"/>
              </p:ext>
            </p:extLst>
          </p:nvPr>
        </p:nvGraphicFramePr>
        <p:xfrm>
          <a:off x="1547492" y="5733157"/>
          <a:ext cx="1726108" cy="576163"/>
        </p:xfrm>
        <a:graphic>
          <a:graphicData uri="http://schemas.openxmlformats.org/presentationml/2006/ole">
            <mc:AlternateContent xmlns:mc="http://schemas.openxmlformats.org/markup-compatibility/2006">
              <mc:Choice xmlns:v="urn:schemas-microsoft-com:vml" Requires="v">
                <p:oleObj spid="_x0000_s52741" name="Equation" r:id="rId9" imgW="609336" imgH="203112" progId="">
                  <p:embed/>
                </p:oleObj>
              </mc:Choice>
              <mc:Fallback>
                <p:oleObj name="Equation" r:id="rId9" imgW="609336" imgH="203112"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492" y="5733157"/>
                        <a:ext cx="1726108" cy="576163"/>
                      </a:xfrm>
                      <a:prstGeom prst="rect">
                        <a:avLst/>
                      </a:prstGeom>
                      <a:noFill/>
                    </p:spPr>
                  </p:pic>
                </p:oleObj>
              </mc:Fallback>
            </mc:AlternateContent>
          </a:graphicData>
        </a:graphic>
      </p:graphicFrame>
    </p:spTree>
    <p:extLst>
      <p:ext uri="{BB962C8B-B14F-4D97-AF65-F5344CB8AC3E}">
        <p14:creationId xmlns:p14="http://schemas.microsoft.com/office/powerpoint/2010/main" val="27444774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8292"/>
                                        </p:tgtEl>
                                        <p:attrNameLst>
                                          <p:attrName>style.visibility</p:attrName>
                                        </p:attrNameLst>
                                      </p:cBhvr>
                                      <p:to>
                                        <p:strVal val="visible"/>
                                      </p:to>
                                    </p:set>
                                    <p:anim calcmode="lin" valueType="num">
                                      <p:cBhvr additive="base">
                                        <p:cTn id="7" dur="500" fill="hold"/>
                                        <p:tgtEl>
                                          <p:spTgt spid="268292"/>
                                        </p:tgtEl>
                                        <p:attrNameLst>
                                          <p:attrName>ppt_x</p:attrName>
                                        </p:attrNameLst>
                                      </p:cBhvr>
                                      <p:tavLst>
                                        <p:tav tm="0">
                                          <p:val>
                                            <p:strVal val="#ppt_x"/>
                                          </p:val>
                                        </p:tav>
                                        <p:tav tm="100000">
                                          <p:val>
                                            <p:strVal val="#ppt_x"/>
                                          </p:val>
                                        </p:tav>
                                      </p:tavLst>
                                    </p:anim>
                                    <p:anim calcmode="lin" valueType="num">
                                      <p:cBhvr additive="base">
                                        <p:cTn id="8" dur="500" fill="hold"/>
                                        <p:tgtEl>
                                          <p:spTgt spid="26829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68293"/>
                                        </p:tgtEl>
                                        <p:attrNameLst>
                                          <p:attrName>style.visibility</p:attrName>
                                        </p:attrNameLst>
                                      </p:cBhvr>
                                      <p:to>
                                        <p:strVal val="visible"/>
                                      </p:to>
                                    </p:set>
                                    <p:anim calcmode="lin" valueType="num">
                                      <p:cBhvr additive="base">
                                        <p:cTn id="13" dur="500" fill="hold"/>
                                        <p:tgtEl>
                                          <p:spTgt spid="268293"/>
                                        </p:tgtEl>
                                        <p:attrNameLst>
                                          <p:attrName>ppt_x</p:attrName>
                                        </p:attrNameLst>
                                      </p:cBhvr>
                                      <p:tavLst>
                                        <p:tav tm="0">
                                          <p:val>
                                            <p:strVal val="#ppt_x"/>
                                          </p:val>
                                        </p:tav>
                                        <p:tav tm="100000">
                                          <p:val>
                                            <p:strVal val="#ppt_x"/>
                                          </p:val>
                                        </p:tav>
                                      </p:tavLst>
                                    </p:anim>
                                    <p:anim calcmode="lin" valueType="num">
                                      <p:cBhvr additive="base">
                                        <p:cTn id="14" dur="500" fill="hold"/>
                                        <p:tgtEl>
                                          <p:spTgt spid="26829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68294"/>
                                        </p:tgtEl>
                                        <p:attrNameLst>
                                          <p:attrName>style.visibility</p:attrName>
                                        </p:attrNameLst>
                                      </p:cBhvr>
                                      <p:to>
                                        <p:strVal val="visible"/>
                                      </p:to>
                                    </p:set>
                                    <p:anim calcmode="lin" valueType="num">
                                      <p:cBhvr additive="base">
                                        <p:cTn id="19" dur="500" fill="hold"/>
                                        <p:tgtEl>
                                          <p:spTgt spid="268294"/>
                                        </p:tgtEl>
                                        <p:attrNameLst>
                                          <p:attrName>ppt_x</p:attrName>
                                        </p:attrNameLst>
                                      </p:cBhvr>
                                      <p:tavLst>
                                        <p:tav tm="0">
                                          <p:val>
                                            <p:strVal val="#ppt_x"/>
                                          </p:val>
                                        </p:tav>
                                        <p:tav tm="100000">
                                          <p:val>
                                            <p:strVal val="#ppt_x"/>
                                          </p:val>
                                        </p:tav>
                                      </p:tavLst>
                                    </p:anim>
                                    <p:anim calcmode="lin" valueType="num">
                                      <p:cBhvr additive="base">
                                        <p:cTn id="20" dur="500" fill="hold"/>
                                        <p:tgtEl>
                                          <p:spTgt spid="26829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68295"/>
                                        </p:tgtEl>
                                        <p:attrNameLst>
                                          <p:attrName>style.visibility</p:attrName>
                                        </p:attrNameLst>
                                      </p:cBhvr>
                                      <p:to>
                                        <p:strVal val="visible"/>
                                      </p:to>
                                    </p:set>
                                    <p:anim calcmode="lin" valueType="num">
                                      <p:cBhvr additive="base">
                                        <p:cTn id="25" dur="500" fill="hold"/>
                                        <p:tgtEl>
                                          <p:spTgt spid="268295"/>
                                        </p:tgtEl>
                                        <p:attrNameLst>
                                          <p:attrName>ppt_x</p:attrName>
                                        </p:attrNameLst>
                                      </p:cBhvr>
                                      <p:tavLst>
                                        <p:tav tm="0">
                                          <p:val>
                                            <p:strVal val="#ppt_x"/>
                                          </p:val>
                                        </p:tav>
                                        <p:tav tm="100000">
                                          <p:val>
                                            <p:strVal val="#ppt_x"/>
                                          </p:val>
                                        </p:tav>
                                      </p:tavLst>
                                    </p:anim>
                                    <p:anim calcmode="lin" valueType="num">
                                      <p:cBhvr additive="base">
                                        <p:cTn id="26" dur="500" fill="hold"/>
                                        <p:tgtEl>
                                          <p:spTgt spid="2682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64A5FE42-BB6E-44BF-90A4-B5A57DD7B19C}" type="slidenum">
              <a:rPr lang="en-US" altLang="zh-CN" smtClean="0"/>
              <a:pPr eaLnBrk="1" hangingPunct="1">
                <a:buNone/>
              </a:pPr>
              <a:t>106</a:t>
            </a:fld>
            <a:endParaRPr lang="en-US" altLang="zh-CN" dirty="0"/>
          </a:p>
        </p:txBody>
      </p:sp>
      <p:sp>
        <p:nvSpPr>
          <p:cNvPr id="50179" name="Rectangle 3"/>
          <p:cNvSpPr>
            <a:spLocks noGrp="1" noChangeArrowheads="1"/>
          </p:cNvSpPr>
          <p:nvPr>
            <p:ph type="body" idx="1"/>
          </p:nvPr>
        </p:nvSpPr>
        <p:spPr>
          <a:xfrm>
            <a:off x="179512" y="908720"/>
            <a:ext cx="8424936" cy="4933950"/>
          </a:xfrm>
        </p:spPr>
        <p:txBody>
          <a:bodyPr/>
          <a:lstStyle/>
          <a:p>
            <a:pPr marL="0" indent="0" eaLnBrk="1" hangingPunct="1">
              <a:buNone/>
            </a:pPr>
            <a:r>
              <a:rPr lang="zh-CN" altLang="en-US" sz="2400" b="1" dirty="0">
                <a:solidFill>
                  <a:srgbClr val="FC4D16"/>
                </a:solidFill>
                <a:latin typeface="Times New Roman" panose="02020603050405020304" pitchFamily="18" charset="0"/>
                <a:cs typeface="Times New Roman" panose="02020603050405020304" pitchFamily="18" charset="0"/>
              </a:rPr>
              <a:t>问题</a:t>
            </a:r>
            <a:r>
              <a:rPr lang="zh-CN" altLang="en-US" sz="2400" b="1" dirty="0">
                <a:latin typeface="Times New Roman" panose="02020603050405020304" pitchFamily="18" charset="0"/>
                <a:cs typeface="Times New Roman" panose="02020603050405020304" pitchFamily="18" charset="0"/>
              </a:rPr>
              <a:t>：当 </a:t>
            </a:r>
            <a:r>
              <a:rPr lang="en-US" altLang="zh-CN" sz="2400" b="1" i="1" dirty="0">
                <a:latin typeface="Times New Roman" panose="02020603050405020304" pitchFamily="18" charset="0"/>
                <a:cs typeface="Times New Roman" panose="02020603050405020304" pitchFamily="18" charset="0"/>
              </a:rPr>
              <a:t>m </a:t>
            </a:r>
            <a:r>
              <a:rPr lang="zh-CN" altLang="en-US" sz="2400" b="1" dirty="0">
                <a:latin typeface="Times New Roman" panose="02020603050405020304" pitchFamily="18" charset="0"/>
                <a:cs typeface="Times New Roman" panose="02020603050405020304" pitchFamily="18" charset="0"/>
              </a:rPr>
              <a:t>趋于无穷时，名义贴现率</a:t>
            </a:r>
            <a:r>
              <a:rPr lang="en-US" altLang="zh-CN" sz="2400" b="1" i="1" dirty="0">
                <a:latin typeface="Times New Roman" panose="02020603050405020304" pitchFamily="18" charset="0"/>
                <a:cs typeface="Times New Roman" panose="02020603050405020304" pitchFamily="18" charset="0"/>
              </a:rPr>
              <a:t>d</a:t>
            </a:r>
            <a:r>
              <a:rPr lang="en-US" altLang="zh-CN" sz="2400" b="1" baseline="30000" dirty="0">
                <a:latin typeface="Times New Roman" panose="02020603050405020304" pitchFamily="18" charset="0"/>
                <a:cs typeface="Times New Roman" panose="02020603050405020304" pitchFamily="18" charset="0"/>
              </a:rPr>
              <a:t>(</a:t>
            </a:r>
            <a:r>
              <a:rPr lang="en-US" altLang="zh-CN" sz="2400" b="1" i="1" baseline="30000" dirty="0">
                <a:latin typeface="Times New Roman" panose="02020603050405020304" pitchFamily="18" charset="0"/>
                <a:cs typeface="Times New Roman" panose="02020603050405020304" pitchFamily="18" charset="0"/>
              </a:rPr>
              <a:t>m</a:t>
            </a:r>
            <a:r>
              <a:rPr lang="en-US" altLang="zh-CN" sz="2400" b="1" baseline="30000"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与利息力的关系？</a:t>
            </a:r>
          </a:p>
        </p:txBody>
      </p:sp>
      <p:graphicFrame>
        <p:nvGraphicFramePr>
          <p:cNvPr id="50180" name="Object 7"/>
          <p:cNvGraphicFramePr>
            <a:graphicFrameLocks noChangeAspect="1"/>
          </p:cNvGraphicFramePr>
          <p:nvPr>
            <p:extLst>
              <p:ext uri="{D42A27DB-BD31-4B8C-83A1-F6EECF244321}">
                <p14:modId xmlns:p14="http://schemas.microsoft.com/office/powerpoint/2010/main" val="3327998102"/>
              </p:ext>
            </p:extLst>
          </p:nvPr>
        </p:nvGraphicFramePr>
        <p:xfrm>
          <a:off x="690653" y="1900238"/>
          <a:ext cx="3881347" cy="1366152"/>
        </p:xfrm>
        <a:graphic>
          <a:graphicData uri="http://schemas.openxmlformats.org/presentationml/2006/ole">
            <mc:AlternateContent xmlns:mc="http://schemas.openxmlformats.org/markup-compatibility/2006">
              <mc:Choice xmlns:v="urn:schemas-microsoft-com:vml" Requires="v">
                <p:oleObj spid="_x0000_s53506" name="Equation" r:id="rId3" imgW="1371600" imgH="482400" progId="Equation.DSMT4">
                  <p:embed/>
                </p:oleObj>
              </mc:Choice>
              <mc:Fallback>
                <p:oleObj name="Equation" r:id="rId3" imgW="1371600" imgH="482400" progId="Equation.DSMT4">
                  <p:embed/>
                  <p:pic>
                    <p:nvPicPr>
                      <p:cNvPr id="0" name=""/>
                      <p:cNvPicPr>
                        <a:picLocks noChangeAspect="1" noChangeArrowheads="1"/>
                      </p:cNvPicPr>
                      <p:nvPr/>
                    </p:nvPicPr>
                    <p:blipFill>
                      <a:blip r:embed="rId4"/>
                      <a:srcRect/>
                      <a:stretch>
                        <a:fillRect/>
                      </a:stretch>
                    </p:blipFill>
                    <p:spPr bwMode="auto">
                      <a:xfrm>
                        <a:off x="690653" y="1900238"/>
                        <a:ext cx="3881347" cy="1366152"/>
                      </a:xfrm>
                      <a:prstGeom prst="rect">
                        <a:avLst/>
                      </a:prstGeom>
                      <a:noFill/>
                    </p:spPr>
                  </p:pic>
                </p:oleObj>
              </mc:Fallback>
            </mc:AlternateContent>
          </a:graphicData>
        </a:graphic>
      </p:graphicFrame>
      <p:graphicFrame>
        <p:nvGraphicFramePr>
          <p:cNvPr id="318472" name="Object 8"/>
          <p:cNvGraphicFramePr>
            <a:graphicFrameLocks noChangeAspect="1"/>
          </p:cNvGraphicFramePr>
          <p:nvPr>
            <p:extLst>
              <p:ext uri="{D42A27DB-BD31-4B8C-83A1-F6EECF244321}">
                <p14:modId xmlns:p14="http://schemas.microsoft.com/office/powerpoint/2010/main" val="3058335043"/>
              </p:ext>
            </p:extLst>
          </p:nvPr>
        </p:nvGraphicFramePr>
        <p:xfrm>
          <a:off x="683568" y="3717032"/>
          <a:ext cx="7909011" cy="2160240"/>
        </p:xfrm>
        <a:graphic>
          <a:graphicData uri="http://schemas.openxmlformats.org/presentationml/2006/ole">
            <mc:AlternateContent xmlns:mc="http://schemas.openxmlformats.org/markup-compatibility/2006">
              <mc:Choice xmlns:v="urn:schemas-microsoft-com:vml" Requires="v">
                <p:oleObj spid="_x0000_s53507" name="Equation" r:id="rId5" imgW="2882880" imgH="787320" progId="Equation.DSMT4">
                  <p:embed/>
                </p:oleObj>
              </mc:Choice>
              <mc:Fallback>
                <p:oleObj name="Equation" r:id="rId5" imgW="2882880" imgH="787320" progId="Equation.DSMT4">
                  <p:embed/>
                  <p:pic>
                    <p:nvPicPr>
                      <p:cNvPr id="0" name=""/>
                      <p:cNvPicPr>
                        <a:picLocks noChangeAspect="1" noChangeArrowheads="1"/>
                      </p:cNvPicPr>
                      <p:nvPr/>
                    </p:nvPicPr>
                    <p:blipFill>
                      <a:blip r:embed="rId6"/>
                      <a:srcRect/>
                      <a:stretch>
                        <a:fillRect/>
                      </a:stretch>
                    </p:blipFill>
                    <p:spPr bwMode="auto">
                      <a:xfrm>
                        <a:off x="683568" y="3717032"/>
                        <a:ext cx="7909011" cy="2160240"/>
                      </a:xfrm>
                      <a:prstGeom prst="rect">
                        <a:avLst/>
                      </a:prstGeom>
                      <a:noFill/>
                    </p:spPr>
                  </p:pic>
                </p:oleObj>
              </mc:Fallback>
            </mc:AlternateContent>
          </a:graphicData>
        </a:graphic>
      </p:graphicFrame>
    </p:spTree>
    <p:extLst>
      <p:ext uri="{BB962C8B-B14F-4D97-AF65-F5344CB8AC3E}">
        <p14:creationId xmlns:p14="http://schemas.microsoft.com/office/powerpoint/2010/main" val="2747727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18472"/>
                                        </p:tgtEl>
                                        <p:attrNameLst>
                                          <p:attrName>style.visibility</p:attrName>
                                        </p:attrNameLst>
                                      </p:cBhvr>
                                      <p:to>
                                        <p:strVal val="visible"/>
                                      </p:to>
                                    </p:set>
                                    <p:anim calcmode="lin" valueType="num">
                                      <p:cBhvr additive="base">
                                        <p:cTn id="7" dur="500" fill="hold"/>
                                        <p:tgtEl>
                                          <p:spTgt spid="318472"/>
                                        </p:tgtEl>
                                        <p:attrNameLst>
                                          <p:attrName>ppt_x</p:attrName>
                                        </p:attrNameLst>
                                      </p:cBhvr>
                                      <p:tavLst>
                                        <p:tav tm="0">
                                          <p:val>
                                            <p:strVal val="#ppt_x"/>
                                          </p:val>
                                        </p:tav>
                                        <p:tav tm="100000">
                                          <p:val>
                                            <p:strVal val="#ppt_x"/>
                                          </p:val>
                                        </p:tav>
                                      </p:tavLst>
                                    </p:anim>
                                    <p:anim calcmode="lin" valueType="num">
                                      <p:cBhvr additive="base">
                                        <p:cTn id="8" dur="500" fill="hold"/>
                                        <p:tgtEl>
                                          <p:spTgt spid="3184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8229600" cy="4896544"/>
          </a:xfrm>
        </p:spPr>
        <p:txBody>
          <a:bodyPr/>
          <a:lstStyle/>
          <a:p>
            <a:r>
              <a:rPr lang="zh-CN" altLang="en-US" sz="2800" b="1" dirty="0">
                <a:latin typeface="+mn-lt"/>
                <a:ea typeface="黑体" panose="02010609060101010101" pitchFamily="49" charset="-122"/>
              </a:rPr>
              <a:t>利息力的相关概念：</a:t>
            </a:r>
            <a:endParaRPr lang="en-US" altLang="zh-CN" sz="2800" b="1" dirty="0">
              <a:latin typeface="+mn-lt"/>
              <a:ea typeface="黑体" panose="02010609060101010101" pitchFamily="49" charset="-122"/>
            </a:endParaRPr>
          </a:p>
          <a:p>
            <a:pPr lvl="1"/>
            <a:r>
              <a:rPr lang="zh-CN" altLang="en-US" sz="2800" b="1" dirty="0">
                <a:latin typeface="+mn-lt"/>
                <a:ea typeface="黑体" panose="02010609060101010101" pitchFamily="49" charset="-122"/>
              </a:rPr>
              <a:t>连续收益率？</a:t>
            </a:r>
            <a:endParaRPr lang="en-US" altLang="zh-CN" sz="2800" b="1" dirty="0">
              <a:latin typeface="+mn-lt"/>
              <a:ea typeface="黑体" panose="02010609060101010101" pitchFamily="49" charset="-122"/>
            </a:endParaRPr>
          </a:p>
          <a:p>
            <a:pPr lvl="1"/>
            <a:r>
              <a:rPr lang="zh-CN" altLang="en-US" sz="2800" b="1" dirty="0">
                <a:latin typeface="+mn-lt"/>
                <a:ea typeface="黑体" panose="02010609060101010101" pitchFamily="49" charset="-122"/>
              </a:rPr>
              <a:t>连续复利？</a:t>
            </a:r>
            <a:endParaRPr lang="en-US" altLang="zh-CN" sz="2800" b="1" dirty="0">
              <a:latin typeface="+mn-lt"/>
              <a:ea typeface="黑体" panose="02010609060101010101" pitchFamily="49" charset="-122"/>
            </a:endParaRPr>
          </a:p>
          <a:p>
            <a:pPr lvl="1"/>
            <a:r>
              <a:rPr lang="zh-CN" altLang="en-US" sz="2800" b="1" dirty="0">
                <a:latin typeface="+mn-lt"/>
                <a:ea typeface="黑体" panose="02010609060101010101" pitchFamily="49" charset="-122"/>
              </a:rPr>
              <a:t>对数收益率？股票的日收益率？</a:t>
            </a:r>
            <a:endParaRPr lang="en-US" altLang="zh-CN" sz="2800" b="1" dirty="0">
              <a:latin typeface="+mn-lt"/>
              <a:ea typeface="黑体" panose="02010609060101010101" pitchFamily="49" charset="-122"/>
            </a:endParaRPr>
          </a:p>
          <a:p>
            <a:pPr lvl="1"/>
            <a:r>
              <a:rPr lang="zh-CN" altLang="en-US" sz="2800" b="1" dirty="0">
                <a:latin typeface="+mn-lt"/>
                <a:ea typeface="黑体" panose="02010609060101010101" pitchFamily="49" charset="-122"/>
              </a:rPr>
              <a:t>例：</a:t>
            </a:r>
            <a:endParaRPr lang="en-US" altLang="zh-CN" sz="2800" b="1" dirty="0">
              <a:latin typeface="+mn-lt"/>
              <a:ea typeface="黑体" panose="02010609060101010101" pitchFamily="49" charset="-122"/>
            </a:endParaRPr>
          </a:p>
          <a:p>
            <a:pPr lvl="2"/>
            <a:r>
              <a:rPr lang="zh-CN" altLang="en-US" sz="2800" b="1" dirty="0">
                <a:latin typeface="+mn-lt"/>
                <a:ea typeface="黑体" panose="02010609060101010101" pitchFamily="49" charset="-122"/>
              </a:rPr>
              <a:t>股价：</a:t>
            </a:r>
            <a:r>
              <a:rPr lang="en-US" altLang="zh-CN" sz="2800" b="1" dirty="0">
                <a:latin typeface="+mn-lt"/>
                <a:ea typeface="黑体" panose="02010609060101010101" pitchFamily="49" charset="-122"/>
              </a:rPr>
              <a:t>100,  101,  102</a:t>
            </a:r>
          </a:p>
          <a:p>
            <a:pPr lvl="2"/>
            <a:r>
              <a:rPr lang="zh-CN" altLang="en-US" sz="2800" b="1" dirty="0">
                <a:latin typeface="+mn-lt"/>
                <a:ea typeface="黑体" panose="02010609060101010101" pitchFamily="49" charset="-122"/>
              </a:rPr>
              <a:t>对数收益率：</a:t>
            </a:r>
          </a:p>
        </p:txBody>
      </p:sp>
      <p:sp>
        <p:nvSpPr>
          <p:cNvPr id="4" name="灯片编号占位符 3"/>
          <p:cNvSpPr>
            <a:spLocks noGrp="1"/>
          </p:cNvSpPr>
          <p:nvPr>
            <p:ph type="sldNum" sz="quarter" idx="12"/>
          </p:nvPr>
        </p:nvSpPr>
        <p:spPr/>
        <p:txBody>
          <a:bodyPr/>
          <a:lstStyle/>
          <a:p>
            <a:pPr>
              <a:buNone/>
              <a:defRPr/>
            </a:pPr>
            <a:fld id="{1124E272-266A-4F8E-8B1E-27C073A5EE92}" type="slidenum">
              <a:rPr lang="en-US" altLang="zh-CN" smtClean="0"/>
              <a:pPr>
                <a:buNone/>
                <a:defRPr/>
              </a:pPr>
              <a:t>107</a:t>
            </a:fld>
            <a:endParaRPr lang="en-US" altLang="zh-CN" dirty="0"/>
          </a:p>
        </p:txBody>
      </p:sp>
      <p:graphicFrame>
        <p:nvGraphicFramePr>
          <p:cNvPr id="2" name="对象 1"/>
          <p:cNvGraphicFramePr>
            <a:graphicFrameLocks noChangeAspect="1"/>
          </p:cNvGraphicFramePr>
          <p:nvPr>
            <p:extLst>
              <p:ext uri="{D42A27DB-BD31-4B8C-83A1-F6EECF244321}">
                <p14:modId xmlns:p14="http://schemas.microsoft.com/office/powerpoint/2010/main" val="2895097620"/>
              </p:ext>
            </p:extLst>
          </p:nvPr>
        </p:nvGraphicFramePr>
        <p:xfrm>
          <a:off x="3754781" y="4951027"/>
          <a:ext cx="2143125" cy="706438"/>
        </p:xfrm>
        <a:graphic>
          <a:graphicData uri="http://schemas.openxmlformats.org/presentationml/2006/ole">
            <mc:AlternateContent xmlns:mc="http://schemas.openxmlformats.org/markup-compatibility/2006">
              <mc:Choice xmlns:v="urn:schemas-microsoft-com:vml" Requires="v">
                <p:oleObj spid="_x0000_s77838" name="Equation" r:id="rId3" imgW="1307880" imgH="431640" progId="Equation.DSMT4">
                  <p:embed/>
                </p:oleObj>
              </mc:Choice>
              <mc:Fallback>
                <p:oleObj name="Equation" r:id="rId3" imgW="1307880" imgH="431640" progId="Equation.DSMT4">
                  <p:embed/>
                  <p:pic>
                    <p:nvPicPr>
                      <p:cNvPr id="0" name=""/>
                      <p:cNvPicPr/>
                      <p:nvPr/>
                    </p:nvPicPr>
                    <p:blipFill>
                      <a:blip r:embed="rId4"/>
                      <a:stretch>
                        <a:fillRect/>
                      </a:stretch>
                    </p:blipFill>
                    <p:spPr>
                      <a:xfrm>
                        <a:off x="3754781" y="4951027"/>
                        <a:ext cx="2143125" cy="706438"/>
                      </a:xfrm>
                      <a:prstGeom prst="rect">
                        <a:avLst/>
                      </a:prstGeom>
                    </p:spPr>
                  </p:pic>
                </p:oleObj>
              </mc:Fallback>
            </mc:AlternateContent>
          </a:graphicData>
        </a:graphic>
      </p:graphicFrame>
    </p:spTree>
    <p:extLst>
      <p:ext uri="{BB962C8B-B14F-4D97-AF65-F5344CB8AC3E}">
        <p14:creationId xmlns:p14="http://schemas.microsoft.com/office/powerpoint/2010/main" val="172036588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E42471FB-D0F9-4A52-8BC0-EFDEB75F5F3C}" type="slidenum">
              <a:rPr lang="en-US" altLang="zh-CN" smtClean="0"/>
              <a:pPr eaLnBrk="1" hangingPunct="1">
                <a:buNone/>
              </a:pPr>
              <a:t>108</a:t>
            </a:fld>
            <a:endParaRPr lang="en-US" altLang="zh-CN" dirty="0"/>
          </a:p>
        </p:txBody>
      </p:sp>
      <p:sp>
        <p:nvSpPr>
          <p:cNvPr id="52227" name="Rectangle 2"/>
          <p:cNvSpPr>
            <a:spLocks noGrp="1" noChangeArrowheads="1"/>
          </p:cNvSpPr>
          <p:nvPr>
            <p:ph type="title"/>
          </p:nvPr>
        </p:nvSpPr>
        <p:spPr>
          <a:xfrm>
            <a:off x="457200" y="1007750"/>
            <a:ext cx="7543800" cy="858837"/>
          </a:xfrm>
        </p:spPr>
        <p:txBody>
          <a:bodyPr/>
          <a:lstStyle/>
          <a:p>
            <a:pPr eaLnBrk="1" hangingPunct="1"/>
            <a:r>
              <a:rPr lang="zh-CN" altLang="en-US" sz="2800" b="1" dirty="0">
                <a:latin typeface="+mn-lt"/>
                <a:ea typeface="黑体" panose="02010609060101010101" pitchFamily="49" charset="-122"/>
              </a:rPr>
              <a:t>贴现力 </a:t>
            </a:r>
            <a:r>
              <a:rPr lang="en-US" altLang="zh-CN" sz="2800" b="1" dirty="0">
                <a:latin typeface="+mn-lt"/>
                <a:ea typeface="黑体" panose="02010609060101010101" pitchFamily="49" charset="-122"/>
              </a:rPr>
              <a:t>(force of discount)</a:t>
            </a:r>
          </a:p>
        </p:txBody>
      </p:sp>
      <p:sp>
        <p:nvSpPr>
          <p:cNvPr id="351235" name="Rectangle 3"/>
          <p:cNvSpPr>
            <a:spLocks noGrp="1" noChangeArrowheads="1"/>
          </p:cNvSpPr>
          <p:nvPr>
            <p:ph type="body" idx="1"/>
          </p:nvPr>
        </p:nvSpPr>
        <p:spPr>
          <a:xfrm>
            <a:off x="468313" y="1268413"/>
            <a:ext cx="8229600" cy="5229225"/>
          </a:xfrm>
        </p:spPr>
        <p:txBody>
          <a:bodyPr/>
          <a:lstStyle/>
          <a:p>
            <a:pPr eaLnBrk="1" hangingPunct="1">
              <a:lnSpc>
                <a:spcPct val="120000"/>
              </a:lnSpc>
            </a:pPr>
            <a:endParaRPr lang="en-US" altLang="zh-CN" sz="2400" b="1" dirty="0">
              <a:latin typeface="Times New Roman" panose="02020603050405020304" pitchFamily="18" charset="0"/>
              <a:cs typeface="Times New Roman" panose="02020603050405020304" pitchFamily="18" charset="0"/>
            </a:endParaRPr>
          </a:p>
          <a:p>
            <a:pPr eaLnBrk="1" hangingPunct="1">
              <a:lnSpc>
                <a:spcPct val="120000"/>
              </a:lnSpc>
            </a:pPr>
            <a:endParaRPr lang="en-US" altLang="zh-CN" sz="2400" dirty="0">
              <a:latin typeface="Times New Roman" panose="02020603050405020304" pitchFamily="18" charset="0"/>
              <a:cs typeface="Times New Roman" panose="02020603050405020304" pitchFamily="18" charset="0"/>
            </a:endParaRPr>
          </a:p>
          <a:p>
            <a:pPr eaLnBrk="1" hangingPunct="1">
              <a:lnSpc>
                <a:spcPct val="120000"/>
              </a:lnSpc>
            </a:pPr>
            <a:endParaRPr lang="en-US" altLang="zh-CN" sz="2400" b="1" dirty="0">
              <a:latin typeface="Times New Roman" panose="02020603050405020304" pitchFamily="18" charset="0"/>
              <a:cs typeface="Times New Roman" panose="02020603050405020304" pitchFamily="18" charset="0"/>
            </a:endParaRPr>
          </a:p>
          <a:p>
            <a:pPr eaLnBrk="1" hangingPunct="1">
              <a:lnSpc>
                <a:spcPct val="120000"/>
              </a:lnSpc>
            </a:pPr>
            <a:r>
              <a:rPr lang="zh-CN" altLang="en-US" sz="2400" b="1" dirty="0">
                <a:latin typeface="Times New Roman" panose="02020603050405020304" pitchFamily="18" charset="0"/>
                <a:cs typeface="Times New Roman" panose="02020603050405020304" pitchFamily="18" charset="0"/>
              </a:rPr>
              <a:t>在 </a:t>
            </a:r>
            <a:r>
              <a:rPr lang="en-US" altLang="zh-CN" sz="2400" b="1" i="1" dirty="0">
                <a:latin typeface="Times New Roman" panose="02020603050405020304" pitchFamily="18" charset="0"/>
                <a:cs typeface="Times New Roman" panose="02020603050405020304" pitchFamily="18" charset="0"/>
              </a:rPr>
              <a:t>t </a:t>
            </a:r>
            <a:r>
              <a:rPr lang="zh-CN" altLang="en-US" sz="2400" b="1" dirty="0">
                <a:latin typeface="Times New Roman" panose="02020603050405020304" pitchFamily="18" charset="0"/>
                <a:cs typeface="Times New Roman" panose="02020603050405020304" pitchFamily="18" charset="0"/>
              </a:rPr>
              <a:t>时刻的贴现力为</a:t>
            </a:r>
          </a:p>
          <a:p>
            <a:pPr eaLnBrk="1" hangingPunct="1">
              <a:lnSpc>
                <a:spcPct val="120000"/>
              </a:lnSpc>
            </a:pPr>
            <a:endParaRPr lang="zh-CN" altLang="en-US" sz="2400" b="1" dirty="0">
              <a:latin typeface="Times New Roman" panose="02020603050405020304" pitchFamily="18" charset="0"/>
              <a:cs typeface="Times New Roman" panose="02020603050405020304" pitchFamily="18" charset="0"/>
            </a:endParaRPr>
          </a:p>
          <a:p>
            <a:pPr eaLnBrk="1" hangingPunct="1">
              <a:lnSpc>
                <a:spcPct val="120000"/>
              </a:lnSpc>
            </a:pPr>
            <a:r>
              <a:rPr lang="zh-CN" altLang="en-US" sz="2400" b="1" dirty="0">
                <a:latin typeface="Times New Roman" panose="02020603050405020304" pitchFamily="18" charset="0"/>
                <a:cs typeface="Times New Roman" panose="02020603050405020304" pitchFamily="18" charset="0"/>
              </a:rPr>
              <a:t>利息力  </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贴现力：</a:t>
            </a:r>
          </a:p>
        </p:txBody>
      </p:sp>
      <p:sp>
        <p:nvSpPr>
          <p:cNvPr id="5222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2230"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51238" name="Object 6"/>
          <p:cNvGraphicFramePr>
            <a:graphicFrameLocks noChangeAspect="1"/>
          </p:cNvGraphicFramePr>
          <p:nvPr>
            <p:extLst>
              <p:ext uri="{D42A27DB-BD31-4B8C-83A1-F6EECF244321}">
                <p14:modId xmlns:p14="http://schemas.microsoft.com/office/powerpoint/2010/main" val="2370658016"/>
              </p:ext>
            </p:extLst>
          </p:nvPr>
        </p:nvGraphicFramePr>
        <p:xfrm>
          <a:off x="3790382" y="2134800"/>
          <a:ext cx="3149433" cy="1279761"/>
        </p:xfrm>
        <a:graphic>
          <a:graphicData uri="http://schemas.openxmlformats.org/presentationml/2006/ole">
            <mc:AlternateContent xmlns:mc="http://schemas.openxmlformats.org/markup-compatibility/2006">
              <mc:Choice xmlns:v="urn:schemas-microsoft-com:vml" Requires="v">
                <p:oleObj spid="_x0000_s54786" name="Equation" r:id="rId3" imgW="1155600" imgH="545760" progId="Equation.DSMT4">
                  <p:embed/>
                </p:oleObj>
              </mc:Choice>
              <mc:Fallback>
                <p:oleObj name="Equation" r:id="rId3" imgW="1155600" imgH="545760" progId="Equation.DSMT4">
                  <p:embed/>
                  <p:pic>
                    <p:nvPicPr>
                      <p:cNvPr id="0" name=""/>
                      <p:cNvPicPr>
                        <a:picLocks noChangeAspect="1" noChangeArrowheads="1"/>
                      </p:cNvPicPr>
                      <p:nvPr/>
                    </p:nvPicPr>
                    <p:blipFill>
                      <a:blip r:embed="rId4"/>
                      <a:srcRect/>
                      <a:stretch>
                        <a:fillRect/>
                      </a:stretch>
                    </p:blipFill>
                    <p:spPr bwMode="auto">
                      <a:xfrm>
                        <a:off x="3790382" y="2134800"/>
                        <a:ext cx="3149433" cy="1279761"/>
                      </a:xfrm>
                      <a:prstGeom prst="rect">
                        <a:avLst/>
                      </a:prstGeom>
                      <a:noFill/>
                    </p:spPr>
                  </p:pic>
                </p:oleObj>
              </mc:Fallback>
            </mc:AlternateContent>
          </a:graphicData>
        </a:graphic>
      </p:graphicFrame>
      <p:sp>
        <p:nvSpPr>
          <p:cNvPr id="52232"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2234" name="Rectangle 9"/>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51242" name="Object 10"/>
          <p:cNvGraphicFramePr>
            <a:graphicFrameLocks noChangeAspect="1"/>
          </p:cNvGraphicFramePr>
          <p:nvPr>
            <p:extLst>
              <p:ext uri="{D42A27DB-BD31-4B8C-83A1-F6EECF244321}">
                <p14:modId xmlns:p14="http://schemas.microsoft.com/office/powerpoint/2010/main" val="1913539455"/>
              </p:ext>
            </p:extLst>
          </p:nvPr>
        </p:nvGraphicFramePr>
        <p:xfrm>
          <a:off x="382588" y="4402713"/>
          <a:ext cx="2984500" cy="1408112"/>
        </p:xfrm>
        <a:graphic>
          <a:graphicData uri="http://schemas.openxmlformats.org/presentationml/2006/ole">
            <mc:AlternateContent xmlns:mc="http://schemas.openxmlformats.org/markup-compatibility/2006">
              <mc:Choice xmlns:v="urn:schemas-microsoft-com:vml" Requires="v">
                <p:oleObj spid="_x0000_s54787" name="Equation" r:id="rId5" imgW="1155600" imgH="545760" progId="Equation.DSMT4">
                  <p:embed/>
                </p:oleObj>
              </mc:Choice>
              <mc:Fallback>
                <p:oleObj name="Equation" r:id="rId5" imgW="1155600" imgH="545760" progId="Equation.DSMT4">
                  <p:embed/>
                  <p:pic>
                    <p:nvPicPr>
                      <p:cNvPr id="0" name=""/>
                      <p:cNvPicPr>
                        <a:picLocks noChangeAspect="1" noChangeArrowheads="1"/>
                      </p:cNvPicPr>
                      <p:nvPr/>
                    </p:nvPicPr>
                    <p:blipFill>
                      <a:blip r:embed="rId6"/>
                      <a:srcRect/>
                      <a:stretch>
                        <a:fillRect/>
                      </a:stretch>
                    </p:blipFill>
                    <p:spPr bwMode="auto">
                      <a:xfrm>
                        <a:off x="382588" y="4402713"/>
                        <a:ext cx="2984500" cy="1408112"/>
                      </a:xfrm>
                      <a:prstGeom prst="rect">
                        <a:avLst/>
                      </a:prstGeom>
                      <a:noFill/>
                    </p:spPr>
                  </p:pic>
                </p:oleObj>
              </mc:Fallback>
            </mc:AlternateContent>
          </a:graphicData>
        </a:graphic>
      </p:graphicFrame>
      <p:graphicFrame>
        <p:nvGraphicFramePr>
          <p:cNvPr id="351243" name="Object 11"/>
          <p:cNvGraphicFramePr>
            <a:graphicFrameLocks noChangeAspect="1"/>
          </p:cNvGraphicFramePr>
          <p:nvPr>
            <p:extLst>
              <p:ext uri="{D42A27DB-BD31-4B8C-83A1-F6EECF244321}">
                <p14:modId xmlns:p14="http://schemas.microsoft.com/office/powerpoint/2010/main" val="1206527057"/>
              </p:ext>
            </p:extLst>
          </p:nvPr>
        </p:nvGraphicFramePr>
        <p:xfrm>
          <a:off x="3481818" y="4667024"/>
          <a:ext cx="2603874" cy="1690496"/>
        </p:xfrm>
        <a:graphic>
          <a:graphicData uri="http://schemas.openxmlformats.org/presentationml/2006/ole">
            <mc:AlternateContent xmlns:mc="http://schemas.openxmlformats.org/markup-compatibility/2006">
              <mc:Choice xmlns:v="urn:schemas-microsoft-com:vml" Requires="v">
                <p:oleObj spid="_x0000_s54788" name="Equation" r:id="rId7" imgW="977760" imgH="634680" progId="Equation.DSMT4">
                  <p:embed/>
                </p:oleObj>
              </mc:Choice>
              <mc:Fallback>
                <p:oleObj name="Equation" r:id="rId7" imgW="977760" imgH="634680" progId="Equation.DSMT4">
                  <p:embed/>
                  <p:pic>
                    <p:nvPicPr>
                      <p:cNvPr id="0" name=""/>
                      <p:cNvPicPr>
                        <a:picLocks noChangeAspect="1" noChangeArrowheads="1"/>
                      </p:cNvPicPr>
                      <p:nvPr/>
                    </p:nvPicPr>
                    <p:blipFill>
                      <a:blip r:embed="rId8"/>
                      <a:srcRect/>
                      <a:stretch>
                        <a:fillRect/>
                      </a:stretch>
                    </p:blipFill>
                    <p:spPr bwMode="auto">
                      <a:xfrm>
                        <a:off x="3481818" y="4667024"/>
                        <a:ext cx="2603874" cy="1690496"/>
                      </a:xfrm>
                      <a:prstGeom prst="rect">
                        <a:avLst/>
                      </a:prstGeom>
                      <a:noFill/>
                    </p:spPr>
                  </p:pic>
                </p:oleObj>
              </mc:Fallback>
            </mc:AlternateContent>
          </a:graphicData>
        </a:graphic>
      </p:graphicFrame>
      <p:graphicFrame>
        <p:nvGraphicFramePr>
          <p:cNvPr id="351244" name="Object 12"/>
          <p:cNvGraphicFramePr>
            <a:graphicFrameLocks noChangeAspect="1"/>
          </p:cNvGraphicFramePr>
          <p:nvPr>
            <p:extLst>
              <p:ext uri="{D42A27DB-BD31-4B8C-83A1-F6EECF244321}">
                <p14:modId xmlns:p14="http://schemas.microsoft.com/office/powerpoint/2010/main" val="1331151565"/>
              </p:ext>
            </p:extLst>
          </p:nvPr>
        </p:nvGraphicFramePr>
        <p:xfrm>
          <a:off x="6219458" y="4456387"/>
          <a:ext cx="2552700" cy="1343025"/>
        </p:xfrm>
        <a:graphic>
          <a:graphicData uri="http://schemas.openxmlformats.org/presentationml/2006/ole">
            <mc:AlternateContent xmlns:mc="http://schemas.openxmlformats.org/markup-compatibility/2006">
              <mc:Choice xmlns:v="urn:schemas-microsoft-com:vml" Requires="v">
                <p:oleObj spid="_x0000_s54789" name="Equation" r:id="rId9" imgW="965160" imgH="507960" progId="Equation.DSMT4">
                  <p:embed/>
                </p:oleObj>
              </mc:Choice>
              <mc:Fallback>
                <p:oleObj name="Equation" r:id="rId9" imgW="965160" imgH="507960" progId="Equation.DSMT4">
                  <p:embed/>
                  <p:pic>
                    <p:nvPicPr>
                      <p:cNvPr id="0" name=""/>
                      <p:cNvPicPr>
                        <a:picLocks noChangeAspect="1" noChangeArrowheads="1"/>
                      </p:cNvPicPr>
                      <p:nvPr/>
                    </p:nvPicPr>
                    <p:blipFill>
                      <a:blip r:embed="rId10"/>
                      <a:srcRect/>
                      <a:stretch>
                        <a:fillRect/>
                      </a:stretch>
                    </p:blipFill>
                    <p:spPr bwMode="auto">
                      <a:xfrm>
                        <a:off x="6219458" y="4456387"/>
                        <a:ext cx="2552700" cy="1343025"/>
                      </a:xfrm>
                      <a:prstGeom prst="rect">
                        <a:avLst/>
                      </a:prstGeom>
                      <a:noFill/>
                    </p:spPr>
                  </p:pic>
                </p:oleObj>
              </mc:Fallback>
            </mc:AlternateContent>
          </a:graphicData>
        </a:graphic>
      </p:graphicFrame>
    </p:spTree>
    <p:extLst>
      <p:ext uri="{BB962C8B-B14F-4D97-AF65-F5344CB8AC3E}">
        <p14:creationId xmlns:p14="http://schemas.microsoft.com/office/powerpoint/2010/main" val="3000796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1235">
                                            <p:txEl>
                                              <p:pRg st="3" end="3"/>
                                            </p:txEl>
                                          </p:spTgt>
                                        </p:tgtEl>
                                        <p:attrNameLst>
                                          <p:attrName>style.visibility</p:attrName>
                                        </p:attrNameLst>
                                      </p:cBhvr>
                                      <p:to>
                                        <p:strVal val="visible"/>
                                      </p:to>
                                    </p:set>
                                    <p:anim calcmode="lin" valueType="num">
                                      <p:cBhvr additive="base">
                                        <p:cTn id="7" dur="500" fill="hold"/>
                                        <p:tgtEl>
                                          <p:spTgt spid="35123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12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51238"/>
                                        </p:tgtEl>
                                        <p:attrNameLst>
                                          <p:attrName>style.visibility</p:attrName>
                                        </p:attrNameLst>
                                      </p:cBhvr>
                                      <p:to>
                                        <p:strVal val="visible"/>
                                      </p:to>
                                    </p:set>
                                    <p:anim calcmode="lin" valueType="num">
                                      <p:cBhvr additive="base">
                                        <p:cTn id="13" dur="500" fill="hold"/>
                                        <p:tgtEl>
                                          <p:spTgt spid="351238"/>
                                        </p:tgtEl>
                                        <p:attrNameLst>
                                          <p:attrName>ppt_x</p:attrName>
                                        </p:attrNameLst>
                                      </p:cBhvr>
                                      <p:tavLst>
                                        <p:tav tm="0">
                                          <p:val>
                                            <p:strVal val="#ppt_x"/>
                                          </p:val>
                                        </p:tav>
                                        <p:tav tm="100000">
                                          <p:val>
                                            <p:strVal val="#ppt_x"/>
                                          </p:val>
                                        </p:tav>
                                      </p:tavLst>
                                    </p:anim>
                                    <p:anim calcmode="lin" valueType="num">
                                      <p:cBhvr additive="base">
                                        <p:cTn id="14" dur="500" fill="hold"/>
                                        <p:tgtEl>
                                          <p:spTgt spid="35123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1235">
                                            <p:txEl>
                                              <p:pRg st="5" end="5"/>
                                            </p:txEl>
                                          </p:spTgt>
                                        </p:tgtEl>
                                        <p:attrNameLst>
                                          <p:attrName>style.visibility</p:attrName>
                                        </p:attrNameLst>
                                      </p:cBhvr>
                                      <p:to>
                                        <p:strVal val="visible"/>
                                      </p:to>
                                    </p:set>
                                    <p:anim calcmode="lin" valueType="num">
                                      <p:cBhvr additive="base">
                                        <p:cTn id="19" dur="500" fill="hold"/>
                                        <p:tgtEl>
                                          <p:spTgt spid="35123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12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51242"/>
                                        </p:tgtEl>
                                        <p:attrNameLst>
                                          <p:attrName>style.visibility</p:attrName>
                                        </p:attrNameLst>
                                      </p:cBhvr>
                                      <p:to>
                                        <p:strVal val="visible"/>
                                      </p:to>
                                    </p:set>
                                    <p:anim calcmode="lin" valueType="num">
                                      <p:cBhvr additive="base">
                                        <p:cTn id="25" dur="500" fill="hold"/>
                                        <p:tgtEl>
                                          <p:spTgt spid="351242"/>
                                        </p:tgtEl>
                                        <p:attrNameLst>
                                          <p:attrName>ppt_x</p:attrName>
                                        </p:attrNameLst>
                                      </p:cBhvr>
                                      <p:tavLst>
                                        <p:tav tm="0">
                                          <p:val>
                                            <p:strVal val="#ppt_x"/>
                                          </p:val>
                                        </p:tav>
                                        <p:tav tm="100000">
                                          <p:val>
                                            <p:strVal val="#ppt_x"/>
                                          </p:val>
                                        </p:tav>
                                      </p:tavLst>
                                    </p:anim>
                                    <p:anim calcmode="lin" valueType="num">
                                      <p:cBhvr additive="base">
                                        <p:cTn id="26" dur="500" fill="hold"/>
                                        <p:tgtEl>
                                          <p:spTgt spid="35124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51243"/>
                                        </p:tgtEl>
                                        <p:attrNameLst>
                                          <p:attrName>style.visibility</p:attrName>
                                        </p:attrNameLst>
                                      </p:cBhvr>
                                      <p:to>
                                        <p:strVal val="visible"/>
                                      </p:to>
                                    </p:set>
                                    <p:anim calcmode="lin" valueType="num">
                                      <p:cBhvr additive="base">
                                        <p:cTn id="31" dur="500" fill="hold"/>
                                        <p:tgtEl>
                                          <p:spTgt spid="351243"/>
                                        </p:tgtEl>
                                        <p:attrNameLst>
                                          <p:attrName>ppt_x</p:attrName>
                                        </p:attrNameLst>
                                      </p:cBhvr>
                                      <p:tavLst>
                                        <p:tav tm="0">
                                          <p:val>
                                            <p:strVal val="#ppt_x"/>
                                          </p:val>
                                        </p:tav>
                                        <p:tav tm="100000">
                                          <p:val>
                                            <p:strVal val="#ppt_x"/>
                                          </p:val>
                                        </p:tav>
                                      </p:tavLst>
                                    </p:anim>
                                    <p:anim calcmode="lin" valueType="num">
                                      <p:cBhvr additive="base">
                                        <p:cTn id="32" dur="500" fill="hold"/>
                                        <p:tgtEl>
                                          <p:spTgt spid="351243"/>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51244"/>
                                        </p:tgtEl>
                                        <p:attrNameLst>
                                          <p:attrName>style.visibility</p:attrName>
                                        </p:attrNameLst>
                                      </p:cBhvr>
                                      <p:to>
                                        <p:strVal val="visible"/>
                                      </p:to>
                                    </p:set>
                                    <p:anim calcmode="lin" valueType="num">
                                      <p:cBhvr additive="base">
                                        <p:cTn id="37" dur="500" fill="hold"/>
                                        <p:tgtEl>
                                          <p:spTgt spid="351244"/>
                                        </p:tgtEl>
                                        <p:attrNameLst>
                                          <p:attrName>ppt_x</p:attrName>
                                        </p:attrNameLst>
                                      </p:cBhvr>
                                      <p:tavLst>
                                        <p:tav tm="0">
                                          <p:val>
                                            <p:strVal val="#ppt_x"/>
                                          </p:val>
                                        </p:tav>
                                        <p:tav tm="100000">
                                          <p:val>
                                            <p:strVal val="#ppt_x"/>
                                          </p:val>
                                        </p:tav>
                                      </p:tavLst>
                                    </p:anim>
                                    <p:anim calcmode="lin" valueType="num">
                                      <p:cBhvr additive="base">
                                        <p:cTn id="38" dur="500" fill="hold"/>
                                        <p:tgtEl>
                                          <p:spTgt spid="3512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762F772-D3A6-4441-B418-B63DB8BC64E5}" type="slidenum">
              <a:rPr lang="en-US" altLang="zh-CN" smtClean="0"/>
              <a:pPr eaLnBrk="1" hangingPunct="1"/>
              <a:t>109</a:t>
            </a:fld>
            <a:endParaRPr lang="en-US" altLang="zh-CN"/>
          </a:p>
        </p:txBody>
      </p:sp>
      <p:sp>
        <p:nvSpPr>
          <p:cNvPr id="53251" name="Rectangle 2"/>
          <p:cNvSpPr>
            <a:spLocks noGrp="1" noChangeArrowheads="1"/>
          </p:cNvSpPr>
          <p:nvPr>
            <p:ph type="title"/>
          </p:nvPr>
        </p:nvSpPr>
        <p:spPr>
          <a:xfrm>
            <a:off x="524578" y="988511"/>
            <a:ext cx="7543800" cy="786482"/>
          </a:xfrm>
        </p:spPr>
        <p:txBody>
          <a:bodyPr/>
          <a:lstStyle/>
          <a:p>
            <a:pPr marL="533400" indent="-533400" eaLnBrk="1" hangingPunct="1"/>
            <a:r>
              <a:rPr lang="zh-CN" altLang="en-US" sz="2800" b="1" dirty="0">
                <a:latin typeface="+mn-lt"/>
                <a:ea typeface="黑体" panose="02010609060101010101" pitchFamily="49" charset="-122"/>
              </a:rPr>
              <a:t>利率概念辨析</a:t>
            </a:r>
          </a:p>
        </p:txBody>
      </p:sp>
      <p:sp>
        <p:nvSpPr>
          <p:cNvPr id="352259" name="Rectangle 3"/>
          <p:cNvSpPr>
            <a:spLocks noGrp="1" noChangeArrowheads="1"/>
          </p:cNvSpPr>
          <p:nvPr>
            <p:ph type="body" idx="1"/>
          </p:nvPr>
        </p:nvSpPr>
        <p:spPr>
          <a:xfrm>
            <a:off x="107504" y="1875877"/>
            <a:ext cx="8689987" cy="3803028"/>
          </a:xfrm>
        </p:spPr>
        <p:txBody>
          <a:bodyPr/>
          <a:lstStyle/>
          <a:p>
            <a:pPr eaLnBrk="1" hangingPunct="1">
              <a:lnSpc>
                <a:spcPct val="200000"/>
              </a:lnSpc>
            </a:pPr>
            <a:r>
              <a:rPr lang="zh-CN" altLang="en-US" sz="2400" b="1" dirty="0">
                <a:solidFill>
                  <a:srgbClr val="FF0000"/>
                </a:solidFill>
                <a:latin typeface="Times New Roman" panose="02020603050405020304" pitchFamily="18" charset="0"/>
                <a:cs typeface="Times New Roman" panose="02020603050405020304" pitchFamily="18" charset="0"/>
              </a:rPr>
              <a:t>实际利率与名义利率</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lvl="1">
              <a:lnSpc>
                <a:spcPct val="200000"/>
              </a:lnSpc>
            </a:pPr>
            <a:r>
              <a:rPr lang="zh-CN" altLang="en-US" b="1" dirty="0">
                <a:latin typeface="Times New Roman" panose="02020603050405020304" pitchFamily="18" charset="0"/>
                <a:cs typeface="Times New Roman" panose="02020603050405020304" pitchFamily="18" charset="0"/>
              </a:rPr>
              <a:t>在经济学中，实际利率是扣除了通胀率以后的利率；名义利率是包含通胀率的利率。</a:t>
            </a:r>
            <a:endParaRPr lang="en-US" altLang="zh-CN" b="1" dirty="0">
              <a:latin typeface="Times New Roman" panose="02020603050405020304" pitchFamily="18" charset="0"/>
              <a:cs typeface="Times New Roman" panose="02020603050405020304" pitchFamily="18" charset="0"/>
            </a:endParaRPr>
          </a:p>
          <a:p>
            <a:pPr lvl="1">
              <a:lnSpc>
                <a:spcPct val="200000"/>
              </a:lnSpc>
            </a:pPr>
            <a:r>
              <a:rPr lang="zh-CN" altLang="en-US" b="1" dirty="0">
                <a:latin typeface="Times New Roman" panose="02020603050405020304" pitchFamily="18" charset="0"/>
                <a:cs typeface="Times New Roman" panose="02020603050405020304" pitchFamily="18" charset="0"/>
              </a:rPr>
              <a:t>用 </a:t>
            </a:r>
            <a:r>
              <a:rPr lang="en-US" altLang="zh-CN" b="1" i="1" dirty="0" err="1">
                <a:solidFill>
                  <a:srgbClr val="FF0000"/>
                </a:solidFill>
                <a:latin typeface="Times New Roman" panose="02020603050405020304" pitchFamily="18" charset="0"/>
                <a:cs typeface="Times New Roman" panose="02020603050405020304" pitchFamily="18" charset="0"/>
              </a:rPr>
              <a:t>i</a:t>
            </a:r>
            <a:r>
              <a:rPr lang="en-US" altLang="zh-CN" b="1" i="1" dirty="0">
                <a:solidFill>
                  <a:srgbClr val="FF0000"/>
                </a:solidFill>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表示名义利率，</a:t>
            </a:r>
            <a:r>
              <a:rPr lang="zh-CN" altLang="en-US" b="1" dirty="0">
                <a:solidFill>
                  <a:srgbClr val="FF0000"/>
                </a:solidFill>
                <a:latin typeface="Times New Roman" panose="02020603050405020304" pitchFamily="18" charset="0"/>
                <a:cs typeface="Times New Roman" panose="02020603050405020304" pitchFamily="18" charset="0"/>
              </a:rPr>
              <a:t> </a:t>
            </a:r>
            <a:r>
              <a:rPr lang="en-US" altLang="zh-CN" b="1" i="1" dirty="0">
                <a:solidFill>
                  <a:srgbClr val="FF0000"/>
                </a:solidFill>
                <a:latin typeface="Times New Roman" panose="02020603050405020304" pitchFamily="18" charset="0"/>
                <a:cs typeface="Times New Roman" panose="02020603050405020304" pitchFamily="18" charset="0"/>
              </a:rPr>
              <a:t>r </a:t>
            </a:r>
            <a:r>
              <a:rPr lang="zh-CN" altLang="en-US" b="1" dirty="0">
                <a:latin typeface="Times New Roman" panose="02020603050405020304" pitchFamily="18" charset="0"/>
                <a:cs typeface="Times New Roman" panose="02020603050405020304" pitchFamily="18" charset="0"/>
              </a:rPr>
              <a:t>表示实际利率，</a:t>
            </a:r>
            <a:r>
              <a:rPr lang="zh-CN" altLang="en-US" b="1" i="1" dirty="0">
                <a:solidFill>
                  <a:srgbClr val="FF0000"/>
                </a:solidFill>
                <a:latin typeface="Times New Roman" panose="02020603050405020304" pitchFamily="18" charset="0"/>
                <a:cs typeface="Times New Roman" panose="02020603050405020304" pitchFamily="18" charset="0"/>
                <a:sym typeface="Symbol" pitchFamily="18" charset="2"/>
              </a:rPr>
              <a:t></a:t>
            </a:r>
            <a:r>
              <a:rPr lang="zh-CN" altLang="en-US" b="1" i="1" dirty="0">
                <a:solidFill>
                  <a:srgbClr val="FF0000"/>
                </a:solidFill>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表示通胀率，则</a:t>
            </a:r>
          </a:p>
          <a:p>
            <a:pPr eaLnBrk="1" hangingPunct="1">
              <a:lnSpc>
                <a:spcPct val="200000"/>
              </a:lnSpc>
              <a:buFont typeface="Wingdings" pitchFamily="2" charset="2"/>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(1 + </a:t>
            </a:r>
            <a:r>
              <a:rPr lang="en-US" altLang="zh-CN" sz="2400" b="1" i="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 = (1 + </a:t>
            </a:r>
            <a:r>
              <a:rPr lang="en-US" altLang="zh-CN" sz="2400" b="1" i="1" dirty="0">
                <a:latin typeface="Times New Roman" panose="02020603050405020304" pitchFamily="18" charset="0"/>
                <a:cs typeface="Times New Roman" panose="02020603050405020304" pitchFamily="18" charset="0"/>
              </a:rPr>
              <a:t>r</a:t>
            </a:r>
            <a:r>
              <a:rPr lang="en-US" altLang="zh-CN" sz="2400" b="1" dirty="0">
                <a:latin typeface="Times New Roman" panose="02020603050405020304" pitchFamily="18" charset="0"/>
                <a:cs typeface="Times New Roman" panose="02020603050405020304" pitchFamily="18" charset="0"/>
              </a:rPr>
              <a:t>)(1 + </a:t>
            </a:r>
            <a:r>
              <a:rPr lang="en-US" altLang="zh-CN" sz="2400" b="1" i="1" dirty="0">
                <a:latin typeface="Times New Roman" panose="02020603050405020304" pitchFamily="18" charset="0"/>
                <a:cs typeface="Times New Roman" panose="02020603050405020304" pitchFamily="18" charset="0"/>
                <a:sym typeface="Symbol" pitchFamily="18" charset="2"/>
              </a:rPr>
              <a:t></a:t>
            </a:r>
            <a:r>
              <a:rPr lang="en-US" altLang="zh-CN" sz="24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541448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 calcmode="lin" valueType="num">
                                      <p:cBhvr additive="base">
                                        <p:cTn id="7" dur="500" fill="hold"/>
                                        <p:tgtEl>
                                          <p:spTgt spid="352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22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52259">
                                            <p:txEl>
                                              <p:pRg st="1" end="1"/>
                                            </p:txEl>
                                          </p:spTgt>
                                        </p:tgtEl>
                                        <p:attrNameLst>
                                          <p:attrName>style.visibility</p:attrName>
                                        </p:attrNameLst>
                                      </p:cBhvr>
                                      <p:to>
                                        <p:strVal val="visible"/>
                                      </p:to>
                                    </p:set>
                                    <p:anim calcmode="lin" valueType="num">
                                      <p:cBhvr additive="base">
                                        <p:cTn id="11" dur="500" fill="hold"/>
                                        <p:tgtEl>
                                          <p:spTgt spid="3522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225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52259">
                                            <p:txEl>
                                              <p:pRg st="2" end="2"/>
                                            </p:txEl>
                                          </p:spTgt>
                                        </p:tgtEl>
                                        <p:attrNameLst>
                                          <p:attrName>style.visibility</p:attrName>
                                        </p:attrNameLst>
                                      </p:cBhvr>
                                      <p:to>
                                        <p:strVal val="visible"/>
                                      </p:to>
                                    </p:set>
                                    <p:anim calcmode="lin" valueType="num">
                                      <p:cBhvr additive="base">
                                        <p:cTn id="15" dur="500" fill="hold"/>
                                        <p:tgtEl>
                                          <p:spTgt spid="35225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522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52259">
                                            <p:txEl>
                                              <p:pRg st="3" end="3"/>
                                            </p:txEl>
                                          </p:spTgt>
                                        </p:tgtEl>
                                        <p:attrNameLst>
                                          <p:attrName>style.visibility</p:attrName>
                                        </p:attrNameLst>
                                      </p:cBhvr>
                                      <p:to>
                                        <p:strVal val="visible"/>
                                      </p:to>
                                    </p:set>
                                    <p:anim calcmode="lin" valueType="num">
                                      <p:cBhvr additive="base">
                                        <p:cTn id="21" dur="500" fill="hold"/>
                                        <p:tgtEl>
                                          <p:spTgt spid="35225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225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FF40156-B0CE-4931-AB08-C75B9785E4CD}" type="slidenum">
              <a:rPr lang="en-US" altLang="zh-CN" smtClean="0"/>
              <a:pPr eaLnBrk="1" hangingPunct="1"/>
              <a:t>11</a:t>
            </a:fld>
            <a:endParaRPr lang="en-US" altLang="zh-CN"/>
          </a:p>
        </p:txBody>
      </p:sp>
      <p:sp>
        <p:nvSpPr>
          <p:cNvPr id="43011" name="Rectangle 3"/>
          <p:cNvSpPr>
            <a:spLocks noGrp="1" noChangeArrowheads="1"/>
          </p:cNvSpPr>
          <p:nvPr>
            <p:ph type="body" idx="1"/>
          </p:nvPr>
        </p:nvSpPr>
        <p:spPr>
          <a:xfrm>
            <a:off x="468313" y="2287587"/>
            <a:ext cx="8064500" cy="3565376"/>
          </a:xfrm>
        </p:spPr>
        <p:txBody>
          <a:bodyPr/>
          <a:lstStyle/>
          <a:p>
            <a:pPr lvl="1" eaLnBrk="1" hangingPunct="1"/>
            <a:r>
              <a:rPr lang="zh-CN" altLang="en-US" b="1" dirty="0">
                <a:latin typeface="+mn-lt"/>
                <a:ea typeface="黑体" panose="02010609060101010101" pitchFamily="49" charset="-122"/>
              </a:rPr>
              <a:t>有效利率用百分比表示，如</a:t>
            </a:r>
            <a:r>
              <a:rPr lang="en-US" altLang="zh-CN" b="1" dirty="0">
                <a:latin typeface="+mn-lt"/>
                <a:ea typeface="黑体" panose="02010609060101010101" pitchFamily="49" charset="-122"/>
              </a:rPr>
              <a:t>8% </a:t>
            </a:r>
            <a:r>
              <a:rPr lang="zh-CN" altLang="en-US" b="1" dirty="0">
                <a:latin typeface="+mn-lt"/>
                <a:ea typeface="黑体" panose="02010609060101010101" pitchFamily="49" charset="-122"/>
              </a:rPr>
              <a:t>；</a:t>
            </a:r>
          </a:p>
          <a:p>
            <a:pPr lvl="1" eaLnBrk="1" hangingPunct="1"/>
            <a:r>
              <a:rPr lang="zh-CN" altLang="en-US" b="1" dirty="0">
                <a:latin typeface="+mn-lt"/>
                <a:ea typeface="黑体" panose="02010609060101010101" pitchFamily="49" charset="-122"/>
              </a:rPr>
              <a:t>利息是在期末支付的；</a:t>
            </a:r>
          </a:p>
          <a:p>
            <a:pPr lvl="1" eaLnBrk="1" hangingPunct="1"/>
            <a:r>
              <a:rPr lang="zh-CN" altLang="en-US" b="1" dirty="0">
                <a:latin typeface="+mn-lt"/>
                <a:ea typeface="黑体" panose="02010609060101010101" pitchFamily="49" charset="-122"/>
              </a:rPr>
              <a:t>本金在整个时期视为常数；</a:t>
            </a:r>
          </a:p>
          <a:p>
            <a:pPr lvl="1" eaLnBrk="1" hangingPunct="1"/>
            <a:r>
              <a:rPr lang="zh-CN" altLang="en-US" b="1" dirty="0">
                <a:latin typeface="+mn-lt"/>
                <a:ea typeface="黑体" panose="02010609060101010101" pitchFamily="49" charset="-122"/>
              </a:rPr>
              <a:t>通常使用的时间单位是</a:t>
            </a:r>
            <a:r>
              <a:rPr lang="zh-CN" altLang="en-US" b="1" dirty="0">
                <a:solidFill>
                  <a:srgbClr val="FF0000"/>
                </a:solidFill>
                <a:latin typeface="+mn-lt"/>
                <a:ea typeface="黑体" panose="02010609060101010101" pitchFamily="49" charset="-122"/>
              </a:rPr>
              <a:t>年</a:t>
            </a:r>
            <a:r>
              <a:rPr lang="zh-CN" altLang="en-US" b="1" dirty="0">
                <a:latin typeface="+mn-lt"/>
                <a:ea typeface="黑体" panose="02010609060101010101" pitchFamily="49" charset="-122"/>
              </a:rPr>
              <a:t>。</a:t>
            </a:r>
            <a:endParaRPr lang="en-US" altLang="zh-CN" b="1" dirty="0">
              <a:latin typeface="+mn-lt"/>
              <a:ea typeface="黑体" panose="02010609060101010101" pitchFamily="49" charset="-122"/>
            </a:endParaRPr>
          </a:p>
          <a:p>
            <a:pPr lvl="1" eaLnBrk="1" hangingPunct="1"/>
            <a:r>
              <a:rPr lang="zh-CN" altLang="en-US" b="1" dirty="0">
                <a:latin typeface="+mn-lt"/>
                <a:ea typeface="黑体" panose="02010609060101010101" pitchFamily="49" charset="-122"/>
              </a:rPr>
              <a:t>如无特殊说明，利率是指</a:t>
            </a:r>
            <a:r>
              <a:rPr lang="zh-CN" altLang="en-US" b="1" dirty="0">
                <a:solidFill>
                  <a:srgbClr val="FF0000"/>
                </a:solidFill>
                <a:latin typeface="+mn-lt"/>
                <a:ea typeface="黑体" panose="02010609060101010101" pitchFamily="49" charset="-122"/>
              </a:rPr>
              <a:t>年利率</a:t>
            </a:r>
            <a:r>
              <a:rPr lang="zh-CN" altLang="en-US" b="1" dirty="0">
                <a:latin typeface="+mn-lt"/>
                <a:ea typeface="黑体" panose="02010609060101010101" pitchFamily="49" charset="-122"/>
              </a:rPr>
              <a:t>。</a:t>
            </a:r>
          </a:p>
        </p:txBody>
      </p:sp>
      <p:sp>
        <p:nvSpPr>
          <p:cNvPr id="19461" name="Rectangle 5"/>
          <p:cNvSpPr>
            <a:spLocks noChangeArrowheads="1"/>
          </p:cNvSpPr>
          <p:nvPr/>
        </p:nvSpPr>
        <p:spPr bwMode="auto">
          <a:xfrm>
            <a:off x="900113" y="1240034"/>
            <a:ext cx="1266693"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dirty="0">
                <a:solidFill>
                  <a:srgbClr val="000099"/>
                </a:solidFill>
                <a:latin typeface="黑体" panose="02010609060101010101" pitchFamily="49" charset="-122"/>
                <a:ea typeface="黑体" panose="02010609060101010101" pitchFamily="49" charset="-122"/>
              </a:rPr>
              <a:t> 注：</a:t>
            </a:r>
          </a:p>
        </p:txBody>
      </p:sp>
    </p:spTree>
    <p:extLst>
      <p:ext uri="{BB962C8B-B14F-4D97-AF65-F5344CB8AC3E}">
        <p14:creationId xmlns:p14="http://schemas.microsoft.com/office/powerpoint/2010/main" val="10237680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 calcmode="lin" valueType="num">
                                      <p:cBhvr additive="base">
                                        <p:cTn id="7" dur="5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3011">
                                            <p:txEl>
                                              <p:pRg st="1" end="1"/>
                                            </p:txEl>
                                          </p:spTgt>
                                        </p:tgtEl>
                                        <p:attrNameLst>
                                          <p:attrName>style.visibility</p:attrName>
                                        </p:attrNameLst>
                                      </p:cBhvr>
                                      <p:to>
                                        <p:strVal val="visible"/>
                                      </p:to>
                                    </p:set>
                                    <p:anim calcmode="lin" valueType="num">
                                      <p:cBhvr additive="base">
                                        <p:cTn id="13" dur="500" fill="hold"/>
                                        <p:tgtEl>
                                          <p:spTgt spid="430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3011">
                                            <p:txEl>
                                              <p:pRg st="2" end="2"/>
                                            </p:txEl>
                                          </p:spTgt>
                                        </p:tgtEl>
                                        <p:attrNameLst>
                                          <p:attrName>style.visibility</p:attrName>
                                        </p:attrNameLst>
                                      </p:cBhvr>
                                      <p:to>
                                        <p:strVal val="visible"/>
                                      </p:to>
                                    </p:set>
                                    <p:anim calcmode="lin" valueType="num">
                                      <p:cBhvr additive="base">
                                        <p:cTn id="19" dur="500" fill="hold"/>
                                        <p:tgtEl>
                                          <p:spTgt spid="430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3011">
                                            <p:txEl>
                                              <p:pRg st="3" end="3"/>
                                            </p:txEl>
                                          </p:spTgt>
                                        </p:tgtEl>
                                        <p:attrNameLst>
                                          <p:attrName>style.visibility</p:attrName>
                                        </p:attrNameLst>
                                      </p:cBhvr>
                                      <p:to>
                                        <p:strVal val="visible"/>
                                      </p:to>
                                    </p:set>
                                    <p:anim calcmode="lin" valueType="num">
                                      <p:cBhvr additive="base">
                                        <p:cTn id="25" dur="500" fill="hold"/>
                                        <p:tgtEl>
                                          <p:spTgt spid="430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0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3011">
                                            <p:txEl>
                                              <p:pRg st="4" end="4"/>
                                            </p:txEl>
                                          </p:spTgt>
                                        </p:tgtEl>
                                        <p:attrNameLst>
                                          <p:attrName>style.visibility</p:attrName>
                                        </p:attrNameLst>
                                      </p:cBhvr>
                                      <p:to>
                                        <p:strVal val="visible"/>
                                      </p:to>
                                    </p:set>
                                    <p:anim calcmode="lin" valueType="num">
                                      <p:cBhvr additive="base">
                                        <p:cTn id="31" dur="500" fill="hold"/>
                                        <p:tgtEl>
                                          <p:spTgt spid="430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30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descr="https://timgsa.baidu.com/timg?image&amp;quality=80&amp;size=b9999_10000&amp;sec=1504845947099&amp;di=840e369b07ad8cc19686f0648e4ea857&amp;imgtype=0&amp;src=http%3A%2F%2Fimg4.agronet.com.cn%2FUsers%2F100%2F477%2F129%2F201662495112215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0232" y="1232033"/>
            <a:ext cx="1309036" cy="981777"/>
          </a:xfrm>
          <a:prstGeom prst="rect">
            <a:avLst/>
          </a:prstGeom>
          <a:noFill/>
          <a:extLst>
            <a:ext uri="{909E8E84-426E-40DD-AFC4-6F175D3DCCD1}">
              <a14:hiddenFill xmlns:a14="http://schemas.microsoft.com/office/drawing/2010/main">
                <a:solidFill>
                  <a:srgbClr val="FFFFFF"/>
                </a:solidFill>
              </a14:hiddenFill>
            </a:ext>
          </a:extLst>
        </p:spPr>
      </p:pic>
      <p:pic>
        <p:nvPicPr>
          <p:cNvPr id="72708" name="Picture 4" descr="https://timgsa.baidu.com/timg?image&amp;quality=80&amp;size=b9999_10000&amp;sec=1504845947099&amp;di=840e369b07ad8cc19686f0648e4ea857&amp;imgtype=0&amp;src=http%3A%2F%2Fimg4.agronet.com.cn%2FUsers%2F100%2F477%2F129%2F201662495112215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3732" y="1078029"/>
            <a:ext cx="1644348" cy="123326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582636" y="2045256"/>
            <a:ext cx="673582" cy="609398"/>
          </a:xfrm>
          <a:prstGeom prst="rect">
            <a:avLst/>
          </a:prstGeom>
          <a:noFill/>
        </p:spPr>
        <p:txBody>
          <a:bodyPr wrap="none" rtlCol="0">
            <a:spAutoFit/>
          </a:bodyPr>
          <a:lstStyle/>
          <a:p>
            <a:pPr>
              <a:buNone/>
            </a:pPr>
            <a:r>
              <a:rPr lang="en-US" altLang="zh-CN" b="0" dirty="0">
                <a:latin typeface="+mj-lt"/>
                <a:ea typeface="微软雅黑" panose="020B0503020204020204" pitchFamily="34" charset="-122"/>
              </a:rPr>
              <a:t>1</a:t>
            </a:r>
            <a:r>
              <a:rPr lang="zh-CN" altLang="en-US" b="0" dirty="0">
                <a:latin typeface="+mj-lt"/>
                <a:ea typeface="微软雅黑" panose="020B0503020204020204" pitchFamily="34" charset="-122"/>
              </a:rPr>
              <a:t>元</a:t>
            </a:r>
          </a:p>
        </p:txBody>
      </p:sp>
      <p:sp>
        <p:nvSpPr>
          <p:cNvPr id="10" name="TextBox 9"/>
          <p:cNvSpPr txBox="1"/>
          <p:nvPr/>
        </p:nvSpPr>
        <p:spPr>
          <a:xfrm>
            <a:off x="6222974" y="2030935"/>
            <a:ext cx="928459" cy="609398"/>
          </a:xfrm>
          <a:prstGeom prst="rect">
            <a:avLst/>
          </a:prstGeom>
          <a:noFill/>
        </p:spPr>
        <p:txBody>
          <a:bodyPr wrap="none" rtlCol="0">
            <a:spAutoFit/>
          </a:bodyPr>
          <a:lstStyle/>
          <a:p>
            <a:pPr>
              <a:buNone/>
            </a:pPr>
            <a:r>
              <a:rPr lang="en-US" altLang="zh-CN" b="0" dirty="0">
                <a:latin typeface="+mj-lt"/>
                <a:ea typeface="微软雅黑" panose="020B0503020204020204" pitchFamily="34" charset="-122"/>
              </a:rPr>
              <a:t>1.1</a:t>
            </a:r>
            <a:r>
              <a:rPr lang="zh-CN" altLang="en-US" b="0" dirty="0">
                <a:latin typeface="+mj-lt"/>
                <a:ea typeface="微软雅黑" panose="020B0503020204020204" pitchFamily="34" charset="-122"/>
              </a:rPr>
              <a:t>元</a:t>
            </a:r>
          </a:p>
        </p:txBody>
      </p:sp>
      <p:pic>
        <p:nvPicPr>
          <p:cNvPr id="72710" name="Picture 6" descr="https://timgsa.baidu.com/timg?image&amp;quality=80&amp;size=b9999_10000&amp;sec=1504846954893&amp;di=0ae811b64d872919fa965c6157f37156&amp;imgtype=0&amp;src=http%3A%2F%2Fphotocdn.sohu.com%2F20130502%2FImg374616545.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72229" y="3223009"/>
            <a:ext cx="1268495" cy="85940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https://timgsa.baidu.com/timg?image&amp;quality=80&amp;size=b9999_10000&amp;sec=1504846954893&amp;di=0ae811b64d872919fa965c6157f37156&amp;imgtype=0&amp;src=http%3A%2F%2Fphotocdn.sohu.com%2F20130502%2FImg374616545.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73385" y="3223010"/>
            <a:ext cx="1268495" cy="85940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609911" y="4045656"/>
            <a:ext cx="1056700" cy="609398"/>
          </a:xfrm>
          <a:prstGeom prst="rect">
            <a:avLst/>
          </a:prstGeom>
          <a:noFill/>
        </p:spPr>
        <p:txBody>
          <a:bodyPr wrap="none" rtlCol="0">
            <a:spAutoFit/>
          </a:bodyPr>
          <a:lstStyle/>
          <a:p>
            <a:pPr>
              <a:buNone/>
            </a:pPr>
            <a:r>
              <a:rPr lang="en-US" altLang="zh-CN" b="0" dirty="0">
                <a:latin typeface="+mj-lt"/>
                <a:ea typeface="微软雅黑" panose="020B0503020204020204" pitchFamily="34" charset="-122"/>
              </a:rPr>
              <a:t>1</a:t>
            </a:r>
            <a:r>
              <a:rPr lang="zh-CN" altLang="en-US" b="0" dirty="0">
                <a:latin typeface="+mj-lt"/>
                <a:ea typeface="微软雅黑" panose="020B0503020204020204" pitchFamily="34" charset="-122"/>
              </a:rPr>
              <a:t>元</a:t>
            </a:r>
            <a:r>
              <a:rPr lang="en-US" altLang="zh-CN" b="0" dirty="0">
                <a:latin typeface="+mj-lt"/>
                <a:ea typeface="微软雅黑" panose="020B0503020204020204" pitchFamily="34" charset="-122"/>
              </a:rPr>
              <a:t>/</a:t>
            </a:r>
            <a:r>
              <a:rPr lang="zh-CN" altLang="en-US" b="0" dirty="0">
                <a:latin typeface="+mj-lt"/>
                <a:ea typeface="微软雅黑" panose="020B0503020204020204" pitchFamily="34" charset="-122"/>
              </a:rPr>
              <a:t>个</a:t>
            </a:r>
          </a:p>
        </p:txBody>
      </p:sp>
      <p:sp>
        <p:nvSpPr>
          <p:cNvPr id="15" name="TextBox 14"/>
          <p:cNvSpPr txBox="1"/>
          <p:nvPr/>
        </p:nvSpPr>
        <p:spPr>
          <a:xfrm>
            <a:off x="6250249" y="4031335"/>
            <a:ext cx="1056700" cy="609398"/>
          </a:xfrm>
          <a:prstGeom prst="rect">
            <a:avLst/>
          </a:prstGeom>
          <a:noFill/>
        </p:spPr>
        <p:txBody>
          <a:bodyPr wrap="none" rtlCol="0">
            <a:spAutoFit/>
          </a:bodyPr>
          <a:lstStyle/>
          <a:p>
            <a:pPr>
              <a:buNone/>
            </a:pPr>
            <a:r>
              <a:rPr lang="en-US" altLang="zh-CN" b="0" dirty="0">
                <a:latin typeface="+mj-lt"/>
                <a:ea typeface="微软雅黑" panose="020B0503020204020204" pitchFamily="34" charset="-122"/>
              </a:rPr>
              <a:t>1</a:t>
            </a:r>
            <a:r>
              <a:rPr lang="zh-CN" altLang="en-US" b="0" dirty="0">
                <a:latin typeface="+mj-lt"/>
                <a:ea typeface="微软雅黑" panose="020B0503020204020204" pitchFamily="34" charset="-122"/>
              </a:rPr>
              <a:t>元</a:t>
            </a:r>
            <a:r>
              <a:rPr lang="en-US" altLang="zh-CN" b="0" dirty="0">
                <a:latin typeface="+mj-lt"/>
                <a:ea typeface="微软雅黑" panose="020B0503020204020204" pitchFamily="34" charset="-122"/>
              </a:rPr>
              <a:t>/</a:t>
            </a:r>
            <a:r>
              <a:rPr lang="zh-CN" altLang="en-US" b="0" dirty="0">
                <a:latin typeface="+mj-lt"/>
                <a:ea typeface="微软雅黑" panose="020B0503020204020204" pitchFamily="34" charset="-122"/>
              </a:rPr>
              <a:t>个</a:t>
            </a:r>
          </a:p>
        </p:txBody>
      </p:sp>
      <p:cxnSp>
        <p:nvCxnSpPr>
          <p:cNvPr id="9" name="直接箭头连接符 8"/>
          <p:cNvCxnSpPr/>
          <p:nvPr/>
        </p:nvCxnSpPr>
        <p:spPr>
          <a:xfrm flipV="1">
            <a:off x="3407343" y="2045256"/>
            <a:ext cx="1905802" cy="9626"/>
          </a:xfrm>
          <a:prstGeom prst="straightConnector1">
            <a:avLst/>
          </a:prstGeom>
          <a:ln w="57150">
            <a:solidFill>
              <a:schemeClr val="accent1">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3404135" y="6047756"/>
            <a:ext cx="1905802" cy="9626"/>
          </a:xfrm>
          <a:prstGeom prst="straightConnector1">
            <a:avLst/>
          </a:prstGeom>
          <a:ln w="57150">
            <a:solidFill>
              <a:schemeClr val="accent1">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3413760" y="3965450"/>
            <a:ext cx="1905802" cy="9626"/>
          </a:xfrm>
          <a:prstGeom prst="straightConnector1">
            <a:avLst/>
          </a:prstGeom>
          <a:ln w="57150">
            <a:solidFill>
              <a:schemeClr val="accent1">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182678" y="1421537"/>
            <a:ext cx="2388795" cy="609398"/>
          </a:xfrm>
          <a:prstGeom prst="rect">
            <a:avLst/>
          </a:prstGeom>
          <a:noFill/>
        </p:spPr>
        <p:txBody>
          <a:bodyPr wrap="none" rtlCol="0">
            <a:spAutoFit/>
          </a:bodyPr>
          <a:lstStyle/>
          <a:p>
            <a:pPr>
              <a:buNone/>
            </a:pPr>
            <a:r>
              <a:rPr lang="zh-CN" altLang="en-US" dirty="0">
                <a:latin typeface="+mj-lt"/>
              </a:rPr>
              <a:t>名义利率 </a:t>
            </a:r>
            <a:r>
              <a:rPr lang="en-US" altLang="zh-CN" dirty="0">
                <a:latin typeface="+mj-lt"/>
              </a:rPr>
              <a:t>= 10%</a:t>
            </a:r>
            <a:endParaRPr lang="zh-CN" altLang="en-US" dirty="0">
              <a:latin typeface="+mj-lt"/>
            </a:endParaRPr>
          </a:p>
        </p:txBody>
      </p:sp>
      <p:sp>
        <p:nvSpPr>
          <p:cNvPr id="21" name="TextBox 20"/>
          <p:cNvSpPr txBox="1"/>
          <p:nvPr/>
        </p:nvSpPr>
        <p:spPr>
          <a:xfrm>
            <a:off x="3335078" y="3296812"/>
            <a:ext cx="1890261" cy="609398"/>
          </a:xfrm>
          <a:prstGeom prst="rect">
            <a:avLst/>
          </a:prstGeom>
          <a:noFill/>
        </p:spPr>
        <p:txBody>
          <a:bodyPr wrap="none" rtlCol="0">
            <a:spAutoFit/>
          </a:bodyPr>
          <a:lstStyle/>
          <a:p>
            <a:pPr>
              <a:buNone/>
            </a:pPr>
            <a:r>
              <a:rPr lang="zh-CN" altLang="en-US" dirty="0">
                <a:latin typeface="+mj-lt"/>
              </a:rPr>
              <a:t>通胀率 </a:t>
            </a:r>
            <a:r>
              <a:rPr lang="en-US" altLang="zh-CN" dirty="0">
                <a:latin typeface="+mj-lt"/>
              </a:rPr>
              <a:t>= 0%</a:t>
            </a:r>
            <a:endParaRPr lang="zh-CN" altLang="en-US" dirty="0">
              <a:latin typeface="+mj-lt"/>
            </a:endParaRPr>
          </a:p>
        </p:txBody>
      </p:sp>
      <p:pic>
        <p:nvPicPr>
          <p:cNvPr id="22" name="Picture 6" descr="https://timgsa.baidu.com/timg?image&amp;quality=80&amp;size=b9999_10000&amp;sec=1504846954893&amp;di=0ae811b64d872919fa965c6157f37156&amp;imgtype=0&amp;src=http%3A%2F%2Fphotocdn.sohu.com%2F20130502%2FImg374616545.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82636" y="5480128"/>
            <a:ext cx="1249245" cy="84636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https://timgsa.baidu.com/timg?image&amp;quality=80&amp;size=b9999_10000&amp;sec=1504846954893&amp;di=0ae811b64d872919fa965c6157f37156&amp;imgtype=0&amp;src=http%3A%2F%2Fphotocdn.sohu.com%2F20130502%2FImg374616545.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50249" y="5415910"/>
            <a:ext cx="1344032" cy="91058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https://timgsa.baidu.com/timg?image&amp;quality=80&amp;size=b9999_10000&amp;sec=1504846954893&amp;di=0ae811b64d872919fa965c6157f37156&amp;imgtype=0&amp;src=http%3A%2F%2Fphotocdn.sohu.com%2F20130502%2FImg374616545.jpg"/>
          <p:cNvPicPr>
            <a:picLocks noChangeAspect="1" noChangeArrowheads="1"/>
          </p:cNvPicPr>
          <p:nvPr/>
        </p:nvPicPr>
        <p:blipFill rotWithShape="1">
          <a:blip r:embed="rId4">
            <a:extLst>
              <a:ext uri="{28A0092B-C50C-407E-A947-70E740481C1C}">
                <a14:useLocalDpi xmlns:a14="http://schemas.microsoft.com/office/drawing/2010/main" val="0"/>
              </a:ext>
            </a:extLst>
          </a:blip>
          <a:srcRect l="5235" t="38044" r="77173"/>
          <a:stretch/>
        </p:blipFill>
        <p:spPr bwMode="auto">
          <a:xfrm>
            <a:off x="7441881" y="5408349"/>
            <a:ext cx="365812" cy="61735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3102642" y="6139109"/>
            <a:ext cx="2388795" cy="609398"/>
          </a:xfrm>
          <a:prstGeom prst="rect">
            <a:avLst/>
          </a:prstGeom>
          <a:noFill/>
        </p:spPr>
        <p:txBody>
          <a:bodyPr wrap="none" rtlCol="0">
            <a:spAutoFit/>
          </a:bodyPr>
          <a:lstStyle/>
          <a:p>
            <a:pPr>
              <a:buNone/>
            </a:pPr>
            <a:r>
              <a:rPr lang="zh-CN" altLang="en-US" dirty="0">
                <a:latin typeface="+mj-lt"/>
              </a:rPr>
              <a:t>实际利率 </a:t>
            </a:r>
            <a:r>
              <a:rPr lang="en-US" altLang="zh-CN" dirty="0">
                <a:latin typeface="+mj-lt"/>
              </a:rPr>
              <a:t>= 10%</a:t>
            </a:r>
            <a:endParaRPr lang="zh-CN" altLang="en-US" dirty="0">
              <a:latin typeface="+mj-lt"/>
            </a:endParaRPr>
          </a:p>
        </p:txBody>
      </p:sp>
      <p:sp>
        <p:nvSpPr>
          <p:cNvPr id="26" name="TextBox 25"/>
          <p:cNvSpPr txBox="1"/>
          <p:nvPr/>
        </p:nvSpPr>
        <p:spPr>
          <a:xfrm>
            <a:off x="1752686" y="6219306"/>
            <a:ext cx="663964" cy="609398"/>
          </a:xfrm>
          <a:prstGeom prst="rect">
            <a:avLst/>
          </a:prstGeom>
          <a:noFill/>
        </p:spPr>
        <p:txBody>
          <a:bodyPr wrap="none" rtlCol="0">
            <a:spAutoFit/>
          </a:bodyPr>
          <a:lstStyle/>
          <a:p>
            <a:pPr>
              <a:buNone/>
            </a:pPr>
            <a:r>
              <a:rPr lang="en-US" altLang="zh-CN" b="0" dirty="0">
                <a:latin typeface="+mj-lt"/>
                <a:ea typeface="微软雅黑" panose="020B0503020204020204" pitchFamily="34" charset="-122"/>
              </a:rPr>
              <a:t>1</a:t>
            </a:r>
            <a:r>
              <a:rPr lang="zh-CN" altLang="en-US" b="0" dirty="0">
                <a:latin typeface="+mj-lt"/>
                <a:ea typeface="微软雅黑" panose="020B0503020204020204" pitchFamily="34" charset="-122"/>
              </a:rPr>
              <a:t>个</a:t>
            </a:r>
          </a:p>
        </p:txBody>
      </p:sp>
      <p:sp>
        <p:nvSpPr>
          <p:cNvPr id="27" name="TextBox 26"/>
          <p:cNvSpPr txBox="1"/>
          <p:nvPr/>
        </p:nvSpPr>
        <p:spPr>
          <a:xfrm>
            <a:off x="6393024" y="6204985"/>
            <a:ext cx="920445" cy="609398"/>
          </a:xfrm>
          <a:prstGeom prst="rect">
            <a:avLst/>
          </a:prstGeom>
          <a:noFill/>
        </p:spPr>
        <p:txBody>
          <a:bodyPr wrap="none" rtlCol="0">
            <a:spAutoFit/>
          </a:bodyPr>
          <a:lstStyle/>
          <a:p>
            <a:pPr>
              <a:buNone/>
            </a:pPr>
            <a:r>
              <a:rPr lang="en-US" altLang="zh-CN" b="0" dirty="0">
                <a:latin typeface="+mj-lt"/>
                <a:ea typeface="微软雅黑" panose="020B0503020204020204" pitchFamily="34" charset="-122"/>
              </a:rPr>
              <a:t>1.1</a:t>
            </a:r>
            <a:r>
              <a:rPr lang="zh-CN" altLang="en-US" b="0" dirty="0">
                <a:latin typeface="+mj-lt"/>
                <a:ea typeface="微软雅黑" panose="020B0503020204020204" pitchFamily="34" charset="-122"/>
              </a:rPr>
              <a:t>个</a:t>
            </a:r>
          </a:p>
        </p:txBody>
      </p:sp>
      <p:sp>
        <p:nvSpPr>
          <p:cNvPr id="16" name="TextBox 15"/>
          <p:cNvSpPr txBox="1"/>
          <p:nvPr/>
        </p:nvSpPr>
        <p:spPr>
          <a:xfrm>
            <a:off x="1318541" y="532862"/>
            <a:ext cx="958917" cy="532069"/>
          </a:xfrm>
          <a:prstGeom prst="rect">
            <a:avLst/>
          </a:prstGeom>
          <a:noFill/>
        </p:spPr>
        <p:txBody>
          <a:bodyPr wrap="none" rtlCol="0">
            <a:spAutoFit/>
          </a:bodyPr>
          <a:lstStyle/>
          <a:p>
            <a:pPr>
              <a:buNone/>
            </a:pPr>
            <a:r>
              <a:rPr lang="en-US" altLang="zh-CN" dirty="0">
                <a:solidFill>
                  <a:srgbClr val="C00000"/>
                </a:solidFill>
                <a:latin typeface="黑体" panose="02010609060101010101" pitchFamily="49" charset="-122"/>
                <a:ea typeface="黑体" panose="02010609060101010101" pitchFamily="49" charset="-122"/>
              </a:rPr>
              <a:t>0</a:t>
            </a:r>
            <a:r>
              <a:rPr lang="zh-CN" altLang="en-US" dirty="0">
                <a:solidFill>
                  <a:srgbClr val="C00000"/>
                </a:solidFill>
                <a:latin typeface="黑体" panose="02010609060101010101" pitchFamily="49" charset="-122"/>
                <a:ea typeface="黑体" panose="02010609060101010101" pitchFamily="49" charset="-122"/>
              </a:rPr>
              <a:t>时刻</a:t>
            </a:r>
          </a:p>
        </p:txBody>
      </p:sp>
      <p:sp>
        <p:nvSpPr>
          <p:cNvPr id="29" name="TextBox 28"/>
          <p:cNvSpPr txBox="1"/>
          <p:nvPr/>
        </p:nvSpPr>
        <p:spPr>
          <a:xfrm>
            <a:off x="6242211" y="545960"/>
            <a:ext cx="958917" cy="532069"/>
          </a:xfrm>
          <a:prstGeom prst="rect">
            <a:avLst/>
          </a:prstGeom>
          <a:noFill/>
        </p:spPr>
        <p:txBody>
          <a:bodyPr wrap="none" rtlCol="0">
            <a:spAutoFit/>
          </a:bodyPr>
          <a:lstStyle/>
          <a:p>
            <a:pPr>
              <a:buNone/>
            </a:pPr>
            <a:r>
              <a:rPr lang="en-US" altLang="zh-CN" dirty="0">
                <a:solidFill>
                  <a:srgbClr val="C00000"/>
                </a:solidFill>
                <a:latin typeface="黑体" panose="02010609060101010101" pitchFamily="49" charset="-122"/>
                <a:ea typeface="黑体" panose="02010609060101010101" pitchFamily="49" charset="-122"/>
              </a:rPr>
              <a:t>1</a:t>
            </a:r>
            <a:r>
              <a:rPr lang="zh-CN" altLang="en-US" dirty="0">
                <a:solidFill>
                  <a:srgbClr val="C00000"/>
                </a:solidFill>
                <a:latin typeface="黑体" panose="02010609060101010101" pitchFamily="49" charset="-122"/>
                <a:ea typeface="黑体" panose="02010609060101010101" pitchFamily="49" charset="-122"/>
              </a:rPr>
              <a:t>年后</a:t>
            </a:r>
          </a:p>
        </p:txBody>
      </p:sp>
      <p:pic>
        <p:nvPicPr>
          <p:cNvPr id="72712" name="Picture 8" descr="https://timgsa.baidu.com/timg?image&amp;quality=80&amp;size=b9999_10000&amp;sec=1504848202948&amp;di=df767939921de4e6bd1f3f98d2240c60&amp;imgtype=0&amp;src=http%3A%2F%2Fimg1.gtimg.com%2Fedu%2Fpics%2Fhv1%2F216%2F136%2F1952%2F12696369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15304" b="34996"/>
          <a:stretch/>
        </p:blipFill>
        <p:spPr bwMode="auto">
          <a:xfrm>
            <a:off x="3672578" y="5394270"/>
            <a:ext cx="1388166" cy="59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434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2710"/>
                                        </p:tgtEl>
                                        <p:attrNameLst>
                                          <p:attrName>style.visibility</p:attrName>
                                        </p:attrNameLst>
                                      </p:cBhvr>
                                      <p:to>
                                        <p:strVal val="visible"/>
                                      </p:to>
                                    </p:set>
                                    <p:anim calcmode="lin" valueType="num">
                                      <p:cBhvr additive="base">
                                        <p:cTn id="7" dur="500" fill="hold"/>
                                        <p:tgtEl>
                                          <p:spTgt spid="72710"/>
                                        </p:tgtEl>
                                        <p:attrNameLst>
                                          <p:attrName>ppt_x</p:attrName>
                                        </p:attrNameLst>
                                      </p:cBhvr>
                                      <p:tavLst>
                                        <p:tav tm="0">
                                          <p:val>
                                            <p:strVal val="#ppt_x"/>
                                          </p:val>
                                        </p:tav>
                                        <p:tav tm="100000">
                                          <p:val>
                                            <p:strVal val="#ppt_x"/>
                                          </p:val>
                                        </p:tav>
                                      </p:tavLst>
                                    </p:anim>
                                    <p:anim calcmode="lin" valueType="num">
                                      <p:cBhvr additive="base">
                                        <p:cTn id="8" dur="500" fill="hold"/>
                                        <p:tgtEl>
                                          <p:spTgt spid="727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ppt_x"/>
                                          </p:val>
                                        </p:tav>
                                        <p:tav tm="100000">
                                          <p:val>
                                            <p:strVal val="#ppt_x"/>
                                          </p:val>
                                        </p:tav>
                                      </p:tavLst>
                                    </p:anim>
                                    <p:anim calcmode="lin" valueType="num">
                                      <p:cBhvr additive="base">
                                        <p:cTn id="34" dur="500" fill="hold"/>
                                        <p:tgtEl>
                                          <p:spTgt spid="1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ppt_x"/>
                                          </p:val>
                                        </p:tav>
                                        <p:tav tm="100000">
                                          <p:val>
                                            <p:strVal val="#ppt_x"/>
                                          </p:val>
                                        </p:tav>
                                      </p:tavLst>
                                    </p:anim>
                                    <p:anim calcmode="lin" valueType="num">
                                      <p:cBhvr additive="base">
                                        <p:cTn id="42" dur="500" fill="hold"/>
                                        <p:tgtEl>
                                          <p:spTgt spid="23"/>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fill="hold"/>
                                        <p:tgtEl>
                                          <p:spTgt spid="24"/>
                                        </p:tgtEl>
                                        <p:attrNameLst>
                                          <p:attrName>ppt_x</p:attrName>
                                        </p:attrNameLst>
                                      </p:cBhvr>
                                      <p:tavLst>
                                        <p:tav tm="0">
                                          <p:val>
                                            <p:strVal val="#ppt_x"/>
                                          </p:val>
                                        </p:tav>
                                        <p:tav tm="100000">
                                          <p:val>
                                            <p:strVal val="#ppt_x"/>
                                          </p:val>
                                        </p:tav>
                                      </p:tavLst>
                                    </p:anim>
                                    <p:anim calcmode="lin" valueType="num">
                                      <p:cBhvr additive="base">
                                        <p:cTn id="46" dur="500" fill="hold"/>
                                        <p:tgtEl>
                                          <p:spTgt spid="2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additive="base">
                                        <p:cTn id="49" dur="500" fill="hold"/>
                                        <p:tgtEl>
                                          <p:spTgt spid="25"/>
                                        </p:tgtEl>
                                        <p:attrNameLst>
                                          <p:attrName>ppt_x</p:attrName>
                                        </p:attrNameLst>
                                      </p:cBhvr>
                                      <p:tavLst>
                                        <p:tav tm="0">
                                          <p:val>
                                            <p:strVal val="#ppt_x"/>
                                          </p:val>
                                        </p:tav>
                                        <p:tav tm="100000">
                                          <p:val>
                                            <p:strVal val="#ppt_x"/>
                                          </p:val>
                                        </p:tav>
                                      </p:tavLst>
                                    </p:anim>
                                    <p:anim calcmode="lin" valueType="num">
                                      <p:cBhvr additive="base">
                                        <p:cTn id="50" dur="500" fill="hold"/>
                                        <p:tgtEl>
                                          <p:spTgt spid="2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500" fill="hold"/>
                                        <p:tgtEl>
                                          <p:spTgt spid="27"/>
                                        </p:tgtEl>
                                        <p:attrNameLst>
                                          <p:attrName>ppt_x</p:attrName>
                                        </p:attrNameLst>
                                      </p:cBhvr>
                                      <p:tavLst>
                                        <p:tav tm="0">
                                          <p:val>
                                            <p:strVal val="#ppt_x"/>
                                          </p:val>
                                        </p:tav>
                                        <p:tav tm="100000">
                                          <p:val>
                                            <p:strVal val="#ppt_x"/>
                                          </p:val>
                                        </p:tav>
                                      </p:tavLst>
                                    </p:anim>
                                    <p:anim calcmode="lin" valueType="num">
                                      <p:cBhvr additive="base">
                                        <p:cTn id="58" dur="500" fill="hold"/>
                                        <p:tgtEl>
                                          <p:spTgt spid="27"/>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72712"/>
                                        </p:tgtEl>
                                        <p:attrNameLst>
                                          <p:attrName>style.visibility</p:attrName>
                                        </p:attrNameLst>
                                      </p:cBhvr>
                                      <p:to>
                                        <p:strVal val="visible"/>
                                      </p:to>
                                    </p:set>
                                    <p:anim calcmode="lin" valueType="num">
                                      <p:cBhvr additive="base">
                                        <p:cTn id="61" dur="500" fill="hold"/>
                                        <p:tgtEl>
                                          <p:spTgt spid="72712"/>
                                        </p:tgtEl>
                                        <p:attrNameLst>
                                          <p:attrName>ppt_x</p:attrName>
                                        </p:attrNameLst>
                                      </p:cBhvr>
                                      <p:tavLst>
                                        <p:tav tm="0">
                                          <p:val>
                                            <p:strVal val="#ppt_x"/>
                                          </p:val>
                                        </p:tav>
                                        <p:tav tm="100000">
                                          <p:val>
                                            <p:strVal val="#ppt_x"/>
                                          </p:val>
                                        </p:tav>
                                      </p:tavLst>
                                    </p:anim>
                                    <p:anim calcmode="lin" valueType="num">
                                      <p:cBhvr additive="base">
                                        <p:cTn id="62" dur="500" fill="hold"/>
                                        <p:tgtEl>
                                          <p:spTgt spid="727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1" grpId="0"/>
      <p:bldP spid="25" grpId="0"/>
      <p:bldP spid="26" grpId="0"/>
      <p:bldP spid="27"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descr="https://timgsa.baidu.com/timg?image&amp;quality=80&amp;size=b9999_10000&amp;sec=1504845947099&amp;di=840e369b07ad8cc19686f0648e4ea857&amp;imgtype=0&amp;src=http%3A%2F%2Fimg4.agronet.com.cn%2FUsers%2F100%2F477%2F129%2F201662495112215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0232" y="1232033"/>
            <a:ext cx="1309036" cy="981777"/>
          </a:xfrm>
          <a:prstGeom prst="rect">
            <a:avLst/>
          </a:prstGeom>
          <a:noFill/>
          <a:extLst>
            <a:ext uri="{909E8E84-426E-40DD-AFC4-6F175D3DCCD1}">
              <a14:hiddenFill xmlns:a14="http://schemas.microsoft.com/office/drawing/2010/main">
                <a:solidFill>
                  <a:srgbClr val="FFFFFF"/>
                </a:solidFill>
              </a14:hiddenFill>
            </a:ext>
          </a:extLst>
        </p:spPr>
      </p:pic>
      <p:pic>
        <p:nvPicPr>
          <p:cNvPr id="72708" name="Picture 4" descr="https://timgsa.baidu.com/timg?image&amp;quality=80&amp;size=b9999_10000&amp;sec=1504845947099&amp;di=840e369b07ad8cc19686f0648e4ea857&amp;imgtype=0&amp;src=http%3A%2F%2Fimg4.agronet.com.cn%2FUsers%2F100%2F477%2F129%2F201662495112215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3732" y="1300743"/>
            <a:ext cx="1347396" cy="101054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582636" y="2045256"/>
            <a:ext cx="673582" cy="609398"/>
          </a:xfrm>
          <a:prstGeom prst="rect">
            <a:avLst/>
          </a:prstGeom>
          <a:noFill/>
        </p:spPr>
        <p:txBody>
          <a:bodyPr wrap="none" rtlCol="0">
            <a:spAutoFit/>
          </a:bodyPr>
          <a:lstStyle/>
          <a:p>
            <a:pPr>
              <a:buNone/>
            </a:pPr>
            <a:r>
              <a:rPr lang="en-US" altLang="zh-CN" b="0" dirty="0">
                <a:latin typeface="+mj-lt"/>
                <a:ea typeface="微软雅黑" panose="020B0503020204020204" pitchFamily="34" charset="-122"/>
              </a:rPr>
              <a:t>1</a:t>
            </a:r>
            <a:r>
              <a:rPr lang="zh-CN" altLang="en-US" b="0" dirty="0">
                <a:latin typeface="+mj-lt"/>
                <a:ea typeface="微软雅黑" panose="020B0503020204020204" pitchFamily="34" charset="-122"/>
              </a:rPr>
              <a:t>元</a:t>
            </a:r>
          </a:p>
        </p:txBody>
      </p:sp>
      <p:sp>
        <p:nvSpPr>
          <p:cNvPr id="10" name="TextBox 9"/>
          <p:cNvSpPr txBox="1"/>
          <p:nvPr/>
        </p:nvSpPr>
        <p:spPr>
          <a:xfrm>
            <a:off x="6222974" y="2030935"/>
            <a:ext cx="673582" cy="609398"/>
          </a:xfrm>
          <a:prstGeom prst="rect">
            <a:avLst/>
          </a:prstGeom>
          <a:noFill/>
        </p:spPr>
        <p:txBody>
          <a:bodyPr wrap="none" rtlCol="0">
            <a:spAutoFit/>
          </a:bodyPr>
          <a:lstStyle/>
          <a:p>
            <a:pPr>
              <a:buNone/>
            </a:pPr>
            <a:r>
              <a:rPr lang="en-US" altLang="zh-CN" b="0" dirty="0">
                <a:latin typeface="+mj-lt"/>
                <a:ea typeface="微软雅黑" panose="020B0503020204020204" pitchFamily="34" charset="-122"/>
              </a:rPr>
              <a:t>1</a:t>
            </a:r>
            <a:r>
              <a:rPr lang="zh-CN" altLang="en-US" b="0" dirty="0">
                <a:latin typeface="+mj-lt"/>
                <a:ea typeface="微软雅黑" panose="020B0503020204020204" pitchFamily="34" charset="-122"/>
              </a:rPr>
              <a:t>元</a:t>
            </a:r>
          </a:p>
        </p:txBody>
      </p:sp>
      <p:pic>
        <p:nvPicPr>
          <p:cNvPr id="72710" name="Picture 6" descr="https://timgsa.baidu.com/timg?image&amp;quality=80&amp;size=b9999_10000&amp;sec=1504846954893&amp;di=0ae811b64d872919fa965c6157f37156&amp;imgtype=0&amp;src=http%3A%2F%2Fphotocdn.sohu.com%2F20130502%2FImg374616545.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72229" y="3223009"/>
            <a:ext cx="1268495" cy="85940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https://timgsa.baidu.com/timg?image&amp;quality=80&amp;size=b9999_10000&amp;sec=1504846954893&amp;di=0ae811b64d872919fa965c6157f37156&amp;imgtype=0&amp;src=http%3A%2F%2Fphotocdn.sohu.com%2F20130502%2FImg374616545.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73385" y="3223010"/>
            <a:ext cx="1268495" cy="85940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609911" y="4045656"/>
            <a:ext cx="1056700" cy="609398"/>
          </a:xfrm>
          <a:prstGeom prst="rect">
            <a:avLst/>
          </a:prstGeom>
          <a:noFill/>
        </p:spPr>
        <p:txBody>
          <a:bodyPr wrap="none" rtlCol="0">
            <a:spAutoFit/>
          </a:bodyPr>
          <a:lstStyle/>
          <a:p>
            <a:pPr>
              <a:buNone/>
            </a:pPr>
            <a:r>
              <a:rPr lang="en-US" altLang="zh-CN" b="0" dirty="0">
                <a:latin typeface="+mj-lt"/>
                <a:ea typeface="微软雅黑" panose="020B0503020204020204" pitchFamily="34" charset="-122"/>
              </a:rPr>
              <a:t>1</a:t>
            </a:r>
            <a:r>
              <a:rPr lang="zh-CN" altLang="en-US" b="0" dirty="0">
                <a:latin typeface="+mj-lt"/>
                <a:ea typeface="微软雅黑" panose="020B0503020204020204" pitchFamily="34" charset="-122"/>
              </a:rPr>
              <a:t>元</a:t>
            </a:r>
            <a:r>
              <a:rPr lang="en-US" altLang="zh-CN" b="0" dirty="0">
                <a:latin typeface="+mj-lt"/>
                <a:ea typeface="微软雅黑" panose="020B0503020204020204" pitchFamily="34" charset="-122"/>
              </a:rPr>
              <a:t>/</a:t>
            </a:r>
            <a:r>
              <a:rPr lang="zh-CN" altLang="en-US" b="0" dirty="0">
                <a:latin typeface="+mj-lt"/>
                <a:ea typeface="微软雅黑" panose="020B0503020204020204" pitchFamily="34" charset="-122"/>
              </a:rPr>
              <a:t>个</a:t>
            </a:r>
          </a:p>
        </p:txBody>
      </p:sp>
      <p:sp>
        <p:nvSpPr>
          <p:cNvPr id="15" name="TextBox 14"/>
          <p:cNvSpPr txBox="1"/>
          <p:nvPr/>
        </p:nvSpPr>
        <p:spPr>
          <a:xfrm>
            <a:off x="6250249" y="4031335"/>
            <a:ext cx="1056700" cy="609398"/>
          </a:xfrm>
          <a:prstGeom prst="rect">
            <a:avLst/>
          </a:prstGeom>
          <a:noFill/>
        </p:spPr>
        <p:txBody>
          <a:bodyPr wrap="none" rtlCol="0">
            <a:spAutoFit/>
          </a:bodyPr>
          <a:lstStyle/>
          <a:p>
            <a:pPr>
              <a:buNone/>
            </a:pPr>
            <a:r>
              <a:rPr lang="en-US" altLang="zh-CN" b="0" dirty="0">
                <a:latin typeface="+mj-lt"/>
                <a:ea typeface="微软雅黑" panose="020B0503020204020204" pitchFamily="34" charset="-122"/>
              </a:rPr>
              <a:t>2</a:t>
            </a:r>
            <a:r>
              <a:rPr lang="zh-CN" altLang="en-US" b="0" dirty="0">
                <a:latin typeface="+mj-lt"/>
                <a:ea typeface="微软雅黑" panose="020B0503020204020204" pitchFamily="34" charset="-122"/>
              </a:rPr>
              <a:t>元</a:t>
            </a:r>
            <a:r>
              <a:rPr lang="en-US" altLang="zh-CN" b="0" dirty="0">
                <a:latin typeface="+mj-lt"/>
                <a:ea typeface="微软雅黑" panose="020B0503020204020204" pitchFamily="34" charset="-122"/>
              </a:rPr>
              <a:t>/</a:t>
            </a:r>
            <a:r>
              <a:rPr lang="zh-CN" altLang="en-US" b="0" dirty="0">
                <a:latin typeface="+mj-lt"/>
                <a:ea typeface="微软雅黑" panose="020B0503020204020204" pitchFamily="34" charset="-122"/>
              </a:rPr>
              <a:t>个</a:t>
            </a:r>
          </a:p>
        </p:txBody>
      </p:sp>
      <p:cxnSp>
        <p:nvCxnSpPr>
          <p:cNvPr id="9" name="直接箭头连接符 8"/>
          <p:cNvCxnSpPr/>
          <p:nvPr/>
        </p:nvCxnSpPr>
        <p:spPr>
          <a:xfrm flipV="1">
            <a:off x="3407343" y="2045256"/>
            <a:ext cx="1905802" cy="9626"/>
          </a:xfrm>
          <a:prstGeom prst="straightConnector1">
            <a:avLst/>
          </a:prstGeom>
          <a:ln w="57150">
            <a:solidFill>
              <a:schemeClr val="accent1">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3404135" y="6047756"/>
            <a:ext cx="1905802" cy="9626"/>
          </a:xfrm>
          <a:prstGeom prst="straightConnector1">
            <a:avLst/>
          </a:prstGeom>
          <a:ln w="57150">
            <a:solidFill>
              <a:schemeClr val="accent1">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3413760" y="3965450"/>
            <a:ext cx="1905802" cy="9626"/>
          </a:xfrm>
          <a:prstGeom prst="straightConnector1">
            <a:avLst/>
          </a:prstGeom>
          <a:ln w="57150">
            <a:solidFill>
              <a:schemeClr val="accent1">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182678" y="1421537"/>
            <a:ext cx="2199641" cy="609398"/>
          </a:xfrm>
          <a:prstGeom prst="rect">
            <a:avLst/>
          </a:prstGeom>
          <a:noFill/>
        </p:spPr>
        <p:txBody>
          <a:bodyPr wrap="none" rtlCol="0">
            <a:spAutoFit/>
          </a:bodyPr>
          <a:lstStyle/>
          <a:p>
            <a:pPr>
              <a:buNone/>
            </a:pPr>
            <a:r>
              <a:rPr lang="zh-CN" altLang="en-US" dirty="0">
                <a:latin typeface="+mj-lt"/>
              </a:rPr>
              <a:t>名义利率 </a:t>
            </a:r>
            <a:r>
              <a:rPr lang="en-US" altLang="zh-CN" dirty="0">
                <a:latin typeface="+mj-lt"/>
              </a:rPr>
              <a:t>= 0%</a:t>
            </a:r>
            <a:endParaRPr lang="zh-CN" altLang="en-US" dirty="0">
              <a:latin typeface="+mj-lt"/>
            </a:endParaRPr>
          </a:p>
        </p:txBody>
      </p:sp>
      <p:sp>
        <p:nvSpPr>
          <p:cNvPr id="21" name="TextBox 20"/>
          <p:cNvSpPr txBox="1"/>
          <p:nvPr/>
        </p:nvSpPr>
        <p:spPr>
          <a:xfrm>
            <a:off x="3335078" y="3296812"/>
            <a:ext cx="2250937" cy="609398"/>
          </a:xfrm>
          <a:prstGeom prst="rect">
            <a:avLst/>
          </a:prstGeom>
          <a:noFill/>
        </p:spPr>
        <p:txBody>
          <a:bodyPr wrap="none" rtlCol="0">
            <a:spAutoFit/>
          </a:bodyPr>
          <a:lstStyle/>
          <a:p>
            <a:pPr>
              <a:buNone/>
            </a:pPr>
            <a:r>
              <a:rPr lang="zh-CN" altLang="en-US" dirty="0">
                <a:latin typeface="+mj-lt"/>
              </a:rPr>
              <a:t>通胀率 </a:t>
            </a:r>
            <a:r>
              <a:rPr lang="en-US" altLang="zh-CN" dirty="0">
                <a:latin typeface="+mj-lt"/>
              </a:rPr>
              <a:t>= 100%</a:t>
            </a:r>
            <a:endParaRPr lang="zh-CN" altLang="en-US" dirty="0">
              <a:latin typeface="+mj-lt"/>
            </a:endParaRPr>
          </a:p>
        </p:txBody>
      </p:sp>
      <p:pic>
        <p:nvPicPr>
          <p:cNvPr id="22" name="Picture 6" descr="https://timgsa.baidu.com/timg?image&amp;quality=80&amp;size=b9999_10000&amp;sec=1504846954893&amp;di=0ae811b64d872919fa965c6157f37156&amp;imgtype=0&amp;src=http%3A%2F%2Fphotocdn.sohu.com%2F20130502%2FImg374616545.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82636" y="5480128"/>
            <a:ext cx="1249245" cy="84636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https://timgsa.baidu.com/timg?image&amp;quality=80&amp;size=b9999_10000&amp;sec=1504846954893&amp;di=0ae811b64d872919fa965c6157f37156&amp;imgtype=0&amp;src=http%3A%2F%2Fphotocdn.sohu.com%2F20130502%2FImg374616545.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51913"/>
          <a:stretch/>
        </p:blipFill>
        <p:spPr bwMode="auto">
          <a:xfrm>
            <a:off x="6357758" y="5321373"/>
            <a:ext cx="646307" cy="91058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3180388" y="6147546"/>
            <a:ext cx="2510624" cy="609398"/>
          </a:xfrm>
          <a:prstGeom prst="rect">
            <a:avLst/>
          </a:prstGeom>
          <a:noFill/>
        </p:spPr>
        <p:txBody>
          <a:bodyPr wrap="none" rtlCol="0">
            <a:spAutoFit/>
          </a:bodyPr>
          <a:lstStyle/>
          <a:p>
            <a:pPr>
              <a:buNone/>
            </a:pPr>
            <a:r>
              <a:rPr lang="zh-CN" altLang="en-US" dirty="0">
                <a:latin typeface="+mj-lt"/>
              </a:rPr>
              <a:t>实际利率 </a:t>
            </a:r>
            <a:r>
              <a:rPr lang="en-US" altLang="zh-CN" dirty="0">
                <a:latin typeface="+mj-lt"/>
              </a:rPr>
              <a:t>= -50%</a:t>
            </a:r>
            <a:endParaRPr lang="zh-CN" altLang="en-US" dirty="0">
              <a:latin typeface="+mj-lt"/>
            </a:endParaRPr>
          </a:p>
        </p:txBody>
      </p:sp>
      <p:sp>
        <p:nvSpPr>
          <p:cNvPr id="26" name="TextBox 25"/>
          <p:cNvSpPr txBox="1"/>
          <p:nvPr/>
        </p:nvSpPr>
        <p:spPr>
          <a:xfrm>
            <a:off x="1752686" y="6219306"/>
            <a:ext cx="663964" cy="609398"/>
          </a:xfrm>
          <a:prstGeom prst="rect">
            <a:avLst/>
          </a:prstGeom>
          <a:noFill/>
        </p:spPr>
        <p:txBody>
          <a:bodyPr wrap="none" rtlCol="0">
            <a:spAutoFit/>
          </a:bodyPr>
          <a:lstStyle/>
          <a:p>
            <a:pPr>
              <a:buNone/>
            </a:pPr>
            <a:r>
              <a:rPr lang="en-US" altLang="zh-CN" b="0" dirty="0">
                <a:latin typeface="+mj-lt"/>
                <a:ea typeface="微软雅黑" panose="020B0503020204020204" pitchFamily="34" charset="-122"/>
              </a:rPr>
              <a:t>1</a:t>
            </a:r>
            <a:r>
              <a:rPr lang="zh-CN" altLang="en-US" b="0" dirty="0">
                <a:latin typeface="+mj-lt"/>
                <a:ea typeface="微软雅黑" panose="020B0503020204020204" pitchFamily="34" charset="-122"/>
              </a:rPr>
              <a:t>个</a:t>
            </a:r>
          </a:p>
        </p:txBody>
      </p:sp>
      <p:sp>
        <p:nvSpPr>
          <p:cNvPr id="27" name="TextBox 26"/>
          <p:cNvSpPr txBox="1"/>
          <p:nvPr/>
        </p:nvSpPr>
        <p:spPr>
          <a:xfrm>
            <a:off x="6393024" y="6204985"/>
            <a:ext cx="920445" cy="609398"/>
          </a:xfrm>
          <a:prstGeom prst="rect">
            <a:avLst/>
          </a:prstGeom>
          <a:noFill/>
        </p:spPr>
        <p:txBody>
          <a:bodyPr wrap="none" rtlCol="0">
            <a:spAutoFit/>
          </a:bodyPr>
          <a:lstStyle/>
          <a:p>
            <a:pPr>
              <a:buNone/>
            </a:pPr>
            <a:r>
              <a:rPr lang="en-US" altLang="zh-CN" b="0" dirty="0">
                <a:latin typeface="+mj-lt"/>
                <a:ea typeface="微软雅黑" panose="020B0503020204020204" pitchFamily="34" charset="-122"/>
              </a:rPr>
              <a:t>0.5</a:t>
            </a:r>
            <a:r>
              <a:rPr lang="zh-CN" altLang="en-US" b="0" dirty="0">
                <a:latin typeface="+mj-lt"/>
                <a:ea typeface="微软雅黑" panose="020B0503020204020204" pitchFamily="34" charset="-122"/>
              </a:rPr>
              <a:t>个</a:t>
            </a:r>
          </a:p>
        </p:txBody>
      </p:sp>
      <p:sp>
        <p:nvSpPr>
          <p:cNvPr id="16" name="TextBox 15"/>
          <p:cNvSpPr txBox="1"/>
          <p:nvPr/>
        </p:nvSpPr>
        <p:spPr>
          <a:xfrm>
            <a:off x="1318541" y="532862"/>
            <a:ext cx="958917" cy="532069"/>
          </a:xfrm>
          <a:prstGeom prst="rect">
            <a:avLst/>
          </a:prstGeom>
          <a:noFill/>
        </p:spPr>
        <p:txBody>
          <a:bodyPr wrap="none" rtlCol="0">
            <a:spAutoFit/>
          </a:bodyPr>
          <a:lstStyle/>
          <a:p>
            <a:pPr>
              <a:buNone/>
            </a:pPr>
            <a:r>
              <a:rPr lang="en-US" altLang="zh-CN" dirty="0">
                <a:solidFill>
                  <a:srgbClr val="C00000"/>
                </a:solidFill>
                <a:latin typeface="黑体" panose="02010609060101010101" pitchFamily="49" charset="-122"/>
                <a:ea typeface="黑体" panose="02010609060101010101" pitchFamily="49" charset="-122"/>
              </a:rPr>
              <a:t>0</a:t>
            </a:r>
            <a:r>
              <a:rPr lang="zh-CN" altLang="en-US" dirty="0">
                <a:solidFill>
                  <a:srgbClr val="C00000"/>
                </a:solidFill>
                <a:latin typeface="黑体" panose="02010609060101010101" pitchFamily="49" charset="-122"/>
                <a:ea typeface="黑体" panose="02010609060101010101" pitchFamily="49" charset="-122"/>
              </a:rPr>
              <a:t>时刻</a:t>
            </a:r>
          </a:p>
        </p:txBody>
      </p:sp>
      <p:sp>
        <p:nvSpPr>
          <p:cNvPr id="29" name="TextBox 28"/>
          <p:cNvSpPr txBox="1"/>
          <p:nvPr/>
        </p:nvSpPr>
        <p:spPr>
          <a:xfrm>
            <a:off x="6242211" y="545960"/>
            <a:ext cx="958917" cy="532069"/>
          </a:xfrm>
          <a:prstGeom prst="rect">
            <a:avLst/>
          </a:prstGeom>
          <a:noFill/>
        </p:spPr>
        <p:txBody>
          <a:bodyPr wrap="none" rtlCol="0">
            <a:spAutoFit/>
          </a:bodyPr>
          <a:lstStyle/>
          <a:p>
            <a:pPr>
              <a:buNone/>
            </a:pPr>
            <a:r>
              <a:rPr lang="en-US" altLang="zh-CN" dirty="0">
                <a:solidFill>
                  <a:srgbClr val="C00000"/>
                </a:solidFill>
                <a:latin typeface="黑体" panose="02010609060101010101" pitchFamily="49" charset="-122"/>
                <a:ea typeface="黑体" panose="02010609060101010101" pitchFamily="49" charset="-122"/>
              </a:rPr>
              <a:t>1</a:t>
            </a:r>
            <a:r>
              <a:rPr lang="zh-CN" altLang="en-US" dirty="0">
                <a:solidFill>
                  <a:srgbClr val="C00000"/>
                </a:solidFill>
                <a:latin typeface="黑体" panose="02010609060101010101" pitchFamily="49" charset="-122"/>
                <a:ea typeface="黑体" panose="02010609060101010101" pitchFamily="49" charset="-122"/>
              </a:rPr>
              <a:t>年后</a:t>
            </a:r>
          </a:p>
        </p:txBody>
      </p:sp>
      <p:pic>
        <p:nvPicPr>
          <p:cNvPr id="72712" name="Picture 8" descr="https://timgsa.baidu.com/timg?image&amp;quality=80&amp;size=b9999_10000&amp;sec=1504848202948&amp;di=df767939921de4e6bd1f3f98d2240c60&amp;imgtype=0&amp;src=http%3A%2F%2Fimg1.gtimg.com%2Fedu%2Fpics%2Fhv1%2F216%2F136%2F1952%2F12696369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15304" b="34996"/>
          <a:stretch/>
        </p:blipFill>
        <p:spPr bwMode="auto">
          <a:xfrm>
            <a:off x="3588415" y="5448456"/>
            <a:ext cx="1388166" cy="59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19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2710"/>
                                        </p:tgtEl>
                                        <p:attrNameLst>
                                          <p:attrName>style.visibility</p:attrName>
                                        </p:attrNameLst>
                                      </p:cBhvr>
                                      <p:to>
                                        <p:strVal val="visible"/>
                                      </p:to>
                                    </p:set>
                                    <p:anim calcmode="lin" valueType="num">
                                      <p:cBhvr additive="base">
                                        <p:cTn id="7" dur="500" fill="hold"/>
                                        <p:tgtEl>
                                          <p:spTgt spid="72710"/>
                                        </p:tgtEl>
                                        <p:attrNameLst>
                                          <p:attrName>ppt_x</p:attrName>
                                        </p:attrNameLst>
                                      </p:cBhvr>
                                      <p:tavLst>
                                        <p:tav tm="0">
                                          <p:val>
                                            <p:strVal val="#ppt_x"/>
                                          </p:val>
                                        </p:tav>
                                        <p:tav tm="100000">
                                          <p:val>
                                            <p:strVal val="#ppt_x"/>
                                          </p:val>
                                        </p:tav>
                                      </p:tavLst>
                                    </p:anim>
                                    <p:anim calcmode="lin" valueType="num">
                                      <p:cBhvr additive="base">
                                        <p:cTn id="8" dur="500" fill="hold"/>
                                        <p:tgtEl>
                                          <p:spTgt spid="727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ppt_x"/>
                                          </p:val>
                                        </p:tav>
                                        <p:tav tm="100000">
                                          <p:val>
                                            <p:strVal val="#ppt_x"/>
                                          </p:val>
                                        </p:tav>
                                      </p:tavLst>
                                    </p:anim>
                                    <p:anim calcmode="lin" valueType="num">
                                      <p:cBhvr additive="base">
                                        <p:cTn id="34" dur="500" fill="hold"/>
                                        <p:tgtEl>
                                          <p:spTgt spid="1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ppt_x"/>
                                          </p:val>
                                        </p:tav>
                                        <p:tav tm="100000">
                                          <p:val>
                                            <p:strVal val="#ppt_x"/>
                                          </p:val>
                                        </p:tav>
                                      </p:tavLst>
                                    </p:anim>
                                    <p:anim calcmode="lin" valueType="num">
                                      <p:cBhvr additive="base">
                                        <p:cTn id="42" dur="500" fill="hold"/>
                                        <p:tgtEl>
                                          <p:spTgt spid="2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 calcmode="lin" valueType="num">
                                      <p:cBhvr additive="base">
                                        <p:cTn id="45" dur="500" fill="hold"/>
                                        <p:tgtEl>
                                          <p:spTgt spid="25"/>
                                        </p:tgtEl>
                                        <p:attrNameLst>
                                          <p:attrName>ppt_x</p:attrName>
                                        </p:attrNameLst>
                                      </p:cBhvr>
                                      <p:tavLst>
                                        <p:tav tm="0">
                                          <p:val>
                                            <p:strVal val="#ppt_x"/>
                                          </p:val>
                                        </p:tav>
                                        <p:tav tm="100000">
                                          <p:val>
                                            <p:strVal val="#ppt_x"/>
                                          </p:val>
                                        </p:tav>
                                      </p:tavLst>
                                    </p:anim>
                                    <p:anim calcmode="lin" valueType="num">
                                      <p:cBhvr additive="base">
                                        <p:cTn id="46" dur="500" fill="hold"/>
                                        <p:tgtEl>
                                          <p:spTgt spid="2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500" fill="hold"/>
                                        <p:tgtEl>
                                          <p:spTgt spid="26"/>
                                        </p:tgtEl>
                                        <p:attrNameLst>
                                          <p:attrName>ppt_x</p:attrName>
                                        </p:attrNameLst>
                                      </p:cBhvr>
                                      <p:tavLst>
                                        <p:tav tm="0">
                                          <p:val>
                                            <p:strVal val="#ppt_x"/>
                                          </p:val>
                                        </p:tav>
                                        <p:tav tm="100000">
                                          <p:val>
                                            <p:strVal val="#ppt_x"/>
                                          </p:val>
                                        </p:tav>
                                      </p:tavLst>
                                    </p:anim>
                                    <p:anim calcmode="lin" valueType="num">
                                      <p:cBhvr additive="base">
                                        <p:cTn id="50" dur="500" fill="hold"/>
                                        <p:tgtEl>
                                          <p:spTgt spid="2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additive="base">
                                        <p:cTn id="53" dur="500" fill="hold"/>
                                        <p:tgtEl>
                                          <p:spTgt spid="27"/>
                                        </p:tgtEl>
                                        <p:attrNameLst>
                                          <p:attrName>ppt_x</p:attrName>
                                        </p:attrNameLst>
                                      </p:cBhvr>
                                      <p:tavLst>
                                        <p:tav tm="0">
                                          <p:val>
                                            <p:strVal val="#ppt_x"/>
                                          </p:val>
                                        </p:tav>
                                        <p:tav tm="100000">
                                          <p:val>
                                            <p:strVal val="#ppt_x"/>
                                          </p:val>
                                        </p:tav>
                                      </p:tavLst>
                                    </p:anim>
                                    <p:anim calcmode="lin" valueType="num">
                                      <p:cBhvr additive="base">
                                        <p:cTn id="54" dur="500" fill="hold"/>
                                        <p:tgtEl>
                                          <p:spTgt spid="27"/>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72712"/>
                                        </p:tgtEl>
                                        <p:attrNameLst>
                                          <p:attrName>style.visibility</p:attrName>
                                        </p:attrNameLst>
                                      </p:cBhvr>
                                      <p:to>
                                        <p:strVal val="visible"/>
                                      </p:to>
                                    </p:set>
                                    <p:anim calcmode="lin" valueType="num">
                                      <p:cBhvr additive="base">
                                        <p:cTn id="57" dur="500" fill="hold"/>
                                        <p:tgtEl>
                                          <p:spTgt spid="72712"/>
                                        </p:tgtEl>
                                        <p:attrNameLst>
                                          <p:attrName>ppt_x</p:attrName>
                                        </p:attrNameLst>
                                      </p:cBhvr>
                                      <p:tavLst>
                                        <p:tav tm="0">
                                          <p:val>
                                            <p:strVal val="#ppt_x"/>
                                          </p:val>
                                        </p:tav>
                                        <p:tav tm="100000">
                                          <p:val>
                                            <p:strVal val="#ppt_x"/>
                                          </p:val>
                                        </p:tav>
                                      </p:tavLst>
                                    </p:anim>
                                    <p:anim calcmode="lin" valueType="num">
                                      <p:cBhvr additive="base">
                                        <p:cTn id="58" dur="500" fill="hold"/>
                                        <p:tgtEl>
                                          <p:spTgt spid="727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1" grpId="0"/>
      <p:bldP spid="25" grpId="0"/>
      <p:bldP spid="26" grpId="0"/>
      <p:bldP spid="27"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descr="https://timgsa.baidu.com/timg?image&amp;quality=80&amp;size=b9999_10000&amp;sec=1504845947099&amp;di=840e369b07ad8cc19686f0648e4ea857&amp;imgtype=0&amp;src=http%3A%2F%2Fimg4.agronet.com.cn%2FUsers%2F100%2F477%2F129%2F201662495112215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0232" y="1232033"/>
            <a:ext cx="1309036" cy="981777"/>
          </a:xfrm>
          <a:prstGeom prst="rect">
            <a:avLst/>
          </a:prstGeom>
          <a:noFill/>
          <a:extLst>
            <a:ext uri="{909E8E84-426E-40DD-AFC4-6F175D3DCCD1}">
              <a14:hiddenFill xmlns:a14="http://schemas.microsoft.com/office/drawing/2010/main">
                <a:solidFill>
                  <a:srgbClr val="FFFFFF"/>
                </a:solidFill>
              </a14:hiddenFill>
            </a:ext>
          </a:extLst>
        </p:spPr>
      </p:pic>
      <p:pic>
        <p:nvPicPr>
          <p:cNvPr id="72708" name="Picture 4" descr="https://timgsa.baidu.com/timg?image&amp;quality=80&amp;size=b9999_10000&amp;sec=1504845947099&amp;di=840e369b07ad8cc19686f0648e4ea857&amp;imgtype=0&amp;src=http%3A%2F%2Fimg4.agronet.com.cn%2FUsers%2F100%2F477%2F129%2F201662495112215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3732" y="1078029"/>
            <a:ext cx="1644348" cy="123326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582636" y="2045256"/>
            <a:ext cx="673582" cy="609398"/>
          </a:xfrm>
          <a:prstGeom prst="rect">
            <a:avLst/>
          </a:prstGeom>
          <a:noFill/>
        </p:spPr>
        <p:txBody>
          <a:bodyPr wrap="none" rtlCol="0">
            <a:spAutoFit/>
          </a:bodyPr>
          <a:lstStyle/>
          <a:p>
            <a:pPr>
              <a:buNone/>
            </a:pPr>
            <a:r>
              <a:rPr lang="en-US" altLang="zh-CN" b="0" dirty="0">
                <a:latin typeface="+mj-lt"/>
                <a:ea typeface="微软雅黑" panose="020B0503020204020204" pitchFamily="34" charset="-122"/>
              </a:rPr>
              <a:t>1</a:t>
            </a:r>
            <a:r>
              <a:rPr lang="zh-CN" altLang="en-US" b="0" dirty="0">
                <a:latin typeface="+mj-lt"/>
                <a:ea typeface="微软雅黑" panose="020B0503020204020204" pitchFamily="34" charset="-122"/>
              </a:rPr>
              <a:t>元</a:t>
            </a:r>
          </a:p>
        </p:txBody>
      </p:sp>
      <p:sp>
        <p:nvSpPr>
          <p:cNvPr id="10" name="TextBox 9"/>
          <p:cNvSpPr txBox="1"/>
          <p:nvPr/>
        </p:nvSpPr>
        <p:spPr>
          <a:xfrm>
            <a:off x="6222974" y="2030935"/>
            <a:ext cx="1109599" cy="609398"/>
          </a:xfrm>
          <a:prstGeom prst="rect">
            <a:avLst/>
          </a:prstGeom>
          <a:noFill/>
        </p:spPr>
        <p:txBody>
          <a:bodyPr wrap="none" rtlCol="0">
            <a:spAutoFit/>
          </a:bodyPr>
          <a:lstStyle/>
          <a:p>
            <a:pPr>
              <a:buNone/>
            </a:pPr>
            <a:r>
              <a:rPr lang="en-US" altLang="zh-CN" b="0" dirty="0">
                <a:latin typeface="+mj-lt"/>
                <a:ea typeface="微软雅黑" panose="020B0503020204020204" pitchFamily="34" charset="-122"/>
              </a:rPr>
              <a:t>1.32</a:t>
            </a:r>
            <a:r>
              <a:rPr lang="zh-CN" altLang="en-US" b="0" dirty="0">
                <a:latin typeface="+mj-lt"/>
                <a:ea typeface="微软雅黑" panose="020B0503020204020204" pitchFamily="34" charset="-122"/>
              </a:rPr>
              <a:t>元</a:t>
            </a:r>
          </a:p>
        </p:txBody>
      </p:sp>
      <p:pic>
        <p:nvPicPr>
          <p:cNvPr id="72710" name="Picture 6" descr="https://timgsa.baidu.com/timg?image&amp;quality=80&amp;size=b9999_10000&amp;sec=1504846954893&amp;di=0ae811b64d872919fa965c6157f37156&amp;imgtype=0&amp;src=http%3A%2F%2Fphotocdn.sohu.com%2F20130502%2FImg374616545.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72229" y="3223009"/>
            <a:ext cx="1268495" cy="85940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https://timgsa.baidu.com/timg?image&amp;quality=80&amp;size=b9999_10000&amp;sec=1504846954893&amp;di=0ae811b64d872919fa965c6157f37156&amp;imgtype=0&amp;src=http%3A%2F%2Fphotocdn.sohu.com%2F20130502%2FImg374616545.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73385" y="3223010"/>
            <a:ext cx="1268495" cy="85940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609911" y="4045656"/>
            <a:ext cx="1056700" cy="609398"/>
          </a:xfrm>
          <a:prstGeom prst="rect">
            <a:avLst/>
          </a:prstGeom>
          <a:noFill/>
        </p:spPr>
        <p:txBody>
          <a:bodyPr wrap="none" rtlCol="0">
            <a:spAutoFit/>
          </a:bodyPr>
          <a:lstStyle/>
          <a:p>
            <a:pPr>
              <a:buNone/>
            </a:pPr>
            <a:r>
              <a:rPr lang="en-US" altLang="zh-CN" b="0" dirty="0">
                <a:latin typeface="+mj-lt"/>
                <a:ea typeface="微软雅黑" panose="020B0503020204020204" pitchFamily="34" charset="-122"/>
              </a:rPr>
              <a:t>1</a:t>
            </a:r>
            <a:r>
              <a:rPr lang="zh-CN" altLang="en-US" b="0" dirty="0">
                <a:latin typeface="+mj-lt"/>
                <a:ea typeface="微软雅黑" panose="020B0503020204020204" pitchFamily="34" charset="-122"/>
              </a:rPr>
              <a:t>元</a:t>
            </a:r>
            <a:r>
              <a:rPr lang="en-US" altLang="zh-CN" b="0" dirty="0">
                <a:latin typeface="+mj-lt"/>
                <a:ea typeface="微软雅黑" panose="020B0503020204020204" pitchFamily="34" charset="-122"/>
              </a:rPr>
              <a:t>/</a:t>
            </a:r>
            <a:r>
              <a:rPr lang="zh-CN" altLang="en-US" b="0" dirty="0">
                <a:latin typeface="+mj-lt"/>
                <a:ea typeface="微软雅黑" panose="020B0503020204020204" pitchFamily="34" charset="-122"/>
              </a:rPr>
              <a:t>个</a:t>
            </a:r>
          </a:p>
        </p:txBody>
      </p:sp>
      <p:sp>
        <p:nvSpPr>
          <p:cNvPr id="15" name="TextBox 14"/>
          <p:cNvSpPr txBox="1"/>
          <p:nvPr/>
        </p:nvSpPr>
        <p:spPr>
          <a:xfrm>
            <a:off x="6250249" y="4031335"/>
            <a:ext cx="1313180" cy="609398"/>
          </a:xfrm>
          <a:prstGeom prst="rect">
            <a:avLst/>
          </a:prstGeom>
          <a:noFill/>
        </p:spPr>
        <p:txBody>
          <a:bodyPr wrap="none" rtlCol="0">
            <a:spAutoFit/>
          </a:bodyPr>
          <a:lstStyle/>
          <a:p>
            <a:pPr>
              <a:buNone/>
            </a:pPr>
            <a:r>
              <a:rPr lang="en-US" altLang="zh-CN" b="0" dirty="0">
                <a:latin typeface="+mj-lt"/>
                <a:ea typeface="微软雅黑" panose="020B0503020204020204" pitchFamily="34" charset="-122"/>
              </a:rPr>
              <a:t>1.2</a:t>
            </a:r>
            <a:r>
              <a:rPr lang="zh-CN" altLang="en-US" b="0" dirty="0">
                <a:latin typeface="+mj-lt"/>
                <a:ea typeface="微软雅黑" panose="020B0503020204020204" pitchFamily="34" charset="-122"/>
              </a:rPr>
              <a:t>元</a:t>
            </a:r>
            <a:r>
              <a:rPr lang="en-US" altLang="zh-CN" b="0" dirty="0">
                <a:latin typeface="+mj-lt"/>
                <a:ea typeface="微软雅黑" panose="020B0503020204020204" pitchFamily="34" charset="-122"/>
              </a:rPr>
              <a:t>/</a:t>
            </a:r>
            <a:r>
              <a:rPr lang="zh-CN" altLang="en-US" b="0" dirty="0">
                <a:latin typeface="+mj-lt"/>
                <a:ea typeface="微软雅黑" panose="020B0503020204020204" pitchFamily="34" charset="-122"/>
              </a:rPr>
              <a:t>个</a:t>
            </a:r>
          </a:p>
        </p:txBody>
      </p:sp>
      <p:cxnSp>
        <p:nvCxnSpPr>
          <p:cNvPr id="9" name="直接箭头连接符 8"/>
          <p:cNvCxnSpPr/>
          <p:nvPr/>
        </p:nvCxnSpPr>
        <p:spPr>
          <a:xfrm flipV="1">
            <a:off x="3407343" y="2045256"/>
            <a:ext cx="1905802" cy="9626"/>
          </a:xfrm>
          <a:prstGeom prst="straightConnector1">
            <a:avLst/>
          </a:prstGeom>
          <a:ln w="57150">
            <a:solidFill>
              <a:schemeClr val="accent1">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3404135" y="6047756"/>
            <a:ext cx="1905802" cy="9626"/>
          </a:xfrm>
          <a:prstGeom prst="straightConnector1">
            <a:avLst/>
          </a:prstGeom>
          <a:ln w="57150">
            <a:solidFill>
              <a:schemeClr val="accent1">
                <a:lumMod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3413760" y="3965450"/>
            <a:ext cx="1905802" cy="9626"/>
          </a:xfrm>
          <a:prstGeom prst="straightConnector1">
            <a:avLst/>
          </a:prstGeom>
          <a:ln w="57150">
            <a:solidFill>
              <a:schemeClr val="accent1">
                <a:lumMod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182678" y="1421537"/>
            <a:ext cx="2388795" cy="609398"/>
          </a:xfrm>
          <a:prstGeom prst="rect">
            <a:avLst/>
          </a:prstGeom>
          <a:noFill/>
        </p:spPr>
        <p:txBody>
          <a:bodyPr wrap="none" rtlCol="0">
            <a:spAutoFit/>
          </a:bodyPr>
          <a:lstStyle/>
          <a:p>
            <a:pPr>
              <a:buNone/>
            </a:pPr>
            <a:r>
              <a:rPr lang="zh-CN" altLang="en-US" dirty="0">
                <a:latin typeface="+mj-lt"/>
              </a:rPr>
              <a:t>名义利率 </a:t>
            </a:r>
            <a:r>
              <a:rPr lang="en-US" altLang="zh-CN" dirty="0">
                <a:latin typeface="+mj-lt"/>
              </a:rPr>
              <a:t>= 32%</a:t>
            </a:r>
            <a:endParaRPr lang="zh-CN" altLang="en-US" dirty="0">
              <a:latin typeface="+mj-lt"/>
            </a:endParaRPr>
          </a:p>
        </p:txBody>
      </p:sp>
      <p:sp>
        <p:nvSpPr>
          <p:cNvPr id="21" name="TextBox 20"/>
          <p:cNvSpPr txBox="1"/>
          <p:nvPr/>
        </p:nvSpPr>
        <p:spPr>
          <a:xfrm>
            <a:off x="3335078" y="3296812"/>
            <a:ext cx="2079415" cy="609398"/>
          </a:xfrm>
          <a:prstGeom prst="rect">
            <a:avLst/>
          </a:prstGeom>
          <a:noFill/>
        </p:spPr>
        <p:txBody>
          <a:bodyPr wrap="none" rtlCol="0">
            <a:spAutoFit/>
          </a:bodyPr>
          <a:lstStyle/>
          <a:p>
            <a:pPr>
              <a:buNone/>
            </a:pPr>
            <a:r>
              <a:rPr lang="zh-CN" altLang="en-US" dirty="0">
                <a:latin typeface="+mj-lt"/>
              </a:rPr>
              <a:t>通胀率 </a:t>
            </a:r>
            <a:r>
              <a:rPr lang="en-US" altLang="zh-CN" dirty="0">
                <a:latin typeface="+mj-lt"/>
              </a:rPr>
              <a:t>= 20%</a:t>
            </a:r>
            <a:endParaRPr lang="zh-CN" altLang="en-US" dirty="0">
              <a:latin typeface="+mj-lt"/>
            </a:endParaRPr>
          </a:p>
        </p:txBody>
      </p:sp>
      <p:pic>
        <p:nvPicPr>
          <p:cNvPr id="22" name="Picture 6" descr="https://timgsa.baidu.com/timg?image&amp;quality=80&amp;size=b9999_10000&amp;sec=1504846954893&amp;di=0ae811b64d872919fa965c6157f37156&amp;imgtype=0&amp;src=http%3A%2F%2Fphotocdn.sohu.com%2F20130502%2FImg374616545.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82636" y="5480128"/>
            <a:ext cx="1249245" cy="84636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https://timgsa.baidu.com/timg?image&amp;quality=80&amp;size=b9999_10000&amp;sec=1504846954893&amp;di=0ae811b64d872919fa965c6157f37156&amp;imgtype=0&amp;src=http%3A%2F%2Fphotocdn.sohu.com%2F20130502%2FImg374616545.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50249" y="5415910"/>
            <a:ext cx="1344032" cy="91058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https://timgsa.baidu.com/timg?image&amp;quality=80&amp;size=b9999_10000&amp;sec=1504846954893&amp;di=0ae811b64d872919fa965c6157f37156&amp;imgtype=0&amp;src=http%3A%2F%2Fphotocdn.sohu.com%2F20130502%2FImg374616545.jpg"/>
          <p:cNvPicPr>
            <a:picLocks noChangeAspect="1" noChangeArrowheads="1"/>
          </p:cNvPicPr>
          <p:nvPr/>
        </p:nvPicPr>
        <p:blipFill rotWithShape="1">
          <a:blip r:embed="rId4">
            <a:extLst>
              <a:ext uri="{28A0092B-C50C-407E-A947-70E740481C1C}">
                <a14:useLocalDpi xmlns:a14="http://schemas.microsoft.com/office/drawing/2010/main" val="0"/>
              </a:ext>
            </a:extLst>
          </a:blip>
          <a:srcRect l="5235" t="38044" r="77173"/>
          <a:stretch/>
        </p:blipFill>
        <p:spPr bwMode="auto">
          <a:xfrm>
            <a:off x="7441881" y="5408349"/>
            <a:ext cx="365812" cy="61735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3179470" y="6172908"/>
            <a:ext cx="2388795" cy="609398"/>
          </a:xfrm>
          <a:prstGeom prst="rect">
            <a:avLst/>
          </a:prstGeom>
          <a:noFill/>
        </p:spPr>
        <p:txBody>
          <a:bodyPr wrap="none" rtlCol="0">
            <a:spAutoFit/>
          </a:bodyPr>
          <a:lstStyle/>
          <a:p>
            <a:pPr>
              <a:buNone/>
            </a:pPr>
            <a:r>
              <a:rPr lang="zh-CN" altLang="en-US" dirty="0">
                <a:latin typeface="+mj-lt"/>
              </a:rPr>
              <a:t>实际利率 </a:t>
            </a:r>
            <a:r>
              <a:rPr lang="en-US" altLang="zh-CN" dirty="0">
                <a:latin typeface="+mj-lt"/>
              </a:rPr>
              <a:t>= 10%</a:t>
            </a:r>
            <a:endParaRPr lang="zh-CN" altLang="en-US" dirty="0">
              <a:latin typeface="+mj-lt"/>
            </a:endParaRPr>
          </a:p>
        </p:txBody>
      </p:sp>
      <p:sp>
        <p:nvSpPr>
          <p:cNvPr id="26" name="TextBox 25"/>
          <p:cNvSpPr txBox="1"/>
          <p:nvPr/>
        </p:nvSpPr>
        <p:spPr>
          <a:xfrm>
            <a:off x="1752686" y="6219306"/>
            <a:ext cx="663964" cy="609398"/>
          </a:xfrm>
          <a:prstGeom prst="rect">
            <a:avLst/>
          </a:prstGeom>
          <a:noFill/>
        </p:spPr>
        <p:txBody>
          <a:bodyPr wrap="none" rtlCol="0">
            <a:spAutoFit/>
          </a:bodyPr>
          <a:lstStyle/>
          <a:p>
            <a:pPr>
              <a:buNone/>
            </a:pPr>
            <a:r>
              <a:rPr lang="en-US" altLang="zh-CN" b="0" dirty="0">
                <a:latin typeface="+mj-lt"/>
                <a:ea typeface="微软雅黑" panose="020B0503020204020204" pitchFamily="34" charset="-122"/>
              </a:rPr>
              <a:t>1</a:t>
            </a:r>
            <a:r>
              <a:rPr lang="zh-CN" altLang="en-US" b="0" dirty="0">
                <a:latin typeface="+mj-lt"/>
                <a:ea typeface="微软雅黑" panose="020B0503020204020204" pitchFamily="34" charset="-122"/>
              </a:rPr>
              <a:t>个</a:t>
            </a:r>
          </a:p>
        </p:txBody>
      </p:sp>
      <p:sp>
        <p:nvSpPr>
          <p:cNvPr id="27" name="TextBox 26"/>
          <p:cNvSpPr txBox="1"/>
          <p:nvPr/>
        </p:nvSpPr>
        <p:spPr>
          <a:xfrm>
            <a:off x="6393024" y="6204985"/>
            <a:ext cx="920445" cy="609398"/>
          </a:xfrm>
          <a:prstGeom prst="rect">
            <a:avLst/>
          </a:prstGeom>
          <a:noFill/>
        </p:spPr>
        <p:txBody>
          <a:bodyPr wrap="none" rtlCol="0">
            <a:spAutoFit/>
          </a:bodyPr>
          <a:lstStyle/>
          <a:p>
            <a:pPr>
              <a:buNone/>
            </a:pPr>
            <a:r>
              <a:rPr lang="en-US" altLang="zh-CN" b="0" dirty="0">
                <a:latin typeface="+mj-lt"/>
                <a:ea typeface="微软雅黑" panose="020B0503020204020204" pitchFamily="34" charset="-122"/>
              </a:rPr>
              <a:t>1.1</a:t>
            </a:r>
            <a:r>
              <a:rPr lang="zh-CN" altLang="en-US" b="0" dirty="0">
                <a:latin typeface="+mj-lt"/>
                <a:ea typeface="微软雅黑" panose="020B0503020204020204" pitchFamily="34" charset="-122"/>
              </a:rPr>
              <a:t>个</a:t>
            </a:r>
          </a:p>
        </p:txBody>
      </p:sp>
      <p:sp>
        <p:nvSpPr>
          <p:cNvPr id="16" name="TextBox 15"/>
          <p:cNvSpPr txBox="1"/>
          <p:nvPr/>
        </p:nvSpPr>
        <p:spPr>
          <a:xfrm>
            <a:off x="1318541" y="532862"/>
            <a:ext cx="958917" cy="532069"/>
          </a:xfrm>
          <a:prstGeom prst="rect">
            <a:avLst/>
          </a:prstGeom>
          <a:noFill/>
        </p:spPr>
        <p:txBody>
          <a:bodyPr wrap="none" rtlCol="0">
            <a:spAutoFit/>
          </a:bodyPr>
          <a:lstStyle/>
          <a:p>
            <a:pPr>
              <a:buNone/>
            </a:pPr>
            <a:r>
              <a:rPr lang="en-US" altLang="zh-CN" dirty="0">
                <a:solidFill>
                  <a:srgbClr val="C00000"/>
                </a:solidFill>
                <a:latin typeface="黑体" panose="02010609060101010101" pitchFamily="49" charset="-122"/>
                <a:ea typeface="黑体" panose="02010609060101010101" pitchFamily="49" charset="-122"/>
              </a:rPr>
              <a:t>0</a:t>
            </a:r>
            <a:r>
              <a:rPr lang="zh-CN" altLang="en-US" dirty="0">
                <a:solidFill>
                  <a:srgbClr val="C00000"/>
                </a:solidFill>
                <a:latin typeface="黑体" panose="02010609060101010101" pitchFamily="49" charset="-122"/>
                <a:ea typeface="黑体" panose="02010609060101010101" pitchFamily="49" charset="-122"/>
              </a:rPr>
              <a:t>时刻</a:t>
            </a:r>
          </a:p>
        </p:txBody>
      </p:sp>
      <p:sp>
        <p:nvSpPr>
          <p:cNvPr id="29" name="TextBox 28"/>
          <p:cNvSpPr txBox="1"/>
          <p:nvPr/>
        </p:nvSpPr>
        <p:spPr>
          <a:xfrm>
            <a:off x="6242211" y="545960"/>
            <a:ext cx="958917" cy="532069"/>
          </a:xfrm>
          <a:prstGeom prst="rect">
            <a:avLst/>
          </a:prstGeom>
          <a:noFill/>
        </p:spPr>
        <p:txBody>
          <a:bodyPr wrap="none" rtlCol="0">
            <a:spAutoFit/>
          </a:bodyPr>
          <a:lstStyle/>
          <a:p>
            <a:pPr>
              <a:buNone/>
            </a:pPr>
            <a:r>
              <a:rPr lang="en-US" altLang="zh-CN" dirty="0">
                <a:solidFill>
                  <a:srgbClr val="C00000"/>
                </a:solidFill>
                <a:latin typeface="黑体" panose="02010609060101010101" pitchFamily="49" charset="-122"/>
                <a:ea typeface="黑体" panose="02010609060101010101" pitchFamily="49" charset="-122"/>
              </a:rPr>
              <a:t>1</a:t>
            </a:r>
            <a:r>
              <a:rPr lang="zh-CN" altLang="en-US" dirty="0">
                <a:solidFill>
                  <a:srgbClr val="C00000"/>
                </a:solidFill>
                <a:latin typeface="黑体" panose="02010609060101010101" pitchFamily="49" charset="-122"/>
                <a:ea typeface="黑体" panose="02010609060101010101" pitchFamily="49" charset="-122"/>
              </a:rPr>
              <a:t>年后</a:t>
            </a:r>
          </a:p>
        </p:txBody>
      </p:sp>
      <p:pic>
        <p:nvPicPr>
          <p:cNvPr id="72712" name="Picture 8" descr="https://timgsa.baidu.com/timg?image&amp;quality=80&amp;size=b9999_10000&amp;sec=1504848202948&amp;di=df767939921de4e6bd1f3f98d2240c60&amp;imgtype=0&amp;src=http%3A%2F%2Fimg1.gtimg.com%2Fedu%2Fpics%2Fhv1%2F216%2F136%2F1952%2F126963696.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15304" b="34996"/>
          <a:stretch/>
        </p:blipFill>
        <p:spPr bwMode="auto">
          <a:xfrm>
            <a:off x="3662953" y="5402585"/>
            <a:ext cx="1388166" cy="59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2710"/>
                                        </p:tgtEl>
                                        <p:attrNameLst>
                                          <p:attrName>style.visibility</p:attrName>
                                        </p:attrNameLst>
                                      </p:cBhvr>
                                      <p:to>
                                        <p:strVal val="visible"/>
                                      </p:to>
                                    </p:set>
                                    <p:anim calcmode="lin" valueType="num">
                                      <p:cBhvr additive="base">
                                        <p:cTn id="7" dur="500" fill="hold"/>
                                        <p:tgtEl>
                                          <p:spTgt spid="72710"/>
                                        </p:tgtEl>
                                        <p:attrNameLst>
                                          <p:attrName>ppt_x</p:attrName>
                                        </p:attrNameLst>
                                      </p:cBhvr>
                                      <p:tavLst>
                                        <p:tav tm="0">
                                          <p:val>
                                            <p:strVal val="#ppt_x"/>
                                          </p:val>
                                        </p:tav>
                                        <p:tav tm="100000">
                                          <p:val>
                                            <p:strVal val="#ppt_x"/>
                                          </p:val>
                                        </p:tav>
                                      </p:tavLst>
                                    </p:anim>
                                    <p:anim calcmode="lin" valueType="num">
                                      <p:cBhvr additive="base">
                                        <p:cTn id="8" dur="500" fill="hold"/>
                                        <p:tgtEl>
                                          <p:spTgt spid="727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ppt_x"/>
                                          </p:val>
                                        </p:tav>
                                        <p:tav tm="100000">
                                          <p:val>
                                            <p:strVal val="#ppt_x"/>
                                          </p:val>
                                        </p:tav>
                                      </p:tavLst>
                                    </p:anim>
                                    <p:anim calcmode="lin" valueType="num">
                                      <p:cBhvr additive="base">
                                        <p:cTn id="34" dur="500" fill="hold"/>
                                        <p:tgtEl>
                                          <p:spTgt spid="1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ppt_x"/>
                                          </p:val>
                                        </p:tav>
                                        <p:tav tm="100000">
                                          <p:val>
                                            <p:strVal val="#ppt_x"/>
                                          </p:val>
                                        </p:tav>
                                      </p:tavLst>
                                    </p:anim>
                                    <p:anim calcmode="lin" valueType="num">
                                      <p:cBhvr additive="base">
                                        <p:cTn id="42" dur="500" fill="hold"/>
                                        <p:tgtEl>
                                          <p:spTgt spid="23"/>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fill="hold"/>
                                        <p:tgtEl>
                                          <p:spTgt spid="24"/>
                                        </p:tgtEl>
                                        <p:attrNameLst>
                                          <p:attrName>ppt_x</p:attrName>
                                        </p:attrNameLst>
                                      </p:cBhvr>
                                      <p:tavLst>
                                        <p:tav tm="0">
                                          <p:val>
                                            <p:strVal val="#ppt_x"/>
                                          </p:val>
                                        </p:tav>
                                        <p:tav tm="100000">
                                          <p:val>
                                            <p:strVal val="#ppt_x"/>
                                          </p:val>
                                        </p:tav>
                                      </p:tavLst>
                                    </p:anim>
                                    <p:anim calcmode="lin" valueType="num">
                                      <p:cBhvr additive="base">
                                        <p:cTn id="46" dur="500" fill="hold"/>
                                        <p:tgtEl>
                                          <p:spTgt spid="2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additive="base">
                                        <p:cTn id="49" dur="500" fill="hold"/>
                                        <p:tgtEl>
                                          <p:spTgt spid="25"/>
                                        </p:tgtEl>
                                        <p:attrNameLst>
                                          <p:attrName>ppt_x</p:attrName>
                                        </p:attrNameLst>
                                      </p:cBhvr>
                                      <p:tavLst>
                                        <p:tav tm="0">
                                          <p:val>
                                            <p:strVal val="#ppt_x"/>
                                          </p:val>
                                        </p:tav>
                                        <p:tav tm="100000">
                                          <p:val>
                                            <p:strVal val="#ppt_x"/>
                                          </p:val>
                                        </p:tav>
                                      </p:tavLst>
                                    </p:anim>
                                    <p:anim calcmode="lin" valueType="num">
                                      <p:cBhvr additive="base">
                                        <p:cTn id="50" dur="500" fill="hold"/>
                                        <p:tgtEl>
                                          <p:spTgt spid="2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500" fill="hold"/>
                                        <p:tgtEl>
                                          <p:spTgt spid="27"/>
                                        </p:tgtEl>
                                        <p:attrNameLst>
                                          <p:attrName>ppt_x</p:attrName>
                                        </p:attrNameLst>
                                      </p:cBhvr>
                                      <p:tavLst>
                                        <p:tav tm="0">
                                          <p:val>
                                            <p:strVal val="#ppt_x"/>
                                          </p:val>
                                        </p:tav>
                                        <p:tav tm="100000">
                                          <p:val>
                                            <p:strVal val="#ppt_x"/>
                                          </p:val>
                                        </p:tav>
                                      </p:tavLst>
                                    </p:anim>
                                    <p:anim calcmode="lin" valueType="num">
                                      <p:cBhvr additive="base">
                                        <p:cTn id="58" dur="500" fill="hold"/>
                                        <p:tgtEl>
                                          <p:spTgt spid="27"/>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72712"/>
                                        </p:tgtEl>
                                        <p:attrNameLst>
                                          <p:attrName>style.visibility</p:attrName>
                                        </p:attrNameLst>
                                      </p:cBhvr>
                                      <p:to>
                                        <p:strVal val="visible"/>
                                      </p:to>
                                    </p:set>
                                    <p:anim calcmode="lin" valueType="num">
                                      <p:cBhvr additive="base">
                                        <p:cTn id="61" dur="500" fill="hold"/>
                                        <p:tgtEl>
                                          <p:spTgt spid="72712"/>
                                        </p:tgtEl>
                                        <p:attrNameLst>
                                          <p:attrName>ppt_x</p:attrName>
                                        </p:attrNameLst>
                                      </p:cBhvr>
                                      <p:tavLst>
                                        <p:tav tm="0">
                                          <p:val>
                                            <p:strVal val="#ppt_x"/>
                                          </p:val>
                                        </p:tav>
                                        <p:tav tm="100000">
                                          <p:val>
                                            <p:strVal val="#ppt_x"/>
                                          </p:val>
                                        </p:tav>
                                      </p:tavLst>
                                    </p:anim>
                                    <p:anim calcmode="lin" valueType="num">
                                      <p:cBhvr additive="base">
                                        <p:cTn id="62" dur="500" fill="hold"/>
                                        <p:tgtEl>
                                          <p:spTgt spid="727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1" grpId="0"/>
      <p:bldP spid="25" grpId="0"/>
      <p:bldP spid="26" grpId="0"/>
      <p:bldP spid="27"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8762F772-D3A6-4441-B418-B63DB8BC64E5}" type="slidenum">
              <a:rPr lang="en-US" altLang="zh-CN" smtClean="0"/>
              <a:pPr eaLnBrk="1" hangingPunct="1">
                <a:buNone/>
              </a:pPr>
              <a:t>113</a:t>
            </a:fld>
            <a:endParaRPr lang="en-US" altLang="zh-CN" dirty="0"/>
          </a:p>
        </p:txBody>
      </p:sp>
      <p:sp>
        <p:nvSpPr>
          <p:cNvPr id="352259" name="Rectangle 3"/>
          <p:cNvSpPr>
            <a:spLocks noGrp="1" noChangeArrowheads="1"/>
          </p:cNvSpPr>
          <p:nvPr>
            <p:ph type="body" idx="1"/>
          </p:nvPr>
        </p:nvSpPr>
        <p:spPr>
          <a:xfrm>
            <a:off x="107504" y="1173233"/>
            <a:ext cx="9036496" cy="5616624"/>
          </a:xfrm>
        </p:spPr>
        <p:txBody>
          <a:bodyPr/>
          <a:lstStyle/>
          <a:p>
            <a:pPr eaLnBrk="1" hangingPunct="1">
              <a:buFont typeface="Wingdings" pitchFamily="2" charset="2"/>
              <a:buNone/>
            </a:pPr>
            <a:r>
              <a:rPr lang="zh-CN" altLang="en-US" sz="2400" b="1" dirty="0">
                <a:ea typeface="黑体" panose="02010609060101010101" pitchFamily="49" charset="-122"/>
              </a:rPr>
              <a:t>例：面包当前的单价是</a:t>
            </a:r>
            <a:r>
              <a:rPr lang="en-US" altLang="zh-CN" sz="2400" b="1" dirty="0">
                <a:ea typeface="黑体" panose="02010609060101010101" pitchFamily="49" charset="-122"/>
              </a:rPr>
              <a:t>1</a:t>
            </a:r>
            <a:r>
              <a:rPr lang="zh-CN" altLang="en-US" sz="2400" b="1" dirty="0">
                <a:ea typeface="黑体" panose="02010609060101010101" pitchFamily="49" charset="-122"/>
              </a:rPr>
              <a:t>元：当前的</a:t>
            </a:r>
            <a:r>
              <a:rPr lang="en-US" altLang="zh-CN" sz="2400" b="1" dirty="0">
                <a:ea typeface="黑体" panose="02010609060101010101" pitchFamily="49" charset="-122"/>
              </a:rPr>
              <a:t>1</a:t>
            </a:r>
            <a:r>
              <a:rPr lang="zh-CN" altLang="en-US" sz="2400" b="1" dirty="0">
                <a:ea typeface="黑体" panose="02010609060101010101" pitchFamily="49" charset="-122"/>
              </a:rPr>
              <a:t>元，可买</a:t>
            </a:r>
            <a:r>
              <a:rPr lang="en-US" altLang="zh-CN" sz="2400" b="1" dirty="0">
                <a:ea typeface="黑体" panose="02010609060101010101" pitchFamily="49" charset="-122"/>
              </a:rPr>
              <a:t>1</a:t>
            </a:r>
            <a:r>
              <a:rPr lang="zh-CN" altLang="en-US" sz="2400" b="1" dirty="0">
                <a:ea typeface="黑体" panose="02010609060101010101" pitchFamily="49" charset="-122"/>
              </a:rPr>
              <a:t>个面包。</a:t>
            </a:r>
            <a:endParaRPr lang="en-US" altLang="zh-CN" sz="2400" b="1" dirty="0">
              <a:ea typeface="黑体" panose="02010609060101010101" pitchFamily="49" charset="-122"/>
            </a:endParaRPr>
          </a:p>
          <a:p>
            <a:pPr lvl="1" eaLnBrk="1" hangingPunct="1">
              <a:buFont typeface="Wingdings" panose="05000000000000000000" pitchFamily="2" charset="2"/>
              <a:buChar char="ü"/>
            </a:pPr>
            <a:r>
              <a:rPr lang="zh-CN" altLang="en-US" b="1" dirty="0">
                <a:ea typeface="黑体" panose="02010609060101010101" pitchFamily="49" charset="-122"/>
              </a:rPr>
              <a:t>若</a:t>
            </a:r>
            <a:r>
              <a:rPr lang="en-US" altLang="zh-CN" b="1" dirty="0">
                <a:ea typeface="黑体" panose="02010609060101010101" pitchFamily="49" charset="-122"/>
              </a:rPr>
              <a:t>1</a:t>
            </a:r>
            <a:r>
              <a:rPr lang="zh-CN" altLang="en-US" b="1" dirty="0">
                <a:ea typeface="黑体" panose="02010609060101010101" pitchFamily="49" charset="-122"/>
              </a:rPr>
              <a:t>年后变为</a:t>
            </a:r>
            <a:r>
              <a:rPr lang="en-US" altLang="zh-CN" b="1" dirty="0">
                <a:ea typeface="黑体" panose="02010609060101010101" pitchFamily="49" charset="-122"/>
              </a:rPr>
              <a:t>1.1</a:t>
            </a:r>
            <a:r>
              <a:rPr lang="zh-CN" altLang="en-US" b="1" dirty="0">
                <a:ea typeface="黑体" panose="02010609060101010101" pitchFamily="49" charset="-122"/>
              </a:rPr>
              <a:t>元，则名义利率为</a:t>
            </a:r>
            <a:r>
              <a:rPr lang="en-US" altLang="zh-CN" b="1" dirty="0">
                <a:ea typeface="黑体" panose="02010609060101010101" pitchFamily="49" charset="-122"/>
              </a:rPr>
              <a:t>10%</a:t>
            </a:r>
            <a:r>
              <a:rPr lang="zh-CN" altLang="en-US" b="1" dirty="0">
                <a:ea typeface="黑体" panose="02010609060101010101" pitchFamily="49" charset="-122"/>
              </a:rPr>
              <a:t>。</a:t>
            </a:r>
            <a:endParaRPr lang="en-US" altLang="zh-CN" b="1" dirty="0">
              <a:ea typeface="黑体" panose="02010609060101010101" pitchFamily="49" charset="-122"/>
            </a:endParaRPr>
          </a:p>
          <a:p>
            <a:pPr lvl="1" eaLnBrk="1" hangingPunct="1">
              <a:buFont typeface="Wingdings" panose="05000000000000000000" pitchFamily="2" charset="2"/>
              <a:buChar char="ü"/>
            </a:pPr>
            <a:r>
              <a:rPr lang="zh-CN" altLang="en-US" b="1" dirty="0">
                <a:ea typeface="黑体" panose="02010609060101010101" pitchFamily="49" charset="-122"/>
              </a:rPr>
              <a:t>若没有通胀，则可买</a:t>
            </a:r>
            <a:r>
              <a:rPr lang="en-US" altLang="zh-CN" b="1" dirty="0">
                <a:ea typeface="黑体" panose="02010609060101010101" pitchFamily="49" charset="-122"/>
              </a:rPr>
              <a:t>1.1</a:t>
            </a:r>
            <a:r>
              <a:rPr lang="zh-CN" altLang="en-US" b="1" dirty="0">
                <a:ea typeface="黑体" panose="02010609060101010101" pitchFamily="49" charset="-122"/>
              </a:rPr>
              <a:t>个面包</a:t>
            </a:r>
            <a:r>
              <a:rPr lang="zh-CN" altLang="en-US" b="1" dirty="0"/>
              <a:t>。</a:t>
            </a:r>
            <a:r>
              <a:rPr lang="zh-CN" altLang="en-US" b="1" dirty="0">
                <a:ea typeface="黑体" panose="02010609060101010101" pitchFamily="49" charset="-122"/>
              </a:rPr>
              <a:t>实际利率为</a:t>
            </a:r>
            <a:r>
              <a:rPr lang="en-US" altLang="zh-CN" b="1" dirty="0">
                <a:ea typeface="黑体" panose="02010609060101010101" pitchFamily="49" charset="-122"/>
              </a:rPr>
              <a:t>10%</a:t>
            </a:r>
            <a:r>
              <a:rPr lang="zh-CN" altLang="en-US" b="1" dirty="0">
                <a:ea typeface="黑体" panose="02010609060101010101" pitchFamily="49" charset="-122"/>
              </a:rPr>
              <a:t>。</a:t>
            </a:r>
            <a:endParaRPr lang="en-US" altLang="zh-CN" b="1" dirty="0">
              <a:ea typeface="黑体" panose="02010609060101010101" pitchFamily="49" charset="-122"/>
            </a:endParaRPr>
          </a:p>
          <a:p>
            <a:pPr eaLnBrk="1" hangingPunct="1">
              <a:buFont typeface="Wingdings" panose="05000000000000000000" pitchFamily="2" charset="2"/>
              <a:buChar char="ü"/>
            </a:pPr>
            <a:endParaRPr lang="en-US" altLang="zh-CN" sz="2400" b="1" dirty="0">
              <a:ea typeface="黑体" panose="02010609060101010101" pitchFamily="49" charset="-122"/>
            </a:endParaRPr>
          </a:p>
          <a:p>
            <a:pPr lvl="1" eaLnBrk="1" hangingPunct="1">
              <a:buFont typeface="Wingdings" panose="05000000000000000000" pitchFamily="2" charset="2"/>
              <a:buChar char="ü"/>
            </a:pPr>
            <a:r>
              <a:rPr lang="zh-CN" altLang="en-US" b="1" dirty="0">
                <a:ea typeface="黑体" panose="02010609060101010101" pitchFamily="49" charset="-122"/>
              </a:rPr>
              <a:t>若</a:t>
            </a:r>
            <a:r>
              <a:rPr lang="en-US" altLang="zh-CN" b="1" dirty="0">
                <a:ea typeface="黑体" panose="02010609060101010101" pitchFamily="49" charset="-122"/>
              </a:rPr>
              <a:t>1</a:t>
            </a:r>
            <a:r>
              <a:rPr lang="zh-CN" altLang="en-US" b="1" dirty="0">
                <a:ea typeface="黑体" panose="02010609060101010101" pitchFamily="49" charset="-122"/>
              </a:rPr>
              <a:t>年后变为</a:t>
            </a:r>
            <a:r>
              <a:rPr lang="en-US" altLang="zh-CN" b="1" dirty="0">
                <a:ea typeface="黑体" panose="02010609060101010101" pitchFamily="49" charset="-122"/>
              </a:rPr>
              <a:t>1.32</a:t>
            </a:r>
            <a:r>
              <a:rPr lang="zh-CN" altLang="en-US" b="1" dirty="0">
                <a:ea typeface="黑体" panose="02010609060101010101" pitchFamily="49" charset="-122"/>
              </a:rPr>
              <a:t>元，则名义利率为</a:t>
            </a:r>
            <a:r>
              <a:rPr lang="en-US" altLang="zh-CN" b="1" dirty="0">
                <a:ea typeface="黑体" panose="02010609060101010101" pitchFamily="49" charset="-122"/>
              </a:rPr>
              <a:t>32%</a:t>
            </a:r>
            <a:r>
              <a:rPr lang="zh-CN" altLang="en-US" b="1" dirty="0">
                <a:ea typeface="黑体" panose="02010609060101010101" pitchFamily="49" charset="-122"/>
              </a:rPr>
              <a:t>。</a:t>
            </a:r>
            <a:endParaRPr lang="en-US" altLang="zh-CN" b="1" dirty="0">
              <a:ea typeface="黑体" panose="02010609060101010101" pitchFamily="49" charset="-122"/>
            </a:endParaRPr>
          </a:p>
          <a:p>
            <a:pPr lvl="1" eaLnBrk="1" hangingPunct="1">
              <a:buFont typeface="Wingdings" panose="05000000000000000000" pitchFamily="2" charset="2"/>
              <a:buChar char="ü"/>
            </a:pPr>
            <a:r>
              <a:rPr lang="zh-CN" altLang="en-US" b="1" dirty="0">
                <a:ea typeface="黑体" panose="02010609060101010101" pitchFamily="49" charset="-122"/>
              </a:rPr>
              <a:t>若通胀率为</a:t>
            </a:r>
            <a:r>
              <a:rPr lang="en-US" altLang="zh-CN" b="1" dirty="0">
                <a:ea typeface="黑体" panose="02010609060101010101" pitchFamily="49" charset="-122"/>
              </a:rPr>
              <a:t>20%</a:t>
            </a:r>
            <a:r>
              <a:rPr lang="zh-CN" altLang="en-US" b="1" dirty="0">
                <a:ea typeface="黑体" panose="02010609060101010101" pitchFamily="49" charset="-122"/>
              </a:rPr>
              <a:t>，面包单价变为</a:t>
            </a:r>
            <a:r>
              <a:rPr lang="en-US" altLang="zh-CN" b="1" dirty="0">
                <a:ea typeface="黑体" panose="02010609060101010101" pitchFamily="49" charset="-122"/>
              </a:rPr>
              <a:t>1.2</a:t>
            </a:r>
            <a:r>
              <a:rPr lang="zh-CN" altLang="en-US" b="1" dirty="0">
                <a:ea typeface="黑体" panose="02010609060101010101" pitchFamily="49" charset="-122"/>
              </a:rPr>
              <a:t>元，则</a:t>
            </a:r>
            <a:r>
              <a:rPr lang="en-US" altLang="zh-CN" b="1" dirty="0">
                <a:ea typeface="黑体" panose="02010609060101010101" pitchFamily="49" charset="-122"/>
              </a:rPr>
              <a:t>1</a:t>
            </a:r>
            <a:r>
              <a:rPr lang="zh-CN" altLang="en-US" b="1" dirty="0">
                <a:ea typeface="黑体" panose="02010609060101010101" pitchFamily="49" charset="-122"/>
              </a:rPr>
              <a:t>年后的</a:t>
            </a:r>
            <a:r>
              <a:rPr lang="en-US" altLang="zh-CN" b="1" dirty="0">
                <a:ea typeface="黑体" panose="02010609060101010101" pitchFamily="49" charset="-122"/>
              </a:rPr>
              <a:t>1.32</a:t>
            </a:r>
            <a:r>
              <a:rPr lang="zh-CN" altLang="en-US" b="1" dirty="0">
                <a:ea typeface="黑体" panose="02010609060101010101" pitchFamily="49" charset="-122"/>
              </a:rPr>
              <a:t>元可买</a:t>
            </a:r>
            <a:r>
              <a:rPr lang="en-US" altLang="zh-CN" b="1" dirty="0">
                <a:ea typeface="黑体" panose="02010609060101010101" pitchFamily="49" charset="-122"/>
              </a:rPr>
              <a:t>1.1</a:t>
            </a:r>
            <a:r>
              <a:rPr lang="zh-CN" altLang="en-US" b="1" dirty="0">
                <a:ea typeface="黑体" panose="02010609060101010101" pitchFamily="49" charset="-122"/>
              </a:rPr>
              <a:t>个面包。实际利率仍然为</a:t>
            </a:r>
            <a:r>
              <a:rPr lang="en-US" altLang="zh-CN" b="1" dirty="0">
                <a:ea typeface="黑体" panose="02010609060101010101" pitchFamily="49" charset="-122"/>
              </a:rPr>
              <a:t>10%</a:t>
            </a:r>
            <a:r>
              <a:rPr lang="zh-CN" altLang="en-US" b="1" dirty="0">
                <a:ea typeface="黑体" panose="02010609060101010101" pitchFamily="49" charset="-122"/>
              </a:rPr>
              <a:t>。</a:t>
            </a:r>
            <a:endParaRPr lang="en-US" altLang="zh-CN" b="1" dirty="0">
              <a:ea typeface="黑体" panose="02010609060101010101" pitchFamily="49" charset="-122"/>
            </a:endParaRPr>
          </a:p>
          <a:p>
            <a:pPr eaLnBrk="1" hangingPunct="1">
              <a:buFont typeface="Wingdings" panose="05000000000000000000" pitchFamily="2" charset="2"/>
              <a:buChar char="ü"/>
            </a:pPr>
            <a:endParaRPr lang="en-US" altLang="zh-CN" sz="2400" b="1" dirty="0">
              <a:ea typeface="黑体" panose="02010609060101010101" pitchFamily="49" charset="-122"/>
              <a:sym typeface="Wingdings" panose="05000000000000000000" pitchFamily="2" charset="2"/>
            </a:endParaRPr>
          </a:p>
          <a:p>
            <a:pPr eaLnBrk="1" hangingPunct="1">
              <a:buFont typeface="Wingdings" panose="05000000000000000000" pitchFamily="2" charset="2"/>
              <a:buChar char="ü"/>
            </a:pPr>
            <a:r>
              <a:rPr lang="zh-CN" altLang="en-US" sz="2400" b="1" dirty="0">
                <a:ea typeface="黑体" panose="02010609060101010101" pitchFamily="49" charset="-122"/>
                <a:sym typeface="Wingdings" panose="05000000000000000000" pitchFamily="2" charset="2"/>
              </a:rPr>
              <a:t>关系：（</a:t>
            </a:r>
            <a:r>
              <a:rPr lang="en-US" altLang="zh-CN" sz="2400" b="1" dirty="0">
                <a:ea typeface="黑体" panose="02010609060101010101" pitchFamily="49" charset="-122"/>
                <a:sym typeface="Wingdings" panose="05000000000000000000" pitchFamily="2" charset="2"/>
              </a:rPr>
              <a:t>1 + 32%</a:t>
            </a:r>
            <a:r>
              <a:rPr lang="zh-CN" altLang="en-US" sz="2400" b="1" dirty="0">
                <a:ea typeface="黑体" panose="02010609060101010101" pitchFamily="49" charset="-122"/>
                <a:sym typeface="Wingdings" panose="05000000000000000000" pitchFamily="2" charset="2"/>
              </a:rPr>
              <a:t>）</a:t>
            </a:r>
            <a:r>
              <a:rPr lang="en-US" altLang="zh-CN" sz="2400" b="1" dirty="0">
                <a:ea typeface="黑体" panose="02010609060101010101" pitchFamily="49" charset="-122"/>
                <a:sym typeface="Wingdings" panose="05000000000000000000" pitchFamily="2" charset="2"/>
              </a:rPr>
              <a:t>= (1 + 10%)(1 + 20%) </a:t>
            </a:r>
            <a:endParaRPr lang="en-US" altLang="zh-CN" sz="2400" b="1" dirty="0">
              <a:ea typeface="黑体" panose="02010609060101010101" pitchFamily="49" charset="-122"/>
            </a:endParaRPr>
          </a:p>
        </p:txBody>
      </p:sp>
    </p:spTree>
    <p:extLst>
      <p:ext uri="{BB962C8B-B14F-4D97-AF65-F5344CB8AC3E}">
        <p14:creationId xmlns:p14="http://schemas.microsoft.com/office/powerpoint/2010/main" val="213692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 calcmode="lin" valueType="num">
                                      <p:cBhvr additive="base">
                                        <p:cTn id="7" dur="500" fill="hold"/>
                                        <p:tgtEl>
                                          <p:spTgt spid="352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22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52259">
                                            <p:txEl>
                                              <p:pRg st="1" end="1"/>
                                            </p:txEl>
                                          </p:spTgt>
                                        </p:tgtEl>
                                        <p:attrNameLst>
                                          <p:attrName>style.visibility</p:attrName>
                                        </p:attrNameLst>
                                      </p:cBhvr>
                                      <p:to>
                                        <p:strVal val="visible"/>
                                      </p:to>
                                    </p:set>
                                    <p:anim calcmode="lin" valueType="num">
                                      <p:cBhvr additive="base">
                                        <p:cTn id="11" dur="500" fill="hold"/>
                                        <p:tgtEl>
                                          <p:spTgt spid="3522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225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52259">
                                            <p:txEl>
                                              <p:pRg st="2" end="2"/>
                                            </p:txEl>
                                          </p:spTgt>
                                        </p:tgtEl>
                                        <p:attrNameLst>
                                          <p:attrName>style.visibility</p:attrName>
                                        </p:attrNameLst>
                                      </p:cBhvr>
                                      <p:to>
                                        <p:strVal val="visible"/>
                                      </p:to>
                                    </p:set>
                                    <p:anim calcmode="lin" valueType="num">
                                      <p:cBhvr additive="base">
                                        <p:cTn id="15" dur="500" fill="hold"/>
                                        <p:tgtEl>
                                          <p:spTgt spid="35225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5225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52259">
                                            <p:txEl>
                                              <p:pRg st="4" end="4"/>
                                            </p:txEl>
                                          </p:spTgt>
                                        </p:tgtEl>
                                        <p:attrNameLst>
                                          <p:attrName>style.visibility</p:attrName>
                                        </p:attrNameLst>
                                      </p:cBhvr>
                                      <p:to>
                                        <p:strVal val="visible"/>
                                      </p:to>
                                    </p:set>
                                    <p:anim calcmode="lin" valueType="num">
                                      <p:cBhvr additive="base">
                                        <p:cTn id="19" dur="500" fill="hold"/>
                                        <p:tgtEl>
                                          <p:spTgt spid="35225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2259">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52259">
                                            <p:txEl>
                                              <p:pRg st="5" end="5"/>
                                            </p:txEl>
                                          </p:spTgt>
                                        </p:tgtEl>
                                        <p:attrNameLst>
                                          <p:attrName>style.visibility</p:attrName>
                                        </p:attrNameLst>
                                      </p:cBhvr>
                                      <p:to>
                                        <p:strVal val="visible"/>
                                      </p:to>
                                    </p:set>
                                    <p:anim calcmode="lin" valueType="num">
                                      <p:cBhvr additive="base">
                                        <p:cTn id="23" dur="500" fill="hold"/>
                                        <p:tgtEl>
                                          <p:spTgt spid="352259">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522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52259">
                                            <p:txEl>
                                              <p:pRg st="7" end="7"/>
                                            </p:txEl>
                                          </p:spTgt>
                                        </p:tgtEl>
                                        <p:attrNameLst>
                                          <p:attrName>style.visibility</p:attrName>
                                        </p:attrNameLst>
                                      </p:cBhvr>
                                      <p:to>
                                        <p:strVal val="visible"/>
                                      </p:to>
                                    </p:set>
                                    <p:anim calcmode="lin" valueType="num">
                                      <p:cBhvr additive="base">
                                        <p:cTn id="29" dur="500" fill="hold"/>
                                        <p:tgtEl>
                                          <p:spTgt spid="352259">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5225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762F772-D3A6-4441-B418-B63DB8BC64E5}" type="slidenum">
              <a:rPr lang="en-US" altLang="zh-CN" smtClean="0"/>
              <a:pPr eaLnBrk="1" hangingPunct="1"/>
              <a:t>114</a:t>
            </a:fld>
            <a:endParaRPr lang="en-US" altLang="zh-CN"/>
          </a:p>
        </p:txBody>
      </p:sp>
      <p:sp>
        <p:nvSpPr>
          <p:cNvPr id="352259" name="Rectangle 3"/>
          <p:cNvSpPr>
            <a:spLocks noGrp="1" noChangeArrowheads="1"/>
          </p:cNvSpPr>
          <p:nvPr>
            <p:ph type="body" idx="1"/>
          </p:nvPr>
        </p:nvSpPr>
        <p:spPr>
          <a:xfrm>
            <a:off x="457200" y="1484313"/>
            <a:ext cx="8507288" cy="4897437"/>
          </a:xfrm>
        </p:spPr>
        <p:txBody>
          <a:bodyPr/>
          <a:lstStyle/>
          <a:p>
            <a:pPr eaLnBrk="1" hangingPunct="1">
              <a:lnSpc>
                <a:spcPct val="150000"/>
              </a:lnSpc>
              <a:buFont typeface="Wingdings" pitchFamily="2" charset="2"/>
              <a:buNone/>
            </a:pPr>
            <a:r>
              <a:rPr lang="zh-CN" altLang="en-US" sz="2400" b="1" dirty="0">
                <a:latin typeface="+mn-lt"/>
                <a:ea typeface="黑体" panose="02010609060101010101" pitchFamily="49" charset="-122"/>
              </a:rPr>
              <a:t>   近似计算：</a:t>
            </a:r>
            <a:endParaRPr lang="en-US" altLang="zh-CN" sz="2400" b="1" dirty="0">
              <a:latin typeface="+mn-lt"/>
              <a:ea typeface="黑体" panose="02010609060101010101" pitchFamily="49" charset="-122"/>
            </a:endParaRPr>
          </a:p>
          <a:p>
            <a:pPr eaLnBrk="1" hangingPunct="1">
              <a:lnSpc>
                <a:spcPct val="150000"/>
              </a:lnSpc>
              <a:buFont typeface="Wingdings" pitchFamily="2" charset="2"/>
              <a:buNone/>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(1 + </a:t>
            </a:r>
            <a:r>
              <a:rPr lang="en-US" altLang="zh-CN" sz="2400" b="1" i="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 = (1 + </a:t>
            </a:r>
            <a:r>
              <a:rPr lang="en-US" altLang="zh-CN" sz="2400" b="1" i="1" dirty="0">
                <a:latin typeface="Times New Roman" panose="02020603050405020304" pitchFamily="18" charset="0"/>
                <a:cs typeface="Times New Roman" panose="02020603050405020304" pitchFamily="18" charset="0"/>
              </a:rPr>
              <a:t>r</a:t>
            </a:r>
            <a:r>
              <a:rPr lang="en-US" altLang="zh-CN" sz="2400" b="1" dirty="0">
                <a:latin typeface="Times New Roman" panose="02020603050405020304" pitchFamily="18" charset="0"/>
                <a:cs typeface="Times New Roman" panose="02020603050405020304" pitchFamily="18" charset="0"/>
              </a:rPr>
              <a:t>)(1 + </a:t>
            </a:r>
            <a:r>
              <a:rPr lang="en-US" altLang="zh-CN" sz="2400" b="1" i="1" dirty="0">
                <a:latin typeface="Times New Roman" panose="02020603050405020304" pitchFamily="18" charset="0"/>
                <a:cs typeface="Times New Roman" panose="02020603050405020304" pitchFamily="18" charset="0"/>
                <a:sym typeface="Symbol" pitchFamily="18" charset="2"/>
              </a:rPr>
              <a:t></a:t>
            </a:r>
            <a:r>
              <a:rPr lang="en-US" altLang="zh-CN" sz="2400" b="1" dirty="0">
                <a:latin typeface="Times New Roman" panose="02020603050405020304" pitchFamily="18" charset="0"/>
                <a:cs typeface="Times New Roman" panose="02020603050405020304" pitchFamily="18" charset="0"/>
              </a:rPr>
              <a:t>)</a:t>
            </a:r>
            <a:endParaRPr lang="en-US" altLang="zh-CN" sz="2400" b="1" i="1" dirty="0">
              <a:latin typeface="Times New Roman" panose="02020603050405020304" pitchFamily="18" charset="0"/>
              <a:cs typeface="Times New Roman" panose="02020603050405020304" pitchFamily="18" charset="0"/>
            </a:endParaRPr>
          </a:p>
          <a:p>
            <a:pPr eaLnBrk="1" hangingPunct="1">
              <a:lnSpc>
                <a:spcPct val="150000"/>
              </a:lnSpc>
              <a:buFont typeface="Wingdings" pitchFamily="2" charset="2"/>
              <a:buNone/>
            </a:pPr>
            <a:r>
              <a:rPr lang="en-US" altLang="zh-CN" sz="2400" b="1" i="1" dirty="0">
                <a:latin typeface="Times New Roman" panose="02020603050405020304" pitchFamily="18" charset="0"/>
                <a:cs typeface="Times New Roman" panose="02020603050405020304" pitchFamily="18" charset="0"/>
              </a:rPr>
              <a:t>       </a:t>
            </a:r>
            <a:r>
              <a:rPr lang="en-US" altLang="zh-CN" sz="2400" b="1" i="1"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 = </a:t>
            </a:r>
            <a:r>
              <a:rPr lang="en-US" altLang="zh-CN" sz="2400" b="1" i="1" dirty="0">
                <a:latin typeface="Times New Roman" panose="02020603050405020304" pitchFamily="18" charset="0"/>
                <a:cs typeface="Times New Roman" panose="02020603050405020304" pitchFamily="18" charset="0"/>
              </a:rPr>
              <a:t>r </a:t>
            </a:r>
            <a:r>
              <a:rPr lang="en-US" altLang="zh-CN"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sym typeface="Symbol" pitchFamily="18" charset="2"/>
              </a:rPr>
              <a:t></a:t>
            </a:r>
            <a:r>
              <a:rPr lang="en-US" altLang="zh-CN" sz="2400" b="1" i="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r</a:t>
            </a:r>
            <a:r>
              <a:rPr lang="en-US" altLang="zh-CN" sz="2400" b="1" i="1" dirty="0">
                <a:latin typeface="Times New Roman" panose="02020603050405020304" pitchFamily="18" charset="0"/>
                <a:cs typeface="Times New Roman" panose="02020603050405020304" pitchFamily="18" charset="0"/>
                <a:sym typeface="Symbol" pitchFamily="18" charset="2"/>
              </a:rPr>
              <a:t></a:t>
            </a:r>
            <a:r>
              <a:rPr lang="en-US" altLang="zh-CN" sz="2400" b="1" dirty="0">
                <a:latin typeface="Times New Roman" panose="02020603050405020304" pitchFamily="18" charset="0"/>
                <a:cs typeface="Times New Roman" panose="02020603050405020304" pitchFamily="18" charset="0"/>
              </a:rPr>
              <a:t> </a:t>
            </a:r>
          </a:p>
          <a:p>
            <a:pPr eaLnBrk="1" hangingPunct="1">
              <a:lnSpc>
                <a:spcPct val="150000"/>
              </a:lnSpc>
              <a:buFont typeface="Wingdings" pitchFamily="2" charset="2"/>
              <a:buNone/>
            </a:pPr>
            <a:r>
              <a:rPr lang="en-US" altLang="zh-CN" sz="2400" b="1" i="1" dirty="0">
                <a:latin typeface="Times New Roman" panose="02020603050405020304" pitchFamily="18" charset="0"/>
                <a:cs typeface="Times New Roman" panose="02020603050405020304" pitchFamily="18" charset="0"/>
              </a:rPr>
              <a:t>       </a:t>
            </a:r>
            <a:r>
              <a:rPr lang="en-US" altLang="zh-CN" sz="2400" b="1" i="1" dirty="0" err="1">
                <a:latin typeface="Times New Roman" panose="02020603050405020304" pitchFamily="18" charset="0"/>
                <a:cs typeface="Times New Roman" panose="02020603050405020304" pitchFamily="18" charset="0"/>
              </a:rPr>
              <a:t>i</a:t>
            </a:r>
            <a:r>
              <a:rPr lang="en-US" altLang="zh-CN" sz="2400" b="1" i="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sym typeface="Symbol" pitchFamily="18" charset="2"/>
              </a:rPr>
              <a:t></a:t>
            </a:r>
            <a:r>
              <a:rPr lang="en-US" altLang="zh-CN"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r </a:t>
            </a:r>
            <a:r>
              <a:rPr lang="en-US" altLang="zh-CN"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sym typeface="Symbol" pitchFamily="18" charset="2"/>
              </a:rPr>
              <a:t></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或          </a:t>
            </a:r>
            <a:r>
              <a:rPr lang="en-US" altLang="zh-CN" sz="2400" b="1" i="1" dirty="0">
                <a:latin typeface="Times New Roman" panose="02020603050405020304" pitchFamily="18" charset="0"/>
                <a:cs typeface="Times New Roman" panose="02020603050405020304" pitchFamily="18" charset="0"/>
              </a:rPr>
              <a:t>r</a:t>
            </a:r>
            <a:r>
              <a:rPr lang="en-US" altLang="zh-CN"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sym typeface="Symbol" pitchFamily="18" charset="2"/>
              </a:rPr>
              <a:t></a:t>
            </a:r>
            <a:r>
              <a:rPr lang="en-US" altLang="zh-CN" sz="2400" b="1" dirty="0">
                <a:latin typeface="Times New Roman" panose="02020603050405020304" pitchFamily="18" charset="0"/>
                <a:cs typeface="Times New Roman" panose="02020603050405020304" pitchFamily="18" charset="0"/>
              </a:rPr>
              <a:t>  </a:t>
            </a:r>
            <a:r>
              <a:rPr lang="en-US" altLang="zh-CN" sz="2400" b="1" i="1" dirty="0" err="1">
                <a:latin typeface="Times New Roman" panose="02020603050405020304" pitchFamily="18" charset="0"/>
                <a:cs typeface="Times New Roman" panose="02020603050405020304" pitchFamily="18" charset="0"/>
              </a:rPr>
              <a:t>i</a:t>
            </a:r>
            <a:r>
              <a:rPr lang="en-US" altLang="zh-CN" sz="2400" b="1" i="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 </a:t>
            </a:r>
            <a:r>
              <a:rPr lang="zh-CN" altLang="en-US" sz="2400" b="1" i="1" dirty="0">
                <a:latin typeface="Times New Roman" panose="02020603050405020304" pitchFamily="18" charset="0"/>
                <a:cs typeface="Times New Roman" panose="02020603050405020304" pitchFamily="18" charset="0"/>
                <a:sym typeface="Symbol" pitchFamily="18" charset="2"/>
              </a:rPr>
              <a:t></a:t>
            </a:r>
            <a:r>
              <a:rPr lang="zh-CN" altLang="en-US" sz="2400" b="1" dirty="0">
                <a:latin typeface="Times New Roman" panose="02020603050405020304" pitchFamily="18" charset="0"/>
                <a:cs typeface="Times New Roman" panose="02020603050405020304" pitchFamily="18" charset="0"/>
              </a:rPr>
              <a:t> </a:t>
            </a:r>
          </a:p>
          <a:p>
            <a:pPr eaLnBrk="1" hangingPunct="1">
              <a:lnSpc>
                <a:spcPct val="150000"/>
              </a:lnSpc>
            </a:pPr>
            <a:r>
              <a:rPr lang="zh-CN" altLang="en-US" sz="2400" b="1" dirty="0">
                <a:latin typeface="+mn-lt"/>
                <a:ea typeface="黑体" panose="02010609060101010101" pitchFamily="49" charset="-122"/>
              </a:rPr>
              <a:t>即实际利率近似等于名义利率减去通胀率。</a:t>
            </a:r>
            <a:endParaRPr lang="en-US" altLang="zh-CN" sz="2400" b="1" dirty="0">
              <a:latin typeface="+mn-lt"/>
              <a:ea typeface="黑体" panose="02010609060101010101" pitchFamily="49" charset="-122"/>
            </a:endParaRPr>
          </a:p>
          <a:p>
            <a:pPr eaLnBrk="1" hangingPunct="1">
              <a:lnSpc>
                <a:spcPct val="150000"/>
              </a:lnSpc>
            </a:pPr>
            <a:r>
              <a:rPr lang="zh-CN" altLang="en-US" sz="2400" b="1" dirty="0">
                <a:latin typeface="+mn-lt"/>
                <a:ea typeface="黑体" panose="02010609060101010101" pitchFamily="49" charset="-122"/>
              </a:rPr>
              <a:t>例：当前存入</a:t>
            </a:r>
            <a:r>
              <a:rPr lang="en-US" altLang="zh-CN" sz="2400" b="1" dirty="0">
                <a:latin typeface="+mn-lt"/>
                <a:ea typeface="黑体" panose="02010609060101010101" pitchFamily="49" charset="-122"/>
              </a:rPr>
              <a:t>100</a:t>
            </a:r>
            <a:r>
              <a:rPr lang="zh-CN" altLang="en-US" sz="2400" b="1" dirty="0">
                <a:latin typeface="+mn-lt"/>
                <a:ea typeface="黑体" panose="02010609060101010101" pitchFamily="49" charset="-122"/>
              </a:rPr>
              <a:t>元，</a:t>
            </a:r>
            <a:r>
              <a:rPr lang="en-US" altLang="zh-CN" sz="2400" b="1" dirty="0">
                <a:latin typeface="+mn-lt"/>
                <a:ea typeface="黑体" panose="02010609060101010101" pitchFamily="49" charset="-122"/>
              </a:rPr>
              <a:t>1</a:t>
            </a:r>
            <a:r>
              <a:rPr lang="zh-CN" altLang="en-US" sz="2400" b="1" dirty="0">
                <a:latin typeface="+mn-lt"/>
                <a:ea typeface="黑体" panose="02010609060101010101" pitchFamily="49" charset="-122"/>
              </a:rPr>
              <a:t>年后获得</a:t>
            </a:r>
            <a:r>
              <a:rPr lang="en-US" altLang="zh-CN" sz="2400" b="1" dirty="0">
                <a:latin typeface="+mn-lt"/>
                <a:ea typeface="黑体" panose="02010609060101010101" pitchFamily="49" charset="-122"/>
              </a:rPr>
              <a:t>110</a:t>
            </a:r>
            <a:r>
              <a:rPr lang="zh-CN" altLang="en-US" sz="2400" b="1" dirty="0">
                <a:latin typeface="+mn-lt"/>
                <a:ea typeface="黑体" panose="02010609060101010101" pitchFamily="49" charset="-122"/>
              </a:rPr>
              <a:t>元。如果通胀率为</a:t>
            </a:r>
            <a:r>
              <a:rPr lang="en-US" altLang="zh-CN" sz="2400" b="1" dirty="0">
                <a:latin typeface="+mn-lt"/>
                <a:ea typeface="黑体" panose="02010609060101010101" pitchFamily="49" charset="-122"/>
              </a:rPr>
              <a:t>10%</a:t>
            </a:r>
            <a:r>
              <a:rPr lang="zh-CN" altLang="en-US" sz="2400" b="1" dirty="0">
                <a:latin typeface="+mn-lt"/>
                <a:ea typeface="黑体" panose="02010609060101010101" pitchFamily="49" charset="-122"/>
              </a:rPr>
              <a:t>，则实际利率为</a:t>
            </a:r>
            <a:r>
              <a:rPr lang="en-US" altLang="zh-CN" sz="2400" b="1" dirty="0">
                <a:latin typeface="+mn-lt"/>
                <a:ea typeface="黑体" panose="02010609060101010101" pitchFamily="49" charset="-122"/>
              </a:rPr>
              <a:t>0</a:t>
            </a:r>
            <a:r>
              <a:rPr lang="zh-CN" altLang="en-US" sz="2400" b="1" dirty="0">
                <a:latin typeface="+mn-lt"/>
                <a:ea typeface="黑体" panose="02010609060101010101" pitchFamily="49" charset="-122"/>
              </a:rPr>
              <a:t>。</a:t>
            </a:r>
          </a:p>
        </p:txBody>
      </p:sp>
    </p:spTree>
    <p:extLst>
      <p:ext uri="{BB962C8B-B14F-4D97-AF65-F5344CB8AC3E}">
        <p14:creationId xmlns:p14="http://schemas.microsoft.com/office/powerpoint/2010/main" val="281685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 calcmode="lin" valueType="num">
                                      <p:cBhvr additive="base">
                                        <p:cTn id="7" dur="500" fill="hold"/>
                                        <p:tgtEl>
                                          <p:spTgt spid="352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22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2259">
                                            <p:txEl>
                                              <p:pRg st="1" end="1"/>
                                            </p:txEl>
                                          </p:spTgt>
                                        </p:tgtEl>
                                        <p:attrNameLst>
                                          <p:attrName>style.visibility</p:attrName>
                                        </p:attrNameLst>
                                      </p:cBhvr>
                                      <p:to>
                                        <p:strVal val="visible"/>
                                      </p:to>
                                    </p:set>
                                    <p:anim calcmode="lin" valueType="num">
                                      <p:cBhvr additive="base">
                                        <p:cTn id="13" dur="500" fill="hold"/>
                                        <p:tgtEl>
                                          <p:spTgt spid="3522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22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2259">
                                            <p:txEl>
                                              <p:pRg st="2" end="2"/>
                                            </p:txEl>
                                          </p:spTgt>
                                        </p:tgtEl>
                                        <p:attrNameLst>
                                          <p:attrName>style.visibility</p:attrName>
                                        </p:attrNameLst>
                                      </p:cBhvr>
                                      <p:to>
                                        <p:strVal val="visible"/>
                                      </p:to>
                                    </p:set>
                                    <p:anim calcmode="lin" valueType="num">
                                      <p:cBhvr additive="base">
                                        <p:cTn id="19" dur="500" fill="hold"/>
                                        <p:tgtEl>
                                          <p:spTgt spid="3522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22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2259">
                                            <p:txEl>
                                              <p:pRg st="3" end="3"/>
                                            </p:txEl>
                                          </p:spTgt>
                                        </p:tgtEl>
                                        <p:attrNameLst>
                                          <p:attrName>style.visibility</p:attrName>
                                        </p:attrNameLst>
                                      </p:cBhvr>
                                      <p:to>
                                        <p:strVal val="visible"/>
                                      </p:to>
                                    </p:set>
                                    <p:anim calcmode="lin" valueType="num">
                                      <p:cBhvr additive="base">
                                        <p:cTn id="25" dur="500" fill="hold"/>
                                        <p:tgtEl>
                                          <p:spTgt spid="35225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22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2259">
                                            <p:txEl>
                                              <p:pRg st="4" end="4"/>
                                            </p:txEl>
                                          </p:spTgt>
                                        </p:tgtEl>
                                        <p:attrNameLst>
                                          <p:attrName>style.visibility</p:attrName>
                                        </p:attrNameLst>
                                      </p:cBhvr>
                                      <p:to>
                                        <p:strVal val="visible"/>
                                      </p:to>
                                    </p:set>
                                    <p:anim calcmode="lin" valueType="num">
                                      <p:cBhvr additive="base">
                                        <p:cTn id="31" dur="500" fill="hold"/>
                                        <p:tgtEl>
                                          <p:spTgt spid="35225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22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52259">
                                            <p:txEl>
                                              <p:pRg st="5" end="5"/>
                                            </p:txEl>
                                          </p:spTgt>
                                        </p:tgtEl>
                                        <p:attrNameLst>
                                          <p:attrName>style.visibility</p:attrName>
                                        </p:attrNameLst>
                                      </p:cBhvr>
                                      <p:to>
                                        <p:strVal val="visible"/>
                                      </p:to>
                                    </p:set>
                                    <p:anim calcmode="lin" valueType="num">
                                      <p:cBhvr additive="base">
                                        <p:cTn id="37" dur="500" fill="hold"/>
                                        <p:tgtEl>
                                          <p:spTgt spid="35225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225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0BC4740-A81D-4534-8385-6265F461A8A8}" type="slidenum">
              <a:rPr lang="en-US" altLang="zh-CN" smtClean="0"/>
              <a:pPr eaLnBrk="1" hangingPunct="1"/>
              <a:t>115</a:t>
            </a:fld>
            <a:endParaRPr lang="en-US" altLang="zh-CN"/>
          </a:p>
        </p:txBody>
      </p:sp>
      <p:sp>
        <p:nvSpPr>
          <p:cNvPr id="54275" name="Rectangle 2"/>
          <p:cNvSpPr>
            <a:spLocks noGrp="1" noChangeArrowheads="1"/>
          </p:cNvSpPr>
          <p:nvPr>
            <p:ph type="body" idx="1"/>
          </p:nvPr>
        </p:nvSpPr>
        <p:spPr>
          <a:xfrm>
            <a:off x="539750" y="1628775"/>
            <a:ext cx="8229600" cy="4124325"/>
          </a:xfrm>
        </p:spPr>
        <p:txBody>
          <a:bodyPr/>
          <a:lstStyle/>
          <a:p>
            <a:pPr eaLnBrk="1" hangingPunct="1"/>
            <a:r>
              <a:rPr lang="zh-CN" altLang="en-US" b="1" dirty="0">
                <a:solidFill>
                  <a:srgbClr val="FC4D16"/>
                </a:solidFill>
                <a:latin typeface="+mn-lt"/>
                <a:ea typeface="黑体" panose="02010609060101010101" pitchFamily="49" charset="-122"/>
              </a:rPr>
              <a:t>利率和贴现率：</a:t>
            </a:r>
            <a:r>
              <a:rPr lang="zh-CN" altLang="en-US" b="1" dirty="0">
                <a:latin typeface="+mn-lt"/>
                <a:ea typeface="黑体" panose="02010609060101010101" pitchFamily="49" charset="-122"/>
              </a:rPr>
              <a:t>在计算现值时，利率有时被误称为贴现率。</a:t>
            </a:r>
          </a:p>
          <a:p>
            <a:pPr eaLnBrk="1" hangingPunct="1"/>
            <a:r>
              <a:rPr lang="zh-CN" altLang="en-US" b="1" dirty="0">
                <a:latin typeface="+mn-lt"/>
                <a:ea typeface="黑体" panose="02010609060101010101" pitchFamily="49" charset="-122"/>
              </a:rPr>
              <a:t>计算现值可以用利率、贴现率、利息力： </a:t>
            </a:r>
          </a:p>
        </p:txBody>
      </p:sp>
      <p:graphicFrame>
        <p:nvGraphicFramePr>
          <p:cNvPr id="54276" name="Object 3"/>
          <p:cNvGraphicFramePr>
            <a:graphicFrameLocks noChangeAspect="1"/>
          </p:cNvGraphicFramePr>
          <p:nvPr>
            <p:extLst>
              <p:ext uri="{D42A27DB-BD31-4B8C-83A1-F6EECF244321}">
                <p14:modId xmlns:p14="http://schemas.microsoft.com/office/powerpoint/2010/main" val="2559530054"/>
              </p:ext>
            </p:extLst>
          </p:nvPr>
        </p:nvGraphicFramePr>
        <p:xfrm>
          <a:off x="1259632" y="3789040"/>
          <a:ext cx="6439488" cy="720005"/>
        </p:xfrm>
        <a:graphic>
          <a:graphicData uri="http://schemas.openxmlformats.org/presentationml/2006/ole">
            <mc:AlternateContent xmlns:mc="http://schemas.openxmlformats.org/markup-compatibility/2006">
              <mc:Choice xmlns:v="urn:schemas-microsoft-com:vml" Requires="v">
                <p:oleObj spid="_x0000_s55552" name="Equation" r:id="rId3" imgW="2044700" imgH="228600" progId="">
                  <p:embed/>
                </p:oleObj>
              </mc:Choice>
              <mc:Fallback>
                <p:oleObj name="Equation" r:id="rId3" imgW="2044700" imgH="2286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3789040"/>
                        <a:ext cx="6439488" cy="720005"/>
                      </a:xfrm>
                      <a:prstGeom prst="rect">
                        <a:avLst/>
                      </a:prstGeom>
                      <a:noFill/>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550256463"/>
              </p:ext>
            </p:extLst>
          </p:nvPr>
        </p:nvGraphicFramePr>
        <p:xfrm>
          <a:off x="1195388" y="4868863"/>
          <a:ext cx="3568700" cy="1135062"/>
        </p:xfrm>
        <a:graphic>
          <a:graphicData uri="http://schemas.openxmlformats.org/presentationml/2006/ole">
            <mc:AlternateContent xmlns:mc="http://schemas.openxmlformats.org/markup-compatibility/2006">
              <mc:Choice xmlns:v="urn:schemas-microsoft-com:vml" Requires="v">
                <p:oleObj spid="_x0000_s55553" name="Equation" r:id="rId5" imgW="990360" imgH="330120" progId="Equation.DSMT4">
                  <p:embed/>
                </p:oleObj>
              </mc:Choice>
              <mc:Fallback>
                <p:oleObj name="Equation" r:id="rId5" imgW="990360" imgH="330120" progId="Equation.DSMT4">
                  <p:embed/>
                  <p:pic>
                    <p:nvPicPr>
                      <p:cNvPr id="0" name=""/>
                      <p:cNvPicPr>
                        <a:picLocks noChangeAspect="1" noChangeArrowheads="1"/>
                      </p:cNvPicPr>
                      <p:nvPr/>
                    </p:nvPicPr>
                    <p:blipFill>
                      <a:blip r:embed="rId6"/>
                      <a:srcRect/>
                      <a:stretch>
                        <a:fillRect/>
                      </a:stretch>
                    </p:blipFill>
                    <p:spPr bwMode="auto">
                      <a:xfrm>
                        <a:off x="1195388" y="4868863"/>
                        <a:ext cx="3568700" cy="113506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561984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3903A0A-BEC3-4DF9-94C8-6398E1B64C7A}" type="slidenum">
              <a:rPr lang="en-US" altLang="zh-CN" smtClean="0"/>
              <a:pPr eaLnBrk="1" hangingPunct="1"/>
              <a:t>116</a:t>
            </a:fld>
            <a:endParaRPr lang="en-US" altLang="zh-CN"/>
          </a:p>
        </p:txBody>
      </p:sp>
      <p:sp>
        <p:nvSpPr>
          <p:cNvPr id="55299" name="Rectangle 2"/>
          <p:cNvSpPr>
            <a:spLocks noGrp="1" noChangeArrowheads="1"/>
          </p:cNvSpPr>
          <p:nvPr>
            <p:ph type="title" idx="4294967295"/>
          </p:nvPr>
        </p:nvSpPr>
        <p:spPr>
          <a:xfrm>
            <a:off x="467544" y="548680"/>
            <a:ext cx="7543800" cy="719137"/>
          </a:xfrm>
          <a:prstGeom prst="rect">
            <a:avLst/>
          </a:prstGeom>
        </p:spPr>
        <p:txBody>
          <a:bodyPr/>
          <a:lstStyle/>
          <a:p>
            <a:pPr algn="ctr" eaLnBrk="1" hangingPunct="1"/>
            <a:r>
              <a:rPr lang="zh-CN" altLang="en-US" sz="3200" b="1" dirty="0">
                <a:latin typeface="+mn-lt"/>
                <a:ea typeface="黑体" panose="02010609060101010101" pitchFamily="49" charset="-122"/>
              </a:rPr>
              <a:t>小结 </a:t>
            </a:r>
          </a:p>
        </p:txBody>
      </p:sp>
      <p:sp>
        <p:nvSpPr>
          <p:cNvPr id="55300" name="Rectangle 3"/>
          <p:cNvSpPr>
            <a:spLocks noChangeArrowheads="1"/>
          </p:cNvSpPr>
          <p:nvPr/>
        </p:nvSpPr>
        <p:spPr bwMode="auto">
          <a:xfrm>
            <a:off x="2163763" y="14552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55301" name="Rectangle 4"/>
          <p:cNvSpPr>
            <a:spLocks noChangeArrowheads="1"/>
          </p:cNvSpPr>
          <p:nvPr/>
        </p:nvSpPr>
        <p:spPr bwMode="auto">
          <a:xfrm>
            <a:off x="2163763" y="14552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55302" name="Rectangle 5"/>
          <p:cNvSpPr>
            <a:spLocks noChangeArrowheads="1"/>
          </p:cNvSpPr>
          <p:nvPr/>
        </p:nvSpPr>
        <p:spPr bwMode="auto">
          <a:xfrm>
            <a:off x="2163763" y="14552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55303" name="Rectangle 6"/>
          <p:cNvSpPr>
            <a:spLocks noChangeArrowheads="1"/>
          </p:cNvSpPr>
          <p:nvPr/>
        </p:nvSpPr>
        <p:spPr bwMode="auto">
          <a:xfrm>
            <a:off x="2163763" y="14552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55304" name="Rectangle 7"/>
          <p:cNvSpPr>
            <a:spLocks noChangeArrowheads="1"/>
          </p:cNvSpPr>
          <p:nvPr/>
        </p:nvSpPr>
        <p:spPr bwMode="auto">
          <a:xfrm>
            <a:off x="2163763" y="14552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55305" name="Rectangle 8"/>
          <p:cNvSpPr>
            <a:spLocks noChangeArrowheads="1"/>
          </p:cNvSpPr>
          <p:nvPr/>
        </p:nvSpPr>
        <p:spPr bwMode="auto">
          <a:xfrm>
            <a:off x="2163763" y="14552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55306" name="Rectangle 9"/>
          <p:cNvSpPr>
            <a:spLocks noChangeArrowheads="1"/>
          </p:cNvSpPr>
          <p:nvPr/>
        </p:nvSpPr>
        <p:spPr bwMode="auto">
          <a:xfrm>
            <a:off x="2163763" y="14552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55307" name="Rectangle 10"/>
          <p:cNvSpPr>
            <a:spLocks noChangeArrowheads="1"/>
          </p:cNvSpPr>
          <p:nvPr/>
        </p:nvSpPr>
        <p:spPr bwMode="auto">
          <a:xfrm>
            <a:off x="2163763" y="14552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55308" name="Rectangle 11"/>
          <p:cNvSpPr>
            <a:spLocks noChangeArrowheads="1"/>
          </p:cNvSpPr>
          <p:nvPr/>
        </p:nvSpPr>
        <p:spPr bwMode="auto">
          <a:xfrm>
            <a:off x="2163763" y="14552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55309" name="Rectangle 12"/>
          <p:cNvSpPr>
            <a:spLocks noChangeArrowheads="1"/>
          </p:cNvSpPr>
          <p:nvPr/>
        </p:nvSpPr>
        <p:spPr bwMode="auto">
          <a:xfrm>
            <a:off x="2163763" y="14552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55310" name="Rectangle 13"/>
          <p:cNvSpPr>
            <a:spLocks noChangeArrowheads="1"/>
          </p:cNvSpPr>
          <p:nvPr/>
        </p:nvSpPr>
        <p:spPr bwMode="auto">
          <a:xfrm>
            <a:off x="2163763" y="14552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55311" name="Rectangle 14"/>
          <p:cNvSpPr>
            <a:spLocks noChangeArrowheads="1"/>
          </p:cNvSpPr>
          <p:nvPr/>
        </p:nvSpPr>
        <p:spPr bwMode="auto">
          <a:xfrm>
            <a:off x="2163763" y="14552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55312" name="Rectangle 15"/>
          <p:cNvSpPr>
            <a:spLocks noChangeArrowheads="1"/>
          </p:cNvSpPr>
          <p:nvPr/>
        </p:nvSpPr>
        <p:spPr bwMode="auto">
          <a:xfrm>
            <a:off x="2163763" y="14552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55313" name="Rectangle 16"/>
          <p:cNvSpPr>
            <a:spLocks noChangeArrowheads="1"/>
          </p:cNvSpPr>
          <p:nvPr/>
        </p:nvSpPr>
        <p:spPr bwMode="auto">
          <a:xfrm>
            <a:off x="2163763" y="14552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55314" name="Rectangle 17"/>
          <p:cNvSpPr>
            <a:spLocks noChangeArrowheads="1"/>
          </p:cNvSpPr>
          <p:nvPr/>
        </p:nvSpPr>
        <p:spPr bwMode="auto">
          <a:xfrm>
            <a:off x="2163763" y="14552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55315" name="Rectangle 18"/>
          <p:cNvSpPr>
            <a:spLocks noChangeArrowheads="1"/>
          </p:cNvSpPr>
          <p:nvPr/>
        </p:nvSpPr>
        <p:spPr bwMode="auto">
          <a:xfrm>
            <a:off x="2163763" y="14552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55316" name="Rectangle 19"/>
          <p:cNvSpPr>
            <a:spLocks noChangeArrowheads="1"/>
          </p:cNvSpPr>
          <p:nvPr/>
        </p:nvSpPr>
        <p:spPr bwMode="auto">
          <a:xfrm>
            <a:off x="2163763" y="14552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55317" name="Rectangle 20"/>
          <p:cNvSpPr>
            <a:spLocks noChangeArrowheads="1"/>
          </p:cNvSpPr>
          <p:nvPr/>
        </p:nvSpPr>
        <p:spPr bwMode="auto">
          <a:xfrm>
            <a:off x="2484438" y="1517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55348" name="Rectangle 57"/>
          <p:cNvSpPr>
            <a:spLocks noChangeArrowheads="1"/>
          </p:cNvSpPr>
          <p:nvPr/>
        </p:nvSpPr>
        <p:spPr bwMode="auto">
          <a:xfrm>
            <a:off x="0" y="24378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55350" name="Rectangle 59"/>
          <p:cNvSpPr>
            <a:spLocks noChangeArrowheads="1"/>
          </p:cNvSpPr>
          <p:nvPr/>
        </p:nvSpPr>
        <p:spPr bwMode="auto">
          <a:xfrm>
            <a:off x="0" y="24378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55352" name="Rectangle 61"/>
          <p:cNvSpPr>
            <a:spLocks noChangeArrowheads="1"/>
          </p:cNvSpPr>
          <p:nvPr/>
        </p:nvSpPr>
        <p:spPr bwMode="auto">
          <a:xfrm>
            <a:off x="0" y="24378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sp>
        <p:nvSpPr>
          <p:cNvPr id="55354" name="Rectangle 63"/>
          <p:cNvSpPr>
            <a:spLocks noChangeArrowheads="1"/>
          </p:cNvSpPr>
          <p:nvPr/>
        </p:nvSpPr>
        <p:spPr bwMode="auto">
          <a:xfrm>
            <a:off x="0" y="24378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b="1"/>
          </a:p>
        </p:txBody>
      </p:sp>
      <p:graphicFrame>
        <p:nvGraphicFramePr>
          <p:cNvPr id="2" name="对象 1"/>
          <p:cNvGraphicFramePr>
            <a:graphicFrameLocks noChangeAspect="1"/>
          </p:cNvGraphicFramePr>
          <p:nvPr>
            <p:extLst>
              <p:ext uri="{D42A27DB-BD31-4B8C-83A1-F6EECF244321}">
                <p14:modId xmlns:p14="http://schemas.microsoft.com/office/powerpoint/2010/main" val="3638988382"/>
              </p:ext>
            </p:extLst>
          </p:nvPr>
        </p:nvGraphicFramePr>
        <p:xfrm>
          <a:off x="184731" y="3717032"/>
          <a:ext cx="9031991" cy="648072"/>
        </p:xfrm>
        <a:graphic>
          <a:graphicData uri="http://schemas.openxmlformats.org/presentationml/2006/ole">
            <mc:AlternateContent xmlns:mc="http://schemas.openxmlformats.org/markup-compatibility/2006">
              <mc:Choice xmlns:v="urn:schemas-microsoft-com:vml" Requires="v">
                <p:oleObj spid="_x0000_s56703" name="Equation" r:id="rId3" imgW="2832100" imgH="203200" progId="">
                  <p:embed/>
                </p:oleObj>
              </mc:Choice>
              <mc:Fallback>
                <p:oleObj name="Equation" r:id="rId3" imgW="2832100" imgH="2032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31" y="3717032"/>
                        <a:ext cx="9031991" cy="648072"/>
                      </a:xfrm>
                      <a:prstGeom prst="rect">
                        <a:avLst/>
                      </a:prstGeom>
                      <a:solidFill>
                        <a:srgbClr val="FFFFCD"/>
                      </a:solidFill>
                      <a:ln w="9525">
                        <a:solidFill>
                          <a:srgbClr val="0000CC"/>
                        </a:solidFill>
                        <a:miter lim="800000"/>
                        <a:headEnd/>
                        <a:tailEnd/>
                      </a:ln>
                      <a:effectLst/>
                    </p:spPr>
                  </p:pic>
                </p:oleObj>
              </mc:Fallback>
            </mc:AlternateContent>
          </a:graphicData>
        </a:graphic>
      </p:graphicFrame>
      <p:graphicFrame>
        <p:nvGraphicFramePr>
          <p:cNvPr id="32" name="Object 3"/>
          <p:cNvGraphicFramePr>
            <a:graphicFrameLocks noChangeAspect="1"/>
          </p:cNvGraphicFramePr>
          <p:nvPr>
            <p:extLst>
              <p:ext uri="{D42A27DB-BD31-4B8C-83A1-F6EECF244321}">
                <p14:modId xmlns:p14="http://schemas.microsoft.com/office/powerpoint/2010/main" val="2750334492"/>
              </p:ext>
            </p:extLst>
          </p:nvPr>
        </p:nvGraphicFramePr>
        <p:xfrm>
          <a:off x="184731" y="1551644"/>
          <a:ext cx="8795549" cy="1510084"/>
        </p:xfrm>
        <a:graphic>
          <a:graphicData uri="http://schemas.openxmlformats.org/presentationml/2006/ole">
            <mc:AlternateContent xmlns:mc="http://schemas.openxmlformats.org/markup-compatibility/2006">
              <mc:Choice xmlns:v="urn:schemas-microsoft-com:vml" Requires="v">
                <p:oleObj spid="_x0000_s56704" name="Equation" r:id="rId5" imgW="2958840" imgH="507960" progId="Equation.DSMT4">
                  <p:embed/>
                </p:oleObj>
              </mc:Choice>
              <mc:Fallback>
                <p:oleObj name="Equation" r:id="rId5" imgW="2958840" imgH="507960" progId="Equation.DSMT4">
                  <p:embed/>
                  <p:pic>
                    <p:nvPicPr>
                      <p:cNvPr id="0" name=""/>
                      <p:cNvPicPr>
                        <a:picLocks noGrp="1" noChangeAspect="1" noChangeArrowheads="1"/>
                      </p:cNvPicPr>
                      <p:nvPr/>
                    </p:nvPicPr>
                    <p:blipFill>
                      <a:blip r:embed="rId6"/>
                      <a:srcRect/>
                      <a:stretch>
                        <a:fillRect/>
                      </a:stretch>
                    </p:blipFill>
                    <p:spPr bwMode="auto">
                      <a:xfrm>
                        <a:off x="184731" y="1551644"/>
                        <a:ext cx="8795549" cy="1510084"/>
                      </a:xfrm>
                      <a:prstGeom prst="rect">
                        <a:avLst/>
                      </a:prstGeom>
                      <a:solidFill>
                        <a:srgbClr val="FFFFCD"/>
                      </a:solidFill>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333397920"/>
              </p:ext>
            </p:extLst>
          </p:nvPr>
        </p:nvGraphicFramePr>
        <p:xfrm>
          <a:off x="401638" y="5229225"/>
          <a:ext cx="8320087" cy="1182688"/>
        </p:xfrm>
        <a:graphic>
          <a:graphicData uri="http://schemas.openxmlformats.org/presentationml/2006/ole">
            <mc:AlternateContent xmlns:mc="http://schemas.openxmlformats.org/markup-compatibility/2006">
              <mc:Choice xmlns:v="urn:schemas-microsoft-com:vml" Requires="v">
                <p:oleObj spid="_x0000_s56705" name="Equation" r:id="rId7" imgW="2984400" imgH="444240" progId="Equation.DSMT4">
                  <p:embed/>
                </p:oleObj>
              </mc:Choice>
              <mc:Fallback>
                <p:oleObj name="Equation" r:id="rId7" imgW="2984400" imgH="444240" progId="Equation.DSMT4">
                  <p:embed/>
                  <p:pic>
                    <p:nvPicPr>
                      <p:cNvPr id="0" name=""/>
                      <p:cNvPicPr>
                        <a:picLocks noChangeAspect="1" noChangeArrowheads="1"/>
                      </p:cNvPicPr>
                      <p:nvPr/>
                    </p:nvPicPr>
                    <p:blipFill>
                      <a:blip r:embed="rId8"/>
                      <a:srcRect/>
                      <a:stretch>
                        <a:fillRect/>
                      </a:stretch>
                    </p:blipFill>
                    <p:spPr bwMode="auto">
                      <a:xfrm>
                        <a:off x="401638" y="5229225"/>
                        <a:ext cx="8320087" cy="118268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2895298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6"/>
          <p:cNvSpPr>
            <a:spLocks noGrp="1"/>
          </p:cNvSpPr>
          <p:nvPr>
            <p:ph type="sldNum" sz="quarter" idx="12"/>
          </p:nvPr>
        </p:nvSpPr>
        <p:spPr>
          <a:xfrm>
            <a:off x="6732240" y="6237312"/>
            <a:ext cx="2133600" cy="457200"/>
          </a:xfrm>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3F0935B-D166-43A0-9E0A-BA3C92F55B53}" type="slidenum">
              <a:rPr lang="en-US" altLang="zh-CN" smtClean="0"/>
              <a:pPr eaLnBrk="1" hangingPunct="1"/>
              <a:t>117</a:t>
            </a:fld>
            <a:endParaRPr lang="en-US" altLang="zh-CN" dirty="0"/>
          </a:p>
        </p:txBody>
      </p:sp>
      <p:sp>
        <p:nvSpPr>
          <p:cNvPr id="60419" name="Rectangle 3"/>
          <p:cNvSpPr>
            <a:spLocks noGrp="1" noChangeArrowheads="1"/>
          </p:cNvSpPr>
          <p:nvPr>
            <p:ph type="body" sz="half" idx="1"/>
          </p:nvPr>
        </p:nvSpPr>
        <p:spPr>
          <a:xfrm>
            <a:off x="468313" y="1447254"/>
            <a:ext cx="8147050" cy="4718050"/>
          </a:xfrm>
        </p:spPr>
        <p:txBody>
          <a:bodyPr/>
          <a:lstStyle/>
          <a:p>
            <a:pPr eaLnBrk="1" hangingPunct="1">
              <a:lnSpc>
                <a:spcPct val="120000"/>
              </a:lnSpc>
            </a:pPr>
            <a:r>
              <a:rPr lang="en-US" altLang="zh-CN" b="1" dirty="0">
                <a:latin typeface="+mj-lt"/>
                <a:ea typeface="黑体" panose="02010609060101010101" pitchFamily="49" charset="-122"/>
              </a:rPr>
              <a:t>A customer is offered an investment where interest is calculated according to the following force of interest:</a:t>
            </a:r>
          </a:p>
          <a:p>
            <a:pPr eaLnBrk="1" hangingPunct="1">
              <a:lnSpc>
                <a:spcPct val="120000"/>
              </a:lnSpc>
            </a:pPr>
            <a:endParaRPr lang="en-US" altLang="zh-CN" b="1" dirty="0">
              <a:latin typeface="+mj-lt"/>
              <a:ea typeface="黑体" panose="02010609060101010101" pitchFamily="49" charset="-122"/>
            </a:endParaRPr>
          </a:p>
          <a:p>
            <a:pPr eaLnBrk="1" hangingPunct="1">
              <a:lnSpc>
                <a:spcPct val="120000"/>
              </a:lnSpc>
            </a:pPr>
            <a:endParaRPr lang="en-US" altLang="zh-CN" b="1" dirty="0">
              <a:latin typeface="+mj-lt"/>
              <a:ea typeface="黑体" panose="02010609060101010101" pitchFamily="49" charset="-122"/>
            </a:endParaRPr>
          </a:p>
          <a:p>
            <a:pPr eaLnBrk="1" hangingPunct="1">
              <a:lnSpc>
                <a:spcPct val="120000"/>
              </a:lnSpc>
            </a:pPr>
            <a:endParaRPr lang="en-US" altLang="zh-CN" b="1" dirty="0">
              <a:latin typeface="+mj-lt"/>
              <a:ea typeface="黑体" panose="02010609060101010101" pitchFamily="49" charset="-122"/>
            </a:endParaRPr>
          </a:p>
          <a:p>
            <a:pPr eaLnBrk="1" hangingPunct="1">
              <a:lnSpc>
                <a:spcPct val="120000"/>
              </a:lnSpc>
            </a:pPr>
            <a:r>
              <a:rPr lang="en-US" altLang="zh-CN" b="1" dirty="0">
                <a:latin typeface="+mj-lt"/>
                <a:ea typeface="黑体" panose="02010609060101010101" pitchFamily="49" charset="-122"/>
              </a:rPr>
              <a:t>The customer invests 1000 at time </a:t>
            </a:r>
            <a:r>
              <a:rPr lang="en-US" altLang="zh-CN" b="1" i="1" dirty="0">
                <a:latin typeface="+mj-lt"/>
                <a:ea typeface="黑体" panose="02010609060101010101" pitchFamily="49" charset="-122"/>
              </a:rPr>
              <a:t>t </a:t>
            </a:r>
            <a:r>
              <a:rPr lang="en-US" altLang="zh-CN" b="1" dirty="0">
                <a:latin typeface="+mj-lt"/>
                <a:ea typeface="黑体" panose="02010609060101010101" pitchFamily="49" charset="-122"/>
              </a:rPr>
              <a:t>= 0. </a:t>
            </a:r>
          </a:p>
          <a:p>
            <a:pPr eaLnBrk="1" hangingPunct="1">
              <a:lnSpc>
                <a:spcPct val="120000"/>
              </a:lnSpc>
            </a:pPr>
            <a:r>
              <a:rPr lang="en-US" altLang="zh-CN" b="1" dirty="0">
                <a:latin typeface="+mj-lt"/>
                <a:ea typeface="黑体" panose="02010609060101010101" pitchFamily="49" charset="-122"/>
              </a:rPr>
              <a:t>What nominal rate of interest, compounded quarterly, is earned over the first four–year period?</a:t>
            </a:r>
          </a:p>
          <a:p>
            <a:pPr eaLnBrk="1" hangingPunct="1">
              <a:lnSpc>
                <a:spcPct val="120000"/>
              </a:lnSpc>
            </a:pPr>
            <a:endParaRPr lang="en-US" altLang="zh-CN" b="1" dirty="0">
              <a:latin typeface="+mj-lt"/>
              <a:ea typeface="黑体" panose="02010609060101010101" pitchFamily="49" charset="-122"/>
            </a:endParaRPr>
          </a:p>
        </p:txBody>
      </p:sp>
      <p:graphicFrame>
        <p:nvGraphicFramePr>
          <p:cNvPr id="60420" name="Object 5"/>
          <p:cNvGraphicFramePr>
            <a:graphicFrameLocks noChangeAspect="1"/>
          </p:cNvGraphicFramePr>
          <p:nvPr>
            <p:extLst>
              <p:ext uri="{D42A27DB-BD31-4B8C-83A1-F6EECF244321}">
                <p14:modId xmlns:p14="http://schemas.microsoft.com/office/powerpoint/2010/main" val="207278743"/>
              </p:ext>
            </p:extLst>
          </p:nvPr>
        </p:nvGraphicFramePr>
        <p:xfrm>
          <a:off x="1687513" y="3016885"/>
          <a:ext cx="4689475" cy="1189038"/>
        </p:xfrm>
        <a:graphic>
          <a:graphicData uri="http://schemas.openxmlformats.org/presentationml/2006/ole">
            <mc:AlternateContent xmlns:mc="http://schemas.openxmlformats.org/markup-compatibility/2006">
              <mc:Choice xmlns:v="urn:schemas-microsoft-com:vml" Requires="v">
                <p:oleObj spid="_x0000_s57474" name="Equation" r:id="rId3" imgW="1803240" imgH="457200" progId="Equation.DSMT4">
                  <p:embed/>
                </p:oleObj>
              </mc:Choice>
              <mc:Fallback>
                <p:oleObj name="Equation" r:id="rId3" imgW="1803240" imgH="457200" progId="Equation.DSMT4">
                  <p:embed/>
                  <p:pic>
                    <p:nvPicPr>
                      <p:cNvPr id="0" name=""/>
                      <p:cNvPicPr>
                        <a:picLocks noChangeAspect="1" noChangeArrowheads="1"/>
                      </p:cNvPicPr>
                      <p:nvPr/>
                    </p:nvPicPr>
                    <p:blipFill>
                      <a:blip r:embed="rId4"/>
                      <a:srcRect/>
                      <a:stretch>
                        <a:fillRect/>
                      </a:stretch>
                    </p:blipFill>
                    <p:spPr bwMode="auto">
                      <a:xfrm>
                        <a:off x="1687513" y="3016885"/>
                        <a:ext cx="4689475" cy="1189038"/>
                      </a:xfrm>
                      <a:prstGeom prst="rect">
                        <a:avLst/>
                      </a:prstGeom>
                      <a:noFill/>
                    </p:spPr>
                  </p:pic>
                </p:oleObj>
              </mc:Fallback>
            </mc:AlternateContent>
          </a:graphicData>
        </a:graphic>
      </p:graphicFrame>
      <p:sp>
        <p:nvSpPr>
          <p:cNvPr id="60421" name="Rectangle 8"/>
          <p:cNvSpPr>
            <a:spLocks noGrp="1" noChangeArrowheads="1"/>
          </p:cNvSpPr>
          <p:nvPr>
            <p:ph type="title"/>
          </p:nvPr>
        </p:nvSpPr>
        <p:spPr>
          <a:xfrm>
            <a:off x="495701" y="680272"/>
            <a:ext cx="7543800" cy="1295400"/>
          </a:xfrm>
          <a:noFill/>
        </p:spPr>
        <p:txBody>
          <a:bodyPr/>
          <a:lstStyle/>
          <a:p>
            <a:pPr eaLnBrk="1" hangingPunct="1"/>
            <a:r>
              <a:rPr lang="en-US" altLang="zh-CN" sz="2800" b="1" dirty="0">
                <a:ea typeface="黑体" panose="02010609060101010101" pitchFamily="49" charset="-122"/>
              </a:rPr>
              <a:t>Exercise </a:t>
            </a:r>
          </a:p>
        </p:txBody>
      </p:sp>
    </p:spTree>
    <p:extLst>
      <p:ext uri="{BB962C8B-B14F-4D97-AF65-F5344CB8AC3E}">
        <p14:creationId xmlns:p14="http://schemas.microsoft.com/office/powerpoint/2010/main" val="353253686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EA0F7B08-9093-4BF2-8FEF-47C669F906B8}" type="slidenum">
              <a:rPr lang="en-US" altLang="zh-CN" smtClean="0"/>
              <a:pPr eaLnBrk="1" hangingPunct="1">
                <a:buNone/>
              </a:pPr>
              <a:t>118</a:t>
            </a:fld>
            <a:endParaRPr lang="en-US" altLang="zh-CN" dirty="0"/>
          </a:p>
        </p:txBody>
      </p:sp>
      <p:sp>
        <p:nvSpPr>
          <p:cNvPr id="61443" name="Text Box 3"/>
          <p:cNvSpPr txBox="1">
            <a:spLocks noChangeArrowheads="1"/>
          </p:cNvSpPr>
          <p:nvPr/>
        </p:nvSpPr>
        <p:spPr bwMode="auto">
          <a:xfrm>
            <a:off x="879475" y="588963"/>
            <a:ext cx="17256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800" b="1">
                <a:solidFill>
                  <a:srgbClr val="000099"/>
                </a:solidFill>
              </a:rPr>
              <a:t>Solution:</a:t>
            </a:r>
          </a:p>
        </p:txBody>
      </p:sp>
      <p:graphicFrame>
        <p:nvGraphicFramePr>
          <p:cNvPr id="61444" name="Object 10"/>
          <p:cNvGraphicFramePr>
            <a:graphicFrameLocks noChangeAspect="1"/>
          </p:cNvGraphicFramePr>
          <p:nvPr>
            <p:extLst>
              <p:ext uri="{D42A27DB-BD31-4B8C-83A1-F6EECF244321}">
                <p14:modId xmlns:p14="http://schemas.microsoft.com/office/powerpoint/2010/main" val="2446432938"/>
              </p:ext>
            </p:extLst>
          </p:nvPr>
        </p:nvGraphicFramePr>
        <p:xfrm>
          <a:off x="107504" y="1628800"/>
          <a:ext cx="8967910" cy="4753273"/>
        </p:xfrm>
        <a:graphic>
          <a:graphicData uri="http://schemas.openxmlformats.org/presentationml/2006/ole">
            <mc:AlternateContent xmlns:mc="http://schemas.openxmlformats.org/markup-compatibility/2006">
              <mc:Choice xmlns:v="urn:schemas-microsoft-com:vml" Requires="v">
                <p:oleObj spid="_x0000_s58628" name="Equation" r:id="rId3" imgW="3301920" imgH="1752480" progId="Equation.DSMT4">
                  <p:embed/>
                </p:oleObj>
              </mc:Choice>
              <mc:Fallback>
                <p:oleObj name="Equation" r:id="rId3" imgW="3301920" imgH="1752480" progId="Equation.DSMT4">
                  <p:embed/>
                  <p:pic>
                    <p:nvPicPr>
                      <p:cNvPr id="0" name=""/>
                      <p:cNvPicPr>
                        <a:picLocks noChangeAspect="1" noChangeArrowheads="1"/>
                      </p:cNvPicPr>
                      <p:nvPr/>
                    </p:nvPicPr>
                    <p:blipFill>
                      <a:blip r:embed="rId4"/>
                      <a:srcRect/>
                      <a:stretch>
                        <a:fillRect/>
                      </a:stretch>
                    </p:blipFill>
                    <p:spPr bwMode="auto">
                      <a:xfrm>
                        <a:off x="107504" y="1628800"/>
                        <a:ext cx="8967910" cy="4753273"/>
                      </a:xfrm>
                      <a:prstGeom prst="rect">
                        <a:avLst/>
                      </a:prstGeom>
                      <a:noFill/>
                    </p:spPr>
                  </p:pic>
                </p:oleObj>
              </mc:Fallback>
            </mc:AlternateContent>
          </a:graphicData>
        </a:graphic>
      </p:graphicFrame>
      <p:graphicFrame>
        <p:nvGraphicFramePr>
          <p:cNvPr id="61445" name="Object 11"/>
          <p:cNvGraphicFramePr>
            <a:graphicFrameLocks noChangeAspect="1"/>
          </p:cNvGraphicFramePr>
          <p:nvPr>
            <p:extLst>
              <p:ext uri="{D42A27DB-BD31-4B8C-83A1-F6EECF244321}">
                <p14:modId xmlns:p14="http://schemas.microsoft.com/office/powerpoint/2010/main" val="3048313336"/>
              </p:ext>
            </p:extLst>
          </p:nvPr>
        </p:nvGraphicFramePr>
        <p:xfrm>
          <a:off x="3102226" y="686911"/>
          <a:ext cx="4772025" cy="1208088"/>
        </p:xfrm>
        <a:graphic>
          <a:graphicData uri="http://schemas.openxmlformats.org/presentationml/2006/ole">
            <mc:AlternateContent xmlns:mc="http://schemas.openxmlformats.org/markup-compatibility/2006">
              <mc:Choice xmlns:v="urn:schemas-microsoft-com:vml" Requires="v">
                <p:oleObj spid="_x0000_s58629" name="Equation" r:id="rId5" imgW="1803240" imgH="457200" progId="Equation.DSMT4">
                  <p:embed/>
                </p:oleObj>
              </mc:Choice>
              <mc:Fallback>
                <p:oleObj name="Equation" r:id="rId5" imgW="1803240" imgH="457200" progId="Equation.DSMT4">
                  <p:embed/>
                  <p:pic>
                    <p:nvPicPr>
                      <p:cNvPr id="0" name=""/>
                      <p:cNvPicPr>
                        <a:picLocks noChangeAspect="1" noChangeArrowheads="1"/>
                      </p:cNvPicPr>
                      <p:nvPr/>
                    </p:nvPicPr>
                    <p:blipFill>
                      <a:blip r:embed="rId6"/>
                      <a:srcRect/>
                      <a:stretch>
                        <a:fillRect/>
                      </a:stretch>
                    </p:blipFill>
                    <p:spPr bwMode="auto">
                      <a:xfrm>
                        <a:off x="3102226" y="686911"/>
                        <a:ext cx="4772025" cy="1208088"/>
                      </a:xfrm>
                      <a:prstGeom prst="rect">
                        <a:avLst/>
                      </a:prstGeom>
                      <a:solidFill>
                        <a:srgbClr val="FFFFCD"/>
                      </a:solidFill>
                    </p:spPr>
                  </p:pic>
                </p:oleObj>
              </mc:Fallback>
            </mc:AlternateContent>
          </a:graphicData>
        </a:graphic>
      </p:graphicFrame>
    </p:spTree>
    <p:extLst>
      <p:ext uri="{BB962C8B-B14F-4D97-AF65-F5344CB8AC3E}">
        <p14:creationId xmlns:p14="http://schemas.microsoft.com/office/powerpoint/2010/main" val="85866551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2B73C363-DD0D-4C1E-923D-1F780E811F19}" type="slidenum">
              <a:rPr lang="en-US" altLang="zh-CN" smtClean="0"/>
              <a:pPr eaLnBrk="1" hangingPunct="1">
                <a:buNone/>
              </a:pPr>
              <a:t>119</a:t>
            </a:fld>
            <a:endParaRPr lang="en-US" altLang="zh-CN" dirty="0"/>
          </a:p>
        </p:txBody>
      </p:sp>
      <p:sp>
        <p:nvSpPr>
          <p:cNvPr id="62467" name="Rectangle 2"/>
          <p:cNvSpPr>
            <a:spLocks noGrp="1" noChangeArrowheads="1"/>
          </p:cNvSpPr>
          <p:nvPr>
            <p:ph type="title"/>
          </p:nvPr>
        </p:nvSpPr>
        <p:spPr/>
        <p:txBody>
          <a:bodyPr/>
          <a:lstStyle/>
          <a:p>
            <a:pPr eaLnBrk="1" hangingPunct="1"/>
            <a:r>
              <a:rPr lang="en-US" altLang="zh-CN" sz="2800" b="1" dirty="0">
                <a:latin typeface="+mj-lt"/>
                <a:ea typeface="黑体" panose="02010609060101010101" pitchFamily="49" charset="-122"/>
              </a:rPr>
              <a:t>Exercise</a:t>
            </a:r>
            <a:r>
              <a:rPr lang="zh-CN" altLang="en-US" sz="2800" b="1" dirty="0">
                <a:latin typeface="+mj-lt"/>
                <a:ea typeface="黑体" panose="02010609060101010101" pitchFamily="49" charset="-122"/>
              </a:rPr>
              <a:t>：</a:t>
            </a:r>
          </a:p>
        </p:txBody>
      </p:sp>
      <p:sp>
        <p:nvSpPr>
          <p:cNvPr id="62468" name="Rectangle 3"/>
          <p:cNvSpPr>
            <a:spLocks noGrp="1" noChangeArrowheads="1"/>
          </p:cNvSpPr>
          <p:nvPr>
            <p:ph type="body" idx="1"/>
          </p:nvPr>
        </p:nvSpPr>
        <p:spPr/>
        <p:txBody>
          <a:bodyPr/>
          <a:lstStyle/>
          <a:p>
            <a:pPr eaLnBrk="1" hangingPunct="1"/>
            <a:r>
              <a:rPr lang="en-US" altLang="zh-CN" sz="2400" b="1" dirty="0">
                <a:latin typeface="+mj-lt"/>
                <a:ea typeface="黑体" panose="02010609060101010101" pitchFamily="49" charset="-122"/>
              </a:rPr>
              <a:t>Bruce deposits 100 into a bank account. His account is credited interest at a nominal rate of interest </a:t>
            </a:r>
            <a:r>
              <a:rPr lang="en-US" altLang="zh-CN" sz="2400" b="1" i="1" dirty="0" err="1">
                <a:ea typeface="黑体" panose="02010609060101010101" pitchFamily="49" charset="-122"/>
              </a:rPr>
              <a:t>i</a:t>
            </a:r>
            <a:r>
              <a:rPr lang="en-US" altLang="zh-CN" sz="2400" b="1" i="1" dirty="0">
                <a:ea typeface="黑体" panose="02010609060101010101" pitchFamily="49" charset="-122"/>
              </a:rPr>
              <a:t> </a:t>
            </a:r>
            <a:r>
              <a:rPr lang="en-US" altLang="zh-CN" sz="2400" b="1" dirty="0">
                <a:latin typeface="+mj-lt"/>
                <a:ea typeface="黑体" panose="02010609060101010101" pitchFamily="49" charset="-122"/>
              </a:rPr>
              <a:t>convertible semiannually. </a:t>
            </a:r>
          </a:p>
          <a:p>
            <a:pPr eaLnBrk="1" hangingPunct="1"/>
            <a:r>
              <a:rPr lang="en-US" altLang="zh-CN" sz="2400" b="1" dirty="0">
                <a:latin typeface="+mj-lt"/>
                <a:ea typeface="黑体" panose="02010609060101010101" pitchFamily="49" charset="-122"/>
              </a:rPr>
              <a:t>At the same time, Peter deposits 100 into a separate account. Peter’s account is credited interest at a force of interest of </a:t>
            </a:r>
            <a:r>
              <a:rPr lang="en-US" altLang="zh-CN" sz="2400" b="1" i="1" dirty="0">
                <a:ea typeface="黑体" panose="02010609060101010101" pitchFamily="49" charset="-122"/>
              </a:rPr>
              <a:t>d</a:t>
            </a:r>
            <a:r>
              <a:rPr lang="en-US" altLang="zh-CN" sz="2400" b="1" dirty="0">
                <a:latin typeface="+mj-lt"/>
                <a:ea typeface="黑体" panose="02010609060101010101" pitchFamily="49" charset="-122"/>
              </a:rPr>
              <a:t>. </a:t>
            </a:r>
          </a:p>
          <a:p>
            <a:pPr eaLnBrk="1" hangingPunct="1"/>
            <a:r>
              <a:rPr lang="en-US" altLang="zh-CN" sz="2400" b="1" dirty="0">
                <a:latin typeface="+mj-lt"/>
                <a:ea typeface="黑体" panose="02010609060101010101" pitchFamily="49" charset="-122"/>
              </a:rPr>
              <a:t>After 7 years, the value of each account is 200.</a:t>
            </a:r>
          </a:p>
          <a:p>
            <a:pPr eaLnBrk="1" hangingPunct="1"/>
            <a:r>
              <a:rPr lang="en-US" altLang="zh-CN" sz="2400" b="1" dirty="0">
                <a:latin typeface="+mj-lt"/>
                <a:ea typeface="黑体" panose="02010609060101010101" pitchFamily="49" charset="-122"/>
              </a:rPr>
              <a:t>Calculate (</a:t>
            </a:r>
            <a:r>
              <a:rPr lang="en-US" altLang="zh-CN" sz="2400" b="1" i="1" dirty="0" err="1">
                <a:ea typeface="黑体" panose="02010609060101010101" pitchFamily="49" charset="-122"/>
              </a:rPr>
              <a:t>i</a:t>
            </a:r>
            <a:r>
              <a:rPr lang="en-US" altLang="zh-CN" sz="2400" b="1" i="1" dirty="0">
                <a:ea typeface="黑体" panose="02010609060101010101" pitchFamily="49" charset="-122"/>
              </a:rPr>
              <a:t> </a:t>
            </a:r>
            <a:r>
              <a:rPr lang="en-US" altLang="zh-CN" sz="2400" b="1" dirty="0">
                <a:ea typeface="黑体" panose="02010609060101010101" pitchFamily="49" charset="-122"/>
              </a:rPr>
              <a:t>- </a:t>
            </a:r>
            <a:r>
              <a:rPr lang="en-US" altLang="zh-CN" sz="2400" b="1" i="1" dirty="0">
                <a:ea typeface="黑体" panose="02010609060101010101" pitchFamily="49" charset="-122"/>
              </a:rPr>
              <a:t>d</a:t>
            </a:r>
            <a:r>
              <a:rPr lang="en-US" altLang="zh-CN" sz="2400" b="1" dirty="0">
                <a:ea typeface="黑体" panose="02010609060101010101" pitchFamily="49" charset="-122"/>
              </a:rPr>
              <a:t> </a:t>
            </a:r>
            <a:r>
              <a:rPr lang="en-US" altLang="zh-CN" sz="2400" b="1" dirty="0">
                <a:latin typeface="+mj-lt"/>
                <a:ea typeface="黑体" panose="02010609060101010101" pitchFamily="49" charset="-122"/>
              </a:rPr>
              <a:t>).</a:t>
            </a:r>
          </a:p>
          <a:p>
            <a:pPr eaLnBrk="1" hangingPunct="1"/>
            <a:endParaRPr lang="en-US" altLang="zh-CN" sz="2400" b="1" dirty="0">
              <a:latin typeface="+mj-lt"/>
              <a:ea typeface="黑体" panose="02010609060101010101" pitchFamily="49" charset="-122"/>
            </a:endParaRPr>
          </a:p>
        </p:txBody>
      </p:sp>
    </p:spTree>
    <p:extLst>
      <p:ext uri="{BB962C8B-B14F-4D97-AF65-F5344CB8AC3E}">
        <p14:creationId xmlns:p14="http://schemas.microsoft.com/office/powerpoint/2010/main" val="87458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539552" y="1058087"/>
            <a:ext cx="8229600" cy="2736304"/>
          </a:xfrm>
        </p:spPr>
        <p:txBody>
          <a:bodyPr/>
          <a:lstStyle/>
          <a:p>
            <a:pPr eaLnBrk="1" hangingPunct="1">
              <a:lnSpc>
                <a:spcPct val="150000"/>
              </a:lnSpc>
              <a:buFont typeface="Wingdings" pitchFamily="2" charset="2"/>
              <a:buNone/>
            </a:pPr>
            <a:r>
              <a:rPr lang="zh-CN" altLang="en-US" sz="2800" b="1" dirty="0">
                <a:solidFill>
                  <a:srgbClr val="000099"/>
                </a:solidFill>
                <a:latin typeface="+mn-lt"/>
                <a:ea typeface="黑体" panose="02010609060101010101" pitchFamily="49" charset="-122"/>
              </a:rPr>
              <a:t>例：</a:t>
            </a:r>
            <a:r>
              <a:rPr lang="zh-CN" altLang="en-US" b="1" dirty="0">
                <a:latin typeface="+mn-lt"/>
                <a:ea typeface="黑体" panose="02010609060101010101" pitchFamily="49" charset="-122"/>
              </a:rPr>
              <a:t>把</a:t>
            </a:r>
            <a:r>
              <a:rPr lang="en-US" altLang="zh-CN" b="1" dirty="0">
                <a:latin typeface="+mn-lt"/>
                <a:ea typeface="黑体" panose="02010609060101010101" pitchFamily="49" charset="-122"/>
              </a:rPr>
              <a:t>1000</a:t>
            </a:r>
            <a:r>
              <a:rPr lang="zh-CN" altLang="en-US" b="1" dirty="0">
                <a:latin typeface="+mn-lt"/>
                <a:ea typeface="黑体" panose="02010609060101010101" pitchFamily="49" charset="-122"/>
              </a:rPr>
              <a:t>元存入银行，第</a:t>
            </a:r>
            <a:r>
              <a:rPr lang="en-US" altLang="zh-CN" b="1" dirty="0">
                <a:latin typeface="+mn-lt"/>
                <a:ea typeface="黑体" panose="02010609060101010101" pitchFamily="49" charset="-122"/>
              </a:rPr>
              <a:t>1</a:t>
            </a:r>
            <a:r>
              <a:rPr lang="zh-CN" altLang="en-US" b="1" dirty="0">
                <a:latin typeface="+mn-lt"/>
                <a:ea typeface="黑体" panose="02010609060101010101" pitchFamily="49" charset="-122"/>
              </a:rPr>
              <a:t>年末存款余额为</a:t>
            </a:r>
            <a:r>
              <a:rPr lang="en-US" altLang="zh-CN" b="1" dirty="0">
                <a:latin typeface="+mn-lt"/>
                <a:ea typeface="黑体" panose="02010609060101010101" pitchFamily="49" charset="-122"/>
              </a:rPr>
              <a:t>1020</a:t>
            </a:r>
            <a:r>
              <a:rPr lang="zh-CN" altLang="en-US" b="1" dirty="0">
                <a:latin typeface="+mn-lt"/>
                <a:ea typeface="黑体" panose="02010609060101010101" pitchFamily="49" charset="-122"/>
              </a:rPr>
              <a:t>元，第</a:t>
            </a:r>
            <a:r>
              <a:rPr lang="en-US" altLang="zh-CN" b="1" dirty="0">
                <a:latin typeface="+mn-lt"/>
                <a:ea typeface="黑体" panose="02010609060101010101" pitchFamily="49" charset="-122"/>
              </a:rPr>
              <a:t>2</a:t>
            </a:r>
            <a:r>
              <a:rPr lang="zh-CN" altLang="en-US" b="1" dirty="0">
                <a:latin typeface="+mn-lt"/>
                <a:ea typeface="黑体" panose="02010609060101010101" pitchFamily="49" charset="-122"/>
              </a:rPr>
              <a:t>年末存款余额为</a:t>
            </a:r>
            <a:r>
              <a:rPr lang="en-US" altLang="zh-CN" b="1" dirty="0">
                <a:latin typeface="+mn-lt"/>
                <a:ea typeface="黑体" panose="02010609060101010101" pitchFamily="49" charset="-122"/>
              </a:rPr>
              <a:t>1050</a:t>
            </a:r>
            <a:r>
              <a:rPr lang="zh-CN" altLang="en-US" b="1" dirty="0">
                <a:latin typeface="+mn-lt"/>
                <a:ea typeface="黑体" panose="02010609060101010101" pitchFamily="49" charset="-122"/>
              </a:rPr>
              <a:t>元，求第一年和第二年的有效利率分别是多少？</a:t>
            </a:r>
            <a:endParaRPr lang="en-US" altLang="zh-CN" b="1" dirty="0">
              <a:latin typeface="+mn-lt"/>
              <a:ea typeface="黑体" panose="02010609060101010101" pitchFamily="49" charset="-122"/>
            </a:endParaRPr>
          </a:p>
          <a:p>
            <a:pPr eaLnBrk="1" hangingPunct="1">
              <a:lnSpc>
                <a:spcPct val="150000"/>
              </a:lnSpc>
              <a:buFont typeface="Wingdings" pitchFamily="2" charset="2"/>
              <a:buNone/>
            </a:pPr>
            <a:endParaRPr lang="zh-CN" altLang="en-US" b="1" dirty="0">
              <a:latin typeface="+mn-lt"/>
              <a:ea typeface="黑体" panose="02010609060101010101" pitchFamily="49" charset="-122"/>
            </a:endParaRPr>
          </a:p>
        </p:txBody>
      </p:sp>
      <p:graphicFrame>
        <p:nvGraphicFramePr>
          <p:cNvPr id="4" name="Object 4"/>
          <p:cNvGraphicFramePr>
            <a:graphicFrameLocks noChangeAspect="1"/>
          </p:cNvGraphicFramePr>
          <p:nvPr>
            <p:extLst>
              <p:ext uri="{D42A27DB-BD31-4B8C-83A1-F6EECF244321}">
                <p14:modId xmlns:p14="http://schemas.microsoft.com/office/powerpoint/2010/main" val="383260334"/>
              </p:ext>
            </p:extLst>
          </p:nvPr>
        </p:nvGraphicFramePr>
        <p:xfrm>
          <a:off x="2282825" y="4433888"/>
          <a:ext cx="2778125" cy="904875"/>
        </p:xfrm>
        <a:graphic>
          <a:graphicData uri="http://schemas.openxmlformats.org/presentationml/2006/ole">
            <mc:AlternateContent xmlns:mc="http://schemas.openxmlformats.org/markup-compatibility/2006">
              <mc:Choice xmlns:v="urn:schemas-microsoft-com:vml" Requires="v">
                <p:oleObj spid="_x0000_s3328" name="Equation" r:id="rId3" imgW="1155600" imgH="393480" progId="">
                  <p:embed/>
                </p:oleObj>
              </mc:Choice>
              <mc:Fallback>
                <p:oleObj name="Equation" r:id="rId3" imgW="1155600" imgH="39348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2825" y="4433888"/>
                        <a:ext cx="2778125" cy="90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7"/>
          <p:cNvGraphicFramePr>
            <a:graphicFrameLocks noChangeAspect="1"/>
          </p:cNvGraphicFramePr>
          <p:nvPr>
            <p:extLst>
              <p:ext uri="{D42A27DB-BD31-4B8C-83A1-F6EECF244321}">
                <p14:modId xmlns:p14="http://schemas.microsoft.com/office/powerpoint/2010/main" val="1084804584"/>
              </p:ext>
            </p:extLst>
          </p:nvPr>
        </p:nvGraphicFramePr>
        <p:xfrm>
          <a:off x="2291265" y="3448970"/>
          <a:ext cx="1993900" cy="823912"/>
        </p:xfrm>
        <a:graphic>
          <a:graphicData uri="http://schemas.openxmlformats.org/presentationml/2006/ole">
            <mc:AlternateContent xmlns:mc="http://schemas.openxmlformats.org/markup-compatibility/2006">
              <mc:Choice xmlns:v="urn:schemas-microsoft-com:vml" Requires="v">
                <p:oleObj spid="_x0000_s3329" name="Equation" r:id="rId5" imgW="952200" imgH="393480" progId="Equation.DSMT4">
                  <p:embed/>
                </p:oleObj>
              </mc:Choice>
              <mc:Fallback>
                <p:oleObj name="Equation" r:id="rId5" imgW="952200" imgH="393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91265" y="3448970"/>
                        <a:ext cx="19939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10"/>
          <p:cNvSpPr txBox="1">
            <a:spLocks noChangeArrowheads="1"/>
          </p:cNvSpPr>
          <p:nvPr/>
        </p:nvSpPr>
        <p:spPr bwMode="auto">
          <a:xfrm>
            <a:off x="1187450" y="5589588"/>
            <a:ext cx="791915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dirty="0">
                <a:solidFill>
                  <a:srgbClr val="FF0000"/>
                </a:solidFill>
                <a:latin typeface="黑体" panose="02010609060101010101" pitchFamily="49" charset="-122"/>
                <a:ea typeface="黑体" panose="02010609060101010101" pitchFamily="49" charset="-122"/>
              </a:rPr>
              <a:t> 问题：整个存款期间的有效利率是多少？</a:t>
            </a:r>
          </a:p>
          <a:p>
            <a:pPr eaLnBrk="1" hangingPunct="1"/>
            <a:r>
              <a:rPr lang="zh-CN" altLang="en-US" dirty="0">
                <a:solidFill>
                  <a:srgbClr val="FF0000"/>
                </a:solidFill>
                <a:latin typeface="黑体" panose="02010609060101010101" pitchFamily="49" charset="-122"/>
                <a:ea typeface="黑体" panose="02010609060101010101" pitchFamily="49" charset="-122"/>
              </a:rPr>
              <a:t> 整个存款期间的年平均有效利率是多少？（后面讨论）</a:t>
            </a:r>
          </a:p>
        </p:txBody>
      </p:sp>
    </p:spTree>
    <p:extLst>
      <p:ext uri="{BB962C8B-B14F-4D97-AF65-F5344CB8AC3E}">
        <p14:creationId xmlns:p14="http://schemas.microsoft.com/office/powerpoint/2010/main" val="242128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FEEAF65F-AA0A-45E6-B515-7776A6204FC0}" type="slidenum">
              <a:rPr lang="en-US" altLang="zh-CN" smtClean="0"/>
              <a:pPr eaLnBrk="1" hangingPunct="1">
                <a:buNone/>
              </a:pPr>
              <a:t>120</a:t>
            </a:fld>
            <a:endParaRPr lang="en-US" altLang="zh-CN" dirty="0"/>
          </a:p>
        </p:txBody>
      </p:sp>
      <p:graphicFrame>
        <p:nvGraphicFramePr>
          <p:cNvPr id="63491" name="Object 8"/>
          <p:cNvGraphicFramePr>
            <a:graphicFrameLocks noChangeAspect="1"/>
          </p:cNvGraphicFramePr>
          <p:nvPr>
            <p:extLst>
              <p:ext uri="{D42A27DB-BD31-4B8C-83A1-F6EECF244321}">
                <p14:modId xmlns:p14="http://schemas.microsoft.com/office/powerpoint/2010/main" val="1645468873"/>
              </p:ext>
            </p:extLst>
          </p:nvPr>
        </p:nvGraphicFramePr>
        <p:xfrm>
          <a:off x="547688" y="1196975"/>
          <a:ext cx="7324725" cy="5184775"/>
        </p:xfrm>
        <a:graphic>
          <a:graphicData uri="http://schemas.openxmlformats.org/presentationml/2006/ole">
            <mc:AlternateContent xmlns:mc="http://schemas.openxmlformats.org/markup-compatibility/2006">
              <mc:Choice xmlns:v="urn:schemas-microsoft-com:vml" Requires="v">
                <p:oleObj spid="_x0000_s59521" name="Equation" r:id="rId3" imgW="2349360" imgH="1663560" progId="Equation.DSMT4">
                  <p:embed/>
                </p:oleObj>
              </mc:Choice>
              <mc:Fallback>
                <p:oleObj name="Equation" r:id="rId3" imgW="2349360" imgH="1663560" progId="Equation.DSMT4">
                  <p:embed/>
                  <p:pic>
                    <p:nvPicPr>
                      <p:cNvPr id="0" name=""/>
                      <p:cNvPicPr>
                        <a:picLocks noChangeAspect="1" noChangeArrowheads="1"/>
                      </p:cNvPicPr>
                      <p:nvPr/>
                    </p:nvPicPr>
                    <p:blipFill>
                      <a:blip r:embed="rId4"/>
                      <a:srcRect/>
                      <a:stretch>
                        <a:fillRect/>
                      </a:stretch>
                    </p:blipFill>
                    <p:spPr bwMode="auto">
                      <a:xfrm>
                        <a:off x="547688" y="1196975"/>
                        <a:ext cx="7324725" cy="5184775"/>
                      </a:xfrm>
                      <a:prstGeom prst="rect">
                        <a:avLst/>
                      </a:prstGeom>
                      <a:noFill/>
                    </p:spPr>
                  </p:pic>
                </p:oleObj>
              </mc:Fallback>
            </mc:AlternateContent>
          </a:graphicData>
        </a:graphic>
      </p:graphicFrame>
    </p:spTree>
    <p:extLst>
      <p:ext uri="{BB962C8B-B14F-4D97-AF65-F5344CB8AC3E}">
        <p14:creationId xmlns:p14="http://schemas.microsoft.com/office/powerpoint/2010/main" val="227289260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CECF1AD3-E3AB-4AC1-B42B-3ECA9DDD2164}" type="slidenum">
              <a:rPr lang="en-US" altLang="zh-CN" smtClean="0"/>
              <a:pPr eaLnBrk="1" hangingPunct="1">
                <a:buNone/>
              </a:pPr>
              <a:t>121</a:t>
            </a:fld>
            <a:endParaRPr lang="en-US" altLang="zh-CN" dirty="0"/>
          </a:p>
        </p:txBody>
      </p:sp>
      <p:sp>
        <p:nvSpPr>
          <p:cNvPr id="64515" name="Rectangle 2"/>
          <p:cNvSpPr>
            <a:spLocks noGrp="1" noChangeArrowheads="1"/>
          </p:cNvSpPr>
          <p:nvPr>
            <p:ph type="body" idx="1"/>
          </p:nvPr>
        </p:nvSpPr>
        <p:spPr/>
        <p:txBody>
          <a:bodyPr/>
          <a:lstStyle/>
          <a:p>
            <a:pPr eaLnBrk="1" hangingPunct="1"/>
            <a:r>
              <a:rPr lang="en-US" altLang="zh-CN" sz="2400" b="1" dirty="0">
                <a:latin typeface="+mj-lt"/>
                <a:ea typeface="黑体" panose="02010609060101010101" pitchFamily="49" charset="-122"/>
              </a:rPr>
              <a:t>At time 0, </a:t>
            </a:r>
            <a:r>
              <a:rPr lang="en-US" altLang="zh-CN" sz="2400" b="1" i="1" dirty="0">
                <a:latin typeface="+mj-lt"/>
                <a:ea typeface="黑体" panose="02010609060101010101" pitchFamily="49" charset="-122"/>
              </a:rPr>
              <a:t>K</a:t>
            </a:r>
            <a:r>
              <a:rPr lang="en-US" altLang="zh-CN" sz="2400" b="1" dirty="0">
                <a:latin typeface="+mj-lt"/>
                <a:ea typeface="黑体" panose="02010609060101010101" pitchFamily="49" charset="-122"/>
              </a:rPr>
              <a:t> is deposited into Fund </a:t>
            </a:r>
            <a:r>
              <a:rPr lang="en-US" altLang="zh-CN" sz="2400" b="1" i="1" dirty="0">
                <a:latin typeface="+mj-lt"/>
                <a:ea typeface="黑体" panose="02010609060101010101" pitchFamily="49" charset="-122"/>
              </a:rPr>
              <a:t>X</a:t>
            </a:r>
            <a:r>
              <a:rPr lang="en-US" altLang="zh-CN" sz="2400" b="1" dirty="0">
                <a:latin typeface="+mj-lt"/>
                <a:ea typeface="黑体" panose="02010609060101010101" pitchFamily="49" charset="-122"/>
              </a:rPr>
              <a:t>, which accumulates at a force of interest </a:t>
            </a:r>
            <a:r>
              <a:rPr lang="en-US" altLang="zh-CN" sz="2400" b="1" dirty="0" err="1">
                <a:latin typeface="+mj-lt"/>
                <a:ea typeface="黑体" panose="02010609060101010101" pitchFamily="49" charset="-122"/>
              </a:rPr>
              <a:t>d</a:t>
            </a:r>
            <a:r>
              <a:rPr lang="en-US" altLang="zh-CN" sz="2400" b="1" i="1" baseline="-25000" dirty="0" err="1">
                <a:latin typeface="+mj-lt"/>
                <a:ea typeface="黑体" panose="02010609060101010101" pitchFamily="49" charset="-122"/>
              </a:rPr>
              <a:t>t</a:t>
            </a:r>
            <a:r>
              <a:rPr lang="en-US" altLang="zh-CN" sz="2400" b="1" dirty="0">
                <a:latin typeface="+mj-lt"/>
                <a:ea typeface="黑体" panose="02010609060101010101" pitchFamily="49" charset="-122"/>
              </a:rPr>
              <a:t> = </a:t>
            </a:r>
            <a:r>
              <a:rPr lang="en-US" altLang="zh-CN" sz="2400" b="1" dirty="0" err="1">
                <a:latin typeface="+mj-lt"/>
                <a:ea typeface="黑体" panose="02010609060101010101" pitchFamily="49" charset="-122"/>
              </a:rPr>
              <a:t>0.006</a:t>
            </a:r>
            <a:r>
              <a:rPr lang="en-US" altLang="zh-CN" sz="2400" b="1" i="1" dirty="0" err="1">
                <a:latin typeface="+mj-lt"/>
                <a:ea typeface="黑体" panose="02010609060101010101" pitchFamily="49" charset="-122"/>
              </a:rPr>
              <a:t>t</a:t>
            </a:r>
            <a:r>
              <a:rPr lang="en-US" altLang="zh-CN" sz="2400" b="1" baseline="30000" dirty="0" err="1">
                <a:latin typeface="+mj-lt"/>
                <a:ea typeface="黑体" panose="02010609060101010101" pitchFamily="49" charset="-122"/>
              </a:rPr>
              <a:t>2</a:t>
            </a:r>
            <a:r>
              <a:rPr lang="en-US" altLang="zh-CN" sz="2400" b="1" dirty="0">
                <a:latin typeface="+mj-lt"/>
                <a:ea typeface="黑体" panose="02010609060101010101" pitchFamily="49" charset="-122"/>
              </a:rPr>
              <a:t>. </a:t>
            </a:r>
          </a:p>
          <a:p>
            <a:pPr eaLnBrk="1" hangingPunct="1"/>
            <a:r>
              <a:rPr lang="en-US" altLang="zh-CN" sz="2400" b="1" dirty="0">
                <a:latin typeface="+mj-lt"/>
                <a:ea typeface="黑体" panose="02010609060101010101" pitchFamily="49" charset="-122"/>
              </a:rPr>
              <a:t>At time </a:t>
            </a:r>
            <a:r>
              <a:rPr lang="en-US" altLang="zh-CN" sz="2400" b="1" i="1" dirty="0">
                <a:latin typeface="+mj-lt"/>
                <a:ea typeface="黑体" panose="02010609060101010101" pitchFamily="49" charset="-122"/>
              </a:rPr>
              <a:t>m</a:t>
            </a:r>
            <a:r>
              <a:rPr lang="en-US" altLang="zh-CN" sz="2400" b="1" dirty="0">
                <a:latin typeface="+mj-lt"/>
                <a:ea typeface="黑体" panose="02010609060101010101" pitchFamily="49" charset="-122"/>
              </a:rPr>
              <a:t>, </a:t>
            </a:r>
            <a:r>
              <a:rPr lang="en-US" altLang="zh-CN" sz="2400" b="1" dirty="0" err="1">
                <a:latin typeface="+mj-lt"/>
                <a:ea typeface="黑体" panose="02010609060101010101" pitchFamily="49" charset="-122"/>
              </a:rPr>
              <a:t>2</a:t>
            </a:r>
            <a:r>
              <a:rPr lang="en-US" altLang="zh-CN" sz="2400" b="1" i="1" dirty="0" err="1">
                <a:latin typeface="+mj-lt"/>
                <a:ea typeface="黑体" panose="02010609060101010101" pitchFamily="49" charset="-122"/>
              </a:rPr>
              <a:t>K</a:t>
            </a:r>
            <a:r>
              <a:rPr lang="en-US" altLang="zh-CN" sz="2400" b="1" dirty="0">
                <a:latin typeface="+mj-lt"/>
                <a:ea typeface="黑体" panose="02010609060101010101" pitchFamily="49" charset="-122"/>
              </a:rPr>
              <a:t> is deposited into Fund </a:t>
            </a:r>
            <a:r>
              <a:rPr lang="en-US" altLang="zh-CN" sz="2400" b="1" i="1" dirty="0">
                <a:latin typeface="+mj-lt"/>
                <a:ea typeface="黑体" panose="02010609060101010101" pitchFamily="49" charset="-122"/>
              </a:rPr>
              <a:t>Y</a:t>
            </a:r>
            <a:r>
              <a:rPr lang="en-US" altLang="zh-CN" sz="2400" b="1" dirty="0">
                <a:latin typeface="+mj-lt"/>
                <a:ea typeface="黑体" panose="02010609060101010101" pitchFamily="49" charset="-122"/>
              </a:rPr>
              <a:t> ,which accumulates at an annual effective interest rate of 10%. </a:t>
            </a:r>
          </a:p>
          <a:p>
            <a:pPr eaLnBrk="1" hangingPunct="1"/>
            <a:r>
              <a:rPr lang="en-US" altLang="zh-CN" sz="2400" b="1" dirty="0">
                <a:latin typeface="+mj-lt"/>
                <a:ea typeface="黑体" panose="02010609060101010101" pitchFamily="49" charset="-122"/>
              </a:rPr>
              <a:t>At time </a:t>
            </a:r>
            <a:r>
              <a:rPr lang="en-US" altLang="zh-CN" sz="2400" b="1" i="1" dirty="0">
                <a:latin typeface="+mj-lt"/>
                <a:ea typeface="黑体" panose="02010609060101010101" pitchFamily="49" charset="-122"/>
              </a:rPr>
              <a:t>n</a:t>
            </a:r>
            <a:r>
              <a:rPr lang="en-US" altLang="zh-CN" sz="2400" b="1" dirty="0">
                <a:latin typeface="+mj-lt"/>
                <a:ea typeface="黑体" panose="02010609060101010101" pitchFamily="49" charset="-122"/>
              </a:rPr>
              <a:t>, where </a:t>
            </a:r>
            <a:r>
              <a:rPr lang="en-US" altLang="zh-CN" sz="2400" b="1" i="1" dirty="0">
                <a:latin typeface="+mj-lt"/>
                <a:ea typeface="黑体" panose="02010609060101010101" pitchFamily="49" charset="-122"/>
              </a:rPr>
              <a:t>n</a:t>
            </a:r>
            <a:r>
              <a:rPr lang="en-US" altLang="zh-CN" sz="2400" b="1" dirty="0">
                <a:latin typeface="+mj-lt"/>
                <a:ea typeface="黑体" panose="02010609060101010101" pitchFamily="49" charset="-122"/>
              </a:rPr>
              <a:t> &gt; </a:t>
            </a:r>
            <a:r>
              <a:rPr lang="en-US" altLang="zh-CN" sz="2400" b="1" i="1" dirty="0">
                <a:latin typeface="+mj-lt"/>
                <a:ea typeface="黑体" panose="02010609060101010101" pitchFamily="49" charset="-122"/>
              </a:rPr>
              <a:t>m</a:t>
            </a:r>
            <a:r>
              <a:rPr lang="en-US" altLang="zh-CN" sz="2400" b="1" dirty="0">
                <a:latin typeface="+mj-lt"/>
                <a:ea typeface="黑体" panose="02010609060101010101" pitchFamily="49" charset="-122"/>
              </a:rPr>
              <a:t>, the accumulated value of each fund is </a:t>
            </a:r>
            <a:r>
              <a:rPr lang="en-US" altLang="zh-CN" sz="2400" b="1" dirty="0" err="1">
                <a:latin typeface="+mj-lt"/>
                <a:ea typeface="黑体" panose="02010609060101010101" pitchFamily="49" charset="-122"/>
              </a:rPr>
              <a:t>4</a:t>
            </a:r>
            <a:r>
              <a:rPr lang="en-US" altLang="zh-CN" sz="2400" b="1" i="1" dirty="0" err="1">
                <a:latin typeface="+mj-lt"/>
                <a:ea typeface="黑体" panose="02010609060101010101" pitchFamily="49" charset="-122"/>
              </a:rPr>
              <a:t>K</a:t>
            </a:r>
            <a:r>
              <a:rPr lang="en-US" altLang="zh-CN" sz="2400" b="1" dirty="0">
                <a:latin typeface="+mj-lt"/>
                <a:ea typeface="黑体" panose="02010609060101010101" pitchFamily="49" charset="-122"/>
              </a:rPr>
              <a:t>. </a:t>
            </a:r>
          </a:p>
          <a:p>
            <a:pPr eaLnBrk="1" hangingPunct="1"/>
            <a:r>
              <a:rPr lang="en-US" altLang="zh-CN" sz="2400" b="1" dirty="0">
                <a:latin typeface="+mj-lt"/>
                <a:ea typeface="黑体" panose="02010609060101010101" pitchFamily="49" charset="-122"/>
              </a:rPr>
              <a:t>Determine </a:t>
            </a:r>
            <a:r>
              <a:rPr lang="en-US" altLang="zh-CN" sz="2400" b="1" i="1" dirty="0">
                <a:latin typeface="+mj-lt"/>
                <a:ea typeface="黑体" panose="02010609060101010101" pitchFamily="49" charset="-122"/>
              </a:rPr>
              <a:t>m</a:t>
            </a:r>
            <a:r>
              <a:rPr lang="en-US" altLang="zh-CN" sz="2400" b="1" dirty="0">
                <a:latin typeface="+mj-lt"/>
                <a:ea typeface="黑体" panose="02010609060101010101" pitchFamily="49" charset="-122"/>
              </a:rPr>
              <a:t>.       </a:t>
            </a:r>
          </a:p>
        </p:txBody>
      </p:sp>
      <p:sp>
        <p:nvSpPr>
          <p:cNvPr id="64516" name="Rectangle 3"/>
          <p:cNvSpPr>
            <a:spLocks noGrp="1" noChangeArrowheads="1"/>
          </p:cNvSpPr>
          <p:nvPr>
            <p:ph type="title"/>
          </p:nvPr>
        </p:nvSpPr>
        <p:spPr>
          <a:xfrm>
            <a:off x="487564" y="914952"/>
            <a:ext cx="7543800" cy="858837"/>
          </a:xfrm>
          <a:noFill/>
        </p:spPr>
        <p:txBody>
          <a:bodyPr/>
          <a:lstStyle/>
          <a:p>
            <a:pPr eaLnBrk="1" hangingPunct="1"/>
            <a:r>
              <a:rPr lang="en-US" altLang="zh-CN" sz="2800" b="1" dirty="0">
                <a:latin typeface="+mj-lt"/>
                <a:ea typeface="黑体" panose="02010609060101010101" pitchFamily="49" charset="-122"/>
              </a:rPr>
              <a:t>Exercise </a:t>
            </a:r>
          </a:p>
        </p:txBody>
      </p:sp>
    </p:spTree>
    <p:extLst>
      <p:ext uri="{BB962C8B-B14F-4D97-AF65-F5344CB8AC3E}">
        <p14:creationId xmlns:p14="http://schemas.microsoft.com/office/powerpoint/2010/main" val="181269569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47DD5C18-C083-46DA-89F9-B2C37D1F6AE1}" type="slidenum">
              <a:rPr lang="en-US" altLang="zh-CN" smtClean="0"/>
              <a:pPr eaLnBrk="1" hangingPunct="1">
                <a:buNone/>
              </a:pPr>
              <a:t>122</a:t>
            </a:fld>
            <a:endParaRPr lang="en-US" altLang="zh-CN" dirty="0"/>
          </a:p>
        </p:txBody>
      </p:sp>
      <p:sp>
        <p:nvSpPr>
          <p:cNvPr id="65539" name="Rectangle 2"/>
          <p:cNvSpPr>
            <a:spLocks noGrp="1" noChangeArrowheads="1"/>
          </p:cNvSpPr>
          <p:nvPr>
            <p:ph type="body" idx="4294967295"/>
          </p:nvPr>
        </p:nvSpPr>
        <p:spPr>
          <a:xfrm>
            <a:off x="179512" y="476672"/>
            <a:ext cx="8856984" cy="6265118"/>
          </a:xfrm>
        </p:spPr>
        <p:txBody>
          <a:bodyPr/>
          <a:lstStyle/>
          <a:p>
            <a:pPr marL="457200" indent="-457200" eaLnBrk="1" hangingPunct="1">
              <a:lnSpc>
                <a:spcPct val="130000"/>
              </a:lnSpc>
              <a:buFont typeface="Wingdings" pitchFamily="2" charset="2"/>
              <a:buNone/>
            </a:pPr>
            <a:r>
              <a:rPr lang="en-US" altLang="zh-CN" sz="2800" b="1" dirty="0">
                <a:latin typeface="+mj-lt"/>
                <a:ea typeface="黑体" panose="02010609060101010101" pitchFamily="49" charset="-122"/>
              </a:rPr>
              <a:t>Solution:</a:t>
            </a:r>
          </a:p>
          <a:p>
            <a:pPr marL="457200" indent="-457200" eaLnBrk="1" hangingPunct="1">
              <a:lnSpc>
                <a:spcPct val="130000"/>
              </a:lnSpc>
            </a:pPr>
            <a:r>
              <a:rPr lang="en-US" altLang="zh-CN" sz="2800" b="1" dirty="0">
                <a:latin typeface="+mn-lt"/>
                <a:ea typeface="黑体" panose="02010609060101010101" pitchFamily="49" charset="-122"/>
              </a:rPr>
              <a:t>For the fund </a:t>
            </a:r>
            <a:r>
              <a:rPr lang="en-US" altLang="zh-CN" sz="2800" b="1" i="1" dirty="0">
                <a:latin typeface="Times New Roman" panose="02020603050405020304" pitchFamily="18" charset="0"/>
                <a:cs typeface="Times New Roman" panose="02020603050405020304" pitchFamily="18" charset="0"/>
              </a:rPr>
              <a:t>X</a:t>
            </a:r>
            <a:r>
              <a:rPr lang="en-US" altLang="zh-CN" sz="2800" b="1" dirty="0">
                <a:latin typeface="+mn-lt"/>
                <a:ea typeface="黑体" panose="02010609060101010101" pitchFamily="49" charset="-122"/>
              </a:rPr>
              <a:t>, </a:t>
            </a:r>
          </a:p>
          <a:p>
            <a:pPr marL="801688" lvl="1" indent="-457200" eaLnBrk="1" hangingPunct="1">
              <a:lnSpc>
                <a:spcPct val="130000"/>
              </a:lnSpc>
            </a:pPr>
            <a:endParaRPr lang="en-US" altLang="zh-CN" sz="1800" b="1" dirty="0">
              <a:latin typeface="+mn-lt"/>
              <a:ea typeface="黑体" panose="02010609060101010101" pitchFamily="49" charset="-122"/>
            </a:endParaRPr>
          </a:p>
          <a:p>
            <a:pPr marL="801688" lvl="1" indent="-457200" eaLnBrk="1" hangingPunct="1">
              <a:lnSpc>
                <a:spcPct val="130000"/>
              </a:lnSpc>
              <a:buFont typeface="Wingdings" pitchFamily="2" charset="2"/>
              <a:buNone/>
            </a:pPr>
            <a:r>
              <a:rPr lang="en-US" altLang="zh-CN" sz="2800" b="1" dirty="0">
                <a:latin typeface="+mn-lt"/>
                <a:ea typeface="黑体" panose="02010609060101010101" pitchFamily="49" charset="-122"/>
              </a:rPr>
              <a:t>  So</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n</a:t>
            </a:r>
            <a:r>
              <a:rPr lang="en-US" altLang="zh-CN" sz="2800" b="1" dirty="0">
                <a:latin typeface="Times New Roman" panose="02020603050405020304" pitchFamily="18" charset="0"/>
                <a:cs typeface="Times New Roman" panose="02020603050405020304" pitchFamily="18" charset="0"/>
              </a:rPr>
              <a:t> </a:t>
            </a:r>
            <a:r>
              <a:rPr lang="en-US" altLang="zh-CN" sz="2800" b="1" dirty="0">
                <a:latin typeface="+mn-lt"/>
                <a:ea typeface="黑体" panose="02010609060101010101" pitchFamily="49" charset="-122"/>
              </a:rPr>
              <a:t>= </a:t>
            </a:r>
            <a:r>
              <a:rPr lang="en-US" altLang="zh-CN" sz="2800" b="1" dirty="0">
                <a:latin typeface="+mn-lt"/>
                <a:ea typeface="黑体" panose="02010609060101010101" pitchFamily="49" charset="-122"/>
                <a:cs typeface="Times New Roman" pitchFamily="18" charset="0"/>
                <a:sym typeface="Wingdings 2" pitchFamily="18" charset="2"/>
              </a:rPr>
              <a:t>8.85.</a:t>
            </a:r>
          </a:p>
          <a:p>
            <a:pPr marL="801688" lvl="1" indent="-457200" eaLnBrk="1" hangingPunct="1">
              <a:lnSpc>
                <a:spcPct val="130000"/>
              </a:lnSpc>
              <a:buFont typeface="Wingdings" pitchFamily="2" charset="2"/>
              <a:buNone/>
            </a:pPr>
            <a:endParaRPr lang="en-US" altLang="zh-CN" sz="1600" b="1" dirty="0">
              <a:latin typeface="+mn-lt"/>
              <a:ea typeface="黑体" panose="02010609060101010101" pitchFamily="49" charset="-122"/>
              <a:cs typeface="Times New Roman" pitchFamily="18" charset="0"/>
              <a:sym typeface="Wingdings 2" pitchFamily="18" charset="2"/>
            </a:endParaRPr>
          </a:p>
          <a:p>
            <a:pPr marL="801688" lvl="1" indent="-457200" eaLnBrk="1" hangingPunct="1">
              <a:lnSpc>
                <a:spcPct val="130000"/>
              </a:lnSpc>
              <a:buFont typeface="Wingdings" pitchFamily="2" charset="2"/>
              <a:buNone/>
            </a:pPr>
            <a:r>
              <a:rPr lang="en-US" altLang="zh-CN" sz="2800" b="1" dirty="0">
                <a:latin typeface="+mn-lt"/>
                <a:ea typeface="黑体" panose="02010609060101010101" pitchFamily="49" charset="-122"/>
                <a:cs typeface="Times New Roman" pitchFamily="18" charset="0"/>
                <a:sym typeface="Wingdings 2" pitchFamily="18" charset="2"/>
              </a:rPr>
              <a:t>  For the fund </a:t>
            </a:r>
            <a:r>
              <a:rPr lang="en-US" altLang="zh-CN" sz="2800" b="1" i="1" dirty="0">
                <a:latin typeface="Times New Roman" panose="02020603050405020304" pitchFamily="18" charset="0"/>
                <a:cs typeface="Times New Roman" panose="02020603050405020304" pitchFamily="18" charset="0"/>
                <a:sym typeface="Wingdings 2" pitchFamily="18" charset="2"/>
              </a:rPr>
              <a:t>Y</a:t>
            </a:r>
            <a:r>
              <a:rPr lang="en-US" altLang="zh-CN" sz="2800" b="1" i="1" dirty="0">
                <a:latin typeface="+mn-lt"/>
                <a:ea typeface="黑体" panose="02010609060101010101" pitchFamily="49" charset="-122"/>
                <a:cs typeface="Times New Roman" pitchFamily="18" charset="0"/>
                <a:sym typeface="Wingdings 2" pitchFamily="18" charset="2"/>
              </a:rPr>
              <a:t>,</a:t>
            </a:r>
            <a:r>
              <a:rPr lang="en-US" altLang="zh-CN" sz="2800" b="1" dirty="0">
                <a:latin typeface="+mn-lt"/>
                <a:ea typeface="黑体" panose="02010609060101010101" pitchFamily="49" charset="-122"/>
                <a:cs typeface="Times New Roman" pitchFamily="18" charset="0"/>
                <a:sym typeface="Wingdings 2" pitchFamily="18" charset="2"/>
              </a:rPr>
              <a:t> </a:t>
            </a:r>
          </a:p>
          <a:p>
            <a:pPr marL="801688" lvl="1" indent="-457200" eaLnBrk="1" hangingPunct="1">
              <a:lnSpc>
                <a:spcPct val="130000"/>
              </a:lnSpc>
              <a:buFont typeface="Wingdings" pitchFamily="2" charset="2"/>
              <a:buNone/>
            </a:pPr>
            <a:endParaRPr lang="en-US" altLang="zh-CN" sz="2800" b="1" dirty="0">
              <a:latin typeface="+mn-lt"/>
              <a:ea typeface="黑体" panose="02010609060101010101" pitchFamily="49" charset="-122"/>
              <a:cs typeface="Times New Roman" pitchFamily="18" charset="0"/>
              <a:sym typeface="Wingdings 2" pitchFamily="18" charset="2"/>
            </a:endParaRPr>
          </a:p>
          <a:p>
            <a:pPr marL="801688" lvl="1" indent="-457200" eaLnBrk="1" hangingPunct="1">
              <a:lnSpc>
                <a:spcPct val="130000"/>
              </a:lnSpc>
              <a:buFont typeface="Wingdings" pitchFamily="2" charset="2"/>
              <a:buNone/>
            </a:pPr>
            <a:endParaRPr lang="en-US" altLang="zh-CN" sz="2800" b="1" dirty="0">
              <a:latin typeface="+mn-lt"/>
              <a:ea typeface="黑体" panose="02010609060101010101" pitchFamily="49" charset="-122"/>
              <a:cs typeface="Times New Roman" pitchFamily="18" charset="0"/>
              <a:sym typeface="Wingdings 2" pitchFamily="18" charset="2"/>
            </a:endParaRPr>
          </a:p>
          <a:p>
            <a:pPr marL="801688" lvl="1" indent="-457200" eaLnBrk="1" hangingPunct="1">
              <a:lnSpc>
                <a:spcPct val="130000"/>
              </a:lnSpc>
              <a:buFont typeface="Wingdings" pitchFamily="2" charset="2"/>
              <a:buNone/>
            </a:pPr>
            <a:r>
              <a:rPr lang="en-US" altLang="zh-CN" sz="2800" b="1" i="1" dirty="0">
                <a:latin typeface="+mn-lt"/>
                <a:ea typeface="黑体" panose="02010609060101010101" pitchFamily="49" charset="-122"/>
                <a:cs typeface="Times New Roman" pitchFamily="18" charset="0"/>
                <a:sym typeface="Wingdings 2" pitchFamily="18" charset="2"/>
              </a:rPr>
              <a:t> </a:t>
            </a:r>
          </a:p>
          <a:p>
            <a:pPr marL="801688" lvl="1" indent="-457200" eaLnBrk="1" hangingPunct="1">
              <a:lnSpc>
                <a:spcPct val="130000"/>
              </a:lnSpc>
              <a:buFont typeface="Wingdings" pitchFamily="2" charset="2"/>
              <a:buNone/>
            </a:pPr>
            <a:r>
              <a:rPr lang="en-US" altLang="zh-CN" sz="2800" b="1" i="1" dirty="0">
                <a:latin typeface="+mn-lt"/>
                <a:ea typeface="黑体" panose="02010609060101010101" pitchFamily="49" charset="-122"/>
                <a:cs typeface="Times New Roman" pitchFamily="18" charset="0"/>
                <a:sym typeface="Wingdings 2" pitchFamily="18" charset="2"/>
              </a:rPr>
              <a:t>       </a:t>
            </a:r>
            <a:r>
              <a:rPr lang="en-US" altLang="zh-CN" sz="2800" b="1" i="1" dirty="0">
                <a:latin typeface="Times New Roman" panose="02020603050405020304" pitchFamily="18" charset="0"/>
                <a:cs typeface="Times New Roman" panose="02020603050405020304" pitchFamily="18" charset="0"/>
                <a:sym typeface="Wingdings 2" pitchFamily="18" charset="2"/>
              </a:rPr>
              <a:t>m</a:t>
            </a:r>
            <a:r>
              <a:rPr lang="en-US" altLang="zh-CN" sz="2800" b="1" dirty="0">
                <a:latin typeface="+mn-lt"/>
                <a:ea typeface="黑体" panose="02010609060101010101" pitchFamily="49" charset="-122"/>
                <a:cs typeface="Times New Roman" pitchFamily="18" charset="0"/>
                <a:sym typeface="Wingdings 2" pitchFamily="18" charset="2"/>
              </a:rPr>
              <a:t> =  8.85 </a:t>
            </a:r>
            <a:r>
              <a:rPr lang="zh-CN" altLang="en-US" sz="2800" b="1" dirty="0">
                <a:latin typeface="+mn-lt"/>
                <a:ea typeface="黑体" panose="02010609060101010101" pitchFamily="49" charset="-122"/>
                <a:cs typeface="Times New Roman" pitchFamily="18" charset="0"/>
                <a:sym typeface="Wingdings 2" pitchFamily="18" charset="2"/>
              </a:rPr>
              <a:t>－ </a:t>
            </a:r>
            <a:r>
              <a:rPr lang="en-US" altLang="zh-CN" sz="2800" b="1" dirty="0">
                <a:latin typeface="+mn-lt"/>
                <a:ea typeface="黑体" panose="02010609060101010101" pitchFamily="49" charset="-122"/>
                <a:cs typeface="Times New Roman" pitchFamily="18" charset="0"/>
                <a:sym typeface="Wingdings 2" pitchFamily="18" charset="2"/>
              </a:rPr>
              <a:t>7.27 = 1.58</a:t>
            </a:r>
          </a:p>
        </p:txBody>
      </p:sp>
      <p:graphicFrame>
        <p:nvGraphicFramePr>
          <p:cNvPr id="65540" name="Object 4"/>
          <p:cNvGraphicFramePr>
            <a:graphicFrameLocks noGrp="1" noChangeAspect="1"/>
          </p:cNvGraphicFramePr>
          <p:nvPr>
            <p:ph sz="half" idx="4294967295"/>
            <p:extLst>
              <p:ext uri="{D42A27DB-BD31-4B8C-83A1-F6EECF244321}">
                <p14:modId xmlns:p14="http://schemas.microsoft.com/office/powerpoint/2010/main" val="2525347727"/>
              </p:ext>
            </p:extLst>
          </p:nvPr>
        </p:nvGraphicFramePr>
        <p:xfrm>
          <a:off x="3997750" y="692696"/>
          <a:ext cx="4176464" cy="1089288"/>
        </p:xfrm>
        <a:graphic>
          <a:graphicData uri="http://schemas.openxmlformats.org/presentationml/2006/ole">
            <mc:AlternateContent xmlns:mc="http://schemas.openxmlformats.org/markup-compatibility/2006">
              <mc:Choice xmlns:v="urn:schemas-microsoft-com:vml" Requires="v">
                <p:oleObj spid="_x0000_s60802" name="Equation" r:id="rId3" imgW="1168200" imgH="304560" progId="Equation.DSMT4">
                  <p:embed/>
                </p:oleObj>
              </mc:Choice>
              <mc:Fallback>
                <p:oleObj name="Equation" r:id="rId3" imgW="1168200" imgH="304560" progId="Equation.DSMT4">
                  <p:embed/>
                  <p:pic>
                    <p:nvPicPr>
                      <p:cNvPr id="0" name=""/>
                      <p:cNvPicPr>
                        <a:picLocks noGrp="1" noChangeAspect="1" noChangeArrowheads="1"/>
                      </p:cNvPicPr>
                      <p:nvPr/>
                    </p:nvPicPr>
                    <p:blipFill>
                      <a:blip r:embed="rId4"/>
                      <a:srcRect/>
                      <a:stretch>
                        <a:fillRect/>
                      </a:stretch>
                    </p:blipFill>
                    <p:spPr bwMode="auto">
                      <a:xfrm>
                        <a:off x="3997750" y="692696"/>
                        <a:ext cx="4176464" cy="1089288"/>
                      </a:xfrm>
                      <a:prstGeom prst="rect">
                        <a:avLst/>
                      </a:prstGeom>
                      <a:noFill/>
                    </p:spPr>
                  </p:pic>
                </p:oleObj>
              </mc:Fallback>
            </mc:AlternateContent>
          </a:graphicData>
        </a:graphic>
      </p:graphicFrame>
      <p:graphicFrame>
        <p:nvGraphicFramePr>
          <p:cNvPr id="65541" name="Object 5"/>
          <p:cNvGraphicFramePr>
            <a:graphicFrameLocks noChangeAspect="1"/>
          </p:cNvGraphicFramePr>
          <p:nvPr>
            <p:extLst>
              <p:ext uri="{D42A27DB-BD31-4B8C-83A1-F6EECF244321}">
                <p14:modId xmlns:p14="http://schemas.microsoft.com/office/powerpoint/2010/main" val="3535297517"/>
              </p:ext>
            </p:extLst>
          </p:nvPr>
        </p:nvGraphicFramePr>
        <p:xfrm>
          <a:off x="3419872" y="3140968"/>
          <a:ext cx="4605255" cy="720402"/>
        </p:xfrm>
        <a:graphic>
          <a:graphicData uri="http://schemas.openxmlformats.org/presentationml/2006/ole">
            <mc:AlternateContent xmlns:mc="http://schemas.openxmlformats.org/markup-compatibility/2006">
              <mc:Choice xmlns:v="urn:schemas-microsoft-com:vml" Requires="v">
                <p:oleObj spid="_x0000_s60803" name="Equation" r:id="rId5" imgW="1460500" imgH="228600" progId="">
                  <p:embed/>
                </p:oleObj>
              </mc:Choice>
              <mc:Fallback>
                <p:oleObj name="Equation" r:id="rId5" imgW="1460500" imgH="2286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872" y="3140968"/>
                        <a:ext cx="4605255" cy="720402"/>
                      </a:xfrm>
                      <a:prstGeom prst="rect">
                        <a:avLst/>
                      </a:prstGeom>
                      <a:noFill/>
                    </p:spPr>
                  </p:pic>
                </p:oleObj>
              </mc:Fallback>
            </mc:AlternateContent>
          </a:graphicData>
        </a:graphic>
      </p:graphicFrame>
      <p:graphicFrame>
        <p:nvGraphicFramePr>
          <p:cNvPr id="65542" name="Object 6"/>
          <p:cNvGraphicFramePr>
            <a:graphicFrameLocks noChangeAspect="1"/>
          </p:cNvGraphicFramePr>
          <p:nvPr>
            <p:extLst>
              <p:ext uri="{D42A27DB-BD31-4B8C-83A1-F6EECF244321}">
                <p14:modId xmlns:p14="http://schemas.microsoft.com/office/powerpoint/2010/main" val="155765220"/>
              </p:ext>
            </p:extLst>
          </p:nvPr>
        </p:nvGraphicFramePr>
        <p:xfrm>
          <a:off x="1250238" y="4149725"/>
          <a:ext cx="3533775" cy="1104900"/>
        </p:xfrm>
        <a:graphic>
          <a:graphicData uri="http://schemas.openxmlformats.org/presentationml/2006/ole">
            <mc:AlternateContent xmlns:mc="http://schemas.openxmlformats.org/markup-compatibility/2006">
              <mc:Choice xmlns:v="urn:schemas-microsoft-com:vml" Requires="v">
                <p:oleObj spid="_x0000_s60804" name="Equation" r:id="rId7" imgW="1257120" imgH="393480" progId="Equation.DSMT4">
                  <p:embed/>
                </p:oleObj>
              </mc:Choice>
              <mc:Fallback>
                <p:oleObj name="Equation" r:id="rId7" imgW="1257120" imgH="393480" progId="Equation.DSMT4">
                  <p:embed/>
                  <p:pic>
                    <p:nvPicPr>
                      <p:cNvPr id="0" name=""/>
                      <p:cNvPicPr>
                        <a:picLocks noChangeAspect="1" noChangeArrowheads="1"/>
                      </p:cNvPicPr>
                      <p:nvPr/>
                    </p:nvPicPr>
                    <p:blipFill>
                      <a:blip r:embed="rId8"/>
                      <a:srcRect/>
                      <a:stretch>
                        <a:fillRect/>
                      </a:stretch>
                    </p:blipFill>
                    <p:spPr bwMode="auto">
                      <a:xfrm>
                        <a:off x="1250238" y="4149725"/>
                        <a:ext cx="3533775" cy="1104900"/>
                      </a:xfrm>
                      <a:prstGeom prst="rect">
                        <a:avLst/>
                      </a:prstGeom>
                      <a:noFill/>
                    </p:spPr>
                  </p:pic>
                </p:oleObj>
              </mc:Fallback>
            </mc:AlternateContent>
          </a:graphicData>
        </a:graphic>
      </p:graphicFrame>
    </p:spTree>
    <p:extLst>
      <p:ext uri="{BB962C8B-B14F-4D97-AF65-F5344CB8AC3E}">
        <p14:creationId xmlns:p14="http://schemas.microsoft.com/office/powerpoint/2010/main" val="386510002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8E91090E-23E4-4775-9E99-7A151D4C8774}" type="slidenum">
              <a:rPr lang="en-US" altLang="zh-CN" smtClean="0"/>
              <a:pPr eaLnBrk="1" hangingPunct="1">
                <a:buNone/>
              </a:pPr>
              <a:t>123</a:t>
            </a:fld>
            <a:endParaRPr lang="en-US" altLang="zh-CN" dirty="0"/>
          </a:p>
        </p:txBody>
      </p:sp>
      <p:sp>
        <p:nvSpPr>
          <p:cNvPr id="66563" name="Rectangle 2"/>
          <p:cNvSpPr>
            <a:spLocks noGrp="1" noChangeArrowheads="1"/>
          </p:cNvSpPr>
          <p:nvPr>
            <p:ph type="body" idx="1"/>
          </p:nvPr>
        </p:nvSpPr>
        <p:spPr>
          <a:xfrm>
            <a:off x="468313" y="1341438"/>
            <a:ext cx="8229600" cy="4967287"/>
          </a:xfrm>
        </p:spPr>
        <p:txBody>
          <a:bodyPr/>
          <a:lstStyle/>
          <a:p>
            <a:pPr eaLnBrk="1" hangingPunct="1">
              <a:lnSpc>
                <a:spcPct val="135000"/>
              </a:lnSpc>
            </a:pPr>
            <a:r>
              <a:rPr lang="en-US" altLang="zh-CN" sz="2400" b="1" dirty="0">
                <a:latin typeface="+mj-lt"/>
                <a:ea typeface="黑体" panose="02010609060101010101" pitchFamily="49" charset="-122"/>
              </a:rPr>
              <a:t>Tawny makes a deposit into a bank account which credits interest at a nominal interest rate of 10% per annum, convertible semiannually. </a:t>
            </a:r>
          </a:p>
          <a:p>
            <a:pPr eaLnBrk="1" hangingPunct="1">
              <a:lnSpc>
                <a:spcPct val="135000"/>
              </a:lnSpc>
            </a:pPr>
            <a:r>
              <a:rPr lang="en-US" altLang="zh-CN" sz="2400" b="1" dirty="0">
                <a:latin typeface="+mj-lt"/>
                <a:ea typeface="黑体" panose="02010609060101010101" pitchFamily="49" charset="-122"/>
              </a:rPr>
              <a:t>At the same time, Fabio deposits 1000 into a different bank account, which is credited with simple interest. </a:t>
            </a:r>
          </a:p>
          <a:p>
            <a:pPr eaLnBrk="1" hangingPunct="1">
              <a:lnSpc>
                <a:spcPct val="135000"/>
              </a:lnSpc>
            </a:pPr>
            <a:r>
              <a:rPr lang="en-US" altLang="zh-CN" sz="2400" b="1" dirty="0">
                <a:latin typeface="+mj-lt"/>
                <a:ea typeface="黑体" panose="02010609060101010101" pitchFamily="49" charset="-122"/>
              </a:rPr>
              <a:t>At the end of 5 years, the forces of interest on the two accounts are equal, and Fabio’s account has accumulated to </a:t>
            </a:r>
            <a:r>
              <a:rPr lang="en-US" altLang="zh-CN" sz="2400" b="1" i="1" dirty="0">
                <a:latin typeface="+mj-lt"/>
                <a:ea typeface="黑体" panose="02010609060101010101" pitchFamily="49" charset="-122"/>
              </a:rPr>
              <a:t>Z</a:t>
            </a:r>
            <a:r>
              <a:rPr lang="en-US" altLang="zh-CN" sz="2400" b="1" dirty="0">
                <a:latin typeface="+mj-lt"/>
                <a:ea typeface="黑体" panose="02010609060101010101" pitchFamily="49" charset="-122"/>
              </a:rPr>
              <a:t> . </a:t>
            </a:r>
          </a:p>
          <a:p>
            <a:pPr eaLnBrk="1" hangingPunct="1">
              <a:lnSpc>
                <a:spcPct val="135000"/>
              </a:lnSpc>
            </a:pPr>
            <a:r>
              <a:rPr lang="en-US" altLang="zh-CN" sz="2400" b="1" dirty="0">
                <a:latin typeface="+mj-lt"/>
                <a:ea typeface="黑体" panose="02010609060101010101" pitchFamily="49" charset="-122"/>
              </a:rPr>
              <a:t>Determine </a:t>
            </a:r>
            <a:r>
              <a:rPr lang="en-US" altLang="zh-CN" sz="2400" b="1" i="1" dirty="0">
                <a:latin typeface="+mj-lt"/>
                <a:ea typeface="黑体" panose="02010609060101010101" pitchFamily="49" charset="-122"/>
              </a:rPr>
              <a:t>Z</a:t>
            </a:r>
            <a:r>
              <a:rPr lang="en-US" altLang="zh-CN" sz="2400" b="1" dirty="0">
                <a:latin typeface="+mj-lt"/>
                <a:ea typeface="黑体" panose="02010609060101010101" pitchFamily="49" charset="-122"/>
              </a:rPr>
              <a:t>.     </a:t>
            </a:r>
          </a:p>
        </p:txBody>
      </p:sp>
      <p:sp>
        <p:nvSpPr>
          <p:cNvPr id="66564" name="Rectangle 3"/>
          <p:cNvSpPr>
            <a:spLocks noGrp="1" noChangeArrowheads="1"/>
          </p:cNvSpPr>
          <p:nvPr>
            <p:ph type="title"/>
          </p:nvPr>
        </p:nvSpPr>
        <p:spPr>
          <a:xfrm>
            <a:off x="468313" y="736125"/>
            <a:ext cx="7543800" cy="858838"/>
          </a:xfrm>
          <a:noFill/>
        </p:spPr>
        <p:txBody>
          <a:bodyPr/>
          <a:lstStyle/>
          <a:p>
            <a:pPr eaLnBrk="1" hangingPunct="1"/>
            <a:r>
              <a:rPr lang="en-US" altLang="zh-CN" sz="2800" b="1" dirty="0">
                <a:latin typeface="+mj-lt"/>
                <a:ea typeface="黑体" panose="02010609060101010101" pitchFamily="49" charset="-122"/>
              </a:rPr>
              <a:t>Exercise </a:t>
            </a:r>
          </a:p>
        </p:txBody>
      </p:sp>
    </p:spTree>
    <p:extLst>
      <p:ext uri="{BB962C8B-B14F-4D97-AF65-F5344CB8AC3E}">
        <p14:creationId xmlns:p14="http://schemas.microsoft.com/office/powerpoint/2010/main" val="324850966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D23491E6-9B72-4A25-8AE7-2250BC810001}" type="slidenum">
              <a:rPr lang="en-US" altLang="zh-CN" smtClean="0"/>
              <a:pPr eaLnBrk="1" hangingPunct="1">
                <a:buNone/>
              </a:pPr>
              <a:t>124</a:t>
            </a:fld>
            <a:endParaRPr lang="en-US" altLang="zh-CN" dirty="0"/>
          </a:p>
        </p:txBody>
      </p:sp>
      <p:sp>
        <p:nvSpPr>
          <p:cNvPr id="67587" name="Rectangle 2"/>
          <p:cNvSpPr>
            <a:spLocks noGrp="1" noChangeArrowheads="1"/>
          </p:cNvSpPr>
          <p:nvPr>
            <p:ph type="body" idx="4294967295"/>
          </p:nvPr>
        </p:nvSpPr>
        <p:spPr>
          <a:xfrm>
            <a:off x="323850" y="866900"/>
            <a:ext cx="8229600" cy="5903913"/>
          </a:xfrm>
        </p:spPr>
        <p:txBody>
          <a:bodyPr/>
          <a:lstStyle/>
          <a:p>
            <a:pPr eaLnBrk="1" hangingPunct="1"/>
            <a:r>
              <a:rPr lang="en-US" altLang="zh-CN" sz="2000" b="1" dirty="0">
                <a:latin typeface="+mn-lt"/>
                <a:ea typeface="黑体" panose="02010609060101010101" pitchFamily="49" charset="-122"/>
              </a:rPr>
              <a:t>Solution</a:t>
            </a:r>
            <a:r>
              <a:rPr lang="zh-CN" altLang="en-US" sz="2000" b="1" dirty="0">
                <a:latin typeface="+mn-lt"/>
                <a:ea typeface="黑体" panose="02010609060101010101" pitchFamily="49" charset="-122"/>
              </a:rPr>
              <a:t>：</a:t>
            </a:r>
            <a:r>
              <a:rPr lang="en-US" altLang="zh-CN" sz="2000" b="1" dirty="0">
                <a:latin typeface="+mn-lt"/>
                <a:ea typeface="黑体" panose="02010609060101010101" pitchFamily="49" charset="-122"/>
              </a:rPr>
              <a:t>For Tawny’s bank account,</a:t>
            </a:r>
          </a:p>
          <a:p>
            <a:pPr lvl="1" eaLnBrk="1" hangingPunct="1"/>
            <a:endParaRPr lang="en-US" altLang="zh-CN" sz="2000" b="1" dirty="0">
              <a:latin typeface="+mn-lt"/>
              <a:ea typeface="黑体" panose="02010609060101010101" pitchFamily="49" charset="-122"/>
            </a:endParaRPr>
          </a:p>
          <a:p>
            <a:pPr lvl="1" eaLnBrk="1" hangingPunct="1"/>
            <a:endParaRPr lang="en-US" altLang="zh-CN" sz="2000" b="1" dirty="0">
              <a:latin typeface="+mn-lt"/>
              <a:ea typeface="黑体" panose="02010609060101010101" pitchFamily="49" charset="-122"/>
            </a:endParaRPr>
          </a:p>
          <a:p>
            <a:pPr lvl="1" eaLnBrk="1" hangingPunct="1">
              <a:buFont typeface="Wingdings" pitchFamily="2" charset="2"/>
              <a:buNone/>
            </a:pPr>
            <a:endParaRPr lang="en-US" altLang="zh-CN" sz="2000" b="1" dirty="0">
              <a:latin typeface="+mn-lt"/>
              <a:ea typeface="黑体" panose="02010609060101010101" pitchFamily="49" charset="-122"/>
            </a:endParaRPr>
          </a:p>
          <a:p>
            <a:pPr lvl="1" eaLnBrk="1" hangingPunct="1">
              <a:buFont typeface="Wingdings" pitchFamily="2" charset="2"/>
              <a:buNone/>
            </a:pPr>
            <a:r>
              <a:rPr lang="en-US" altLang="zh-CN" sz="2000" b="1" dirty="0">
                <a:latin typeface="+mn-lt"/>
                <a:ea typeface="黑体" panose="02010609060101010101" pitchFamily="49" charset="-122"/>
              </a:rPr>
              <a:t>and the force of interest is  </a:t>
            </a:r>
          </a:p>
          <a:p>
            <a:pPr lvl="1" eaLnBrk="1" hangingPunct="1">
              <a:buFont typeface="Wingdings" pitchFamily="2" charset="2"/>
              <a:buNone/>
            </a:pPr>
            <a:endParaRPr lang="en-US" altLang="zh-CN" sz="2000" b="1" dirty="0">
              <a:latin typeface="+mn-lt"/>
              <a:ea typeface="黑体" panose="02010609060101010101" pitchFamily="49" charset="-122"/>
            </a:endParaRPr>
          </a:p>
          <a:p>
            <a:pPr lvl="1" eaLnBrk="1" hangingPunct="1">
              <a:buFont typeface="Wingdings" pitchFamily="2" charset="2"/>
              <a:buNone/>
            </a:pPr>
            <a:endParaRPr lang="en-US" altLang="zh-CN" sz="2000" b="1" dirty="0">
              <a:latin typeface="+mn-lt"/>
              <a:ea typeface="黑体" panose="02010609060101010101" pitchFamily="49" charset="-122"/>
            </a:endParaRPr>
          </a:p>
          <a:p>
            <a:pPr lvl="1" eaLnBrk="1" hangingPunct="1">
              <a:buFont typeface="Wingdings" pitchFamily="2" charset="2"/>
              <a:buNone/>
            </a:pPr>
            <a:endParaRPr lang="en-US" altLang="zh-CN" sz="2000" b="1" dirty="0">
              <a:latin typeface="+mn-lt"/>
            </a:endParaRPr>
          </a:p>
          <a:p>
            <a:pPr lvl="1" eaLnBrk="1" hangingPunct="1">
              <a:buFont typeface="Wingdings" pitchFamily="2" charset="2"/>
              <a:buNone/>
            </a:pPr>
            <a:endParaRPr lang="en-US" altLang="zh-CN" sz="2000" b="1" dirty="0">
              <a:latin typeface="+mn-lt"/>
              <a:ea typeface="黑体" panose="02010609060101010101" pitchFamily="49" charset="-122"/>
            </a:endParaRPr>
          </a:p>
          <a:p>
            <a:pPr lvl="1" eaLnBrk="1" hangingPunct="1">
              <a:buFont typeface="Wingdings" pitchFamily="2" charset="2"/>
              <a:buNone/>
            </a:pPr>
            <a:r>
              <a:rPr lang="en-US" altLang="zh-CN" sz="2000" b="1" dirty="0">
                <a:latin typeface="+mn-lt"/>
                <a:ea typeface="黑体" panose="02010609060101010101" pitchFamily="49" charset="-122"/>
              </a:rPr>
              <a:t>For Fabio’s account,   </a:t>
            </a:r>
            <a:r>
              <a:rPr lang="en-US" altLang="zh-CN" sz="2000" b="1" i="1" dirty="0">
                <a:latin typeface="Times New Roman" panose="02020603050405020304" pitchFamily="18" charset="0"/>
                <a:cs typeface="Times New Roman" panose="02020603050405020304" pitchFamily="18" charset="0"/>
              </a:rPr>
              <a:t>a</a:t>
            </a:r>
            <a:r>
              <a:rPr lang="en-US" altLang="zh-CN" sz="2000" b="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t</a:t>
            </a:r>
            <a:r>
              <a:rPr lang="en-US" altLang="zh-CN" sz="2000" b="1" dirty="0">
                <a:latin typeface="Times New Roman" panose="02020603050405020304" pitchFamily="18" charset="0"/>
                <a:cs typeface="Times New Roman" panose="02020603050405020304" pitchFamily="18" charset="0"/>
              </a:rPr>
              <a:t>) = 1 + </a:t>
            </a:r>
            <a:r>
              <a:rPr lang="en-US" altLang="zh-CN" sz="2000" b="1" i="1" dirty="0">
                <a:latin typeface="Times New Roman" panose="02020603050405020304" pitchFamily="18" charset="0"/>
                <a:cs typeface="Times New Roman" panose="02020603050405020304" pitchFamily="18" charset="0"/>
              </a:rPr>
              <a:t>it</a:t>
            </a:r>
            <a:r>
              <a:rPr lang="en-US" altLang="zh-CN" sz="2000" b="1" dirty="0">
                <a:latin typeface="Times New Roman" panose="02020603050405020304" pitchFamily="18" charset="0"/>
                <a:cs typeface="Times New Roman" panose="02020603050405020304" pitchFamily="18" charset="0"/>
              </a:rPr>
              <a:t>    </a:t>
            </a:r>
            <a:r>
              <a:rPr lang="en-US" altLang="zh-CN" sz="2000" b="1" dirty="0">
                <a:latin typeface="+mn-lt"/>
                <a:ea typeface="黑体" panose="02010609060101010101" pitchFamily="49" charset="-122"/>
              </a:rPr>
              <a:t>and      </a:t>
            </a:r>
            <a:r>
              <a:rPr lang="en-US" altLang="zh-CN" sz="2000" b="1" i="1" dirty="0" err="1">
                <a:latin typeface="Times New Roman" panose="02020603050405020304" pitchFamily="18" charset="0"/>
                <a:cs typeface="Times New Roman" panose="02020603050405020304" pitchFamily="18" charset="0"/>
              </a:rPr>
              <a:t>d</a:t>
            </a:r>
            <a:r>
              <a:rPr lang="en-US" altLang="zh-CN" sz="2000" b="1" i="1" baseline="-25000" dirty="0" err="1">
                <a:latin typeface="Times New Roman" panose="02020603050405020304" pitchFamily="18" charset="0"/>
                <a:cs typeface="Times New Roman" panose="02020603050405020304" pitchFamily="18" charset="0"/>
              </a:rPr>
              <a:t>t</a:t>
            </a:r>
            <a:r>
              <a:rPr lang="en-US" altLang="zh-CN" sz="2000" b="1" dirty="0">
                <a:latin typeface="Times New Roman" panose="02020603050405020304" pitchFamily="18" charset="0"/>
                <a:cs typeface="Times New Roman" panose="02020603050405020304" pitchFamily="18" charset="0"/>
              </a:rPr>
              <a:t> = </a:t>
            </a:r>
            <a:r>
              <a:rPr lang="en-US" altLang="zh-CN" sz="2000" b="1" i="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/(1 + </a:t>
            </a:r>
            <a:r>
              <a:rPr lang="en-US" altLang="zh-CN" sz="2000" b="1" i="1" dirty="0">
                <a:latin typeface="Times New Roman" panose="02020603050405020304" pitchFamily="18" charset="0"/>
                <a:cs typeface="Times New Roman" panose="02020603050405020304" pitchFamily="18" charset="0"/>
              </a:rPr>
              <a:t>it</a:t>
            </a:r>
            <a:r>
              <a:rPr lang="en-US" altLang="zh-CN" sz="2000" b="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a:t>
            </a:r>
          </a:p>
          <a:p>
            <a:pPr lvl="1" eaLnBrk="1" hangingPunct="1">
              <a:buFont typeface="Wingdings" pitchFamily="2" charset="2"/>
              <a:buNone/>
            </a:pPr>
            <a:r>
              <a:rPr lang="en-US" altLang="zh-CN" sz="2000" b="1" dirty="0">
                <a:latin typeface="+mn-lt"/>
                <a:ea typeface="黑体" panose="02010609060101010101" pitchFamily="49" charset="-122"/>
              </a:rPr>
              <a:t>At time </a:t>
            </a:r>
            <a:r>
              <a:rPr lang="en-US" altLang="zh-CN" sz="2000" b="1" i="1" dirty="0">
                <a:latin typeface="+mn-lt"/>
                <a:ea typeface="黑体" panose="02010609060101010101" pitchFamily="49" charset="-122"/>
              </a:rPr>
              <a:t>t</a:t>
            </a:r>
            <a:r>
              <a:rPr lang="en-US" altLang="zh-CN" sz="2000" b="1" dirty="0">
                <a:latin typeface="+mn-lt"/>
                <a:ea typeface="黑体" panose="02010609060101010101" pitchFamily="49" charset="-122"/>
              </a:rPr>
              <a:t> = 5,          </a:t>
            </a:r>
            <a:r>
              <a:rPr lang="en-US" altLang="zh-CN" sz="2000" b="1" dirty="0">
                <a:latin typeface="Times New Roman" panose="02020603050405020304" pitchFamily="18" charset="0"/>
                <a:cs typeface="Times New Roman" panose="02020603050405020304" pitchFamily="18" charset="0"/>
              </a:rPr>
              <a:t>2 ln(1.05) = </a:t>
            </a:r>
            <a:r>
              <a:rPr lang="en-US" altLang="zh-CN" sz="2000" b="1" i="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 / (1 + </a:t>
            </a:r>
            <a:r>
              <a:rPr lang="en-US" altLang="zh-CN" sz="2000" b="1" dirty="0" err="1">
                <a:latin typeface="Times New Roman" panose="02020603050405020304" pitchFamily="18" charset="0"/>
                <a:cs typeface="Times New Roman" panose="02020603050405020304" pitchFamily="18" charset="0"/>
              </a:rPr>
              <a:t>5</a:t>
            </a:r>
            <a:r>
              <a:rPr lang="en-US" altLang="zh-CN" sz="2000" b="1" i="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    </a:t>
            </a:r>
            <a:r>
              <a:rPr lang="en-US" altLang="zh-CN" sz="2000" b="1" dirty="0">
                <a:latin typeface="+mn-lt"/>
                <a:ea typeface="黑体" panose="02010609060101010101" pitchFamily="49" charset="-122"/>
              </a:rPr>
              <a:t>So, </a:t>
            </a:r>
          </a:p>
          <a:p>
            <a:pPr lvl="1" eaLnBrk="1" hangingPunct="1">
              <a:buFont typeface="Wingdings" pitchFamily="2" charset="2"/>
              <a:buNone/>
            </a:pPr>
            <a:endParaRPr lang="en-US" altLang="zh-CN" sz="2000" b="1" dirty="0">
              <a:latin typeface="+mn-lt"/>
              <a:ea typeface="黑体" panose="02010609060101010101" pitchFamily="49" charset="-122"/>
            </a:endParaRPr>
          </a:p>
        </p:txBody>
      </p:sp>
      <p:graphicFrame>
        <p:nvGraphicFramePr>
          <p:cNvPr id="67588" name="Object 3"/>
          <p:cNvGraphicFramePr>
            <a:graphicFrameLocks noChangeAspect="1"/>
          </p:cNvGraphicFramePr>
          <p:nvPr>
            <p:extLst>
              <p:ext uri="{D42A27DB-BD31-4B8C-83A1-F6EECF244321}">
                <p14:modId xmlns:p14="http://schemas.microsoft.com/office/powerpoint/2010/main" val="2935850408"/>
              </p:ext>
            </p:extLst>
          </p:nvPr>
        </p:nvGraphicFramePr>
        <p:xfrm>
          <a:off x="1283151" y="1220997"/>
          <a:ext cx="3792366" cy="1079897"/>
        </p:xfrm>
        <a:graphic>
          <a:graphicData uri="http://schemas.openxmlformats.org/presentationml/2006/ole">
            <mc:AlternateContent xmlns:mc="http://schemas.openxmlformats.org/markup-compatibility/2006">
              <mc:Choice xmlns:v="urn:schemas-microsoft-com:vml" Requires="v">
                <p:oleObj spid="_x0000_s61829" name="Equation" r:id="rId3" imgW="1651000" imgH="469900" progId="">
                  <p:embed/>
                </p:oleObj>
              </mc:Choice>
              <mc:Fallback>
                <p:oleObj name="Equation" r:id="rId3" imgW="1651000" imgH="4699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3151" y="1220997"/>
                        <a:ext cx="3792366" cy="1079897"/>
                      </a:xfrm>
                      <a:prstGeom prst="rect">
                        <a:avLst/>
                      </a:prstGeom>
                      <a:noFill/>
                    </p:spPr>
                  </p:pic>
                </p:oleObj>
              </mc:Fallback>
            </mc:AlternateContent>
          </a:graphicData>
        </a:graphic>
      </p:graphicFrame>
      <p:graphicFrame>
        <p:nvGraphicFramePr>
          <p:cNvPr id="67589" name="Object 4"/>
          <p:cNvGraphicFramePr>
            <a:graphicFrameLocks noChangeAspect="1"/>
          </p:cNvGraphicFramePr>
          <p:nvPr>
            <p:extLst>
              <p:ext uri="{D42A27DB-BD31-4B8C-83A1-F6EECF244321}">
                <p14:modId xmlns:p14="http://schemas.microsoft.com/office/powerpoint/2010/main" val="310008739"/>
              </p:ext>
            </p:extLst>
          </p:nvPr>
        </p:nvGraphicFramePr>
        <p:xfrm>
          <a:off x="1348146" y="2869181"/>
          <a:ext cx="4171950" cy="790575"/>
        </p:xfrm>
        <a:graphic>
          <a:graphicData uri="http://schemas.openxmlformats.org/presentationml/2006/ole">
            <mc:AlternateContent xmlns:mc="http://schemas.openxmlformats.org/markup-compatibility/2006">
              <mc:Choice xmlns:v="urn:schemas-microsoft-com:vml" Requires="v">
                <p:oleObj spid="_x0000_s61830" name="Equation" r:id="rId5" imgW="1676160" imgH="317160" progId="Equation.DSMT4">
                  <p:embed/>
                </p:oleObj>
              </mc:Choice>
              <mc:Fallback>
                <p:oleObj name="Equation" r:id="rId5" imgW="1676160" imgH="317160" progId="Equation.DSMT4">
                  <p:embed/>
                  <p:pic>
                    <p:nvPicPr>
                      <p:cNvPr id="0" name=""/>
                      <p:cNvPicPr>
                        <a:picLocks noChangeAspect="1" noChangeArrowheads="1"/>
                      </p:cNvPicPr>
                      <p:nvPr/>
                    </p:nvPicPr>
                    <p:blipFill>
                      <a:blip r:embed="rId6"/>
                      <a:srcRect/>
                      <a:stretch>
                        <a:fillRect/>
                      </a:stretch>
                    </p:blipFill>
                    <p:spPr bwMode="auto">
                      <a:xfrm>
                        <a:off x="1348146" y="2869181"/>
                        <a:ext cx="4171950" cy="790575"/>
                      </a:xfrm>
                      <a:prstGeom prst="rect">
                        <a:avLst/>
                      </a:prstGeom>
                      <a:noFill/>
                    </p:spPr>
                  </p:pic>
                </p:oleObj>
              </mc:Fallback>
            </mc:AlternateContent>
          </a:graphicData>
        </a:graphic>
      </p:graphicFrame>
      <p:graphicFrame>
        <p:nvGraphicFramePr>
          <p:cNvPr id="67590" name="Object 5"/>
          <p:cNvGraphicFramePr>
            <a:graphicFrameLocks noChangeAspect="1"/>
          </p:cNvGraphicFramePr>
          <p:nvPr>
            <p:extLst>
              <p:ext uri="{D42A27DB-BD31-4B8C-83A1-F6EECF244321}">
                <p14:modId xmlns:p14="http://schemas.microsoft.com/office/powerpoint/2010/main" val="1903067298"/>
              </p:ext>
            </p:extLst>
          </p:nvPr>
        </p:nvGraphicFramePr>
        <p:xfrm>
          <a:off x="885693" y="5215306"/>
          <a:ext cx="5437782" cy="1318914"/>
        </p:xfrm>
        <a:graphic>
          <a:graphicData uri="http://schemas.openxmlformats.org/presentationml/2006/ole">
            <mc:AlternateContent xmlns:mc="http://schemas.openxmlformats.org/markup-compatibility/2006">
              <mc:Choice xmlns:v="urn:schemas-microsoft-com:vml" Requires="v">
                <p:oleObj spid="_x0000_s61831" name="Equation" r:id="rId7" imgW="2197080" imgH="533160" progId="Equation.DSMT4">
                  <p:embed/>
                </p:oleObj>
              </mc:Choice>
              <mc:Fallback>
                <p:oleObj name="Equation" r:id="rId7" imgW="2197080" imgH="533160" progId="Equation.DSMT4">
                  <p:embed/>
                  <p:pic>
                    <p:nvPicPr>
                      <p:cNvPr id="0" name=""/>
                      <p:cNvPicPr>
                        <a:picLocks noChangeAspect="1" noChangeArrowheads="1"/>
                      </p:cNvPicPr>
                      <p:nvPr/>
                    </p:nvPicPr>
                    <p:blipFill>
                      <a:blip r:embed="rId8"/>
                      <a:srcRect/>
                      <a:stretch>
                        <a:fillRect/>
                      </a:stretch>
                    </p:blipFill>
                    <p:spPr bwMode="auto">
                      <a:xfrm>
                        <a:off x="885693" y="5215306"/>
                        <a:ext cx="5437782" cy="1318914"/>
                      </a:xfrm>
                      <a:prstGeom prst="rect">
                        <a:avLst/>
                      </a:prstGeom>
                      <a:noFill/>
                    </p:spPr>
                  </p:pic>
                </p:oleObj>
              </mc:Fallback>
            </mc:AlternateContent>
          </a:graphicData>
        </a:graphic>
      </p:graphicFrame>
    </p:spTree>
    <p:extLst>
      <p:ext uri="{BB962C8B-B14F-4D97-AF65-F5344CB8AC3E}">
        <p14:creationId xmlns:p14="http://schemas.microsoft.com/office/powerpoint/2010/main" val="147069814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144855E7-68CF-460E-99DB-BE00FBD656B2}" type="slidenum">
              <a:rPr lang="en-US" altLang="zh-CN" smtClean="0"/>
              <a:pPr eaLnBrk="1" hangingPunct="1">
                <a:buNone/>
              </a:pPr>
              <a:t>125</a:t>
            </a:fld>
            <a:endParaRPr lang="en-US" altLang="zh-CN" dirty="0"/>
          </a:p>
        </p:txBody>
      </p:sp>
      <p:sp>
        <p:nvSpPr>
          <p:cNvPr id="72707" name="Rectangle 2"/>
          <p:cNvSpPr>
            <a:spLocks noGrp="1" noChangeArrowheads="1"/>
          </p:cNvSpPr>
          <p:nvPr>
            <p:ph type="body" idx="1"/>
          </p:nvPr>
        </p:nvSpPr>
        <p:spPr>
          <a:xfrm>
            <a:off x="457200" y="1370138"/>
            <a:ext cx="8229600" cy="5078412"/>
          </a:xfrm>
        </p:spPr>
        <p:txBody>
          <a:bodyPr/>
          <a:lstStyle/>
          <a:p>
            <a:pPr eaLnBrk="1" hangingPunct="1"/>
            <a:r>
              <a:rPr lang="en-US" altLang="zh-CN" sz="2400" b="1" dirty="0">
                <a:latin typeface="+mj-lt"/>
                <a:ea typeface="黑体" panose="02010609060101010101" pitchFamily="49" charset="-122"/>
              </a:rPr>
              <a:t>Brian and Jennifer each take out a loan of </a:t>
            </a:r>
            <a:r>
              <a:rPr lang="en-US" altLang="zh-CN" sz="2400" b="1" i="1" dirty="0">
                <a:latin typeface="+mj-lt"/>
                <a:ea typeface="黑体" panose="02010609060101010101" pitchFamily="49" charset="-122"/>
              </a:rPr>
              <a:t>X</a:t>
            </a:r>
            <a:r>
              <a:rPr lang="en-US" altLang="zh-CN" sz="2400" b="1" dirty="0">
                <a:latin typeface="+mj-lt"/>
                <a:ea typeface="黑体" panose="02010609060101010101" pitchFamily="49" charset="-122"/>
              </a:rPr>
              <a:t>. </a:t>
            </a:r>
          </a:p>
          <a:p>
            <a:pPr eaLnBrk="1" hangingPunct="1"/>
            <a:r>
              <a:rPr lang="en-US" altLang="zh-CN" sz="2400" b="1" dirty="0">
                <a:latin typeface="+mj-lt"/>
                <a:ea typeface="黑体" panose="02010609060101010101" pitchFamily="49" charset="-122"/>
              </a:rPr>
              <a:t>Jennifer will repay her loan by making one payment of 800 at the end of year 10. </a:t>
            </a:r>
          </a:p>
          <a:p>
            <a:pPr eaLnBrk="1" hangingPunct="1"/>
            <a:r>
              <a:rPr lang="en-US" altLang="zh-CN" sz="2400" b="1" dirty="0">
                <a:latin typeface="+mj-lt"/>
                <a:ea typeface="黑体" panose="02010609060101010101" pitchFamily="49" charset="-122"/>
              </a:rPr>
              <a:t>Brian will repay his loan by making one payment of 1120 at the end of year 10. </a:t>
            </a:r>
          </a:p>
          <a:p>
            <a:pPr eaLnBrk="1" hangingPunct="1"/>
            <a:r>
              <a:rPr lang="en-US" altLang="zh-CN" sz="2400" b="1" dirty="0">
                <a:latin typeface="+mj-lt"/>
                <a:ea typeface="黑体" panose="02010609060101010101" pitchFamily="49" charset="-122"/>
              </a:rPr>
              <a:t>The nominal semi-annual rate being charged to Jennifer is exactly one–half the nominal semi–annual rate being charged to Brian. </a:t>
            </a:r>
          </a:p>
          <a:p>
            <a:pPr eaLnBrk="1" hangingPunct="1"/>
            <a:r>
              <a:rPr lang="en-US" altLang="zh-CN" sz="2400" b="1" dirty="0">
                <a:latin typeface="+mj-lt"/>
                <a:ea typeface="黑体" panose="02010609060101010101" pitchFamily="49" charset="-122"/>
              </a:rPr>
              <a:t>Calculate </a:t>
            </a:r>
            <a:r>
              <a:rPr lang="en-US" altLang="zh-CN" sz="2400" b="1" i="1" dirty="0">
                <a:latin typeface="+mj-lt"/>
                <a:ea typeface="黑体" panose="02010609060101010101" pitchFamily="49" charset="-122"/>
              </a:rPr>
              <a:t>X</a:t>
            </a:r>
            <a:r>
              <a:rPr lang="en-US" altLang="zh-CN" sz="2400" b="1" dirty="0">
                <a:latin typeface="+mj-lt"/>
                <a:ea typeface="黑体" panose="02010609060101010101" pitchFamily="49" charset="-122"/>
              </a:rPr>
              <a:t>.    ( </a:t>
            </a:r>
            <a:r>
              <a:rPr lang="en-US" altLang="zh-CN" sz="2400" b="1" i="1" dirty="0">
                <a:latin typeface="+mj-lt"/>
                <a:ea typeface="黑体" panose="02010609060101010101" pitchFamily="49" charset="-122"/>
              </a:rPr>
              <a:t>X </a:t>
            </a:r>
            <a:r>
              <a:rPr lang="en-US" altLang="zh-CN" sz="2400" b="1" dirty="0">
                <a:latin typeface="+mj-lt"/>
                <a:ea typeface="黑体" panose="02010609060101010101" pitchFamily="49" charset="-122"/>
              </a:rPr>
              <a:t>= 568.14)</a:t>
            </a:r>
          </a:p>
        </p:txBody>
      </p:sp>
      <p:sp>
        <p:nvSpPr>
          <p:cNvPr id="72708" name="Rectangle 3"/>
          <p:cNvSpPr>
            <a:spLocks noGrp="1" noChangeArrowheads="1"/>
          </p:cNvSpPr>
          <p:nvPr>
            <p:ph type="title"/>
          </p:nvPr>
        </p:nvSpPr>
        <p:spPr>
          <a:xfrm>
            <a:off x="468313" y="654975"/>
            <a:ext cx="7543800" cy="858838"/>
          </a:xfrm>
          <a:noFill/>
        </p:spPr>
        <p:txBody>
          <a:bodyPr/>
          <a:lstStyle/>
          <a:p>
            <a:pPr eaLnBrk="1" hangingPunct="1"/>
            <a:r>
              <a:rPr lang="en-US" altLang="zh-CN" sz="2800" b="1" dirty="0">
                <a:latin typeface="+mj-lt"/>
                <a:ea typeface="黑体" panose="02010609060101010101" pitchFamily="49" charset="-122"/>
              </a:rPr>
              <a:t>Exercise </a:t>
            </a:r>
          </a:p>
        </p:txBody>
      </p:sp>
    </p:spTree>
    <p:extLst>
      <p:ext uri="{BB962C8B-B14F-4D97-AF65-F5344CB8AC3E}">
        <p14:creationId xmlns:p14="http://schemas.microsoft.com/office/powerpoint/2010/main" val="142884211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3"/>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E4542C54-AB53-440F-86A5-449C70F2A450}" type="slidenum">
              <a:rPr lang="en-US" altLang="zh-CN" smtClean="0"/>
              <a:pPr eaLnBrk="1" hangingPunct="1">
                <a:buNone/>
              </a:pPr>
              <a:t>126</a:t>
            </a:fld>
            <a:endParaRPr lang="en-US" altLang="zh-CN" dirty="0"/>
          </a:p>
        </p:txBody>
      </p:sp>
      <p:graphicFrame>
        <p:nvGraphicFramePr>
          <p:cNvPr id="73731" name="Object 2"/>
          <p:cNvGraphicFramePr>
            <a:graphicFrameLocks noChangeAspect="1"/>
          </p:cNvGraphicFramePr>
          <p:nvPr>
            <p:extLst>
              <p:ext uri="{D42A27DB-BD31-4B8C-83A1-F6EECF244321}">
                <p14:modId xmlns:p14="http://schemas.microsoft.com/office/powerpoint/2010/main" val="3660259440"/>
              </p:ext>
            </p:extLst>
          </p:nvPr>
        </p:nvGraphicFramePr>
        <p:xfrm>
          <a:off x="1371600" y="1309688"/>
          <a:ext cx="4830763" cy="4711700"/>
        </p:xfrm>
        <a:graphic>
          <a:graphicData uri="http://schemas.openxmlformats.org/presentationml/2006/ole">
            <mc:AlternateContent xmlns:mc="http://schemas.openxmlformats.org/markup-compatibility/2006">
              <mc:Choice xmlns:v="urn:schemas-microsoft-com:vml" Requires="v">
                <p:oleObj spid="_x0000_s62594" name="Equation" r:id="rId3" imgW="1981080" imgH="1930320" progId="Equation.DSMT4">
                  <p:embed/>
                </p:oleObj>
              </mc:Choice>
              <mc:Fallback>
                <p:oleObj name="Equation" r:id="rId3" imgW="1981080" imgH="1930320" progId="Equation.DSMT4">
                  <p:embed/>
                  <p:pic>
                    <p:nvPicPr>
                      <p:cNvPr id="0" name=""/>
                      <p:cNvPicPr>
                        <a:picLocks noChangeAspect="1" noChangeArrowheads="1"/>
                      </p:cNvPicPr>
                      <p:nvPr/>
                    </p:nvPicPr>
                    <p:blipFill>
                      <a:blip r:embed="rId4"/>
                      <a:srcRect/>
                      <a:stretch>
                        <a:fillRect/>
                      </a:stretch>
                    </p:blipFill>
                    <p:spPr bwMode="auto">
                      <a:xfrm>
                        <a:off x="1371600" y="1309688"/>
                        <a:ext cx="4830763" cy="471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732" name="Text Box 3"/>
          <p:cNvSpPr txBox="1">
            <a:spLocks noChangeArrowheads="1"/>
          </p:cNvSpPr>
          <p:nvPr/>
        </p:nvSpPr>
        <p:spPr bwMode="auto">
          <a:xfrm>
            <a:off x="950913" y="692150"/>
            <a:ext cx="995785"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t> 解</a:t>
            </a:r>
            <a:r>
              <a:rPr lang="zh-CN" altLang="en-US" sz="2400" dirty="0"/>
              <a:t>：</a:t>
            </a:r>
          </a:p>
        </p:txBody>
      </p:sp>
    </p:spTree>
    <p:extLst>
      <p:ext uri="{BB962C8B-B14F-4D97-AF65-F5344CB8AC3E}">
        <p14:creationId xmlns:p14="http://schemas.microsoft.com/office/powerpoint/2010/main" val="54402992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C7AFE7B3-8327-4BF5-9867-05E9A814326A}" type="slidenum">
              <a:rPr lang="en-US" altLang="zh-CN" smtClean="0"/>
              <a:pPr eaLnBrk="1" hangingPunct="1">
                <a:buNone/>
              </a:pPr>
              <a:t>127</a:t>
            </a:fld>
            <a:endParaRPr lang="en-US" altLang="zh-CN" dirty="0"/>
          </a:p>
        </p:txBody>
      </p:sp>
      <p:sp>
        <p:nvSpPr>
          <p:cNvPr id="74755" name="Rectangle 2"/>
          <p:cNvSpPr>
            <a:spLocks noGrp="1" noChangeArrowheads="1"/>
          </p:cNvSpPr>
          <p:nvPr>
            <p:ph type="body" idx="1"/>
          </p:nvPr>
        </p:nvSpPr>
        <p:spPr>
          <a:xfrm>
            <a:off x="457200" y="1160463"/>
            <a:ext cx="8229600" cy="4932833"/>
          </a:xfrm>
        </p:spPr>
        <p:txBody>
          <a:bodyPr/>
          <a:lstStyle/>
          <a:p>
            <a:pPr eaLnBrk="1" hangingPunct="1">
              <a:lnSpc>
                <a:spcPct val="165000"/>
              </a:lnSpc>
              <a:buFont typeface="Wingdings" pitchFamily="2" charset="2"/>
              <a:buNone/>
            </a:pPr>
            <a:r>
              <a:rPr lang="en-US" altLang="zh-CN" sz="3200" b="1" i="1" dirty="0">
                <a:latin typeface="Times New Roman" panose="02020603050405020304" pitchFamily="18" charset="0"/>
                <a:cs typeface="Times New Roman" panose="02020603050405020304" pitchFamily="18" charset="0"/>
              </a:rPr>
              <a:t>                    x</a:t>
            </a:r>
            <a:r>
              <a:rPr lang="en-US" altLang="zh-CN" sz="3200" b="1" dirty="0">
                <a:latin typeface="Times New Roman" panose="02020603050405020304" pitchFamily="18" charset="0"/>
                <a:cs typeface="Times New Roman" panose="02020603050405020304" pitchFamily="18" charset="0"/>
              </a:rPr>
              <a:t> (1 + </a:t>
            </a:r>
            <a:r>
              <a:rPr lang="en-US" altLang="zh-CN" sz="3200" b="1" i="1" dirty="0" err="1">
                <a:latin typeface="Times New Roman" panose="02020603050405020304" pitchFamily="18" charset="0"/>
                <a:cs typeface="Times New Roman" panose="02020603050405020304" pitchFamily="18" charset="0"/>
              </a:rPr>
              <a:t>i</a:t>
            </a:r>
            <a:r>
              <a:rPr lang="en-US" altLang="zh-CN" sz="3200" b="1" dirty="0">
                <a:latin typeface="Times New Roman" panose="02020603050405020304" pitchFamily="18" charset="0"/>
                <a:cs typeface="Times New Roman" panose="02020603050405020304" pitchFamily="18" charset="0"/>
              </a:rPr>
              <a:t>)</a:t>
            </a:r>
            <a:r>
              <a:rPr lang="en-US" altLang="zh-CN" sz="3200" b="1" baseline="30000" dirty="0">
                <a:latin typeface="Times New Roman" panose="02020603050405020304" pitchFamily="18" charset="0"/>
                <a:cs typeface="Times New Roman" panose="02020603050405020304" pitchFamily="18" charset="0"/>
              </a:rPr>
              <a:t>20</a:t>
            </a:r>
            <a:r>
              <a:rPr lang="en-US" altLang="zh-CN" sz="3200" b="1" dirty="0">
                <a:latin typeface="Times New Roman" panose="02020603050405020304" pitchFamily="18" charset="0"/>
                <a:cs typeface="Times New Roman" panose="02020603050405020304" pitchFamily="18" charset="0"/>
              </a:rPr>
              <a:t> = 800 </a:t>
            </a:r>
          </a:p>
          <a:p>
            <a:pPr eaLnBrk="1" hangingPunct="1">
              <a:lnSpc>
                <a:spcPct val="165000"/>
              </a:lnSpc>
              <a:buFont typeface="Wingdings" pitchFamily="2" charset="2"/>
              <a:buNone/>
            </a:pPr>
            <a:r>
              <a:rPr lang="en-US" altLang="zh-CN" sz="3200" b="1" i="1" dirty="0">
                <a:latin typeface="Times New Roman" panose="02020603050405020304" pitchFamily="18" charset="0"/>
                <a:cs typeface="Times New Roman" panose="02020603050405020304" pitchFamily="18" charset="0"/>
              </a:rPr>
              <a:t>                    x</a:t>
            </a:r>
            <a:r>
              <a:rPr lang="en-US" altLang="zh-CN" sz="3200" b="1" dirty="0">
                <a:latin typeface="Times New Roman" panose="02020603050405020304" pitchFamily="18" charset="0"/>
                <a:cs typeface="Times New Roman" panose="02020603050405020304" pitchFamily="18" charset="0"/>
              </a:rPr>
              <a:t> ( 1 + </a:t>
            </a:r>
            <a:r>
              <a:rPr lang="en-US" altLang="zh-CN" sz="3200" b="1" dirty="0" err="1">
                <a:latin typeface="Times New Roman" panose="02020603050405020304" pitchFamily="18" charset="0"/>
                <a:cs typeface="Times New Roman" panose="02020603050405020304" pitchFamily="18" charset="0"/>
              </a:rPr>
              <a:t>2</a:t>
            </a:r>
            <a:r>
              <a:rPr lang="en-US" altLang="zh-CN" sz="3200" b="1" i="1" dirty="0" err="1">
                <a:latin typeface="Times New Roman" panose="02020603050405020304" pitchFamily="18" charset="0"/>
                <a:cs typeface="Times New Roman" panose="02020603050405020304" pitchFamily="18" charset="0"/>
              </a:rPr>
              <a:t>i</a:t>
            </a:r>
            <a:r>
              <a:rPr lang="en-US" altLang="zh-CN" sz="3200" b="1" dirty="0">
                <a:latin typeface="Times New Roman" panose="02020603050405020304" pitchFamily="18" charset="0"/>
                <a:cs typeface="Times New Roman" panose="02020603050405020304" pitchFamily="18" charset="0"/>
              </a:rPr>
              <a:t>)</a:t>
            </a:r>
            <a:r>
              <a:rPr lang="en-US" altLang="zh-CN" sz="3200" b="1" baseline="30000" dirty="0">
                <a:latin typeface="Times New Roman" panose="02020603050405020304" pitchFamily="18" charset="0"/>
                <a:cs typeface="Times New Roman" panose="02020603050405020304" pitchFamily="18" charset="0"/>
              </a:rPr>
              <a:t>20</a:t>
            </a:r>
            <a:r>
              <a:rPr lang="en-US" altLang="zh-CN" sz="3200" b="1" dirty="0">
                <a:latin typeface="Times New Roman" panose="02020603050405020304" pitchFamily="18" charset="0"/>
                <a:cs typeface="Times New Roman" panose="02020603050405020304" pitchFamily="18" charset="0"/>
              </a:rPr>
              <a:t> = 1120  </a:t>
            </a:r>
          </a:p>
          <a:p>
            <a:pPr eaLnBrk="1" hangingPunct="1">
              <a:lnSpc>
                <a:spcPct val="165000"/>
              </a:lnSpc>
              <a:buFont typeface="Wingdings" pitchFamily="2" charset="2"/>
              <a:buNone/>
            </a:pPr>
            <a:endParaRPr lang="en-US" altLang="zh-CN" sz="3200" b="1" i="1" dirty="0">
              <a:latin typeface="Times New Roman" panose="02020603050405020304" pitchFamily="18" charset="0"/>
              <a:cs typeface="Times New Roman" panose="02020603050405020304" pitchFamily="18" charset="0"/>
            </a:endParaRPr>
          </a:p>
          <a:p>
            <a:pPr eaLnBrk="1" hangingPunct="1">
              <a:lnSpc>
                <a:spcPct val="165000"/>
              </a:lnSpc>
              <a:buFont typeface="Wingdings" pitchFamily="2" charset="2"/>
              <a:buNone/>
            </a:pPr>
            <a:r>
              <a:rPr lang="en-US" altLang="zh-CN" sz="3200" b="1" i="1" dirty="0" err="1">
                <a:latin typeface="Times New Roman" panose="02020603050405020304" pitchFamily="18" charset="0"/>
                <a:cs typeface="Times New Roman" panose="02020603050405020304" pitchFamily="18" charset="0"/>
              </a:rPr>
              <a:t>i</a:t>
            </a:r>
            <a:r>
              <a:rPr lang="en-US" altLang="zh-CN" sz="3200" b="1" dirty="0">
                <a:latin typeface="Times New Roman" panose="02020603050405020304" pitchFamily="18" charset="0"/>
                <a:cs typeface="Times New Roman" panose="02020603050405020304" pitchFamily="18" charset="0"/>
              </a:rPr>
              <a:t> = 0.017259</a:t>
            </a:r>
            <a:r>
              <a:rPr lang="en-US" altLang="zh-CN" sz="3200" b="1" i="1" dirty="0">
                <a:latin typeface="Times New Roman" panose="02020603050405020304" pitchFamily="18" charset="0"/>
                <a:cs typeface="Times New Roman" panose="02020603050405020304" pitchFamily="18" charset="0"/>
              </a:rPr>
              <a:t>                  </a:t>
            </a:r>
          </a:p>
          <a:p>
            <a:pPr eaLnBrk="1" hangingPunct="1">
              <a:lnSpc>
                <a:spcPct val="165000"/>
              </a:lnSpc>
              <a:buFont typeface="Wingdings" pitchFamily="2" charset="2"/>
              <a:buNone/>
            </a:pPr>
            <a:r>
              <a:rPr lang="en-US" altLang="zh-CN" sz="3200" b="1" i="1" dirty="0">
                <a:latin typeface="Times New Roman" panose="02020603050405020304" pitchFamily="18" charset="0"/>
                <a:cs typeface="Times New Roman" panose="02020603050405020304" pitchFamily="18" charset="0"/>
              </a:rPr>
              <a:t>x</a:t>
            </a:r>
            <a:r>
              <a:rPr lang="en-US" altLang="zh-CN" sz="3200" b="1" dirty="0">
                <a:latin typeface="Times New Roman" panose="02020603050405020304" pitchFamily="18" charset="0"/>
                <a:cs typeface="Times New Roman" panose="02020603050405020304" pitchFamily="18" charset="0"/>
              </a:rPr>
              <a:t> = 568.14</a:t>
            </a:r>
          </a:p>
        </p:txBody>
      </p:sp>
    </p:spTree>
    <p:extLst>
      <p:ext uri="{BB962C8B-B14F-4D97-AF65-F5344CB8AC3E}">
        <p14:creationId xmlns:p14="http://schemas.microsoft.com/office/powerpoint/2010/main" val="3212712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A00A1EE-CAFC-4062-A367-DB68C5D1A670}" type="slidenum">
              <a:rPr lang="en-US" altLang="zh-CN" smtClean="0"/>
              <a:pPr eaLnBrk="1" hangingPunct="1"/>
              <a:t>13</a:t>
            </a:fld>
            <a:endParaRPr lang="en-US" altLang="zh-CN"/>
          </a:p>
        </p:txBody>
      </p:sp>
      <p:sp>
        <p:nvSpPr>
          <p:cNvPr id="22531" name="Rectangle 2"/>
          <p:cNvSpPr>
            <a:spLocks noGrp="1" noChangeArrowheads="1"/>
          </p:cNvSpPr>
          <p:nvPr>
            <p:ph type="title"/>
          </p:nvPr>
        </p:nvSpPr>
        <p:spPr>
          <a:xfrm>
            <a:off x="822952" y="805632"/>
            <a:ext cx="7543800" cy="930275"/>
          </a:xfrm>
        </p:spPr>
        <p:txBody>
          <a:bodyPr/>
          <a:lstStyle/>
          <a:p>
            <a:pPr eaLnBrk="1" hangingPunct="1"/>
            <a:r>
              <a:rPr lang="zh-CN" altLang="en-US" sz="3200" b="1" dirty="0">
                <a:latin typeface="+mn-lt"/>
                <a:ea typeface="黑体" panose="02010609060101010101" pitchFamily="49" charset="-122"/>
              </a:rPr>
              <a:t>单利 </a:t>
            </a:r>
            <a:r>
              <a:rPr lang="en-US" altLang="zh-CN" sz="3200" b="1" dirty="0">
                <a:latin typeface="+mn-lt"/>
                <a:ea typeface="黑体" panose="02010609060101010101" pitchFamily="49" charset="-122"/>
              </a:rPr>
              <a:t>(simple interest)</a:t>
            </a:r>
          </a:p>
        </p:txBody>
      </p:sp>
      <p:sp>
        <p:nvSpPr>
          <p:cNvPr id="44035" name="Rectangle 3"/>
          <p:cNvSpPr>
            <a:spLocks noGrp="1" noChangeArrowheads="1"/>
          </p:cNvSpPr>
          <p:nvPr>
            <p:ph type="body" idx="1"/>
          </p:nvPr>
        </p:nvSpPr>
        <p:spPr>
          <a:xfrm>
            <a:off x="457200" y="1916832"/>
            <a:ext cx="8229600" cy="4607793"/>
          </a:xfrm>
        </p:spPr>
        <p:txBody>
          <a:bodyPr/>
          <a:lstStyle/>
          <a:p>
            <a:pPr eaLnBrk="1" hangingPunct="1">
              <a:lnSpc>
                <a:spcPct val="130000"/>
              </a:lnSpc>
              <a:defRPr/>
            </a:pPr>
            <a:r>
              <a:rPr lang="zh-CN" altLang="en-US" b="1" dirty="0">
                <a:latin typeface="+mn-lt"/>
                <a:ea typeface="黑体" panose="02010609060101010101" pitchFamily="49" charset="-122"/>
              </a:rPr>
              <a:t>单利的积累函数：</a:t>
            </a:r>
          </a:p>
          <a:p>
            <a:pPr eaLnBrk="1" hangingPunct="1">
              <a:lnSpc>
                <a:spcPct val="130000"/>
              </a:lnSpc>
              <a:defRPr/>
            </a:pPr>
            <a:endParaRPr lang="zh-CN" altLang="en-US" b="1" dirty="0">
              <a:latin typeface="+mn-lt"/>
              <a:ea typeface="黑体" panose="02010609060101010101" pitchFamily="49" charset="-122"/>
            </a:endParaRPr>
          </a:p>
          <a:p>
            <a:pPr eaLnBrk="1" hangingPunct="1">
              <a:lnSpc>
                <a:spcPct val="130000"/>
              </a:lnSpc>
              <a:defRPr/>
            </a:pPr>
            <a:endParaRPr lang="zh-CN" altLang="en-US" b="1" dirty="0">
              <a:latin typeface="+mn-lt"/>
              <a:ea typeface="黑体" panose="02010609060101010101" pitchFamily="49" charset="-122"/>
            </a:endParaRPr>
          </a:p>
          <a:p>
            <a:pPr eaLnBrk="1" hangingPunct="1">
              <a:lnSpc>
                <a:spcPct val="130000"/>
              </a:lnSpc>
              <a:defRPr/>
            </a:pPr>
            <a:endParaRPr lang="zh-CN" altLang="en-US" b="1" dirty="0">
              <a:latin typeface="+mn-lt"/>
              <a:ea typeface="黑体" panose="02010609060101010101" pitchFamily="49" charset="-122"/>
            </a:endParaRPr>
          </a:p>
          <a:p>
            <a:pPr marL="0" indent="0" eaLnBrk="1" hangingPunct="1">
              <a:lnSpc>
                <a:spcPct val="130000"/>
              </a:lnSpc>
              <a:buFont typeface="Wingdings" pitchFamily="2" charset="2"/>
              <a:buNone/>
              <a:defRPr/>
            </a:pPr>
            <a:endParaRPr lang="zh-CN" altLang="en-US" b="1" dirty="0">
              <a:latin typeface="+mn-lt"/>
              <a:ea typeface="黑体" panose="02010609060101010101" pitchFamily="49" charset="-122"/>
            </a:endParaRPr>
          </a:p>
        </p:txBody>
      </p:sp>
      <p:graphicFrame>
        <p:nvGraphicFramePr>
          <p:cNvPr id="44036" name="Object 4"/>
          <p:cNvGraphicFramePr>
            <a:graphicFrameLocks noChangeAspect="1"/>
          </p:cNvGraphicFramePr>
          <p:nvPr>
            <p:extLst>
              <p:ext uri="{D42A27DB-BD31-4B8C-83A1-F6EECF244321}">
                <p14:modId xmlns:p14="http://schemas.microsoft.com/office/powerpoint/2010/main" val="191757747"/>
              </p:ext>
            </p:extLst>
          </p:nvPr>
        </p:nvGraphicFramePr>
        <p:xfrm>
          <a:off x="3327162" y="2993410"/>
          <a:ext cx="2193627" cy="2974254"/>
        </p:xfrm>
        <a:graphic>
          <a:graphicData uri="http://schemas.openxmlformats.org/presentationml/2006/ole">
            <mc:AlternateContent xmlns:mc="http://schemas.openxmlformats.org/markup-compatibility/2006">
              <mc:Choice xmlns:v="urn:schemas-microsoft-com:vml" Requires="v">
                <p:oleObj spid="_x0000_s4226" name="Equation" r:id="rId3" imgW="711000" imgH="965160" progId="Equation.DSMT4">
                  <p:embed/>
                </p:oleObj>
              </mc:Choice>
              <mc:Fallback>
                <p:oleObj name="Equation" r:id="rId3" imgW="711000" imgH="965160" progId="Equation.DSMT4">
                  <p:embed/>
                  <p:pic>
                    <p:nvPicPr>
                      <p:cNvPr id="0" name=""/>
                      <p:cNvPicPr>
                        <a:picLocks noChangeAspect="1" noChangeArrowheads="1"/>
                      </p:cNvPicPr>
                      <p:nvPr/>
                    </p:nvPicPr>
                    <p:blipFill>
                      <a:blip r:embed="rId4"/>
                      <a:srcRect/>
                      <a:stretch>
                        <a:fillRect/>
                      </a:stretch>
                    </p:blipFill>
                    <p:spPr bwMode="auto">
                      <a:xfrm>
                        <a:off x="3327162" y="2993410"/>
                        <a:ext cx="2193627" cy="2974254"/>
                      </a:xfrm>
                      <a:prstGeom prst="rect">
                        <a:avLst/>
                      </a:prstGeom>
                      <a:noFill/>
                    </p:spPr>
                  </p:pic>
                </p:oleObj>
              </mc:Fallback>
            </mc:AlternateContent>
          </a:graphicData>
        </a:graphic>
      </p:graphicFrame>
    </p:spTree>
    <p:extLst>
      <p:ext uri="{BB962C8B-B14F-4D97-AF65-F5344CB8AC3E}">
        <p14:creationId xmlns:p14="http://schemas.microsoft.com/office/powerpoint/2010/main" val="6159666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 calcmode="lin" valueType="num">
                                      <p:cBhvr additive="base">
                                        <p:cTn id="7" dur="500" fill="hold"/>
                                        <p:tgtEl>
                                          <p:spTgt spid="440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4036"/>
                                        </p:tgtEl>
                                        <p:attrNameLst>
                                          <p:attrName>style.visibility</p:attrName>
                                        </p:attrNameLst>
                                      </p:cBhvr>
                                      <p:to>
                                        <p:strVal val="visible"/>
                                      </p:to>
                                    </p:set>
                                    <p:anim calcmode="lin" valueType="num">
                                      <p:cBhvr additive="base">
                                        <p:cTn id="11" dur="500" fill="hold"/>
                                        <p:tgtEl>
                                          <p:spTgt spid="44036"/>
                                        </p:tgtEl>
                                        <p:attrNameLst>
                                          <p:attrName>ppt_x</p:attrName>
                                        </p:attrNameLst>
                                      </p:cBhvr>
                                      <p:tavLst>
                                        <p:tav tm="0">
                                          <p:val>
                                            <p:strVal val="#ppt_x"/>
                                          </p:val>
                                        </p:tav>
                                        <p:tav tm="100000">
                                          <p:val>
                                            <p:strVal val="#ppt_x"/>
                                          </p:val>
                                        </p:tav>
                                      </p:tavLst>
                                    </p:anim>
                                    <p:anim calcmode="lin" valueType="num">
                                      <p:cBhvr additive="base">
                                        <p:cTn id="12" dur="500" fill="hold"/>
                                        <p:tgtEl>
                                          <p:spTgt spid="440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6D3E473-CDA8-4CD2-80E4-62C108B365F8}" type="slidenum">
              <a:rPr lang="en-US" altLang="zh-CN" smtClean="0"/>
              <a:pPr eaLnBrk="1" hangingPunct="1"/>
              <a:t>14</a:t>
            </a:fld>
            <a:endParaRPr lang="en-US" altLang="zh-CN"/>
          </a:p>
        </p:txBody>
      </p:sp>
      <p:pic>
        <p:nvPicPr>
          <p:cNvPr id="2662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957588"/>
            <a:ext cx="669607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Rectangle 5"/>
          <p:cNvSpPr>
            <a:spLocks noChangeArrowheads="1"/>
          </p:cNvSpPr>
          <p:nvPr/>
        </p:nvSpPr>
        <p:spPr bwMode="auto">
          <a:xfrm>
            <a:off x="2843213" y="5696616"/>
            <a:ext cx="2505814" cy="532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None/>
            </a:pPr>
            <a:r>
              <a:rPr kumimoji="1" lang="zh-CN" altLang="en-US" sz="2400" b="1" dirty="0">
                <a:solidFill>
                  <a:srgbClr val="0033CC"/>
                </a:solidFill>
              </a:rPr>
              <a:t>单利的累积函数</a:t>
            </a:r>
            <a:r>
              <a:rPr kumimoji="1" lang="zh-CN" altLang="en-US" sz="2400" dirty="0">
                <a:solidFill>
                  <a:srgbClr val="0033CC"/>
                </a:solidFill>
              </a:rPr>
              <a:t> </a:t>
            </a:r>
          </a:p>
        </p:txBody>
      </p:sp>
    </p:spTree>
    <p:extLst>
      <p:ext uri="{BB962C8B-B14F-4D97-AF65-F5344CB8AC3E}">
        <p14:creationId xmlns:p14="http://schemas.microsoft.com/office/powerpoint/2010/main" val="364747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7D126E2E-0E67-4BEA-911B-732FC06FA0D6}" type="slidenum">
              <a:rPr lang="en-US" altLang="zh-CN" smtClean="0"/>
              <a:pPr eaLnBrk="1" hangingPunct="1">
                <a:buNone/>
              </a:pPr>
              <a:t>15</a:t>
            </a:fld>
            <a:endParaRPr lang="en-US" altLang="zh-CN" dirty="0"/>
          </a:p>
        </p:txBody>
      </p:sp>
      <p:sp>
        <p:nvSpPr>
          <p:cNvPr id="1027" name="Rectangle 3"/>
          <p:cNvSpPr>
            <a:spLocks noGrp="1" noChangeArrowheads="1"/>
          </p:cNvSpPr>
          <p:nvPr>
            <p:ph type="body" idx="1"/>
          </p:nvPr>
        </p:nvSpPr>
        <p:spPr>
          <a:xfrm>
            <a:off x="328000" y="1587363"/>
            <a:ext cx="7772400" cy="647700"/>
          </a:xfrm>
        </p:spPr>
        <p:txBody>
          <a:bodyPr/>
          <a:lstStyle/>
          <a:p>
            <a:pPr marL="0" indent="0" eaLnBrk="1" hangingPunct="1">
              <a:buNone/>
            </a:pPr>
            <a:r>
              <a:rPr lang="zh-CN" altLang="en-US" b="1" dirty="0">
                <a:latin typeface="+mn-lt"/>
                <a:ea typeface="黑体" panose="02010609060101010101" pitchFamily="49" charset="-122"/>
              </a:rPr>
              <a:t>考虑区间 </a:t>
            </a:r>
            <a:r>
              <a:rPr lang="en-US" altLang="zh-CN" b="1" dirty="0">
                <a:latin typeface="+mn-lt"/>
                <a:ea typeface="黑体" panose="02010609060101010101" pitchFamily="49" charset="-122"/>
              </a:rPr>
              <a:t>(</a:t>
            </a:r>
            <a:r>
              <a:rPr lang="en-US" altLang="zh-CN" b="1" i="1" dirty="0">
                <a:latin typeface="+mn-lt"/>
                <a:ea typeface="黑体" panose="02010609060101010101" pitchFamily="49" charset="-122"/>
              </a:rPr>
              <a:t>t </a:t>
            </a:r>
            <a:r>
              <a:rPr lang="en-US" altLang="zh-CN" b="1" dirty="0">
                <a:latin typeface="+mn-lt"/>
                <a:ea typeface="黑体" panose="02010609060101010101" pitchFamily="49" charset="-122"/>
              </a:rPr>
              <a:t>‒1,   </a:t>
            </a:r>
            <a:r>
              <a:rPr lang="en-US" altLang="zh-CN" b="1" i="1" dirty="0">
                <a:latin typeface="+mn-lt"/>
                <a:ea typeface="黑体" panose="02010609060101010101" pitchFamily="49" charset="-122"/>
              </a:rPr>
              <a:t>t </a:t>
            </a:r>
            <a:r>
              <a:rPr lang="en-US" altLang="zh-CN" b="1" dirty="0">
                <a:latin typeface="+mn-lt"/>
                <a:ea typeface="黑体" panose="02010609060101010101" pitchFamily="49" charset="-122"/>
              </a:rPr>
              <a:t>)</a:t>
            </a:r>
            <a:r>
              <a:rPr lang="zh-CN" altLang="en-US" b="1" dirty="0">
                <a:latin typeface="+mn-lt"/>
                <a:ea typeface="黑体" panose="02010609060101010101" pitchFamily="49" charset="-122"/>
              </a:rPr>
              <a:t>：</a:t>
            </a:r>
          </a:p>
        </p:txBody>
      </p:sp>
      <p:graphicFrame>
        <p:nvGraphicFramePr>
          <p:cNvPr id="1028" name="Object 4"/>
          <p:cNvGraphicFramePr>
            <a:graphicFrameLocks noChangeAspect="1"/>
          </p:cNvGraphicFramePr>
          <p:nvPr>
            <p:extLst>
              <p:ext uri="{D42A27DB-BD31-4B8C-83A1-F6EECF244321}">
                <p14:modId xmlns:p14="http://schemas.microsoft.com/office/powerpoint/2010/main" val="2310453671"/>
              </p:ext>
            </p:extLst>
          </p:nvPr>
        </p:nvGraphicFramePr>
        <p:xfrm>
          <a:off x="2310788" y="4489313"/>
          <a:ext cx="1506537" cy="842962"/>
        </p:xfrm>
        <a:graphic>
          <a:graphicData uri="http://schemas.openxmlformats.org/presentationml/2006/ole">
            <mc:AlternateContent xmlns:mc="http://schemas.openxmlformats.org/markup-compatibility/2006">
              <mc:Choice xmlns:v="urn:schemas-microsoft-com:vml" Requires="v">
                <p:oleObj spid="_x0000_s5503" name="Equation" r:id="rId3" imgW="749160" imgH="419040" progId="Equation.DSMT4">
                  <p:embed/>
                </p:oleObj>
              </mc:Choice>
              <mc:Fallback>
                <p:oleObj name="Equation" r:id="rId3" imgW="749160" imgH="419040" progId="Equation.DSMT4">
                  <p:embed/>
                  <p:pic>
                    <p:nvPicPr>
                      <p:cNvPr id="0" name=""/>
                      <p:cNvPicPr>
                        <a:picLocks noChangeAspect="1" noChangeArrowheads="1"/>
                      </p:cNvPicPr>
                      <p:nvPr/>
                    </p:nvPicPr>
                    <p:blipFill>
                      <a:blip r:embed="rId4"/>
                      <a:srcRect/>
                      <a:stretch>
                        <a:fillRect/>
                      </a:stretch>
                    </p:blipFill>
                    <p:spPr bwMode="auto">
                      <a:xfrm>
                        <a:off x="2310788" y="4489313"/>
                        <a:ext cx="1506537" cy="842962"/>
                      </a:xfrm>
                      <a:prstGeom prst="rect">
                        <a:avLst/>
                      </a:prstGeom>
                      <a:noFill/>
                      <a:extLst>
                        <a:ext uri="{909E8E84-426E-40DD-AFC4-6F175D3DCCD1}">
                          <a14:hiddenFill xmlns:a14="http://schemas.microsoft.com/office/drawing/2010/main">
                            <a:solidFill>
                              <a:srgbClr val="66FFFF"/>
                            </a:solidFill>
                          </a14:hiddenFill>
                        </a:ext>
                      </a:extLst>
                    </p:spPr>
                  </p:pic>
                </p:oleObj>
              </mc:Fallback>
            </mc:AlternateContent>
          </a:graphicData>
        </a:graphic>
      </p:graphicFrame>
      <p:sp>
        <p:nvSpPr>
          <p:cNvPr id="1029" name="Rectangle 5"/>
          <p:cNvSpPr>
            <a:spLocks noChangeArrowheads="1"/>
          </p:cNvSpPr>
          <p:nvPr/>
        </p:nvSpPr>
        <p:spPr bwMode="auto">
          <a:xfrm>
            <a:off x="328000" y="5826063"/>
            <a:ext cx="8450246"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40000"/>
              </a:lnSpc>
            </a:pPr>
            <a:r>
              <a:rPr kumimoji="1" lang="zh-CN" altLang="en-US" sz="2400" b="1" dirty="0">
                <a:solidFill>
                  <a:srgbClr val="FF0000"/>
                </a:solidFill>
                <a:latin typeface="黑体" panose="02010609060101010101" pitchFamily="49" charset="-122"/>
                <a:ea typeface="黑体" panose="02010609060101010101" pitchFamily="49" charset="-122"/>
              </a:rPr>
              <a:t> 问题</a:t>
            </a:r>
            <a:r>
              <a:rPr kumimoji="1" lang="en-US" altLang="zh-CN" sz="2400" b="1" dirty="0">
                <a:solidFill>
                  <a:srgbClr val="FF0000"/>
                </a:solidFill>
                <a:latin typeface="黑体" panose="02010609060101010101" pitchFamily="49" charset="-122"/>
                <a:ea typeface="黑体" panose="02010609060101010101" pitchFamily="49" charset="-122"/>
              </a:rPr>
              <a:t>: </a:t>
            </a:r>
            <a:r>
              <a:rPr kumimoji="1" lang="zh-CN" altLang="en-US" sz="2400" dirty="0">
                <a:solidFill>
                  <a:srgbClr val="000099"/>
                </a:solidFill>
                <a:latin typeface="黑体" panose="02010609060101010101" pitchFamily="49" charset="-122"/>
                <a:ea typeface="黑体" panose="02010609060101010101" pitchFamily="49" charset="-122"/>
              </a:rPr>
              <a:t>为什么</a:t>
            </a:r>
            <a:r>
              <a:rPr kumimoji="1" lang="zh-CN" altLang="en-US" dirty="0">
                <a:solidFill>
                  <a:srgbClr val="000099"/>
                </a:solidFill>
                <a:latin typeface="黑体" panose="02010609060101010101" pitchFamily="49" charset="-122"/>
                <a:ea typeface="黑体" panose="02010609060101010101" pitchFamily="49" charset="-122"/>
              </a:rPr>
              <a:t>单利的</a:t>
            </a:r>
            <a:r>
              <a:rPr kumimoji="1" lang="zh-CN" altLang="en-US" sz="2400" dirty="0">
                <a:solidFill>
                  <a:srgbClr val="000099"/>
                </a:solidFill>
                <a:latin typeface="黑体" panose="02010609060101010101" pitchFamily="49" charset="-122"/>
                <a:ea typeface="黑体" panose="02010609060101010101" pitchFamily="49" charset="-122"/>
              </a:rPr>
              <a:t>有效利率越来越小？</a:t>
            </a:r>
          </a:p>
        </p:txBody>
      </p:sp>
      <p:graphicFrame>
        <p:nvGraphicFramePr>
          <p:cNvPr id="1035" name="Object 11"/>
          <p:cNvGraphicFramePr>
            <a:graphicFrameLocks noChangeAspect="1"/>
          </p:cNvGraphicFramePr>
          <p:nvPr>
            <p:extLst>
              <p:ext uri="{D42A27DB-BD31-4B8C-83A1-F6EECF244321}">
                <p14:modId xmlns:p14="http://schemas.microsoft.com/office/powerpoint/2010/main" val="752024564"/>
              </p:ext>
            </p:extLst>
          </p:nvPr>
        </p:nvGraphicFramePr>
        <p:xfrm>
          <a:off x="2058375" y="2511288"/>
          <a:ext cx="2154238" cy="827087"/>
        </p:xfrm>
        <a:graphic>
          <a:graphicData uri="http://schemas.openxmlformats.org/presentationml/2006/ole">
            <mc:AlternateContent xmlns:mc="http://schemas.openxmlformats.org/markup-compatibility/2006">
              <mc:Choice xmlns:v="urn:schemas-microsoft-com:vml" Requires="v">
                <p:oleObj spid="_x0000_s5504" name="Equation" r:id="rId5" imgW="1091880" imgH="419040" progId="Equation.DSMT4">
                  <p:embed/>
                </p:oleObj>
              </mc:Choice>
              <mc:Fallback>
                <p:oleObj name="Equation" r:id="rId5" imgW="1091880" imgH="419040" progId="Equation.DSMT4">
                  <p:embed/>
                  <p:pic>
                    <p:nvPicPr>
                      <p:cNvPr id="0" name=""/>
                      <p:cNvPicPr>
                        <a:picLocks noChangeAspect="1" noChangeArrowheads="1"/>
                      </p:cNvPicPr>
                      <p:nvPr/>
                    </p:nvPicPr>
                    <p:blipFill>
                      <a:blip r:embed="rId6"/>
                      <a:srcRect/>
                      <a:stretch>
                        <a:fillRect/>
                      </a:stretch>
                    </p:blipFill>
                    <p:spPr bwMode="auto">
                      <a:xfrm>
                        <a:off x="2058375" y="2511288"/>
                        <a:ext cx="2154238" cy="827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6" name="Object 12"/>
          <p:cNvGraphicFramePr>
            <a:graphicFrameLocks noChangeAspect="1"/>
          </p:cNvGraphicFramePr>
          <p:nvPr>
            <p:extLst>
              <p:ext uri="{D42A27DB-BD31-4B8C-83A1-F6EECF244321}">
                <p14:modId xmlns:p14="http://schemas.microsoft.com/office/powerpoint/2010/main" val="1726683862"/>
              </p:ext>
            </p:extLst>
          </p:nvPr>
        </p:nvGraphicFramePr>
        <p:xfrm>
          <a:off x="2186963" y="3603488"/>
          <a:ext cx="2689225" cy="785812"/>
        </p:xfrm>
        <a:graphic>
          <a:graphicData uri="http://schemas.openxmlformats.org/presentationml/2006/ole">
            <mc:AlternateContent xmlns:mc="http://schemas.openxmlformats.org/markup-compatibility/2006">
              <mc:Choice xmlns:v="urn:schemas-microsoft-com:vml" Requires="v">
                <p:oleObj spid="_x0000_s5505" name="Equation" r:id="rId7" imgW="1434960" imgH="419040" progId="Equation.DSMT4">
                  <p:embed/>
                </p:oleObj>
              </mc:Choice>
              <mc:Fallback>
                <p:oleObj name="Equation" r:id="rId7" imgW="1434960" imgH="419040" progId="Equation.DSMT4">
                  <p:embed/>
                  <p:pic>
                    <p:nvPicPr>
                      <p:cNvPr id="0" name=""/>
                      <p:cNvPicPr>
                        <a:picLocks noChangeAspect="1" noChangeArrowheads="1"/>
                      </p:cNvPicPr>
                      <p:nvPr/>
                    </p:nvPicPr>
                    <p:blipFill>
                      <a:blip r:embed="rId8"/>
                      <a:srcRect/>
                      <a:stretch>
                        <a:fillRect/>
                      </a:stretch>
                    </p:blipFill>
                    <p:spPr bwMode="auto">
                      <a:xfrm>
                        <a:off x="2186963" y="3603488"/>
                        <a:ext cx="2689225" cy="78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7" name="Text Box 13"/>
          <p:cNvSpPr txBox="1">
            <a:spLocks noChangeArrowheads="1"/>
          </p:cNvSpPr>
          <p:nvPr/>
        </p:nvSpPr>
        <p:spPr bwMode="auto">
          <a:xfrm>
            <a:off x="255059" y="655575"/>
            <a:ext cx="8706061"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None/>
            </a:pPr>
            <a:r>
              <a:rPr lang="zh-CN" altLang="en-US" sz="2800" b="1" dirty="0">
                <a:solidFill>
                  <a:srgbClr val="000099"/>
                </a:solidFill>
                <a:latin typeface="黑体" panose="02010609060101010101" pitchFamily="49" charset="-122"/>
                <a:ea typeface="黑体" panose="02010609060101010101" pitchFamily="49" charset="-122"/>
              </a:rPr>
              <a:t>单利的有效利率</a:t>
            </a:r>
          </a:p>
        </p:txBody>
      </p:sp>
    </p:spTree>
    <p:extLst>
      <p:ext uri="{BB962C8B-B14F-4D97-AF65-F5344CB8AC3E}">
        <p14:creationId xmlns:p14="http://schemas.microsoft.com/office/powerpoint/2010/main" val="23943638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 calcmode="lin" valueType="num">
                                      <p:cBhvr additive="base">
                                        <p:cTn id="7" dur="500" fill="hold"/>
                                        <p:tgtEl>
                                          <p:spTgt spid="10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35"/>
                                        </p:tgtEl>
                                        <p:attrNameLst>
                                          <p:attrName>style.visibility</p:attrName>
                                        </p:attrNameLst>
                                      </p:cBhvr>
                                      <p:to>
                                        <p:strVal val="visible"/>
                                      </p:to>
                                    </p:set>
                                    <p:anim calcmode="lin" valueType="num">
                                      <p:cBhvr additive="base">
                                        <p:cTn id="13" dur="500" fill="hold"/>
                                        <p:tgtEl>
                                          <p:spTgt spid="1035"/>
                                        </p:tgtEl>
                                        <p:attrNameLst>
                                          <p:attrName>ppt_x</p:attrName>
                                        </p:attrNameLst>
                                      </p:cBhvr>
                                      <p:tavLst>
                                        <p:tav tm="0">
                                          <p:val>
                                            <p:strVal val="#ppt_x"/>
                                          </p:val>
                                        </p:tav>
                                        <p:tav tm="100000">
                                          <p:val>
                                            <p:strVal val="#ppt_x"/>
                                          </p:val>
                                        </p:tav>
                                      </p:tavLst>
                                    </p:anim>
                                    <p:anim calcmode="lin" valueType="num">
                                      <p:cBhvr additive="base">
                                        <p:cTn id="14" dur="500" fill="hold"/>
                                        <p:tgtEl>
                                          <p:spTgt spid="103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36"/>
                                        </p:tgtEl>
                                        <p:attrNameLst>
                                          <p:attrName>style.visibility</p:attrName>
                                        </p:attrNameLst>
                                      </p:cBhvr>
                                      <p:to>
                                        <p:strVal val="visible"/>
                                      </p:to>
                                    </p:set>
                                    <p:anim calcmode="lin" valueType="num">
                                      <p:cBhvr additive="base">
                                        <p:cTn id="19" dur="500" fill="hold"/>
                                        <p:tgtEl>
                                          <p:spTgt spid="1036"/>
                                        </p:tgtEl>
                                        <p:attrNameLst>
                                          <p:attrName>ppt_x</p:attrName>
                                        </p:attrNameLst>
                                      </p:cBhvr>
                                      <p:tavLst>
                                        <p:tav tm="0">
                                          <p:val>
                                            <p:strVal val="#ppt_x"/>
                                          </p:val>
                                        </p:tav>
                                        <p:tav tm="100000">
                                          <p:val>
                                            <p:strVal val="#ppt_x"/>
                                          </p:val>
                                        </p:tav>
                                      </p:tavLst>
                                    </p:anim>
                                    <p:anim calcmode="lin" valueType="num">
                                      <p:cBhvr additive="base">
                                        <p:cTn id="20" dur="500" fill="hold"/>
                                        <p:tgtEl>
                                          <p:spTgt spid="103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28"/>
                                        </p:tgtEl>
                                        <p:attrNameLst>
                                          <p:attrName>style.visibility</p:attrName>
                                        </p:attrNameLst>
                                      </p:cBhvr>
                                      <p:to>
                                        <p:strVal val="visible"/>
                                      </p:to>
                                    </p:set>
                                    <p:anim calcmode="lin" valueType="num">
                                      <p:cBhvr additive="base">
                                        <p:cTn id="25" dur="500" fill="hold"/>
                                        <p:tgtEl>
                                          <p:spTgt spid="1028"/>
                                        </p:tgtEl>
                                        <p:attrNameLst>
                                          <p:attrName>ppt_x</p:attrName>
                                        </p:attrNameLst>
                                      </p:cBhvr>
                                      <p:tavLst>
                                        <p:tav tm="0">
                                          <p:val>
                                            <p:strVal val="#ppt_x"/>
                                          </p:val>
                                        </p:tav>
                                        <p:tav tm="100000">
                                          <p:val>
                                            <p:strVal val="#ppt_x"/>
                                          </p:val>
                                        </p:tav>
                                      </p:tavLst>
                                    </p:anim>
                                    <p:anim calcmode="lin" valueType="num">
                                      <p:cBhvr additive="base">
                                        <p:cTn id="26"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29"/>
                                        </p:tgtEl>
                                        <p:attrNameLst>
                                          <p:attrName>style.visibility</p:attrName>
                                        </p:attrNameLst>
                                      </p:cBhvr>
                                      <p:to>
                                        <p:strVal val="visible"/>
                                      </p:to>
                                    </p:set>
                                    <p:anim calcmode="lin" valueType="num">
                                      <p:cBhvr additive="base">
                                        <p:cTn id="31" dur="500" fill="hold"/>
                                        <p:tgtEl>
                                          <p:spTgt spid="1029"/>
                                        </p:tgtEl>
                                        <p:attrNameLst>
                                          <p:attrName>ppt_x</p:attrName>
                                        </p:attrNameLst>
                                      </p:cBhvr>
                                      <p:tavLst>
                                        <p:tav tm="0">
                                          <p:val>
                                            <p:strVal val="#ppt_x"/>
                                          </p:val>
                                        </p:tav>
                                        <p:tav tm="100000">
                                          <p:val>
                                            <p:strVal val="#ppt_x"/>
                                          </p:val>
                                        </p:tav>
                                      </p:tavLst>
                                    </p:anim>
                                    <p:anim calcmode="lin" valueType="num">
                                      <p:cBhvr additive="base">
                                        <p:cTn id="32"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bldP spid="10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204185"/>
            <a:ext cx="8229600" cy="3862787"/>
          </a:xfrm>
        </p:spPr>
        <p:txBody>
          <a:bodyPr/>
          <a:lstStyle/>
          <a:p>
            <a:pPr eaLnBrk="1" hangingPunct="1">
              <a:lnSpc>
                <a:spcPct val="130000"/>
              </a:lnSpc>
              <a:defRPr/>
            </a:pPr>
            <a:r>
              <a:rPr lang="zh-CN" altLang="en-US" b="1" dirty="0">
                <a:latin typeface="Times New Roman" panose="02020603050405020304" pitchFamily="18" charset="0"/>
                <a:cs typeface="Times New Roman" panose="02020603050405020304" pitchFamily="18" charset="0"/>
              </a:rPr>
              <a:t>只有本金产生利息，而利息不会产生新的利息。</a:t>
            </a:r>
            <a:endParaRPr lang="en-US" altLang="zh-CN" b="1" dirty="0">
              <a:latin typeface="Times New Roman" panose="02020603050405020304" pitchFamily="18" charset="0"/>
              <a:cs typeface="Times New Roman" panose="02020603050405020304" pitchFamily="18" charset="0"/>
            </a:endParaRPr>
          </a:p>
          <a:p>
            <a:pPr eaLnBrk="1" hangingPunct="1">
              <a:lnSpc>
                <a:spcPct val="130000"/>
              </a:lnSpc>
              <a:defRPr/>
            </a:pPr>
            <a:endParaRPr lang="en-US" altLang="zh-CN" b="1" dirty="0">
              <a:latin typeface="Times New Roman" panose="02020603050405020304" pitchFamily="18" charset="0"/>
              <a:cs typeface="Times New Roman" panose="02020603050405020304" pitchFamily="18" charset="0"/>
            </a:endParaRPr>
          </a:p>
          <a:p>
            <a:pPr eaLnBrk="1" hangingPunct="1">
              <a:lnSpc>
                <a:spcPct val="130000"/>
              </a:lnSpc>
              <a:defRPr/>
            </a:pPr>
            <a:r>
              <a:rPr lang="zh-CN" altLang="en-US" b="1" dirty="0">
                <a:latin typeface="Times New Roman" panose="02020603050405020304" pitchFamily="18" charset="0"/>
                <a:cs typeface="Times New Roman" panose="02020603050405020304" pitchFamily="18" charset="0"/>
              </a:rPr>
              <a:t>时间零点投资</a:t>
            </a:r>
            <a:r>
              <a:rPr lang="en-US" altLang="zh-CN" b="1"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元，每年末得到完全相同的利息 </a:t>
            </a:r>
            <a:r>
              <a:rPr lang="en-US" altLang="zh-CN" b="1" i="1" dirty="0" err="1">
                <a:latin typeface="Times New Roman" panose="02020603050405020304" pitchFamily="18" charset="0"/>
                <a:cs typeface="Times New Roman" panose="02020603050405020304" pitchFamily="18" charset="0"/>
              </a:rPr>
              <a:t>i</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a:t>
            </a:r>
            <a:r>
              <a:rPr lang="en-US" altLang="zh-CN" b="1" i="1" dirty="0" err="1">
                <a:latin typeface="Times New Roman" panose="02020603050405020304" pitchFamily="18" charset="0"/>
                <a:cs typeface="Times New Roman" panose="02020603050405020304" pitchFamily="18" charset="0"/>
              </a:rPr>
              <a:t>i</a:t>
            </a:r>
            <a:r>
              <a:rPr lang="en-US" altLang="zh-CN" b="1" i="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称为单利率。</a:t>
            </a:r>
            <a:endParaRPr lang="en-US" altLang="zh-CN" b="1" dirty="0">
              <a:latin typeface="Times New Roman" panose="02020603050405020304" pitchFamily="18" charset="0"/>
              <a:cs typeface="Times New Roman" panose="02020603050405020304" pitchFamily="18" charset="0"/>
            </a:endParaRPr>
          </a:p>
          <a:p>
            <a:pPr eaLnBrk="1" hangingPunct="1">
              <a:lnSpc>
                <a:spcPct val="130000"/>
              </a:lnSpc>
              <a:defRPr/>
            </a:pPr>
            <a:endParaRPr lang="zh-CN" altLang="en-US" b="1" dirty="0">
              <a:latin typeface="Times New Roman" panose="02020603050405020304" pitchFamily="18" charset="0"/>
              <a:cs typeface="Times New Roman" panose="02020603050405020304" pitchFamily="18" charset="0"/>
            </a:endParaRPr>
          </a:p>
          <a:p>
            <a:endParaRPr lang="zh-CN" altLang="en-US"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1124E272-266A-4F8E-8B1E-27C073A5EE92}" type="slidenum">
              <a:rPr lang="en-US" altLang="zh-CN" smtClean="0"/>
              <a:pPr>
                <a:defRPr/>
              </a:pPr>
              <a:t>16</a:t>
            </a:fld>
            <a:endParaRPr lang="en-US" altLang="zh-CN"/>
          </a:p>
        </p:txBody>
      </p:sp>
      <p:sp>
        <p:nvSpPr>
          <p:cNvPr id="6" name="Text Box 13"/>
          <p:cNvSpPr txBox="1">
            <a:spLocks noChangeArrowheads="1"/>
          </p:cNvSpPr>
          <p:nvPr/>
        </p:nvSpPr>
        <p:spPr bwMode="auto">
          <a:xfrm>
            <a:off x="678565" y="1124744"/>
            <a:ext cx="2348720" cy="605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zh-CN" altLang="en-US" sz="2800" b="1" dirty="0">
                <a:solidFill>
                  <a:srgbClr val="000099"/>
                </a:solidFill>
                <a:latin typeface="黑体" panose="02010609060101010101" pitchFamily="49" charset="-122"/>
                <a:ea typeface="黑体" panose="02010609060101010101" pitchFamily="49" charset="-122"/>
              </a:rPr>
              <a:t>单利的特点：</a:t>
            </a:r>
          </a:p>
        </p:txBody>
      </p:sp>
    </p:spTree>
    <p:extLst>
      <p:ext uri="{BB962C8B-B14F-4D97-AF65-F5344CB8AC3E}">
        <p14:creationId xmlns:p14="http://schemas.microsoft.com/office/powerpoint/2010/main" val="1380245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8EB9399-44A5-42FD-957E-EEC0E63C9990}" type="slidenum">
              <a:rPr lang="en-US" altLang="zh-CN" smtClean="0"/>
              <a:pPr eaLnBrk="1" hangingPunct="1"/>
              <a:t>17</a:t>
            </a:fld>
            <a:endParaRPr lang="en-US" altLang="zh-CN"/>
          </a:p>
        </p:txBody>
      </p:sp>
      <p:sp>
        <p:nvSpPr>
          <p:cNvPr id="47107" name="Rectangle 3"/>
          <p:cNvSpPr>
            <a:spLocks noGrp="1" noChangeArrowheads="1"/>
          </p:cNvSpPr>
          <p:nvPr>
            <p:ph type="body" idx="4294967295"/>
          </p:nvPr>
        </p:nvSpPr>
        <p:spPr>
          <a:xfrm>
            <a:off x="395288" y="1412875"/>
            <a:ext cx="8229600" cy="4718050"/>
          </a:xfrm>
        </p:spPr>
        <p:txBody>
          <a:bodyPr/>
          <a:lstStyle/>
          <a:p>
            <a:r>
              <a:rPr lang="zh-CN" altLang="en-US" b="1" dirty="0">
                <a:latin typeface="+mn-lt"/>
              </a:rPr>
              <a:t>例：</a:t>
            </a:r>
            <a:r>
              <a:rPr lang="zh-CN" altLang="en-US" b="1" dirty="0">
                <a:latin typeface="+mn-lt"/>
                <a:ea typeface="黑体" panose="02010609060101010101" pitchFamily="49" charset="-122"/>
              </a:rPr>
              <a:t>若年单利为</a:t>
            </a:r>
            <a:r>
              <a:rPr lang="en-US" altLang="zh-CN" b="1" dirty="0">
                <a:latin typeface="+mn-lt"/>
                <a:ea typeface="黑体" panose="02010609060101010101" pitchFamily="49" charset="-122"/>
              </a:rPr>
              <a:t>8</a:t>
            </a:r>
            <a:r>
              <a:rPr lang="zh-CN" altLang="en-US" b="1" dirty="0">
                <a:latin typeface="+mn-lt"/>
                <a:ea typeface="黑体" panose="02010609060101010101" pitchFamily="49" charset="-122"/>
              </a:rPr>
              <a:t>％，求投资</a:t>
            </a:r>
            <a:r>
              <a:rPr lang="en-US" altLang="zh-CN" b="1" dirty="0">
                <a:latin typeface="+mn-lt"/>
                <a:ea typeface="黑体" panose="02010609060101010101" pitchFamily="49" charset="-122"/>
              </a:rPr>
              <a:t>2000</a:t>
            </a:r>
            <a:r>
              <a:rPr lang="zh-CN" altLang="en-US" b="1" dirty="0">
                <a:latin typeface="+mn-lt"/>
                <a:ea typeface="黑体" panose="02010609060101010101" pitchFamily="49" charset="-122"/>
              </a:rPr>
              <a:t>元在</a:t>
            </a:r>
            <a:r>
              <a:rPr lang="en-US" altLang="zh-CN" b="1" dirty="0">
                <a:latin typeface="+mn-lt"/>
                <a:ea typeface="黑体" panose="02010609060101010101" pitchFamily="49" charset="-122"/>
              </a:rPr>
              <a:t>4</a:t>
            </a:r>
            <a:r>
              <a:rPr lang="zh-CN" altLang="en-US" b="1" dirty="0">
                <a:latin typeface="+mn-lt"/>
                <a:ea typeface="黑体" panose="02010609060101010101" pitchFamily="49" charset="-122"/>
              </a:rPr>
              <a:t>年后的积累值和利息。</a:t>
            </a:r>
            <a:endParaRPr lang="en-US" altLang="zh-CN" b="1" dirty="0">
              <a:latin typeface="+mn-lt"/>
              <a:ea typeface="黑体" panose="02010609060101010101" pitchFamily="49" charset="-122"/>
            </a:endParaRPr>
          </a:p>
          <a:p>
            <a:endParaRPr lang="zh-CN" altLang="en-US" b="1" dirty="0">
              <a:latin typeface="+mn-lt"/>
              <a:ea typeface="黑体" panose="02010609060101010101" pitchFamily="49" charset="-122"/>
            </a:endParaRPr>
          </a:p>
          <a:p>
            <a:pPr lvl="1" eaLnBrk="1" hangingPunct="1"/>
            <a:r>
              <a:rPr lang="zh-CN" altLang="en-US" b="1" dirty="0">
                <a:latin typeface="+mn-lt"/>
                <a:ea typeface="黑体" panose="02010609060101010101" pitchFamily="49" charset="-122"/>
              </a:rPr>
              <a:t>累积值为：</a:t>
            </a:r>
          </a:p>
          <a:p>
            <a:pPr eaLnBrk="1" hangingPunct="1">
              <a:buFont typeface="Wingdings" pitchFamily="2" charset="2"/>
              <a:buNone/>
            </a:pPr>
            <a:endParaRPr lang="zh-CN" altLang="en-US" b="1" dirty="0">
              <a:latin typeface="+mn-lt"/>
              <a:ea typeface="黑体" panose="02010609060101010101" pitchFamily="49" charset="-122"/>
            </a:endParaRPr>
          </a:p>
          <a:p>
            <a:pPr lvl="1" eaLnBrk="1" hangingPunct="1"/>
            <a:r>
              <a:rPr lang="zh-CN" altLang="en-US" b="1" dirty="0">
                <a:latin typeface="+mn-lt"/>
                <a:ea typeface="黑体" panose="02010609060101010101" pitchFamily="49" charset="-122"/>
              </a:rPr>
              <a:t>利息为：</a:t>
            </a:r>
          </a:p>
          <a:p>
            <a:pPr eaLnBrk="1" hangingPunct="1">
              <a:buFont typeface="Wingdings" pitchFamily="2" charset="2"/>
              <a:buNone/>
            </a:pPr>
            <a:endParaRPr lang="zh-CN" altLang="en-US" b="1" dirty="0">
              <a:latin typeface="+mn-lt"/>
              <a:ea typeface="黑体" panose="02010609060101010101" pitchFamily="49" charset="-122"/>
            </a:endParaRPr>
          </a:p>
          <a:p>
            <a:pPr eaLnBrk="1" hangingPunct="1">
              <a:buFont typeface="Wingdings" pitchFamily="2" charset="2"/>
              <a:buNone/>
            </a:pPr>
            <a:endParaRPr lang="zh-CN" altLang="en-US" b="1" dirty="0">
              <a:latin typeface="+mn-lt"/>
              <a:ea typeface="黑体" panose="02010609060101010101" pitchFamily="49" charset="-122"/>
            </a:endParaRPr>
          </a:p>
          <a:p>
            <a:pPr eaLnBrk="1" hangingPunct="1">
              <a:buFont typeface="Wingdings" pitchFamily="2" charset="2"/>
              <a:buNone/>
            </a:pPr>
            <a:endParaRPr lang="en-US" altLang="zh-CN" b="1" dirty="0">
              <a:latin typeface="+mn-lt"/>
              <a:ea typeface="黑体" panose="02010609060101010101" pitchFamily="49" charset="-122"/>
            </a:endParaRPr>
          </a:p>
        </p:txBody>
      </p:sp>
      <p:graphicFrame>
        <p:nvGraphicFramePr>
          <p:cNvPr id="47108" name="Object 4"/>
          <p:cNvGraphicFramePr>
            <a:graphicFrameLocks noChangeAspect="1"/>
          </p:cNvGraphicFramePr>
          <p:nvPr>
            <p:extLst>
              <p:ext uri="{D42A27DB-BD31-4B8C-83A1-F6EECF244321}">
                <p14:modId xmlns:p14="http://schemas.microsoft.com/office/powerpoint/2010/main" val="2859761406"/>
              </p:ext>
            </p:extLst>
          </p:nvPr>
        </p:nvGraphicFramePr>
        <p:xfrm>
          <a:off x="2880327" y="2739240"/>
          <a:ext cx="3427413" cy="431800"/>
        </p:xfrm>
        <a:graphic>
          <a:graphicData uri="http://schemas.openxmlformats.org/presentationml/2006/ole">
            <mc:AlternateContent xmlns:mc="http://schemas.openxmlformats.org/markup-compatibility/2006">
              <mc:Choice xmlns:v="urn:schemas-microsoft-com:vml" Requires="v">
                <p:oleObj spid="_x0000_s6658" name="Equation" r:id="rId3" imgW="1612800" imgH="203040" progId="Equation.DSMT4">
                  <p:embed/>
                </p:oleObj>
              </mc:Choice>
              <mc:Fallback>
                <p:oleObj name="Equation" r:id="rId3" imgW="1612800" imgH="203040" progId="Equation.DSMT4">
                  <p:embed/>
                  <p:pic>
                    <p:nvPicPr>
                      <p:cNvPr id="0" name=""/>
                      <p:cNvPicPr>
                        <a:picLocks noChangeAspect="1" noChangeArrowheads="1"/>
                      </p:cNvPicPr>
                      <p:nvPr/>
                    </p:nvPicPr>
                    <p:blipFill>
                      <a:blip r:embed="rId4"/>
                      <a:srcRect/>
                      <a:stretch>
                        <a:fillRect/>
                      </a:stretch>
                    </p:blipFill>
                    <p:spPr bwMode="auto">
                      <a:xfrm>
                        <a:off x="2880327" y="2739240"/>
                        <a:ext cx="3427413" cy="431800"/>
                      </a:xfrm>
                      <a:prstGeom prst="rect">
                        <a:avLst/>
                      </a:prstGeom>
                      <a:noFill/>
                      <a:extLst>
                        <a:ext uri="{909E8E84-426E-40DD-AFC4-6F175D3DCCD1}">
                          <a14:hiddenFill xmlns:a14="http://schemas.microsoft.com/office/drawing/2010/main">
                            <a:solidFill>
                              <a:srgbClr val="66FFFF"/>
                            </a:solidFill>
                          </a14:hiddenFill>
                        </a:ext>
                      </a:extLst>
                    </p:spPr>
                  </p:pic>
                </p:oleObj>
              </mc:Fallback>
            </mc:AlternateContent>
          </a:graphicData>
        </a:graphic>
      </p:graphicFrame>
      <p:graphicFrame>
        <p:nvGraphicFramePr>
          <p:cNvPr id="47109" name="Object 5"/>
          <p:cNvGraphicFramePr>
            <a:graphicFrameLocks noChangeAspect="1"/>
          </p:cNvGraphicFramePr>
          <p:nvPr>
            <p:extLst>
              <p:ext uri="{D42A27DB-BD31-4B8C-83A1-F6EECF244321}">
                <p14:modId xmlns:p14="http://schemas.microsoft.com/office/powerpoint/2010/main" val="1350982843"/>
              </p:ext>
            </p:extLst>
          </p:nvPr>
        </p:nvGraphicFramePr>
        <p:xfrm>
          <a:off x="1709842" y="4174457"/>
          <a:ext cx="3892550" cy="1349375"/>
        </p:xfrm>
        <a:graphic>
          <a:graphicData uri="http://schemas.openxmlformats.org/presentationml/2006/ole">
            <mc:AlternateContent xmlns:mc="http://schemas.openxmlformats.org/markup-compatibility/2006">
              <mc:Choice xmlns:v="urn:schemas-microsoft-com:vml" Requires="v">
                <p:oleObj spid="_x0000_s6659" name="Equation" r:id="rId5" imgW="1828800" imgH="634680" progId="Equation.DSMT4">
                  <p:embed/>
                </p:oleObj>
              </mc:Choice>
              <mc:Fallback>
                <p:oleObj name="Equation" r:id="rId5" imgW="1828800" imgH="634680" progId="Equation.DSMT4">
                  <p:embed/>
                  <p:pic>
                    <p:nvPicPr>
                      <p:cNvPr id="0" name=""/>
                      <p:cNvPicPr>
                        <a:picLocks noChangeAspect="1" noChangeArrowheads="1"/>
                      </p:cNvPicPr>
                      <p:nvPr/>
                    </p:nvPicPr>
                    <p:blipFill>
                      <a:blip r:embed="rId6"/>
                      <a:srcRect/>
                      <a:stretch>
                        <a:fillRect/>
                      </a:stretch>
                    </p:blipFill>
                    <p:spPr bwMode="auto">
                      <a:xfrm>
                        <a:off x="1709842" y="4174457"/>
                        <a:ext cx="3892550" cy="1349375"/>
                      </a:xfrm>
                      <a:prstGeom prst="rect">
                        <a:avLst/>
                      </a:prstGeom>
                      <a:noFill/>
                      <a:extLst>
                        <a:ext uri="{909E8E84-426E-40DD-AFC4-6F175D3DCCD1}">
                          <a14:hiddenFill xmlns:a14="http://schemas.microsoft.com/office/drawing/2010/main">
                            <a:solidFill>
                              <a:srgbClr val="66FFFF"/>
                            </a:solidFill>
                          </a14:hiddenFill>
                        </a:ext>
                      </a:extLst>
                    </p:spPr>
                  </p:pic>
                </p:oleObj>
              </mc:Fallback>
            </mc:AlternateContent>
          </a:graphicData>
        </a:graphic>
      </p:graphicFrame>
      <p:graphicFrame>
        <p:nvGraphicFramePr>
          <p:cNvPr id="28679" name="Object 6"/>
          <p:cNvGraphicFramePr>
            <a:graphicFrameLocks noChangeAspect="1"/>
          </p:cNvGraphicFramePr>
          <p:nvPr/>
        </p:nvGraphicFramePr>
        <p:xfrm>
          <a:off x="4921250" y="5402263"/>
          <a:ext cx="261938" cy="406400"/>
        </p:xfrm>
        <a:graphic>
          <a:graphicData uri="http://schemas.openxmlformats.org/presentationml/2006/ole">
            <mc:AlternateContent xmlns:mc="http://schemas.openxmlformats.org/markup-compatibility/2006">
              <mc:Choice xmlns:v="urn:schemas-microsoft-com:vml" Requires="v">
                <p:oleObj spid="_x0000_s6660" name="Equation" r:id="rId7" imgW="114102" imgH="177492" progId="">
                  <p:embed/>
                </p:oleObj>
              </mc:Choice>
              <mc:Fallback>
                <p:oleObj name="Equation" r:id="rId7" imgW="114102" imgH="177492"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21250" y="5402263"/>
                        <a:ext cx="261938" cy="406400"/>
                      </a:xfrm>
                      <a:prstGeom prst="rect">
                        <a:avLst/>
                      </a:prstGeom>
                      <a:noFill/>
                      <a:extLst>
                        <a:ext uri="{909E8E84-426E-40DD-AFC4-6F175D3DCCD1}">
                          <a14:hiddenFill xmlns:a14="http://schemas.microsoft.com/office/drawing/2010/main">
                            <a:solidFill>
                              <a:srgbClr val="66FFFF"/>
                            </a:solidFill>
                          </a14:hiddenFill>
                        </a:ext>
                      </a:extLst>
                    </p:spPr>
                  </p:pic>
                </p:oleObj>
              </mc:Fallback>
            </mc:AlternateContent>
          </a:graphicData>
        </a:graphic>
      </p:graphicFrame>
      <p:graphicFrame>
        <p:nvGraphicFramePr>
          <p:cNvPr id="47115" name="Object 11"/>
          <p:cNvGraphicFramePr>
            <a:graphicFrameLocks noChangeAspect="1"/>
          </p:cNvGraphicFramePr>
          <p:nvPr>
            <p:extLst>
              <p:ext uri="{D42A27DB-BD31-4B8C-83A1-F6EECF244321}">
                <p14:modId xmlns:p14="http://schemas.microsoft.com/office/powerpoint/2010/main" val="3719150397"/>
              </p:ext>
            </p:extLst>
          </p:nvPr>
        </p:nvGraphicFramePr>
        <p:xfrm>
          <a:off x="1703388" y="5864225"/>
          <a:ext cx="4729162" cy="419100"/>
        </p:xfrm>
        <a:graphic>
          <a:graphicData uri="http://schemas.openxmlformats.org/presentationml/2006/ole">
            <mc:AlternateContent xmlns:mc="http://schemas.openxmlformats.org/markup-compatibility/2006">
              <mc:Choice xmlns:v="urn:schemas-microsoft-com:vml" Requires="v">
                <p:oleObj spid="_x0000_s6661" name="Equation" r:id="rId9" imgW="2438280" imgH="215640" progId="Equation.DSMT4">
                  <p:embed/>
                </p:oleObj>
              </mc:Choice>
              <mc:Fallback>
                <p:oleObj name="Equation" r:id="rId9" imgW="2438280" imgH="215640" progId="Equation.DSMT4">
                  <p:embed/>
                  <p:pic>
                    <p:nvPicPr>
                      <p:cNvPr id="0" name=""/>
                      <p:cNvPicPr>
                        <a:picLocks noChangeAspect="1" noChangeArrowheads="1"/>
                      </p:cNvPicPr>
                      <p:nvPr/>
                    </p:nvPicPr>
                    <p:blipFill>
                      <a:blip r:embed="rId10"/>
                      <a:srcRect/>
                      <a:stretch>
                        <a:fillRect/>
                      </a:stretch>
                    </p:blipFill>
                    <p:spPr bwMode="auto">
                      <a:xfrm>
                        <a:off x="1703388" y="5864225"/>
                        <a:ext cx="4729162" cy="419100"/>
                      </a:xfrm>
                      <a:prstGeom prst="rect">
                        <a:avLst/>
                      </a:prstGeom>
                      <a:solidFill>
                        <a:schemeClr val="accent1"/>
                      </a:solidFill>
                      <a:ln w="9525">
                        <a:solidFill>
                          <a:srgbClr val="FF0000"/>
                        </a:solidFill>
                        <a:miter lim="800000"/>
                        <a:headEnd/>
                        <a:tailEnd/>
                      </a:ln>
                      <a:effectLst/>
                    </p:spPr>
                  </p:pic>
                </p:oleObj>
              </mc:Fallback>
            </mc:AlternateContent>
          </a:graphicData>
        </a:graphic>
      </p:graphicFrame>
    </p:spTree>
    <p:extLst>
      <p:ext uri="{BB962C8B-B14F-4D97-AF65-F5344CB8AC3E}">
        <p14:creationId xmlns:p14="http://schemas.microsoft.com/office/powerpoint/2010/main" val="8809813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 calcmode="lin" valueType="num">
                                      <p:cBhvr additive="base">
                                        <p:cTn id="13" dur="500" fill="hold"/>
                                        <p:tgtEl>
                                          <p:spTgt spid="4710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107">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7108"/>
                                        </p:tgtEl>
                                        <p:attrNameLst>
                                          <p:attrName>style.visibility</p:attrName>
                                        </p:attrNameLst>
                                      </p:cBhvr>
                                      <p:to>
                                        <p:strVal val="visible"/>
                                      </p:to>
                                    </p:set>
                                    <p:anim calcmode="lin" valueType="num">
                                      <p:cBhvr additive="base">
                                        <p:cTn id="17" dur="500" fill="hold"/>
                                        <p:tgtEl>
                                          <p:spTgt spid="47108"/>
                                        </p:tgtEl>
                                        <p:attrNameLst>
                                          <p:attrName>ppt_x</p:attrName>
                                        </p:attrNameLst>
                                      </p:cBhvr>
                                      <p:tavLst>
                                        <p:tav tm="0">
                                          <p:val>
                                            <p:strVal val="#ppt_x"/>
                                          </p:val>
                                        </p:tav>
                                        <p:tav tm="100000">
                                          <p:val>
                                            <p:strVal val="#ppt_x"/>
                                          </p:val>
                                        </p:tav>
                                      </p:tavLst>
                                    </p:anim>
                                    <p:anim calcmode="lin" valueType="num">
                                      <p:cBhvr additive="base">
                                        <p:cTn id="18" dur="500" fill="hold"/>
                                        <p:tgtEl>
                                          <p:spTgt spid="4710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7107">
                                            <p:txEl>
                                              <p:pRg st="4" end="4"/>
                                            </p:txEl>
                                          </p:spTgt>
                                        </p:tgtEl>
                                        <p:attrNameLst>
                                          <p:attrName>style.visibility</p:attrName>
                                        </p:attrNameLst>
                                      </p:cBhvr>
                                      <p:to>
                                        <p:strVal val="visible"/>
                                      </p:to>
                                    </p:set>
                                    <p:anim calcmode="lin" valueType="num">
                                      <p:cBhvr additive="base">
                                        <p:cTn id="23" dur="500" fill="hold"/>
                                        <p:tgtEl>
                                          <p:spTgt spid="4710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710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7109"/>
                                        </p:tgtEl>
                                        <p:attrNameLst>
                                          <p:attrName>style.visibility</p:attrName>
                                        </p:attrNameLst>
                                      </p:cBhvr>
                                      <p:to>
                                        <p:strVal val="visible"/>
                                      </p:to>
                                    </p:set>
                                    <p:anim calcmode="lin" valueType="num">
                                      <p:cBhvr additive="base">
                                        <p:cTn id="27" dur="500" fill="hold"/>
                                        <p:tgtEl>
                                          <p:spTgt spid="47109"/>
                                        </p:tgtEl>
                                        <p:attrNameLst>
                                          <p:attrName>ppt_x</p:attrName>
                                        </p:attrNameLst>
                                      </p:cBhvr>
                                      <p:tavLst>
                                        <p:tav tm="0">
                                          <p:val>
                                            <p:strVal val="#ppt_x"/>
                                          </p:val>
                                        </p:tav>
                                        <p:tav tm="100000">
                                          <p:val>
                                            <p:strVal val="#ppt_x"/>
                                          </p:val>
                                        </p:tav>
                                      </p:tavLst>
                                    </p:anim>
                                    <p:anim calcmode="lin" valueType="num">
                                      <p:cBhvr additive="base">
                                        <p:cTn id="28" dur="500" fill="hold"/>
                                        <p:tgtEl>
                                          <p:spTgt spid="47109"/>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47115"/>
                                        </p:tgtEl>
                                        <p:attrNameLst>
                                          <p:attrName>style.visibility</p:attrName>
                                        </p:attrNameLst>
                                      </p:cBhvr>
                                      <p:to>
                                        <p:strVal val="visible"/>
                                      </p:to>
                                    </p:set>
                                    <p:anim calcmode="lin" valueType="num">
                                      <p:cBhvr additive="base">
                                        <p:cTn id="33" dur="500" fill="hold"/>
                                        <p:tgtEl>
                                          <p:spTgt spid="47115"/>
                                        </p:tgtEl>
                                        <p:attrNameLst>
                                          <p:attrName>ppt_x</p:attrName>
                                        </p:attrNameLst>
                                      </p:cBhvr>
                                      <p:tavLst>
                                        <p:tav tm="0">
                                          <p:val>
                                            <p:strVal val="#ppt_x"/>
                                          </p:val>
                                        </p:tav>
                                        <p:tav tm="100000">
                                          <p:val>
                                            <p:strVal val="#ppt_x"/>
                                          </p:val>
                                        </p:tav>
                                      </p:tavLst>
                                    </p:anim>
                                    <p:anim calcmode="lin" valueType="num">
                                      <p:cBhvr additive="base">
                                        <p:cTn id="34" dur="500" fill="hold"/>
                                        <p:tgtEl>
                                          <p:spTgt spid="471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399449" y="865801"/>
            <a:ext cx="8229600" cy="789140"/>
          </a:xfrm>
        </p:spPr>
        <p:txBody>
          <a:bodyPr/>
          <a:lstStyle/>
          <a:p>
            <a:pPr eaLnBrk="1" hangingPunct="1"/>
            <a:r>
              <a:rPr lang="zh-CN" altLang="en-US" sz="2800" dirty="0">
                <a:latin typeface="+mn-lt"/>
              </a:rPr>
              <a:t>某年月日 </a:t>
            </a:r>
            <a:r>
              <a:rPr lang="en-US" altLang="zh-CN" sz="2800" dirty="0">
                <a:latin typeface="+mn-lt"/>
              </a:rPr>
              <a:t>~ </a:t>
            </a:r>
            <a:r>
              <a:rPr lang="zh-CN" altLang="en-US" sz="2800" dirty="0">
                <a:latin typeface="+mn-lt"/>
              </a:rPr>
              <a:t>某年月日，</a:t>
            </a:r>
            <a:r>
              <a:rPr lang="zh-CN" altLang="en-US" sz="2800" b="1" dirty="0">
                <a:latin typeface="+mn-lt"/>
                <a:ea typeface="黑体" panose="02010609060101010101" pitchFamily="49" charset="-122"/>
              </a:rPr>
              <a:t>如何确定时间 </a:t>
            </a:r>
            <a:r>
              <a:rPr lang="en-US" altLang="zh-CN" sz="2800" b="1" i="1" dirty="0">
                <a:latin typeface="+mn-lt"/>
                <a:ea typeface="黑体" panose="02010609060101010101" pitchFamily="49" charset="-122"/>
              </a:rPr>
              <a:t>t </a:t>
            </a:r>
            <a:r>
              <a:rPr lang="zh-CN" altLang="en-US" sz="2800" b="1" dirty="0">
                <a:latin typeface="+mn-lt"/>
                <a:ea typeface="黑体" panose="02010609060101010101" pitchFamily="49" charset="-122"/>
              </a:rPr>
              <a:t>是多少年</a:t>
            </a:r>
            <a:r>
              <a:rPr lang="zh-CN" altLang="en-US" sz="2800" dirty="0">
                <a:latin typeface="+mn-lt"/>
              </a:rPr>
              <a:t>？</a:t>
            </a:r>
            <a:endParaRPr lang="zh-CN" altLang="en-US" sz="2000" b="1" dirty="0">
              <a:latin typeface="+mn-lt"/>
              <a:ea typeface="黑体" panose="02010609060101010101" pitchFamily="49" charset="-122"/>
            </a:endParaRPr>
          </a:p>
        </p:txBody>
      </p:sp>
      <p:sp>
        <p:nvSpPr>
          <p:cNvPr id="155651" name="Rectangle 3"/>
          <p:cNvSpPr>
            <a:spLocks noGrp="1" noChangeArrowheads="1"/>
          </p:cNvSpPr>
          <p:nvPr>
            <p:ph type="body" idx="1"/>
          </p:nvPr>
        </p:nvSpPr>
        <p:spPr>
          <a:xfrm>
            <a:off x="250825" y="3118585"/>
            <a:ext cx="8642350" cy="2806266"/>
          </a:xfrm>
        </p:spPr>
        <p:txBody>
          <a:bodyPr/>
          <a:lstStyle/>
          <a:p>
            <a:pPr marL="0" indent="0" algn="ctr">
              <a:buNone/>
            </a:pPr>
            <a:r>
              <a:rPr lang="en-US" altLang="zh-CN" i="1" dirty="0">
                <a:solidFill>
                  <a:srgbClr val="FF0000"/>
                </a:solidFill>
                <a:latin typeface="Times New Roman" panose="02020603050405020304" pitchFamily="18" charset="0"/>
                <a:cs typeface="Times New Roman" panose="02020603050405020304" pitchFamily="18" charset="0"/>
              </a:rPr>
              <a:t>t   </a:t>
            </a:r>
            <a:r>
              <a:rPr lang="en-US" altLang="zh-CN" dirty="0">
                <a:solidFill>
                  <a:srgbClr val="FF0000"/>
                </a:solidFill>
              </a:rPr>
              <a:t>= </a:t>
            </a:r>
            <a:r>
              <a:rPr lang="zh-CN" altLang="en-US" dirty="0">
                <a:solidFill>
                  <a:srgbClr val="FF0000"/>
                </a:solidFill>
              </a:rPr>
              <a:t>投资天数 </a:t>
            </a:r>
            <a:r>
              <a:rPr lang="en-US" altLang="zh-CN" dirty="0">
                <a:solidFill>
                  <a:srgbClr val="FF0000"/>
                </a:solidFill>
                <a:sym typeface="Symbol"/>
              </a:rPr>
              <a:t></a:t>
            </a:r>
            <a:r>
              <a:rPr lang="en-US" altLang="zh-CN" dirty="0">
                <a:solidFill>
                  <a:srgbClr val="FF0000"/>
                </a:solidFill>
              </a:rPr>
              <a:t> </a:t>
            </a:r>
            <a:r>
              <a:rPr lang="zh-CN" altLang="en-US" dirty="0">
                <a:solidFill>
                  <a:srgbClr val="FF0000"/>
                </a:solidFill>
              </a:rPr>
              <a:t>每年的天数</a:t>
            </a:r>
            <a:endParaRPr lang="en-US" altLang="zh-CN" dirty="0">
              <a:solidFill>
                <a:srgbClr val="FF0000"/>
              </a:solidFill>
            </a:endParaRPr>
          </a:p>
          <a:p>
            <a:pPr marL="0" indent="0">
              <a:buNone/>
            </a:pPr>
            <a:endParaRPr lang="en-US" altLang="zh-CN" sz="2400" b="1" dirty="0">
              <a:solidFill>
                <a:srgbClr val="0033CC"/>
              </a:solidFill>
              <a:latin typeface="+mn-lt"/>
            </a:endParaRPr>
          </a:p>
          <a:p>
            <a:pPr marL="0" indent="0" eaLnBrk="1" hangingPunct="1">
              <a:buNone/>
            </a:pPr>
            <a:r>
              <a:rPr lang="zh-CN" altLang="en-US" sz="2400" b="1" dirty="0">
                <a:solidFill>
                  <a:srgbClr val="0033CC"/>
                </a:solidFill>
                <a:latin typeface="+mn-lt"/>
              </a:rPr>
              <a:t>（</a:t>
            </a:r>
            <a:r>
              <a:rPr lang="en-US" altLang="zh-CN" sz="2400" b="1" dirty="0">
                <a:solidFill>
                  <a:srgbClr val="0033CC"/>
                </a:solidFill>
                <a:latin typeface="+mn-lt"/>
              </a:rPr>
              <a:t>1</a:t>
            </a:r>
            <a:r>
              <a:rPr lang="zh-CN" altLang="en-US" sz="2400" b="1" dirty="0">
                <a:solidFill>
                  <a:srgbClr val="0033CC"/>
                </a:solidFill>
                <a:latin typeface="+mn-lt"/>
              </a:rPr>
              <a:t>） </a:t>
            </a:r>
            <a:r>
              <a:rPr lang="zh-CN" altLang="en-US" sz="2400" b="1" dirty="0">
                <a:latin typeface="+mn-lt"/>
              </a:rPr>
              <a:t>“</a:t>
            </a:r>
            <a:r>
              <a:rPr lang="zh-CN" altLang="en-US" sz="2400" b="1" dirty="0">
                <a:solidFill>
                  <a:srgbClr val="0033CC"/>
                </a:solidFill>
                <a:latin typeface="+mn-lt"/>
              </a:rPr>
              <a:t>实际</a:t>
            </a:r>
            <a:r>
              <a:rPr lang="en-US" altLang="zh-CN" sz="2400" b="1" dirty="0">
                <a:solidFill>
                  <a:srgbClr val="0033CC"/>
                </a:solidFill>
                <a:latin typeface="+mn-lt"/>
              </a:rPr>
              <a:t>/365</a:t>
            </a:r>
            <a:r>
              <a:rPr lang="zh-CN" altLang="en-US" sz="2400" b="1" dirty="0">
                <a:latin typeface="+mn-lt"/>
              </a:rPr>
              <a:t>”（</a:t>
            </a:r>
            <a:r>
              <a:rPr lang="en-US" altLang="zh-CN" sz="2400" b="1" dirty="0">
                <a:latin typeface="+mn-lt"/>
              </a:rPr>
              <a:t>actual/ actual</a:t>
            </a:r>
            <a:r>
              <a:rPr lang="zh-CN" altLang="en-US" sz="2400" b="1" dirty="0">
                <a:latin typeface="+mn-lt"/>
              </a:rPr>
              <a:t>）：投资天数按两个日期之间的实际天数计算，每年按</a:t>
            </a:r>
            <a:r>
              <a:rPr lang="en-US" altLang="zh-CN" sz="2400" b="1" dirty="0">
                <a:latin typeface="+mn-lt"/>
              </a:rPr>
              <a:t>365</a:t>
            </a:r>
            <a:r>
              <a:rPr lang="zh-CN" altLang="en-US" sz="2400" b="1" dirty="0">
                <a:latin typeface="+mn-lt"/>
              </a:rPr>
              <a:t>天计算。 </a:t>
            </a:r>
          </a:p>
        </p:txBody>
      </p:sp>
      <p:graphicFrame>
        <p:nvGraphicFramePr>
          <p:cNvPr id="2" name="对象 1"/>
          <p:cNvGraphicFramePr>
            <a:graphicFrameLocks noChangeAspect="1"/>
          </p:cNvGraphicFramePr>
          <p:nvPr>
            <p:extLst>
              <p:ext uri="{D42A27DB-BD31-4B8C-83A1-F6EECF244321}">
                <p14:modId xmlns:p14="http://schemas.microsoft.com/office/powerpoint/2010/main" val="3218589433"/>
              </p:ext>
            </p:extLst>
          </p:nvPr>
        </p:nvGraphicFramePr>
        <p:xfrm>
          <a:off x="3163771" y="1866747"/>
          <a:ext cx="2341878" cy="667656"/>
        </p:xfrm>
        <a:graphic>
          <a:graphicData uri="http://schemas.openxmlformats.org/presentationml/2006/ole">
            <mc:AlternateContent xmlns:mc="http://schemas.openxmlformats.org/markup-compatibility/2006">
              <mc:Choice xmlns:v="urn:schemas-microsoft-com:vml" Requires="v">
                <p:oleObj spid="_x0000_s7299" name="Equation" r:id="rId3" imgW="711000" imgH="203040" progId="Equation.DSMT4">
                  <p:embed/>
                </p:oleObj>
              </mc:Choice>
              <mc:Fallback>
                <p:oleObj name="Equation" r:id="rId3" imgW="711000" imgH="203040" progId="Equation.DSMT4">
                  <p:embed/>
                  <p:pic>
                    <p:nvPicPr>
                      <p:cNvPr id="0" name="Object 4"/>
                      <p:cNvPicPr>
                        <a:picLocks noChangeAspect="1" noChangeArrowheads="1"/>
                      </p:cNvPicPr>
                      <p:nvPr/>
                    </p:nvPicPr>
                    <p:blipFill>
                      <a:blip r:embed="rId4"/>
                      <a:srcRect/>
                      <a:stretch>
                        <a:fillRect/>
                      </a:stretch>
                    </p:blipFill>
                    <p:spPr bwMode="auto">
                      <a:xfrm>
                        <a:off x="3163771" y="1866747"/>
                        <a:ext cx="2341878" cy="66765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50624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 calcmode="lin" valueType="num">
                                      <p:cBhvr additive="base">
                                        <p:cTn id="7" dur="500" fill="hold"/>
                                        <p:tgtEl>
                                          <p:spTgt spid="155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5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5651">
                                            <p:txEl>
                                              <p:pRg st="2" end="2"/>
                                            </p:txEl>
                                          </p:spTgt>
                                        </p:tgtEl>
                                        <p:attrNameLst>
                                          <p:attrName>style.visibility</p:attrName>
                                        </p:attrNameLst>
                                      </p:cBhvr>
                                      <p:to>
                                        <p:strVal val="visible"/>
                                      </p:to>
                                    </p:set>
                                    <p:anim calcmode="lin" valueType="num">
                                      <p:cBhvr additive="base">
                                        <p:cTn id="13" dur="500" fill="hold"/>
                                        <p:tgtEl>
                                          <p:spTgt spid="15565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5651">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495701" y="923553"/>
            <a:ext cx="8229600" cy="789140"/>
          </a:xfrm>
        </p:spPr>
        <p:txBody>
          <a:bodyPr/>
          <a:lstStyle/>
          <a:p>
            <a:r>
              <a:rPr lang="zh-CN" altLang="en-US" sz="2800" b="1" dirty="0">
                <a:latin typeface="+mn-lt"/>
                <a:ea typeface="黑体" panose="02010609060101010101" pitchFamily="49" charset="-122"/>
              </a:rPr>
              <a:t>时间</a:t>
            </a:r>
            <a:r>
              <a:rPr lang="en-US" altLang="zh-CN" sz="2800" b="1" i="1" dirty="0">
                <a:latin typeface="+mn-lt"/>
                <a:ea typeface="黑体" panose="02010609060101010101" pitchFamily="49" charset="-122"/>
              </a:rPr>
              <a:t>t </a:t>
            </a:r>
            <a:r>
              <a:rPr lang="zh-CN" altLang="en-US" sz="2800" b="1" dirty="0">
                <a:latin typeface="+mn-lt"/>
                <a:ea typeface="黑体" panose="02010609060101010101" pitchFamily="49" charset="-122"/>
              </a:rPr>
              <a:t>的确定</a:t>
            </a:r>
            <a:r>
              <a:rPr lang="en-US" altLang="zh-CN" sz="2000" b="1" dirty="0">
                <a:latin typeface="+mn-lt"/>
                <a:ea typeface="黑体" panose="02010609060101010101" pitchFamily="49" charset="-122"/>
              </a:rPr>
              <a:t>,  t = </a:t>
            </a:r>
            <a:r>
              <a:rPr lang="zh-CN" altLang="en-US" sz="2000" b="1" dirty="0">
                <a:latin typeface="+mn-lt"/>
                <a:ea typeface="黑体" panose="02010609060101010101" pitchFamily="49" charset="-122"/>
              </a:rPr>
              <a:t>投资天数 </a:t>
            </a:r>
            <a:r>
              <a:rPr lang="en-US" altLang="zh-CN" sz="2000" dirty="0">
                <a:latin typeface="+mn-lt"/>
              </a:rPr>
              <a:t> </a:t>
            </a:r>
            <a:r>
              <a:rPr lang="en-US" altLang="zh-CN" sz="2000" dirty="0">
                <a:latin typeface="+mn-lt"/>
                <a:sym typeface="Symbol"/>
              </a:rPr>
              <a:t></a:t>
            </a:r>
            <a:r>
              <a:rPr lang="en-US" altLang="zh-CN" sz="2000" dirty="0">
                <a:latin typeface="+mn-lt"/>
              </a:rPr>
              <a:t> </a:t>
            </a:r>
            <a:r>
              <a:rPr lang="zh-CN" altLang="en-US" sz="2000" b="1" dirty="0">
                <a:latin typeface="+mn-lt"/>
                <a:ea typeface="黑体" panose="02010609060101010101" pitchFamily="49" charset="-122"/>
              </a:rPr>
              <a:t>每年的天数</a:t>
            </a:r>
          </a:p>
        </p:txBody>
      </p:sp>
      <p:sp>
        <p:nvSpPr>
          <p:cNvPr id="155651" name="Rectangle 3"/>
          <p:cNvSpPr>
            <a:spLocks noGrp="1" noChangeArrowheads="1"/>
          </p:cNvSpPr>
          <p:nvPr>
            <p:ph type="body" idx="1"/>
          </p:nvPr>
        </p:nvSpPr>
        <p:spPr>
          <a:xfrm>
            <a:off x="250825" y="2367815"/>
            <a:ext cx="8642350" cy="3528160"/>
          </a:xfrm>
        </p:spPr>
        <p:txBody>
          <a:bodyPr/>
          <a:lstStyle/>
          <a:p>
            <a:pPr marL="0" indent="0" eaLnBrk="1" hangingPunct="1">
              <a:buNone/>
            </a:pPr>
            <a:r>
              <a:rPr lang="zh-CN" altLang="en-US" sz="2400" b="1" dirty="0">
                <a:solidFill>
                  <a:srgbClr val="0033CC"/>
                </a:solidFill>
                <a:latin typeface="+mn-lt"/>
                <a:ea typeface="黑体" panose="02010609060101010101" pitchFamily="49" charset="-122"/>
              </a:rPr>
              <a:t>（</a:t>
            </a:r>
            <a:r>
              <a:rPr lang="en-US" altLang="zh-CN" sz="2400" b="1" dirty="0">
                <a:solidFill>
                  <a:srgbClr val="0033CC"/>
                </a:solidFill>
                <a:latin typeface="+mn-lt"/>
                <a:ea typeface="黑体" panose="02010609060101010101" pitchFamily="49" charset="-122"/>
              </a:rPr>
              <a:t>2</a:t>
            </a:r>
            <a:r>
              <a:rPr lang="zh-CN" altLang="en-US" sz="2400" b="1" dirty="0">
                <a:solidFill>
                  <a:srgbClr val="0033CC"/>
                </a:solidFill>
                <a:latin typeface="+mn-lt"/>
                <a:ea typeface="黑体" panose="02010609060101010101" pitchFamily="49" charset="-122"/>
              </a:rPr>
              <a:t>）“实际</a:t>
            </a:r>
            <a:r>
              <a:rPr lang="en-US" altLang="zh-CN" sz="2400" b="1" dirty="0">
                <a:solidFill>
                  <a:srgbClr val="0033CC"/>
                </a:solidFill>
                <a:latin typeface="+mn-lt"/>
                <a:ea typeface="黑体" panose="02010609060101010101" pitchFamily="49" charset="-122"/>
              </a:rPr>
              <a:t>/360 </a:t>
            </a:r>
            <a:r>
              <a:rPr lang="en-US" altLang="zh-CN" sz="2400" b="1" dirty="0">
                <a:latin typeface="+mn-lt"/>
                <a:ea typeface="黑体" panose="02010609060101010101" pitchFamily="49" charset="-122"/>
              </a:rPr>
              <a:t>”</a:t>
            </a:r>
            <a:r>
              <a:rPr lang="zh-CN" altLang="en-US" sz="2400" b="1" dirty="0">
                <a:latin typeface="+mn-lt"/>
                <a:ea typeface="黑体" panose="02010609060101010101" pitchFamily="49" charset="-122"/>
              </a:rPr>
              <a:t>：投资天数按两个日期之间的实际天数计算，每年按</a:t>
            </a:r>
            <a:r>
              <a:rPr lang="en-US" altLang="zh-CN" sz="2400" b="1" dirty="0">
                <a:latin typeface="+mn-lt"/>
                <a:ea typeface="黑体" panose="02010609060101010101" pitchFamily="49" charset="-122"/>
              </a:rPr>
              <a:t>360</a:t>
            </a:r>
            <a:r>
              <a:rPr lang="zh-CN" altLang="en-US" sz="2400" b="1" dirty="0">
                <a:latin typeface="+mn-lt"/>
                <a:ea typeface="黑体" panose="02010609060101010101" pitchFamily="49" charset="-122"/>
              </a:rPr>
              <a:t>天计算。称为</a:t>
            </a:r>
            <a:r>
              <a:rPr lang="zh-CN" altLang="en-US" sz="2400" b="1" dirty="0">
                <a:solidFill>
                  <a:srgbClr val="0033CC"/>
                </a:solidFill>
                <a:latin typeface="+mn-lt"/>
                <a:ea typeface="黑体" panose="02010609060101010101" pitchFamily="49" charset="-122"/>
              </a:rPr>
              <a:t>行家规则</a:t>
            </a:r>
            <a:r>
              <a:rPr lang="zh-CN" altLang="en-US" sz="2400" b="1" dirty="0">
                <a:latin typeface="+mn-lt"/>
                <a:ea typeface="黑体" panose="02010609060101010101" pitchFamily="49" charset="-122"/>
              </a:rPr>
              <a:t> </a:t>
            </a:r>
            <a:r>
              <a:rPr lang="en-US" altLang="zh-CN" sz="2400" b="1" dirty="0">
                <a:latin typeface="+mn-lt"/>
                <a:ea typeface="黑体" panose="02010609060101010101" pitchFamily="49" charset="-122"/>
              </a:rPr>
              <a:t>( banker’s rule )</a:t>
            </a:r>
            <a:r>
              <a:rPr lang="zh-CN" altLang="en-US" sz="2400" b="1" dirty="0">
                <a:latin typeface="+mn-lt"/>
                <a:ea typeface="黑体" panose="02010609060101010101" pitchFamily="49" charset="-122"/>
              </a:rPr>
              <a:t>。</a:t>
            </a:r>
          </a:p>
        </p:txBody>
      </p:sp>
    </p:spTree>
    <p:extLst>
      <p:ext uri="{BB962C8B-B14F-4D97-AF65-F5344CB8AC3E}">
        <p14:creationId xmlns:p14="http://schemas.microsoft.com/office/powerpoint/2010/main" val="6770187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 calcmode="lin" valueType="num">
                                      <p:cBhvr additive="base">
                                        <p:cTn id="7" dur="500" fill="hold"/>
                                        <p:tgtEl>
                                          <p:spTgt spid="155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565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mn-lt"/>
                <a:ea typeface="黑体" panose="02010609060101010101" pitchFamily="49" charset="-122"/>
              </a:rPr>
              <a:t>主要内容</a:t>
            </a:r>
          </a:p>
        </p:txBody>
      </p:sp>
      <p:sp>
        <p:nvSpPr>
          <p:cNvPr id="3" name="内容占位符 2"/>
          <p:cNvSpPr>
            <a:spLocks noGrp="1"/>
          </p:cNvSpPr>
          <p:nvPr>
            <p:ph idx="1"/>
          </p:nvPr>
        </p:nvSpPr>
        <p:spPr>
          <a:xfrm>
            <a:off x="457200" y="1412776"/>
            <a:ext cx="8229600" cy="4878089"/>
          </a:xfrm>
        </p:spPr>
        <p:txBody>
          <a:bodyPr/>
          <a:lstStyle/>
          <a:p>
            <a:r>
              <a:rPr lang="zh-CN" altLang="en-US" b="1" dirty="0">
                <a:solidFill>
                  <a:srgbClr val="0033CC"/>
                </a:solidFill>
                <a:latin typeface="+mn-lt"/>
                <a:ea typeface="黑体" panose="02010609060101010101" pitchFamily="49" charset="-122"/>
              </a:rPr>
              <a:t>累积函数</a:t>
            </a:r>
            <a:endParaRPr lang="en-US" altLang="zh-CN" b="1" dirty="0">
              <a:solidFill>
                <a:srgbClr val="0033CC"/>
              </a:solidFill>
              <a:latin typeface="+mn-lt"/>
              <a:ea typeface="黑体" panose="02010609060101010101" pitchFamily="49" charset="-122"/>
            </a:endParaRPr>
          </a:p>
          <a:p>
            <a:r>
              <a:rPr lang="zh-CN" altLang="en-US" b="1" dirty="0">
                <a:solidFill>
                  <a:srgbClr val="0033CC"/>
                </a:solidFill>
                <a:latin typeface="+mn-lt"/>
                <a:ea typeface="黑体" panose="02010609060101010101" pitchFamily="49" charset="-122"/>
              </a:rPr>
              <a:t>有效利率（</a:t>
            </a:r>
            <a:r>
              <a:rPr lang="zh-CN" altLang="en-US" sz="2000" b="1" dirty="0">
                <a:solidFill>
                  <a:srgbClr val="0033CC"/>
                </a:solidFill>
                <a:latin typeface="+mn-lt"/>
                <a:ea typeface="黑体" panose="02010609060101010101" pitchFamily="49" charset="-122"/>
              </a:rPr>
              <a:t>也称为</a:t>
            </a:r>
            <a:r>
              <a:rPr lang="zh-CN" altLang="en-US" sz="2000" b="1" dirty="0">
                <a:solidFill>
                  <a:srgbClr val="FF0000"/>
                </a:solidFill>
                <a:latin typeface="+mn-lt"/>
                <a:ea typeface="黑体" panose="02010609060101010101" pitchFamily="49" charset="-122"/>
              </a:rPr>
              <a:t>实际利率</a:t>
            </a:r>
            <a:r>
              <a:rPr lang="zh-CN" altLang="en-US" b="1" dirty="0">
                <a:solidFill>
                  <a:srgbClr val="0033CC"/>
                </a:solidFill>
                <a:latin typeface="+mn-lt"/>
                <a:ea typeface="黑体" panose="02010609060101010101" pitchFamily="49" charset="-122"/>
              </a:rPr>
              <a:t>）</a:t>
            </a:r>
            <a:endParaRPr lang="en-US" altLang="zh-CN" b="1" dirty="0">
              <a:solidFill>
                <a:srgbClr val="0033CC"/>
              </a:solidFill>
              <a:latin typeface="+mn-lt"/>
              <a:ea typeface="黑体" panose="02010609060101010101" pitchFamily="49" charset="-122"/>
            </a:endParaRPr>
          </a:p>
          <a:p>
            <a:pPr lvl="1"/>
            <a:r>
              <a:rPr lang="zh-CN" altLang="en-US" b="1" dirty="0">
                <a:solidFill>
                  <a:srgbClr val="0033CC"/>
                </a:solidFill>
                <a:latin typeface="+mn-lt"/>
                <a:ea typeface="黑体" panose="02010609060101010101" pitchFamily="49" charset="-122"/>
              </a:rPr>
              <a:t>单利和复利</a:t>
            </a:r>
            <a:endParaRPr lang="en-US" altLang="zh-CN" b="1" dirty="0">
              <a:solidFill>
                <a:srgbClr val="0033CC"/>
              </a:solidFill>
              <a:latin typeface="+mn-lt"/>
              <a:ea typeface="黑体" panose="02010609060101010101" pitchFamily="49" charset="-122"/>
            </a:endParaRPr>
          </a:p>
          <a:p>
            <a:r>
              <a:rPr lang="zh-CN" altLang="en-US" b="1" dirty="0">
                <a:solidFill>
                  <a:srgbClr val="0033CC"/>
                </a:solidFill>
                <a:latin typeface="+mn-lt"/>
                <a:ea typeface="黑体" panose="02010609060101010101" pitchFamily="49" charset="-122"/>
              </a:rPr>
              <a:t>贴现函数</a:t>
            </a:r>
            <a:endParaRPr lang="en-US" altLang="zh-CN" b="1" dirty="0">
              <a:solidFill>
                <a:srgbClr val="0033CC"/>
              </a:solidFill>
              <a:latin typeface="+mn-lt"/>
              <a:ea typeface="黑体" panose="02010609060101010101" pitchFamily="49" charset="-122"/>
            </a:endParaRPr>
          </a:p>
          <a:p>
            <a:r>
              <a:rPr lang="zh-CN" altLang="en-US" b="1" dirty="0">
                <a:solidFill>
                  <a:srgbClr val="0033CC"/>
                </a:solidFill>
                <a:latin typeface="+mn-lt"/>
                <a:ea typeface="黑体" panose="02010609060101010101" pitchFamily="49" charset="-122"/>
              </a:rPr>
              <a:t>有效贴现率</a:t>
            </a:r>
            <a:r>
              <a:rPr lang="zh-CN" altLang="en-US" sz="2000" dirty="0">
                <a:solidFill>
                  <a:srgbClr val="0033CC"/>
                </a:solidFill>
              </a:rPr>
              <a:t>（也称为</a:t>
            </a:r>
            <a:r>
              <a:rPr lang="zh-CN" altLang="en-US" sz="2000" dirty="0">
                <a:solidFill>
                  <a:srgbClr val="FF0000"/>
                </a:solidFill>
              </a:rPr>
              <a:t>实际贴现率</a:t>
            </a:r>
            <a:r>
              <a:rPr lang="zh-CN" altLang="en-US" sz="2000" dirty="0">
                <a:solidFill>
                  <a:srgbClr val="0033CC"/>
                </a:solidFill>
              </a:rPr>
              <a:t>）</a:t>
            </a:r>
            <a:endParaRPr lang="en-US" altLang="zh-CN" sz="2000" dirty="0">
              <a:solidFill>
                <a:srgbClr val="0033CC"/>
              </a:solidFill>
            </a:endParaRPr>
          </a:p>
          <a:p>
            <a:r>
              <a:rPr lang="zh-CN" altLang="en-US" b="1" dirty="0">
                <a:latin typeface="+mn-lt"/>
                <a:ea typeface="黑体" panose="02010609060101010101" pitchFamily="49" charset="-122"/>
              </a:rPr>
              <a:t>名义利率</a:t>
            </a:r>
            <a:endParaRPr lang="en-US" altLang="zh-CN" b="1" dirty="0">
              <a:latin typeface="+mn-lt"/>
              <a:ea typeface="黑体" panose="02010609060101010101" pitchFamily="49" charset="-122"/>
            </a:endParaRPr>
          </a:p>
          <a:p>
            <a:r>
              <a:rPr lang="zh-CN" altLang="en-US" b="1" dirty="0">
                <a:latin typeface="+mn-lt"/>
                <a:ea typeface="黑体" panose="02010609060101010101" pitchFamily="49" charset="-122"/>
              </a:rPr>
              <a:t>名义贴现率</a:t>
            </a:r>
            <a:endParaRPr lang="en-US" altLang="zh-CN" b="1" dirty="0">
              <a:latin typeface="+mn-lt"/>
              <a:ea typeface="黑体" panose="02010609060101010101" pitchFamily="49" charset="-122"/>
            </a:endParaRPr>
          </a:p>
          <a:p>
            <a:r>
              <a:rPr lang="zh-CN" altLang="en-US" b="1" dirty="0">
                <a:latin typeface="+mn-lt"/>
                <a:ea typeface="黑体" panose="02010609060101010101" pitchFamily="49" charset="-122"/>
              </a:rPr>
              <a:t>利息力（连续复利）</a:t>
            </a:r>
            <a:endParaRPr lang="en-US" altLang="zh-CN" b="1" dirty="0">
              <a:latin typeface="+mn-lt"/>
              <a:ea typeface="黑体" panose="02010609060101010101" pitchFamily="49" charset="-122"/>
            </a:endParaRPr>
          </a:p>
          <a:p>
            <a:endParaRPr lang="zh-CN" altLang="en-US" b="1" dirty="0">
              <a:latin typeface="+mn-lt"/>
              <a:ea typeface="黑体" panose="02010609060101010101" pitchFamily="49" charset="-122"/>
            </a:endParaRPr>
          </a:p>
        </p:txBody>
      </p:sp>
      <p:sp>
        <p:nvSpPr>
          <p:cNvPr id="4" name="灯片编号占位符 3"/>
          <p:cNvSpPr>
            <a:spLocks noGrp="1"/>
          </p:cNvSpPr>
          <p:nvPr>
            <p:ph type="sldNum" sz="quarter" idx="12"/>
          </p:nvPr>
        </p:nvSpPr>
        <p:spPr/>
        <p:txBody>
          <a:bodyPr/>
          <a:lstStyle/>
          <a:p>
            <a:pPr>
              <a:defRPr/>
            </a:pPr>
            <a:fld id="{1124E272-266A-4F8E-8B1E-27C073A5EE92}" type="slidenum">
              <a:rPr lang="en-US" altLang="zh-CN" smtClean="0"/>
              <a:pPr>
                <a:defRPr/>
              </a:pPr>
              <a:t>2</a:t>
            </a:fld>
            <a:endParaRPr lang="en-US" altLang="zh-CN" dirty="0"/>
          </a:p>
        </p:txBody>
      </p:sp>
    </p:spTree>
    <p:extLst>
      <p:ext uri="{BB962C8B-B14F-4D97-AF65-F5344CB8AC3E}">
        <p14:creationId xmlns:p14="http://schemas.microsoft.com/office/powerpoint/2010/main" val="2329842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457200" y="836922"/>
            <a:ext cx="8229600" cy="789140"/>
          </a:xfrm>
        </p:spPr>
        <p:txBody>
          <a:bodyPr/>
          <a:lstStyle/>
          <a:p>
            <a:pPr eaLnBrk="1" hangingPunct="1"/>
            <a:r>
              <a:rPr lang="zh-CN" altLang="en-US" sz="2800" b="1" dirty="0">
                <a:latin typeface="+mn-lt"/>
                <a:ea typeface="黑体" panose="02010609060101010101" pitchFamily="49" charset="-122"/>
              </a:rPr>
              <a:t>时间</a:t>
            </a:r>
            <a:r>
              <a:rPr lang="en-US" altLang="zh-CN" sz="2800" b="1" i="1" dirty="0">
                <a:latin typeface="+mn-lt"/>
                <a:ea typeface="黑体" panose="02010609060101010101" pitchFamily="49" charset="-122"/>
              </a:rPr>
              <a:t>t </a:t>
            </a:r>
            <a:r>
              <a:rPr lang="zh-CN" altLang="en-US" sz="2800" b="1" dirty="0">
                <a:latin typeface="+mn-lt"/>
                <a:ea typeface="黑体" panose="02010609060101010101" pitchFamily="49" charset="-122"/>
              </a:rPr>
              <a:t>的确定</a:t>
            </a:r>
            <a:r>
              <a:rPr lang="en-US" altLang="zh-CN" sz="2000" b="1" dirty="0">
                <a:latin typeface="+mn-lt"/>
                <a:ea typeface="黑体" panose="02010609060101010101" pitchFamily="49" charset="-122"/>
              </a:rPr>
              <a:t>,  t = </a:t>
            </a:r>
            <a:r>
              <a:rPr lang="zh-CN" altLang="en-US" sz="2000" b="1" dirty="0">
                <a:latin typeface="+mn-lt"/>
                <a:ea typeface="黑体" panose="02010609060101010101" pitchFamily="49" charset="-122"/>
              </a:rPr>
              <a:t>投资天数 </a:t>
            </a:r>
            <a:r>
              <a:rPr lang="en-US" altLang="zh-CN" sz="2000" b="1" dirty="0">
                <a:latin typeface="+mn-lt"/>
                <a:ea typeface="黑体" panose="02010609060101010101" pitchFamily="49" charset="-122"/>
              </a:rPr>
              <a:t>/ </a:t>
            </a:r>
            <a:r>
              <a:rPr lang="zh-CN" altLang="en-US" sz="2000" b="1" dirty="0">
                <a:latin typeface="+mn-lt"/>
                <a:ea typeface="黑体" panose="02010609060101010101" pitchFamily="49" charset="-122"/>
              </a:rPr>
              <a:t>每年的天数</a:t>
            </a:r>
          </a:p>
        </p:txBody>
      </p:sp>
      <p:sp>
        <p:nvSpPr>
          <p:cNvPr id="155651" name="Rectangle 3"/>
          <p:cNvSpPr>
            <a:spLocks noGrp="1" noChangeArrowheads="1"/>
          </p:cNvSpPr>
          <p:nvPr>
            <p:ph type="body" idx="1"/>
          </p:nvPr>
        </p:nvSpPr>
        <p:spPr>
          <a:xfrm>
            <a:off x="250825" y="1761423"/>
            <a:ext cx="8642350" cy="4134552"/>
          </a:xfrm>
        </p:spPr>
        <p:txBody>
          <a:bodyPr/>
          <a:lstStyle/>
          <a:p>
            <a:pPr marL="0" indent="0" eaLnBrk="1" hangingPunct="1">
              <a:buNone/>
            </a:pPr>
            <a:r>
              <a:rPr lang="zh-CN" altLang="en-US" sz="2400" b="1" dirty="0">
                <a:solidFill>
                  <a:srgbClr val="0033CC"/>
                </a:solidFill>
                <a:latin typeface="+mn-lt"/>
                <a:ea typeface="黑体" panose="02010609060101010101" pitchFamily="49" charset="-122"/>
              </a:rPr>
              <a:t>（</a:t>
            </a:r>
            <a:r>
              <a:rPr lang="en-US" altLang="zh-CN" sz="2400" b="1" dirty="0">
                <a:solidFill>
                  <a:srgbClr val="0033CC"/>
                </a:solidFill>
                <a:latin typeface="+mn-lt"/>
                <a:ea typeface="黑体" panose="02010609060101010101" pitchFamily="49" charset="-122"/>
              </a:rPr>
              <a:t>3</a:t>
            </a:r>
            <a:r>
              <a:rPr lang="zh-CN" altLang="en-US" sz="2400" b="1" dirty="0">
                <a:solidFill>
                  <a:srgbClr val="0033CC"/>
                </a:solidFill>
                <a:latin typeface="+mn-lt"/>
                <a:ea typeface="黑体" panose="02010609060101010101" pitchFamily="49" charset="-122"/>
              </a:rPr>
              <a:t>）“ </a:t>
            </a:r>
            <a:r>
              <a:rPr lang="en-US" altLang="zh-CN" sz="2400" b="1" dirty="0">
                <a:solidFill>
                  <a:srgbClr val="0033CC"/>
                </a:solidFill>
                <a:latin typeface="+mn-lt"/>
                <a:ea typeface="黑体" panose="02010609060101010101" pitchFamily="49" charset="-122"/>
              </a:rPr>
              <a:t>30/360 ”</a:t>
            </a:r>
            <a:r>
              <a:rPr lang="zh-CN" altLang="en-US" sz="2400" b="1" dirty="0">
                <a:solidFill>
                  <a:srgbClr val="0033CC"/>
                </a:solidFill>
                <a:latin typeface="+mn-lt"/>
                <a:ea typeface="黑体" panose="02010609060101010101" pitchFamily="49" charset="-122"/>
              </a:rPr>
              <a:t>规则：</a:t>
            </a:r>
            <a:r>
              <a:rPr lang="zh-CN" altLang="en-US" sz="2400" b="1" dirty="0">
                <a:latin typeface="+mn-lt"/>
                <a:ea typeface="黑体" panose="02010609060101010101" pitchFamily="49" charset="-122"/>
              </a:rPr>
              <a:t>每月按</a:t>
            </a:r>
            <a:r>
              <a:rPr lang="en-US" altLang="zh-CN" sz="2400" b="1" dirty="0">
                <a:latin typeface="+mn-lt"/>
                <a:ea typeface="黑体" panose="02010609060101010101" pitchFamily="49" charset="-122"/>
              </a:rPr>
              <a:t>30</a:t>
            </a:r>
            <a:r>
              <a:rPr lang="zh-CN" altLang="en-US" sz="2400" b="1" dirty="0">
                <a:latin typeface="+mn-lt"/>
                <a:ea typeface="黑体" panose="02010609060101010101" pitchFamily="49" charset="-122"/>
              </a:rPr>
              <a:t>天计算</a:t>
            </a:r>
            <a:r>
              <a:rPr lang="en-US" altLang="zh-CN" sz="2400" b="1" dirty="0">
                <a:latin typeface="+mn-lt"/>
                <a:ea typeface="黑体" panose="02010609060101010101" pitchFamily="49" charset="-122"/>
              </a:rPr>
              <a:t>, </a:t>
            </a:r>
            <a:r>
              <a:rPr lang="zh-CN" altLang="en-US" sz="2400" b="1" dirty="0">
                <a:latin typeface="+mn-lt"/>
                <a:ea typeface="黑体" panose="02010609060101010101" pitchFamily="49" charset="-122"/>
              </a:rPr>
              <a:t>每年按</a:t>
            </a:r>
            <a:r>
              <a:rPr lang="en-US" altLang="zh-CN" sz="2400" b="1" dirty="0">
                <a:latin typeface="+mn-lt"/>
                <a:ea typeface="黑体" panose="02010609060101010101" pitchFamily="49" charset="-122"/>
              </a:rPr>
              <a:t>360</a:t>
            </a:r>
            <a:r>
              <a:rPr lang="zh-CN" altLang="en-US" sz="2400" b="1" dirty="0">
                <a:latin typeface="+mn-lt"/>
                <a:ea typeface="黑体" panose="02010609060101010101" pitchFamily="49" charset="-122"/>
              </a:rPr>
              <a:t>天计算。两个给定日期之间的天数按下述公式计算：</a:t>
            </a:r>
          </a:p>
        </p:txBody>
      </p:sp>
      <p:graphicFrame>
        <p:nvGraphicFramePr>
          <p:cNvPr id="155652" name="Object 4"/>
          <p:cNvGraphicFramePr>
            <a:graphicFrameLocks noChangeAspect="1"/>
          </p:cNvGraphicFramePr>
          <p:nvPr>
            <p:extLst>
              <p:ext uri="{D42A27DB-BD31-4B8C-83A1-F6EECF244321}">
                <p14:modId xmlns:p14="http://schemas.microsoft.com/office/powerpoint/2010/main" val="3311086648"/>
              </p:ext>
            </p:extLst>
          </p:nvPr>
        </p:nvGraphicFramePr>
        <p:xfrm>
          <a:off x="1513456" y="3646622"/>
          <a:ext cx="5235592" cy="503460"/>
        </p:xfrm>
        <a:graphic>
          <a:graphicData uri="http://schemas.openxmlformats.org/presentationml/2006/ole">
            <mc:AlternateContent xmlns:mc="http://schemas.openxmlformats.org/markup-compatibility/2006">
              <mc:Choice xmlns:v="urn:schemas-microsoft-com:vml" Requires="v">
                <p:oleObj spid="_x0000_s63592" name="Equation" r:id="rId3" imgW="2374900" imgH="228600" progId="">
                  <p:embed/>
                </p:oleObj>
              </mc:Choice>
              <mc:Fallback>
                <p:oleObj name="Equation" r:id="rId3" imgW="2374900" imgH="2286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3456" y="3646622"/>
                        <a:ext cx="5235592" cy="503460"/>
                      </a:xfrm>
                      <a:prstGeom prst="rect">
                        <a:avLst/>
                      </a:prstGeom>
                      <a:noFill/>
                    </p:spPr>
                  </p:pic>
                </p:oleObj>
              </mc:Fallback>
            </mc:AlternateContent>
          </a:graphicData>
        </a:graphic>
      </p:graphicFrame>
      <p:sp>
        <p:nvSpPr>
          <p:cNvPr id="155653" name="Text Box 5"/>
          <p:cNvSpPr txBox="1">
            <a:spLocks noChangeArrowheads="1"/>
          </p:cNvSpPr>
          <p:nvPr/>
        </p:nvSpPr>
        <p:spPr bwMode="auto">
          <a:xfrm>
            <a:off x="788670" y="4879959"/>
            <a:ext cx="7738016"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其中起始日为</a:t>
            </a:r>
            <a:r>
              <a:rPr lang="en-US" altLang="zh-CN"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Y</a:t>
            </a:r>
            <a:r>
              <a:rPr lang="en-US" altLang="zh-CN"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年</a:t>
            </a:r>
            <a:r>
              <a:rPr lang="en-US" altLang="zh-CN"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月</a:t>
            </a:r>
            <a:r>
              <a:rPr lang="en-US" altLang="zh-CN"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日</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，到期日为</a:t>
            </a:r>
            <a:r>
              <a:rPr lang="en-US" altLang="zh-CN"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Y</a:t>
            </a:r>
            <a:r>
              <a:rPr lang="en-US" altLang="zh-CN"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年</a:t>
            </a:r>
            <a:r>
              <a:rPr lang="en-US" altLang="zh-CN"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月</a:t>
            </a:r>
            <a:r>
              <a:rPr lang="en-US" altLang="zh-CN"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日</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6770187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 calcmode="lin" valueType="num">
                                      <p:cBhvr additive="base">
                                        <p:cTn id="7" dur="500" fill="hold"/>
                                        <p:tgtEl>
                                          <p:spTgt spid="155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56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5652"/>
                                        </p:tgtEl>
                                        <p:attrNameLst>
                                          <p:attrName>style.visibility</p:attrName>
                                        </p:attrNameLst>
                                      </p:cBhvr>
                                      <p:to>
                                        <p:strVal val="visible"/>
                                      </p:to>
                                    </p:set>
                                    <p:anim calcmode="lin" valueType="num">
                                      <p:cBhvr additive="base">
                                        <p:cTn id="11" dur="500" fill="hold"/>
                                        <p:tgtEl>
                                          <p:spTgt spid="155652"/>
                                        </p:tgtEl>
                                        <p:attrNameLst>
                                          <p:attrName>ppt_x</p:attrName>
                                        </p:attrNameLst>
                                      </p:cBhvr>
                                      <p:tavLst>
                                        <p:tav tm="0">
                                          <p:val>
                                            <p:strVal val="#ppt_x"/>
                                          </p:val>
                                        </p:tav>
                                        <p:tav tm="100000">
                                          <p:val>
                                            <p:strVal val="#ppt_x"/>
                                          </p:val>
                                        </p:tav>
                                      </p:tavLst>
                                    </p:anim>
                                    <p:anim calcmode="lin" valueType="num">
                                      <p:cBhvr additive="base">
                                        <p:cTn id="12" dur="500" fill="hold"/>
                                        <p:tgtEl>
                                          <p:spTgt spid="15565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5653"/>
                                        </p:tgtEl>
                                        <p:attrNameLst>
                                          <p:attrName>style.visibility</p:attrName>
                                        </p:attrNameLst>
                                      </p:cBhvr>
                                      <p:to>
                                        <p:strVal val="visible"/>
                                      </p:to>
                                    </p:set>
                                    <p:anim calcmode="lin" valueType="num">
                                      <p:cBhvr additive="base">
                                        <p:cTn id="15" dur="500" fill="hold"/>
                                        <p:tgtEl>
                                          <p:spTgt spid="155653"/>
                                        </p:tgtEl>
                                        <p:attrNameLst>
                                          <p:attrName>ppt_x</p:attrName>
                                        </p:attrNameLst>
                                      </p:cBhvr>
                                      <p:tavLst>
                                        <p:tav tm="0">
                                          <p:val>
                                            <p:strVal val="#ppt_x"/>
                                          </p:val>
                                        </p:tav>
                                        <p:tav tm="100000">
                                          <p:val>
                                            <p:strVal val="#ppt_x"/>
                                          </p:val>
                                        </p:tav>
                                      </p:tavLst>
                                    </p:anim>
                                    <p:anim calcmode="lin" valueType="num">
                                      <p:cBhvr additive="base">
                                        <p:cTn id="16" dur="500" fill="hold"/>
                                        <p:tgtEl>
                                          <p:spTgt spid="1556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p:bldP spid="15565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3DF1251-7847-4591-AF6E-D9E0FE9A434A}" type="slidenum">
              <a:rPr lang="en-US" altLang="zh-CN" smtClean="0"/>
              <a:pPr eaLnBrk="1" hangingPunct="1"/>
              <a:t>21</a:t>
            </a:fld>
            <a:endParaRPr lang="en-US" altLang="zh-CN"/>
          </a:p>
        </p:txBody>
      </p:sp>
      <p:sp>
        <p:nvSpPr>
          <p:cNvPr id="30724" name="Rectangle 3"/>
          <p:cNvSpPr>
            <a:spLocks noGrp="1" noChangeArrowheads="1"/>
          </p:cNvSpPr>
          <p:nvPr>
            <p:ph type="body" idx="1"/>
          </p:nvPr>
        </p:nvSpPr>
        <p:spPr>
          <a:xfrm>
            <a:off x="457200" y="908720"/>
            <a:ext cx="8229600" cy="5222205"/>
          </a:xfrm>
        </p:spPr>
        <p:txBody>
          <a:bodyPr/>
          <a:lstStyle/>
          <a:p>
            <a:pPr marL="344488" lvl="1" indent="0" eaLnBrk="1" hangingPunct="1">
              <a:buNone/>
            </a:pPr>
            <a:r>
              <a:rPr lang="zh-CN" altLang="en-US" b="1" dirty="0">
                <a:latin typeface="+mn-lt"/>
                <a:ea typeface="黑体" panose="02010609060101010101" pitchFamily="49" charset="-122"/>
              </a:rPr>
              <a:t>例：</a:t>
            </a:r>
            <a:r>
              <a:rPr lang="zh-CN" altLang="zh-CN" b="1" dirty="0">
                <a:latin typeface="+mn-lt"/>
                <a:ea typeface="黑体" panose="02010609060101010101" pitchFamily="49" charset="-122"/>
              </a:rPr>
              <a:t>投资者在</a:t>
            </a:r>
            <a:r>
              <a:rPr lang="en-US" altLang="zh-CN" b="1" dirty="0">
                <a:latin typeface="+mn-lt"/>
                <a:ea typeface="黑体" panose="02010609060101010101" pitchFamily="49" charset="-122"/>
              </a:rPr>
              <a:t>2014</a:t>
            </a:r>
            <a:r>
              <a:rPr lang="zh-CN" altLang="zh-CN" b="1" dirty="0">
                <a:latin typeface="+mn-lt"/>
                <a:ea typeface="黑体" panose="02010609060101010101" pitchFamily="49" charset="-122"/>
              </a:rPr>
              <a:t>年</a:t>
            </a:r>
            <a:r>
              <a:rPr lang="en-US" altLang="zh-CN" b="1" dirty="0">
                <a:latin typeface="+mn-lt"/>
                <a:ea typeface="黑体" panose="02010609060101010101" pitchFamily="49" charset="-122"/>
              </a:rPr>
              <a:t>6</a:t>
            </a:r>
            <a:r>
              <a:rPr lang="zh-CN" altLang="zh-CN" b="1" dirty="0">
                <a:latin typeface="+mn-lt"/>
                <a:ea typeface="黑体" panose="02010609060101010101" pitchFamily="49" charset="-122"/>
              </a:rPr>
              <a:t>月</a:t>
            </a:r>
            <a:r>
              <a:rPr lang="en-US" altLang="zh-CN" b="1" dirty="0">
                <a:latin typeface="+mn-lt"/>
                <a:ea typeface="黑体" panose="02010609060101010101" pitchFamily="49" charset="-122"/>
              </a:rPr>
              <a:t>14</a:t>
            </a:r>
            <a:r>
              <a:rPr lang="zh-CN" altLang="zh-CN" b="1" dirty="0">
                <a:latin typeface="+mn-lt"/>
                <a:ea typeface="黑体" panose="02010609060101010101" pitchFamily="49" charset="-122"/>
              </a:rPr>
              <a:t>日存入基金</a:t>
            </a:r>
            <a:r>
              <a:rPr lang="en-US" altLang="zh-CN" b="1" dirty="0">
                <a:latin typeface="+mn-lt"/>
                <a:ea typeface="黑体" panose="02010609060101010101" pitchFamily="49" charset="-122"/>
              </a:rPr>
              <a:t>10000</a:t>
            </a:r>
            <a:r>
              <a:rPr lang="zh-CN" altLang="zh-CN" b="1" dirty="0">
                <a:latin typeface="+mn-lt"/>
                <a:ea typeface="黑体" panose="02010609060101010101" pitchFamily="49" charset="-122"/>
              </a:rPr>
              <a:t>元，</a:t>
            </a:r>
            <a:r>
              <a:rPr lang="en-US" altLang="zh-CN" b="1" dirty="0">
                <a:latin typeface="+mn-lt"/>
                <a:ea typeface="黑体" panose="02010609060101010101" pitchFamily="49" charset="-122"/>
              </a:rPr>
              <a:t>2015</a:t>
            </a:r>
            <a:r>
              <a:rPr lang="zh-CN" altLang="zh-CN" b="1" dirty="0">
                <a:latin typeface="+mn-lt"/>
                <a:ea typeface="黑体" panose="02010609060101010101" pitchFamily="49" charset="-122"/>
              </a:rPr>
              <a:t>年</a:t>
            </a:r>
            <a:r>
              <a:rPr lang="en-US" altLang="zh-CN" b="1" dirty="0">
                <a:latin typeface="+mn-lt"/>
                <a:ea typeface="黑体" panose="02010609060101010101" pitchFamily="49" charset="-122"/>
              </a:rPr>
              <a:t>2</a:t>
            </a:r>
            <a:r>
              <a:rPr lang="zh-CN" altLang="zh-CN" b="1" dirty="0">
                <a:latin typeface="+mn-lt"/>
                <a:ea typeface="黑体" panose="02010609060101010101" pitchFamily="49" charset="-122"/>
              </a:rPr>
              <a:t>月</a:t>
            </a:r>
            <a:r>
              <a:rPr lang="en-US" altLang="zh-CN" b="1" dirty="0">
                <a:latin typeface="+mn-lt"/>
                <a:ea typeface="黑体" panose="02010609060101010101" pitchFamily="49" charset="-122"/>
              </a:rPr>
              <a:t>7</a:t>
            </a:r>
            <a:r>
              <a:rPr lang="zh-CN" altLang="zh-CN" b="1" dirty="0">
                <a:latin typeface="+mn-lt"/>
                <a:ea typeface="黑体" panose="02010609060101010101" pitchFamily="49" charset="-122"/>
              </a:rPr>
              <a:t>日取出，基金的年单利利率为</a:t>
            </a:r>
            <a:r>
              <a:rPr lang="en-US" altLang="zh-CN" b="1" dirty="0">
                <a:latin typeface="+mn-lt"/>
                <a:ea typeface="黑体" panose="02010609060101010101" pitchFamily="49" charset="-122"/>
              </a:rPr>
              <a:t>8%</a:t>
            </a:r>
            <a:r>
              <a:rPr lang="zh-CN" altLang="zh-CN" b="1" dirty="0">
                <a:latin typeface="+mn-lt"/>
                <a:ea typeface="黑体" panose="02010609060101010101" pitchFamily="49" charset="-122"/>
              </a:rPr>
              <a:t>，请分别根据下列规则计算投资者可以获得的利息金额：</a:t>
            </a:r>
            <a:endParaRPr lang="zh-CN" altLang="en-US" b="1" dirty="0">
              <a:latin typeface="+mn-lt"/>
              <a:ea typeface="黑体" panose="02010609060101010101" pitchFamily="49" charset="-122"/>
            </a:endParaRPr>
          </a:p>
          <a:p>
            <a:pPr marL="457200" indent="-457200" eaLnBrk="1" hangingPunct="1">
              <a:buFont typeface="Wingdings" pitchFamily="2" charset="2"/>
              <a:buNone/>
            </a:pPr>
            <a:r>
              <a:rPr lang="zh-CN" altLang="en-US" sz="2400" b="1" dirty="0">
                <a:latin typeface="+mn-lt"/>
                <a:ea typeface="黑体" panose="02010609060101010101" pitchFamily="49" charset="-122"/>
              </a:rPr>
              <a:t>       （</a:t>
            </a:r>
            <a:r>
              <a:rPr lang="en-US" altLang="zh-CN" sz="2400" b="1" dirty="0">
                <a:latin typeface="+mn-lt"/>
                <a:ea typeface="黑体" panose="02010609060101010101" pitchFamily="49" charset="-122"/>
              </a:rPr>
              <a:t>1</a:t>
            </a:r>
            <a:r>
              <a:rPr lang="zh-CN" altLang="en-US" sz="2400" b="1" dirty="0">
                <a:latin typeface="+mn-lt"/>
                <a:ea typeface="黑体" panose="02010609060101010101" pitchFamily="49" charset="-122"/>
              </a:rPr>
              <a:t>）“实际</a:t>
            </a:r>
            <a:r>
              <a:rPr lang="en-US" altLang="zh-CN" sz="2400" b="1" dirty="0">
                <a:latin typeface="+mn-lt"/>
                <a:ea typeface="黑体" panose="02010609060101010101" pitchFamily="49" charset="-122"/>
              </a:rPr>
              <a:t>/365</a:t>
            </a:r>
            <a:r>
              <a:rPr lang="zh-CN" altLang="en-US" sz="2400" b="1" dirty="0">
                <a:latin typeface="+mn-lt"/>
                <a:ea typeface="黑体" panose="02010609060101010101" pitchFamily="49" charset="-122"/>
              </a:rPr>
              <a:t>”规则</a:t>
            </a:r>
          </a:p>
          <a:p>
            <a:pPr marL="457200" indent="-457200" eaLnBrk="1" hangingPunct="1">
              <a:buFont typeface="Wingdings" pitchFamily="2" charset="2"/>
              <a:buNone/>
            </a:pPr>
            <a:r>
              <a:rPr lang="zh-CN" altLang="en-US" sz="2400" b="1" dirty="0">
                <a:latin typeface="+mn-lt"/>
                <a:ea typeface="黑体" panose="02010609060101010101" pitchFamily="49" charset="-122"/>
              </a:rPr>
              <a:t>       （</a:t>
            </a:r>
            <a:r>
              <a:rPr lang="en-US" altLang="zh-CN" sz="2400" b="1" dirty="0">
                <a:latin typeface="+mn-lt"/>
                <a:ea typeface="黑体" panose="02010609060101010101" pitchFamily="49" charset="-122"/>
              </a:rPr>
              <a:t>2</a:t>
            </a:r>
            <a:r>
              <a:rPr lang="zh-CN" altLang="en-US" sz="2400" b="1" dirty="0">
                <a:latin typeface="+mn-lt"/>
                <a:ea typeface="黑体" panose="02010609060101010101" pitchFamily="49" charset="-122"/>
              </a:rPr>
              <a:t>）“实际</a:t>
            </a:r>
            <a:r>
              <a:rPr lang="en-US" altLang="zh-CN" sz="2400" b="1" dirty="0">
                <a:latin typeface="+mn-lt"/>
                <a:ea typeface="黑体" panose="02010609060101010101" pitchFamily="49" charset="-122"/>
              </a:rPr>
              <a:t>/360”</a:t>
            </a:r>
            <a:r>
              <a:rPr lang="zh-CN" altLang="en-US" sz="2400" b="1" dirty="0">
                <a:latin typeface="+mn-lt"/>
                <a:ea typeface="黑体" panose="02010609060101010101" pitchFamily="49" charset="-122"/>
              </a:rPr>
              <a:t>规则</a:t>
            </a:r>
          </a:p>
          <a:p>
            <a:pPr marL="457200" indent="-457200" eaLnBrk="1" hangingPunct="1">
              <a:buFont typeface="Wingdings" pitchFamily="2" charset="2"/>
              <a:buNone/>
            </a:pPr>
            <a:r>
              <a:rPr lang="zh-CN" altLang="en-US" sz="2400" b="1" dirty="0">
                <a:latin typeface="+mn-lt"/>
                <a:ea typeface="黑体" panose="02010609060101010101" pitchFamily="49" charset="-122"/>
              </a:rPr>
              <a:t>       （</a:t>
            </a:r>
            <a:r>
              <a:rPr lang="en-US" altLang="zh-CN" sz="2400" b="1" dirty="0">
                <a:latin typeface="+mn-lt"/>
                <a:ea typeface="黑体" panose="02010609060101010101" pitchFamily="49" charset="-122"/>
              </a:rPr>
              <a:t>3</a:t>
            </a:r>
            <a:r>
              <a:rPr lang="zh-CN" altLang="en-US" sz="2400" b="1" dirty="0">
                <a:latin typeface="+mn-lt"/>
                <a:ea typeface="黑体" panose="02010609060101010101" pitchFamily="49" charset="-122"/>
              </a:rPr>
              <a:t>）“</a:t>
            </a:r>
            <a:r>
              <a:rPr lang="en-US" altLang="zh-CN" sz="2400" b="1" dirty="0">
                <a:latin typeface="+mn-lt"/>
                <a:ea typeface="黑体" panose="02010609060101010101" pitchFamily="49" charset="-122"/>
              </a:rPr>
              <a:t>30/360”</a:t>
            </a:r>
            <a:r>
              <a:rPr lang="zh-CN" altLang="en-US" sz="2400" b="1" dirty="0">
                <a:latin typeface="+mn-lt"/>
                <a:ea typeface="黑体" panose="02010609060101010101" pitchFamily="49" charset="-122"/>
              </a:rPr>
              <a:t>规则</a:t>
            </a:r>
          </a:p>
        </p:txBody>
      </p:sp>
      <p:pic>
        <p:nvPicPr>
          <p:cNvPr id="160772"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3" r="34152" b="71130"/>
          <a:stretch/>
        </p:blipFill>
        <p:spPr bwMode="auto">
          <a:xfrm>
            <a:off x="683568" y="4509120"/>
            <a:ext cx="8028000" cy="1980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443954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0772"/>
                                        </p:tgtEl>
                                        <p:attrNameLst>
                                          <p:attrName>style.visibility</p:attrName>
                                        </p:attrNameLst>
                                      </p:cBhvr>
                                      <p:to>
                                        <p:strVal val="visible"/>
                                      </p:to>
                                    </p:set>
                                    <p:anim calcmode="lin" valueType="num">
                                      <p:cBhvr additive="base">
                                        <p:cTn id="7" dur="500" fill="hold"/>
                                        <p:tgtEl>
                                          <p:spTgt spid="160772"/>
                                        </p:tgtEl>
                                        <p:attrNameLst>
                                          <p:attrName>ppt_x</p:attrName>
                                        </p:attrNameLst>
                                      </p:cBhvr>
                                      <p:tavLst>
                                        <p:tav tm="0">
                                          <p:val>
                                            <p:strVal val="#ppt_x"/>
                                          </p:val>
                                        </p:tav>
                                        <p:tav tm="100000">
                                          <p:val>
                                            <p:strVal val="#ppt_x"/>
                                          </p:val>
                                        </p:tav>
                                      </p:tavLst>
                                    </p:anim>
                                    <p:anim calcmode="lin" valueType="num">
                                      <p:cBhvr additive="base">
                                        <p:cTn id="8" dur="500" fill="hold"/>
                                        <p:tgtEl>
                                          <p:spTgt spid="1607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310081" y="1751798"/>
            <a:ext cx="8229600" cy="4306264"/>
          </a:xfrm>
        </p:spPr>
        <p:txBody>
          <a:bodyPr/>
          <a:lstStyle/>
          <a:p>
            <a:pPr marL="0" indent="0" eaLnBrk="1" hangingPunct="1">
              <a:buNone/>
            </a:pPr>
            <a:r>
              <a:rPr lang="zh-CN" altLang="en-US" sz="2400" b="1" dirty="0">
                <a:latin typeface="+mn-lt"/>
                <a:ea typeface="黑体" panose="02010609060101010101" pitchFamily="49" charset="-122"/>
              </a:rPr>
              <a:t>（</a:t>
            </a:r>
            <a:r>
              <a:rPr lang="en-US" altLang="zh-CN" sz="2400" b="1" dirty="0">
                <a:latin typeface="+mn-lt"/>
                <a:ea typeface="黑体" panose="02010609060101010101" pitchFamily="49" charset="-122"/>
              </a:rPr>
              <a:t>1</a:t>
            </a:r>
            <a:r>
              <a:rPr lang="zh-CN" altLang="en-US" sz="2400" b="1" dirty="0">
                <a:latin typeface="+mn-lt"/>
                <a:ea typeface="黑体" panose="02010609060101010101" pitchFamily="49" charset="-122"/>
              </a:rPr>
              <a:t>）</a:t>
            </a:r>
            <a:r>
              <a:rPr lang="zh-CN" altLang="zh-CN" sz="2400" b="1" dirty="0">
                <a:latin typeface="+mn-lt"/>
                <a:ea typeface="黑体" panose="02010609060101010101" pitchFamily="49" charset="-122"/>
              </a:rPr>
              <a:t>精确天数为</a:t>
            </a:r>
            <a:r>
              <a:rPr lang="en-US" altLang="zh-CN" sz="2400" b="1" dirty="0">
                <a:latin typeface="+mn-lt"/>
                <a:ea typeface="黑体" panose="02010609060101010101" pitchFamily="49" charset="-122"/>
              </a:rPr>
              <a:t> 238</a:t>
            </a:r>
            <a:r>
              <a:rPr lang="zh-CN" altLang="zh-CN" sz="2400" b="1" dirty="0">
                <a:latin typeface="+mn-lt"/>
                <a:ea typeface="黑体" panose="02010609060101010101" pitchFamily="49" charset="-122"/>
              </a:rPr>
              <a:t>，</a:t>
            </a:r>
            <a:r>
              <a:rPr lang="en-US" altLang="zh-CN" sz="2400" b="1" dirty="0">
                <a:latin typeface="+mn-lt"/>
                <a:ea typeface="黑体" panose="02010609060101010101" pitchFamily="49" charset="-122"/>
              </a:rPr>
              <a:t> </a:t>
            </a:r>
            <a:r>
              <a:rPr lang="zh-CN" altLang="zh-CN" sz="2400" b="1" dirty="0">
                <a:latin typeface="+mn-lt"/>
                <a:ea typeface="黑体" panose="02010609060101010101" pitchFamily="49" charset="-122"/>
              </a:rPr>
              <a:t>在</a:t>
            </a:r>
            <a:r>
              <a:rPr lang="en-US" altLang="zh-CN" sz="2400" b="1" dirty="0">
                <a:latin typeface="+mn-lt"/>
                <a:ea typeface="黑体" panose="02010609060101010101" pitchFamily="49" charset="-122"/>
              </a:rPr>
              <a:t>“</a:t>
            </a:r>
            <a:r>
              <a:rPr lang="zh-CN" altLang="zh-CN" sz="2400" b="1" dirty="0">
                <a:latin typeface="+mn-lt"/>
                <a:ea typeface="黑体" panose="02010609060101010101" pitchFamily="49" charset="-122"/>
              </a:rPr>
              <a:t>实际</a:t>
            </a:r>
            <a:r>
              <a:rPr lang="en-US" altLang="zh-CN" sz="2400" b="1" dirty="0">
                <a:latin typeface="+mn-lt"/>
                <a:ea typeface="黑体" panose="02010609060101010101" pitchFamily="49" charset="-122"/>
              </a:rPr>
              <a:t>/365”</a:t>
            </a:r>
            <a:r>
              <a:rPr lang="zh-CN" altLang="zh-CN" sz="2400" b="1" dirty="0">
                <a:latin typeface="+mn-lt"/>
                <a:ea typeface="黑体" panose="02010609060101010101" pitchFamily="49" charset="-122"/>
              </a:rPr>
              <a:t>规则下，</a:t>
            </a:r>
            <a:endParaRPr lang="en-US" altLang="zh-CN" sz="2400" b="1" dirty="0">
              <a:latin typeface="+mn-lt"/>
              <a:ea typeface="黑体" panose="02010609060101010101" pitchFamily="49" charset="-122"/>
            </a:endParaRPr>
          </a:p>
          <a:p>
            <a:pPr marL="0" indent="0" eaLnBrk="1" hangingPunct="1">
              <a:buNone/>
            </a:pPr>
            <a:endParaRPr lang="en-US" altLang="zh-CN" sz="2400" i="1" dirty="0">
              <a:latin typeface="+mn-lt"/>
            </a:endParaRPr>
          </a:p>
          <a:p>
            <a:pPr marL="0" indent="0" eaLnBrk="1" hangingPunct="1">
              <a:buNone/>
            </a:pPr>
            <a:r>
              <a:rPr lang="en-US" altLang="zh-CN" sz="2400" b="1" i="1" dirty="0">
                <a:latin typeface="+mn-lt"/>
                <a:ea typeface="黑体" panose="02010609060101010101" pitchFamily="49" charset="-122"/>
              </a:rPr>
              <a:t>       t</a:t>
            </a:r>
            <a:r>
              <a:rPr lang="en-US" altLang="zh-CN" sz="2400" b="1" dirty="0">
                <a:latin typeface="+mn-lt"/>
                <a:ea typeface="黑体" panose="02010609060101010101" pitchFamily="49" charset="-122"/>
              </a:rPr>
              <a:t> = 238/365</a:t>
            </a:r>
          </a:p>
          <a:p>
            <a:pPr marL="0" indent="0" eaLnBrk="1" hangingPunct="1">
              <a:buNone/>
            </a:pPr>
            <a:endParaRPr lang="en-US" altLang="zh-CN" sz="2400" dirty="0">
              <a:latin typeface="+mn-lt"/>
            </a:endParaRPr>
          </a:p>
          <a:p>
            <a:pPr marL="0" indent="0" eaLnBrk="1" hangingPunct="1">
              <a:buNone/>
            </a:pPr>
            <a:r>
              <a:rPr lang="en-US" altLang="zh-CN" sz="2400" b="1" dirty="0">
                <a:latin typeface="+mn-lt"/>
                <a:ea typeface="黑体" panose="02010609060101010101" pitchFamily="49" charset="-122"/>
              </a:rPr>
              <a:t>      </a:t>
            </a:r>
            <a:r>
              <a:rPr lang="zh-CN" altLang="zh-CN" sz="2400" b="1" dirty="0">
                <a:latin typeface="+mn-lt"/>
                <a:ea typeface="黑体" panose="02010609060101010101" pitchFamily="49" charset="-122"/>
              </a:rPr>
              <a:t>利息金额为：</a:t>
            </a:r>
            <a:endParaRPr lang="zh-CN" altLang="en-US" sz="2400" b="1" dirty="0">
              <a:latin typeface="+mn-lt"/>
              <a:ea typeface="黑体" panose="02010609060101010101" pitchFamily="49" charset="-122"/>
            </a:endParaRPr>
          </a:p>
          <a:p>
            <a:pPr marL="0" indent="0" eaLnBrk="1" hangingPunct="1">
              <a:buNone/>
            </a:pPr>
            <a:endParaRPr lang="en-US" altLang="zh-CN" sz="2400" b="1" dirty="0">
              <a:latin typeface="+mn-lt"/>
              <a:ea typeface="黑体" panose="02010609060101010101" pitchFamily="49" charset="-122"/>
            </a:endParaRPr>
          </a:p>
          <a:p>
            <a:pPr marL="0" indent="0" eaLnBrk="1" hangingPunct="1">
              <a:buNone/>
            </a:pPr>
            <a:endParaRPr lang="en-US" altLang="zh-CN" sz="2400" b="1" dirty="0">
              <a:latin typeface="+mn-lt"/>
              <a:ea typeface="黑体" panose="02010609060101010101" pitchFamily="49" charset="-122"/>
            </a:endParaRPr>
          </a:p>
          <a:p>
            <a:pPr marL="0" indent="0" eaLnBrk="1" hangingPunct="1">
              <a:buNone/>
            </a:pPr>
            <a:endParaRPr lang="en-US" altLang="zh-CN" sz="2400" b="1" dirty="0">
              <a:latin typeface="+mn-lt"/>
              <a:ea typeface="黑体" panose="02010609060101010101" pitchFamily="49" charset="-122"/>
            </a:endParaRPr>
          </a:p>
        </p:txBody>
      </p:sp>
      <p:sp>
        <p:nvSpPr>
          <p:cNvPr id="2" name="Rectangle 2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322345217"/>
              </p:ext>
            </p:extLst>
          </p:nvPr>
        </p:nvGraphicFramePr>
        <p:xfrm>
          <a:off x="3069544" y="3871848"/>
          <a:ext cx="3744416" cy="887405"/>
        </p:xfrm>
        <a:graphic>
          <a:graphicData uri="http://schemas.openxmlformats.org/presentationml/2006/ole">
            <mc:AlternateContent xmlns:mc="http://schemas.openxmlformats.org/markup-compatibility/2006">
              <mc:Choice xmlns:v="urn:schemas-microsoft-com:vml" Requires="v">
                <p:oleObj spid="_x0000_s8400" name="Equation" r:id="rId3" imgW="1651000" imgH="393700" progId="Equation.DSMT4">
                  <p:embed/>
                </p:oleObj>
              </mc:Choice>
              <mc:Fallback>
                <p:oleObj name="Equation" r:id="rId3" imgW="1651000" imgH="3937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9544" y="3871848"/>
                        <a:ext cx="3744416" cy="887405"/>
                      </a:xfrm>
                      <a:prstGeom prst="rect">
                        <a:avLst/>
                      </a:prstGeom>
                      <a:noFill/>
                    </p:spPr>
                  </p:pic>
                </p:oleObj>
              </mc:Fallback>
            </mc:AlternateContent>
          </a:graphicData>
        </a:graphic>
      </p:graphicFrame>
      <p:sp>
        <p:nvSpPr>
          <p:cNvPr id="4" name="Rectangle 25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05344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 calcmode="lin" valueType="num">
                                      <p:cBhvr additive="base">
                                        <p:cTn id="7" dur="500" fill="hold"/>
                                        <p:tgtEl>
                                          <p:spTgt spid="317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747">
                                            <p:txEl>
                                              <p:pRg st="2" end="2"/>
                                            </p:txEl>
                                          </p:spTgt>
                                        </p:tgtEl>
                                        <p:attrNameLst>
                                          <p:attrName>style.visibility</p:attrName>
                                        </p:attrNameLst>
                                      </p:cBhvr>
                                      <p:to>
                                        <p:strVal val="visible"/>
                                      </p:to>
                                    </p:set>
                                    <p:anim calcmode="lin" valueType="num">
                                      <p:cBhvr additive="base">
                                        <p:cTn id="13" dur="500" fill="hold"/>
                                        <p:tgtEl>
                                          <p:spTgt spid="317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747">
                                            <p:txEl>
                                              <p:pRg st="4" end="4"/>
                                            </p:txEl>
                                          </p:spTgt>
                                        </p:tgtEl>
                                        <p:attrNameLst>
                                          <p:attrName>style.visibility</p:attrName>
                                        </p:attrNameLst>
                                      </p:cBhvr>
                                      <p:to>
                                        <p:strVal val="visible"/>
                                      </p:to>
                                    </p:set>
                                    <p:anim calcmode="lin" valueType="num">
                                      <p:cBhvr additive="base">
                                        <p:cTn id="19" dur="500" fill="hold"/>
                                        <p:tgtEl>
                                          <p:spTgt spid="3174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7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107950" y="443523"/>
            <a:ext cx="8229600" cy="6086177"/>
          </a:xfrm>
        </p:spPr>
        <p:txBody>
          <a:bodyPr/>
          <a:lstStyle/>
          <a:p>
            <a:pPr marL="0" indent="0" eaLnBrk="1" hangingPunct="1">
              <a:buNone/>
            </a:pPr>
            <a:endParaRPr lang="en-US" altLang="zh-CN" sz="2400" b="1" dirty="0">
              <a:latin typeface="+mn-lt"/>
              <a:ea typeface="黑体" panose="02010609060101010101" pitchFamily="49" charset="-122"/>
            </a:endParaRPr>
          </a:p>
          <a:p>
            <a:pPr marL="0" indent="0" eaLnBrk="1" hangingPunct="1">
              <a:buNone/>
            </a:pPr>
            <a:r>
              <a:rPr lang="zh-CN" altLang="en-US" sz="2400" b="1" dirty="0">
                <a:latin typeface="+mn-lt"/>
                <a:ea typeface="黑体" panose="02010609060101010101" pitchFamily="49" charset="-122"/>
              </a:rPr>
              <a:t>（</a:t>
            </a:r>
            <a:r>
              <a:rPr lang="en-US" altLang="zh-CN" sz="2400" b="1" dirty="0">
                <a:latin typeface="+mn-lt"/>
                <a:ea typeface="黑体" panose="02010609060101010101" pitchFamily="49" charset="-122"/>
              </a:rPr>
              <a:t>2</a:t>
            </a:r>
            <a:r>
              <a:rPr lang="zh-CN" altLang="en-US" sz="2400" b="1" dirty="0">
                <a:latin typeface="+mn-lt"/>
                <a:ea typeface="黑体" panose="02010609060101010101" pitchFamily="49" charset="-122"/>
              </a:rPr>
              <a:t>）</a:t>
            </a:r>
            <a:r>
              <a:rPr lang="zh-CN" altLang="zh-CN" sz="2400" b="1" dirty="0">
                <a:latin typeface="+mn-lt"/>
                <a:ea typeface="黑体" panose="02010609060101010101" pitchFamily="49" charset="-122"/>
              </a:rPr>
              <a:t>在</a:t>
            </a:r>
            <a:r>
              <a:rPr lang="en-US" altLang="zh-CN" sz="2400" b="1" dirty="0">
                <a:latin typeface="+mn-lt"/>
                <a:ea typeface="黑体" panose="02010609060101010101" pitchFamily="49" charset="-122"/>
              </a:rPr>
              <a:t>“</a:t>
            </a:r>
            <a:r>
              <a:rPr lang="zh-CN" altLang="zh-CN" sz="2400" b="1" dirty="0">
                <a:latin typeface="+mn-lt"/>
                <a:ea typeface="黑体" panose="02010609060101010101" pitchFamily="49" charset="-122"/>
              </a:rPr>
              <a:t>实际</a:t>
            </a:r>
            <a:r>
              <a:rPr lang="en-US" altLang="zh-CN" sz="2400" b="1" dirty="0">
                <a:latin typeface="+mn-lt"/>
                <a:ea typeface="黑体" panose="02010609060101010101" pitchFamily="49" charset="-122"/>
              </a:rPr>
              <a:t>/360”</a:t>
            </a:r>
            <a:r>
              <a:rPr lang="zh-CN" altLang="zh-CN" sz="2400" b="1" dirty="0">
                <a:latin typeface="+mn-lt"/>
                <a:ea typeface="黑体" panose="02010609060101010101" pitchFamily="49" charset="-122"/>
              </a:rPr>
              <a:t>规则下，</a:t>
            </a:r>
            <a:endParaRPr lang="en-US" altLang="zh-CN" sz="2400" b="1" dirty="0">
              <a:latin typeface="+mn-lt"/>
              <a:ea typeface="黑体" panose="02010609060101010101" pitchFamily="49" charset="-122"/>
            </a:endParaRPr>
          </a:p>
          <a:p>
            <a:pPr marL="0" indent="0" eaLnBrk="1" hangingPunct="1">
              <a:buNone/>
            </a:pPr>
            <a:endParaRPr lang="en-US" altLang="zh-CN" sz="2400" i="1" dirty="0">
              <a:latin typeface="+mn-lt"/>
            </a:endParaRPr>
          </a:p>
          <a:p>
            <a:pPr marL="0" indent="0" eaLnBrk="1" hangingPunct="1">
              <a:buNone/>
            </a:pPr>
            <a:r>
              <a:rPr lang="en-US" altLang="zh-CN" sz="2400" b="1" i="1" dirty="0">
                <a:latin typeface="+mn-lt"/>
                <a:ea typeface="黑体" panose="02010609060101010101" pitchFamily="49" charset="-122"/>
              </a:rPr>
              <a:t>          t</a:t>
            </a:r>
            <a:r>
              <a:rPr lang="en-US" altLang="zh-CN" sz="2400" b="1" dirty="0">
                <a:latin typeface="+mn-lt"/>
                <a:ea typeface="黑体" panose="02010609060101010101" pitchFamily="49" charset="-122"/>
              </a:rPr>
              <a:t> = 238/360</a:t>
            </a:r>
          </a:p>
          <a:p>
            <a:pPr marL="0" indent="0" eaLnBrk="1" hangingPunct="1">
              <a:buNone/>
            </a:pPr>
            <a:r>
              <a:rPr lang="en-US" altLang="zh-CN" sz="2400" dirty="0">
                <a:latin typeface="+mn-lt"/>
              </a:rPr>
              <a:t>          </a:t>
            </a:r>
          </a:p>
          <a:p>
            <a:pPr marL="0" indent="0" eaLnBrk="1" hangingPunct="1">
              <a:buNone/>
            </a:pPr>
            <a:r>
              <a:rPr lang="en-US" altLang="zh-CN" sz="2400" b="1" dirty="0">
                <a:latin typeface="+mn-lt"/>
                <a:ea typeface="黑体" panose="02010609060101010101" pitchFamily="49" charset="-122"/>
              </a:rPr>
              <a:t>          </a:t>
            </a:r>
            <a:r>
              <a:rPr lang="zh-CN" altLang="zh-CN" sz="2400" b="1" dirty="0">
                <a:latin typeface="+mn-lt"/>
                <a:ea typeface="黑体" panose="02010609060101010101" pitchFamily="49" charset="-122"/>
              </a:rPr>
              <a:t>利息金额为：</a:t>
            </a:r>
            <a:endParaRPr lang="en-US" altLang="zh-CN" sz="2400" b="1" dirty="0">
              <a:latin typeface="+mn-lt"/>
              <a:ea typeface="黑体" panose="02010609060101010101" pitchFamily="49" charset="-122"/>
            </a:endParaRPr>
          </a:p>
          <a:p>
            <a:pPr marL="0" indent="0" eaLnBrk="1" hangingPunct="1">
              <a:buNone/>
            </a:pPr>
            <a:endParaRPr lang="en-US" altLang="zh-CN" sz="2400" b="1" dirty="0">
              <a:latin typeface="+mn-lt"/>
              <a:ea typeface="黑体" panose="02010609060101010101" pitchFamily="49" charset="-122"/>
            </a:endParaRPr>
          </a:p>
          <a:p>
            <a:pPr marL="0" indent="0" eaLnBrk="1" hangingPunct="1">
              <a:buNone/>
            </a:pPr>
            <a:endParaRPr lang="zh-CN" altLang="en-US" sz="2400" b="1" dirty="0">
              <a:latin typeface="+mn-lt"/>
              <a:ea typeface="黑体" panose="02010609060101010101" pitchFamily="49" charset="-122"/>
            </a:endParaRPr>
          </a:p>
          <a:p>
            <a:pPr marL="0" indent="0">
              <a:buNone/>
            </a:pPr>
            <a:endParaRPr lang="en-US" altLang="zh-CN" sz="2400" b="1" dirty="0">
              <a:latin typeface="+mn-lt"/>
              <a:ea typeface="黑体" panose="02010609060101010101" pitchFamily="49" charset="-122"/>
            </a:endParaRPr>
          </a:p>
        </p:txBody>
      </p:sp>
      <p:sp>
        <p:nvSpPr>
          <p:cNvPr id="2" name="Rectangle 2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5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094968082"/>
              </p:ext>
            </p:extLst>
          </p:nvPr>
        </p:nvGraphicFramePr>
        <p:xfrm>
          <a:off x="1048601" y="4329506"/>
          <a:ext cx="3949902" cy="936104"/>
        </p:xfrm>
        <a:graphic>
          <a:graphicData uri="http://schemas.openxmlformats.org/presentationml/2006/ole">
            <mc:AlternateContent xmlns:mc="http://schemas.openxmlformats.org/markup-compatibility/2006">
              <mc:Choice xmlns:v="urn:schemas-microsoft-com:vml" Requires="v">
                <p:oleObj spid="_x0000_s64616" name="Equation" r:id="rId3" imgW="1651000" imgH="393700" progId="Equation.DSMT4">
                  <p:embed/>
                </p:oleObj>
              </mc:Choice>
              <mc:Fallback>
                <p:oleObj name="Equation" r:id="rId3" imgW="1651000" imgH="3937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601" y="4329506"/>
                        <a:ext cx="3949902" cy="936104"/>
                      </a:xfrm>
                      <a:prstGeom prst="rect">
                        <a:avLst/>
                      </a:prstGeom>
                      <a:noFill/>
                    </p:spPr>
                  </p:pic>
                </p:oleObj>
              </mc:Fallback>
            </mc:AlternateContent>
          </a:graphicData>
        </a:graphic>
      </p:graphicFrame>
      <p:sp>
        <p:nvSpPr>
          <p:cNvPr id="6" name="Rectangle 2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37670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anim calcmode="lin" valueType="num">
                                      <p:cBhvr additive="base">
                                        <p:cTn id="7" dur="500" fill="hold"/>
                                        <p:tgtEl>
                                          <p:spTgt spid="317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747">
                                            <p:txEl>
                                              <p:pRg st="3" end="3"/>
                                            </p:txEl>
                                          </p:spTgt>
                                        </p:tgtEl>
                                        <p:attrNameLst>
                                          <p:attrName>style.visibility</p:attrName>
                                        </p:attrNameLst>
                                      </p:cBhvr>
                                      <p:to>
                                        <p:strVal val="visible"/>
                                      </p:to>
                                    </p:set>
                                    <p:anim calcmode="lin" valueType="num">
                                      <p:cBhvr additive="base">
                                        <p:cTn id="13" dur="500" fill="hold"/>
                                        <p:tgtEl>
                                          <p:spTgt spid="3174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747">
                                            <p:txEl>
                                              <p:pRg st="4" end="4"/>
                                            </p:txEl>
                                          </p:spTgt>
                                        </p:tgtEl>
                                        <p:attrNameLst>
                                          <p:attrName>style.visibility</p:attrName>
                                        </p:attrNameLst>
                                      </p:cBhvr>
                                      <p:to>
                                        <p:strVal val="visible"/>
                                      </p:to>
                                    </p:set>
                                    <p:anim calcmode="lin" valueType="num">
                                      <p:cBhvr additive="base">
                                        <p:cTn id="19" dur="500" fill="hold"/>
                                        <p:tgtEl>
                                          <p:spTgt spid="3174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7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1747">
                                            <p:txEl>
                                              <p:pRg st="5" end="5"/>
                                            </p:txEl>
                                          </p:spTgt>
                                        </p:tgtEl>
                                        <p:attrNameLst>
                                          <p:attrName>style.visibility</p:attrName>
                                        </p:attrNameLst>
                                      </p:cBhvr>
                                      <p:to>
                                        <p:strVal val="visible"/>
                                      </p:to>
                                    </p:set>
                                    <p:anim calcmode="lin" valueType="num">
                                      <p:cBhvr additive="base">
                                        <p:cTn id="25" dur="500" fill="hold"/>
                                        <p:tgtEl>
                                          <p:spTgt spid="3174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7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377457" y="1184650"/>
            <a:ext cx="8323198" cy="4946624"/>
          </a:xfrm>
        </p:spPr>
        <p:txBody>
          <a:bodyPr/>
          <a:lstStyle/>
          <a:p>
            <a:pPr marL="0" indent="0">
              <a:buNone/>
            </a:pPr>
            <a:r>
              <a:rPr lang="en-US" altLang="zh-CN" sz="2400" dirty="0"/>
              <a:t>      2014 </a:t>
            </a:r>
            <a:r>
              <a:rPr lang="zh-CN" altLang="zh-CN" sz="2400" dirty="0"/>
              <a:t>年</a:t>
            </a:r>
            <a:r>
              <a:rPr lang="en-US" altLang="zh-CN" sz="2400" dirty="0"/>
              <a:t> 6 </a:t>
            </a:r>
            <a:r>
              <a:rPr lang="zh-CN" altLang="zh-CN" sz="2400" dirty="0"/>
              <a:t>月</a:t>
            </a:r>
            <a:r>
              <a:rPr lang="en-US" altLang="zh-CN" sz="2400" dirty="0"/>
              <a:t> 14 </a:t>
            </a:r>
            <a:r>
              <a:rPr lang="zh-CN" altLang="zh-CN" sz="2400" dirty="0"/>
              <a:t>日</a:t>
            </a:r>
            <a:r>
              <a:rPr lang="en-US" altLang="zh-CN" sz="2400" dirty="0"/>
              <a:t>    -    2015 </a:t>
            </a:r>
            <a:r>
              <a:rPr lang="zh-CN" altLang="zh-CN" sz="2400" dirty="0"/>
              <a:t>年</a:t>
            </a:r>
            <a:r>
              <a:rPr lang="en-US" altLang="zh-CN" sz="2400" dirty="0"/>
              <a:t> 2 </a:t>
            </a:r>
            <a:r>
              <a:rPr lang="zh-CN" altLang="zh-CN" sz="2400" dirty="0"/>
              <a:t>月</a:t>
            </a:r>
            <a:r>
              <a:rPr lang="en-US" altLang="zh-CN" sz="2400" dirty="0"/>
              <a:t> 7 </a:t>
            </a:r>
            <a:r>
              <a:rPr lang="zh-CN" altLang="zh-CN" sz="2400" dirty="0"/>
              <a:t>日</a:t>
            </a:r>
            <a:endParaRPr lang="zh-CN" altLang="en-US" sz="2400" b="1" dirty="0">
              <a:latin typeface="+mn-lt"/>
              <a:ea typeface="黑体" panose="02010609060101010101" pitchFamily="49" charset="-122"/>
            </a:endParaRPr>
          </a:p>
          <a:p>
            <a:pPr marL="0" indent="0">
              <a:buNone/>
            </a:pPr>
            <a:endParaRPr lang="en-US" altLang="zh-CN" sz="2400" b="1" dirty="0">
              <a:latin typeface="+mn-lt"/>
              <a:ea typeface="黑体" panose="02010609060101010101" pitchFamily="49" charset="-122"/>
            </a:endParaRPr>
          </a:p>
          <a:p>
            <a:pPr marL="0" indent="0">
              <a:buNone/>
            </a:pPr>
            <a:r>
              <a:rPr lang="zh-CN" altLang="zh-CN" sz="2400" b="1" dirty="0">
                <a:latin typeface="+mn-lt"/>
                <a:ea typeface="黑体" panose="02010609060101010101" pitchFamily="49" charset="-122"/>
              </a:rPr>
              <a:t>（</a:t>
            </a:r>
            <a:r>
              <a:rPr lang="en-US" altLang="zh-CN" sz="2400" b="1" dirty="0">
                <a:latin typeface="+mn-lt"/>
                <a:ea typeface="黑体" panose="02010609060101010101" pitchFamily="49" charset="-122"/>
              </a:rPr>
              <a:t>3</a:t>
            </a:r>
            <a:r>
              <a:rPr lang="zh-CN" altLang="zh-CN" sz="2400" b="1" dirty="0">
                <a:latin typeface="+mn-lt"/>
                <a:ea typeface="黑体" panose="02010609060101010101" pitchFamily="49" charset="-122"/>
              </a:rPr>
              <a:t>）在</a:t>
            </a:r>
            <a:r>
              <a:rPr lang="en-US" altLang="zh-CN" sz="2400" b="1" dirty="0">
                <a:latin typeface="+mn-lt"/>
                <a:ea typeface="黑体" panose="02010609060101010101" pitchFamily="49" charset="-122"/>
              </a:rPr>
              <a:t>“30/360”</a:t>
            </a:r>
            <a:r>
              <a:rPr lang="zh-CN" altLang="zh-CN" sz="2400" b="1" dirty="0">
                <a:latin typeface="+mn-lt"/>
                <a:ea typeface="黑体" panose="02010609060101010101" pitchFamily="49" charset="-122"/>
              </a:rPr>
              <a:t>规则下，两个日期之间的天数为：</a:t>
            </a:r>
            <a:endParaRPr lang="en-US" altLang="zh-CN" sz="2400" b="1" dirty="0">
              <a:latin typeface="+mn-lt"/>
              <a:ea typeface="黑体" panose="02010609060101010101" pitchFamily="49" charset="-122"/>
            </a:endParaRPr>
          </a:p>
          <a:p>
            <a:pPr marL="0" indent="0">
              <a:buNone/>
            </a:pPr>
            <a:endParaRPr lang="en-US" altLang="zh-CN" sz="2400" b="1" dirty="0">
              <a:latin typeface="+mn-lt"/>
              <a:ea typeface="黑体" panose="02010609060101010101" pitchFamily="49" charset="-122"/>
            </a:endParaRPr>
          </a:p>
          <a:p>
            <a:pPr marL="0" indent="0">
              <a:buNone/>
            </a:pPr>
            <a:endParaRPr lang="en-US" altLang="zh-CN" sz="2400" dirty="0">
              <a:latin typeface="+mn-lt"/>
            </a:endParaRPr>
          </a:p>
          <a:p>
            <a:pPr marL="0" indent="0">
              <a:buNone/>
            </a:pPr>
            <a:r>
              <a:rPr lang="zh-CN" altLang="en-US" sz="2400" b="1" dirty="0">
                <a:latin typeface="+mn-lt"/>
                <a:ea typeface="黑体" panose="02010609060101010101" pitchFamily="49" charset="-122"/>
              </a:rPr>
              <a:t>             故</a:t>
            </a:r>
            <a:r>
              <a:rPr lang="en-US" altLang="zh-CN" sz="2400" b="1" i="1" dirty="0">
                <a:latin typeface="+mn-lt"/>
                <a:ea typeface="黑体" panose="02010609060101010101" pitchFamily="49" charset="-122"/>
              </a:rPr>
              <a:t> t</a:t>
            </a:r>
            <a:r>
              <a:rPr lang="en-US" altLang="zh-CN" sz="2400" b="1" dirty="0">
                <a:latin typeface="+mn-lt"/>
                <a:ea typeface="黑体" panose="02010609060101010101" pitchFamily="49" charset="-122"/>
              </a:rPr>
              <a:t> = 233/360</a:t>
            </a:r>
          </a:p>
          <a:p>
            <a:pPr marL="0" indent="0">
              <a:buNone/>
            </a:pPr>
            <a:r>
              <a:rPr lang="en-US" altLang="zh-CN" sz="2400" b="1" dirty="0">
                <a:latin typeface="+mn-lt"/>
                <a:ea typeface="黑体" panose="02010609060101010101" pitchFamily="49" charset="-122"/>
              </a:rPr>
              <a:t> </a:t>
            </a:r>
          </a:p>
          <a:p>
            <a:pPr marL="0" indent="0">
              <a:buNone/>
            </a:pPr>
            <a:r>
              <a:rPr lang="en-US" altLang="zh-CN" sz="2400" b="1" dirty="0">
                <a:latin typeface="+mn-lt"/>
                <a:ea typeface="黑体" panose="02010609060101010101" pitchFamily="49" charset="-122"/>
              </a:rPr>
              <a:t>             </a:t>
            </a:r>
            <a:r>
              <a:rPr lang="zh-CN" altLang="zh-CN" sz="2400" b="1" dirty="0">
                <a:latin typeface="+mn-lt"/>
                <a:ea typeface="黑体" panose="02010609060101010101" pitchFamily="49" charset="-122"/>
              </a:rPr>
              <a:t>利息金额为：</a:t>
            </a:r>
          </a:p>
          <a:p>
            <a:pPr marL="0" indent="0" eaLnBrk="1" hangingPunct="1">
              <a:buNone/>
            </a:pPr>
            <a:endParaRPr lang="en-US" altLang="zh-CN" sz="2400" b="1" dirty="0">
              <a:latin typeface="+mn-lt"/>
              <a:ea typeface="黑体" panose="02010609060101010101" pitchFamily="49" charset="-122"/>
            </a:endParaRPr>
          </a:p>
        </p:txBody>
      </p:sp>
      <p:sp>
        <p:nvSpPr>
          <p:cNvPr id="2" name="Rectangle 25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25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5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722722474"/>
              </p:ext>
            </p:extLst>
          </p:nvPr>
        </p:nvGraphicFramePr>
        <p:xfrm>
          <a:off x="925997" y="3252086"/>
          <a:ext cx="7083425" cy="474662"/>
        </p:xfrm>
        <a:graphic>
          <a:graphicData uri="http://schemas.openxmlformats.org/presentationml/2006/ole">
            <mc:AlternateContent xmlns:mc="http://schemas.openxmlformats.org/markup-compatibility/2006">
              <mc:Choice xmlns:v="urn:schemas-microsoft-com:vml" Requires="v">
                <p:oleObj spid="_x0000_s65744" name="Equation" r:id="rId3" imgW="2984400" imgH="203040" progId="Equation.DSMT4">
                  <p:embed/>
                </p:oleObj>
              </mc:Choice>
              <mc:Fallback>
                <p:oleObj name="Equation" r:id="rId3" imgW="2984400" imgH="203040" progId="Equation.DSMT4">
                  <p:embed/>
                  <p:pic>
                    <p:nvPicPr>
                      <p:cNvPr id="0" name=""/>
                      <p:cNvPicPr>
                        <a:picLocks noChangeAspect="1" noChangeArrowheads="1"/>
                      </p:cNvPicPr>
                      <p:nvPr/>
                    </p:nvPicPr>
                    <p:blipFill>
                      <a:blip r:embed="rId4"/>
                      <a:srcRect/>
                      <a:stretch>
                        <a:fillRect/>
                      </a:stretch>
                    </p:blipFill>
                    <p:spPr bwMode="auto">
                      <a:xfrm>
                        <a:off x="925997" y="3252086"/>
                        <a:ext cx="7083425" cy="474662"/>
                      </a:xfrm>
                      <a:prstGeom prst="rect">
                        <a:avLst/>
                      </a:prstGeom>
                      <a:noFill/>
                    </p:spPr>
                  </p:pic>
                </p:oleObj>
              </mc:Fallback>
            </mc:AlternateContent>
          </a:graphicData>
        </a:graphic>
      </p:graphicFrame>
      <p:sp>
        <p:nvSpPr>
          <p:cNvPr id="8" name="Rectangle 25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287739622"/>
              </p:ext>
            </p:extLst>
          </p:nvPr>
        </p:nvGraphicFramePr>
        <p:xfrm>
          <a:off x="3538550" y="4983554"/>
          <a:ext cx="3439765" cy="815204"/>
        </p:xfrm>
        <a:graphic>
          <a:graphicData uri="http://schemas.openxmlformats.org/presentationml/2006/ole">
            <mc:AlternateContent xmlns:mc="http://schemas.openxmlformats.org/markup-compatibility/2006">
              <mc:Choice xmlns:v="urn:schemas-microsoft-com:vml" Requires="v">
                <p:oleObj spid="_x0000_s65745" name="Equation" r:id="rId5" imgW="1651000" imgH="393700" progId="Equation.DSMT4">
                  <p:embed/>
                </p:oleObj>
              </mc:Choice>
              <mc:Fallback>
                <p:oleObj name="Equation" r:id="rId5" imgW="1651000" imgH="3937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8550" y="4983554"/>
                        <a:ext cx="3439765" cy="815204"/>
                      </a:xfrm>
                      <a:prstGeom prst="rect">
                        <a:avLst/>
                      </a:prstGeom>
                      <a:noFill/>
                    </p:spPr>
                  </p:pic>
                </p:oleObj>
              </mc:Fallback>
            </mc:AlternateContent>
          </a:graphicData>
        </a:graphic>
      </p:graphicFrame>
    </p:spTree>
    <p:extLst>
      <p:ext uri="{BB962C8B-B14F-4D97-AF65-F5344CB8AC3E}">
        <p14:creationId xmlns:p14="http://schemas.microsoft.com/office/powerpoint/2010/main" val="237670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 calcmode="lin" valueType="num">
                                      <p:cBhvr additive="base">
                                        <p:cTn id="7" dur="500" fill="hold"/>
                                        <p:tgtEl>
                                          <p:spTgt spid="317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747">
                                            <p:txEl>
                                              <p:pRg st="2" end="2"/>
                                            </p:txEl>
                                          </p:spTgt>
                                        </p:tgtEl>
                                        <p:attrNameLst>
                                          <p:attrName>style.visibility</p:attrName>
                                        </p:attrNameLst>
                                      </p:cBhvr>
                                      <p:to>
                                        <p:strVal val="visible"/>
                                      </p:to>
                                    </p:set>
                                    <p:anim calcmode="lin" valueType="num">
                                      <p:cBhvr additive="base">
                                        <p:cTn id="13" dur="500" fill="hold"/>
                                        <p:tgtEl>
                                          <p:spTgt spid="317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1747">
                                            <p:txEl>
                                              <p:pRg st="5" end="5"/>
                                            </p:txEl>
                                          </p:spTgt>
                                        </p:tgtEl>
                                        <p:attrNameLst>
                                          <p:attrName>style.visibility</p:attrName>
                                        </p:attrNameLst>
                                      </p:cBhvr>
                                      <p:to>
                                        <p:strVal val="visible"/>
                                      </p:to>
                                    </p:set>
                                    <p:anim calcmode="lin" valueType="num">
                                      <p:cBhvr additive="base">
                                        <p:cTn id="25" dur="500" fill="hold"/>
                                        <p:tgtEl>
                                          <p:spTgt spid="3174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7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1747">
                                            <p:txEl>
                                              <p:pRg st="6" end="6"/>
                                            </p:txEl>
                                          </p:spTgt>
                                        </p:tgtEl>
                                        <p:attrNameLst>
                                          <p:attrName>style.visibility</p:attrName>
                                        </p:attrNameLst>
                                      </p:cBhvr>
                                      <p:to>
                                        <p:strVal val="visible"/>
                                      </p:to>
                                    </p:set>
                                    <p:anim calcmode="lin" valueType="num">
                                      <p:cBhvr additive="base">
                                        <p:cTn id="31" dur="500" fill="hold"/>
                                        <p:tgtEl>
                                          <p:spTgt spid="3174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17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1747">
                                            <p:txEl>
                                              <p:pRg st="7" end="7"/>
                                            </p:txEl>
                                          </p:spTgt>
                                        </p:tgtEl>
                                        <p:attrNameLst>
                                          <p:attrName>style.visibility</p:attrName>
                                        </p:attrNameLst>
                                      </p:cBhvr>
                                      <p:to>
                                        <p:strVal val="visible"/>
                                      </p:to>
                                    </p:set>
                                    <p:anim calcmode="lin" valueType="num">
                                      <p:cBhvr additive="base">
                                        <p:cTn id="37" dur="500" fill="hold"/>
                                        <p:tgtEl>
                                          <p:spTgt spid="3174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17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1124E272-266A-4F8E-8B1E-27C073A5EE92}" type="slidenum">
              <a:rPr lang="en-US" altLang="zh-CN" smtClean="0"/>
              <a:pPr>
                <a:defRPr/>
              </a:pPr>
              <a:t>25</a:t>
            </a:fld>
            <a:endParaRPr lang="en-US" altLang="zh-CN"/>
          </a:p>
        </p:txBody>
      </p:sp>
      <p:sp>
        <p:nvSpPr>
          <p:cNvPr id="5" name="TextBox 4"/>
          <p:cNvSpPr txBox="1"/>
          <p:nvPr/>
        </p:nvSpPr>
        <p:spPr>
          <a:xfrm>
            <a:off x="539552" y="688603"/>
            <a:ext cx="6538970" cy="532069"/>
          </a:xfrm>
          <a:prstGeom prst="rect">
            <a:avLst/>
          </a:prstGeom>
          <a:noFill/>
        </p:spPr>
        <p:txBody>
          <a:bodyPr wrap="none" rtlCol="0">
            <a:spAutoFit/>
          </a:bodyPr>
          <a:lstStyle/>
          <a:p>
            <a:pPr>
              <a:buNone/>
            </a:pPr>
            <a:r>
              <a:rPr lang="zh-CN" altLang="en-US" sz="2400" b="1" dirty="0">
                <a:solidFill>
                  <a:srgbClr val="0033CC"/>
                </a:solidFill>
                <a:ea typeface="黑体" panose="02010609060101010101" pitchFamily="49" charset="-122"/>
              </a:rPr>
              <a:t>“ </a:t>
            </a:r>
            <a:r>
              <a:rPr lang="en-US" altLang="zh-CN" sz="2400" b="1" dirty="0">
                <a:solidFill>
                  <a:srgbClr val="0033CC"/>
                </a:solidFill>
                <a:ea typeface="黑体" panose="02010609060101010101" pitchFamily="49" charset="-122"/>
              </a:rPr>
              <a:t>30/360 ”</a:t>
            </a:r>
            <a:r>
              <a:rPr lang="zh-CN" altLang="en-US" sz="2400" b="1" dirty="0">
                <a:solidFill>
                  <a:srgbClr val="0033CC"/>
                </a:solidFill>
                <a:ea typeface="黑体" panose="02010609060101010101" pitchFamily="49" charset="-122"/>
              </a:rPr>
              <a:t>规则下的时间计算：</a:t>
            </a:r>
            <a:r>
              <a:rPr lang="en-US" altLang="zh-CN" sz="2400" b="1" dirty="0" err="1"/>
              <a:t>DAYS360</a:t>
            </a:r>
            <a:r>
              <a:rPr lang="zh-CN" altLang="en-US" sz="2400" b="1" dirty="0"/>
              <a:t>函数</a:t>
            </a:r>
          </a:p>
        </p:txBody>
      </p:sp>
      <p:pic>
        <p:nvPicPr>
          <p:cNvPr id="15974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1340" t="866" r="51666" b="36566"/>
          <a:stretch/>
        </p:blipFill>
        <p:spPr bwMode="auto">
          <a:xfrm>
            <a:off x="1115616" y="1387447"/>
            <a:ext cx="6791275" cy="5086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1596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1F032C1-0C3B-499B-9391-94B4FE22A334}" type="slidenum">
              <a:rPr lang="en-US" altLang="zh-CN" smtClean="0"/>
              <a:pPr eaLnBrk="1" hangingPunct="1"/>
              <a:t>26</a:t>
            </a:fld>
            <a:endParaRPr lang="en-US" altLang="zh-CN"/>
          </a:p>
        </p:txBody>
      </p:sp>
      <p:sp>
        <p:nvSpPr>
          <p:cNvPr id="32771" name="Rectangle 2"/>
          <p:cNvSpPr>
            <a:spLocks noGrp="1" noChangeArrowheads="1"/>
          </p:cNvSpPr>
          <p:nvPr>
            <p:ph type="title"/>
          </p:nvPr>
        </p:nvSpPr>
        <p:spPr>
          <a:xfrm>
            <a:off x="457200" y="837395"/>
            <a:ext cx="7543800" cy="692401"/>
          </a:xfrm>
        </p:spPr>
        <p:txBody>
          <a:bodyPr/>
          <a:lstStyle/>
          <a:p>
            <a:pPr eaLnBrk="1" hangingPunct="1"/>
            <a:r>
              <a:rPr lang="zh-CN" altLang="en-US" sz="2800" b="1" dirty="0">
                <a:latin typeface="+mn-lt"/>
                <a:ea typeface="黑体" panose="02010609060101010101" pitchFamily="49" charset="-122"/>
              </a:rPr>
              <a:t>单利的缺陷：不满足一致性 </a:t>
            </a:r>
          </a:p>
        </p:txBody>
      </p:sp>
      <p:sp>
        <p:nvSpPr>
          <p:cNvPr id="93187" name="Rectangle 3"/>
          <p:cNvSpPr>
            <a:spLocks noGrp="1" noChangeArrowheads="1"/>
          </p:cNvSpPr>
          <p:nvPr>
            <p:ph type="body" idx="1"/>
          </p:nvPr>
        </p:nvSpPr>
        <p:spPr>
          <a:xfrm>
            <a:off x="231007" y="1782688"/>
            <a:ext cx="8672848" cy="4775129"/>
          </a:xfrm>
        </p:spPr>
        <p:txBody>
          <a:bodyPr/>
          <a:lstStyle/>
          <a:p>
            <a:pPr marL="0" indent="0" eaLnBrk="1" hangingPunct="1">
              <a:lnSpc>
                <a:spcPct val="120000"/>
              </a:lnSpc>
              <a:buNone/>
            </a:pPr>
            <a:r>
              <a:rPr lang="en-US" altLang="zh-CN" sz="2400" b="1" baseline="-25000" dirty="0">
                <a:latin typeface="+mj-lt"/>
              </a:rPr>
              <a:t>  </a:t>
            </a:r>
            <a:r>
              <a:rPr lang="zh-CN" altLang="en-US" sz="2400" dirty="0">
                <a:latin typeface="+mj-lt"/>
              </a:rPr>
              <a:t>例</a:t>
            </a:r>
            <a:r>
              <a:rPr lang="zh-CN" altLang="en-US" sz="2400" b="1" dirty="0">
                <a:latin typeface="+mj-lt"/>
              </a:rPr>
              <a:t>：</a:t>
            </a:r>
            <a:r>
              <a:rPr lang="en-US" altLang="zh-CN" sz="2400" b="1" dirty="0">
                <a:latin typeface="+mj-lt"/>
              </a:rPr>
              <a:t>100</a:t>
            </a:r>
            <a:r>
              <a:rPr lang="zh-CN" altLang="en-US" sz="2400" b="1" dirty="0">
                <a:latin typeface="+mj-lt"/>
              </a:rPr>
              <a:t>万元按年单利利率</a:t>
            </a:r>
            <a:r>
              <a:rPr lang="en-US" altLang="zh-CN" sz="2400" b="1" dirty="0">
                <a:latin typeface="+mj-lt"/>
              </a:rPr>
              <a:t>5%</a:t>
            </a:r>
            <a:r>
              <a:rPr lang="zh-CN" altLang="en-US" sz="2400" b="1" dirty="0">
                <a:latin typeface="+mj-lt"/>
              </a:rPr>
              <a:t>投资</a:t>
            </a:r>
            <a:r>
              <a:rPr lang="en-US" altLang="zh-CN" sz="2400" b="1" dirty="0">
                <a:latin typeface="+mj-lt"/>
              </a:rPr>
              <a:t>2</a:t>
            </a:r>
            <a:r>
              <a:rPr lang="zh-CN" altLang="en-US" sz="2400" b="1" dirty="0">
                <a:latin typeface="+mj-lt"/>
              </a:rPr>
              <a:t>年，计算</a:t>
            </a:r>
            <a:r>
              <a:rPr lang="en-US" altLang="zh-CN" sz="2400" dirty="0">
                <a:latin typeface="+mj-lt"/>
              </a:rPr>
              <a:t>2</a:t>
            </a:r>
            <a:r>
              <a:rPr lang="zh-CN" altLang="en-US" sz="2400" dirty="0">
                <a:latin typeface="+mj-lt"/>
              </a:rPr>
              <a:t>年末的</a:t>
            </a:r>
            <a:r>
              <a:rPr lang="zh-CN" altLang="en-US" sz="2400" b="1" dirty="0">
                <a:latin typeface="+mj-lt"/>
              </a:rPr>
              <a:t>利息。</a:t>
            </a:r>
            <a:br>
              <a:rPr lang="en-US" altLang="zh-CN" sz="2400" b="1" dirty="0">
                <a:latin typeface="+mj-lt"/>
              </a:rPr>
            </a:br>
            <a:r>
              <a:rPr lang="zh-CN" altLang="en-US" sz="2400" b="1" dirty="0">
                <a:latin typeface="+mj-lt"/>
              </a:rPr>
              <a:t>（</a:t>
            </a:r>
            <a:r>
              <a:rPr lang="en-US" altLang="zh-CN" sz="2400" b="1" dirty="0">
                <a:latin typeface="+mj-lt"/>
              </a:rPr>
              <a:t>1</a:t>
            </a:r>
            <a:r>
              <a:rPr lang="zh-CN" altLang="en-US" sz="2400" b="1" dirty="0">
                <a:latin typeface="+mj-lt"/>
              </a:rPr>
              <a:t>）一次性投资</a:t>
            </a:r>
            <a:r>
              <a:rPr lang="en-US" altLang="zh-CN" sz="2400" b="1" dirty="0">
                <a:latin typeface="+mj-lt"/>
              </a:rPr>
              <a:t>2</a:t>
            </a:r>
            <a:r>
              <a:rPr lang="zh-CN" altLang="en-US" sz="2400" b="1" dirty="0">
                <a:latin typeface="+mj-lt"/>
              </a:rPr>
              <a:t>年</a:t>
            </a:r>
            <a:endParaRPr lang="en-US" altLang="zh-CN" sz="2400" b="1" dirty="0">
              <a:latin typeface="+mj-lt"/>
            </a:endParaRPr>
          </a:p>
          <a:p>
            <a:pPr marL="0" indent="0" eaLnBrk="1" hangingPunct="1">
              <a:lnSpc>
                <a:spcPct val="120000"/>
              </a:lnSpc>
              <a:buNone/>
            </a:pPr>
            <a:r>
              <a:rPr lang="zh-CN" altLang="en-US" sz="2400" dirty="0">
                <a:latin typeface="+mj-lt"/>
              </a:rPr>
              <a:t>（</a:t>
            </a:r>
            <a:r>
              <a:rPr lang="en-US" altLang="zh-CN" sz="2400" dirty="0">
                <a:latin typeface="+mj-lt"/>
              </a:rPr>
              <a:t>2</a:t>
            </a:r>
            <a:r>
              <a:rPr lang="zh-CN" altLang="en-US" sz="2400" dirty="0">
                <a:latin typeface="+mj-lt"/>
              </a:rPr>
              <a:t>）先投资</a:t>
            </a:r>
            <a:r>
              <a:rPr lang="en-US" altLang="zh-CN" sz="2400" dirty="0">
                <a:latin typeface="+mj-lt"/>
              </a:rPr>
              <a:t>1</a:t>
            </a:r>
            <a:r>
              <a:rPr lang="zh-CN" altLang="en-US" sz="2400" dirty="0">
                <a:latin typeface="+mj-lt"/>
              </a:rPr>
              <a:t>年，到期后再投资</a:t>
            </a:r>
            <a:r>
              <a:rPr lang="en-US" altLang="zh-CN" sz="2400" dirty="0">
                <a:latin typeface="+mj-lt"/>
              </a:rPr>
              <a:t>1</a:t>
            </a:r>
            <a:r>
              <a:rPr lang="zh-CN" altLang="en-US" sz="2400" dirty="0">
                <a:latin typeface="+mj-lt"/>
              </a:rPr>
              <a:t>年。</a:t>
            </a:r>
            <a:endParaRPr lang="en-US" altLang="zh-CN" sz="2400" dirty="0">
              <a:latin typeface="+mj-lt"/>
            </a:endParaRPr>
          </a:p>
          <a:p>
            <a:pPr marL="0" indent="0" eaLnBrk="1" hangingPunct="1">
              <a:lnSpc>
                <a:spcPct val="120000"/>
              </a:lnSpc>
              <a:buNone/>
            </a:pPr>
            <a:endParaRPr lang="en-US" altLang="zh-CN" sz="2400" b="1" dirty="0">
              <a:latin typeface="+mj-lt"/>
            </a:endParaRPr>
          </a:p>
          <a:p>
            <a:pPr marL="0" indent="0" eaLnBrk="1" hangingPunct="1">
              <a:lnSpc>
                <a:spcPct val="120000"/>
              </a:lnSpc>
              <a:buNone/>
            </a:pPr>
            <a:r>
              <a:rPr lang="zh-CN" altLang="en-US" sz="2400" dirty="0">
                <a:latin typeface="+mj-lt"/>
              </a:rPr>
              <a:t> 解：</a:t>
            </a:r>
            <a:endParaRPr lang="en-US" altLang="zh-CN" sz="2400" dirty="0">
              <a:latin typeface="+mj-lt"/>
            </a:endParaRPr>
          </a:p>
          <a:p>
            <a:pPr marL="0" indent="0">
              <a:buNone/>
            </a:pPr>
            <a:r>
              <a:rPr lang="zh-CN" altLang="en-US" sz="2400" dirty="0">
                <a:latin typeface="+mj-lt"/>
              </a:rPr>
              <a:t>（</a:t>
            </a:r>
            <a:r>
              <a:rPr lang="en-US" altLang="zh-CN" sz="2400" dirty="0">
                <a:latin typeface="+mj-lt"/>
              </a:rPr>
              <a:t>1</a:t>
            </a:r>
            <a:r>
              <a:rPr lang="zh-CN" altLang="en-US" sz="2400" dirty="0">
                <a:latin typeface="+mj-lt"/>
              </a:rPr>
              <a:t>）</a:t>
            </a:r>
            <a:r>
              <a:rPr lang="en-US" altLang="zh-CN" sz="2400" dirty="0">
                <a:latin typeface="+mn-lt"/>
              </a:rPr>
              <a:t>100×5%×2 = 10</a:t>
            </a:r>
          </a:p>
          <a:p>
            <a:pPr marL="0" indent="0">
              <a:buNone/>
            </a:pPr>
            <a:r>
              <a:rPr lang="zh-CN" altLang="en-US" sz="2400" b="1" dirty="0">
                <a:latin typeface="+mn-lt"/>
              </a:rPr>
              <a:t>（</a:t>
            </a:r>
            <a:r>
              <a:rPr lang="en-US" altLang="zh-CN" sz="2400" b="1" dirty="0">
                <a:latin typeface="+mn-lt"/>
              </a:rPr>
              <a:t>2</a:t>
            </a:r>
            <a:r>
              <a:rPr lang="zh-CN" altLang="en-US" sz="2400" b="1" dirty="0">
                <a:latin typeface="+mn-lt"/>
              </a:rPr>
              <a:t>）</a:t>
            </a:r>
            <a:r>
              <a:rPr lang="en-US" altLang="zh-CN" sz="2400" b="1" dirty="0">
                <a:latin typeface="+mn-lt"/>
              </a:rPr>
              <a:t>100</a:t>
            </a:r>
            <a:r>
              <a:rPr lang="en-US" altLang="zh-CN" sz="2400" dirty="0">
                <a:latin typeface="+mn-lt"/>
              </a:rPr>
              <a:t>×5% = 5</a:t>
            </a:r>
          </a:p>
          <a:p>
            <a:pPr marL="0" indent="0">
              <a:buNone/>
            </a:pPr>
            <a:r>
              <a:rPr lang="en-US" altLang="zh-CN" sz="2400" b="1" dirty="0">
                <a:latin typeface="+mn-lt"/>
              </a:rPr>
              <a:t>          (100 + 5 ) </a:t>
            </a:r>
            <a:r>
              <a:rPr lang="en-US" altLang="zh-CN" sz="2400" dirty="0">
                <a:latin typeface="+mn-lt"/>
              </a:rPr>
              <a:t>×5% = 5.25</a:t>
            </a:r>
          </a:p>
          <a:p>
            <a:pPr marL="0" indent="0">
              <a:buNone/>
            </a:pPr>
            <a:r>
              <a:rPr lang="en-US" altLang="zh-CN" sz="2400" b="1" dirty="0">
                <a:latin typeface="+mn-lt"/>
              </a:rPr>
              <a:t>          5 + 5.25 = 10.25</a:t>
            </a:r>
            <a:endParaRPr lang="zh-CN" altLang="en-US" sz="2400" b="1" dirty="0">
              <a:latin typeface="+mn-lt"/>
            </a:endParaRPr>
          </a:p>
          <a:p>
            <a:pPr eaLnBrk="1" hangingPunct="1">
              <a:lnSpc>
                <a:spcPct val="120000"/>
              </a:lnSpc>
            </a:pPr>
            <a:endParaRPr lang="zh-CN" altLang="en-US" sz="2400" b="1" dirty="0">
              <a:latin typeface="+mj-lt"/>
            </a:endParaRPr>
          </a:p>
          <a:p>
            <a:pPr eaLnBrk="1" hangingPunct="1">
              <a:lnSpc>
                <a:spcPct val="120000"/>
              </a:lnSpc>
            </a:pPr>
            <a:endParaRPr lang="zh-CN" altLang="en-US" sz="2400" b="1" dirty="0">
              <a:latin typeface="+mj-lt"/>
            </a:endParaRPr>
          </a:p>
          <a:p>
            <a:pPr eaLnBrk="1" hangingPunct="1">
              <a:lnSpc>
                <a:spcPct val="120000"/>
              </a:lnSpc>
            </a:pPr>
            <a:endParaRPr lang="zh-CN" altLang="en-US" sz="2400" b="1" dirty="0">
              <a:latin typeface="+mj-lt"/>
            </a:endParaRPr>
          </a:p>
        </p:txBody>
      </p:sp>
    </p:spTree>
    <p:extLst>
      <p:ext uri="{BB962C8B-B14F-4D97-AF65-F5344CB8AC3E}">
        <p14:creationId xmlns:p14="http://schemas.microsoft.com/office/powerpoint/2010/main" val="318098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 calcmode="lin" valueType="num">
                                      <p:cBhvr additive="base">
                                        <p:cTn id="7" dur="500" fill="hold"/>
                                        <p:tgtEl>
                                          <p:spTgt spid="931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31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3187">
                                            <p:txEl>
                                              <p:pRg st="1" end="1"/>
                                            </p:txEl>
                                          </p:spTgt>
                                        </p:tgtEl>
                                        <p:attrNameLst>
                                          <p:attrName>style.visibility</p:attrName>
                                        </p:attrNameLst>
                                      </p:cBhvr>
                                      <p:to>
                                        <p:strVal val="visible"/>
                                      </p:to>
                                    </p:set>
                                    <p:anim calcmode="lin" valueType="num">
                                      <p:cBhvr additive="base">
                                        <p:cTn id="13" dur="500" fill="hold"/>
                                        <p:tgtEl>
                                          <p:spTgt spid="931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31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3187">
                                            <p:txEl>
                                              <p:pRg st="3" end="3"/>
                                            </p:txEl>
                                          </p:spTgt>
                                        </p:tgtEl>
                                        <p:attrNameLst>
                                          <p:attrName>style.visibility</p:attrName>
                                        </p:attrNameLst>
                                      </p:cBhvr>
                                      <p:to>
                                        <p:strVal val="visible"/>
                                      </p:to>
                                    </p:set>
                                    <p:anim calcmode="lin" valueType="num">
                                      <p:cBhvr additive="base">
                                        <p:cTn id="19" dur="500" fill="hold"/>
                                        <p:tgtEl>
                                          <p:spTgt spid="9318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31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3187">
                                            <p:txEl>
                                              <p:pRg st="4" end="4"/>
                                            </p:txEl>
                                          </p:spTgt>
                                        </p:tgtEl>
                                        <p:attrNameLst>
                                          <p:attrName>style.visibility</p:attrName>
                                        </p:attrNameLst>
                                      </p:cBhvr>
                                      <p:to>
                                        <p:strVal val="visible"/>
                                      </p:to>
                                    </p:set>
                                    <p:anim calcmode="lin" valueType="num">
                                      <p:cBhvr additive="base">
                                        <p:cTn id="25" dur="500" fill="hold"/>
                                        <p:tgtEl>
                                          <p:spTgt spid="9318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31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3187">
                                            <p:txEl>
                                              <p:pRg st="5" end="5"/>
                                            </p:txEl>
                                          </p:spTgt>
                                        </p:tgtEl>
                                        <p:attrNameLst>
                                          <p:attrName>style.visibility</p:attrName>
                                        </p:attrNameLst>
                                      </p:cBhvr>
                                      <p:to>
                                        <p:strVal val="visible"/>
                                      </p:to>
                                    </p:set>
                                    <p:anim calcmode="lin" valueType="num">
                                      <p:cBhvr additive="base">
                                        <p:cTn id="31" dur="500" fill="hold"/>
                                        <p:tgtEl>
                                          <p:spTgt spid="9318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31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3187">
                                            <p:txEl>
                                              <p:pRg st="6" end="6"/>
                                            </p:txEl>
                                          </p:spTgt>
                                        </p:tgtEl>
                                        <p:attrNameLst>
                                          <p:attrName>style.visibility</p:attrName>
                                        </p:attrNameLst>
                                      </p:cBhvr>
                                      <p:to>
                                        <p:strVal val="visible"/>
                                      </p:to>
                                    </p:set>
                                    <p:anim calcmode="lin" valueType="num">
                                      <p:cBhvr additive="base">
                                        <p:cTn id="37" dur="500" fill="hold"/>
                                        <p:tgtEl>
                                          <p:spTgt spid="9318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318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3187">
                                            <p:txEl>
                                              <p:pRg st="7" end="7"/>
                                            </p:txEl>
                                          </p:spTgt>
                                        </p:tgtEl>
                                        <p:attrNameLst>
                                          <p:attrName>style.visibility</p:attrName>
                                        </p:attrNameLst>
                                      </p:cBhvr>
                                      <p:to>
                                        <p:strVal val="visible"/>
                                      </p:to>
                                    </p:set>
                                    <p:anim calcmode="lin" valueType="num">
                                      <p:cBhvr additive="base">
                                        <p:cTn id="43" dur="500" fill="hold"/>
                                        <p:tgtEl>
                                          <p:spTgt spid="9318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318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457200" y="837395"/>
            <a:ext cx="7543800" cy="692401"/>
          </a:xfrm>
        </p:spPr>
        <p:txBody>
          <a:bodyPr/>
          <a:lstStyle/>
          <a:p>
            <a:pPr eaLnBrk="1" hangingPunct="1"/>
            <a:r>
              <a:rPr lang="zh-CN" altLang="en-US" sz="2800" b="1" dirty="0">
                <a:latin typeface="+mn-lt"/>
                <a:ea typeface="黑体" panose="02010609060101010101" pitchFamily="49" charset="-122"/>
              </a:rPr>
              <a:t>单利的缺陷：不满足一致性 </a:t>
            </a:r>
          </a:p>
        </p:txBody>
      </p:sp>
      <p:sp>
        <p:nvSpPr>
          <p:cNvPr id="93187" name="Rectangle 3"/>
          <p:cNvSpPr>
            <a:spLocks noGrp="1" noChangeArrowheads="1"/>
          </p:cNvSpPr>
          <p:nvPr>
            <p:ph type="body" idx="1"/>
          </p:nvPr>
        </p:nvSpPr>
        <p:spPr>
          <a:xfrm>
            <a:off x="457200" y="2273564"/>
            <a:ext cx="8229600" cy="3876980"/>
          </a:xfrm>
        </p:spPr>
        <p:txBody>
          <a:bodyPr/>
          <a:lstStyle/>
          <a:p>
            <a:pPr marL="0" indent="0" eaLnBrk="1" hangingPunct="1">
              <a:lnSpc>
                <a:spcPct val="120000"/>
              </a:lnSpc>
              <a:buNone/>
            </a:pPr>
            <a:r>
              <a:rPr lang="en-US" altLang="zh-CN" sz="2400" b="1" baseline="-25000" dirty="0">
                <a:latin typeface="+mn-lt"/>
                <a:ea typeface="黑体" panose="02010609060101010101" pitchFamily="49" charset="-122"/>
              </a:rPr>
              <a:t>  </a:t>
            </a:r>
          </a:p>
          <a:p>
            <a:pPr eaLnBrk="1" hangingPunct="1">
              <a:lnSpc>
                <a:spcPct val="120000"/>
              </a:lnSpc>
              <a:buFont typeface="Wingdings" pitchFamily="2" charset="2"/>
              <a:buNone/>
            </a:pPr>
            <a:r>
              <a:rPr lang="en-US" altLang="zh-CN" sz="2400" b="1" dirty="0">
                <a:latin typeface="+mn-lt"/>
                <a:ea typeface="黑体" panose="02010609060101010101" pitchFamily="49" charset="-122"/>
              </a:rPr>
              <a:t>   </a:t>
            </a:r>
            <a:r>
              <a:rPr lang="zh-CN" altLang="en-US" sz="2400" b="1" dirty="0">
                <a:latin typeface="+mn-lt"/>
                <a:ea typeface="黑体" panose="02010609060101010101" pitchFamily="49" charset="-122"/>
              </a:rPr>
              <a:t>证明：</a:t>
            </a:r>
          </a:p>
          <a:p>
            <a:pPr eaLnBrk="1" hangingPunct="1">
              <a:lnSpc>
                <a:spcPct val="120000"/>
              </a:lnSpc>
            </a:pPr>
            <a:endParaRPr lang="zh-CN" altLang="en-US" sz="2400" b="1" dirty="0">
              <a:latin typeface="+mn-lt"/>
              <a:ea typeface="黑体" panose="02010609060101010101" pitchFamily="49" charset="-122"/>
            </a:endParaRPr>
          </a:p>
          <a:p>
            <a:pPr eaLnBrk="1" hangingPunct="1">
              <a:lnSpc>
                <a:spcPct val="120000"/>
              </a:lnSpc>
            </a:pPr>
            <a:endParaRPr lang="zh-CN" altLang="en-US" sz="2400" b="1" dirty="0">
              <a:latin typeface="+mn-lt"/>
              <a:ea typeface="黑体" panose="02010609060101010101" pitchFamily="49" charset="-122"/>
            </a:endParaRPr>
          </a:p>
          <a:p>
            <a:pPr eaLnBrk="1" hangingPunct="1">
              <a:lnSpc>
                <a:spcPct val="120000"/>
              </a:lnSpc>
            </a:pPr>
            <a:endParaRPr lang="zh-CN" altLang="en-US" sz="2400" b="1" dirty="0">
              <a:latin typeface="+mn-lt"/>
              <a:ea typeface="黑体" panose="02010609060101010101" pitchFamily="49" charset="-122"/>
            </a:endParaRPr>
          </a:p>
          <a:p>
            <a:pPr eaLnBrk="1" hangingPunct="1">
              <a:lnSpc>
                <a:spcPct val="120000"/>
              </a:lnSpc>
            </a:pPr>
            <a:endParaRPr lang="en-US" altLang="zh-CN" sz="2400" b="1" dirty="0">
              <a:solidFill>
                <a:srgbClr val="000099"/>
              </a:solidFill>
              <a:latin typeface="+mn-lt"/>
              <a:ea typeface="黑体" panose="02010609060101010101" pitchFamily="49" charset="-122"/>
            </a:endParaRPr>
          </a:p>
          <a:p>
            <a:pPr eaLnBrk="1" hangingPunct="1">
              <a:lnSpc>
                <a:spcPct val="120000"/>
              </a:lnSpc>
            </a:pPr>
            <a:endParaRPr lang="en-US" altLang="zh-CN" sz="2400" b="1" dirty="0">
              <a:solidFill>
                <a:srgbClr val="000099"/>
              </a:solidFill>
              <a:latin typeface="+mn-lt"/>
              <a:ea typeface="黑体" panose="02010609060101010101" pitchFamily="49" charset="-122"/>
            </a:endParaRPr>
          </a:p>
          <a:p>
            <a:pPr eaLnBrk="1" hangingPunct="1">
              <a:lnSpc>
                <a:spcPct val="120000"/>
              </a:lnSpc>
            </a:pPr>
            <a:endParaRPr lang="en-US" altLang="zh-CN" sz="2400" b="1" dirty="0">
              <a:solidFill>
                <a:srgbClr val="000099"/>
              </a:solidFill>
              <a:latin typeface="+mn-lt"/>
              <a:ea typeface="黑体" panose="02010609060101010101" pitchFamily="49" charset="-122"/>
            </a:endParaRPr>
          </a:p>
          <a:p>
            <a:pPr eaLnBrk="1" hangingPunct="1">
              <a:lnSpc>
                <a:spcPct val="120000"/>
              </a:lnSpc>
            </a:pPr>
            <a:r>
              <a:rPr lang="zh-CN" altLang="en-US" sz="2400" b="1" dirty="0">
                <a:solidFill>
                  <a:srgbClr val="000099"/>
                </a:solidFill>
                <a:latin typeface="+mn-lt"/>
                <a:ea typeface="黑体" panose="02010609060101010101" pitchFamily="49" charset="-122"/>
              </a:rPr>
              <a:t>含义：</a:t>
            </a:r>
            <a:r>
              <a:rPr lang="zh-CN" altLang="en-US" sz="2400" b="1" dirty="0">
                <a:latin typeface="+mn-lt"/>
                <a:ea typeface="黑体" panose="02010609060101010101" pitchFamily="49" charset="-122"/>
              </a:rPr>
              <a:t>分两段投资将产生更多利息。</a:t>
            </a:r>
          </a:p>
          <a:p>
            <a:pPr eaLnBrk="1" hangingPunct="1">
              <a:lnSpc>
                <a:spcPct val="120000"/>
              </a:lnSpc>
            </a:pPr>
            <a:r>
              <a:rPr lang="zh-CN" altLang="en-US" sz="2400" b="1" dirty="0">
                <a:solidFill>
                  <a:srgbClr val="000099"/>
                </a:solidFill>
                <a:latin typeface="+mn-lt"/>
                <a:ea typeface="黑体" panose="02010609060101010101" pitchFamily="49" charset="-122"/>
              </a:rPr>
              <a:t>问题：</a:t>
            </a:r>
            <a:r>
              <a:rPr lang="zh-CN" altLang="en-US" sz="2400" b="1" dirty="0">
                <a:latin typeface="+mn-lt"/>
                <a:ea typeface="黑体" panose="02010609060101010101" pitchFamily="49" charset="-122"/>
              </a:rPr>
              <a:t>分段越来越多，产生的利息是否会趋于无穷大？</a:t>
            </a:r>
          </a:p>
        </p:txBody>
      </p:sp>
      <p:graphicFrame>
        <p:nvGraphicFramePr>
          <p:cNvPr id="93188" name="Object 4"/>
          <p:cNvGraphicFramePr>
            <a:graphicFrameLocks noChangeAspect="1"/>
          </p:cNvGraphicFramePr>
          <p:nvPr>
            <p:extLst>
              <p:ext uri="{D42A27DB-BD31-4B8C-83A1-F6EECF244321}">
                <p14:modId xmlns:p14="http://schemas.microsoft.com/office/powerpoint/2010/main" val="953076023"/>
              </p:ext>
            </p:extLst>
          </p:nvPr>
        </p:nvGraphicFramePr>
        <p:xfrm>
          <a:off x="2103609" y="2660845"/>
          <a:ext cx="3671888" cy="2601913"/>
        </p:xfrm>
        <a:graphic>
          <a:graphicData uri="http://schemas.openxmlformats.org/presentationml/2006/ole">
            <mc:AlternateContent xmlns:mc="http://schemas.openxmlformats.org/markup-compatibility/2006">
              <mc:Choice xmlns:v="urn:schemas-microsoft-com:vml" Requires="v">
                <p:oleObj spid="_x0000_s66766" name="Equation" r:id="rId3" imgW="1612800" imgH="1143000" progId="Equation.DSMT4">
                  <p:embed/>
                </p:oleObj>
              </mc:Choice>
              <mc:Fallback>
                <p:oleObj name="Equation" r:id="rId3" imgW="1612800" imgH="1143000" progId="Equation.DSMT4">
                  <p:embed/>
                  <p:pic>
                    <p:nvPicPr>
                      <p:cNvPr id="0" name=""/>
                      <p:cNvPicPr>
                        <a:picLocks noChangeAspect="1" noChangeArrowheads="1"/>
                      </p:cNvPicPr>
                      <p:nvPr/>
                    </p:nvPicPr>
                    <p:blipFill>
                      <a:blip r:embed="rId4"/>
                      <a:srcRect/>
                      <a:stretch>
                        <a:fillRect/>
                      </a:stretch>
                    </p:blipFill>
                    <p:spPr bwMode="auto">
                      <a:xfrm>
                        <a:off x="2103609" y="2660845"/>
                        <a:ext cx="3671888" cy="2601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784436422"/>
              </p:ext>
            </p:extLst>
          </p:nvPr>
        </p:nvGraphicFramePr>
        <p:xfrm>
          <a:off x="764838" y="1764279"/>
          <a:ext cx="4800600" cy="519112"/>
        </p:xfrm>
        <a:graphic>
          <a:graphicData uri="http://schemas.openxmlformats.org/presentationml/2006/ole">
            <mc:AlternateContent xmlns:mc="http://schemas.openxmlformats.org/markup-compatibility/2006">
              <mc:Choice xmlns:v="urn:schemas-microsoft-com:vml" Requires="v">
                <p:oleObj spid="_x0000_s66767" name="Equation" r:id="rId5" imgW="2108160" imgH="228600" progId="Equation.DSMT4">
                  <p:embed/>
                </p:oleObj>
              </mc:Choice>
              <mc:Fallback>
                <p:oleObj name="Equation" r:id="rId5" imgW="2108160" imgH="228600" progId="Equation.DSMT4">
                  <p:embed/>
                  <p:pic>
                    <p:nvPicPr>
                      <p:cNvPr id="0" name=""/>
                      <p:cNvPicPr>
                        <a:picLocks noChangeAspect="1" noChangeArrowheads="1"/>
                      </p:cNvPicPr>
                      <p:nvPr/>
                    </p:nvPicPr>
                    <p:blipFill>
                      <a:blip r:embed="rId6"/>
                      <a:srcRect/>
                      <a:stretch>
                        <a:fillRect/>
                      </a:stretch>
                    </p:blipFill>
                    <p:spPr bwMode="auto">
                      <a:xfrm>
                        <a:off x="764838" y="1764279"/>
                        <a:ext cx="4800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13709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3187">
                                            <p:txEl>
                                              <p:pRg st="0" end="0"/>
                                            </p:txEl>
                                          </p:spTgt>
                                        </p:tgtEl>
                                        <p:attrNameLst>
                                          <p:attrName>style.visibility</p:attrName>
                                        </p:attrNameLst>
                                      </p:cBhvr>
                                      <p:to>
                                        <p:strVal val="visible"/>
                                      </p:to>
                                    </p:set>
                                    <p:anim calcmode="lin" valueType="num">
                                      <p:cBhvr additive="base">
                                        <p:cTn id="13" dur="500" fill="hold"/>
                                        <p:tgtEl>
                                          <p:spTgt spid="9318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3187">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3187">
                                            <p:txEl>
                                              <p:pRg st="1" end="1"/>
                                            </p:txEl>
                                          </p:spTgt>
                                        </p:tgtEl>
                                        <p:attrNameLst>
                                          <p:attrName>style.visibility</p:attrName>
                                        </p:attrNameLst>
                                      </p:cBhvr>
                                      <p:to>
                                        <p:strVal val="visible"/>
                                      </p:to>
                                    </p:set>
                                    <p:anim calcmode="lin" valueType="num">
                                      <p:cBhvr additive="base">
                                        <p:cTn id="17" dur="500" fill="hold"/>
                                        <p:tgtEl>
                                          <p:spTgt spid="9318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3187">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3188"/>
                                        </p:tgtEl>
                                        <p:attrNameLst>
                                          <p:attrName>style.visibility</p:attrName>
                                        </p:attrNameLst>
                                      </p:cBhvr>
                                      <p:to>
                                        <p:strVal val="visible"/>
                                      </p:to>
                                    </p:set>
                                    <p:anim calcmode="lin" valueType="num">
                                      <p:cBhvr additive="base">
                                        <p:cTn id="21" dur="500" fill="hold"/>
                                        <p:tgtEl>
                                          <p:spTgt spid="93188"/>
                                        </p:tgtEl>
                                        <p:attrNameLst>
                                          <p:attrName>ppt_x</p:attrName>
                                        </p:attrNameLst>
                                      </p:cBhvr>
                                      <p:tavLst>
                                        <p:tav tm="0">
                                          <p:val>
                                            <p:strVal val="#ppt_x"/>
                                          </p:val>
                                        </p:tav>
                                        <p:tav tm="100000">
                                          <p:val>
                                            <p:strVal val="#ppt_x"/>
                                          </p:val>
                                        </p:tav>
                                      </p:tavLst>
                                    </p:anim>
                                    <p:anim calcmode="lin" valueType="num">
                                      <p:cBhvr additive="base">
                                        <p:cTn id="22" dur="500" fill="hold"/>
                                        <p:tgtEl>
                                          <p:spTgt spid="9318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3187">
                                            <p:txEl>
                                              <p:pRg st="8" end="8"/>
                                            </p:txEl>
                                          </p:spTgt>
                                        </p:tgtEl>
                                        <p:attrNameLst>
                                          <p:attrName>style.visibility</p:attrName>
                                        </p:attrNameLst>
                                      </p:cBhvr>
                                      <p:to>
                                        <p:strVal val="visible"/>
                                      </p:to>
                                    </p:set>
                                    <p:anim calcmode="lin" valueType="num">
                                      <p:cBhvr additive="base">
                                        <p:cTn id="27" dur="500" fill="hold"/>
                                        <p:tgtEl>
                                          <p:spTgt spid="93187">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318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3187">
                                            <p:txEl>
                                              <p:pRg st="9" end="9"/>
                                            </p:txEl>
                                          </p:spTgt>
                                        </p:tgtEl>
                                        <p:attrNameLst>
                                          <p:attrName>style.visibility</p:attrName>
                                        </p:attrNameLst>
                                      </p:cBhvr>
                                      <p:to>
                                        <p:strVal val="visible"/>
                                      </p:to>
                                    </p:set>
                                    <p:anim calcmode="lin" valueType="num">
                                      <p:cBhvr additive="base">
                                        <p:cTn id="33" dur="500" fill="hold"/>
                                        <p:tgtEl>
                                          <p:spTgt spid="93187">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318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457918" y="1812043"/>
            <a:ext cx="8229600" cy="1781745"/>
          </a:xfrm>
        </p:spPr>
        <p:txBody>
          <a:bodyPr/>
          <a:lstStyle/>
          <a:p>
            <a:r>
              <a:rPr lang="zh-CN" altLang="en-US" sz="2400" dirty="0">
                <a:latin typeface="Times New Roman" panose="02020603050405020304" pitchFamily="18" charset="0"/>
                <a:cs typeface="Times New Roman" panose="02020603050405020304" pitchFamily="18" charset="0"/>
              </a:rPr>
              <a:t>练习</a:t>
            </a:r>
            <a:r>
              <a:rPr lang="zh-CN" altLang="en-US" sz="2400" b="1" dirty="0">
                <a:latin typeface="Times New Roman" panose="02020603050405020304" pitchFamily="18" charset="0"/>
                <a:cs typeface="Times New Roman" panose="02020603050405020304" pitchFamily="18" charset="0"/>
              </a:rPr>
              <a:t>：单利的年利率为  </a:t>
            </a:r>
            <a:r>
              <a:rPr lang="en-US" altLang="zh-CN" sz="2400" b="1" i="1" dirty="0" err="1">
                <a:solidFill>
                  <a:srgbClr val="FF0000"/>
                </a:solidFill>
                <a:latin typeface="Times New Roman" panose="02020603050405020304" pitchFamily="18" charset="0"/>
                <a:cs typeface="Times New Roman" panose="02020603050405020304" pitchFamily="18" charset="0"/>
              </a:rPr>
              <a:t>i</a:t>
            </a:r>
            <a:r>
              <a:rPr lang="zh-CN" altLang="en-US" sz="2400" b="1" dirty="0">
                <a:latin typeface="Times New Roman" panose="02020603050405020304" pitchFamily="18" charset="0"/>
                <a:cs typeface="Times New Roman" panose="02020603050405020304" pitchFamily="18" charset="0"/>
              </a:rPr>
              <a:t>，如果把</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年划分为 </a:t>
            </a:r>
            <a:r>
              <a:rPr lang="en-US" altLang="zh-CN" sz="2400" b="1" i="1" dirty="0">
                <a:solidFill>
                  <a:srgbClr val="FF0000"/>
                </a:solidFill>
                <a:latin typeface="Times New Roman" panose="02020603050405020304" pitchFamily="18" charset="0"/>
                <a:cs typeface="Times New Roman" panose="02020603050405020304" pitchFamily="18" charset="0"/>
              </a:rPr>
              <a:t>n </a:t>
            </a:r>
            <a:r>
              <a:rPr lang="zh-CN" altLang="en-US" sz="2400" b="1" dirty="0">
                <a:latin typeface="Times New Roman" panose="02020603050405020304" pitchFamily="18" charset="0"/>
                <a:cs typeface="Times New Roman" panose="02020603050405020304" pitchFamily="18" charset="0"/>
              </a:rPr>
              <a:t>个等间隔的时间段进行投资，年末的累积值是多少？当 </a:t>
            </a:r>
            <a:r>
              <a:rPr lang="en-US" altLang="zh-CN" sz="2400" b="1" i="1" dirty="0">
                <a:solidFill>
                  <a:srgbClr val="FF0000"/>
                </a:solidFill>
                <a:latin typeface="Times New Roman" panose="02020603050405020304" pitchFamily="18" charset="0"/>
                <a:cs typeface="Times New Roman" panose="02020603050405020304" pitchFamily="18" charset="0"/>
              </a:rPr>
              <a:t>n</a:t>
            </a:r>
            <a:r>
              <a:rPr lang="en-US" altLang="zh-CN" sz="2400" b="1" dirty="0">
                <a:solidFill>
                  <a:srgbClr val="FF0000"/>
                </a:solidFill>
                <a:latin typeface="Times New Roman" panose="02020603050405020304" pitchFamily="18" charset="0"/>
                <a:cs typeface="Times New Roman" panose="02020603050405020304" pitchFamily="18" charset="0"/>
                <a:sym typeface="Symbol"/>
              </a:rPr>
              <a:t></a:t>
            </a:r>
            <a:r>
              <a:rPr lang="en-US" altLang="zh-CN" sz="2400" b="1" i="1" dirty="0">
                <a:solidFill>
                  <a:srgbClr val="FF0000"/>
                </a:solidFill>
                <a:latin typeface="Times New Roman" panose="02020603050405020304" pitchFamily="18" charset="0"/>
                <a:cs typeface="Times New Roman" panose="02020603050405020304" pitchFamily="18" charset="0"/>
                <a:sym typeface="Symbol"/>
              </a:rPr>
              <a:t> </a:t>
            </a:r>
            <a:r>
              <a:rPr lang="zh-CN" altLang="en-US" sz="2400" b="1" dirty="0">
                <a:latin typeface="Times New Roman" panose="02020603050405020304" pitchFamily="18" charset="0"/>
                <a:cs typeface="Times New Roman" panose="02020603050405020304" pitchFamily="18" charset="0"/>
              </a:rPr>
              <a:t>时会怎样？</a:t>
            </a:r>
            <a:endParaRPr lang="en-US" altLang="zh-CN" sz="2400" b="1" dirty="0">
              <a:latin typeface="Times New Roman" panose="02020603050405020304" pitchFamily="18" charset="0"/>
              <a:cs typeface="Times New Roman" panose="02020603050405020304" pitchFamily="18" charset="0"/>
            </a:endParaRPr>
          </a:p>
          <a:p>
            <a:endParaRPr lang="zh-CN" altLang="en-US" sz="2400" b="1" dirty="0">
              <a:latin typeface="Times New Roman" panose="02020603050405020304" pitchFamily="18" charset="0"/>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289538910"/>
              </p:ext>
            </p:extLst>
          </p:nvPr>
        </p:nvGraphicFramePr>
        <p:xfrm>
          <a:off x="2574804" y="3690771"/>
          <a:ext cx="3233412" cy="1064109"/>
        </p:xfrm>
        <a:graphic>
          <a:graphicData uri="http://schemas.openxmlformats.org/presentationml/2006/ole">
            <mc:AlternateContent xmlns:mc="http://schemas.openxmlformats.org/markup-compatibility/2006">
              <mc:Choice xmlns:v="urn:schemas-microsoft-com:vml" Requires="v">
                <p:oleObj spid="_x0000_s10371" name="Equation" r:id="rId3" imgW="965160" imgH="317160" progId="Equation.DSMT4">
                  <p:embed/>
                </p:oleObj>
              </mc:Choice>
              <mc:Fallback>
                <p:oleObj name="Equation" r:id="rId3" imgW="965160" imgH="317160" progId="Equation.DSMT4">
                  <p:embed/>
                  <p:pic>
                    <p:nvPicPr>
                      <p:cNvPr id="0" name=""/>
                      <p:cNvPicPr/>
                      <p:nvPr/>
                    </p:nvPicPr>
                    <p:blipFill>
                      <a:blip r:embed="rId4"/>
                      <a:stretch>
                        <a:fillRect/>
                      </a:stretch>
                    </p:blipFill>
                    <p:spPr>
                      <a:xfrm>
                        <a:off x="2574804" y="3690771"/>
                        <a:ext cx="3233412" cy="1064109"/>
                      </a:xfrm>
                      <a:prstGeom prst="rect">
                        <a:avLst/>
                      </a:prstGeom>
                    </p:spPr>
                  </p:pic>
                </p:oleObj>
              </mc:Fallback>
            </mc:AlternateContent>
          </a:graphicData>
        </a:graphic>
      </p:graphicFrame>
      <p:sp>
        <p:nvSpPr>
          <p:cNvPr id="3" name="TextBox 2"/>
          <p:cNvSpPr txBox="1"/>
          <p:nvPr/>
        </p:nvSpPr>
        <p:spPr>
          <a:xfrm>
            <a:off x="634716" y="5436267"/>
            <a:ext cx="8146782" cy="609398"/>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 注：此时的</a:t>
            </a:r>
            <a:r>
              <a:rPr lang="zh-CN" altLang="en-US" i="1" dirty="0">
                <a:latin typeface="+mn-lt"/>
                <a:ea typeface="黑体" panose="02010609060101010101" pitchFamily="49" charset="-122"/>
              </a:rPr>
              <a:t> </a:t>
            </a:r>
            <a:r>
              <a:rPr lang="en-US" altLang="zh-CN" i="1" dirty="0" err="1">
                <a:latin typeface="Times New Roman" panose="02020603050405020304" pitchFamily="18" charset="0"/>
                <a:ea typeface="黑体" panose="02010609060101010101" pitchFamily="49" charset="-122"/>
                <a:cs typeface="Times New Roman" panose="02020603050405020304" pitchFamily="18" charset="0"/>
              </a:rPr>
              <a:t>i</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a:latin typeface="黑体" panose="02010609060101010101" pitchFamily="49" charset="-122"/>
                <a:ea typeface="黑体" panose="02010609060101010101" pitchFamily="49" charset="-122"/>
              </a:rPr>
              <a:t>不再是单利利率，而是利息力（连续复利）</a:t>
            </a:r>
          </a:p>
        </p:txBody>
      </p:sp>
    </p:spTree>
    <p:extLst>
      <p:ext uri="{BB962C8B-B14F-4D97-AF65-F5344CB8AC3E}">
        <p14:creationId xmlns:p14="http://schemas.microsoft.com/office/powerpoint/2010/main" val="3565112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5CA9997-3158-4F39-9F42-23850DF93DB1}" type="slidenum">
              <a:rPr lang="en-US" altLang="zh-CN" smtClean="0"/>
              <a:pPr eaLnBrk="1" hangingPunct="1"/>
              <a:t>29</a:t>
            </a:fld>
            <a:endParaRPr lang="en-US" altLang="zh-CN" dirty="0"/>
          </a:p>
        </p:txBody>
      </p:sp>
      <p:sp>
        <p:nvSpPr>
          <p:cNvPr id="33795" name="Rectangle 2"/>
          <p:cNvSpPr>
            <a:spLocks noGrp="1" noChangeArrowheads="1"/>
          </p:cNvSpPr>
          <p:nvPr>
            <p:ph type="title"/>
          </p:nvPr>
        </p:nvSpPr>
        <p:spPr>
          <a:xfrm>
            <a:off x="813325" y="974975"/>
            <a:ext cx="7543800" cy="785813"/>
          </a:xfrm>
        </p:spPr>
        <p:txBody>
          <a:bodyPr/>
          <a:lstStyle/>
          <a:p>
            <a:pPr eaLnBrk="1" hangingPunct="1"/>
            <a:r>
              <a:rPr lang="zh-CN" altLang="en-US" sz="2800" b="1" dirty="0">
                <a:latin typeface="+mn-lt"/>
                <a:ea typeface="黑体" panose="02010609060101010101" pitchFamily="49" charset="-122"/>
              </a:rPr>
              <a:t>复利 </a:t>
            </a:r>
            <a:r>
              <a:rPr lang="en-US" altLang="zh-CN" sz="2800" b="1" dirty="0">
                <a:latin typeface="+mn-lt"/>
                <a:ea typeface="黑体" panose="02010609060101010101" pitchFamily="49" charset="-122"/>
              </a:rPr>
              <a:t>(compound interest)</a:t>
            </a:r>
          </a:p>
        </p:txBody>
      </p:sp>
      <p:sp>
        <p:nvSpPr>
          <p:cNvPr id="48131" name="Rectangle 3"/>
          <p:cNvSpPr>
            <a:spLocks noGrp="1" noChangeArrowheads="1"/>
          </p:cNvSpPr>
          <p:nvPr>
            <p:ph type="body" idx="1"/>
          </p:nvPr>
        </p:nvSpPr>
        <p:spPr>
          <a:xfrm>
            <a:off x="179512" y="2028963"/>
            <a:ext cx="8784976" cy="4176712"/>
          </a:xfrm>
        </p:spPr>
        <p:txBody>
          <a:bodyPr/>
          <a:lstStyle/>
          <a:p>
            <a:pPr eaLnBrk="1" hangingPunct="1"/>
            <a:r>
              <a:rPr lang="zh-CN" altLang="en-US" sz="2400" b="1" dirty="0">
                <a:latin typeface="+mn-lt"/>
                <a:ea typeface="黑体" panose="02010609060101010101" pitchFamily="49" charset="-122"/>
              </a:rPr>
              <a:t>单利：本金保持不变。</a:t>
            </a:r>
          </a:p>
          <a:p>
            <a:pPr eaLnBrk="1" hangingPunct="1"/>
            <a:r>
              <a:rPr lang="zh-CN" altLang="en-US" sz="2400" b="1" dirty="0">
                <a:latin typeface="+mn-lt"/>
                <a:ea typeface="黑体" panose="02010609060101010101" pitchFamily="49" charset="-122"/>
              </a:rPr>
              <a:t>复利：前期的利息收入计入下一期的本金，即 “</a:t>
            </a:r>
            <a:r>
              <a:rPr lang="zh-CN" altLang="en-US" sz="2400" b="1" dirty="0">
                <a:solidFill>
                  <a:srgbClr val="000099"/>
                </a:solidFill>
                <a:latin typeface="+mn-lt"/>
                <a:ea typeface="黑体" panose="02010609060101010101" pitchFamily="49" charset="-122"/>
              </a:rPr>
              <a:t>利滚利</a:t>
            </a:r>
            <a:r>
              <a:rPr lang="zh-CN" altLang="en-US" sz="2400" b="1" dirty="0">
                <a:latin typeface="+mn-lt"/>
                <a:ea typeface="黑体" panose="02010609060101010101" pitchFamily="49" charset="-122"/>
              </a:rPr>
              <a:t>”。</a:t>
            </a:r>
            <a:endParaRPr lang="en-US" altLang="zh-CN" sz="2400" b="1" dirty="0">
              <a:latin typeface="+mn-lt"/>
              <a:ea typeface="黑体" panose="02010609060101010101" pitchFamily="49" charset="-122"/>
            </a:endParaRPr>
          </a:p>
          <a:p>
            <a:pPr eaLnBrk="1" hangingPunct="1"/>
            <a:r>
              <a:rPr lang="zh-CN" altLang="en-US" sz="2400" b="1" dirty="0">
                <a:latin typeface="+mn-lt"/>
                <a:ea typeface="黑体" panose="02010609060101010101" pitchFamily="49" charset="-122"/>
              </a:rPr>
              <a:t>例：</a:t>
            </a:r>
            <a:endParaRPr lang="en-US" altLang="zh-CN" sz="2400" b="1" dirty="0">
              <a:latin typeface="+mn-lt"/>
              <a:ea typeface="黑体" panose="02010609060101010101" pitchFamily="49" charset="-122"/>
            </a:endParaRPr>
          </a:p>
          <a:p>
            <a:pPr lvl="1" eaLnBrk="1" hangingPunct="1"/>
            <a:r>
              <a:rPr lang="zh-CN" altLang="en-US" b="1" dirty="0">
                <a:latin typeface="+mn-lt"/>
                <a:ea typeface="黑体" panose="02010609060101010101" pitchFamily="49" charset="-122"/>
              </a:rPr>
              <a:t>假设年初投资</a:t>
            </a:r>
            <a:r>
              <a:rPr lang="en-US" altLang="zh-CN" b="1" dirty="0">
                <a:latin typeface="+mn-lt"/>
                <a:ea typeface="黑体" panose="02010609060101010101" pitchFamily="49" charset="-122"/>
              </a:rPr>
              <a:t>1000</a:t>
            </a:r>
            <a:r>
              <a:rPr lang="zh-CN" altLang="en-US" b="1" dirty="0">
                <a:latin typeface="+mn-lt"/>
                <a:ea typeface="黑体" panose="02010609060101010101" pitchFamily="49" charset="-122"/>
              </a:rPr>
              <a:t>元，年利率为</a:t>
            </a:r>
            <a:r>
              <a:rPr lang="en-US" altLang="zh-CN" b="1" dirty="0">
                <a:latin typeface="+mn-lt"/>
                <a:ea typeface="黑体" panose="02010609060101010101" pitchFamily="49" charset="-122"/>
              </a:rPr>
              <a:t>5</a:t>
            </a:r>
            <a:r>
              <a:rPr lang="zh-CN" altLang="en-US" b="1" dirty="0">
                <a:latin typeface="+mn-lt"/>
                <a:ea typeface="黑体" panose="02010609060101010101" pitchFamily="49" charset="-122"/>
              </a:rPr>
              <a:t>％，则年末可获利</a:t>
            </a:r>
            <a:r>
              <a:rPr lang="en-US" altLang="zh-CN" b="1" dirty="0">
                <a:latin typeface="+mn-lt"/>
                <a:ea typeface="黑体" panose="02010609060101010101" pitchFamily="49" charset="-122"/>
              </a:rPr>
              <a:t>50</a:t>
            </a:r>
            <a:r>
              <a:rPr lang="zh-CN" altLang="en-US" b="1" dirty="0">
                <a:latin typeface="+mn-lt"/>
                <a:ea typeface="黑体" panose="02010609060101010101" pitchFamily="49" charset="-122"/>
              </a:rPr>
              <a:t>元，因此在年末有</a:t>
            </a:r>
            <a:r>
              <a:rPr lang="en-US" altLang="zh-CN" b="1" dirty="0">
                <a:latin typeface="+mn-lt"/>
                <a:ea typeface="黑体" panose="02010609060101010101" pitchFamily="49" charset="-122"/>
              </a:rPr>
              <a:t>1050</a:t>
            </a:r>
            <a:r>
              <a:rPr lang="zh-CN" altLang="en-US" b="1" dirty="0">
                <a:latin typeface="+mn-lt"/>
                <a:ea typeface="黑体" panose="02010609060101010101" pitchFamily="49" charset="-122"/>
              </a:rPr>
              <a:t>元可以用来投资。</a:t>
            </a:r>
            <a:endParaRPr lang="en-US" altLang="zh-CN" b="1" dirty="0">
              <a:latin typeface="+mn-lt"/>
              <a:ea typeface="黑体" panose="02010609060101010101" pitchFamily="49" charset="-122"/>
            </a:endParaRPr>
          </a:p>
          <a:p>
            <a:pPr lvl="1" eaLnBrk="1" hangingPunct="1"/>
            <a:r>
              <a:rPr lang="zh-CN" altLang="en-US" b="1" dirty="0">
                <a:latin typeface="+mn-lt"/>
                <a:ea typeface="黑体" panose="02010609060101010101" pitchFamily="49" charset="-122"/>
              </a:rPr>
              <a:t>第二年按照</a:t>
            </a:r>
            <a:r>
              <a:rPr lang="en-US" altLang="zh-CN" b="1" dirty="0">
                <a:latin typeface="+mn-lt"/>
                <a:ea typeface="黑体" panose="02010609060101010101" pitchFamily="49" charset="-122"/>
              </a:rPr>
              <a:t>1050</a:t>
            </a:r>
            <a:r>
              <a:rPr lang="zh-CN" altLang="en-US" b="1" dirty="0">
                <a:latin typeface="+mn-lt"/>
                <a:ea typeface="黑体" panose="02010609060101010101" pitchFamily="49" charset="-122"/>
              </a:rPr>
              <a:t>元来计算，将在年末获得</a:t>
            </a:r>
            <a:r>
              <a:rPr lang="en-US" altLang="zh-CN" b="1" dirty="0">
                <a:latin typeface="+mn-lt"/>
                <a:ea typeface="黑体" panose="02010609060101010101" pitchFamily="49" charset="-122"/>
              </a:rPr>
              <a:t>52.5</a:t>
            </a:r>
            <a:r>
              <a:rPr lang="zh-CN" altLang="en-US" b="1" dirty="0">
                <a:latin typeface="+mn-lt"/>
                <a:ea typeface="黑体" panose="02010609060101010101" pitchFamily="49" charset="-122"/>
              </a:rPr>
              <a:t>元利息。</a:t>
            </a:r>
            <a:endParaRPr lang="en-US" altLang="zh-CN" b="1" dirty="0">
              <a:latin typeface="+mn-lt"/>
              <a:ea typeface="黑体" panose="02010609060101010101" pitchFamily="49" charset="-122"/>
            </a:endParaRPr>
          </a:p>
          <a:p>
            <a:pPr eaLnBrk="1" hangingPunct="1"/>
            <a:r>
              <a:rPr lang="zh-CN" altLang="en-US" sz="2400" b="1" dirty="0">
                <a:solidFill>
                  <a:srgbClr val="FF0000"/>
                </a:solidFill>
                <a:latin typeface="+mn-lt"/>
                <a:ea typeface="黑体" panose="02010609060101010101" pitchFamily="49" charset="-122"/>
              </a:rPr>
              <a:t>问题：在利率相等的情况下，复利的累积值总是大于单利吗？</a:t>
            </a:r>
          </a:p>
        </p:txBody>
      </p:sp>
    </p:spTree>
    <p:extLst>
      <p:ext uri="{BB962C8B-B14F-4D97-AF65-F5344CB8AC3E}">
        <p14:creationId xmlns:p14="http://schemas.microsoft.com/office/powerpoint/2010/main" val="24182106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additive="base">
                                        <p:cTn id="7" dur="500" fill="hold"/>
                                        <p:tgtEl>
                                          <p:spTgt spid="481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8131">
                                            <p:txEl>
                                              <p:pRg st="1" end="1"/>
                                            </p:txEl>
                                          </p:spTgt>
                                        </p:tgtEl>
                                        <p:attrNameLst>
                                          <p:attrName>style.visibility</p:attrName>
                                        </p:attrNameLst>
                                      </p:cBhvr>
                                      <p:to>
                                        <p:strVal val="visible"/>
                                      </p:to>
                                    </p:set>
                                    <p:anim calcmode="lin" valueType="num">
                                      <p:cBhvr additive="base">
                                        <p:cTn id="13" dur="500" fill="hold"/>
                                        <p:tgtEl>
                                          <p:spTgt spid="481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1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8131">
                                            <p:txEl>
                                              <p:pRg st="2" end="2"/>
                                            </p:txEl>
                                          </p:spTgt>
                                        </p:tgtEl>
                                        <p:attrNameLst>
                                          <p:attrName>style.visibility</p:attrName>
                                        </p:attrNameLst>
                                      </p:cBhvr>
                                      <p:to>
                                        <p:strVal val="visible"/>
                                      </p:to>
                                    </p:set>
                                    <p:anim calcmode="lin" valueType="num">
                                      <p:cBhvr additive="base">
                                        <p:cTn id="19" dur="500" fill="hold"/>
                                        <p:tgtEl>
                                          <p:spTgt spid="4813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131">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8131">
                                            <p:txEl>
                                              <p:pRg st="3" end="3"/>
                                            </p:txEl>
                                          </p:spTgt>
                                        </p:tgtEl>
                                        <p:attrNameLst>
                                          <p:attrName>style.visibility</p:attrName>
                                        </p:attrNameLst>
                                      </p:cBhvr>
                                      <p:to>
                                        <p:strVal val="visible"/>
                                      </p:to>
                                    </p:set>
                                    <p:anim calcmode="lin" valueType="num">
                                      <p:cBhvr additive="base">
                                        <p:cTn id="23" dur="500" fill="hold"/>
                                        <p:tgtEl>
                                          <p:spTgt spid="4813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8131">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8131">
                                            <p:txEl>
                                              <p:pRg st="4" end="4"/>
                                            </p:txEl>
                                          </p:spTgt>
                                        </p:tgtEl>
                                        <p:attrNameLst>
                                          <p:attrName>style.visibility</p:attrName>
                                        </p:attrNameLst>
                                      </p:cBhvr>
                                      <p:to>
                                        <p:strVal val="visible"/>
                                      </p:to>
                                    </p:set>
                                    <p:anim calcmode="lin" valueType="num">
                                      <p:cBhvr additive="base">
                                        <p:cTn id="27" dur="500" fill="hold"/>
                                        <p:tgtEl>
                                          <p:spTgt spid="4813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81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8131">
                                            <p:txEl>
                                              <p:pRg st="5" end="5"/>
                                            </p:txEl>
                                          </p:spTgt>
                                        </p:tgtEl>
                                        <p:attrNameLst>
                                          <p:attrName>style.visibility</p:attrName>
                                        </p:attrNameLst>
                                      </p:cBhvr>
                                      <p:to>
                                        <p:strVal val="visible"/>
                                      </p:to>
                                    </p:set>
                                    <p:anim calcmode="lin" valueType="num">
                                      <p:cBhvr additive="base">
                                        <p:cTn id="33" dur="500" fill="hold"/>
                                        <p:tgtEl>
                                          <p:spTgt spid="48131">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813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04A7730-22FD-4E41-AD83-3B0352DFE5DD}" type="slidenum">
              <a:rPr lang="en-US" altLang="zh-CN" smtClean="0"/>
              <a:pPr eaLnBrk="1" hangingPunct="1"/>
              <a:t>3</a:t>
            </a:fld>
            <a:endParaRPr lang="en-US" altLang="zh-CN"/>
          </a:p>
        </p:txBody>
      </p:sp>
      <p:sp>
        <p:nvSpPr>
          <p:cNvPr id="165891" name="Rectangle 3"/>
          <p:cNvSpPr>
            <a:spLocks noGrp="1" noChangeArrowheads="1"/>
          </p:cNvSpPr>
          <p:nvPr>
            <p:ph type="body" idx="1"/>
          </p:nvPr>
        </p:nvSpPr>
        <p:spPr>
          <a:xfrm>
            <a:off x="468313" y="1412875"/>
            <a:ext cx="8229600" cy="4411663"/>
          </a:xfrm>
        </p:spPr>
        <p:txBody>
          <a:bodyPr/>
          <a:lstStyle/>
          <a:p>
            <a:pPr eaLnBrk="1" hangingPunct="1"/>
            <a:r>
              <a:rPr lang="zh-CN" altLang="en-US" b="1" dirty="0">
                <a:latin typeface="+mn-lt"/>
                <a:ea typeface="黑体" panose="02010609060101010101" pitchFamily="49" charset="-122"/>
              </a:rPr>
              <a:t>如何度量速度？</a:t>
            </a:r>
            <a:endParaRPr lang="en-US" altLang="zh-CN" b="1" dirty="0">
              <a:latin typeface="+mn-lt"/>
              <a:ea typeface="黑体" panose="02010609060101010101" pitchFamily="49" charset="-122"/>
            </a:endParaRPr>
          </a:p>
          <a:p>
            <a:pPr lvl="1" eaLnBrk="1" hangingPunct="1"/>
            <a:r>
              <a:rPr lang="zh-CN" altLang="en-US" b="1" dirty="0">
                <a:latin typeface="+mn-lt"/>
                <a:ea typeface="黑体" panose="02010609060101010101" pitchFamily="49" charset="-122"/>
              </a:rPr>
              <a:t>公里</a:t>
            </a:r>
            <a:r>
              <a:rPr lang="en-US" altLang="zh-CN" b="1" dirty="0">
                <a:latin typeface="+mn-lt"/>
                <a:ea typeface="黑体" panose="02010609060101010101" pitchFamily="49" charset="-122"/>
              </a:rPr>
              <a:t>/</a:t>
            </a:r>
            <a:r>
              <a:rPr lang="zh-CN" altLang="en-US" b="1" dirty="0">
                <a:latin typeface="+mn-lt"/>
                <a:ea typeface="黑体" panose="02010609060101010101" pitchFamily="49" charset="-122"/>
              </a:rPr>
              <a:t>小时，米</a:t>
            </a:r>
            <a:r>
              <a:rPr lang="en-US" altLang="zh-CN" b="1" dirty="0">
                <a:latin typeface="+mn-lt"/>
                <a:ea typeface="黑体" panose="02010609060101010101" pitchFamily="49" charset="-122"/>
              </a:rPr>
              <a:t>/</a:t>
            </a:r>
            <a:r>
              <a:rPr lang="zh-CN" altLang="en-US" b="1" dirty="0">
                <a:latin typeface="+mn-lt"/>
                <a:ea typeface="黑体" panose="02010609060101010101" pitchFamily="49" charset="-122"/>
              </a:rPr>
              <a:t>秒，</a:t>
            </a:r>
            <a:r>
              <a:rPr lang="en-US" altLang="zh-CN" b="1" dirty="0">
                <a:latin typeface="+mn-lt"/>
                <a:ea typeface="黑体" panose="02010609060101010101" pitchFamily="49" charset="-122"/>
              </a:rPr>
              <a:t>……</a:t>
            </a:r>
          </a:p>
          <a:p>
            <a:pPr lvl="1" eaLnBrk="1" hangingPunct="1"/>
            <a:r>
              <a:rPr lang="zh-CN" altLang="en-US" b="1" dirty="0">
                <a:latin typeface="+mn-lt"/>
                <a:ea typeface="黑体" panose="02010609060101010101" pitchFamily="49" charset="-122"/>
              </a:rPr>
              <a:t>瞬时速度</a:t>
            </a:r>
          </a:p>
          <a:p>
            <a:pPr eaLnBrk="1" hangingPunct="1"/>
            <a:r>
              <a:rPr lang="zh-CN" altLang="en-US" b="1" dirty="0">
                <a:latin typeface="+mn-lt"/>
                <a:ea typeface="黑体" panose="02010609060101010101" pitchFamily="49" charset="-122"/>
              </a:rPr>
              <a:t>如何度量利息？</a:t>
            </a:r>
            <a:endParaRPr lang="en-US" altLang="zh-CN" b="1" dirty="0">
              <a:latin typeface="+mn-lt"/>
              <a:ea typeface="黑体" panose="02010609060101010101" pitchFamily="49" charset="-122"/>
            </a:endParaRPr>
          </a:p>
          <a:p>
            <a:pPr lvl="1" eaLnBrk="1" hangingPunct="1"/>
            <a:r>
              <a:rPr lang="zh-CN" altLang="en-US" b="1" dirty="0">
                <a:latin typeface="+mn-lt"/>
                <a:ea typeface="黑体" panose="02010609060101010101" pitchFamily="49" charset="-122"/>
              </a:rPr>
              <a:t>利率（有效，名义）</a:t>
            </a:r>
            <a:endParaRPr lang="en-US" altLang="zh-CN" b="1" dirty="0">
              <a:latin typeface="+mn-lt"/>
              <a:ea typeface="黑体" panose="02010609060101010101" pitchFamily="49" charset="-122"/>
            </a:endParaRPr>
          </a:p>
          <a:p>
            <a:pPr lvl="1" eaLnBrk="1" hangingPunct="1"/>
            <a:r>
              <a:rPr lang="zh-CN" altLang="en-US" b="1">
                <a:latin typeface="+mn-lt"/>
                <a:ea typeface="黑体" panose="02010609060101010101" pitchFamily="49" charset="-122"/>
              </a:rPr>
              <a:t>贴现率（有效，</a:t>
            </a:r>
            <a:r>
              <a:rPr lang="zh-CN" altLang="en-US" b="1" dirty="0">
                <a:latin typeface="+mn-lt"/>
                <a:ea typeface="黑体" panose="02010609060101010101" pitchFamily="49" charset="-122"/>
              </a:rPr>
              <a:t>名义）</a:t>
            </a:r>
          </a:p>
          <a:p>
            <a:pPr lvl="1" eaLnBrk="1" hangingPunct="1"/>
            <a:r>
              <a:rPr lang="zh-CN" altLang="en-US" b="1" dirty="0">
                <a:latin typeface="+mn-lt"/>
                <a:ea typeface="黑体" panose="02010609060101010101" pitchFamily="49" charset="-122"/>
              </a:rPr>
              <a:t>利息力（连续复利）</a:t>
            </a:r>
            <a:endParaRPr lang="en-US" altLang="zh-CN" b="1" dirty="0">
              <a:latin typeface="+mn-lt"/>
              <a:ea typeface="黑体" panose="02010609060101010101" pitchFamily="49" charset="-122"/>
            </a:endParaRPr>
          </a:p>
          <a:p>
            <a:pPr lvl="1" eaLnBrk="1" hangingPunct="1"/>
            <a:endParaRPr lang="zh-CN" altLang="en-US" b="1" dirty="0">
              <a:latin typeface="+mn-lt"/>
              <a:ea typeface="黑体" panose="02010609060101010101" pitchFamily="49" charset="-122"/>
            </a:endParaRPr>
          </a:p>
        </p:txBody>
      </p:sp>
    </p:spTree>
    <p:extLst>
      <p:ext uri="{BB962C8B-B14F-4D97-AF65-F5344CB8AC3E}">
        <p14:creationId xmlns:p14="http://schemas.microsoft.com/office/powerpoint/2010/main" val="2598239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 calcmode="lin" valueType="num">
                                      <p:cBhvr additive="base">
                                        <p:cTn id="7" dur="500" fill="hold"/>
                                        <p:tgtEl>
                                          <p:spTgt spid="1658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589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5891">
                                            <p:txEl>
                                              <p:pRg st="1" end="1"/>
                                            </p:txEl>
                                          </p:spTgt>
                                        </p:tgtEl>
                                        <p:attrNameLst>
                                          <p:attrName>style.visibility</p:attrName>
                                        </p:attrNameLst>
                                      </p:cBhvr>
                                      <p:to>
                                        <p:strVal val="visible"/>
                                      </p:to>
                                    </p:set>
                                    <p:anim calcmode="lin" valueType="num">
                                      <p:cBhvr additive="base">
                                        <p:cTn id="11" dur="500" fill="hold"/>
                                        <p:tgtEl>
                                          <p:spTgt spid="16589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589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5891">
                                            <p:txEl>
                                              <p:pRg st="2" end="2"/>
                                            </p:txEl>
                                          </p:spTgt>
                                        </p:tgtEl>
                                        <p:attrNameLst>
                                          <p:attrName>style.visibility</p:attrName>
                                        </p:attrNameLst>
                                      </p:cBhvr>
                                      <p:to>
                                        <p:strVal val="visible"/>
                                      </p:to>
                                    </p:set>
                                    <p:anim calcmode="lin" valueType="num">
                                      <p:cBhvr additive="base">
                                        <p:cTn id="15" dur="500" fill="hold"/>
                                        <p:tgtEl>
                                          <p:spTgt spid="16589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658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65891">
                                            <p:txEl>
                                              <p:pRg st="3" end="3"/>
                                            </p:txEl>
                                          </p:spTgt>
                                        </p:tgtEl>
                                        <p:attrNameLst>
                                          <p:attrName>style.visibility</p:attrName>
                                        </p:attrNameLst>
                                      </p:cBhvr>
                                      <p:to>
                                        <p:strVal val="visible"/>
                                      </p:to>
                                    </p:set>
                                    <p:anim calcmode="lin" valueType="num">
                                      <p:cBhvr additive="base">
                                        <p:cTn id="21" dur="500" fill="hold"/>
                                        <p:tgtEl>
                                          <p:spTgt spid="16589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589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65891">
                                            <p:txEl>
                                              <p:pRg st="4" end="4"/>
                                            </p:txEl>
                                          </p:spTgt>
                                        </p:tgtEl>
                                        <p:attrNameLst>
                                          <p:attrName>style.visibility</p:attrName>
                                        </p:attrNameLst>
                                      </p:cBhvr>
                                      <p:to>
                                        <p:strVal val="visible"/>
                                      </p:to>
                                    </p:set>
                                    <p:anim calcmode="lin" valueType="num">
                                      <p:cBhvr additive="base">
                                        <p:cTn id="25" dur="500" fill="hold"/>
                                        <p:tgtEl>
                                          <p:spTgt spid="16589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589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5891">
                                            <p:txEl>
                                              <p:pRg st="5" end="5"/>
                                            </p:txEl>
                                          </p:spTgt>
                                        </p:tgtEl>
                                        <p:attrNameLst>
                                          <p:attrName>style.visibility</p:attrName>
                                        </p:attrNameLst>
                                      </p:cBhvr>
                                      <p:to>
                                        <p:strVal val="visible"/>
                                      </p:to>
                                    </p:set>
                                    <p:anim calcmode="lin" valueType="num">
                                      <p:cBhvr additive="base">
                                        <p:cTn id="29" dur="500" fill="hold"/>
                                        <p:tgtEl>
                                          <p:spTgt spid="16589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589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65891">
                                            <p:txEl>
                                              <p:pRg st="6" end="6"/>
                                            </p:txEl>
                                          </p:spTgt>
                                        </p:tgtEl>
                                        <p:attrNameLst>
                                          <p:attrName>style.visibility</p:attrName>
                                        </p:attrNameLst>
                                      </p:cBhvr>
                                      <p:to>
                                        <p:strVal val="visible"/>
                                      </p:to>
                                    </p:set>
                                    <p:anim calcmode="lin" valueType="num">
                                      <p:cBhvr additive="base">
                                        <p:cTn id="33" dur="500" fill="hold"/>
                                        <p:tgtEl>
                                          <p:spTgt spid="16589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589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1C687F4-A3D9-42FB-A4FC-FAD49719C2C3}" type="slidenum">
              <a:rPr lang="en-US" altLang="zh-CN" smtClean="0"/>
              <a:pPr eaLnBrk="1" hangingPunct="1"/>
              <a:t>30</a:t>
            </a:fld>
            <a:endParaRPr lang="en-US" altLang="zh-CN" dirty="0"/>
          </a:p>
        </p:txBody>
      </p:sp>
      <p:sp>
        <p:nvSpPr>
          <p:cNvPr id="34819" name="Rectangle 2"/>
          <p:cNvSpPr>
            <a:spLocks noGrp="1" noChangeArrowheads="1"/>
          </p:cNvSpPr>
          <p:nvPr>
            <p:ph type="title"/>
          </p:nvPr>
        </p:nvSpPr>
        <p:spPr>
          <a:xfrm>
            <a:off x="784450" y="1017363"/>
            <a:ext cx="7543800" cy="1003300"/>
          </a:xfrm>
        </p:spPr>
        <p:txBody>
          <a:bodyPr/>
          <a:lstStyle/>
          <a:p>
            <a:pPr eaLnBrk="1" hangingPunct="1"/>
            <a:r>
              <a:rPr lang="zh-CN" altLang="en-US" sz="2800" b="1" dirty="0">
                <a:latin typeface="+mn-lt"/>
                <a:ea typeface="黑体" panose="02010609060101010101" pitchFamily="49" charset="-122"/>
              </a:rPr>
              <a:t>复利的积累函数</a:t>
            </a:r>
          </a:p>
        </p:txBody>
      </p:sp>
      <p:graphicFrame>
        <p:nvGraphicFramePr>
          <p:cNvPr id="50180" name="Object 4"/>
          <p:cNvGraphicFramePr>
            <a:graphicFrameLocks noChangeAspect="1"/>
          </p:cNvGraphicFramePr>
          <p:nvPr>
            <p:extLst>
              <p:ext uri="{D42A27DB-BD31-4B8C-83A1-F6EECF244321}">
                <p14:modId xmlns:p14="http://schemas.microsoft.com/office/powerpoint/2010/main" val="3182976281"/>
              </p:ext>
            </p:extLst>
          </p:nvPr>
        </p:nvGraphicFramePr>
        <p:xfrm>
          <a:off x="5262566" y="3164938"/>
          <a:ext cx="2952328" cy="689950"/>
        </p:xfrm>
        <a:graphic>
          <a:graphicData uri="http://schemas.openxmlformats.org/presentationml/2006/ole">
            <mc:AlternateContent xmlns:mc="http://schemas.openxmlformats.org/markup-compatibility/2006">
              <mc:Choice xmlns:v="urn:schemas-microsoft-com:vml" Requires="v">
                <p:oleObj spid="_x0000_s11394" name="Equation" r:id="rId3" imgW="800100" imgH="228600" progId="">
                  <p:embed/>
                </p:oleObj>
              </mc:Choice>
              <mc:Fallback>
                <p:oleObj name="Equation" r:id="rId3" imgW="800100" imgH="2286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2566" y="3164938"/>
                        <a:ext cx="2952328" cy="689950"/>
                      </a:xfrm>
                      <a:prstGeom prst="rect">
                        <a:avLst/>
                      </a:prstGeom>
                      <a:noFill/>
                    </p:spPr>
                  </p:pic>
                </p:oleObj>
              </mc:Fallback>
            </mc:AlternateContent>
          </a:graphicData>
        </a:graphic>
      </p:graphicFrame>
      <p:pic>
        <p:nvPicPr>
          <p:cNvPr id="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2492896"/>
            <a:ext cx="4896395" cy="3736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86252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EF36554-4834-4041-AA38-139359741C8E}" type="slidenum">
              <a:rPr lang="en-US" altLang="zh-CN" smtClean="0"/>
              <a:pPr eaLnBrk="1" hangingPunct="1"/>
              <a:t>31</a:t>
            </a:fld>
            <a:endParaRPr lang="en-US" altLang="zh-CN"/>
          </a:p>
        </p:txBody>
      </p:sp>
      <p:sp>
        <p:nvSpPr>
          <p:cNvPr id="39939" name="Rectangle 3"/>
          <p:cNvSpPr>
            <a:spLocks noGrp="1" noChangeArrowheads="1"/>
          </p:cNvSpPr>
          <p:nvPr>
            <p:ph type="body" idx="1"/>
          </p:nvPr>
        </p:nvSpPr>
        <p:spPr>
          <a:xfrm>
            <a:off x="1066800" y="1607127"/>
            <a:ext cx="6961188" cy="4665323"/>
          </a:xfrm>
        </p:spPr>
        <p:txBody>
          <a:bodyPr/>
          <a:lstStyle/>
          <a:p>
            <a:pPr eaLnBrk="1" hangingPunct="1"/>
            <a:r>
              <a:rPr lang="zh-CN" altLang="en-US" b="1" dirty="0">
                <a:latin typeface="+mn-lt"/>
                <a:ea typeface="黑体" panose="02010609060101010101" pitchFamily="49" charset="-122"/>
              </a:rPr>
              <a:t>有效利率 </a:t>
            </a:r>
            <a:r>
              <a:rPr lang="en-US" altLang="zh-CN" b="1" dirty="0">
                <a:latin typeface="+mn-lt"/>
                <a:ea typeface="黑体" panose="02010609060101010101" pitchFamily="49" charset="-122"/>
              </a:rPr>
              <a:t>= </a:t>
            </a:r>
            <a:r>
              <a:rPr lang="zh-CN" altLang="en-US" b="1" dirty="0">
                <a:latin typeface="+mn-lt"/>
                <a:ea typeface="黑体" panose="02010609060101010101" pitchFamily="49" charset="-122"/>
              </a:rPr>
              <a:t>复利利率</a:t>
            </a:r>
          </a:p>
        </p:txBody>
      </p:sp>
      <p:graphicFrame>
        <p:nvGraphicFramePr>
          <p:cNvPr id="52228" name="Object 4"/>
          <p:cNvGraphicFramePr>
            <a:graphicFrameLocks noChangeAspect="1"/>
          </p:cNvGraphicFramePr>
          <p:nvPr>
            <p:extLst>
              <p:ext uri="{D42A27DB-BD31-4B8C-83A1-F6EECF244321}">
                <p14:modId xmlns:p14="http://schemas.microsoft.com/office/powerpoint/2010/main" val="1586502924"/>
              </p:ext>
            </p:extLst>
          </p:nvPr>
        </p:nvGraphicFramePr>
        <p:xfrm>
          <a:off x="3059113" y="4846875"/>
          <a:ext cx="1368425" cy="1144588"/>
        </p:xfrm>
        <a:graphic>
          <a:graphicData uri="http://schemas.openxmlformats.org/presentationml/2006/ole">
            <mc:AlternateContent xmlns:mc="http://schemas.openxmlformats.org/markup-compatibility/2006">
              <mc:Choice xmlns:v="urn:schemas-microsoft-com:vml" Requires="v">
                <p:oleObj spid="_x0000_s12677" name="Equation" r:id="rId3" imgW="698197" imgH="583947" progId="">
                  <p:embed/>
                </p:oleObj>
              </mc:Choice>
              <mc:Fallback>
                <p:oleObj name="Equation" r:id="rId3" imgW="698197" imgH="583947"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4846875"/>
                        <a:ext cx="1368425" cy="1144588"/>
                      </a:xfrm>
                      <a:prstGeom prst="rect">
                        <a:avLst/>
                      </a:prstGeom>
                      <a:noFill/>
                      <a:extLst>
                        <a:ext uri="{909E8E84-426E-40DD-AFC4-6F175D3DCCD1}">
                          <a14:hiddenFill xmlns:a14="http://schemas.microsoft.com/office/drawing/2010/main">
                            <a:solidFill>
                              <a:srgbClr val="66FFFF"/>
                            </a:solidFill>
                          </a14:hiddenFill>
                        </a:ext>
                      </a:extLst>
                    </p:spPr>
                  </p:pic>
                </p:oleObj>
              </mc:Fallback>
            </mc:AlternateContent>
          </a:graphicData>
        </a:graphic>
      </p:graphicFrame>
      <p:graphicFrame>
        <p:nvGraphicFramePr>
          <p:cNvPr id="39941" name="Object 5"/>
          <p:cNvGraphicFramePr>
            <a:graphicFrameLocks noChangeAspect="1"/>
          </p:cNvGraphicFramePr>
          <p:nvPr>
            <p:extLst>
              <p:ext uri="{D42A27DB-BD31-4B8C-83A1-F6EECF244321}">
                <p14:modId xmlns:p14="http://schemas.microsoft.com/office/powerpoint/2010/main" val="3148853196"/>
              </p:ext>
            </p:extLst>
          </p:nvPr>
        </p:nvGraphicFramePr>
        <p:xfrm>
          <a:off x="2779713" y="2541825"/>
          <a:ext cx="2289175" cy="877888"/>
        </p:xfrm>
        <a:graphic>
          <a:graphicData uri="http://schemas.openxmlformats.org/presentationml/2006/ole">
            <mc:AlternateContent xmlns:mc="http://schemas.openxmlformats.org/markup-compatibility/2006">
              <mc:Choice xmlns:v="urn:schemas-microsoft-com:vml" Requires="v">
                <p:oleObj spid="_x0000_s12678" name="Equation" r:id="rId5" imgW="1091880" imgH="419040" progId="Equation.DSMT4">
                  <p:embed/>
                </p:oleObj>
              </mc:Choice>
              <mc:Fallback>
                <p:oleObj name="Equation" r:id="rId5" imgW="1091880" imgH="419040" progId="Equation.DSMT4">
                  <p:embed/>
                  <p:pic>
                    <p:nvPicPr>
                      <p:cNvPr id="0" name=""/>
                      <p:cNvPicPr>
                        <a:picLocks noChangeAspect="1" noChangeArrowheads="1"/>
                      </p:cNvPicPr>
                      <p:nvPr/>
                    </p:nvPicPr>
                    <p:blipFill>
                      <a:blip r:embed="rId6"/>
                      <a:srcRect/>
                      <a:stretch>
                        <a:fillRect/>
                      </a:stretch>
                    </p:blipFill>
                    <p:spPr bwMode="auto">
                      <a:xfrm>
                        <a:off x="2779713" y="2541825"/>
                        <a:ext cx="2289175" cy="877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33" name="Object 9"/>
          <p:cNvGraphicFramePr>
            <a:graphicFrameLocks noChangeAspect="1"/>
          </p:cNvGraphicFramePr>
          <p:nvPr>
            <p:extLst>
              <p:ext uri="{D42A27DB-BD31-4B8C-83A1-F6EECF244321}">
                <p14:modId xmlns:p14="http://schemas.microsoft.com/office/powerpoint/2010/main" val="415518468"/>
              </p:ext>
            </p:extLst>
          </p:nvPr>
        </p:nvGraphicFramePr>
        <p:xfrm>
          <a:off x="3027363" y="3622913"/>
          <a:ext cx="2438400" cy="928687"/>
        </p:xfrm>
        <a:graphic>
          <a:graphicData uri="http://schemas.openxmlformats.org/presentationml/2006/ole">
            <mc:AlternateContent xmlns:mc="http://schemas.openxmlformats.org/markup-compatibility/2006">
              <mc:Choice xmlns:v="urn:schemas-microsoft-com:vml" Requires="v">
                <p:oleObj spid="_x0000_s12679" name="Equation" r:id="rId7" imgW="1168200" imgH="444240" progId="Equation.DSMT4">
                  <p:embed/>
                </p:oleObj>
              </mc:Choice>
              <mc:Fallback>
                <p:oleObj name="Equation" r:id="rId7" imgW="1168200" imgH="444240" progId="Equation.DSMT4">
                  <p:embed/>
                  <p:pic>
                    <p:nvPicPr>
                      <p:cNvPr id="0" name=""/>
                      <p:cNvPicPr>
                        <a:picLocks noChangeAspect="1" noChangeArrowheads="1"/>
                      </p:cNvPicPr>
                      <p:nvPr/>
                    </p:nvPicPr>
                    <p:blipFill>
                      <a:blip r:embed="rId8"/>
                      <a:srcRect/>
                      <a:stretch>
                        <a:fillRect/>
                      </a:stretch>
                    </p:blipFill>
                    <p:spPr bwMode="auto">
                      <a:xfrm>
                        <a:off x="3027363" y="3622913"/>
                        <a:ext cx="2438400" cy="92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3" name="Text Box 11"/>
          <p:cNvSpPr txBox="1">
            <a:spLocks noChangeArrowheads="1"/>
          </p:cNvSpPr>
          <p:nvPr/>
        </p:nvSpPr>
        <p:spPr bwMode="auto">
          <a:xfrm>
            <a:off x="611188" y="722525"/>
            <a:ext cx="8090050"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None/>
            </a:pPr>
            <a:r>
              <a:rPr lang="zh-CN" altLang="en-US" sz="2800" b="1" dirty="0">
                <a:solidFill>
                  <a:srgbClr val="000099"/>
                </a:solidFill>
                <a:latin typeface="黑体" panose="02010609060101010101" pitchFamily="49" charset="-122"/>
                <a:ea typeface="黑体" panose="02010609060101010101" pitchFamily="49" charset="-122"/>
              </a:rPr>
              <a:t>复利的有效利率</a:t>
            </a:r>
          </a:p>
        </p:txBody>
      </p:sp>
    </p:spTree>
    <p:extLst>
      <p:ext uri="{BB962C8B-B14F-4D97-AF65-F5344CB8AC3E}">
        <p14:creationId xmlns:p14="http://schemas.microsoft.com/office/powerpoint/2010/main" val="33800820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2233"/>
                                        </p:tgtEl>
                                        <p:attrNameLst>
                                          <p:attrName>style.visibility</p:attrName>
                                        </p:attrNameLst>
                                      </p:cBhvr>
                                      <p:to>
                                        <p:strVal val="visible"/>
                                      </p:to>
                                    </p:set>
                                    <p:anim calcmode="lin" valueType="num">
                                      <p:cBhvr additive="base">
                                        <p:cTn id="7" dur="500" fill="hold"/>
                                        <p:tgtEl>
                                          <p:spTgt spid="52233"/>
                                        </p:tgtEl>
                                        <p:attrNameLst>
                                          <p:attrName>ppt_x</p:attrName>
                                        </p:attrNameLst>
                                      </p:cBhvr>
                                      <p:tavLst>
                                        <p:tav tm="0">
                                          <p:val>
                                            <p:strVal val="#ppt_x"/>
                                          </p:val>
                                        </p:tav>
                                        <p:tav tm="100000">
                                          <p:val>
                                            <p:strVal val="#ppt_x"/>
                                          </p:val>
                                        </p:tav>
                                      </p:tavLst>
                                    </p:anim>
                                    <p:anim calcmode="lin" valueType="num">
                                      <p:cBhvr additive="base">
                                        <p:cTn id="8" dur="500" fill="hold"/>
                                        <p:tgtEl>
                                          <p:spTgt spid="5223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2228"/>
                                        </p:tgtEl>
                                        <p:attrNameLst>
                                          <p:attrName>style.visibility</p:attrName>
                                        </p:attrNameLst>
                                      </p:cBhvr>
                                      <p:to>
                                        <p:strVal val="visible"/>
                                      </p:to>
                                    </p:set>
                                    <p:anim calcmode="lin" valueType="num">
                                      <p:cBhvr additive="base">
                                        <p:cTn id="13" dur="500" fill="hold"/>
                                        <p:tgtEl>
                                          <p:spTgt spid="52228"/>
                                        </p:tgtEl>
                                        <p:attrNameLst>
                                          <p:attrName>ppt_x</p:attrName>
                                        </p:attrNameLst>
                                      </p:cBhvr>
                                      <p:tavLst>
                                        <p:tav tm="0">
                                          <p:val>
                                            <p:strVal val="#ppt_x"/>
                                          </p:val>
                                        </p:tav>
                                        <p:tav tm="100000">
                                          <p:val>
                                            <p:strVal val="#ppt_x"/>
                                          </p:val>
                                        </p:tav>
                                      </p:tavLst>
                                    </p:anim>
                                    <p:anim calcmode="lin" valueType="num">
                                      <p:cBhvr additive="base">
                                        <p:cTn id="14" dur="500" fill="hold"/>
                                        <p:tgtEl>
                                          <p:spTgt spid="522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6D9F9F0-8DAC-4847-AEDF-9BBD64AA4DB6}" type="slidenum">
              <a:rPr lang="en-US" altLang="zh-CN" smtClean="0"/>
              <a:pPr eaLnBrk="1" hangingPunct="1"/>
              <a:t>32</a:t>
            </a:fld>
            <a:endParaRPr lang="en-US" altLang="zh-CN"/>
          </a:p>
        </p:txBody>
      </p:sp>
      <p:sp>
        <p:nvSpPr>
          <p:cNvPr id="40963" name="Rectangle 2"/>
          <p:cNvSpPr>
            <a:spLocks noGrp="1" noChangeArrowheads="1"/>
          </p:cNvSpPr>
          <p:nvPr>
            <p:ph type="title"/>
          </p:nvPr>
        </p:nvSpPr>
        <p:spPr>
          <a:xfrm>
            <a:off x="466825" y="613126"/>
            <a:ext cx="7786688" cy="1003300"/>
          </a:xfrm>
        </p:spPr>
        <p:txBody>
          <a:bodyPr/>
          <a:lstStyle/>
          <a:p>
            <a:pPr eaLnBrk="1" hangingPunct="1"/>
            <a:r>
              <a:rPr lang="zh-CN" altLang="en-US" sz="2800" b="1" dirty="0">
                <a:solidFill>
                  <a:srgbClr val="000099"/>
                </a:solidFill>
                <a:latin typeface="+mn-lt"/>
                <a:ea typeface="黑体" panose="02010609060101010101" pitchFamily="49" charset="-122"/>
              </a:rPr>
              <a:t>单利与复利的比较（</a:t>
            </a:r>
            <a:r>
              <a:rPr lang="zh-CN" altLang="en-US" sz="2000" b="1" dirty="0">
                <a:solidFill>
                  <a:srgbClr val="000099"/>
                </a:solidFill>
                <a:latin typeface="+mn-lt"/>
                <a:ea typeface="黑体" panose="02010609060101010101" pitchFamily="49" charset="-122"/>
              </a:rPr>
              <a:t>假设年利率相等</a:t>
            </a:r>
            <a:r>
              <a:rPr lang="zh-CN" altLang="en-US" sz="2800" b="1" dirty="0">
                <a:solidFill>
                  <a:srgbClr val="000099"/>
                </a:solidFill>
                <a:latin typeface="+mn-lt"/>
                <a:ea typeface="黑体" panose="02010609060101010101" pitchFamily="49" charset="-122"/>
              </a:rPr>
              <a:t>）</a:t>
            </a:r>
          </a:p>
        </p:txBody>
      </p:sp>
      <p:sp>
        <p:nvSpPr>
          <p:cNvPr id="18435" name="Rectangle 3"/>
          <p:cNvSpPr>
            <a:spLocks noGrp="1" noChangeArrowheads="1"/>
          </p:cNvSpPr>
          <p:nvPr>
            <p:ph type="body" idx="1"/>
          </p:nvPr>
        </p:nvSpPr>
        <p:spPr>
          <a:xfrm>
            <a:off x="468313" y="1341438"/>
            <a:ext cx="8229600" cy="4411662"/>
          </a:xfrm>
        </p:spPr>
        <p:txBody>
          <a:bodyPr/>
          <a:lstStyle/>
          <a:p>
            <a:pPr eaLnBrk="1" hangingPunct="1">
              <a:lnSpc>
                <a:spcPct val="100000"/>
              </a:lnSpc>
              <a:spcBef>
                <a:spcPct val="50000"/>
              </a:spcBef>
            </a:pPr>
            <a:r>
              <a:rPr lang="zh-CN" altLang="en-US" sz="2400" b="1" dirty="0">
                <a:latin typeface="+mn-lt"/>
                <a:ea typeface="黑体" panose="02010609060101010101" pitchFamily="49" charset="-122"/>
              </a:rPr>
              <a:t>单利的有效利率逐期递减，复利的有效利率为常数。</a:t>
            </a:r>
          </a:p>
          <a:p>
            <a:pPr eaLnBrk="1" hangingPunct="1">
              <a:lnSpc>
                <a:spcPct val="100000"/>
              </a:lnSpc>
              <a:spcBef>
                <a:spcPct val="50000"/>
              </a:spcBef>
            </a:pPr>
            <a:r>
              <a:rPr lang="zh-CN" altLang="en-US" sz="2400" b="1" dirty="0">
                <a:latin typeface="+mn-lt"/>
                <a:ea typeface="黑体" panose="02010609060101010101" pitchFamily="49" charset="-122"/>
              </a:rPr>
              <a:t>当  </a:t>
            </a:r>
            <a:r>
              <a:rPr lang="en-US" altLang="zh-CN" sz="2400" b="1" dirty="0">
                <a:latin typeface="+mn-lt"/>
                <a:ea typeface="黑体" panose="02010609060101010101" pitchFamily="49" charset="-122"/>
              </a:rPr>
              <a:t>0 &lt; </a:t>
            </a:r>
            <a:r>
              <a:rPr lang="en-US" altLang="zh-CN" sz="2400" b="1" i="1" dirty="0">
                <a:latin typeface="+mn-lt"/>
                <a:ea typeface="黑体" panose="02010609060101010101" pitchFamily="49" charset="-122"/>
              </a:rPr>
              <a:t>t</a:t>
            </a:r>
            <a:r>
              <a:rPr lang="en-US" altLang="zh-CN" sz="2400" b="1" dirty="0">
                <a:latin typeface="+mn-lt"/>
                <a:ea typeface="黑体" panose="02010609060101010101" pitchFamily="49" charset="-122"/>
              </a:rPr>
              <a:t> &lt; 1 </a:t>
            </a:r>
            <a:r>
              <a:rPr lang="zh-CN" altLang="en-US" sz="2400" b="1" dirty="0">
                <a:latin typeface="+mn-lt"/>
                <a:ea typeface="黑体" panose="02010609060101010101" pitchFamily="49" charset="-122"/>
              </a:rPr>
              <a:t>时，单利比复利产生更大的积累值。</a:t>
            </a:r>
          </a:p>
          <a:p>
            <a:pPr eaLnBrk="1" hangingPunct="1">
              <a:lnSpc>
                <a:spcPct val="100000"/>
              </a:lnSpc>
              <a:spcBef>
                <a:spcPct val="50000"/>
              </a:spcBef>
            </a:pPr>
            <a:r>
              <a:rPr lang="zh-CN" altLang="en-US" sz="2400" b="1" dirty="0">
                <a:latin typeface="+mn-lt"/>
                <a:ea typeface="黑体" panose="02010609060101010101" pitchFamily="49" charset="-122"/>
              </a:rPr>
              <a:t>当 </a:t>
            </a:r>
            <a:r>
              <a:rPr lang="en-US" altLang="zh-CN" sz="2400" b="1" i="1" dirty="0">
                <a:latin typeface="+mn-lt"/>
                <a:ea typeface="黑体" panose="02010609060101010101" pitchFamily="49" charset="-122"/>
              </a:rPr>
              <a:t>t</a:t>
            </a:r>
            <a:r>
              <a:rPr lang="en-US" altLang="zh-CN" sz="2400" b="1" dirty="0">
                <a:latin typeface="+mn-lt"/>
                <a:ea typeface="黑体" panose="02010609060101010101" pitchFamily="49" charset="-122"/>
              </a:rPr>
              <a:t> &gt; 1</a:t>
            </a:r>
            <a:r>
              <a:rPr lang="zh-CN" altLang="en-US" sz="2400" b="1" dirty="0">
                <a:latin typeface="+mn-lt"/>
                <a:ea typeface="黑体" panose="02010609060101010101" pitchFamily="49" charset="-122"/>
              </a:rPr>
              <a:t>时，复利比单利产生更大的积累值。</a:t>
            </a:r>
          </a:p>
          <a:p>
            <a:pPr eaLnBrk="1" hangingPunct="1">
              <a:lnSpc>
                <a:spcPct val="100000"/>
              </a:lnSpc>
              <a:spcBef>
                <a:spcPct val="50000"/>
              </a:spcBef>
            </a:pPr>
            <a:r>
              <a:rPr lang="zh-CN" altLang="en-US" sz="2400" b="1" dirty="0">
                <a:latin typeface="+mn-lt"/>
                <a:ea typeface="黑体" panose="02010609060101010101" pitchFamily="49" charset="-122"/>
              </a:rPr>
              <a:t>当 </a:t>
            </a:r>
            <a:r>
              <a:rPr lang="en-US" altLang="zh-CN" sz="2400" b="1" i="1" dirty="0">
                <a:latin typeface="+mn-lt"/>
                <a:ea typeface="黑体" panose="02010609060101010101" pitchFamily="49" charset="-122"/>
              </a:rPr>
              <a:t>t </a:t>
            </a:r>
            <a:r>
              <a:rPr lang="en-US" altLang="zh-CN" sz="2400" b="1" dirty="0">
                <a:latin typeface="+mn-lt"/>
                <a:ea typeface="黑体" panose="02010609060101010101" pitchFamily="49" charset="-122"/>
              </a:rPr>
              <a:t>= 0 </a:t>
            </a:r>
            <a:r>
              <a:rPr lang="zh-CN" altLang="en-US" sz="2400" b="1" dirty="0">
                <a:latin typeface="+mn-lt"/>
                <a:ea typeface="黑体" panose="02010609060101010101" pitchFamily="49" charset="-122"/>
              </a:rPr>
              <a:t>或 </a:t>
            </a:r>
            <a:r>
              <a:rPr lang="en-US" altLang="zh-CN" sz="2400" b="1" dirty="0">
                <a:latin typeface="+mn-lt"/>
                <a:ea typeface="黑体" panose="02010609060101010101" pitchFamily="49" charset="-122"/>
              </a:rPr>
              <a:t>1 </a:t>
            </a:r>
            <a:r>
              <a:rPr lang="zh-CN" altLang="en-US" sz="2400" b="1" dirty="0">
                <a:latin typeface="+mn-lt"/>
                <a:ea typeface="黑体" panose="02010609060101010101" pitchFamily="49" charset="-122"/>
              </a:rPr>
              <a:t>时，单利和复利产生相同的累积值。</a:t>
            </a:r>
          </a:p>
        </p:txBody>
      </p:sp>
      <p:pic>
        <p:nvPicPr>
          <p:cNvPr id="4096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573463"/>
            <a:ext cx="7561263" cy="295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Text Box 7"/>
          <p:cNvSpPr txBox="1">
            <a:spLocks noChangeArrowheads="1"/>
          </p:cNvSpPr>
          <p:nvPr/>
        </p:nvSpPr>
        <p:spPr bwMode="auto">
          <a:xfrm>
            <a:off x="6061797" y="3848451"/>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dirty="0">
                <a:solidFill>
                  <a:srgbClr val="FF0000"/>
                </a:solidFill>
              </a:rPr>
              <a:t>复利</a:t>
            </a:r>
          </a:p>
        </p:txBody>
      </p:sp>
      <p:sp>
        <p:nvSpPr>
          <p:cNvPr id="40967" name="Text Box 8"/>
          <p:cNvSpPr txBox="1">
            <a:spLocks noChangeArrowheads="1"/>
          </p:cNvSpPr>
          <p:nvPr/>
        </p:nvSpPr>
        <p:spPr bwMode="auto">
          <a:xfrm>
            <a:off x="2824163" y="5162550"/>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dirty="0">
                <a:solidFill>
                  <a:srgbClr val="0033CC"/>
                </a:solidFill>
              </a:rPr>
              <a:t>单利</a:t>
            </a:r>
          </a:p>
        </p:txBody>
      </p:sp>
    </p:spTree>
    <p:extLst>
      <p:ext uri="{BB962C8B-B14F-4D97-AF65-F5344CB8AC3E}">
        <p14:creationId xmlns:p14="http://schemas.microsoft.com/office/powerpoint/2010/main" val="16299911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435">
                                            <p:txEl>
                                              <p:pRg st="1" end="1"/>
                                            </p:txEl>
                                          </p:spTgt>
                                        </p:tgtEl>
                                        <p:attrNameLst>
                                          <p:attrName>style.visibility</p:attrName>
                                        </p:attrNameLst>
                                      </p:cBhvr>
                                      <p:to>
                                        <p:strVal val="visible"/>
                                      </p:to>
                                    </p:set>
                                    <p:anim calcmode="lin" valueType="num">
                                      <p:cBhvr additive="base">
                                        <p:cTn id="13" dur="5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435">
                                            <p:txEl>
                                              <p:pRg st="2" end="2"/>
                                            </p:txEl>
                                          </p:spTgt>
                                        </p:tgtEl>
                                        <p:attrNameLst>
                                          <p:attrName>style.visibility</p:attrName>
                                        </p:attrNameLst>
                                      </p:cBhvr>
                                      <p:to>
                                        <p:strVal val="visible"/>
                                      </p:to>
                                    </p:set>
                                    <p:anim calcmode="lin" valueType="num">
                                      <p:cBhvr additive="base">
                                        <p:cTn id="19"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435">
                                            <p:txEl>
                                              <p:pRg st="3" end="3"/>
                                            </p:txEl>
                                          </p:spTgt>
                                        </p:tgtEl>
                                        <p:attrNameLst>
                                          <p:attrName>style.visibility</p:attrName>
                                        </p:attrNameLst>
                                      </p:cBhvr>
                                      <p:to>
                                        <p:strVal val="visible"/>
                                      </p:to>
                                    </p:set>
                                    <p:anim calcmode="lin" valueType="num">
                                      <p:cBhvr additive="base">
                                        <p:cTn id="25"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82AC059-7128-47C5-8E3F-DB2A76D32213}" type="slidenum">
              <a:rPr lang="en-US" altLang="zh-CN" smtClean="0"/>
              <a:pPr eaLnBrk="1" hangingPunct="1"/>
              <a:t>33</a:t>
            </a:fld>
            <a:endParaRPr lang="en-US" altLang="zh-CN"/>
          </a:p>
        </p:txBody>
      </p:sp>
      <p:pic>
        <p:nvPicPr>
          <p:cNvPr id="43011" name="Picture 4"/>
          <p:cNvPicPr>
            <a:picLocks noChangeAspect="1" noChangeArrowheads="1"/>
          </p:cNvPicPr>
          <p:nvPr/>
        </p:nvPicPr>
        <p:blipFill>
          <a:blip r:embed="rId2">
            <a:extLst>
              <a:ext uri="{28A0092B-C50C-407E-A947-70E740481C1C}">
                <a14:useLocalDpi xmlns:a14="http://schemas.microsoft.com/office/drawing/2010/main" val="0"/>
              </a:ext>
            </a:extLst>
          </a:blip>
          <a:srcRect l="3821" r="7622"/>
          <a:stretch>
            <a:fillRect/>
          </a:stretch>
        </p:blipFill>
        <p:spPr bwMode="auto">
          <a:xfrm>
            <a:off x="611188" y="961657"/>
            <a:ext cx="7345362" cy="545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33285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buFontTx/>
              <a:buNone/>
            </a:pPr>
            <a:fld id="{E7128283-1589-4972-82BE-045635513151}" type="slidenum">
              <a:rPr lang="en-US" altLang="zh-CN" smtClean="0"/>
              <a:pPr>
                <a:buFontTx/>
                <a:buNone/>
              </a:pPr>
              <a:t>34</a:t>
            </a:fld>
            <a:endParaRPr lang="en-US"/>
          </a:p>
        </p:txBody>
      </p:sp>
      <p:graphicFrame>
        <p:nvGraphicFramePr>
          <p:cNvPr id="3" name="对象 2"/>
          <p:cNvGraphicFramePr>
            <a:graphicFrameLocks noChangeAspect="1"/>
          </p:cNvGraphicFramePr>
          <p:nvPr>
            <p:extLst>
              <p:ext uri="{D42A27DB-BD31-4B8C-83A1-F6EECF244321}">
                <p14:modId xmlns:p14="http://schemas.microsoft.com/office/powerpoint/2010/main" val="975159452"/>
              </p:ext>
            </p:extLst>
          </p:nvPr>
        </p:nvGraphicFramePr>
        <p:xfrm>
          <a:off x="2897761" y="1372571"/>
          <a:ext cx="3445374" cy="1595080"/>
        </p:xfrm>
        <a:graphic>
          <a:graphicData uri="http://schemas.openxmlformats.org/presentationml/2006/ole">
            <mc:AlternateContent xmlns:mc="http://schemas.openxmlformats.org/markup-compatibility/2006">
              <mc:Choice xmlns:v="urn:schemas-microsoft-com:vml" Requires="v">
                <p:oleObj spid="_x0000_s78861" name="Equation" r:id="rId3" imgW="1371600" imgH="634680" progId="Equation.DSMT4">
                  <p:embed/>
                </p:oleObj>
              </mc:Choice>
              <mc:Fallback>
                <p:oleObj name="Equation" r:id="rId3" imgW="1371600" imgH="634680" progId="Equation.DSMT4">
                  <p:embed/>
                  <p:pic>
                    <p:nvPicPr>
                      <p:cNvPr id="0" name=""/>
                      <p:cNvPicPr/>
                      <p:nvPr/>
                    </p:nvPicPr>
                    <p:blipFill>
                      <a:blip r:embed="rId4"/>
                      <a:stretch>
                        <a:fillRect/>
                      </a:stretch>
                    </p:blipFill>
                    <p:spPr>
                      <a:xfrm>
                        <a:off x="2897761" y="1372571"/>
                        <a:ext cx="3445374" cy="1595080"/>
                      </a:xfrm>
                      <a:prstGeom prst="rect">
                        <a:avLst/>
                      </a:prstGeom>
                      <a:solidFill>
                        <a:schemeClr val="accent1">
                          <a:lumMod val="90000"/>
                        </a:schemeClr>
                      </a:solidFill>
                      <a:ln>
                        <a:solidFill>
                          <a:schemeClr val="accent1"/>
                        </a:solidFill>
                      </a:ln>
                    </p:spPr>
                  </p:pic>
                </p:oleObj>
              </mc:Fallback>
            </mc:AlternateContent>
          </a:graphicData>
        </a:graphic>
      </p:graphicFrame>
      <p:sp>
        <p:nvSpPr>
          <p:cNvPr id="4" name="文本框 3"/>
          <p:cNvSpPr txBox="1"/>
          <p:nvPr/>
        </p:nvSpPr>
        <p:spPr>
          <a:xfrm>
            <a:off x="1603973" y="560395"/>
            <a:ext cx="5832389" cy="609398"/>
          </a:xfrm>
          <a:prstGeom prst="rect">
            <a:avLst/>
          </a:prstGeom>
          <a:noFill/>
        </p:spPr>
        <p:txBody>
          <a:bodyPr wrap="square" rtlCol="0">
            <a:spAutoFit/>
          </a:bodyPr>
          <a:lstStyle/>
          <a:p>
            <a:pPr algn="ctr">
              <a:buNone/>
            </a:pPr>
            <a:r>
              <a:rPr lang="zh-CN" altLang="en-US" dirty="0">
                <a:latin typeface="黑体" panose="02010609060101010101" pitchFamily="49" charset="-122"/>
                <a:ea typeface="黑体" panose="02010609060101010101" pitchFamily="49" charset="-122"/>
              </a:rPr>
              <a:t>复利的威力</a:t>
            </a:r>
          </a:p>
        </p:txBody>
      </p:sp>
      <p:pic>
        <p:nvPicPr>
          <p:cNvPr id="5" name="图片 4"/>
          <p:cNvPicPr>
            <a:picLocks noChangeAspect="1"/>
          </p:cNvPicPr>
          <p:nvPr/>
        </p:nvPicPr>
        <p:blipFill rotWithShape="1">
          <a:blip r:embed="rId5"/>
          <a:srcRect t="16675" b="12630"/>
          <a:stretch/>
        </p:blipFill>
        <p:spPr>
          <a:xfrm>
            <a:off x="2315405" y="3444092"/>
            <a:ext cx="4409524" cy="2767238"/>
          </a:xfrm>
          <a:prstGeom prst="rect">
            <a:avLst/>
          </a:prstGeom>
        </p:spPr>
      </p:pic>
      <p:graphicFrame>
        <p:nvGraphicFramePr>
          <p:cNvPr id="7" name="对象 6"/>
          <p:cNvGraphicFramePr>
            <a:graphicFrameLocks noChangeAspect="1"/>
          </p:cNvGraphicFramePr>
          <p:nvPr>
            <p:extLst>
              <p:ext uri="{D42A27DB-BD31-4B8C-83A1-F6EECF244321}">
                <p14:modId xmlns:p14="http://schemas.microsoft.com/office/powerpoint/2010/main" val="2153782516"/>
              </p:ext>
            </p:extLst>
          </p:nvPr>
        </p:nvGraphicFramePr>
        <p:xfrm>
          <a:off x="5527761" y="4133808"/>
          <a:ext cx="241300" cy="203200"/>
        </p:xfrm>
        <a:graphic>
          <a:graphicData uri="http://schemas.openxmlformats.org/presentationml/2006/ole">
            <mc:AlternateContent xmlns:mc="http://schemas.openxmlformats.org/markup-compatibility/2006">
              <mc:Choice xmlns:v="urn:schemas-microsoft-com:vml" Requires="v">
                <p:oleObj spid="_x0000_s78862" name="Equation" r:id="rId6" imgW="241200" imgH="203040" progId="Equation.DSMT4">
                  <p:embed/>
                </p:oleObj>
              </mc:Choice>
              <mc:Fallback>
                <p:oleObj name="Equation" r:id="rId6" imgW="241200" imgH="203040" progId="Equation.DSMT4">
                  <p:embed/>
                  <p:pic>
                    <p:nvPicPr>
                      <p:cNvPr id="0" name=""/>
                      <p:cNvPicPr/>
                      <p:nvPr/>
                    </p:nvPicPr>
                    <p:blipFill>
                      <a:blip r:embed="rId7"/>
                      <a:stretch>
                        <a:fillRect/>
                      </a:stretch>
                    </p:blipFill>
                    <p:spPr>
                      <a:xfrm>
                        <a:off x="5527761" y="4133808"/>
                        <a:ext cx="241300" cy="203200"/>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452470001"/>
              </p:ext>
            </p:extLst>
          </p:nvPr>
        </p:nvGraphicFramePr>
        <p:xfrm>
          <a:off x="5394411" y="5337326"/>
          <a:ext cx="266700" cy="203200"/>
        </p:xfrm>
        <a:graphic>
          <a:graphicData uri="http://schemas.openxmlformats.org/presentationml/2006/ole">
            <mc:AlternateContent xmlns:mc="http://schemas.openxmlformats.org/markup-compatibility/2006">
              <mc:Choice xmlns:v="urn:schemas-microsoft-com:vml" Requires="v">
                <p:oleObj spid="_x0000_s78863" name="Equation" r:id="rId8" imgW="266400" imgH="203040" progId="Equation.DSMT4">
                  <p:embed/>
                </p:oleObj>
              </mc:Choice>
              <mc:Fallback>
                <p:oleObj name="Equation" r:id="rId8" imgW="266400" imgH="203040" progId="Equation.DSMT4">
                  <p:embed/>
                  <p:pic>
                    <p:nvPicPr>
                      <p:cNvPr id="0" name=""/>
                      <p:cNvPicPr/>
                      <p:nvPr/>
                    </p:nvPicPr>
                    <p:blipFill>
                      <a:blip r:embed="rId9"/>
                      <a:stretch>
                        <a:fillRect/>
                      </a:stretch>
                    </p:blipFill>
                    <p:spPr>
                      <a:xfrm>
                        <a:off x="5394411" y="5337326"/>
                        <a:ext cx="266700" cy="203200"/>
                      </a:xfrm>
                      <a:prstGeom prst="rect">
                        <a:avLst/>
                      </a:prstGeom>
                    </p:spPr>
                  </p:pic>
                </p:oleObj>
              </mc:Fallback>
            </mc:AlternateContent>
          </a:graphicData>
        </a:graphic>
      </p:graphicFrame>
      <p:sp>
        <p:nvSpPr>
          <p:cNvPr id="9" name="文本框 8"/>
          <p:cNvSpPr txBox="1"/>
          <p:nvPr/>
        </p:nvSpPr>
        <p:spPr>
          <a:xfrm>
            <a:off x="4457183" y="6063048"/>
            <a:ext cx="312906" cy="523220"/>
          </a:xfrm>
          <a:prstGeom prst="rect">
            <a:avLst/>
          </a:prstGeom>
          <a:noFill/>
        </p:spPr>
        <p:txBody>
          <a:bodyPr wrap="none" rtlCol="0">
            <a:spAutoFit/>
          </a:bodyPr>
          <a:lstStyle/>
          <a:p>
            <a:pPr>
              <a:buNone/>
            </a:pPr>
            <a:r>
              <a:rPr lang="en-US" altLang="zh-CN" sz="2000" b="0" i="1" dirty="0"/>
              <a:t>t</a:t>
            </a:r>
            <a:endParaRPr lang="zh-CN" altLang="en-US" sz="2000" b="0" i="1" dirty="0"/>
          </a:p>
        </p:txBody>
      </p:sp>
    </p:spTree>
    <p:extLst>
      <p:ext uri="{BB962C8B-B14F-4D97-AF65-F5344CB8AC3E}">
        <p14:creationId xmlns:p14="http://schemas.microsoft.com/office/powerpoint/2010/main" val="13435936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3F6451E-8A7A-42C1-8DB2-A36DFA384E32}" type="slidenum">
              <a:rPr lang="en-US" altLang="zh-CN" smtClean="0"/>
              <a:pPr eaLnBrk="1" hangingPunct="1"/>
              <a:t>35</a:t>
            </a:fld>
            <a:endParaRPr lang="en-US" altLang="zh-CN"/>
          </a:p>
        </p:txBody>
      </p:sp>
      <p:sp>
        <p:nvSpPr>
          <p:cNvPr id="47107" name="Rectangle 2"/>
          <p:cNvSpPr>
            <a:spLocks noGrp="1" noChangeArrowheads="1"/>
          </p:cNvSpPr>
          <p:nvPr>
            <p:ph type="title"/>
          </p:nvPr>
        </p:nvSpPr>
        <p:spPr>
          <a:xfrm>
            <a:off x="514952" y="1301149"/>
            <a:ext cx="7543800" cy="1295400"/>
          </a:xfrm>
        </p:spPr>
        <p:txBody>
          <a:bodyPr/>
          <a:lstStyle/>
          <a:p>
            <a:pPr eaLnBrk="1" hangingPunct="1"/>
            <a:r>
              <a:rPr lang="en-US" altLang="zh-CN" sz="2800" b="1" dirty="0">
                <a:latin typeface="+mj-lt"/>
                <a:ea typeface="黑体" panose="02010609060101010101" pitchFamily="49" charset="-122"/>
              </a:rPr>
              <a:t>Exercise</a:t>
            </a:r>
          </a:p>
        </p:txBody>
      </p:sp>
      <p:sp>
        <p:nvSpPr>
          <p:cNvPr id="47108" name="Rectangle 3"/>
          <p:cNvSpPr>
            <a:spLocks noGrp="1" noChangeArrowheads="1"/>
          </p:cNvSpPr>
          <p:nvPr>
            <p:ph type="body" idx="1"/>
          </p:nvPr>
        </p:nvSpPr>
        <p:spPr>
          <a:xfrm>
            <a:off x="457200" y="2041525"/>
            <a:ext cx="8229600" cy="4411663"/>
          </a:xfrm>
        </p:spPr>
        <p:txBody>
          <a:bodyPr/>
          <a:lstStyle/>
          <a:p>
            <a:pPr eaLnBrk="1" hangingPunct="1"/>
            <a:r>
              <a:rPr lang="en-US" altLang="zh-CN" b="1" dirty="0">
                <a:latin typeface="+mj-lt"/>
                <a:ea typeface="黑体" panose="02010609060101010101" pitchFamily="49" charset="-122"/>
              </a:rPr>
              <a:t>It is known that 1000 invested for 4 years will earn 250 in interest, i.e., that the value of the fund after 4 years will be 1250. Determine the accumulated value of 4500 invested at the same rate of compound interest for 10 years.</a:t>
            </a:r>
          </a:p>
          <a:p>
            <a:pPr eaLnBrk="1" hangingPunct="1"/>
            <a:endParaRPr lang="en-US" altLang="zh-CN" b="1" dirty="0">
              <a:latin typeface="+mj-lt"/>
              <a:ea typeface="黑体" panose="02010609060101010101" pitchFamily="49" charset="-122"/>
            </a:endParaRPr>
          </a:p>
        </p:txBody>
      </p:sp>
    </p:spTree>
    <p:extLst>
      <p:ext uri="{BB962C8B-B14F-4D97-AF65-F5344CB8AC3E}">
        <p14:creationId xmlns:p14="http://schemas.microsoft.com/office/powerpoint/2010/main" val="24550923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2EFCA01-9521-40DC-AE89-80898177D0DE}" type="slidenum">
              <a:rPr lang="en-US" altLang="zh-CN" smtClean="0"/>
              <a:pPr eaLnBrk="1" hangingPunct="1"/>
              <a:t>36</a:t>
            </a:fld>
            <a:endParaRPr lang="en-US" altLang="zh-CN"/>
          </a:p>
        </p:txBody>
      </p:sp>
      <p:sp>
        <p:nvSpPr>
          <p:cNvPr id="48131" name="Rectangle 2"/>
          <p:cNvSpPr>
            <a:spLocks noChangeArrowheads="1"/>
          </p:cNvSpPr>
          <p:nvPr/>
        </p:nvSpPr>
        <p:spPr bwMode="auto">
          <a:xfrm>
            <a:off x="684213" y="692150"/>
            <a:ext cx="1707519"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dirty="0">
                <a:latin typeface="+mj-lt"/>
              </a:rPr>
              <a:t> Solution:</a:t>
            </a:r>
          </a:p>
        </p:txBody>
      </p:sp>
      <p:sp>
        <p:nvSpPr>
          <p:cNvPr id="185349" name="AutoShape 5"/>
          <p:cNvSpPr>
            <a:spLocks noChangeArrowheads="1"/>
          </p:cNvSpPr>
          <p:nvPr/>
        </p:nvSpPr>
        <p:spPr bwMode="auto">
          <a:xfrm>
            <a:off x="2833688" y="3137049"/>
            <a:ext cx="576262" cy="431800"/>
          </a:xfrm>
          <a:prstGeom prst="downArrow">
            <a:avLst>
              <a:gd name="adj1" fmla="val 50000"/>
              <a:gd name="adj2" fmla="val 25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2988674408"/>
              </p:ext>
            </p:extLst>
          </p:nvPr>
        </p:nvGraphicFramePr>
        <p:xfrm>
          <a:off x="1293813" y="1628775"/>
          <a:ext cx="3530600" cy="649288"/>
        </p:xfrm>
        <a:graphic>
          <a:graphicData uri="http://schemas.openxmlformats.org/presentationml/2006/ole">
            <mc:AlternateContent xmlns:mc="http://schemas.openxmlformats.org/markup-compatibility/2006">
              <mc:Choice xmlns:v="urn:schemas-microsoft-com:vml" Requires="v">
                <p:oleObj spid="_x0000_s13570" name="Equation" r:id="rId3" imgW="1168200" imgH="228600" progId="Equation.DSMT4">
                  <p:embed/>
                </p:oleObj>
              </mc:Choice>
              <mc:Fallback>
                <p:oleObj name="Equation" r:id="rId3" imgW="1168200" imgH="228600" progId="Equation.DSMT4">
                  <p:embed/>
                  <p:pic>
                    <p:nvPicPr>
                      <p:cNvPr id="0" name=""/>
                      <p:cNvPicPr/>
                      <p:nvPr/>
                    </p:nvPicPr>
                    <p:blipFill>
                      <a:blip r:embed="rId4"/>
                      <a:stretch>
                        <a:fillRect/>
                      </a:stretch>
                    </p:blipFill>
                    <p:spPr>
                      <a:xfrm>
                        <a:off x="1293813" y="1628775"/>
                        <a:ext cx="3530600" cy="649288"/>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606759218"/>
              </p:ext>
            </p:extLst>
          </p:nvPr>
        </p:nvGraphicFramePr>
        <p:xfrm>
          <a:off x="1100138" y="4221163"/>
          <a:ext cx="6507162" cy="1368425"/>
        </p:xfrm>
        <a:graphic>
          <a:graphicData uri="http://schemas.openxmlformats.org/presentationml/2006/ole">
            <mc:AlternateContent xmlns:mc="http://schemas.openxmlformats.org/markup-compatibility/2006">
              <mc:Choice xmlns:v="urn:schemas-microsoft-com:vml" Requires="v">
                <p:oleObj spid="_x0000_s13571" name="Equation" r:id="rId5" imgW="2476440" imgH="520560" progId="Equation.DSMT4">
                  <p:embed/>
                </p:oleObj>
              </mc:Choice>
              <mc:Fallback>
                <p:oleObj name="Equation" r:id="rId5" imgW="2476440" imgH="520560" progId="Equation.DSMT4">
                  <p:embed/>
                  <p:pic>
                    <p:nvPicPr>
                      <p:cNvPr id="0" name=""/>
                      <p:cNvPicPr/>
                      <p:nvPr/>
                    </p:nvPicPr>
                    <p:blipFill>
                      <a:blip r:embed="rId6"/>
                      <a:stretch>
                        <a:fillRect/>
                      </a:stretch>
                    </p:blipFill>
                    <p:spPr>
                      <a:xfrm>
                        <a:off x="1100138" y="4221163"/>
                        <a:ext cx="6507162" cy="1368425"/>
                      </a:xfrm>
                      <a:prstGeom prst="rect">
                        <a:avLst/>
                      </a:prstGeom>
                    </p:spPr>
                  </p:pic>
                </p:oleObj>
              </mc:Fallback>
            </mc:AlternateContent>
          </a:graphicData>
        </a:graphic>
      </p:graphicFrame>
    </p:spTree>
    <p:extLst>
      <p:ext uri="{BB962C8B-B14F-4D97-AF65-F5344CB8AC3E}">
        <p14:creationId xmlns:p14="http://schemas.microsoft.com/office/powerpoint/2010/main" val="915077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5349"/>
                                        </p:tgtEl>
                                        <p:attrNameLst>
                                          <p:attrName>style.visibility</p:attrName>
                                        </p:attrNameLst>
                                      </p:cBhvr>
                                      <p:to>
                                        <p:strVal val="visible"/>
                                      </p:to>
                                    </p:set>
                                    <p:anim calcmode="lin" valueType="num">
                                      <p:cBhvr additive="base">
                                        <p:cTn id="7" dur="500" fill="hold"/>
                                        <p:tgtEl>
                                          <p:spTgt spid="185349"/>
                                        </p:tgtEl>
                                        <p:attrNameLst>
                                          <p:attrName>ppt_x</p:attrName>
                                        </p:attrNameLst>
                                      </p:cBhvr>
                                      <p:tavLst>
                                        <p:tav tm="0">
                                          <p:val>
                                            <p:strVal val="#ppt_x"/>
                                          </p:val>
                                        </p:tav>
                                        <p:tav tm="100000">
                                          <p:val>
                                            <p:strVal val="#ppt_x"/>
                                          </p:val>
                                        </p:tav>
                                      </p:tavLst>
                                    </p:anim>
                                    <p:anim calcmode="lin" valueType="num">
                                      <p:cBhvr additive="base">
                                        <p:cTn id="8" dur="500" fill="hold"/>
                                        <p:tgtEl>
                                          <p:spTgt spid="1853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9"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EC560B0-A679-42E2-976E-F7648ED07F38}" type="slidenum">
              <a:rPr lang="en-US" altLang="zh-CN" smtClean="0"/>
              <a:pPr eaLnBrk="1" hangingPunct="1"/>
              <a:t>37</a:t>
            </a:fld>
            <a:endParaRPr lang="en-US" altLang="zh-CN"/>
          </a:p>
        </p:txBody>
      </p:sp>
      <p:sp>
        <p:nvSpPr>
          <p:cNvPr id="49155" name="Rectangle 2"/>
          <p:cNvSpPr>
            <a:spLocks noGrp="1" noChangeArrowheads="1"/>
          </p:cNvSpPr>
          <p:nvPr>
            <p:ph type="title"/>
          </p:nvPr>
        </p:nvSpPr>
        <p:spPr>
          <a:xfrm>
            <a:off x="457200" y="885047"/>
            <a:ext cx="8229600" cy="789140"/>
          </a:xfrm>
        </p:spPr>
        <p:txBody>
          <a:bodyPr/>
          <a:lstStyle/>
          <a:p>
            <a:pPr eaLnBrk="1" hangingPunct="1"/>
            <a:r>
              <a:rPr lang="zh-CN" altLang="en-US" sz="2800" b="1" dirty="0">
                <a:latin typeface="+mn-lt"/>
                <a:ea typeface="黑体" panose="02010609060101010101" pitchFamily="49" charset="-122"/>
              </a:rPr>
              <a:t>贴现（</a:t>
            </a:r>
            <a:r>
              <a:rPr lang="en-US" altLang="zh-CN" sz="2800" b="1" dirty="0">
                <a:latin typeface="+mn-lt"/>
                <a:ea typeface="黑体" panose="02010609060101010101" pitchFamily="49" charset="-122"/>
              </a:rPr>
              <a:t>discount</a:t>
            </a:r>
            <a:r>
              <a:rPr lang="zh-CN" altLang="en-US" sz="2800" b="1" dirty="0">
                <a:latin typeface="+mn-lt"/>
                <a:ea typeface="黑体" panose="02010609060101010101" pitchFamily="49" charset="-122"/>
              </a:rPr>
              <a:t>）</a:t>
            </a:r>
          </a:p>
        </p:txBody>
      </p:sp>
      <p:sp>
        <p:nvSpPr>
          <p:cNvPr id="59395" name="Rectangle 3"/>
          <p:cNvSpPr>
            <a:spLocks noGrp="1" noChangeArrowheads="1"/>
          </p:cNvSpPr>
          <p:nvPr>
            <p:ph type="body" idx="1"/>
          </p:nvPr>
        </p:nvSpPr>
        <p:spPr>
          <a:xfrm>
            <a:off x="255075" y="1719263"/>
            <a:ext cx="8686800" cy="4411662"/>
          </a:xfrm>
        </p:spPr>
        <p:txBody>
          <a:bodyPr/>
          <a:lstStyle/>
          <a:p>
            <a:pPr eaLnBrk="1" hangingPunct="1"/>
            <a:r>
              <a:rPr lang="zh-CN" altLang="en-US" sz="2400" b="1" dirty="0">
                <a:solidFill>
                  <a:srgbClr val="0000CC"/>
                </a:solidFill>
                <a:latin typeface="Times New Roman" panose="02020603050405020304" pitchFamily="18" charset="0"/>
                <a:cs typeface="Times New Roman" panose="02020603050405020304" pitchFamily="18" charset="0"/>
              </a:rPr>
              <a:t>累积</a:t>
            </a:r>
            <a:r>
              <a:rPr lang="zh-CN" altLang="en-US" sz="2400" b="1" dirty="0">
                <a:latin typeface="Times New Roman" panose="02020603050405020304" pitchFamily="18" charset="0"/>
                <a:cs typeface="Times New Roman" panose="02020603050405020304" pitchFamily="18" charset="0"/>
              </a:rPr>
              <a:t>：在时间零点投资</a:t>
            </a:r>
            <a:r>
              <a:rPr lang="en-US" altLang="zh-CN" sz="2400" b="1" dirty="0">
                <a:solidFill>
                  <a:srgbClr val="FF0000"/>
                </a:solidFill>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元，在时间</a:t>
            </a:r>
            <a:r>
              <a:rPr lang="zh-CN" altLang="en-US" sz="2400" b="1" i="1" dirty="0">
                <a:latin typeface="Times New Roman" panose="02020603050405020304" pitchFamily="18" charset="0"/>
                <a:cs typeface="Times New Roman" panose="02020603050405020304" pitchFamily="18" charset="0"/>
              </a:rPr>
              <a:t> </a:t>
            </a:r>
            <a:r>
              <a:rPr lang="en-US" altLang="zh-CN" sz="2400" b="1" i="1" dirty="0">
                <a:solidFill>
                  <a:srgbClr val="FF0000"/>
                </a:solidFill>
                <a:latin typeface="Times New Roman" panose="02020603050405020304" pitchFamily="18" charset="0"/>
                <a:cs typeface="Times New Roman" panose="02020603050405020304" pitchFamily="18" charset="0"/>
              </a:rPr>
              <a:t>t</a:t>
            </a:r>
            <a:r>
              <a:rPr lang="en-US" altLang="zh-CN" sz="2400" b="1" i="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的累积值是多少？</a:t>
            </a:r>
            <a:endParaRPr lang="en-US" altLang="zh-CN" sz="2400" b="1" dirty="0">
              <a:latin typeface="Times New Roman" panose="02020603050405020304" pitchFamily="18" charset="0"/>
              <a:cs typeface="Times New Roman" panose="02020603050405020304" pitchFamily="18" charset="0"/>
            </a:endParaRPr>
          </a:p>
          <a:p>
            <a:pPr eaLnBrk="1" hangingPunct="1"/>
            <a:r>
              <a:rPr lang="zh-CN" altLang="en-US" sz="2400" b="1" dirty="0">
                <a:solidFill>
                  <a:srgbClr val="0000CC"/>
                </a:solidFill>
                <a:latin typeface="Times New Roman" panose="02020603050405020304" pitchFamily="18" charset="0"/>
                <a:cs typeface="Times New Roman" panose="02020603050405020304" pitchFamily="18" charset="0"/>
              </a:rPr>
              <a:t>贴现</a:t>
            </a:r>
            <a:r>
              <a:rPr lang="zh-CN" altLang="en-US" sz="2400" b="1" dirty="0">
                <a:latin typeface="Times New Roman" panose="02020603050405020304" pitchFamily="18" charset="0"/>
                <a:cs typeface="Times New Roman" panose="02020603050405020304" pitchFamily="18" charset="0"/>
              </a:rPr>
              <a:t>：在时间零点投资多少，才能在时间</a:t>
            </a:r>
            <a:r>
              <a:rPr lang="zh-CN" altLang="en-US" sz="2400" b="1" i="1" dirty="0">
                <a:latin typeface="Times New Roman" panose="02020603050405020304" pitchFamily="18" charset="0"/>
                <a:cs typeface="Times New Roman" panose="02020603050405020304" pitchFamily="18" charset="0"/>
              </a:rPr>
              <a:t> </a:t>
            </a:r>
            <a:r>
              <a:rPr lang="en-US" altLang="zh-CN" sz="2400" b="1" i="1" dirty="0">
                <a:solidFill>
                  <a:srgbClr val="FF0000"/>
                </a:solidFill>
                <a:latin typeface="Times New Roman" panose="02020603050405020304" pitchFamily="18" charset="0"/>
                <a:cs typeface="Times New Roman" panose="02020603050405020304" pitchFamily="18" charset="0"/>
              </a:rPr>
              <a:t>t</a:t>
            </a:r>
            <a:r>
              <a:rPr lang="en-US" altLang="zh-CN" sz="2400" b="1" i="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累积到 </a:t>
            </a:r>
            <a:r>
              <a:rPr lang="en-US" altLang="zh-CN" sz="2400" b="1" dirty="0">
                <a:solidFill>
                  <a:srgbClr val="FF0000"/>
                </a:solidFill>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元</a:t>
            </a:r>
            <a:r>
              <a:rPr lang="en-US" altLang="zh-CN" sz="2400" b="1" dirty="0">
                <a:latin typeface="Times New Roman" panose="02020603050405020304" pitchFamily="18" charset="0"/>
                <a:cs typeface="Times New Roman" panose="02020603050405020304" pitchFamily="18" charset="0"/>
              </a:rPr>
              <a:t>?</a:t>
            </a:r>
          </a:p>
          <a:p>
            <a:r>
              <a:rPr lang="zh-CN" altLang="en-US" sz="2400" dirty="0">
                <a:solidFill>
                  <a:srgbClr val="0000CC"/>
                </a:solidFill>
                <a:latin typeface="Times New Roman" panose="02020603050405020304" pitchFamily="18" charset="0"/>
                <a:cs typeface="Times New Roman" panose="02020603050405020304" pitchFamily="18" charset="0"/>
              </a:rPr>
              <a:t>贴现函数</a:t>
            </a:r>
            <a:r>
              <a:rPr lang="zh-CN" altLang="en-US" sz="2400" dirty="0">
                <a:latin typeface="Times New Roman" panose="02020603050405020304" pitchFamily="18" charset="0"/>
                <a:cs typeface="Times New Roman" panose="02020603050405020304" pitchFamily="18" charset="0"/>
              </a:rPr>
              <a:t>：时间 </a:t>
            </a:r>
            <a:r>
              <a:rPr lang="en-US" altLang="zh-CN" sz="2400" b="1" i="1" dirty="0">
                <a:solidFill>
                  <a:srgbClr val="FF0000"/>
                </a:solidFill>
                <a:latin typeface="Times New Roman" panose="02020603050405020304" pitchFamily="18" charset="0"/>
                <a:cs typeface="Times New Roman" panose="02020603050405020304" pitchFamily="18" charset="0"/>
              </a:rPr>
              <a:t>t</a:t>
            </a:r>
            <a:r>
              <a:rPr lang="en-US" altLang="zh-CN" sz="2400" b="1" i="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的</a:t>
            </a:r>
            <a:r>
              <a:rPr lang="en-US" altLang="zh-CN" sz="2400" b="1" dirty="0">
                <a:solidFill>
                  <a:srgbClr val="FF0000"/>
                </a:solidFill>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元在时间零点的价值，记</a:t>
            </a:r>
            <a:r>
              <a:rPr lang="zh-CN" altLang="en-US" sz="2400" b="1" dirty="0">
                <a:solidFill>
                  <a:srgbClr val="FF0000"/>
                </a:solidFill>
                <a:latin typeface="Times New Roman" panose="02020603050405020304" pitchFamily="18" charset="0"/>
                <a:cs typeface="Times New Roman" panose="02020603050405020304" pitchFamily="18" charset="0"/>
              </a:rPr>
              <a:t>为 </a:t>
            </a:r>
            <a:r>
              <a:rPr lang="en-US" altLang="zh-CN" sz="2400" b="1" i="1" dirty="0">
                <a:solidFill>
                  <a:srgbClr val="FF0000"/>
                </a:solidFill>
                <a:latin typeface="Times New Roman" panose="02020603050405020304" pitchFamily="18" charset="0"/>
                <a:cs typeface="Times New Roman" panose="02020603050405020304" pitchFamily="18" charset="0"/>
              </a:rPr>
              <a:t>a</a:t>
            </a:r>
            <a:r>
              <a:rPr lang="en-US" altLang="zh-CN" sz="2400" b="1" i="1" baseline="30000" dirty="0">
                <a:solidFill>
                  <a:srgbClr val="FF0000"/>
                </a:solidFill>
                <a:latin typeface="Times New Roman" panose="02020603050405020304" pitchFamily="18" charset="0"/>
                <a:cs typeface="Times New Roman" panose="02020603050405020304" pitchFamily="18" charset="0"/>
              </a:rPr>
              <a:t>-</a:t>
            </a:r>
            <a:r>
              <a:rPr lang="en-US" altLang="zh-CN" sz="2400" b="1" baseline="30000" dirty="0">
                <a:solidFill>
                  <a:srgbClr val="FF0000"/>
                </a:solidFill>
                <a:latin typeface="Times New Roman" panose="02020603050405020304" pitchFamily="18" charset="0"/>
                <a:cs typeface="Times New Roman" panose="02020603050405020304" pitchFamily="18" charset="0"/>
              </a:rPr>
              <a:t>1</a:t>
            </a:r>
            <a:r>
              <a:rPr lang="en-US" altLang="zh-CN" sz="2400" b="1" dirty="0">
                <a:solidFill>
                  <a:srgbClr val="FF0000"/>
                </a:solidFill>
                <a:latin typeface="Times New Roman" panose="02020603050405020304" pitchFamily="18" charset="0"/>
                <a:cs typeface="Times New Roman" panose="02020603050405020304" pitchFamily="18" charset="0"/>
              </a:rPr>
              <a:t>(</a:t>
            </a:r>
            <a:r>
              <a:rPr lang="en-US" altLang="zh-CN" sz="2400" b="1" i="1" dirty="0">
                <a:solidFill>
                  <a:srgbClr val="FF0000"/>
                </a:solidFill>
                <a:latin typeface="Times New Roman" panose="02020603050405020304" pitchFamily="18" charset="0"/>
                <a:cs typeface="Times New Roman" panose="02020603050405020304" pitchFamily="18" charset="0"/>
              </a:rPr>
              <a:t>t</a:t>
            </a:r>
            <a:r>
              <a:rPr lang="en-US" altLang="zh-CN" sz="2400" b="1" dirty="0">
                <a:solidFill>
                  <a:srgbClr val="FF0000"/>
                </a:solidFill>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a:t>
            </a:r>
          </a:p>
          <a:p>
            <a:pPr eaLnBrk="1" hangingPunct="1"/>
            <a:endParaRPr lang="en-US" altLang="zh-CN" sz="2400" b="1" dirty="0">
              <a:latin typeface="Times New Roman" panose="02020603050405020304" pitchFamily="18" charset="0"/>
              <a:cs typeface="Times New Roman" panose="02020603050405020304" pitchFamily="18" charset="0"/>
            </a:endParaRPr>
          </a:p>
        </p:txBody>
      </p:sp>
      <p:sp>
        <p:nvSpPr>
          <p:cNvPr id="59396" name="Line 4"/>
          <p:cNvSpPr>
            <a:spLocks noChangeShapeType="1"/>
          </p:cNvSpPr>
          <p:nvPr/>
        </p:nvSpPr>
        <p:spPr bwMode="auto">
          <a:xfrm>
            <a:off x="1547813" y="4778871"/>
            <a:ext cx="5616575" cy="0"/>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9397" name="Text Box 5"/>
          <p:cNvSpPr txBox="1">
            <a:spLocks noChangeArrowheads="1"/>
          </p:cNvSpPr>
          <p:nvPr/>
        </p:nvSpPr>
        <p:spPr bwMode="auto">
          <a:xfrm>
            <a:off x="1455738" y="4294684"/>
            <a:ext cx="338554" cy="552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400" dirty="0">
                <a:latin typeface="Times New Roman" pitchFamily="18" charset="0"/>
              </a:rPr>
              <a:t>0</a:t>
            </a:r>
          </a:p>
        </p:txBody>
      </p:sp>
      <p:sp>
        <p:nvSpPr>
          <p:cNvPr id="59398" name="Text Box 6"/>
          <p:cNvSpPr txBox="1">
            <a:spLocks noChangeArrowheads="1"/>
          </p:cNvSpPr>
          <p:nvPr/>
        </p:nvSpPr>
        <p:spPr bwMode="auto">
          <a:xfrm>
            <a:off x="7000875" y="4293096"/>
            <a:ext cx="269626" cy="552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400" i="1" dirty="0">
                <a:latin typeface="Times New Roman" pitchFamily="18" charset="0"/>
              </a:rPr>
              <a:t>t</a:t>
            </a:r>
          </a:p>
        </p:txBody>
      </p:sp>
      <p:sp>
        <p:nvSpPr>
          <p:cNvPr id="59399" name="Text Box 7"/>
          <p:cNvSpPr txBox="1">
            <a:spLocks noChangeArrowheads="1"/>
          </p:cNvSpPr>
          <p:nvPr/>
        </p:nvSpPr>
        <p:spPr bwMode="auto">
          <a:xfrm>
            <a:off x="1455738" y="4870946"/>
            <a:ext cx="338554" cy="552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400" dirty="0">
                <a:solidFill>
                  <a:srgbClr val="FF0000"/>
                </a:solidFill>
                <a:latin typeface="Times New Roman" pitchFamily="18" charset="0"/>
              </a:rPr>
              <a:t>1</a:t>
            </a:r>
          </a:p>
        </p:txBody>
      </p:sp>
      <p:sp>
        <p:nvSpPr>
          <p:cNvPr id="59400" name="Text Box 8"/>
          <p:cNvSpPr txBox="1">
            <a:spLocks noChangeArrowheads="1"/>
          </p:cNvSpPr>
          <p:nvPr/>
        </p:nvSpPr>
        <p:spPr bwMode="auto">
          <a:xfrm>
            <a:off x="7000875" y="4870946"/>
            <a:ext cx="628698" cy="552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400" i="1" dirty="0">
                <a:solidFill>
                  <a:srgbClr val="FF0000"/>
                </a:solidFill>
                <a:latin typeface="Times New Roman" pitchFamily="18" charset="0"/>
              </a:rPr>
              <a:t>a</a:t>
            </a:r>
            <a:r>
              <a:rPr lang="en-US" altLang="zh-CN" sz="2400" dirty="0">
                <a:solidFill>
                  <a:srgbClr val="FF0000"/>
                </a:solidFill>
                <a:latin typeface="Times New Roman" pitchFamily="18" charset="0"/>
              </a:rPr>
              <a:t>(</a:t>
            </a:r>
            <a:r>
              <a:rPr lang="en-US" altLang="zh-CN" sz="2400" i="1" dirty="0">
                <a:solidFill>
                  <a:srgbClr val="FF0000"/>
                </a:solidFill>
                <a:latin typeface="Times New Roman" pitchFamily="18" charset="0"/>
              </a:rPr>
              <a:t>t</a:t>
            </a:r>
            <a:r>
              <a:rPr lang="en-US" altLang="zh-CN" sz="2400" dirty="0">
                <a:solidFill>
                  <a:srgbClr val="FF0000"/>
                </a:solidFill>
                <a:latin typeface="Times New Roman" pitchFamily="18" charset="0"/>
              </a:rPr>
              <a:t>)</a:t>
            </a:r>
          </a:p>
        </p:txBody>
      </p:sp>
      <p:sp>
        <p:nvSpPr>
          <p:cNvPr id="59401" name="Text Box 9"/>
          <p:cNvSpPr txBox="1">
            <a:spLocks noChangeArrowheads="1"/>
          </p:cNvSpPr>
          <p:nvPr/>
        </p:nvSpPr>
        <p:spPr bwMode="auto">
          <a:xfrm>
            <a:off x="1331913" y="5353546"/>
            <a:ext cx="877163" cy="552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400" i="1" dirty="0">
                <a:solidFill>
                  <a:srgbClr val="FF0000"/>
                </a:solidFill>
                <a:latin typeface="Times New Roman" pitchFamily="18" charset="0"/>
              </a:rPr>
              <a:t>a </a:t>
            </a:r>
            <a:r>
              <a:rPr lang="en-US" altLang="zh-CN" sz="2400" baseline="30000" dirty="0">
                <a:solidFill>
                  <a:srgbClr val="FF0000"/>
                </a:solidFill>
                <a:latin typeface="Times New Roman" pitchFamily="18" charset="0"/>
              </a:rPr>
              <a:t>-1</a:t>
            </a:r>
            <a:r>
              <a:rPr lang="en-US" altLang="zh-CN" sz="2400" dirty="0">
                <a:solidFill>
                  <a:srgbClr val="FF0000"/>
                </a:solidFill>
                <a:latin typeface="Times New Roman" pitchFamily="18" charset="0"/>
              </a:rPr>
              <a:t>(</a:t>
            </a:r>
            <a:r>
              <a:rPr lang="en-US" altLang="zh-CN" sz="2400" i="1" dirty="0">
                <a:solidFill>
                  <a:srgbClr val="FF0000"/>
                </a:solidFill>
                <a:latin typeface="Times New Roman" pitchFamily="18" charset="0"/>
              </a:rPr>
              <a:t>t</a:t>
            </a:r>
            <a:r>
              <a:rPr lang="en-US" altLang="zh-CN" sz="2400" dirty="0">
                <a:solidFill>
                  <a:srgbClr val="FF0000"/>
                </a:solidFill>
                <a:latin typeface="Times New Roman" pitchFamily="18" charset="0"/>
              </a:rPr>
              <a:t>)</a:t>
            </a:r>
          </a:p>
        </p:txBody>
      </p:sp>
      <p:sp>
        <p:nvSpPr>
          <p:cNvPr id="59402" name="Text Box 10"/>
          <p:cNvSpPr txBox="1">
            <a:spLocks noChangeArrowheads="1"/>
          </p:cNvSpPr>
          <p:nvPr/>
        </p:nvSpPr>
        <p:spPr bwMode="auto">
          <a:xfrm>
            <a:off x="7072313" y="5445621"/>
            <a:ext cx="356188" cy="55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400" dirty="0">
                <a:solidFill>
                  <a:srgbClr val="FF0000"/>
                </a:solidFill>
              </a:rPr>
              <a:t>1</a:t>
            </a:r>
          </a:p>
        </p:txBody>
      </p:sp>
    </p:spTree>
    <p:extLst>
      <p:ext uri="{BB962C8B-B14F-4D97-AF65-F5344CB8AC3E}">
        <p14:creationId xmlns:p14="http://schemas.microsoft.com/office/powerpoint/2010/main" val="361769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 calcmode="lin" valueType="num">
                                      <p:cBhvr additive="base">
                                        <p:cTn id="7" dur="500" fill="hold"/>
                                        <p:tgtEl>
                                          <p:spTgt spid="593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395">
                                            <p:txEl>
                                              <p:pRg st="1" end="1"/>
                                            </p:txEl>
                                          </p:spTgt>
                                        </p:tgtEl>
                                        <p:attrNameLst>
                                          <p:attrName>style.visibility</p:attrName>
                                        </p:attrNameLst>
                                      </p:cBhvr>
                                      <p:to>
                                        <p:strVal val="visible"/>
                                      </p:to>
                                    </p:set>
                                    <p:anim calcmode="lin" valueType="num">
                                      <p:cBhvr additive="base">
                                        <p:cTn id="13" dur="500" fill="hold"/>
                                        <p:tgtEl>
                                          <p:spTgt spid="593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3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9395">
                                            <p:txEl>
                                              <p:pRg st="2" end="2"/>
                                            </p:txEl>
                                          </p:spTgt>
                                        </p:tgtEl>
                                        <p:attrNameLst>
                                          <p:attrName>style.visibility</p:attrName>
                                        </p:attrNameLst>
                                      </p:cBhvr>
                                      <p:to>
                                        <p:strVal val="visible"/>
                                      </p:to>
                                    </p:set>
                                    <p:anim calcmode="lin" valueType="num">
                                      <p:cBhvr additive="base">
                                        <p:cTn id="19" dur="500" fill="hold"/>
                                        <p:tgtEl>
                                          <p:spTgt spid="593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93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9396"/>
                                        </p:tgtEl>
                                        <p:attrNameLst>
                                          <p:attrName>style.visibility</p:attrName>
                                        </p:attrNameLst>
                                      </p:cBhvr>
                                      <p:to>
                                        <p:strVal val="visible"/>
                                      </p:to>
                                    </p:set>
                                    <p:anim calcmode="lin" valueType="num">
                                      <p:cBhvr additive="base">
                                        <p:cTn id="25" dur="500" fill="hold"/>
                                        <p:tgtEl>
                                          <p:spTgt spid="59396"/>
                                        </p:tgtEl>
                                        <p:attrNameLst>
                                          <p:attrName>ppt_x</p:attrName>
                                        </p:attrNameLst>
                                      </p:cBhvr>
                                      <p:tavLst>
                                        <p:tav tm="0">
                                          <p:val>
                                            <p:strVal val="#ppt_x"/>
                                          </p:val>
                                        </p:tav>
                                        <p:tav tm="100000">
                                          <p:val>
                                            <p:strVal val="#ppt_x"/>
                                          </p:val>
                                        </p:tav>
                                      </p:tavLst>
                                    </p:anim>
                                    <p:anim calcmode="lin" valueType="num">
                                      <p:cBhvr additive="base">
                                        <p:cTn id="26" dur="500" fill="hold"/>
                                        <p:tgtEl>
                                          <p:spTgt spid="5939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9397"/>
                                        </p:tgtEl>
                                        <p:attrNameLst>
                                          <p:attrName>style.visibility</p:attrName>
                                        </p:attrNameLst>
                                      </p:cBhvr>
                                      <p:to>
                                        <p:strVal val="visible"/>
                                      </p:to>
                                    </p:set>
                                    <p:anim calcmode="lin" valueType="num">
                                      <p:cBhvr additive="base">
                                        <p:cTn id="29" dur="500" fill="hold"/>
                                        <p:tgtEl>
                                          <p:spTgt spid="59397"/>
                                        </p:tgtEl>
                                        <p:attrNameLst>
                                          <p:attrName>ppt_x</p:attrName>
                                        </p:attrNameLst>
                                      </p:cBhvr>
                                      <p:tavLst>
                                        <p:tav tm="0">
                                          <p:val>
                                            <p:strVal val="#ppt_x"/>
                                          </p:val>
                                        </p:tav>
                                        <p:tav tm="100000">
                                          <p:val>
                                            <p:strVal val="#ppt_x"/>
                                          </p:val>
                                        </p:tav>
                                      </p:tavLst>
                                    </p:anim>
                                    <p:anim calcmode="lin" valueType="num">
                                      <p:cBhvr additive="base">
                                        <p:cTn id="30" dur="500" fill="hold"/>
                                        <p:tgtEl>
                                          <p:spTgt spid="5939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9398"/>
                                        </p:tgtEl>
                                        <p:attrNameLst>
                                          <p:attrName>style.visibility</p:attrName>
                                        </p:attrNameLst>
                                      </p:cBhvr>
                                      <p:to>
                                        <p:strVal val="visible"/>
                                      </p:to>
                                    </p:set>
                                    <p:anim calcmode="lin" valueType="num">
                                      <p:cBhvr additive="base">
                                        <p:cTn id="33" dur="500" fill="hold"/>
                                        <p:tgtEl>
                                          <p:spTgt spid="59398"/>
                                        </p:tgtEl>
                                        <p:attrNameLst>
                                          <p:attrName>ppt_x</p:attrName>
                                        </p:attrNameLst>
                                      </p:cBhvr>
                                      <p:tavLst>
                                        <p:tav tm="0">
                                          <p:val>
                                            <p:strVal val="#ppt_x"/>
                                          </p:val>
                                        </p:tav>
                                        <p:tav tm="100000">
                                          <p:val>
                                            <p:strVal val="#ppt_x"/>
                                          </p:val>
                                        </p:tav>
                                      </p:tavLst>
                                    </p:anim>
                                    <p:anim calcmode="lin" valueType="num">
                                      <p:cBhvr additive="base">
                                        <p:cTn id="34" dur="500" fill="hold"/>
                                        <p:tgtEl>
                                          <p:spTgt spid="5939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9399"/>
                                        </p:tgtEl>
                                        <p:attrNameLst>
                                          <p:attrName>style.visibility</p:attrName>
                                        </p:attrNameLst>
                                      </p:cBhvr>
                                      <p:to>
                                        <p:strVal val="visible"/>
                                      </p:to>
                                    </p:set>
                                    <p:anim calcmode="lin" valueType="num">
                                      <p:cBhvr additive="base">
                                        <p:cTn id="37" dur="500" fill="hold"/>
                                        <p:tgtEl>
                                          <p:spTgt spid="59399"/>
                                        </p:tgtEl>
                                        <p:attrNameLst>
                                          <p:attrName>ppt_x</p:attrName>
                                        </p:attrNameLst>
                                      </p:cBhvr>
                                      <p:tavLst>
                                        <p:tav tm="0">
                                          <p:val>
                                            <p:strVal val="#ppt_x"/>
                                          </p:val>
                                        </p:tav>
                                        <p:tav tm="100000">
                                          <p:val>
                                            <p:strVal val="#ppt_x"/>
                                          </p:val>
                                        </p:tav>
                                      </p:tavLst>
                                    </p:anim>
                                    <p:anim calcmode="lin" valueType="num">
                                      <p:cBhvr additive="base">
                                        <p:cTn id="38" dur="500" fill="hold"/>
                                        <p:tgtEl>
                                          <p:spTgt spid="5939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9400"/>
                                        </p:tgtEl>
                                        <p:attrNameLst>
                                          <p:attrName>style.visibility</p:attrName>
                                        </p:attrNameLst>
                                      </p:cBhvr>
                                      <p:to>
                                        <p:strVal val="visible"/>
                                      </p:to>
                                    </p:set>
                                    <p:anim calcmode="lin" valueType="num">
                                      <p:cBhvr additive="base">
                                        <p:cTn id="41" dur="500" fill="hold"/>
                                        <p:tgtEl>
                                          <p:spTgt spid="59400"/>
                                        </p:tgtEl>
                                        <p:attrNameLst>
                                          <p:attrName>ppt_x</p:attrName>
                                        </p:attrNameLst>
                                      </p:cBhvr>
                                      <p:tavLst>
                                        <p:tav tm="0">
                                          <p:val>
                                            <p:strVal val="#ppt_x"/>
                                          </p:val>
                                        </p:tav>
                                        <p:tav tm="100000">
                                          <p:val>
                                            <p:strVal val="#ppt_x"/>
                                          </p:val>
                                        </p:tav>
                                      </p:tavLst>
                                    </p:anim>
                                    <p:anim calcmode="lin" valueType="num">
                                      <p:cBhvr additive="base">
                                        <p:cTn id="42" dur="500" fill="hold"/>
                                        <p:tgtEl>
                                          <p:spTgt spid="59400"/>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59401"/>
                                        </p:tgtEl>
                                        <p:attrNameLst>
                                          <p:attrName>style.visibility</p:attrName>
                                        </p:attrNameLst>
                                      </p:cBhvr>
                                      <p:to>
                                        <p:strVal val="visible"/>
                                      </p:to>
                                    </p:set>
                                    <p:anim calcmode="lin" valueType="num">
                                      <p:cBhvr additive="base">
                                        <p:cTn id="45" dur="500" fill="hold"/>
                                        <p:tgtEl>
                                          <p:spTgt spid="59401"/>
                                        </p:tgtEl>
                                        <p:attrNameLst>
                                          <p:attrName>ppt_x</p:attrName>
                                        </p:attrNameLst>
                                      </p:cBhvr>
                                      <p:tavLst>
                                        <p:tav tm="0">
                                          <p:val>
                                            <p:strVal val="#ppt_x"/>
                                          </p:val>
                                        </p:tav>
                                        <p:tav tm="100000">
                                          <p:val>
                                            <p:strVal val="#ppt_x"/>
                                          </p:val>
                                        </p:tav>
                                      </p:tavLst>
                                    </p:anim>
                                    <p:anim calcmode="lin" valueType="num">
                                      <p:cBhvr additive="base">
                                        <p:cTn id="46" dur="500" fill="hold"/>
                                        <p:tgtEl>
                                          <p:spTgt spid="5940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59402"/>
                                        </p:tgtEl>
                                        <p:attrNameLst>
                                          <p:attrName>style.visibility</p:attrName>
                                        </p:attrNameLst>
                                      </p:cBhvr>
                                      <p:to>
                                        <p:strVal val="visible"/>
                                      </p:to>
                                    </p:set>
                                    <p:anim calcmode="lin" valueType="num">
                                      <p:cBhvr additive="base">
                                        <p:cTn id="49" dur="500" fill="hold"/>
                                        <p:tgtEl>
                                          <p:spTgt spid="59402"/>
                                        </p:tgtEl>
                                        <p:attrNameLst>
                                          <p:attrName>ppt_x</p:attrName>
                                        </p:attrNameLst>
                                      </p:cBhvr>
                                      <p:tavLst>
                                        <p:tav tm="0">
                                          <p:val>
                                            <p:strVal val="#ppt_x"/>
                                          </p:val>
                                        </p:tav>
                                        <p:tav tm="100000">
                                          <p:val>
                                            <p:strVal val="#ppt_x"/>
                                          </p:val>
                                        </p:tav>
                                      </p:tavLst>
                                    </p:anim>
                                    <p:anim calcmode="lin" valueType="num">
                                      <p:cBhvr additive="base">
                                        <p:cTn id="50" dur="500" fill="hold"/>
                                        <p:tgtEl>
                                          <p:spTgt spid="594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P spid="59396" grpId="0" animBg="1"/>
      <p:bldP spid="59397" grpId="0"/>
      <p:bldP spid="59398" grpId="0"/>
      <p:bldP spid="59399" grpId="0"/>
      <p:bldP spid="59400" grpId="0"/>
      <p:bldP spid="59401" grpId="0"/>
      <p:bldP spid="5940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xfrm>
            <a:off x="6553200" y="6389600"/>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1CF5CD1-19DD-4EB9-9B04-6E2B624F521C}" type="slidenum">
              <a:rPr lang="en-US" altLang="zh-CN" smtClean="0"/>
              <a:pPr eaLnBrk="1" hangingPunct="1"/>
              <a:t>38</a:t>
            </a:fld>
            <a:endParaRPr lang="en-US" altLang="zh-CN"/>
          </a:p>
        </p:txBody>
      </p:sp>
      <p:sp>
        <p:nvSpPr>
          <p:cNvPr id="50179" name="Rectangle 2"/>
          <p:cNvSpPr>
            <a:spLocks noGrp="1" noChangeArrowheads="1"/>
          </p:cNvSpPr>
          <p:nvPr>
            <p:ph type="title"/>
          </p:nvPr>
        </p:nvSpPr>
        <p:spPr>
          <a:xfrm>
            <a:off x="526064" y="853056"/>
            <a:ext cx="7543800" cy="1106487"/>
          </a:xfrm>
        </p:spPr>
        <p:txBody>
          <a:bodyPr/>
          <a:lstStyle/>
          <a:p>
            <a:pPr eaLnBrk="1" hangingPunct="1"/>
            <a:r>
              <a:rPr lang="zh-CN" altLang="en-US" sz="2800" b="1" dirty="0">
                <a:latin typeface="+mn-lt"/>
                <a:ea typeface="黑体" panose="02010609060101010101" pitchFamily="49" charset="-122"/>
              </a:rPr>
              <a:t>常用的贴现函数</a:t>
            </a:r>
            <a:r>
              <a:rPr lang="en-US" altLang="zh-CN" sz="2800" b="1" dirty="0">
                <a:latin typeface="+mn-lt"/>
                <a:ea typeface="黑体" panose="02010609060101010101" pitchFamily="49" charset="-122"/>
              </a:rPr>
              <a:t>(discount  function) </a:t>
            </a:r>
          </a:p>
        </p:txBody>
      </p:sp>
      <p:sp>
        <p:nvSpPr>
          <p:cNvPr id="60419" name="Rectangle 3"/>
          <p:cNvSpPr>
            <a:spLocks noGrp="1" noChangeArrowheads="1"/>
          </p:cNvSpPr>
          <p:nvPr>
            <p:ph type="body" idx="1"/>
          </p:nvPr>
        </p:nvSpPr>
        <p:spPr>
          <a:xfrm>
            <a:off x="457200" y="1828630"/>
            <a:ext cx="8229600" cy="4382717"/>
          </a:xfrm>
        </p:spPr>
        <p:txBody>
          <a:bodyPr/>
          <a:lstStyle/>
          <a:p>
            <a:pPr eaLnBrk="1" hangingPunct="1"/>
            <a:r>
              <a:rPr lang="zh-CN" altLang="en-US" b="1" dirty="0">
                <a:latin typeface="+mn-lt"/>
                <a:ea typeface="黑体" panose="02010609060101010101" pitchFamily="49" charset="-122"/>
              </a:rPr>
              <a:t>单利的贴现函数</a:t>
            </a:r>
          </a:p>
          <a:p>
            <a:pPr eaLnBrk="1" hangingPunct="1"/>
            <a:endParaRPr lang="zh-CN" altLang="en-US" b="1" dirty="0">
              <a:latin typeface="+mn-lt"/>
              <a:ea typeface="黑体" panose="02010609060101010101" pitchFamily="49" charset="-122"/>
            </a:endParaRPr>
          </a:p>
          <a:p>
            <a:pPr eaLnBrk="1" hangingPunct="1"/>
            <a:endParaRPr lang="zh-CN" altLang="en-US" b="1" dirty="0">
              <a:latin typeface="+mn-lt"/>
              <a:ea typeface="黑体" panose="02010609060101010101" pitchFamily="49" charset="-122"/>
            </a:endParaRPr>
          </a:p>
          <a:p>
            <a:pPr eaLnBrk="1" hangingPunct="1"/>
            <a:r>
              <a:rPr lang="zh-CN" altLang="en-US" b="1" dirty="0">
                <a:latin typeface="+mn-lt"/>
                <a:ea typeface="黑体" panose="02010609060101010101" pitchFamily="49" charset="-122"/>
              </a:rPr>
              <a:t>复利的贴现函数</a:t>
            </a:r>
          </a:p>
          <a:p>
            <a:pPr eaLnBrk="1" hangingPunct="1"/>
            <a:endParaRPr lang="zh-CN" altLang="en-US" b="1" dirty="0">
              <a:latin typeface="+mn-lt"/>
              <a:ea typeface="黑体" panose="02010609060101010101" pitchFamily="49" charset="-122"/>
            </a:endParaRPr>
          </a:p>
          <a:p>
            <a:pPr eaLnBrk="1" hangingPunct="1"/>
            <a:endParaRPr lang="en-US" altLang="zh-CN" b="1" dirty="0">
              <a:latin typeface="+mn-lt"/>
              <a:ea typeface="黑体" panose="02010609060101010101" pitchFamily="49" charset="-122"/>
            </a:endParaRPr>
          </a:p>
        </p:txBody>
      </p:sp>
      <p:graphicFrame>
        <p:nvGraphicFramePr>
          <p:cNvPr id="60420" name="Object 4"/>
          <p:cNvGraphicFramePr>
            <a:graphicFrameLocks noChangeAspect="1"/>
          </p:cNvGraphicFramePr>
          <p:nvPr>
            <p:extLst>
              <p:ext uri="{D42A27DB-BD31-4B8C-83A1-F6EECF244321}">
                <p14:modId xmlns:p14="http://schemas.microsoft.com/office/powerpoint/2010/main" val="3674663666"/>
              </p:ext>
            </p:extLst>
          </p:nvPr>
        </p:nvGraphicFramePr>
        <p:xfrm>
          <a:off x="3545000" y="1840915"/>
          <a:ext cx="3885703" cy="873486"/>
        </p:xfrm>
        <a:graphic>
          <a:graphicData uri="http://schemas.openxmlformats.org/presentationml/2006/ole">
            <mc:AlternateContent xmlns:mc="http://schemas.openxmlformats.org/markup-compatibility/2006">
              <mc:Choice xmlns:v="urn:schemas-microsoft-com:vml" Requires="v">
                <p:oleObj spid="_x0000_s14596" name="Equation" r:id="rId3" imgW="1015920" imgH="228600" progId="Equation.DSMT4">
                  <p:embed/>
                </p:oleObj>
              </mc:Choice>
              <mc:Fallback>
                <p:oleObj name="Equation" r:id="rId3" imgW="1015920" imgH="228600" progId="Equation.DSMT4">
                  <p:embed/>
                  <p:pic>
                    <p:nvPicPr>
                      <p:cNvPr id="0" name=""/>
                      <p:cNvPicPr>
                        <a:picLocks noChangeAspect="1" noChangeArrowheads="1"/>
                      </p:cNvPicPr>
                      <p:nvPr/>
                    </p:nvPicPr>
                    <p:blipFill>
                      <a:blip r:embed="rId4"/>
                      <a:srcRect/>
                      <a:stretch>
                        <a:fillRect/>
                      </a:stretch>
                    </p:blipFill>
                    <p:spPr bwMode="auto">
                      <a:xfrm>
                        <a:off x="3545000" y="1840915"/>
                        <a:ext cx="3885703" cy="873486"/>
                      </a:xfrm>
                      <a:prstGeom prst="rect">
                        <a:avLst/>
                      </a:prstGeom>
                      <a:noFill/>
                    </p:spPr>
                  </p:pic>
                </p:oleObj>
              </mc:Fallback>
            </mc:AlternateContent>
          </a:graphicData>
        </a:graphic>
      </p:graphicFrame>
      <p:graphicFrame>
        <p:nvGraphicFramePr>
          <p:cNvPr id="60421" name="Object 5"/>
          <p:cNvGraphicFramePr>
            <a:graphicFrameLocks noChangeAspect="1"/>
          </p:cNvGraphicFramePr>
          <p:nvPr>
            <p:extLst>
              <p:ext uri="{D42A27DB-BD31-4B8C-83A1-F6EECF244321}">
                <p14:modId xmlns:p14="http://schemas.microsoft.com/office/powerpoint/2010/main" val="260532554"/>
              </p:ext>
            </p:extLst>
          </p:nvPr>
        </p:nvGraphicFramePr>
        <p:xfrm>
          <a:off x="3506497" y="3584418"/>
          <a:ext cx="4010831" cy="945981"/>
        </p:xfrm>
        <a:graphic>
          <a:graphicData uri="http://schemas.openxmlformats.org/presentationml/2006/ole">
            <mc:AlternateContent xmlns:mc="http://schemas.openxmlformats.org/markup-compatibility/2006">
              <mc:Choice xmlns:v="urn:schemas-microsoft-com:vml" Requires="v">
                <p:oleObj spid="_x0000_s14597" name="Equation" r:id="rId5" imgW="965200" imgH="228600" progId="">
                  <p:embed/>
                </p:oleObj>
              </mc:Choice>
              <mc:Fallback>
                <p:oleObj name="Equation" r:id="rId5" imgW="965200" imgH="2286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6497" y="3584418"/>
                        <a:ext cx="4010831" cy="945981"/>
                      </a:xfrm>
                      <a:prstGeom prst="rect">
                        <a:avLst/>
                      </a:prstGeom>
                      <a:noFill/>
                    </p:spPr>
                  </p:pic>
                </p:oleObj>
              </mc:Fallback>
            </mc:AlternateContent>
          </a:graphicData>
        </a:graphic>
      </p:graphicFrame>
      <p:sp>
        <p:nvSpPr>
          <p:cNvPr id="2" name="矩形 1"/>
          <p:cNvSpPr/>
          <p:nvPr/>
        </p:nvSpPr>
        <p:spPr>
          <a:xfrm>
            <a:off x="1187624" y="5085543"/>
            <a:ext cx="5724644" cy="461665"/>
          </a:xfrm>
          <a:prstGeom prst="rect">
            <a:avLst/>
          </a:prstGeom>
        </p:spPr>
        <p:txBody>
          <a:bodyPr wrap="none">
            <a:spAutoFit/>
          </a:bodyPr>
          <a:lstStyle/>
          <a:p>
            <a:pPr eaLnBrk="1" hangingPunct="1"/>
            <a:r>
              <a:rPr lang="zh-CN" altLang="en-US" sz="2400" dirty="0">
                <a:solidFill>
                  <a:srgbClr val="FF0000"/>
                </a:solidFill>
                <a:latin typeface="黑体" panose="02010609060101010101" pitchFamily="49" charset="-122"/>
                <a:ea typeface="黑体" panose="02010609060101010101" pitchFamily="49" charset="-122"/>
              </a:rPr>
              <a:t>注：除非特别申明，今后一概使用复利。</a:t>
            </a:r>
          </a:p>
        </p:txBody>
      </p:sp>
    </p:spTree>
    <p:extLst>
      <p:ext uri="{BB962C8B-B14F-4D97-AF65-F5344CB8AC3E}">
        <p14:creationId xmlns:p14="http://schemas.microsoft.com/office/powerpoint/2010/main" val="32202250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additive="base">
                                        <p:cTn id="7" dur="500" fill="hold"/>
                                        <p:tgtEl>
                                          <p:spTgt spid="604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0420"/>
                                        </p:tgtEl>
                                        <p:attrNameLst>
                                          <p:attrName>style.visibility</p:attrName>
                                        </p:attrNameLst>
                                      </p:cBhvr>
                                      <p:to>
                                        <p:strVal val="visible"/>
                                      </p:to>
                                    </p:set>
                                    <p:anim calcmode="lin" valueType="num">
                                      <p:cBhvr additive="base">
                                        <p:cTn id="11" dur="500" fill="hold"/>
                                        <p:tgtEl>
                                          <p:spTgt spid="60420"/>
                                        </p:tgtEl>
                                        <p:attrNameLst>
                                          <p:attrName>ppt_x</p:attrName>
                                        </p:attrNameLst>
                                      </p:cBhvr>
                                      <p:tavLst>
                                        <p:tav tm="0">
                                          <p:val>
                                            <p:strVal val="#ppt_x"/>
                                          </p:val>
                                        </p:tav>
                                        <p:tav tm="100000">
                                          <p:val>
                                            <p:strVal val="#ppt_x"/>
                                          </p:val>
                                        </p:tav>
                                      </p:tavLst>
                                    </p:anim>
                                    <p:anim calcmode="lin" valueType="num">
                                      <p:cBhvr additive="base">
                                        <p:cTn id="12" dur="500" fill="hold"/>
                                        <p:tgtEl>
                                          <p:spTgt spid="60420"/>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0419">
                                            <p:txEl>
                                              <p:pRg st="3" end="3"/>
                                            </p:txEl>
                                          </p:spTgt>
                                        </p:tgtEl>
                                        <p:attrNameLst>
                                          <p:attrName>style.visibility</p:attrName>
                                        </p:attrNameLst>
                                      </p:cBhvr>
                                      <p:to>
                                        <p:strVal val="visible"/>
                                      </p:to>
                                    </p:set>
                                    <p:anim calcmode="lin" valueType="num">
                                      <p:cBhvr additive="base">
                                        <p:cTn id="17" dur="500" fill="hold"/>
                                        <p:tgtEl>
                                          <p:spTgt spid="6041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0419">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0421"/>
                                        </p:tgtEl>
                                        <p:attrNameLst>
                                          <p:attrName>style.visibility</p:attrName>
                                        </p:attrNameLst>
                                      </p:cBhvr>
                                      <p:to>
                                        <p:strVal val="visible"/>
                                      </p:to>
                                    </p:set>
                                    <p:anim calcmode="lin" valueType="num">
                                      <p:cBhvr additive="base">
                                        <p:cTn id="21" dur="500" fill="hold"/>
                                        <p:tgtEl>
                                          <p:spTgt spid="60421"/>
                                        </p:tgtEl>
                                        <p:attrNameLst>
                                          <p:attrName>ppt_x</p:attrName>
                                        </p:attrNameLst>
                                      </p:cBhvr>
                                      <p:tavLst>
                                        <p:tav tm="0">
                                          <p:val>
                                            <p:strVal val="#ppt_x"/>
                                          </p:val>
                                        </p:tav>
                                        <p:tav tm="100000">
                                          <p:val>
                                            <p:strVal val="#ppt_x"/>
                                          </p:val>
                                        </p:tav>
                                      </p:tavLst>
                                    </p:anim>
                                    <p:anim calcmode="lin" valueType="num">
                                      <p:cBhvr additive="base">
                                        <p:cTn id="22" dur="500" fill="hold"/>
                                        <p:tgtEl>
                                          <p:spTgt spid="6042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934D7DB-8151-41C1-B465-3495387089EC}" type="slidenum">
              <a:rPr lang="en-US" altLang="zh-CN" smtClean="0"/>
              <a:pPr eaLnBrk="1" hangingPunct="1"/>
              <a:t>39</a:t>
            </a:fld>
            <a:endParaRPr lang="en-US" altLang="zh-CN"/>
          </a:p>
        </p:txBody>
      </p:sp>
      <p:graphicFrame>
        <p:nvGraphicFramePr>
          <p:cNvPr id="99333" name="Object 5"/>
          <p:cNvGraphicFramePr>
            <a:graphicFrameLocks noChangeAspect="1"/>
          </p:cNvGraphicFramePr>
          <p:nvPr>
            <p:extLst>
              <p:ext uri="{D42A27DB-BD31-4B8C-83A1-F6EECF244321}">
                <p14:modId xmlns:p14="http://schemas.microsoft.com/office/powerpoint/2010/main" val="2462750466"/>
              </p:ext>
            </p:extLst>
          </p:nvPr>
        </p:nvGraphicFramePr>
        <p:xfrm>
          <a:off x="713738" y="2019338"/>
          <a:ext cx="1295400" cy="952500"/>
        </p:xfrm>
        <a:graphic>
          <a:graphicData uri="http://schemas.openxmlformats.org/presentationml/2006/ole">
            <mc:AlternateContent xmlns:mc="http://schemas.openxmlformats.org/markup-compatibility/2006">
              <mc:Choice xmlns:v="urn:schemas-microsoft-com:vml" Requires="v">
                <p:oleObj spid="_x0000_s15620" name="Equation" r:id="rId4" imgW="508000" imgH="368300" progId="">
                  <p:embed/>
                </p:oleObj>
              </mc:Choice>
              <mc:Fallback>
                <p:oleObj name="Equation" r:id="rId4" imgW="508000" imgH="3683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3738" y="2019338"/>
                        <a:ext cx="129540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32" name="Object 4"/>
          <p:cNvGraphicFramePr>
            <a:graphicFrameLocks noChangeAspect="1"/>
          </p:cNvGraphicFramePr>
          <p:nvPr>
            <p:extLst>
              <p:ext uri="{D42A27DB-BD31-4B8C-83A1-F6EECF244321}">
                <p14:modId xmlns:p14="http://schemas.microsoft.com/office/powerpoint/2010/main" val="3392078617"/>
              </p:ext>
            </p:extLst>
          </p:nvPr>
        </p:nvGraphicFramePr>
        <p:xfrm>
          <a:off x="785175" y="5043525"/>
          <a:ext cx="1008063" cy="538163"/>
        </p:xfrm>
        <a:graphic>
          <a:graphicData uri="http://schemas.openxmlformats.org/presentationml/2006/ole">
            <mc:AlternateContent xmlns:mc="http://schemas.openxmlformats.org/markup-compatibility/2006">
              <mc:Choice xmlns:v="urn:schemas-microsoft-com:vml" Requires="v">
                <p:oleObj spid="_x0000_s15621" name="Equation" r:id="rId6" imgW="431613" imgH="228501" progId="">
                  <p:embed/>
                </p:oleObj>
              </mc:Choice>
              <mc:Fallback>
                <p:oleObj name="Equation" r:id="rId6" imgW="431613" imgH="228501"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5175" y="5043525"/>
                        <a:ext cx="1008063"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335" name="Rectangle 7"/>
          <p:cNvSpPr>
            <a:spLocks noChangeArrowheads="1"/>
          </p:cNvSpPr>
          <p:nvPr/>
        </p:nvSpPr>
        <p:spPr bwMode="auto">
          <a:xfrm>
            <a:off x="785175" y="3961150"/>
            <a:ext cx="6571030"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None/>
            </a:pPr>
            <a:r>
              <a:rPr kumimoji="1" lang="en-US" altLang="zh-CN" sz="2400" b="1" dirty="0">
                <a:latin typeface="Times New Roman" panose="02020603050405020304" pitchFamily="18" charset="0"/>
                <a:cs typeface="Times New Roman" panose="02020603050405020304" pitchFamily="18" charset="0"/>
              </a:rPr>
              <a:t>(1+ </a:t>
            </a:r>
            <a:r>
              <a:rPr kumimoji="1" lang="en-US" altLang="zh-CN" sz="2400" b="1" i="1" dirty="0" err="1">
                <a:latin typeface="Times New Roman" panose="02020603050405020304" pitchFamily="18" charset="0"/>
                <a:cs typeface="Times New Roman" panose="02020603050405020304" pitchFamily="18" charset="0"/>
              </a:rPr>
              <a:t>i</a:t>
            </a:r>
            <a:r>
              <a:rPr kumimoji="1" lang="en-US" altLang="zh-CN" sz="2400" b="1" dirty="0">
                <a:latin typeface="Times New Roman" panose="02020603050405020304" pitchFamily="18" charset="0"/>
                <a:cs typeface="Times New Roman" panose="02020603050405020304" pitchFamily="18" charset="0"/>
              </a:rPr>
              <a:t>)             </a:t>
            </a:r>
            <a:r>
              <a:rPr kumimoji="1" lang="zh-CN" altLang="en-US" sz="2400" b="1" dirty="0">
                <a:latin typeface="+mn-lt"/>
                <a:ea typeface="黑体" panose="02010609060101010101" pitchFamily="49" charset="-122"/>
                <a:cs typeface="Times New Roman" panose="02020603050405020304" pitchFamily="18" charset="0"/>
              </a:rPr>
              <a:t>累积因子</a:t>
            </a:r>
            <a:r>
              <a:rPr kumimoji="1" lang="zh-CN" altLang="en-US" sz="2400" b="1" dirty="0">
                <a:latin typeface="+mn-lt"/>
                <a:cs typeface="Times New Roman" panose="02020603050405020304" pitchFamily="18" charset="0"/>
              </a:rPr>
              <a:t>： </a:t>
            </a:r>
            <a:r>
              <a:rPr kumimoji="1" lang="en-US" altLang="zh-CN" sz="2400" b="1" dirty="0">
                <a:latin typeface="+mn-lt"/>
                <a:cs typeface="Times New Roman" panose="02020603050405020304" pitchFamily="18" charset="0"/>
              </a:rPr>
              <a:t>accumulation factor</a:t>
            </a:r>
          </a:p>
        </p:txBody>
      </p:sp>
      <p:sp>
        <p:nvSpPr>
          <p:cNvPr id="99336" name="Rectangle 8"/>
          <p:cNvSpPr>
            <a:spLocks noChangeArrowheads="1"/>
          </p:cNvSpPr>
          <p:nvPr/>
        </p:nvSpPr>
        <p:spPr bwMode="auto">
          <a:xfrm>
            <a:off x="2441905" y="5041270"/>
            <a:ext cx="6301208"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buNone/>
            </a:pPr>
            <a:r>
              <a:rPr kumimoji="1" lang="en-US" altLang="zh-CN" sz="2400" b="1" i="1" dirty="0">
                <a:latin typeface="+mn-lt"/>
                <a:cs typeface="Times New Roman" panose="02020603050405020304" pitchFamily="18" charset="0"/>
              </a:rPr>
              <a:t> t </a:t>
            </a:r>
            <a:r>
              <a:rPr kumimoji="1" lang="zh-CN" altLang="en-US" sz="2400" b="1" dirty="0">
                <a:latin typeface="+mn-lt"/>
                <a:ea typeface="黑体" panose="02010609060101010101" pitchFamily="49" charset="-122"/>
                <a:cs typeface="Times New Roman" panose="02020603050405020304" pitchFamily="18" charset="0"/>
              </a:rPr>
              <a:t>年累积因子</a:t>
            </a:r>
            <a:r>
              <a:rPr kumimoji="1" lang="zh-CN" altLang="en-US" sz="2400" b="1" dirty="0">
                <a:latin typeface="+mn-lt"/>
                <a:cs typeface="Times New Roman" panose="02020603050405020304" pitchFamily="18" charset="0"/>
              </a:rPr>
              <a:t>：</a:t>
            </a:r>
            <a:r>
              <a:rPr kumimoji="1" lang="en-US" altLang="zh-CN" sz="2400" b="1" i="1" dirty="0">
                <a:latin typeface="+mn-lt"/>
                <a:cs typeface="Times New Roman" panose="02020603050405020304" pitchFamily="18" charset="0"/>
              </a:rPr>
              <a:t>t</a:t>
            </a:r>
            <a:r>
              <a:rPr kumimoji="1" lang="en-US" altLang="zh-CN" sz="2400" b="1" dirty="0">
                <a:latin typeface="+mn-lt"/>
                <a:cs typeface="Times New Roman" panose="02020603050405020304" pitchFamily="18" charset="0"/>
              </a:rPr>
              <a:t>-year accumulation factor</a:t>
            </a:r>
          </a:p>
        </p:txBody>
      </p:sp>
      <p:sp>
        <p:nvSpPr>
          <p:cNvPr id="99337" name="Rectangle 9"/>
          <p:cNvSpPr>
            <a:spLocks noChangeArrowheads="1"/>
          </p:cNvSpPr>
          <p:nvPr/>
        </p:nvSpPr>
        <p:spPr bwMode="auto">
          <a:xfrm>
            <a:off x="2513913" y="2308263"/>
            <a:ext cx="412324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None/>
            </a:pPr>
            <a:r>
              <a:rPr kumimoji="1" lang="zh-CN" altLang="en-US" dirty="0">
                <a:latin typeface="+mn-lt"/>
                <a:ea typeface="黑体" panose="02010609060101010101" pitchFamily="49" charset="-122"/>
                <a:cs typeface="Times New Roman" panose="02020603050405020304" pitchFamily="18" charset="0"/>
              </a:rPr>
              <a:t> </a:t>
            </a:r>
            <a:r>
              <a:rPr kumimoji="1" lang="zh-CN" altLang="en-US" sz="2400" b="1" dirty="0">
                <a:latin typeface="+mn-lt"/>
                <a:ea typeface="黑体" panose="02010609060101010101" pitchFamily="49" charset="-122"/>
                <a:cs typeface="Times New Roman" panose="02020603050405020304" pitchFamily="18" charset="0"/>
              </a:rPr>
              <a:t>贴现因子</a:t>
            </a:r>
            <a:r>
              <a:rPr kumimoji="1" lang="zh-CN" altLang="en-US" sz="2400" b="1" dirty="0">
                <a:latin typeface="+mn-lt"/>
                <a:cs typeface="Times New Roman" panose="02020603050405020304" pitchFamily="18" charset="0"/>
              </a:rPr>
              <a:t>： </a:t>
            </a:r>
            <a:r>
              <a:rPr kumimoji="1" lang="en-US" altLang="zh-CN" sz="2400" b="1" dirty="0">
                <a:latin typeface="+mn-lt"/>
                <a:cs typeface="Times New Roman" panose="02020603050405020304" pitchFamily="18" charset="0"/>
              </a:rPr>
              <a:t>discount factor</a:t>
            </a:r>
          </a:p>
        </p:txBody>
      </p:sp>
      <p:sp>
        <p:nvSpPr>
          <p:cNvPr id="99338" name="Rectangle 10"/>
          <p:cNvSpPr>
            <a:spLocks noChangeArrowheads="1"/>
          </p:cNvSpPr>
          <p:nvPr/>
        </p:nvSpPr>
        <p:spPr bwMode="auto">
          <a:xfrm>
            <a:off x="785175" y="3192500"/>
            <a:ext cx="7350089"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None/>
            </a:pPr>
            <a:r>
              <a:rPr kumimoji="1" lang="en-US" altLang="zh-CN" sz="2800" b="1" i="1" dirty="0" err="1">
                <a:latin typeface="Times New Roman" panose="02020603050405020304" pitchFamily="18" charset="0"/>
                <a:cs typeface="Times New Roman" panose="02020603050405020304" pitchFamily="18" charset="0"/>
              </a:rPr>
              <a:t>v</a:t>
            </a:r>
            <a:r>
              <a:rPr kumimoji="1" lang="en-US" altLang="zh-CN" sz="2800" b="1" i="1" baseline="30000" dirty="0" err="1">
                <a:latin typeface="Times New Roman" panose="02020603050405020304" pitchFamily="18" charset="0"/>
                <a:cs typeface="Times New Roman" panose="02020603050405020304" pitchFamily="18" charset="0"/>
              </a:rPr>
              <a:t>t</a:t>
            </a:r>
            <a:r>
              <a:rPr kumimoji="1" lang="en-US" altLang="zh-CN" sz="2800" b="1" baseline="30000" dirty="0">
                <a:latin typeface="Times New Roman" panose="02020603050405020304" pitchFamily="18" charset="0"/>
                <a:cs typeface="Times New Roman" panose="02020603050405020304" pitchFamily="18" charset="0"/>
              </a:rPr>
              <a:t> </a:t>
            </a:r>
            <a:r>
              <a:rPr kumimoji="1" lang="en-US" altLang="zh-CN" sz="2800" b="1" dirty="0">
                <a:latin typeface="Times New Roman" panose="02020603050405020304" pitchFamily="18" charset="0"/>
                <a:cs typeface="Times New Roman" panose="02020603050405020304" pitchFamily="18" charset="0"/>
              </a:rPr>
              <a:t> </a:t>
            </a:r>
            <a:r>
              <a:rPr kumimoji="1" lang="en-US" altLang="zh-CN" sz="2400" b="1" dirty="0">
                <a:latin typeface="+mn-lt"/>
                <a:cs typeface="Times New Roman" panose="02020603050405020304" pitchFamily="18" charset="0"/>
              </a:rPr>
              <a:t>                 </a:t>
            </a:r>
            <a:r>
              <a:rPr kumimoji="1" lang="en-US" altLang="zh-CN" sz="2400" b="1" i="1" dirty="0">
                <a:latin typeface="+mn-lt"/>
                <a:cs typeface="Times New Roman" panose="02020603050405020304" pitchFamily="18" charset="0"/>
              </a:rPr>
              <a:t>t </a:t>
            </a:r>
            <a:r>
              <a:rPr kumimoji="1" lang="zh-CN" altLang="en-US" sz="2400" b="1" dirty="0">
                <a:latin typeface="+mn-lt"/>
                <a:ea typeface="黑体" panose="02010609060101010101" pitchFamily="49" charset="-122"/>
                <a:cs typeface="Times New Roman" panose="02020603050405020304" pitchFamily="18" charset="0"/>
              </a:rPr>
              <a:t>年贴现因子</a:t>
            </a:r>
            <a:r>
              <a:rPr kumimoji="1" lang="zh-CN" altLang="en-US" sz="2400" b="1" dirty="0">
                <a:latin typeface="+mn-lt"/>
                <a:cs typeface="Times New Roman" panose="02020603050405020304" pitchFamily="18" charset="0"/>
              </a:rPr>
              <a:t>： </a:t>
            </a:r>
            <a:r>
              <a:rPr kumimoji="1" lang="en-US" altLang="zh-CN" sz="2400" b="1" i="1" dirty="0">
                <a:latin typeface="+mn-lt"/>
                <a:cs typeface="Times New Roman" panose="02020603050405020304" pitchFamily="18" charset="0"/>
              </a:rPr>
              <a:t>t</a:t>
            </a:r>
            <a:r>
              <a:rPr kumimoji="1" lang="en-US" altLang="zh-CN" sz="2400" b="1" dirty="0">
                <a:latin typeface="+mn-lt"/>
                <a:cs typeface="Times New Roman" panose="02020603050405020304" pitchFamily="18" charset="0"/>
              </a:rPr>
              <a:t>-year discount factor</a:t>
            </a:r>
          </a:p>
        </p:txBody>
      </p:sp>
      <p:sp>
        <p:nvSpPr>
          <p:cNvPr id="99339" name="Text Box 11"/>
          <p:cNvSpPr txBox="1">
            <a:spLocks noChangeArrowheads="1"/>
          </p:cNvSpPr>
          <p:nvPr/>
        </p:nvSpPr>
        <p:spPr bwMode="auto">
          <a:xfrm>
            <a:off x="710341" y="1091593"/>
            <a:ext cx="1731564" cy="546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zh-CN" altLang="en-US" sz="2400" b="1" dirty="0">
                <a:latin typeface="+mj-lt"/>
                <a:ea typeface="黑体" panose="02010609060101010101" pitchFamily="49" charset="-122"/>
              </a:rPr>
              <a:t>几个术语：</a:t>
            </a:r>
          </a:p>
        </p:txBody>
      </p:sp>
    </p:spTree>
    <p:extLst>
      <p:ext uri="{BB962C8B-B14F-4D97-AF65-F5344CB8AC3E}">
        <p14:creationId xmlns:p14="http://schemas.microsoft.com/office/powerpoint/2010/main" val="3775630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9339"/>
                                        </p:tgtEl>
                                        <p:attrNameLst>
                                          <p:attrName>style.visibility</p:attrName>
                                        </p:attrNameLst>
                                      </p:cBhvr>
                                      <p:to>
                                        <p:strVal val="visible"/>
                                      </p:to>
                                    </p:set>
                                    <p:anim calcmode="lin" valueType="num">
                                      <p:cBhvr additive="base">
                                        <p:cTn id="7" dur="500" fill="hold"/>
                                        <p:tgtEl>
                                          <p:spTgt spid="99339"/>
                                        </p:tgtEl>
                                        <p:attrNameLst>
                                          <p:attrName>ppt_x</p:attrName>
                                        </p:attrNameLst>
                                      </p:cBhvr>
                                      <p:tavLst>
                                        <p:tav tm="0">
                                          <p:val>
                                            <p:strVal val="#ppt_x"/>
                                          </p:val>
                                        </p:tav>
                                        <p:tav tm="100000">
                                          <p:val>
                                            <p:strVal val="#ppt_x"/>
                                          </p:val>
                                        </p:tav>
                                      </p:tavLst>
                                    </p:anim>
                                    <p:anim calcmode="lin" valueType="num">
                                      <p:cBhvr additive="base">
                                        <p:cTn id="8" dur="500" fill="hold"/>
                                        <p:tgtEl>
                                          <p:spTgt spid="9933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9333"/>
                                        </p:tgtEl>
                                        <p:attrNameLst>
                                          <p:attrName>style.visibility</p:attrName>
                                        </p:attrNameLst>
                                      </p:cBhvr>
                                      <p:to>
                                        <p:strVal val="visible"/>
                                      </p:to>
                                    </p:set>
                                    <p:anim calcmode="lin" valueType="num">
                                      <p:cBhvr additive="base">
                                        <p:cTn id="13" dur="500" fill="hold"/>
                                        <p:tgtEl>
                                          <p:spTgt spid="99333"/>
                                        </p:tgtEl>
                                        <p:attrNameLst>
                                          <p:attrName>ppt_x</p:attrName>
                                        </p:attrNameLst>
                                      </p:cBhvr>
                                      <p:tavLst>
                                        <p:tav tm="0">
                                          <p:val>
                                            <p:strVal val="#ppt_x"/>
                                          </p:val>
                                        </p:tav>
                                        <p:tav tm="100000">
                                          <p:val>
                                            <p:strVal val="#ppt_x"/>
                                          </p:val>
                                        </p:tav>
                                      </p:tavLst>
                                    </p:anim>
                                    <p:anim calcmode="lin" valueType="num">
                                      <p:cBhvr additive="base">
                                        <p:cTn id="14" dur="500" fill="hold"/>
                                        <p:tgtEl>
                                          <p:spTgt spid="99333"/>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9337"/>
                                        </p:tgtEl>
                                        <p:attrNameLst>
                                          <p:attrName>style.visibility</p:attrName>
                                        </p:attrNameLst>
                                      </p:cBhvr>
                                      <p:to>
                                        <p:strVal val="visible"/>
                                      </p:to>
                                    </p:set>
                                    <p:anim calcmode="lin" valueType="num">
                                      <p:cBhvr additive="base">
                                        <p:cTn id="17" dur="500" fill="hold"/>
                                        <p:tgtEl>
                                          <p:spTgt spid="99337"/>
                                        </p:tgtEl>
                                        <p:attrNameLst>
                                          <p:attrName>ppt_x</p:attrName>
                                        </p:attrNameLst>
                                      </p:cBhvr>
                                      <p:tavLst>
                                        <p:tav tm="0">
                                          <p:val>
                                            <p:strVal val="#ppt_x"/>
                                          </p:val>
                                        </p:tav>
                                        <p:tav tm="100000">
                                          <p:val>
                                            <p:strVal val="#ppt_x"/>
                                          </p:val>
                                        </p:tav>
                                      </p:tavLst>
                                    </p:anim>
                                    <p:anim calcmode="lin" valueType="num">
                                      <p:cBhvr additive="base">
                                        <p:cTn id="18" dur="500" fill="hold"/>
                                        <p:tgtEl>
                                          <p:spTgt spid="99337"/>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9338"/>
                                        </p:tgtEl>
                                        <p:attrNameLst>
                                          <p:attrName>style.visibility</p:attrName>
                                        </p:attrNameLst>
                                      </p:cBhvr>
                                      <p:to>
                                        <p:strVal val="visible"/>
                                      </p:to>
                                    </p:set>
                                    <p:anim calcmode="lin" valueType="num">
                                      <p:cBhvr additive="base">
                                        <p:cTn id="23" dur="500" fill="hold"/>
                                        <p:tgtEl>
                                          <p:spTgt spid="99338"/>
                                        </p:tgtEl>
                                        <p:attrNameLst>
                                          <p:attrName>ppt_x</p:attrName>
                                        </p:attrNameLst>
                                      </p:cBhvr>
                                      <p:tavLst>
                                        <p:tav tm="0">
                                          <p:val>
                                            <p:strVal val="#ppt_x"/>
                                          </p:val>
                                        </p:tav>
                                        <p:tav tm="100000">
                                          <p:val>
                                            <p:strVal val="#ppt_x"/>
                                          </p:val>
                                        </p:tav>
                                      </p:tavLst>
                                    </p:anim>
                                    <p:anim calcmode="lin" valueType="num">
                                      <p:cBhvr additive="base">
                                        <p:cTn id="24" dur="500" fill="hold"/>
                                        <p:tgtEl>
                                          <p:spTgt spid="99338"/>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9335"/>
                                        </p:tgtEl>
                                        <p:attrNameLst>
                                          <p:attrName>style.visibility</p:attrName>
                                        </p:attrNameLst>
                                      </p:cBhvr>
                                      <p:to>
                                        <p:strVal val="visible"/>
                                      </p:to>
                                    </p:set>
                                    <p:anim calcmode="lin" valueType="num">
                                      <p:cBhvr additive="base">
                                        <p:cTn id="29" dur="500" fill="hold"/>
                                        <p:tgtEl>
                                          <p:spTgt spid="99335"/>
                                        </p:tgtEl>
                                        <p:attrNameLst>
                                          <p:attrName>ppt_x</p:attrName>
                                        </p:attrNameLst>
                                      </p:cBhvr>
                                      <p:tavLst>
                                        <p:tav tm="0">
                                          <p:val>
                                            <p:strVal val="#ppt_x"/>
                                          </p:val>
                                        </p:tav>
                                        <p:tav tm="100000">
                                          <p:val>
                                            <p:strVal val="#ppt_x"/>
                                          </p:val>
                                        </p:tav>
                                      </p:tavLst>
                                    </p:anim>
                                    <p:anim calcmode="lin" valueType="num">
                                      <p:cBhvr additive="base">
                                        <p:cTn id="30" dur="500" fill="hold"/>
                                        <p:tgtEl>
                                          <p:spTgt spid="99335"/>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99332"/>
                                        </p:tgtEl>
                                        <p:attrNameLst>
                                          <p:attrName>style.visibility</p:attrName>
                                        </p:attrNameLst>
                                      </p:cBhvr>
                                      <p:to>
                                        <p:strVal val="visible"/>
                                      </p:to>
                                    </p:set>
                                    <p:anim calcmode="lin" valueType="num">
                                      <p:cBhvr additive="base">
                                        <p:cTn id="35" dur="500" fill="hold"/>
                                        <p:tgtEl>
                                          <p:spTgt spid="99332"/>
                                        </p:tgtEl>
                                        <p:attrNameLst>
                                          <p:attrName>ppt_x</p:attrName>
                                        </p:attrNameLst>
                                      </p:cBhvr>
                                      <p:tavLst>
                                        <p:tav tm="0">
                                          <p:val>
                                            <p:strVal val="#ppt_x"/>
                                          </p:val>
                                        </p:tav>
                                        <p:tav tm="100000">
                                          <p:val>
                                            <p:strVal val="#ppt_x"/>
                                          </p:val>
                                        </p:tav>
                                      </p:tavLst>
                                    </p:anim>
                                    <p:anim calcmode="lin" valueType="num">
                                      <p:cBhvr additive="base">
                                        <p:cTn id="36" dur="500" fill="hold"/>
                                        <p:tgtEl>
                                          <p:spTgt spid="9933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9336"/>
                                        </p:tgtEl>
                                        <p:attrNameLst>
                                          <p:attrName>style.visibility</p:attrName>
                                        </p:attrNameLst>
                                      </p:cBhvr>
                                      <p:to>
                                        <p:strVal val="visible"/>
                                      </p:to>
                                    </p:set>
                                    <p:anim calcmode="lin" valueType="num">
                                      <p:cBhvr additive="base">
                                        <p:cTn id="39" dur="500" fill="hold"/>
                                        <p:tgtEl>
                                          <p:spTgt spid="99336"/>
                                        </p:tgtEl>
                                        <p:attrNameLst>
                                          <p:attrName>ppt_x</p:attrName>
                                        </p:attrNameLst>
                                      </p:cBhvr>
                                      <p:tavLst>
                                        <p:tav tm="0">
                                          <p:val>
                                            <p:strVal val="#ppt_x"/>
                                          </p:val>
                                        </p:tav>
                                        <p:tav tm="100000">
                                          <p:val>
                                            <p:strVal val="#ppt_x"/>
                                          </p:val>
                                        </p:tav>
                                      </p:tavLst>
                                    </p:anim>
                                    <p:anim calcmode="lin" valueType="num">
                                      <p:cBhvr additive="base">
                                        <p:cTn id="40" dur="500" fill="hold"/>
                                        <p:tgtEl>
                                          <p:spTgt spid="993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5" grpId="0"/>
      <p:bldP spid="99336" grpId="0"/>
      <p:bldP spid="99337" grpId="0"/>
      <p:bldP spid="99338" grpId="0"/>
      <p:bldP spid="9933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A72DAB18-8051-48CF-A9AB-927FB5E077D2}" type="slidenum">
              <a:rPr lang="en-US" altLang="zh-CN" smtClean="0"/>
              <a:pPr eaLnBrk="1" hangingPunct="1">
                <a:buNone/>
              </a:pPr>
              <a:t>4</a:t>
            </a:fld>
            <a:endParaRPr lang="en-US" altLang="zh-CN" dirty="0"/>
          </a:p>
        </p:txBody>
      </p:sp>
      <p:sp>
        <p:nvSpPr>
          <p:cNvPr id="2" name="Rectangle 3"/>
          <p:cNvSpPr>
            <a:spLocks noGrp="1" noChangeArrowheads="1"/>
          </p:cNvSpPr>
          <p:nvPr>
            <p:ph type="body" idx="1"/>
          </p:nvPr>
        </p:nvSpPr>
        <p:spPr>
          <a:xfrm>
            <a:off x="437949" y="1982809"/>
            <a:ext cx="8229600" cy="4389119"/>
          </a:xfrm>
        </p:spPr>
        <p:txBody>
          <a:bodyPr/>
          <a:lstStyle/>
          <a:p>
            <a:pPr eaLnBrk="1" hangingPunct="1"/>
            <a:r>
              <a:rPr lang="zh-CN" altLang="en-US" b="1" dirty="0">
                <a:solidFill>
                  <a:srgbClr val="0000CC"/>
                </a:solidFill>
                <a:latin typeface="+mn-lt"/>
                <a:ea typeface="黑体" panose="02010609060101010101" pitchFamily="49" charset="-122"/>
              </a:rPr>
              <a:t>利息</a:t>
            </a:r>
            <a:r>
              <a:rPr lang="zh-CN" altLang="en-US" b="1" dirty="0">
                <a:latin typeface="+mn-lt"/>
                <a:ea typeface="黑体" panose="02010609060101010101" pitchFamily="49" charset="-122"/>
              </a:rPr>
              <a:t>（</a:t>
            </a:r>
            <a:r>
              <a:rPr lang="en-US" altLang="zh-CN" b="1" dirty="0">
                <a:latin typeface="+mn-lt"/>
                <a:ea typeface="黑体" panose="02010609060101010101" pitchFamily="49" charset="-122"/>
              </a:rPr>
              <a:t>interest</a:t>
            </a:r>
            <a:r>
              <a:rPr lang="zh-CN" altLang="en-US" b="1" dirty="0">
                <a:latin typeface="+mn-lt"/>
                <a:ea typeface="黑体" panose="02010609060101010101" pitchFamily="49" charset="-122"/>
              </a:rPr>
              <a:t>）：</a:t>
            </a:r>
          </a:p>
          <a:p>
            <a:pPr lvl="1" eaLnBrk="1" hangingPunct="1"/>
            <a:r>
              <a:rPr lang="zh-CN" altLang="en-US" b="1" dirty="0">
                <a:latin typeface="+mn-lt"/>
                <a:ea typeface="黑体" panose="02010609060101010101" pitchFamily="49" charset="-122"/>
              </a:rPr>
              <a:t>借用他人资金需支付的成本，或出让资金获得的报酬。</a:t>
            </a:r>
            <a:endParaRPr lang="en-US" altLang="zh-CN" b="1" dirty="0">
              <a:latin typeface="+mn-lt"/>
              <a:ea typeface="黑体" panose="02010609060101010101" pitchFamily="49" charset="-122"/>
            </a:endParaRPr>
          </a:p>
          <a:p>
            <a:pPr lvl="1" eaLnBrk="1" hangingPunct="1"/>
            <a:endParaRPr lang="zh-CN" altLang="en-US" b="1" dirty="0">
              <a:latin typeface="+mn-lt"/>
              <a:ea typeface="黑体" panose="02010609060101010101" pitchFamily="49" charset="-122"/>
            </a:endParaRPr>
          </a:p>
          <a:p>
            <a:pPr eaLnBrk="1" hangingPunct="1"/>
            <a:r>
              <a:rPr lang="zh-CN" altLang="en-US" b="1" dirty="0">
                <a:latin typeface="+mn-lt"/>
                <a:ea typeface="黑体" panose="02010609060101010101" pitchFamily="49" charset="-122"/>
              </a:rPr>
              <a:t>利息存在的合理性</a:t>
            </a:r>
          </a:p>
          <a:p>
            <a:pPr lvl="2" eaLnBrk="1" hangingPunct="1"/>
            <a:r>
              <a:rPr lang="zh-CN" altLang="en-US" b="1" dirty="0">
                <a:latin typeface="+mn-lt"/>
                <a:ea typeface="黑体" panose="02010609060101010101" pitchFamily="49" charset="-122"/>
              </a:rPr>
              <a:t>资金的稀缺性</a:t>
            </a:r>
          </a:p>
          <a:p>
            <a:pPr lvl="2" eaLnBrk="1" hangingPunct="1"/>
            <a:r>
              <a:rPr lang="zh-CN" altLang="en-US" b="1" dirty="0">
                <a:latin typeface="+mn-lt"/>
                <a:ea typeface="黑体" panose="02010609060101010101" pitchFamily="49" charset="-122"/>
              </a:rPr>
              <a:t>时间偏好</a:t>
            </a:r>
          </a:p>
          <a:p>
            <a:pPr lvl="2" eaLnBrk="1" hangingPunct="1"/>
            <a:r>
              <a:rPr lang="zh-CN" altLang="en-US" b="1" dirty="0">
                <a:latin typeface="+mn-lt"/>
                <a:ea typeface="黑体" panose="02010609060101010101" pitchFamily="49" charset="-122"/>
              </a:rPr>
              <a:t>资本也是生产力</a:t>
            </a:r>
          </a:p>
        </p:txBody>
      </p:sp>
      <p:sp>
        <p:nvSpPr>
          <p:cNvPr id="3" name="标题 2"/>
          <p:cNvSpPr>
            <a:spLocks noGrp="1"/>
          </p:cNvSpPr>
          <p:nvPr>
            <p:ph type="title"/>
          </p:nvPr>
        </p:nvSpPr>
        <p:spPr>
          <a:xfrm>
            <a:off x="457200" y="942797"/>
            <a:ext cx="8229600" cy="789140"/>
          </a:xfrm>
        </p:spPr>
        <p:txBody>
          <a:bodyPr/>
          <a:lstStyle/>
          <a:p>
            <a:r>
              <a:rPr lang="zh-CN" altLang="en-US" sz="3200" dirty="0"/>
              <a:t>利息的基本概念</a:t>
            </a:r>
          </a:p>
        </p:txBody>
      </p:sp>
    </p:spTree>
    <p:extLst>
      <p:ext uri="{BB962C8B-B14F-4D97-AF65-F5344CB8AC3E}">
        <p14:creationId xmlns:p14="http://schemas.microsoft.com/office/powerpoint/2010/main" val="27640687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462B7A72-C0F8-4D66-AAD7-48962DE06D41}" type="slidenum">
              <a:rPr lang="en-US" altLang="zh-CN" smtClean="0"/>
              <a:pPr eaLnBrk="1" hangingPunct="1">
                <a:buNone/>
              </a:pPr>
              <a:t>40</a:t>
            </a:fld>
            <a:endParaRPr lang="en-US" altLang="zh-CN" dirty="0"/>
          </a:p>
        </p:txBody>
      </p:sp>
      <p:sp>
        <p:nvSpPr>
          <p:cNvPr id="55299" name="Rectangle 2"/>
          <p:cNvSpPr>
            <a:spLocks noGrp="1" noChangeArrowheads="1"/>
          </p:cNvSpPr>
          <p:nvPr>
            <p:ph type="title"/>
          </p:nvPr>
        </p:nvSpPr>
        <p:spPr>
          <a:xfrm>
            <a:off x="182072" y="642003"/>
            <a:ext cx="8642350" cy="1295400"/>
          </a:xfrm>
        </p:spPr>
        <p:txBody>
          <a:bodyPr/>
          <a:lstStyle/>
          <a:p>
            <a:pPr marL="742950" indent="-742950" eaLnBrk="1" hangingPunct="1"/>
            <a:r>
              <a:rPr lang="en-US" altLang="zh-CN" sz="2400" b="1" dirty="0">
                <a:solidFill>
                  <a:srgbClr val="000099"/>
                </a:solidFill>
                <a:latin typeface="+mn-lt"/>
                <a:ea typeface="黑体" panose="02010609060101010101" pitchFamily="49" charset="-122"/>
              </a:rPr>
              <a:t>   </a:t>
            </a:r>
            <a:r>
              <a:rPr lang="zh-CN" altLang="en-US" sz="2800" b="1" dirty="0">
                <a:solidFill>
                  <a:srgbClr val="000099"/>
                </a:solidFill>
                <a:latin typeface="+mn-lt"/>
                <a:ea typeface="黑体" panose="02010609060101010101" pitchFamily="49" charset="-122"/>
              </a:rPr>
              <a:t>有效贴现率（实际贴现率）：</a:t>
            </a:r>
            <a:r>
              <a:rPr lang="en-US" altLang="zh-CN" sz="2800" b="1" i="1" dirty="0">
                <a:solidFill>
                  <a:srgbClr val="000099"/>
                </a:solidFill>
                <a:latin typeface="+mn-lt"/>
                <a:ea typeface="黑体" panose="02010609060101010101" pitchFamily="49" charset="-122"/>
              </a:rPr>
              <a:t>d</a:t>
            </a:r>
            <a:br>
              <a:rPr lang="en-US" altLang="zh-CN" sz="2800" b="1" dirty="0">
                <a:solidFill>
                  <a:srgbClr val="000099"/>
                </a:solidFill>
                <a:latin typeface="+mn-lt"/>
                <a:ea typeface="黑体" panose="02010609060101010101" pitchFamily="49" charset="-122"/>
              </a:rPr>
            </a:br>
            <a:r>
              <a:rPr lang="en-US" altLang="zh-CN" sz="2400" b="1" dirty="0">
                <a:latin typeface="+mn-lt"/>
                <a:ea typeface="黑体" panose="02010609060101010101" pitchFamily="49" charset="-122"/>
              </a:rPr>
              <a:t> </a:t>
            </a:r>
            <a:r>
              <a:rPr lang="en-US" altLang="zh-CN" sz="2400" b="1" dirty="0">
                <a:solidFill>
                  <a:srgbClr val="000099"/>
                </a:solidFill>
                <a:latin typeface="+mn-lt"/>
                <a:ea typeface="黑体" panose="02010609060101010101" pitchFamily="49" charset="-122"/>
              </a:rPr>
              <a:t>(effective rate of discount with compound interest</a:t>
            </a:r>
            <a:r>
              <a:rPr lang="en-US" altLang="zh-CN" sz="2400" b="1" dirty="0">
                <a:latin typeface="+mn-lt"/>
                <a:ea typeface="黑体" panose="02010609060101010101" pitchFamily="49" charset="-122"/>
              </a:rPr>
              <a:t>)</a:t>
            </a:r>
          </a:p>
        </p:txBody>
      </p:sp>
      <p:sp>
        <p:nvSpPr>
          <p:cNvPr id="62467" name="Rectangle 3"/>
          <p:cNvSpPr>
            <a:spLocks noGrp="1" noChangeArrowheads="1"/>
          </p:cNvSpPr>
          <p:nvPr>
            <p:ph type="body" idx="1"/>
          </p:nvPr>
        </p:nvSpPr>
        <p:spPr>
          <a:xfrm>
            <a:off x="468313" y="1628775"/>
            <a:ext cx="8229600" cy="4949825"/>
          </a:xfrm>
        </p:spPr>
        <p:txBody>
          <a:bodyPr/>
          <a:lstStyle/>
          <a:p>
            <a:pPr eaLnBrk="1" hangingPunct="1">
              <a:lnSpc>
                <a:spcPct val="150000"/>
              </a:lnSpc>
            </a:pPr>
            <a:r>
              <a:rPr lang="zh-CN" altLang="en-US" sz="2400" b="1" dirty="0">
                <a:latin typeface="+mn-lt"/>
                <a:ea typeface="黑体" panose="02010609060101010101" pitchFamily="49" charset="-122"/>
              </a:rPr>
              <a:t>有效贴现率等于一个时期的利息收入与期末累积值之比：</a:t>
            </a:r>
          </a:p>
          <a:p>
            <a:pPr eaLnBrk="1" hangingPunct="1">
              <a:lnSpc>
                <a:spcPct val="150000"/>
              </a:lnSpc>
            </a:pPr>
            <a:endParaRPr lang="zh-CN" altLang="en-US" sz="2400" b="1" dirty="0">
              <a:latin typeface="+mn-lt"/>
              <a:ea typeface="黑体" panose="02010609060101010101" pitchFamily="49" charset="-122"/>
            </a:endParaRPr>
          </a:p>
          <a:p>
            <a:pPr eaLnBrk="1" hangingPunct="1">
              <a:lnSpc>
                <a:spcPct val="150000"/>
              </a:lnSpc>
            </a:pPr>
            <a:endParaRPr lang="en-US" altLang="zh-CN" sz="2400" b="1" dirty="0">
              <a:latin typeface="+mn-lt"/>
              <a:ea typeface="黑体" panose="02010609060101010101" pitchFamily="49" charset="-122"/>
            </a:endParaRPr>
          </a:p>
        </p:txBody>
      </p:sp>
      <p:graphicFrame>
        <p:nvGraphicFramePr>
          <p:cNvPr id="62468" name="Object 4"/>
          <p:cNvGraphicFramePr>
            <a:graphicFrameLocks noChangeAspect="1"/>
          </p:cNvGraphicFramePr>
          <p:nvPr>
            <p:extLst>
              <p:ext uri="{D42A27DB-BD31-4B8C-83A1-F6EECF244321}">
                <p14:modId xmlns:p14="http://schemas.microsoft.com/office/powerpoint/2010/main" val="3869299017"/>
              </p:ext>
            </p:extLst>
          </p:nvPr>
        </p:nvGraphicFramePr>
        <p:xfrm>
          <a:off x="1100138" y="2463800"/>
          <a:ext cx="3756025" cy="2089150"/>
        </p:xfrm>
        <a:graphic>
          <a:graphicData uri="http://schemas.openxmlformats.org/presentationml/2006/ole">
            <mc:AlternateContent xmlns:mc="http://schemas.openxmlformats.org/markup-compatibility/2006">
              <mc:Choice xmlns:v="urn:schemas-microsoft-com:vml" Requires="v">
                <p:oleObj spid="_x0000_s16515" name="Equation" r:id="rId3" imgW="1942920" imgH="1079280" progId="Equation.DSMT4">
                  <p:embed/>
                </p:oleObj>
              </mc:Choice>
              <mc:Fallback>
                <p:oleObj name="Equation" r:id="rId3" imgW="1942920" imgH="1079280" progId="Equation.DSMT4">
                  <p:embed/>
                  <p:pic>
                    <p:nvPicPr>
                      <p:cNvPr id="0" name=""/>
                      <p:cNvPicPr>
                        <a:picLocks noChangeAspect="1" noChangeArrowheads="1"/>
                      </p:cNvPicPr>
                      <p:nvPr/>
                    </p:nvPicPr>
                    <p:blipFill>
                      <a:blip r:embed="rId4"/>
                      <a:srcRect/>
                      <a:stretch>
                        <a:fillRect/>
                      </a:stretch>
                    </p:blipFill>
                    <p:spPr bwMode="auto">
                      <a:xfrm>
                        <a:off x="1100138" y="2463800"/>
                        <a:ext cx="3756025" cy="2089150"/>
                      </a:xfrm>
                      <a:prstGeom prst="rect">
                        <a:avLst/>
                      </a:prstGeom>
                      <a:noFill/>
                    </p:spPr>
                  </p:pic>
                </p:oleObj>
              </mc:Fallback>
            </mc:AlternateContent>
          </a:graphicData>
        </a:graphic>
      </p:graphicFrame>
      <p:sp>
        <p:nvSpPr>
          <p:cNvPr id="62469" name="Line 5"/>
          <p:cNvSpPr>
            <a:spLocks noChangeShapeType="1"/>
          </p:cNvSpPr>
          <p:nvPr/>
        </p:nvSpPr>
        <p:spPr bwMode="auto">
          <a:xfrm>
            <a:off x="1331913" y="5516563"/>
            <a:ext cx="5400675" cy="0"/>
          </a:xfrm>
          <a:prstGeom prst="line">
            <a:avLst/>
          </a:prstGeom>
          <a:noFill/>
          <a:ln w="76200">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b="1">
              <a:latin typeface="黑体" panose="02010609060101010101" pitchFamily="49" charset="-122"/>
              <a:ea typeface="黑体" panose="02010609060101010101" pitchFamily="49" charset="-122"/>
            </a:endParaRPr>
          </a:p>
        </p:txBody>
      </p:sp>
      <p:sp>
        <p:nvSpPr>
          <p:cNvPr id="62470" name="Text Box 6"/>
          <p:cNvSpPr txBox="1">
            <a:spLocks noChangeArrowheads="1"/>
          </p:cNvSpPr>
          <p:nvPr/>
        </p:nvSpPr>
        <p:spPr bwMode="auto">
          <a:xfrm>
            <a:off x="1023938" y="4946650"/>
            <a:ext cx="1422184" cy="532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zh-CN" altLang="en-US" b="1" dirty="0">
                <a:solidFill>
                  <a:srgbClr val="FF0000"/>
                </a:solidFill>
                <a:latin typeface="黑体" panose="02010609060101010101" pitchFamily="49" charset="-122"/>
                <a:ea typeface="黑体" panose="02010609060101010101" pitchFamily="49" charset="-122"/>
              </a:rPr>
              <a:t>期初本金</a:t>
            </a:r>
          </a:p>
        </p:txBody>
      </p:sp>
      <p:sp>
        <p:nvSpPr>
          <p:cNvPr id="62471" name="Text Box 7"/>
          <p:cNvSpPr txBox="1">
            <a:spLocks noChangeArrowheads="1"/>
          </p:cNvSpPr>
          <p:nvPr/>
        </p:nvSpPr>
        <p:spPr bwMode="auto">
          <a:xfrm>
            <a:off x="6156325" y="4797425"/>
            <a:ext cx="1731564" cy="532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zh-CN" altLang="en-US" b="1" dirty="0">
                <a:solidFill>
                  <a:srgbClr val="FF0000"/>
                </a:solidFill>
                <a:latin typeface="黑体" panose="02010609060101010101" pitchFamily="49" charset="-122"/>
                <a:ea typeface="黑体" panose="02010609060101010101" pitchFamily="49" charset="-122"/>
              </a:rPr>
              <a:t>期末累积值</a:t>
            </a:r>
          </a:p>
        </p:txBody>
      </p:sp>
      <p:sp>
        <p:nvSpPr>
          <p:cNvPr id="62472" name="Line 8"/>
          <p:cNvSpPr>
            <a:spLocks noChangeShapeType="1"/>
          </p:cNvSpPr>
          <p:nvPr/>
        </p:nvSpPr>
        <p:spPr bwMode="auto">
          <a:xfrm>
            <a:off x="1331913" y="5300663"/>
            <a:ext cx="0" cy="433387"/>
          </a:xfrm>
          <a:prstGeom prst="line">
            <a:avLst/>
          </a:prstGeom>
          <a:noFill/>
          <a:ln w="9525">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b="1">
              <a:latin typeface="黑体" panose="02010609060101010101" pitchFamily="49" charset="-122"/>
              <a:ea typeface="黑体" panose="02010609060101010101" pitchFamily="49" charset="-122"/>
            </a:endParaRPr>
          </a:p>
        </p:txBody>
      </p:sp>
      <p:sp>
        <p:nvSpPr>
          <p:cNvPr id="62473" name="Line 9"/>
          <p:cNvSpPr>
            <a:spLocks noChangeShapeType="1"/>
          </p:cNvSpPr>
          <p:nvPr/>
        </p:nvSpPr>
        <p:spPr bwMode="auto">
          <a:xfrm>
            <a:off x="6732588" y="5300663"/>
            <a:ext cx="0" cy="433387"/>
          </a:xfrm>
          <a:prstGeom prst="line">
            <a:avLst/>
          </a:prstGeom>
          <a:noFill/>
          <a:ln w="9525">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b="1">
              <a:latin typeface="黑体" panose="02010609060101010101" pitchFamily="49" charset="-122"/>
              <a:ea typeface="黑体" panose="02010609060101010101" pitchFamily="49" charset="-122"/>
            </a:endParaRPr>
          </a:p>
        </p:txBody>
      </p:sp>
      <p:sp>
        <p:nvSpPr>
          <p:cNvPr id="62474" name="AutoShape 10"/>
          <p:cNvSpPr>
            <a:spLocks/>
          </p:cNvSpPr>
          <p:nvPr/>
        </p:nvSpPr>
        <p:spPr bwMode="auto">
          <a:xfrm rot="-5400000">
            <a:off x="3852863" y="3429000"/>
            <a:ext cx="287338" cy="5329237"/>
          </a:xfrm>
          <a:prstGeom prst="leftBrace">
            <a:avLst>
              <a:gd name="adj1" fmla="val 154558"/>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b="1">
              <a:latin typeface="黑体" panose="02010609060101010101" pitchFamily="49" charset="-122"/>
              <a:ea typeface="黑体" panose="02010609060101010101" pitchFamily="49" charset="-122"/>
            </a:endParaRPr>
          </a:p>
        </p:txBody>
      </p:sp>
      <p:sp>
        <p:nvSpPr>
          <p:cNvPr id="62475" name="Text Box 11"/>
          <p:cNvSpPr txBox="1">
            <a:spLocks noChangeArrowheads="1"/>
          </p:cNvSpPr>
          <p:nvPr/>
        </p:nvSpPr>
        <p:spPr bwMode="auto">
          <a:xfrm>
            <a:off x="1996190" y="6237288"/>
            <a:ext cx="4520789" cy="532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zh-CN" altLang="en-US" b="1" dirty="0">
                <a:latin typeface="黑体" panose="02010609060101010101" pitchFamily="49" charset="-122"/>
                <a:ea typeface="黑体" panose="02010609060101010101" pitchFamily="49" charset="-122"/>
              </a:rPr>
              <a:t>利息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期末累积值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期初本金</a:t>
            </a:r>
          </a:p>
        </p:txBody>
      </p:sp>
      <p:sp>
        <p:nvSpPr>
          <p:cNvPr id="62476" name="Text Box 12"/>
          <p:cNvSpPr txBox="1">
            <a:spLocks noChangeArrowheads="1"/>
          </p:cNvSpPr>
          <p:nvPr/>
        </p:nvSpPr>
        <p:spPr bwMode="auto">
          <a:xfrm>
            <a:off x="4918806" y="2540669"/>
            <a:ext cx="4206601" cy="532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zh-CN" altLang="en-US" dirty="0">
                <a:solidFill>
                  <a:srgbClr val="0033CC"/>
                </a:solidFill>
                <a:latin typeface="黑体" panose="02010609060101010101" pitchFamily="49" charset="-122"/>
                <a:ea typeface="黑体" panose="02010609060101010101" pitchFamily="49" charset="-122"/>
              </a:rPr>
              <a:t>（期初比期末少百分之几？）</a:t>
            </a:r>
          </a:p>
        </p:txBody>
      </p:sp>
      <p:sp>
        <p:nvSpPr>
          <p:cNvPr id="62477" name="Text Box 13"/>
          <p:cNvSpPr txBox="1">
            <a:spLocks noChangeArrowheads="1"/>
          </p:cNvSpPr>
          <p:nvPr/>
        </p:nvSpPr>
        <p:spPr bwMode="auto">
          <a:xfrm>
            <a:off x="4918806" y="3933826"/>
            <a:ext cx="4206601" cy="532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zh-CN" altLang="en-US" dirty="0">
                <a:solidFill>
                  <a:srgbClr val="0033CC"/>
                </a:solidFill>
                <a:latin typeface="黑体" panose="02010609060101010101" pitchFamily="49" charset="-122"/>
                <a:ea typeface="黑体" panose="02010609060101010101" pitchFamily="49" charset="-122"/>
              </a:rPr>
              <a:t>（期末比期出多百分之几？）</a:t>
            </a:r>
          </a:p>
        </p:txBody>
      </p:sp>
    </p:spTree>
    <p:extLst>
      <p:ext uri="{BB962C8B-B14F-4D97-AF65-F5344CB8AC3E}">
        <p14:creationId xmlns:p14="http://schemas.microsoft.com/office/powerpoint/2010/main" val="26832634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 calcmode="lin" valueType="num">
                                      <p:cBhvr additive="base">
                                        <p:cTn id="7" dur="500" fill="hold"/>
                                        <p:tgtEl>
                                          <p:spTgt spid="62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2469"/>
                                        </p:tgtEl>
                                        <p:attrNameLst>
                                          <p:attrName>style.visibility</p:attrName>
                                        </p:attrNameLst>
                                      </p:cBhvr>
                                      <p:to>
                                        <p:strVal val="visible"/>
                                      </p:to>
                                    </p:set>
                                    <p:anim calcmode="lin" valueType="num">
                                      <p:cBhvr additive="base">
                                        <p:cTn id="13" dur="500" fill="hold"/>
                                        <p:tgtEl>
                                          <p:spTgt spid="62469"/>
                                        </p:tgtEl>
                                        <p:attrNameLst>
                                          <p:attrName>ppt_x</p:attrName>
                                        </p:attrNameLst>
                                      </p:cBhvr>
                                      <p:tavLst>
                                        <p:tav tm="0">
                                          <p:val>
                                            <p:strVal val="#ppt_x"/>
                                          </p:val>
                                        </p:tav>
                                        <p:tav tm="100000">
                                          <p:val>
                                            <p:strVal val="#ppt_x"/>
                                          </p:val>
                                        </p:tav>
                                      </p:tavLst>
                                    </p:anim>
                                    <p:anim calcmode="lin" valueType="num">
                                      <p:cBhvr additive="base">
                                        <p:cTn id="14" dur="500" fill="hold"/>
                                        <p:tgtEl>
                                          <p:spTgt spid="62469"/>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2470"/>
                                        </p:tgtEl>
                                        <p:attrNameLst>
                                          <p:attrName>style.visibility</p:attrName>
                                        </p:attrNameLst>
                                      </p:cBhvr>
                                      <p:to>
                                        <p:strVal val="visible"/>
                                      </p:to>
                                    </p:set>
                                    <p:anim calcmode="lin" valueType="num">
                                      <p:cBhvr additive="base">
                                        <p:cTn id="17" dur="500" fill="hold"/>
                                        <p:tgtEl>
                                          <p:spTgt spid="62470"/>
                                        </p:tgtEl>
                                        <p:attrNameLst>
                                          <p:attrName>ppt_x</p:attrName>
                                        </p:attrNameLst>
                                      </p:cBhvr>
                                      <p:tavLst>
                                        <p:tav tm="0">
                                          <p:val>
                                            <p:strVal val="#ppt_x"/>
                                          </p:val>
                                        </p:tav>
                                        <p:tav tm="100000">
                                          <p:val>
                                            <p:strVal val="#ppt_x"/>
                                          </p:val>
                                        </p:tav>
                                      </p:tavLst>
                                    </p:anim>
                                    <p:anim calcmode="lin" valueType="num">
                                      <p:cBhvr additive="base">
                                        <p:cTn id="18" dur="500" fill="hold"/>
                                        <p:tgtEl>
                                          <p:spTgt spid="6247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2471"/>
                                        </p:tgtEl>
                                        <p:attrNameLst>
                                          <p:attrName>style.visibility</p:attrName>
                                        </p:attrNameLst>
                                      </p:cBhvr>
                                      <p:to>
                                        <p:strVal val="visible"/>
                                      </p:to>
                                    </p:set>
                                    <p:anim calcmode="lin" valueType="num">
                                      <p:cBhvr additive="base">
                                        <p:cTn id="21" dur="500" fill="hold"/>
                                        <p:tgtEl>
                                          <p:spTgt spid="62471"/>
                                        </p:tgtEl>
                                        <p:attrNameLst>
                                          <p:attrName>ppt_x</p:attrName>
                                        </p:attrNameLst>
                                      </p:cBhvr>
                                      <p:tavLst>
                                        <p:tav tm="0">
                                          <p:val>
                                            <p:strVal val="#ppt_x"/>
                                          </p:val>
                                        </p:tav>
                                        <p:tav tm="100000">
                                          <p:val>
                                            <p:strVal val="#ppt_x"/>
                                          </p:val>
                                        </p:tav>
                                      </p:tavLst>
                                    </p:anim>
                                    <p:anim calcmode="lin" valueType="num">
                                      <p:cBhvr additive="base">
                                        <p:cTn id="22" dur="500" fill="hold"/>
                                        <p:tgtEl>
                                          <p:spTgt spid="6247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2472"/>
                                        </p:tgtEl>
                                        <p:attrNameLst>
                                          <p:attrName>style.visibility</p:attrName>
                                        </p:attrNameLst>
                                      </p:cBhvr>
                                      <p:to>
                                        <p:strVal val="visible"/>
                                      </p:to>
                                    </p:set>
                                    <p:anim calcmode="lin" valueType="num">
                                      <p:cBhvr additive="base">
                                        <p:cTn id="25" dur="500" fill="hold"/>
                                        <p:tgtEl>
                                          <p:spTgt spid="62472"/>
                                        </p:tgtEl>
                                        <p:attrNameLst>
                                          <p:attrName>ppt_x</p:attrName>
                                        </p:attrNameLst>
                                      </p:cBhvr>
                                      <p:tavLst>
                                        <p:tav tm="0">
                                          <p:val>
                                            <p:strVal val="#ppt_x"/>
                                          </p:val>
                                        </p:tav>
                                        <p:tav tm="100000">
                                          <p:val>
                                            <p:strVal val="#ppt_x"/>
                                          </p:val>
                                        </p:tav>
                                      </p:tavLst>
                                    </p:anim>
                                    <p:anim calcmode="lin" valueType="num">
                                      <p:cBhvr additive="base">
                                        <p:cTn id="26" dur="500" fill="hold"/>
                                        <p:tgtEl>
                                          <p:spTgt spid="6247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2473"/>
                                        </p:tgtEl>
                                        <p:attrNameLst>
                                          <p:attrName>style.visibility</p:attrName>
                                        </p:attrNameLst>
                                      </p:cBhvr>
                                      <p:to>
                                        <p:strVal val="visible"/>
                                      </p:to>
                                    </p:set>
                                    <p:anim calcmode="lin" valueType="num">
                                      <p:cBhvr additive="base">
                                        <p:cTn id="29" dur="500" fill="hold"/>
                                        <p:tgtEl>
                                          <p:spTgt spid="62473"/>
                                        </p:tgtEl>
                                        <p:attrNameLst>
                                          <p:attrName>ppt_x</p:attrName>
                                        </p:attrNameLst>
                                      </p:cBhvr>
                                      <p:tavLst>
                                        <p:tav tm="0">
                                          <p:val>
                                            <p:strVal val="#ppt_x"/>
                                          </p:val>
                                        </p:tav>
                                        <p:tav tm="100000">
                                          <p:val>
                                            <p:strVal val="#ppt_x"/>
                                          </p:val>
                                        </p:tav>
                                      </p:tavLst>
                                    </p:anim>
                                    <p:anim calcmode="lin" valueType="num">
                                      <p:cBhvr additive="base">
                                        <p:cTn id="30" dur="500" fill="hold"/>
                                        <p:tgtEl>
                                          <p:spTgt spid="6247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2474"/>
                                        </p:tgtEl>
                                        <p:attrNameLst>
                                          <p:attrName>style.visibility</p:attrName>
                                        </p:attrNameLst>
                                      </p:cBhvr>
                                      <p:to>
                                        <p:strVal val="visible"/>
                                      </p:to>
                                    </p:set>
                                    <p:anim calcmode="lin" valueType="num">
                                      <p:cBhvr additive="base">
                                        <p:cTn id="33" dur="500" fill="hold"/>
                                        <p:tgtEl>
                                          <p:spTgt spid="62474"/>
                                        </p:tgtEl>
                                        <p:attrNameLst>
                                          <p:attrName>ppt_x</p:attrName>
                                        </p:attrNameLst>
                                      </p:cBhvr>
                                      <p:tavLst>
                                        <p:tav tm="0">
                                          <p:val>
                                            <p:strVal val="#ppt_x"/>
                                          </p:val>
                                        </p:tav>
                                        <p:tav tm="100000">
                                          <p:val>
                                            <p:strVal val="#ppt_x"/>
                                          </p:val>
                                        </p:tav>
                                      </p:tavLst>
                                    </p:anim>
                                    <p:anim calcmode="lin" valueType="num">
                                      <p:cBhvr additive="base">
                                        <p:cTn id="34" dur="500" fill="hold"/>
                                        <p:tgtEl>
                                          <p:spTgt spid="6247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2475"/>
                                        </p:tgtEl>
                                        <p:attrNameLst>
                                          <p:attrName>style.visibility</p:attrName>
                                        </p:attrNameLst>
                                      </p:cBhvr>
                                      <p:to>
                                        <p:strVal val="visible"/>
                                      </p:to>
                                    </p:set>
                                    <p:anim calcmode="lin" valueType="num">
                                      <p:cBhvr additive="base">
                                        <p:cTn id="37" dur="500" fill="hold"/>
                                        <p:tgtEl>
                                          <p:spTgt spid="62475"/>
                                        </p:tgtEl>
                                        <p:attrNameLst>
                                          <p:attrName>ppt_x</p:attrName>
                                        </p:attrNameLst>
                                      </p:cBhvr>
                                      <p:tavLst>
                                        <p:tav tm="0">
                                          <p:val>
                                            <p:strVal val="#ppt_x"/>
                                          </p:val>
                                        </p:tav>
                                        <p:tav tm="100000">
                                          <p:val>
                                            <p:strVal val="#ppt_x"/>
                                          </p:val>
                                        </p:tav>
                                      </p:tavLst>
                                    </p:anim>
                                    <p:anim calcmode="lin" valueType="num">
                                      <p:cBhvr additive="base">
                                        <p:cTn id="38" dur="500" fill="hold"/>
                                        <p:tgtEl>
                                          <p:spTgt spid="62475"/>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2468"/>
                                        </p:tgtEl>
                                        <p:attrNameLst>
                                          <p:attrName>style.visibility</p:attrName>
                                        </p:attrNameLst>
                                      </p:cBhvr>
                                      <p:to>
                                        <p:strVal val="visible"/>
                                      </p:to>
                                    </p:set>
                                    <p:anim calcmode="lin" valueType="num">
                                      <p:cBhvr additive="base">
                                        <p:cTn id="41" dur="500" fill="hold"/>
                                        <p:tgtEl>
                                          <p:spTgt spid="62468"/>
                                        </p:tgtEl>
                                        <p:attrNameLst>
                                          <p:attrName>ppt_x</p:attrName>
                                        </p:attrNameLst>
                                      </p:cBhvr>
                                      <p:tavLst>
                                        <p:tav tm="0">
                                          <p:val>
                                            <p:strVal val="#ppt_x"/>
                                          </p:val>
                                        </p:tav>
                                        <p:tav tm="100000">
                                          <p:val>
                                            <p:strVal val="#ppt_x"/>
                                          </p:val>
                                        </p:tav>
                                      </p:tavLst>
                                    </p:anim>
                                    <p:anim calcmode="lin" valueType="num">
                                      <p:cBhvr additive="base">
                                        <p:cTn id="42" dur="500" fill="hold"/>
                                        <p:tgtEl>
                                          <p:spTgt spid="62468"/>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62476"/>
                                        </p:tgtEl>
                                        <p:attrNameLst>
                                          <p:attrName>style.visibility</p:attrName>
                                        </p:attrNameLst>
                                      </p:cBhvr>
                                      <p:to>
                                        <p:strVal val="visible"/>
                                      </p:to>
                                    </p:set>
                                    <p:anim calcmode="lin" valueType="num">
                                      <p:cBhvr additive="base">
                                        <p:cTn id="47" dur="500" fill="hold"/>
                                        <p:tgtEl>
                                          <p:spTgt spid="62476"/>
                                        </p:tgtEl>
                                        <p:attrNameLst>
                                          <p:attrName>ppt_x</p:attrName>
                                        </p:attrNameLst>
                                      </p:cBhvr>
                                      <p:tavLst>
                                        <p:tav tm="0">
                                          <p:val>
                                            <p:strVal val="#ppt_x"/>
                                          </p:val>
                                        </p:tav>
                                        <p:tav tm="100000">
                                          <p:val>
                                            <p:strVal val="#ppt_x"/>
                                          </p:val>
                                        </p:tav>
                                      </p:tavLst>
                                    </p:anim>
                                    <p:anim calcmode="lin" valueType="num">
                                      <p:cBhvr additive="base">
                                        <p:cTn id="48" dur="500" fill="hold"/>
                                        <p:tgtEl>
                                          <p:spTgt spid="6247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62477"/>
                                        </p:tgtEl>
                                        <p:attrNameLst>
                                          <p:attrName>style.visibility</p:attrName>
                                        </p:attrNameLst>
                                      </p:cBhvr>
                                      <p:to>
                                        <p:strVal val="visible"/>
                                      </p:to>
                                    </p:set>
                                    <p:anim calcmode="lin" valueType="num">
                                      <p:cBhvr additive="base">
                                        <p:cTn id="51" dur="500" fill="hold"/>
                                        <p:tgtEl>
                                          <p:spTgt spid="62477"/>
                                        </p:tgtEl>
                                        <p:attrNameLst>
                                          <p:attrName>ppt_x</p:attrName>
                                        </p:attrNameLst>
                                      </p:cBhvr>
                                      <p:tavLst>
                                        <p:tav tm="0">
                                          <p:val>
                                            <p:strVal val="#ppt_x"/>
                                          </p:val>
                                        </p:tav>
                                        <p:tav tm="100000">
                                          <p:val>
                                            <p:strVal val="#ppt_x"/>
                                          </p:val>
                                        </p:tav>
                                      </p:tavLst>
                                    </p:anim>
                                    <p:anim calcmode="lin" valueType="num">
                                      <p:cBhvr additive="base">
                                        <p:cTn id="52" dur="500" fill="hold"/>
                                        <p:tgtEl>
                                          <p:spTgt spid="624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animBg="1"/>
      <p:bldP spid="62470" grpId="0"/>
      <p:bldP spid="62471" grpId="0"/>
      <p:bldP spid="62472" grpId="0" animBg="1"/>
      <p:bldP spid="62473" grpId="0" animBg="1"/>
      <p:bldP spid="62474" grpId="0" animBg="1"/>
      <p:bldP spid="62475" grpId="0"/>
      <p:bldP spid="62476" grpId="0"/>
      <p:bldP spid="6247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8328" y="962105"/>
            <a:ext cx="8785672" cy="1565200"/>
          </a:xfrm>
        </p:spPr>
        <p:txBody>
          <a:bodyPr/>
          <a:lstStyle/>
          <a:p>
            <a:pPr marL="72000" indent="0">
              <a:spcBef>
                <a:spcPts val="600"/>
              </a:spcBef>
              <a:spcAft>
                <a:spcPts val="600"/>
              </a:spcAft>
              <a:buNone/>
            </a:pPr>
            <a:r>
              <a:rPr lang="zh-CN" altLang="en-US" sz="2400" b="1" dirty="0">
                <a:latin typeface="Times New Roman" panose="02020603050405020304" pitchFamily="18" charset="0"/>
                <a:cs typeface="Times New Roman" panose="02020603050405020304" pitchFamily="18" charset="0"/>
              </a:rPr>
              <a:t>例：年有效贴现率为 </a:t>
            </a:r>
            <a:r>
              <a:rPr lang="en-US" altLang="zh-CN" sz="2400" b="1" i="1" dirty="0">
                <a:solidFill>
                  <a:srgbClr val="FF0000"/>
                </a:solidFill>
                <a:latin typeface="Times New Roman" panose="02020603050405020304" pitchFamily="18" charset="0"/>
                <a:cs typeface="Times New Roman" panose="02020603050405020304" pitchFamily="18" charset="0"/>
              </a:rPr>
              <a:t>d</a:t>
            </a:r>
            <a:r>
              <a:rPr lang="zh-CN" altLang="en-US" sz="2400" b="1" dirty="0">
                <a:latin typeface="Times New Roman" panose="02020603050405020304" pitchFamily="18" charset="0"/>
                <a:cs typeface="Times New Roman" panose="02020603050405020304" pitchFamily="18" charset="0"/>
              </a:rPr>
              <a:t>，请计算年末的</a:t>
            </a:r>
            <a:r>
              <a:rPr lang="en-US" altLang="zh-CN" sz="2400" b="1" dirty="0">
                <a:solidFill>
                  <a:srgbClr val="FF0000"/>
                </a:solidFill>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元相当于年初的多少？</a:t>
            </a:r>
            <a:endParaRPr lang="en-US" altLang="zh-CN" sz="2400" b="1" dirty="0">
              <a:latin typeface="Times New Roman" panose="02020603050405020304" pitchFamily="18" charset="0"/>
              <a:cs typeface="Times New Roman" panose="02020603050405020304" pitchFamily="18" charset="0"/>
            </a:endParaRPr>
          </a:p>
          <a:p>
            <a:pPr marL="72000" indent="0">
              <a:spcBef>
                <a:spcPts val="600"/>
              </a:spcBef>
              <a:spcAft>
                <a:spcPts val="600"/>
              </a:spcAft>
              <a:buNone/>
            </a:pPr>
            <a:r>
              <a:rPr lang="zh-CN" altLang="en-US" sz="2400" b="1" dirty="0">
                <a:latin typeface="Times New Roman" panose="02020603050405020304" pitchFamily="18" charset="0"/>
                <a:cs typeface="Times New Roman" panose="02020603050405020304" pitchFamily="18" charset="0"/>
              </a:rPr>
              <a:t>解</a:t>
            </a:r>
            <a:r>
              <a:rPr lang="zh-CN" altLang="en-US" sz="2400" dirty="0">
                <a:latin typeface="Times New Roman" panose="02020603050405020304" pitchFamily="18" charset="0"/>
                <a:cs typeface="Times New Roman" panose="02020603050405020304" pitchFamily="18" charset="0"/>
              </a:rPr>
              <a:t>：假设年末的</a:t>
            </a:r>
            <a:r>
              <a:rPr lang="en-US" altLang="zh-CN" sz="2400" dirty="0">
                <a:solidFill>
                  <a:srgbClr val="FF0000"/>
                </a:solidFill>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元相当于年初的</a:t>
            </a:r>
            <a:r>
              <a:rPr lang="en-US" altLang="zh-CN" sz="2400" b="1" i="1" dirty="0">
                <a:solidFill>
                  <a:srgbClr val="FF0000"/>
                </a:solidFill>
                <a:latin typeface="Times New Roman" panose="02020603050405020304" pitchFamily="18" charset="0"/>
                <a:cs typeface="Times New Roman" panose="02020603050405020304" pitchFamily="18" charset="0"/>
              </a:rPr>
              <a:t>X</a:t>
            </a:r>
            <a:r>
              <a:rPr lang="zh-CN" altLang="en-US" sz="2400" b="1" dirty="0">
                <a:latin typeface="Times New Roman" panose="02020603050405020304" pitchFamily="18" charset="0"/>
                <a:cs typeface="Times New Roman" panose="02020603050405020304" pitchFamily="18" charset="0"/>
              </a:rPr>
              <a:t>，则当期的利息为</a:t>
            </a:r>
            <a:r>
              <a:rPr lang="en-US" altLang="zh-CN" sz="2400" b="1" dirty="0">
                <a:latin typeface="Times New Roman" panose="02020603050405020304" pitchFamily="18" charset="0"/>
                <a:cs typeface="Times New Roman" panose="02020603050405020304" pitchFamily="18" charset="0"/>
              </a:rPr>
              <a:t>1 - </a:t>
            </a:r>
            <a:r>
              <a:rPr lang="en-US" altLang="zh-CN" sz="2400" b="1" i="1" dirty="0">
                <a:latin typeface="Times New Roman" panose="02020603050405020304" pitchFamily="18" charset="0"/>
                <a:cs typeface="Times New Roman" panose="02020603050405020304" pitchFamily="18" charset="0"/>
              </a:rPr>
              <a:t>X</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marL="72000" indent="0">
              <a:spcBef>
                <a:spcPts val="600"/>
              </a:spcBef>
              <a:spcAft>
                <a:spcPts val="600"/>
              </a:spcAft>
              <a:buNone/>
            </a:pP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由贴现率的定义，有</a:t>
            </a:r>
          </a:p>
        </p:txBody>
      </p:sp>
      <p:sp>
        <p:nvSpPr>
          <p:cNvPr id="573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E7D0899B-24E0-4F40-8375-388472222F16}" type="slidenum">
              <a:rPr lang="en-US" altLang="zh-CN" smtClean="0"/>
              <a:pPr eaLnBrk="1" hangingPunct="1">
                <a:buNone/>
              </a:pPr>
              <a:t>41</a:t>
            </a:fld>
            <a:endParaRPr lang="en-US" altLang="zh-CN"/>
          </a:p>
        </p:txBody>
      </p:sp>
      <p:sp>
        <p:nvSpPr>
          <p:cNvPr id="57349" name="Line 8"/>
          <p:cNvSpPr>
            <a:spLocks noChangeShapeType="1"/>
          </p:cNvSpPr>
          <p:nvPr/>
        </p:nvSpPr>
        <p:spPr bwMode="auto">
          <a:xfrm>
            <a:off x="1908175" y="5437188"/>
            <a:ext cx="4824413" cy="0"/>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txBody>
          <a:bodyPr wrap="none"/>
          <a:lstStyle/>
          <a:p>
            <a:pPr>
              <a:buNone/>
            </a:pPr>
            <a:endParaRPr lang="zh-CN" altLang="en-US"/>
          </a:p>
        </p:txBody>
      </p:sp>
      <p:sp>
        <p:nvSpPr>
          <p:cNvPr id="57350" name="Text Box 9"/>
          <p:cNvSpPr txBox="1">
            <a:spLocks noChangeArrowheads="1"/>
          </p:cNvSpPr>
          <p:nvPr/>
        </p:nvSpPr>
        <p:spPr bwMode="auto">
          <a:xfrm>
            <a:off x="1816100" y="4930775"/>
            <a:ext cx="697627" cy="475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000" b="1" dirty="0">
                <a:latin typeface="Times New Roman" pitchFamily="18" charset="0"/>
              </a:rPr>
              <a:t>1 ‒</a:t>
            </a:r>
            <a:r>
              <a:rPr lang="en-US" altLang="zh-CN" sz="2000" dirty="0">
                <a:latin typeface="Times New Roman" pitchFamily="18" charset="0"/>
              </a:rPr>
              <a:t> </a:t>
            </a:r>
            <a:r>
              <a:rPr lang="en-US" altLang="zh-CN" sz="2000" b="1" i="1" dirty="0">
                <a:latin typeface="Times New Roman" pitchFamily="18" charset="0"/>
              </a:rPr>
              <a:t>d</a:t>
            </a:r>
          </a:p>
        </p:txBody>
      </p:sp>
      <p:sp>
        <p:nvSpPr>
          <p:cNvPr id="57351" name="Text Box 10"/>
          <p:cNvSpPr txBox="1">
            <a:spLocks noChangeArrowheads="1"/>
          </p:cNvSpPr>
          <p:nvPr/>
        </p:nvSpPr>
        <p:spPr bwMode="auto">
          <a:xfrm>
            <a:off x="6567488" y="4819838"/>
            <a:ext cx="338554" cy="552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b="1">
                <a:latin typeface="Times New Roman" pitchFamily="18" charset="0"/>
              </a:rPr>
              <a:t>1</a:t>
            </a:r>
            <a:endParaRPr lang="en-US" altLang="zh-CN" b="1" i="1">
              <a:latin typeface="Times New Roman" pitchFamily="18" charset="0"/>
            </a:endParaRPr>
          </a:p>
        </p:txBody>
      </p:sp>
      <p:sp>
        <p:nvSpPr>
          <p:cNvPr id="57352" name="Text Box 11"/>
          <p:cNvSpPr txBox="1">
            <a:spLocks noChangeArrowheads="1"/>
          </p:cNvSpPr>
          <p:nvPr/>
        </p:nvSpPr>
        <p:spPr bwMode="auto">
          <a:xfrm>
            <a:off x="1812925" y="5457825"/>
            <a:ext cx="356188" cy="55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a:solidFill>
                  <a:srgbClr val="FF0000"/>
                </a:solidFill>
              </a:rPr>
              <a:t>0</a:t>
            </a:r>
          </a:p>
        </p:txBody>
      </p:sp>
      <p:sp>
        <p:nvSpPr>
          <p:cNvPr id="57353" name="Text Box 12"/>
          <p:cNvSpPr txBox="1">
            <a:spLocks noChangeArrowheads="1"/>
          </p:cNvSpPr>
          <p:nvPr/>
        </p:nvSpPr>
        <p:spPr bwMode="auto">
          <a:xfrm>
            <a:off x="6540000" y="5462088"/>
            <a:ext cx="356188" cy="55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dirty="0">
                <a:solidFill>
                  <a:srgbClr val="FF0000"/>
                </a:solidFill>
              </a:rPr>
              <a:t>1</a:t>
            </a:r>
          </a:p>
        </p:txBody>
      </p:sp>
      <p:graphicFrame>
        <p:nvGraphicFramePr>
          <p:cNvPr id="12" name="对象 11"/>
          <p:cNvGraphicFramePr>
            <a:graphicFrameLocks noChangeAspect="1"/>
          </p:cNvGraphicFramePr>
          <p:nvPr>
            <p:extLst>
              <p:ext uri="{D42A27DB-BD31-4B8C-83A1-F6EECF244321}">
                <p14:modId xmlns:p14="http://schemas.microsoft.com/office/powerpoint/2010/main" val="922968914"/>
              </p:ext>
            </p:extLst>
          </p:nvPr>
        </p:nvGraphicFramePr>
        <p:xfrm>
          <a:off x="2242513" y="3400425"/>
          <a:ext cx="1441450" cy="912813"/>
        </p:xfrm>
        <a:graphic>
          <a:graphicData uri="http://schemas.openxmlformats.org/presentationml/2006/ole">
            <mc:AlternateContent xmlns:mc="http://schemas.openxmlformats.org/markup-compatibility/2006">
              <mc:Choice xmlns:v="urn:schemas-microsoft-com:vml" Requires="v">
                <p:oleObj spid="_x0000_s17668" name="Equation" r:id="rId3" imgW="622080" imgH="393480" progId="Equation.DSMT4">
                  <p:embed/>
                </p:oleObj>
              </mc:Choice>
              <mc:Fallback>
                <p:oleObj name="Equation" r:id="rId3" imgW="622080" imgH="393480" progId="Equation.DSMT4">
                  <p:embed/>
                  <p:pic>
                    <p:nvPicPr>
                      <p:cNvPr id="0" name=""/>
                      <p:cNvPicPr>
                        <a:picLocks noChangeAspect="1" noChangeArrowheads="1"/>
                      </p:cNvPicPr>
                      <p:nvPr/>
                    </p:nvPicPr>
                    <p:blipFill>
                      <a:blip r:embed="rId4"/>
                      <a:srcRect/>
                      <a:stretch>
                        <a:fillRect/>
                      </a:stretch>
                    </p:blipFill>
                    <p:spPr bwMode="auto">
                      <a:xfrm>
                        <a:off x="2242513" y="3400425"/>
                        <a:ext cx="1441450" cy="912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940934170"/>
              </p:ext>
            </p:extLst>
          </p:nvPr>
        </p:nvGraphicFramePr>
        <p:xfrm>
          <a:off x="4294188" y="3530600"/>
          <a:ext cx="2967037" cy="577850"/>
        </p:xfrm>
        <a:graphic>
          <a:graphicData uri="http://schemas.openxmlformats.org/presentationml/2006/ole">
            <mc:AlternateContent xmlns:mc="http://schemas.openxmlformats.org/markup-compatibility/2006">
              <mc:Choice xmlns:v="urn:schemas-microsoft-com:vml" Requires="v">
                <p:oleObj spid="_x0000_s17669" name="Equation" r:id="rId5" imgW="1041120" imgH="203040" progId="Equation.DSMT4">
                  <p:embed/>
                </p:oleObj>
              </mc:Choice>
              <mc:Fallback>
                <p:oleObj name="Equation" r:id="rId5" imgW="1041120" imgH="203040" progId="Equation.DSMT4">
                  <p:embed/>
                  <p:pic>
                    <p:nvPicPr>
                      <p:cNvPr id="0" name=""/>
                      <p:cNvPicPr>
                        <a:picLocks noChangeAspect="1" noChangeArrowheads="1"/>
                      </p:cNvPicPr>
                      <p:nvPr/>
                    </p:nvPicPr>
                    <p:blipFill>
                      <a:blip r:embed="rId6"/>
                      <a:srcRect/>
                      <a:stretch>
                        <a:fillRect/>
                      </a:stretch>
                    </p:blipFill>
                    <p:spPr bwMode="auto">
                      <a:xfrm>
                        <a:off x="4294188" y="3530600"/>
                        <a:ext cx="2967037"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882862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7B91039-EDFF-45CE-9A18-11856307C21E}" type="slidenum">
              <a:rPr lang="en-US" altLang="zh-CN" smtClean="0"/>
              <a:pPr eaLnBrk="1" hangingPunct="1"/>
              <a:t>42</a:t>
            </a:fld>
            <a:endParaRPr lang="en-US" altLang="zh-CN"/>
          </a:p>
        </p:txBody>
      </p:sp>
      <p:sp>
        <p:nvSpPr>
          <p:cNvPr id="59395" name="Rectangle 2"/>
          <p:cNvSpPr>
            <a:spLocks noGrp="1" noChangeArrowheads="1"/>
          </p:cNvSpPr>
          <p:nvPr>
            <p:ph type="title"/>
          </p:nvPr>
        </p:nvSpPr>
        <p:spPr>
          <a:xfrm>
            <a:off x="522287" y="939759"/>
            <a:ext cx="7543800" cy="1295400"/>
          </a:xfrm>
        </p:spPr>
        <p:txBody>
          <a:bodyPr/>
          <a:lstStyle/>
          <a:p>
            <a:pPr eaLnBrk="1" hangingPunct="1"/>
            <a:r>
              <a:rPr lang="zh-CN" altLang="en-US"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有效利率 </a:t>
            </a:r>
            <a:r>
              <a:rPr lang="en-US" altLang="zh-CN" sz="2800" b="1" i="1" dirty="0" err="1">
                <a:solidFill>
                  <a:srgbClr val="0000CC"/>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28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与有效贴现率 </a:t>
            </a:r>
            <a:r>
              <a:rPr lang="en-US" altLang="zh-CN" sz="2800" b="1"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d </a:t>
            </a:r>
            <a:r>
              <a:rPr lang="zh-CN" altLang="en-US"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的关系（</a:t>
            </a:r>
            <a:r>
              <a:rPr lang="en-US"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60774" name="Line 6"/>
          <p:cNvSpPr>
            <a:spLocks noChangeShapeType="1"/>
          </p:cNvSpPr>
          <p:nvPr/>
        </p:nvSpPr>
        <p:spPr bwMode="auto">
          <a:xfrm>
            <a:off x="1835150" y="3214688"/>
            <a:ext cx="4824413" cy="0"/>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0775" name="Text Box 7"/>
          <p:cNvSpPr txBox="1">
            <a:spLocks noChangeArrowheads="1"/>
          </p:cNvSpPr>
          <p:nvPr/>
        </p:nvSpPr>
        <p:spPr bwMode="auto">
          <a:xfrm>
            <a:off x="1743075" y="2708275"/>
            <a:ext cx="761747" cy="475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000" b="1" dirty="0">
                <a:latin typeface="Times New Roman" pitchFamily="18" charset="0"/>
              </a:rPr>
              <a:t>1</a:t>
            </a:r>
            <a:r>
              <a:rPr lang="en-US" altLang="zh-CN" sz="2000" b="1" i="1" dirty="0">
                <a:latin typeface="Times New Roman" pitchFamily="18" charset="0"/>
              </a:rPr>
              <a:t> </a:t>
            </a:r>
            <a:r>
              <a:rPr lang="en-US" altLang="zh-CN" sz="2000" b="1" dirty="0">
                <a:latin typeface="Times New Roman" pitchFamily="18" charset="0"/>
              </a:rPr>
              <a:t>‒  </a:t>
            </a:r>
            <a:r>
              <a:rPr lang="en-US" altLang="zh-CN" sz="2000" b="1" i="1" dirty="0">
                <a:latin typeface="Times New Roman" pitchFamily="18" charset="0"/>
              </a:rPr>
              <a:t>d</a:t>
            </a:r>
          </a:p>
        </p:txBody>
      </p:sp>
      <p:sp>
        <p:nvSpPr>
          <p:cNvPr id="160776" name="Text Box 8"/>
          <p:cNvSpPr txBox="1">
            <a:spLocks noChangeArrowheads="1"/>
          </p:cNvSpPr>
          <p:nvPr/>
        </p:nvSpPr>
        <p:spPr bwMode="auto">
          <a:xfrm>
            <a:off x="6494463" y="2732088"/>
            <a:ext cx="338554" cy="552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b="1" dirty="0">
                <a:latin typeface="Times New Roman" pitchFamily="18" charset="0"/>
              </a:rPr>
              <a:t>1</a:t>
            </a:r>
            <a:endParaRPr lang="en-US" altLang="zh-CN" b="1" i="1" dirty="0">
              <a:latin typeface="Times New Roman" pitchFamily="18" charset="0"/>
            </a:endParaRPr>
          </a:p>
        </p:txBody>
      </p:sp>
      <p:sp>
        <p:nvSpPr>
          <p:cNvPr id="160777" name="Text Box 9"/>
          <p:cNvSpPr txBox="1">
            <a:spLocks noChangeArrowheads="1"/>
          </p:cNvSpPr>
          <p:nvPr/>
        </p:nvSpPr>
        <p:spPr bwMode="auto">
          <a:xfrm>
            <a:off x="1814513" y="3235325"/>
            <a:ext cx="356188" cy="55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b="1" dirty="0">
                <a:solidFill>
                  <a:srgbClr val="FF0000"/>
                </a:solidFill>
              </a:rPr>
              <a:t>0</a:t>
            </a:r>
          </a:p>
        </p:txBody>
      </p:sp>
      <p:sp>
        <p:nvSpPr>
          <p:cNvPr id="160778" name="Text Box 10"/>
          <p:cNvSpPr txBox="1">
            <a:spLocks noChangeArrowheads="1"/>
          </p:cNvSpPr>
          <p:nvPr/>
        </p:nvSpPr>
        <p:spPr bwMode="auto">
          <a:xfrm>
            <a:off x="6515100" y="3287713"/>
            <a:ext cx="356188" cy="55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dirty="0">
                <a:solidFill>
                  <a:srgbClr val="FF0000"/>
                </a:solidFill>
              </a:rPr>
              <a:t>1</a:t>
            </a:r>
          </a:p>
        </p:txBody>
      </p:sp>
      <p:sp>
        <p:nvSpPr>
          <p:cNvPr id="160779" name="Text Box 11"/>
          <p:cNvSpPr txBox="1">
            <a:spLocks noChangeArrowheads="1"/>
          </p:cNvSpPr>
          <p:nvPr/>
        </p:nvSpPr>
        <p:spPr bwMode="auto">
          <a:xfrm>
            <a:off x="3203575" y="3575050"/>
            <a:ext cx="2181225" cy="548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zh-CN" altLang="en-US" sz="2400" b="1" dirty="0">
                <a:latin typeface="黑体" panose="02010609060101010101" pitchFamily="49" charset="-122"/>
                <a:ea typeface="黑体" panose="02010609060101010101" pitchFamily="49" charset="-122"/>
              </a:rPr>
              <a:t>当年利息</a:t>
            </a:r>
            <a:r>
              <a:rPr lang="zh-CN" altLang="en-US" sz="2400" b="1" dirty="0">
                <a:latin typeface="Times New Roman" pitchFamily="18" charset="0"/>
              </a:rPr>
              <a:t>：</a:t>
            </a:r>
            <a:r>
              <a:rPr lang="en-US" altLang="zh-CN" sz="2400" b="1" i="1" dirty="0">
                <a:latin typeface="Times New Roman" pitchFamily="18" charset="0"/>
              </a:rPr>
              <a:t>d</a:t>
            </a:r>
          </a:p>
        </p:txBody>
      </p:sp>
      <p:sp>
        <p:nvSpPr>
          <p:cNvPr id="59402" name="Text Box 14"/>
          <p:cNvSpPr txBox="1">
            <a:spLocks noChangeArrowheads="1"/>
          </p:cNvSpPr>
          <p:nvPr/>
        </p:nvSpPr>
        <p:spPr bwMode="auto">
          <a:xfrm>
            <a:off x="1116013" y="1917700"/>
            <a:ext cx="4668266" cy="548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zh-CN" altLang="en-US" sz="2400" b="1" dirty="0">
                <a:latin typeface="黑体" panose="02010609060101010101" pitchFamily="49" charset="-122"/>
                <a:ea typeface="黑体" panose="02010609060101010101" pitchFamily="49" charset="-122"/>
              </a:rPr>
              <a:t>年末的</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元在年初的现值为</a:t>
            </a:r>
            <a:r>
              <a:rPr lang="zh-CN" altLang="en-US" sz="2400" b="1" dirty="0"/>
              <a:t>：</a:t>
            </a:r>
            <a:r>
              <a:rPr lang="en-US" altLang="zh-CN" sz="2400" b="1" dirty="0">
                <a:latin typeface="Times New Roman" pitchFamily="18" charset="0"/>
              </a:rPr>
              <a:t>1 ‒</a:t>
            </a:r>
            <a:r>
              <a:rPr lang="en-US" altLang="zh-CN" sz="2400" b="1" i="1" dirty="0">
                <a:latin typeface="Times New Roman" pitchFamily="18" charset="0"/>
              </a:rPr>
              <a:t> d</a:t>
            </a:r>
          </a:p>
        </p:txBody>
      </p:sp>
      <p:graphicFrame>
        <p:nvGraphicFramePr>
          <p:cNvPr id="160791" name="Object 23"/>
          <p:cNvGraphicFramePr>
            <a:graphicFrameLocks noChangeAspect="1"/>
          </p:cNvGraphicFramePr>
          <p:nvPr>
            <p:extLst>
              <p:ext uri="{D42A27DB-BD31-4B8C-83A1-F6EECF244321}">
                <p14:modId xmlns:p14="http://schemas.microsoft.com/office/powerpoint/2010/main" val="1544145351"/>
              </p:ext>
            </p:extLst>
          </p:nvPr>
        </p:nvGraphicFramePr>
        <p:xfrm>
          <a:off x="4512829" y="5229225"/>
          <a:ext cx="1079500" cy="777875"/>
        </p:xfrm>
        <a:graphic>
          <a:graphicData uri="http://schemas.openxmlformats.org/presentationml/2006/ole">
            <mc:AlternateContent xmlns:mc="http://schemas.openxmlformats.org/markup-compatibility/2006">
              <mc:Choice xmlns:v="urn:schemas-microsoft-com:vml" Requires="v">
                <p:oleObj spid="_x0000_s18563" name="Equation" r:id="rId3" imgW="545863" imgH="393529" progId="">
                  <p:embed/>
                </p:oleObj>
              </mc:Choice>
              <mc:Fallback>
                <p:oleObj name="Equation" r:id="rId3" imgW="545863" imgH="39352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2829" y="5229225"/>
                        <a:ext cx="1079500" cy="7778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793" name="Text Box 25"/>
          <p:cNvSpPr txBox="1">
            <a:spLocks noChangeArrowheads="1"/>
          </p:cNvSpPr>
          <p:nvPr/>
        </p:nvSpPr>
        <p:spPr bwMode="auto">
          <a:xfrm>
            <a:off x="1476375" y="5229225"/>
            <a:ext cx="3816350" cy="546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zh-CN" altLang="en-US" sz="2400" b="1" dirty="0">
                <a:latin typeface="黑体" panose="02010609060101010101" pitchFamily="49" charset="-122"/>
                <a:ea typeface="黑体" panose="02010609060101010101" pitchFamily="49" charset="-122"/>
              </a:rPr>
              <a:t>根据利率的定义</a:t>
            </a:r>
            <a:r>
              <a:rPr lang="zh-CN" altLang="en-US" sz="2400" b="1" dirty="0"/>
              <a:t>：</a:t>
            </a:r>
          </a:p>
        </p:txBody>
      </p:sp>
    </p:spTree>
    <p:extLst>
      <p:ext uri="{BB962C8B-B14F-4D97-AF65-F5344CB8AC3E}">
        <p14:creationId xmlns:p14="http://schemas.microsoft.com/office/powerpoint/2010/main" val="37856250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0774"/>
                                        </p:tgtEl>
                                        <p:attrNameLst>
                                          <p:attrName>style.visibility</p:attrName>
                                        </p:attrNameLst>
                                      </p:cBhvr>
                                      <p:to>
                                        <p:strVal val="visible"/>
                                      </p:to>
                                    </p:set>
                                    <p:anim calcmode="lin" valueType="num">
                                      <p:cBhvr additive="base">
                                        <p:cTn id="7" dur="500" fill="hold"/>
                                        <p:tgtEl>
                                          <p:spTgt spid="160774"/>
                                        </p:tgtEl>
                                        <p:attrNameLst>
                                          <p:attrName>ppt_x</p:attrName>
                                        </p:attrNameLst>
                                      </p:cBhvr>
                                      <p:tavLst>
                                        <p:tav tm="0">
                                          <p:val>
                                            <p:strVal val="#ppt_x"/>
                                          </p:val>
                                        </p:tav>
                                        <p:tav tm="100000">
                                          <p:val>
                                            <p:strVal val="#ppt_x"/>
                                          </p:val>
                                        </p:tav>
                                      </p:tavLst>
                                    </p:anim>
                                    <p:anim calcmode="lin" valueType="num">
                                      <p:cBhvr additive="base">
                                        <p:cTn id="8" dur="500" fill="hold"/>
                                        <p:tgtEl>
                                          <p:spTgt spid="16077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0775"/>
                                        </p:tgtEl>
                                        <p:attrNameLst>
                                          <p:attrName>style.visibility</p:attrName>
                                        </p:attrNameLst>
                                      </p:cBhvr>
                                      <p:to>
                                        <p:strVal val="visible"/>
                                      </p:to>
                                    </p:set>
                                    <p:anim calcmode="lin" valueType="num">
                                      <p:cBhvr additive="base">
                                        <p:cTn id="11" dur="500" fill="hold"/>
                                        <p:tgtEl>
                                          <p:spTgt spid="160775"/>
                                        </p:tgtEl>
                                        <p:attrNameLst>
                                          <p:attrName>ppt_x</p:attrName>
                                        </p:attrNameLst>
                                      </p:cBhvr>
                                      <p:tavLst>
                                        <p:tav tm="0">
                                          <p:val>
                                            <p:strVal val="#ppt_x"/>
                                          </p:val>
                                        </p:tav>
                                        <p:tav tm="100000">
                                          <p:val>
                                            <p:strVal val="#ppt_x"/>
                                          </p:val>
                                        </p:tav>
                                      </p:tavLst>
                                    </p:anim>
                                    <p:anim calcmode="lin" valueType="num">
                                      <p:cBhvr additive="base">
                                        <p:cTn id="12" dur="500" fill="hold"/>
                                        <p:tgtEl>
                                          <p:spTgt spid="16077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0776"/>
                                        </p:tgtEl>
                                        <p:attrNameLst>
                                          <p:attrName>style.visibility</p:attrName>
                                        </p:attrNameLst>
                                      </p:cBhvr>
                                      <p:to>
                                        <p:strVal val="visible"/>
                                      </p:to>
                                    </p:set>
                                    <p:anim calcmode="lin" valueType="num">
                                      <p:cBhvr additive="base">
                                        <p:cTn id="15" dur="500" fill="hold"/>
                                        <p:tgtEl>
                                          <p:spTgt spid="160776"/>
                                        </p:tgtEl>
                                        <p:attrNameLst>
                                          <p:attrName>ppt_x</p:attrName>
                                        </p:attrNameLst>
                                      </p:cBhvr>
                                      <p:tavLst>
                                        <p:tav tm="0">
                                          <p:val>
                                            <p:strVal val="#ppt_x"/>
                                          </p:val>
                                        </p:tav>
                                        <p:tav tm="100000">
                                          <p:val>
                                            <p:strVal val="#ppt_x"/>
                                          </p:val>
                                        </p:tav>
                                      </p:tavLst>
                                    </p:anim>
                                    <p:anim calcmode="lin" valueType="num">
                                      <p:cBhvr additive="base">
                                        <p:cTn id="16" dur="500" fill="hold"/>
                                        <p:tgtEl>
                                          <p:spTgt spid="16077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0777"/>
                                        </p:tgtEl>
                                        <p:attrNameLst>
                                          <p:attrName>style.visibility</p:attrName>
                                        </p:attrNameLst>
                                      </p:cBhvr>
                                      <p:to>
                                        <p:strVal val="visible"/>
                                      </p:to>
                                    </p:set>
                                    <p:anim calcmode="lin" valueType="num">
                                      <p:cBhvr additive="base">
                                        <p:cTn id="19" dur="500" fill="hold"/>
                                        <p:tgtEl>
                                          <p:spTgt spid="160777"/>
                                        </p:tgtEl>
                                        <p:attrNameLst>
                                          <p:attrName>ppt_x</p:attrName>
                                        </p:attrNameLst>
                                      </p:cBhvr>
                                      <p:tavLst>
                                        <p:tav tm="0">
                                          <p:val>
                                            <p:strVal val="#ppt_x"/>
                                          </p:val>
                                        </p:tav>
                                        <p:tav tm="100000">
                                          <p:val>
                                            <p:strVal val="#ppt_x"/>
                                          </p:val>
                                        </p:tav>
                                      </p:tavLst>
                                    </p:anim>
                                    <p:anim calcmode="lin" valueType="num">
                                      <p:cBhvr additive="base">
                                        <p:cTn id="20" dur="500" fill="hold"/>
                                        <p:tgtEl>
                                          <p:spTgt spid="16077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60778"/>
                                        </p:tgtEl>
                                        <p:attrNameLst>
                                          <p:attrName>style.visibility</p:attrName>
                                        </p:attrNameLst>
                                      </p:cBhvr>
                                      <p:to>
                                        <p:strVal val="visible"/>
                                      </p:to>
                                    </p:set>
                                    <p:anim calcmode="lin" valueType="num">
                                      <p:cBhvr additive="base">
                                        <p:cTn id="23" dur="500" fill="hold"/>
                                        <p:tgtEl>
                                          <p:spTgt spid="160778"/>
                                        </p:tgtEl>
                                        <p:attrNameLst>
                                          <p:attrName>ppt_x</p:attrName>
                                        </p:attrNameLst>
                                      </p:cBhvr>
                                      <p:tavLst>
                                        <p:tav tm="0">
                                          <p:val>
                                            <p:strVal val="#ppt_x"/>
                                          </p:val>
                                        </p:tav>
                                        <p:tav tm="100000">
                                          <p:val>
                                            <p:strVal val="#ppt_x"/>
                                          </p:val>
                                        </p:tav>
                                      </p:tavLst>
                                    </p:anim>
                                    <p:anim calcmode="lin" valueType="num">
                                      <p:cBhvr additive="base">
                                        <p:cTn id="24" dur="500" fill="hold"/>
                                        <p:tgtEl>
                                          <p:spTgt spid="16077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60779"/>
                                        </p:tgtEl>
                                        <p:attrNameLst>
                                          <p:attrName>style.visibility</p:attrName>
                                        </p:attrNameLst>
                                      </p:cBhvr>
                                      <p:to>
                                        <p:strVal val="visible"/>
                                      </p:to>
                                    </p:set>
                                    <p:anim calcmode="lin" valueType="num">
                                      <p:cBhvr additive="base">
                                        <p:cTn id="27" dur="500" fill="hold"/>
                                        <p:tgtEl>
                                          <p:spTgt spid="160779"/>
                                        </p:tgtEl>
                                        <p:attrNameLst>
                                          <p:attrName>ppt_x</p:attrName>
                                        </p:attrNameLst>
                                      </p:cBhvr>
                                      <p:tavLst>
                                        <p:tav tm="0">
                                          <p:val>
                                            <p:strVal val="#ppt_x"/>
                                          </p:val>
                                        </p:tav>
                                        <p:tav tm="100000">
                                          <p:val>
                                            <p:strVal val="#ppt_x"/>
                                          </p:val>
                                        </p:tav>
                                      </p:tavLst>
                                    </p:anim>
                                    <p:anim calcmode="lin" valueType="num">
                                      <p:cBhvr additive="base">
                                        <p:cTn id="28" dur="500" fill="hold"/>
                                        <p:tgtEl>
                                          <p:spTgt spid="160779"/>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160791"/>
                                        </p:tgtEl>
                                        <p:attrNameLst>
                                          <p:attrName>style.visibility</p:attrName>
                                        </p:attrNameLst>
                                      </p:cBhvr>
                                      <p:to>
                                        <p:strVal val="visible"/>
                                      </p:to>
                                    </p:set>
                                    <p:anim calcmode="lin" valueType="num">
                                      <p:cBhvr additive="base">
                                        <p:cTn id="33" dur="500" fill="hold"/>
                                        <p:tgtEl>
                                          <p:spTgt spid="160791"/>
                                        </p:tgtEl>
                                        <p:attrNameLst>
                                          <p:attrName>ppt_x</p:attrName>
                                        </p:attrNameLst>
                                      </p:cBhvr>
                                      <p:tavLst>
                                        <p:tav tm="0">
                                          <p:val>
                                            <p:strVal val="#ppt_x"/>
                                          </p:val>
                                        </p:tav>
                                        <p:tav tm="100000">
                                          <p:val>
                                            <p:strVal val="#ppt_x"/>
                                          </p:val>
                                        </p:tav>
                                      </p:tavLst>
                                    </p:anim>
                                    <p:anim calcmode="lin" valueType="num">
                                      <p:cBhvr additive="base">
                                        <p:cTn id="34" dur="500" fill="hold"/>
                                        <p:tgtEl>
                                          <p:spTgt spid="16079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60793"/>
                                        </p:tgtEl>
                                        <p:attrNameLst>
                                          <p:attrName>style.visibility</p:attrName>
                                        </p:attrNameLst>
                                      </p:cBhvr>
                                      <p:to>
                                        <p:strVal val="visible"/>
                                      </p:to>
                                    </p:set>
                                    <p:anim calcmode="lin" valueType="num">
                                      <p:cBhvr additive="base">
                                        <p:cTn id="37" dur="500" fill="hold"/>
                                        <p:tgtEl>
                                          <p:spTgt spid="160793"/>
                                        </p:tgtEl>
                                        <p:attrNameLst>
                                          <p:attrName>ppt_x</p:attrName>
                                        </p:attrNameLst>
                                      </p:cBhvr>
                                      <p:tavLst>
                                        <p:tav tm="0">
                                          <p:val>
                                            <p:strVal val="#ppt_x"/>
                                          </p:val>
                                        </p:tav>
                                        <p:tav tm="100000">
                                          <p:val>
                                            <p:strVal val="#ppt_x"/>
                                          </p:val>
                                        </p:tav>
                                      </p:tavLst>
                                    </p:anim>
                                    <p:anim calcmode="lin" valueType="num">
                                      <p:cBhvr additive="base">
                                        <p:cTn id="38" dur="500" fill="hold"/>
                                        <p:tgtEl>
                                          <p:spTgt spid="1607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4" grpId="0" animBg="1"/>
      <p:bldP spid="160775" grpId="0"/>
      <p:bldP spid="160776" grpId="0"/>
      <p:bldP spid="160777" grpId="0"/>
      <p:bldP spid="160778" grpId="0"/>
      <p:bldP spid="160779" grpId="0"/>
      <p:bldP spid="16079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8CE255B-CCFB-4AF6-8DFA-7C1237B7DDE6}" type="slidenum">
              <a:rPr lang="en-US" altLang="zh-CN" smtClean="0"/>
              <a:pPr eaLnBrk="1" hangingPunct="1"/>
              <a:t>43</a:t>
            </a:fld>
            <a:endParaRPr lang="en-US" altLang="zh-CN"/>
          </a:p>
        </p:txBody>
      </p:sp>
      <p:sp>
        <p:nvSpPr>
          <p:cNvPr id="58371" name="Rectangle 2"/>
          <p:cNvSpPr>
            <a:spLocks noGrp="1" noChangeArrowheads="1"/>
          </p:cNvSpPr>
          <p:nvPr>
            <p:ph type="title"/>
          </p:nvPr>
        </p:nvSpPr>
        <p:spPr>
          <a:xfrm>
            <a:off x="522287" y="788652"/>
            <a:ext cx="7543800" cy="1003300"/>
          </a:xfrm>
        </p:spPr>
        <p:txBody>
          <a:bodyPr/>
          <a:lstStyle/>
          <a:p>
            <a:pPr eaLnBrk="1" hangingPunct="1"/>
            <a:r>
              <a:rPr lang="zh-CN" altLang="en-US" sz="2800" b="1" dirty="0">
                <a:solidFill>
                  <a:srgbClr val="0000CC"/>
                </a:solidFill>
                <a:latin typeface="Times New Roman" panose="02020603050405020304" pitchFamily="18" charset="0"/>
                <a:cs typeface="Times New Roman" panose="02020603050405020304" pitchFamily="18" charset="0"/>
              </a:rPr>
              <a:t>有效利率 </a:t>
            </a:r>
            <a:r>
              <a:rPr lang="en-US" altLang="zh-CN" sz="2800" b="1" i="1" dirty="0" err="1">
                <a:solidFill>
                  <a:srgbClr val="0000CC"/>
                </a:solidFill>
                <a:latin typeface="Times New Roman" panose="02020603050405020304" pitchFamily="18" charset="0"/>
                <a:cs typeface="Times New Roman" panose="02020603050405020304" pitchFamily="18" charset="0"/>
              </a:rPr>
              <a:t>i</a:t>
            </a:r>
            <a:r>
              <a:rPr lang="en-US" altLang="zh-CN" sz="2800" b="1" i="1" dirty="0">
                <a:solidFill>
                  <a:srgbClr val="0000CC"/>
                </a:solidFill>
                <a:latin typeface="Times New Roman" panose="02020603050405020304" pitchFamily="18" charset="0"/>
                <a:cs typeface="Times New Roman" panose="02020603050405020304" pitchFamily="18" charset="0"/>
              </a:rPr>
              <a:t> </a:t>
            </a:r>
            <a:r>
              <a:rPr lang="zh-CN" altLang="en-US" sz="2800" b="1" dirty="0">
                <a:solidFill>
                  <a:srgbClr val="0000CC"/>
                </a:solidFill>
                <a:latin typeface="Times New Roman" panose="02020603050405020304" pitchFamily="18" charset="0"/>
                <a:cs typeface="Times New Roman" panose="02020603050405020304" pitchFamily="18" charset="0"/>
              </a:rPr>
              <a:t>与有效贴现率 </a:t>
            </a:r>
            <a:r>
              <a:rPr lang="en-US" altLang="zh-CN" sz="2800" b="1" i="1" dirty="0">
                <a:solidFill>
                  <a:srgbClr val="0000CC"/>
                </a:solidFill>
                <a:latin typeface="Times New Roman" panose="02020603050405020304" pitchFamily="18" charset="0"/>
                <a:cs typeface="Times New Roman" panose="02020603050405020304" pitchFamily="18" charset="0"/>
              </a:rPr>
              <a:t>d </a:t>
            </a:r>
            <a:r>
              <a:rPr lang="zh-CN" altLang="en-US" sz="2800" b="1" dirty="0">
                <a:solidFill>
                  <a:srgbClr val="0000CC"/>
                </a:solidFill>
                <a:latin typeface="Times New Roman" panose="02020603050405020304" pitchFamily="18" charset="0"/>
                <a:cs typeface="Times New Roman" panose="02020603050405020304" pitchFamily="18" charset="0"/>
              </a:rPr>
              <a:t>的关系（</a:t>
            </a:r>
            <a:r>
              <a:rPr lang="en-US" altLang="zh-CN" sz="2800" b="1" dirty="0">
                <a:solidFill>
                  <a:srgbClr val="0000CC"/>
                </a:solidFill>
                <a:latin typeface="Times New Roman" panose="02020603050405020304" pitchFamily="18" charset="0"/>
                <a:cs typeface="Times New Roman" panose="02020603050405020304" pitchFamily="18" charset="0"/>
              </a:rPr>
              <a:t>2</a:t>
            </a:r>
            <a:r>
              <a:rPr lang="zh-CN" altLang="en-US" sz="2800" b="1" dirty="0">
                <a:solidFill>
                  <a:srgbClr val="0000CC"/>
                </a:solidFill>
                <a:latin typeface="Times New Roman" panose="02020603050405020304" pitchFamily="18" charset="0"/>
                <a:cs typeface="Times New Roman" panose="02020603050405020304" pitchFamily="18" charset="0"/>
              </a:rPr>
              <a:t>）</a:t>
            </a:r>
          </a:p>
        </p:txBody>
      </p:sp>
      <p:sp>
        <p:nvSpPr>
          <p:cNvPr id="58372" name="Rectangle 3"/>
          <p:cNvSpPr>
            <a:spLocks noGrp="1" noChangeArrowheads="1"/>
          </p:cNvSpPr>
          <p:nvPr>
            <p:ph type="body" idx="1"/>
          </p:nvPr>
        </p:nvSpPr>
        <p:spPr>
          <a:xfrm>
            <a:off x="457200" y="1557338"/>
            <a:ext cx="8229600" cy="4573587"/>
          </a:xfrm>
        </p:spPr>
        <p:txBody>
          <a:bodyPr/>
          <a:lstStyle/>
          <a:p>
            <a:pPr lvl="1" eaLnBrk="1" hangingPunct="1"/>
            <a:endParaRPr lang="en-US" altLang="zh-CN" b="1" dirty="0">
              <a:latin typeface="+mn-lt"/>
              <a:ea typeface="黑体" panose="02010609060101010101" pitchFamily="49" charset="-122"/>
            </a:endParaRPr>
          </a:p>
          <a:p>
            <a:pPr lvl="1" eaLnBrk="1" hangingPunct="1"/>
            <a:endParaRPr lang="en-US" altLang="zh-CN" b="1" dirty="0">
              <a:latin typeface="+mn-lt"/>
              <a:ea typeface="黑体" panose="02010609060101010101" pitchFamily="49" charset="-122"/>
            </a:endParaRPr>
          </a:p>
        </p:txBody>
      </p:sp>
      <p:graphicFrame>
        <p:nvGraphicFramePr>
          <p:cNvPr id="65541" name="Object 5"/>
          <p:cNvGraphicFramePr>
            <a:graphicFrameLocks noChangeAspect="1"/>
          </p:cNvGraphicFramePr>
          <p:nvPr>
            <p:extLst>
              <p:ext uri="{D42A27DB-BD31-4B8C-83A1-F6EECF244321}">
                <p14:modId xmlns:p14="http://schemas.microsoft.com/office/powerpoint/2010/main" val="1229137489"/>
              </p:ext>
            </p:extLst>
          </p:nvPr>
        </p:nvGraphicFramePr>
        <p:xfrm>
          <a:off x="4244975" y="4500379"/>
          <a:ext cx="1139825" cy="820738"/>
        </p:xfrm>
        <a:graphic>
          <a:graphicData uri="http://schemas.openxmlformats.org/presentationml/2006/ole">
            <mc:AlternateContent xmlns:mc="http://schemas.openxmlformats.org/markup-compatibility/2006">
              <mc:Choice xmlns:v="urn:schemas-microsoft-com:vml" Requires="v">
                <p:oleObj spid="_x0000_s19587" name="Equation" r:id="rId3" imgW="545863" imgH="393529" progId="">
                  <p:embed/>
                </p:oleObj>
              </mc:Choice>
              <mc:Fallback>
                <p:oleObj name="Equation" r:id="rId3" imgW="545863" imgH="39352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4975" y="4500379"/>
                        <a:ext cx="1139825" cy="8207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66FFFF"/>
                            </a:solidFill>
                          </a14:hiddenFill>
                        </a:ext>
                      </a:extLst>
                    </p:spPr>
                  </p:pic>
                </p:oleObj>
              </mc:Fallback>
            </mc:AlternateContent>
          </a:graphicData>
        </a:graphic>
      </p:graphicFrame>
      <p:sp>
        <p:nvSpPr>
          <p:cNvPr id="58374" name="Line 8"/>
          <p:cNvSpPr>
            <a:spLocks noChangeShapeType="1"/>
          </p:cNvSpPr>
          <p:nvPr/>
        </p:nvSpPr>
        <p:spPr bwMode="auto">
          <a:xfrm>
            <a:off x="1908175" y="2589950"/>
            <a:ext cx="4824413" cy="0"/>
          </a:xfrm>
          <a:prstGeom prst="line">
            <a:avLst/>
          </a:prstGeom>
          <a:noFill/>
          <a:ln w="28575">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375" name="Text Box 9"/>
          <p:cNvSpPr txBox="1">
            <a:spLocks noChangeArrowheads="1"/>
          </p:cNvSpPr>
          <p:nvPr/>
        </p:nvSpPr>
        <p:spPr bwMode="auto">
          <a:xfrm>
            <a:off x="1816100" y="2083538"/>
            <a:ext cx="312906" cy="475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000" b="1" dirty="0">
                <a:latin typeface="Times New Roman" pitchFamily="18" charset="0"/>
              </a:rPr>
              <a:t>1</a:t>
            </a:r>
            <a:endParaRPr lang="en-US" altLang="zh-CN" sz="2000" b="1" i="1" dirty="0">
              <a:latin typeface="Times New Roman" pitchFamily="18" charset="0"/>
            </a:endParaRPr>
          </a:p>
        </p:txBody>
      </p:sp>
      <p:sp>
        <p:nvSpPr>
          <p:cNvPr id="58376" name="Text Box 10"/>
          <p:cNvSpPr txBox="1">
            <a:spLocks noChangeArrowheads="1"/>
          </p:cNvSpPr>
          <p:nvPr/>
        </p:nvSpPr>
        <p:spPr bwMode="auto">
          <a:xfrm>
            <a:off x="6567488" y="2107350"/>
            <a:ext cx="675185" cy="552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b="1" dirty="0">
                <a:latin typeface="Times New Roman" pitchFamily="18" charset="0"/>
              </a:rPr>
              <a:t>1+ </a:t>
            </a:r>
            <a:r>
              <a:rPr lang="en-US" altLang="zh-CN" b="1" i="1" dirty="0" err="1">
                <a:latin typeface="Times New Roman" pitchFamily="18" charset="0"/>
              </a:rPr>
              <a:t>i</a:t>
            </a:r>
            <a:endParaRPr lang="en-US" altLang="zh-CN" b="1" i="1" dirty="0">
              <a:latin typeface="Times New Roman" pitchFamily="18" charset="0"/>
            </a:endParaRPr>
          </a:p>
        </p:txBody>
      </p:sp>
      <p:sp>
        <p:nvSpPr>
          <p:cNvPr id="58377" name="Text Box 11"/>
          <p:cNvSpPr txBox="1">
            <a:spLocks noChangeArrowheads="1"/>
          </p:cNvSpPr>
          <p:nvPr/>
        </p:nvSpPr>
        <p:spPr bwMode="auto">
          <a:xfrm>
            <a:off x="1812925" y="2610588"/>
            <a:ext cx="356188" cy="55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b="1" dirty="0">
                <a:solidFill>
                  <a:srgbClr val="FF0000"/>
                </a:solidFill>
              </a:rPr>
              <a:t>0</a:t>
            </a:r>
          </a:p>
        </p:txBody>
      </p:sp>
      <p:sp>
        <p:nvSpPr>
          <p:cNvPr id="58378" name="Text Box 12"/>
          <p:cNvSpPr txBox="1">
            <a:spLocks noChangeArrowheads="1"/>
          </p:cNvSpPr>
          <p:nvPr/>
        </p:nvSpPr>
        <p:spPr bwMode="auto">
          <a:xfrm>
            <a:off x="6588125" y="2662975"/>
            <a:ext cx="356188" cy="55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dirty="0">
                <a:solidFill>
                  <a:srgbClr val="FF0000"/>
                </a:solidFill>
              </a:rPr>
              <a:t>1</a:t>
            </a:r>
          </a:p>
        </p:txBody>
      </p:sp>
      <p:sp>
        <p:nvSpPr>
          <p:cNvPr id="58379" name="Text Box 14"/>
          <p:cNvSpPr txBox="1">
            <a:spLocks noChangeArrowheads="1"/>
          </p:cNvSpPr>
          <p:nvPr/>
        </p:nvSpPr>
        <p:spPr bwMode="auto">
          <a:xfrm>
            <a:off x="3203575" y="3022271"/>
            <a:ext cx="2181225" cy="548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zh-CN" altLang="en-US" sz="2400" b="1" dirty="0">
                <a:latin typeface="黑体" panose="02010609060101010101" pitchFamily="49" charset="-122"/>
                <a:ea typeface="黑体" panose="02010609060101010101" pitchFamily="49" charset="-122"/>
              </a:rPr>
              <a:t>当期利息</a:t>
            </a:r>
            <a:r>
              <a:rPr lang="zh-CN" altLang="en-US" sz="2400" b="1" dirty="0">
                <a:latin typeface="Times New Roman" pitchFamily="18" charset="0"/>
              </a:rPr>
              <a:t>：</a:t>
            </a:r>
            <a:r>
              <a:rPr lang="en-US" altLang="zh-CN" sz="2400" b="1" i="1" dirty="0" err="1">
                <a:latin typeface="Times New Roman" pitchFamily="18" charset="0"/>
              </a:rPr>
              <a:t>i</a:t>
            </a:r>
            <a:endParaRPr lang="en-US" altLang="zh-CN" sz="2400" b="1" i="1" dirty="0">
              <a:latin typeface="Times New Roman" pitchFamily="18" charset="0"/>
            </a:endParaRPr>
          </a:p>
        </p:txBody>
      </p:sp>
      <p:sp>
        <p:nvSpPr>
          <p:cNvPr id="65553" name="Text Box 17"/>
          <p:cNvSpPr txBox="1">
            <a:spLocks noChangeArrowheads="1"/>
          </p:cNvSpPr>
          <p:nvPr/>
        </p:nvSpPr>
        <p:spPr bwMode="auto">
          <a:xfrm>
            <a:off x="1042988" y="4581525"/>
            <a:ext cx="2969083" cy="546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zh-CN" altLang="en-US" sz="2400" b="1" dirty="0">
                <a:latin typeface="黑体" panose="02010609060101010101" pitchFamily="49" charset="-122"/>
                <a:ea typeface="黑体" panose="02010609060101010101" pitchFamily="49" charset="-122"/>
              </a:rPr>
              <a:t>根据贴现率的定义</a:t>
            </a:r>
            <a:r>
              <a:rPr lang="zh-CN" altLang="en-US" sz="2400" b="1" dirty="0"/>
              <a:t>：</a:t>
            </a:r>
          </a:p>
        </p:txBody>
      </p:sp>
    </p:spTree>
    <p:extLst>
      <p:ext uri="{BB962C8B-B14F-4D97-AF65-F5344CB8AC3E}">
        <p14:creationId xmlns:p14="http://schemas.microsoft.com/office/powerpoint/2010/main" val="17057025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5541"/>
                                        </p:tgtEl>
                                        <p:attrNameLst>
                                          <p:attrName>style.visibility</p:attrName>
                                        </p:attrNameLst>
                                      </p:cBhvr>
                                      <p:to>
                                        <p:strVal val="visible"/>
                                      </p:to>
                                    </p:set>
                                    <p:anim calcmode="lin" valueType="num">
                                      <p:cBhvr additive="base">
                                        <p:cTn id="7" dur="500" fill="hold"/>
                                        <p:tgtEl>
                                          <p:spTgt spid="65541"/>
                                        </p:tgtEl>
                                        <p:attrNameLst>
                                          <p:attrName>ppt_x</p:attrName>
                                        </p:attrNameLst>
                                      </p:cBhvr>
                                      <p:tavLst>
                                        <p:tav tm="0">
                                          <p:val>
                                            <p:strVal val="#ppt_x"/>
                                          </p:val>
                                        </p:tav>
                                        <p:tav tm="100000">
                                          <p:val>
                                            <p:strVal val="#ppt_x"/>
                                          </p:val>
                                        </p:tav>
                                      </p:tavLst>
                                    </p:anim>
                                    <p:anim calcmode="lin" valueType="num">
                                      <p:cBhvr additive="base">
                                        <p:cTn id="8" dur="500" fill="hold"/>
                                        <p:tgtEl>
                                          <p:spTgt spid="6554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5553"/>
                                        </p:tgtEl>
                                        <p:attrNameLst>
                                          <p:attrName>style.visibility</p:attrName>
                                        </p:attrNameLst>
                                      </p:cBhvr>
                                      <p:to>
                                        <p:strVal val="visible"/>
                                      </p:to>
                                    </p:set>
                                    <p:anim calcmode="lin" valueType="num">
                                      <p:cBhvr additive="base">
                                        <p:cTn id="11" dur="500" fill="hold"/>
                                        <p:tgtEl>
                                          <p:spTgt spid="65553"/>
                                        </p:tgtEl>
                                        <p:attrNameLst>
                                          <p:attrName>ppt_x</p:attrName>
                                        </p:attrNameLst>
                                      </p:cBhvr>
                                      <p:tavLst>
                                        <p:tav tm="0">
                                          <p:val>
                                            <p:strVal val="#ppt_x"/>
                                          </p:val>
                                        </p:tav>
                                        <p:tav tm="100000">
                                          <p:val>
                                            <p:strVal val="#ppt_x"/>
                                          </p:val>
                                        </p:tav>
                                      </p:tavLst>
                                    </p:anim>
                                    <p:anim calcmode="lin" valueType="num">
                                      <p:cBhvr additive="base">
                                        <p:cTn id="12" dur="500" fill="hold"/>
                                        <p:tgtEl>
                                          <p:spTgt spid="655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5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0921B56-4417-44CF-8AB0-1F1DB16FB576}" type="slidenum">
              <a:rPr lang="en-US" altLang="zh-CN" smtClean="0"/>
              <a:pPr eaLnBrk="1" hangingPunct="1"/>
              <a:t>44</a:t>
            </a:fld>
            <a:endParaRPr lang="en-US" altLang="zh-CN"/>
          </a:p>
        </p:txBody>
      </p:sp>
      <p:sp>
        <p:nvSpPr>
          <p:cNvPr id="60419" name="Rectangle 5"/>
          <p:cNvSpPr>
            <a:spLocks noChangeArrowheads="1"/>
          </p:cNvSpPr>
          <p:nvPr/>
        </p:nvSpPr>
        <p:spPr bwMode="auto">
          <a:xfrm>
            <a:off x="0" y="35494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b="1"/>
          </a:p>
        </p:txBody>
      </p:sp>
      <p:graphicFrame>
        <p:nvGraphicFramePr>
          <p:cNvPr id="60420" name="Object 4"/>
          <p:cNvGraphicFramePr>
            <a:graphicFrameLocks noChangeAspect="1"/>
          </p:cNvGraphicFramePr>
          <p:nvPr>
            <p:extLst>
              <p:ext uri="{D42A27DB-BD31-4B8C-83A1-F6EECF244321}">
                <p14:modId xmlns:p14="http://schemas.microsoft.com/office/powerpoint/2010/main" val="1750222834"/>
              </p:ext>
            </p:extLst>
          </p:nvPr>
        </p:nvGraphicFramePr>
        <p:xfrm>
          <a:off x="4211638" y="2048213"/>
          <a:ext cx="3240087" cy="873125"/>
        </p:xfrm>
        <a:graphic>
          <a:graphicData uri="http://schemas.openxmlformats.org/presentationml/2006/ole">
            <mc:AlternateContent xmlns:mc="http://schemas.openxmlformats.org/markup-compatibility/2006">
              <mc:Choice xmlns:v="urn:schemas-microsoft-com:vml" Requires="v">
                <p:oleObj spid="_x0000_s20740" name="Equation" r:id="rId3" imgW="1384300" imgH="368300" progId="">
                  <p:embed/>
                </p:oleObj>
              </mc:Choice>
              <mc:Fallback>
                <p:oleObj name="Equation" r:id="rId3" imgW="1384300" imgH="3683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2048213"/>
                        <a:ext cx="3240087"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0421" name="Picture 6"/>
          <p:cNvPicPr>
            <a:picLocks noChangeAspect="1" noChangeArrowheads="1"/>
          </p:cNvPicPr>
          <p:nvPr/>
        </p:nvPicPr>
        <p:blipFill>
          <a:blip r:embed="rId5">
            <a:extLst>
              <a:ext uri="{28A0092B-C50C-407E-A947-70E740481C1C}">
                <a14:useLocalDpi xmlns:a14="http://schemas.microsoft.com/office/drawing/2010/main" val="0"/>
              </a:ext>
            </a:extLst>
          </a:blip>
          <a:srcRect t="23235" b="38725"/>
          <a:stretch>
            <a:fillRect/>
          </a:stretch>
        </p:blipFill>
        <p:spPr bwMode="auto">
          <a:xfrm>
            <a:off x="395288" y="3559513"/>
            <a:ext cx="8137525"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0422" name="Object 8"/>
          <p:cNvGraphicFramePr>
            <a:graphicFrameLocks noChangeAspect="1"/>
          </p:cNvGraphicFramePr>
          <p:nvPr>
            <p:extLst>
              <p:ext uri="{D42A27DB-BD31-4B8C-83A1-F6EECF244321}">
                <p14:modId xmlns:p14="http://schemas.microsoft.com/office/powerpoint/2010/main" val="3763876256"/>
              </p:ext>
            </p:extLst>
          </p:nvPr>
        </p:nvGraphicFramePr>
        <p:xfrm>
          <a:off x="1403350" y="2318088"/>
          <a:ext cx="863600" cy="377825"/>
        </p:xfrm>
        <a:graphic>
          <a:graphicData uri="http://schemas.openxmlformats.org/presentationml/2006/ole">
            <mc:AlternateContent xmlns:mc="http://schemas.openxmlformats.org/markup-compatibility/2006">
              <mc:Choice xmlns:v="urn:schemas-microsoft-com:vml" Requires="v">
                <p:oleObj spid="_x0000_s20741" name="Equation" r:id="rId6" imgW="405872" imgH="177569" progId="">
                  <p:embed/>
                </p:oleObj>
              </mc:Choice>
              <mc:Fallback>
                <p:oleObj name="Equation" r:id="rId6" imgW="405872" imgH="177569"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3350" y="2318088"/>
                        <a:ext cx="863600" cy="3778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3" name="Text Box 9"/>
          <p:cNvSpPr txBox="1">
            <a:spLocks noChangeArrowheads="1"/>
          </p:cNvSpPr>
          <p:nvPr/>
        </p:nvSpPr>
        <p:spPr bwMode="auto">
          <a:xfrm>
            <a:off x="3132138" y="2227600"/>
            <a:ext cx="1112805" cy="546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zh-CN" altLang="en-US" sz="2400" b="1" dirty="0">
                <a:latin typeface="黑体" panose="02010609060101010101" pitchFamily="49" charset="-122"/>
                <a:ea typeface="黑体" panose="02010609060101010101" pitchFamily="49" charset="-122"/>
              </a:rPr>
              <a:t>证明</a:t>
            </a:r>
            <a:r>
              <a:rPr lang="zh-CN" altLang="en-US" sz="2400" b="1" dirty="0"/>
              <a:t>：</a:t>
            </a:r>
          </a:p>
        </p:txBody>
      </p:sp>
      <p:sp>
        <p:nvSpPr>
          <p:cNvPr id="60424" name="Text Box 10"/>
          <p:cNvSpPr txBox="1">
            <a:spLocks noChangeArrowheads="1"/>
          </p:cNvSpPr>
          <p:nvPr/>
        </p:nvSpPr>
        <p:spPr bwMode="auto">
          <a:xfrm>
            <a:off x="1403350" y="5215275"/>
            <a:ext cx="6769100" cy="548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注：</a:t>
            </a:r>
            <a:r>
              <a:rPr lang="zh-CN" altLang="en-US"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年末的 </a:t>
            </a:r>
            <a:r>
              <a:rPr lang="en-US" altLang="zh-CN" sz="2400" b="1" i="1"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2400" b="1"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相当于年初的 </a:t>
            </a:r>
            <a:r>
              <a:rPr lang="en-US" altLang="zh-CN" sz="2400" b="1"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d</a:t>
            </a:r>
            <a:r>
              <a:rPr lang="zh-CN" altLang="en-US"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60425" name="Rectangle 11"/>
          <p:cNvSpPr>
            <a:spLocks noChangeArrowheads="1"/>
          </p:cNvSpPr>
          <p:nvPr/>
        </p:nvSpPr>
        <p:spPr bwMode="auto">
          <a:xfrm>
            <a:off x="457199" y="382121"/>
            <a:ext cx="8075613"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buNone/>
            </a:pPr>
            <a:r>
              <a:rPr lang="zh-CN" altLang="en-US" sz="28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有效利率 </a:t>
            </a:r>
            <a:r>
              <a:rPr lang="en-US" altLang="zh-CN" sz="2800" b="1" i="1"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2800" b="1" i="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与有效贴现率 </a:t>
            </a:r>
            <a:r>
              <a:rPr lang="en-US" altLang="zh-CN" sz="2800" b="1" i="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d </a:t>
            </a:r>
            <a:r>
              <a:rPr lang="zh-CN" altLang="en-US" sz="28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的关系</a:t>
            </a:r>
            <a:r>
              <a:rPr lang="zh-CN" altLang="en-US" sz="28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8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10817044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0084B56-7EC3-41E3-A894-50FED5DA123C}" type="slidenum">
              <a:rPr lang="en-US" altLang="zh-CN" smtClean="0"/>
              <a:pPr eaLnBrk="1" hangingPunct="1"/>
              <a:t>45</a:t>
            </a:fld>
            <a:endParaRPr lang="en-US" altLang="zh-CN"/>
          </a:p>
        </p:txBody>
      </p:sp>
      <p:sp>
        <p:nvSpPr>
          <p:cNvPr id="61443" name="Rectangle 4"/>
          <p:cNvSpPr>
            <a:spLocks noChangeArrowheads="1"/>
          </p:cNvSpPr>
          <p:nvPr/>
        </p:nvSpPr>
        <p:spPr bwMode="auto">
          <a:xfrm>
            <a:off x="1042988" y="2042652"/>
            <a:ext cx="1265090" cy="55226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buNone/>
            </a:pPr>
            <a:r>
              <a:rPr kumimoji="1" lang="en-US" altLang="zh-CN" sz="2400" b="1" i="1" dirty="0">
                <a:latin typeface="Times New Roman" pitchFamily="18" charset="0"/>
              </a:rPr>
              <a:t>v</a:t>
            </a:r>
            <a:r>
              <a:rPr kumimoji="1" lang="en-US" altLang="zh-CN" sz="2400" b="1" dirty="0">
                <a:latin typeface="Times New Roman" pitchFamily="18" charset="0"/>
              </a:rPr>
              <a:t> = 1 – </a:t>
            </a:r>
            <a:r>
              <a:rPr kumimoji="1" lang="en-US" altLang="zh-CN" sz="2400" b="1" i="1" dirty="0">
                <a:latin typeface="Times New Roman" pitchFamily="18" charset="0"/>
              </a:rPr>
              <a:t>d</a:t>
            </a:r>
            <a:endParaRPr kumimoji="1" lang="en-US" altLang="zh-CN" sz="2400" b="1" dirty="0">
              <a:latin typeface="Times New Roman" pitchFamily="18" charset="0"/>
            </a:endParaRPr>
          </a:p>
        </p:txBody>
      </p:sp>
      <p:sp>
        <p:nvSpPr>
          <p:cNvPr id="61444" name="Rectangle 6"/>
          <p:cNvSpPr>
            <a:spLocks noChangeArrowheads="1"/>
          </p:cNvSpPr>
          <p:nvPr/>
        </p:nvSpPr>
        <p:spPr bwMode="auto">
          <a:xfrm>
            <a:off x="0" y="4273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61445" name="Object 5"/>
          <p:cNvGraphicFramePr>
            <a:graphicFrameLocks noChangeAspect="1"/>
          </p:cNvGraphicFramePr>
          <p:nvPr>
            <p:extLst>
              <p:ext uri="{D42A27DB-BD31-4B8C-83A1-F6EECF244321}">
                <p14:modId xmlns:p14="http://schemas.microsoft.com/office/powerpoint/2010/main" val="2943025253"/>
              </p:ext>
            </p:extLst>
          </p:nvPr>
        </p:nvGraphicFramePr>
        <p:xfrm>
          <a:off x="4176880" y="1933829"/>
          <a:ext cx="3384550" cy="846137"/>
        </p:xfrm>
        <a:graphic>
          <a:graphicData uri="http://schemas.openxmlformats.org/presentationml/2006/ole">
            <mc:AlternateContent xmlns:mc="http://schemas.openxmlformats.org/markup-compatibility/2006">
              <mc:Choice xmlns:v="urn:schemas-microsoft-com:vml" Requires="v">
                <p:oleObj spid="_x0000_s21707" name="Equation" r:id="rId3" imgW="1485900" imgH="368300" progId="">
                  <p:embed/>
                </p:oleObj>
              </mc:Choice>
              <mc:Fallback>
                <p:oleObj name="Equation" r:id="rId3" imgW="1485900" imgH="3683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6880" y="1933829"/>
                        <a:ext cx="3384550" cy="846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1383" name="Rectangle 7"/>
          <p:cNvSpPr>
            <a:spLocks noChangeArrowheads="1"/>
          </p:cNvSpPr>
          <p:nvPr/>
        </p:nvSpPr>
        <p:spPr bwMode="auto">
          <a:xfrm>
            <a:off x="641868" y="3191812"/>
            <a:ext cx="7561262"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kumimoji="1" lang="zh-CN" altLang="en-US" sz="2400" b="1" dirty="0">
                <a:latin typeface="Times New Roman" pitchFamily="18" charset="0"/>
              </a:rPr>
              <a:t> 解释：年末的</a:t>
            </a:r>
            <a:r>
              <a:rPr kumimoji="1" lang="en-US" altLang="zh-CN" sz="2400" b="1" dirty="0">
                <a:latin typeface="Times New Roman" pitchFamily="18" charset="0"/>
              </a:rPr>
              <a:t>1</a:t>
            </a:r>
            <a:r>
              <a:rPr kumimoji="1" lang="zh-CN" altLang="en-US" sz="2400" b="1" dirty="0">
                <a:latin typeface="Times New Roman" pitchFamily="18" charset="0"/>
              </a:rPr>
              <a:t>在年初的现值可以表示为 </a:t>
            </a:r>
            <a:r>
              <a:rPr kumimoji="1" lang="en-US" altLang="zh-CN" sz="2400" b="1" i="1" dirty="0">
                <a:latin typeface="Times New Roman" pitchFamily="18" charset="0"/>
              </a:rPr>
              <a:t>v</a:t>
            </a:r>
            <a:r>
              <a:rPr kumimoji="1" lang="zh-CN" altLang="en-US" sz="2400" b="1" dirty="0">
                <a:latin typeface="Times New Roman" pitchFamily="18" charset="0"/>
              </a:rPr>
              <a:t>，或</a:t>
            </a:r>
            <a:r>
              <a:rPr kumimoji="1" lang="en-US" altLang="zh-CN" sz="2400" b="1" dirty="0">
                <a:latin typeface="Times New Roman" pitchFamily="18" charset="0"/>
              </a:rPr>
              <a:t>1 – </a:t>
            </a:r>
            <a:r>
              <a:rPr kumimoji="1" lang="en-US" altLang="zh-CN" sz="2400" b="1" i="1" dirty="0">
                <a:latin typeface="Times New Roman" pitchFamily="18" charset="0"/>
              </a:rPr>
              <a:t>d</a:t>
            </a:r>
            <a:r>
              <a:rPr kumimoji="1" lang="zh-CN" altLang="en-US" sz="2400" b="1" dirty="0">
                <a:latin typeface="Times New Roman" pitchFamily="18" charset="0"/>
              </a:rPr>
              <a:t>。 </a:t>
            </a:r>
          </a:p>
        </p:txBody>
      </p:sp>
      <p:sp>
        <p:nvSpPr>
          <p:cNvPr id="101389" name="Line 13"/>
          <p:cNvSpPr>
            <a:spLocks noChangeShapeType="1"/>
          </p:cNvSpPr>
          <p:nvPr/>
        </p:nvSpPr>
        <p:spPr bwMode="auto">
          <a:xfrm>
            <a:off x="1835150" y="4603338"/>
            <a:ext cx="4535488" cy="0"/>
          </a:xfrm>
          <a:prstGeom prst="line">
            <a:avLst/>
          </a:prstGeom>
          <a:noFill/>
          <a:ln w="571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b="1"/>
          </a:p>
        </p:txBody>
      </p:sp>
      <p:sp>
        <p:nvSpPr>
          <p:cNvPr id="101390" name="Text Box 14"/>
          <p:cNvSpPr txBox="1">
            <a:spLocks noChangeArrowheads="1"/>
          </p:cNvSpPr>
          <p:nvPr/>
        </p:nvSpPr>
        <p:spPr bwMode="auto">
          <a:xfrm>
            <a:off x="1743075" y="4119150"/>
            <a:ext cx="356188" cy="55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b="1" dirty="0"/>
              <a:t>0</a:t>
            </a:r>
          </a:p>
        </p:txBody>
      </p:sp>
      <p:sp>
        <p:nvSpPr>
          <p:cNvPr id="101391" name="Text Box 15"/>
          <p:cNvSpPr txBox="1">
            <a:spLocks noChangeArrowheads="1"/>
          </p:cNvSpPr>
          <p:nvPr/>
        </p:nvSpPr>
        <p:spPr bwMode="auto">
          <a:xfrm>
            <a:off x="6278563" y="4119150"/>
            <a:ext cx="356188" cy="55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b="1" dirty="0"/>
              <a:t>1</a:t>
            </a:r>
          </a:p>
        </p:txBody>
      </p:sp>
      <p:sp>
        <p:nvSpPr>
          <p:cNvPr id="101392" name="Text Box 16"/>
          <p:cNvSpPr txBox="1">
            <a:spLocks noChangeArrowheads="1"/>
          </p:cNvSpPr>
          <p:nvPr/>
        </p:nvSpPr>
        <p:spPr bwMode="auto">
          <a:xfrm>
            <a:off x="6278563" y="4984338"/>
            <a:ext cx="356188" cy="55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b="1" dirty="0">
                <a:solidFill>
                  <a:srgbClr val="0033CC"/>
                </a:solidFill>
              </a:rPr>
              <a:t>1</a:t>
            </a:r>
          </a:p>
        </p:txBody>
      </p:sp>
      <p:sp>
        <p:nvSpPr>
          <p:cNvPr id="101393" name="Text Box 17"/>
          <p:cNvSpPr txBox="1">
            <a:spLocks noChangeArrowheads="1"/>
          </p:cNvSpPr>
          <p:nvPr/>
        </p:nvSpPr>
        <p:spPr bwMode="auto">
          <a:xfrm>
            <a:off x="1451290" y="4746213"/>
            <a:ext cx="121539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None/>
            </a:pPr>
            <a:r>
              <a:rPr lang="en-US" altLang="zh-CN" sz="2000" b="1" i="1" dirty="0">
                <a:solidFill>
                  <a:srgbClr val="0033CC"/>
                </a:solidFill>
                <a:latin typeface="Times New Roman" pitchFamily="18" charset="0"/>
              </a:rPr>
              <a:t>v</a:t>
            </a:r>
            <a:endParaRPr lang="en-US" altLang="zh-CN" sz="2000" b="1" dirty="0">
              <a:solidFill>
                <a:srgbClr val="0033CC"/>
              </a:solidFill>
              <a:latin typeface="Times New Roman" pitchFamily="18" charset="0"/>
            </a:endParaRPr>
          </a:p>
          <a:p>
            <a:pPr algn="ctr" eaLnBrk="1" hangingPunct="1">
              <a:buNone/>
            </a:pPr>
            <a:r>
              <a:rPr lang="zh-CN" altLang="en-US" sz="2000" b="1" dirty="0">
                <a:solidFill>
                  <a:srgbClr val="0033CC"/>
                </a:solidFill>
                <a:latin typeface="Times New Roman" pitchFamily="18" charset="0"/>
              </a:rPr>
              <a:t>（</a:t>
            </a:r>
            <a:r>
              <a:rPr lang="en-US" altLang="zh-CN" sz="2000" b="1" dirty="0">
                <a:solidFill>
                  <a:srgbClr val="0033CC"/>
                </a:solidFill>
                <a:latin typeface="Times New Roman" pitchFamily="18" charset="0"/>
              </a:rPr>
              <a:t>1</a:t>
            </a:r>
            <a:r>
              <a:rPr lang="zh-CN" altLang="en-US" sz="2000" b="1" dirty="0">
                <a:solidFill>
                  <a:srgbClr val="0033CC"/>
                </a:solidFill>
                <a:latin typeface="Times New Roman" pitchFamily="18" charset="0"/>
              </a:rPr>
              <a:t>－</a:t>
            </a:r>
            <a:r>
              <a:rPr lang="en-US" altLang="zh-CN" sz="2000" b="1" i="1" dirty="0">
                <a:solidFill>
                  <a:srgbClr val="0033CC"/>
                </a:solidFill>
                <a:latin typeface="Times New Roman" pitchFamily="18" charset="0"/>
              </a:rPr>
              <a:t>d</a:t>
            </a:r>
            <a:r>
              <a:rPr lang="zh-CN" altLang="en-US" sz="2000" b="1" dirty="0">
                <a:solidFill>
                  <a:srgbClr val="0033CC"/>
                </a:solidFill>
                <a:latin typeface="Times New Roman" pitchFamily="18" charset="0"/>
              </a:rPr>
              <a:t>）</a:t>
            </a:r>
          </a:p>
        </p:txBody>
      </p:sp>
      <p:sp>
        <p:nvSpPr>
          <p:cNvPr id="101394" name="Line 18"/>
          <p:cNvSpPr>
            <a:spLocks noChangeShapeType="1"/>
          </p:cNvSpPr>
          <p:nvPr/>
        </p:nvSpPr>
        <p:spPr bwMode="auto">
          <a:xfrm flipH="1">
            <a:off x="2986088" y="5179600"/>
            <a:ext cx="2736850" cy="0"/>
          </a:xfrm>
          <a:prstGeom prst="line">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b="1"/>
          </a:p>
        </p:txBody>
      </p:sp>
      <p:sp>
        <p:nvSpPr>
          <p:cNvPr id="61458" name="Rectangle 19"/>
          <p:cNvSpPr>
            <a:spLocks noChangeArrowheads="1"/>
          </p:cNvSpPr>
          <p:nvPr/>
        </p:nvSpPr>
        <p:spPr bwMode="auto">
          <a:xfrm>
            <a:off x="659330" y="939360"/>
            <a:ext cx="7543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buNone/>
            </a:pPr>
            <a:r>
              <a:rPr lang="zh-CN" altLang="en-US" sz="28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有效利率 </a:t>
            </a:r>
            <a:r>
              <a:rPr lang="en-US" altLang="zh-CN" sz="2800" b="1" i="1"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2800" b="1" i="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与有效贴现率 </a:t>
            </a:r>
            <a:r>
              <a:rPr lang="en-US" altLang="zh-CN" sz="2800" b="1" i="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d </a:t>
            </a:r>
            <a:r>
              <a:rPr lang="zh-CN" altLang="en-US" sz="28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的关系</a:t>
            </a:r>
            <a:r>
              <a:rPr lang="zh-CN" altLang="en-US" sz="28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8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61459" name="Text Box 20"/>
          <p:cNvSpPr txBox="1">
            <a:spLocks noChangeArrowheads="1"/>
          </p:cNvSpPr>
          <p:nvPr/>
        </p:nvSpPr>
        <p:spPr bwMode="auto">
          <a:xfrm>
            <a:off x="3059113" y="2048038"/>
            <a:ext cx="1112805" cy="546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zh-CN" altLang="en-US" b="1" dirty="0"/>
              <a:t>证明：</a:t>
            </a:r>
          </a:p>
        </p:txBody>
      </p:sp>
      <p:sp>
        <p:nvSpPr>
          <p:cNvPr id="2" name="文本框 1"/>
          <p:cNvSpPr txBox="1"/>
          <p:nvPr/>
        </p:nvSpPr>
        <p:spPr>
          <a:xfrm>
            <a:off x="659330" y="5940526"/>
            <a:ext cx="4671472" cy="609398"/>
          </a:xfrm>
          <a:prstGeom prst="rect">
            <a:avLst/>
          </a:prstGeom>
          <a:noFill/>
        </p:spPr>
        <p:txBody>
          <a:bodyPr wrap="none" rtlCol="0">
            <a:spAutoFit/>
          </a:bodyPr>
          <a:lstStyle/>
          <a:p>
            <a:r>
              <a:rPr lang="zh-CN" altLang="en-US" dirty="0"/>
              <a:t>问题：如何用</a:t>
            </a:r>
            <a:r>
              <a:rPr lang="en-US" altLang="zh-CN" i="1" dirty="0"/>
              <a:t>d </a:t>
            </a:r>
            <a:r>
              <a:rPr lang="zh-CN" altLang="en-US" dirty="0"/>
              <a:t>表示贴现函数？</a:t>
            </a:r>
          </a:p>
        </p:txBody>
      </p:sp>
    </p:spTree>
    <p:extLst>
      <p:ext uri="{BB962C8B-B14F-4D97-AF65-F5344CB8AC3E}">
        <p14:creationId xmlns:p14="http://schemas.microsoft.com/office/powerpoint/2010/main" val="23064899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1383"/>
                                        </p:tgtEl>
                                        <p:attrNameLst>
                                          <p:attrName>style.visibility</p:attrName>
                                        </p:attrNameLst>
                                      </p:cBhvr>
                                      <p:to>
                                        <p:strVal val="visible"/>
                                      </p:to>
                                    </p:set>
                                    <p:anim calcmode="lin" valueType="num">
                                      <p:cBhvr additive="base">
                                        <p:cTn id="7" dur="500" fill="hold"/>
                                        <p:tgtEl>
                                          <p:spTgt spid="101383"/>
                                        </p:tgtEl>
                                        <p:attrNameLst>
                                          <p:attrName>ppt_x</p:attrName>
                                        </p:attrNameLst>
                                      </p:cBhvr>
                                      <p:tavLst>
                                        <p:tav tm="0">
                                          <p:val>
                                            <p:strVal val="#ppt_x"/>
                                          </p:val>
                                        </p:tav>
                                        <p:tav tm="100000">
                                          <p:val>
                                            <p:strVal val="#ppt_x"/>
                                          </p:val>
                                        </p:tav>
                                      </p:tavLst>
                                    </p:anim>
                                    <p:anim calcmode="lin" valueType="num">
                                      <p:cBhvr additive="base">
                                        <p:cTn id="8" dur="500" fill="hold"/>
                                        <p:tgtEl>
                                          <p:spTgt spid="10138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1389"/>
                                        </p:tgtEl>
                                        <p:attrNameLst>
                                          <p:attrName>style.visibility</p:attrName>
                                        </p:attrNameLst>
                                      </p:cBhvr>
                                      <p:to>
                                        <p:strVal val="visible"/>
                                      </p:to>
                                    </p:set>
                                    <p:anim calcmode="lin" valueType="num">
                                      <p:cBhvr additive="base">
                                        <p:cTn id="11" dur="500" fill="hold"/>
                                        <p:tgtEl>
                                          <p:spTgt spid="101389"/>
                                        </p:tgtEl>
                                        <p:attrNameLst>
                                          <p:attrName>ppt_x</p:attrName>
                                        </p:attrNameLst>
                                      </p:cBhvr>
                                      <p:tavLst>
                                        <p:tav tm="0">
                                          <p:val>
                                            <p:strVal val="#ppt_x"/>
                                          </p:val>
                                        </p:tav>
                                        <p:tav tm="100000">
                                          <p:val>
                                            <p:strVal val="#ppt_x"/>
                                          </p:val>
                                        </p:tav>
                                      </p:tavLst>
                                    </p:anim>
                                    <p:anim calcmode="lin" valueType="num">
                                      <p:cBhvr additive="base">
                                        <p:cTn id="12" dur="500" fill="hold"/>
                                        <p:tgtEl>
                                          <p:spTgt spid="10138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1390"/>
                                        </p:tgtEl>
                                        <p:attrNameLst>
                                          <p:attrName>style.visibility</p:attrName>
                                        </p:attrNameLst>
                                      </p:cBhvr>
                                      <p:to>
                                        <p:strVal val="visible"/>
                                      </p:to>
                                    </p:set>
                                    <p:anim calcmode="lin" valueType="num">
                                      <p:cBhvr additive="base">
                                        <p:cTn id="15" dur="500" fill="hold"/>
                                        <p:tgtEl>
                                          <p:spTgt spid="101390"/>
                                        </p:tgtEl>
                                        <p:attrNameLst>
                                          <p:attrName>ppt_x</p:attrName>
                                        </p:attrNameLst>
                                      </p:cBhvr>
                                      <p:tavLst>
                                        <p:tav tm="0">
                                          <p:val>
                                            <p:strVal val="#ppt_x"/>
                                          </p:val>
                                        </p:tav>
                                        <p:tav tm="100000">
                                          <p:val>
                                            <p:strVal val="#ppt_x"/>
                                          </p:val>
                                        </p:tav>
                                      </p:tavLst>
                                    </p:anim>
                                    <p:anim calcmode="lin" valueType="num">
                                      <p:cBhvr additive="base">
                                        <p:cTn id="16" dur="500" fill="hold"/>
                                        <p:tgtEl>
                                          <p:spTgt spid="10139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1391"/>
                                        </p:tgtEl>
                                        <p:attrNameLst>
                                          <p:attrName>style.visibility</p:attrName>
                                        </p:attrNameLst>
                                      </p:cBhvr>
                                      <p:to>
                                        <p:strVal val="visible"/>
                                      </p:to>
                                    </p:set>
                                    <p:anim calcmode="lin" valueType="num">
                                      <p:cBhvr additive="base">
                                        <p:cTn id="19" dur="500" fill="hold"/>
                                        <p:tgtEl>
                                          <p:spTgt spid="101391"/>
                                        </p:tgtEl>
                                        <p:attrNameLst>
                                          <p:attrName>ppt_x</p:attrName>
                                        </p:attrNameLst>
                                      </p:cBhvr>
                                      <p:tavLst>
                                        <p:tav tm="0">
                                          <p:val>
                                            <p:strVal val="#ppt_x"/>
                                          </p:val>
                                        </p:tav>
                                        <p:tav tm="100000">
                                          <p:val>
                                            <p:strVal val="#ppt_x"/>
                                          </p:val>
                                        </p:tav>
                                      </p:tavLst>
                                    </p:anim>
                                    <p:anim calcmode="lin" valueType="num">
                                      <p:cBhvr additive="base">
                                        <p:cTn id="20" dur="500" fill="hold"/>
                                        <p:tgtEl>
                                          <p:spTgt spid="10139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1392"/>
                                        </p:tgtEl>
                                        <p:attrNameLst>
                                          <p:attrName>style.visibility</p:attrName>
                                        </p:attrNameLst>
                                      </p:cBhvr>
                                      <p:to>
                                        <p:strVal val="visible"/>
                                      </p:to>
                                    </p:set>
                                    <p:anim calcmode="lin" valueType="num">
                                      <p:cBhvr additive="base">
                                        <p:cTn id="23" dur="500" fill="hold"/>
                                        <p:tgtEl>
                                          <p:spTgt spid="101392"/>
                                        </p:tgtEl>
                                        <p:attrNameLst>
                                          <p:attrName>ppt_x</p:attrName>
                                        </p:attrNameLst>
                                      </p:cBhvr>
                                      <p:tavLst>
                                        <p:tav tm="0">
                                          <p:val>
                                            <p:strVal val="#ppt_x"/>
                                          </p:val>
                                        </p:tav>
                                        <p:tav tm="100000">
                                          <p:val>
                                            <p:strVal val="#ppt_x"/>
                                          </p:val>
                                        </p:tav>
                                      </p:tavLst>
                                    </p:anim>
                                    <p:anim calcmode="lin" valueType="num">
                                      <p:cBhvr additive="base">
                                        <p:cTn id="24" dur="500" fill="hold"/>
                                        <p:tgtEl>
                                          <p:spTgt spid="10139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1393"/>
                                        </p:tgtEl>
                                        <p:attrNameLst>
                                          <p:attrName>style.visibility</p:attrName>
                                        </p:attrNameLst>
                                      </p:cBhvr>
                                      <p:to>
                                        <p:strVal val="visible"/>
                                      </p:to>
                                    </p:set>
                                    <p:anim calcmode="lin" valueType="num">
                                      <p:cBhvr additive="base">
                                        <p:cTn id="27" dur="500" fill="hold"/>
                                        <p:tgtEl>
                                          <p:spTgt spid="101393"/>
                                        </p:tgtEl>
                                        <p:attrNameLst>
                                          <p:attrName>ppt_x</p:attrName>
                                        </p:attrNameLst>
                                      </p:cBhvr>
                                      <p:tavLst>
                                        <p:tav tm="0">
                                          <p:val>
                                            <p:strVal val="#ppt_x"/>
                                          </p:val>
                                        </p:tav>
                                        <p:tav tm="100000">
                                          <p:val>
                                            <p:strVal val="#ppt_x"/>
                                          </p:val>
                                        </p:tav>
                                      </p:tavLst>
                                    </p:anim>
                                    <p:anim calcmode="lin" valueType="num">
                                      <p:cBhvr additive="base">
                                        <p:cTn id="28" dur="500" fill="hold"/>
                                        <p:tgtEl>
                                          <p:spTgt spid="10139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1394"/>
                                        </p:tgtEl>
                                        <p:attrNameLst>
                                          <p:attrName>style.visibility</p:attrName>
                                        </p:attrNameLst>
                                      </p:cBhvr>
                                      <p:to>
                                        <p:strVal val="visible"/>
                                      </p:to>
                                    </p:set>
                                    <p:anim calcmode="lin" valueType="num">
                                      <p:cBhvr additive="base">
                                        <p:cTn id="31" dur="500" fill="hold"/>
                                        <p:tgtEl>
                                          <p:spTgt spid="101394"/>
                                        </p:tgtEl>
                                        <p:attrNameLst>
                                          <p:attrName>ppt_x</p:attrName>
                                        </p:attrNameLst>
                                      </p:cBhvr>
                                      <p:tavLst>
                                        <p:tav tm="0">
                                          <p:val>
                                            <p:strVal val="#ppt_x"/>
                                          </p:val>
                                        </p:tav>
                                        <p:tav tm="100000">
                                          <p:val>
                                            <p:strVal val="#ppt_x"/>
                                          </p:val>
                                        </p:tav>
                                      </p:tavLst>
                                    </p:anim>
                                    <p:anim calcmode="lin" valueType="num">
                                      <p:cBhvr additive="base">
                                        <p:cTn id="32" dur="500" fill="hold"/>
                                        <p:tgtEl>
                                          <p:spTgt spid="1013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3" grpId="0"/>
      <p:bldP spid="101389" grpId="0" animBg="1"/>
      <p:bldP spid="101390" grpId="0"/>
      <p:bldP spid="101391" grpId="0"/>
      <p:bldP spid="101392" grpId="0"/>
      <p:bldP spid="101393" grpId="0"/>
      <p:bldP spid="10139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FE6CF5B-C9C3-4ED7-9A99-438522C531BD}" type="slidenum">
              <a:rPr lang="en-US" altLang="zh-CN" b="1" smtClean="0">
                <a:latin typeface="Times New Roman" panose="02020603050405020304" pitchFamily="18" charset="0"/>
                <a:ea typeface="黑体" panose="02010609060101010101" pitchFamily="49" charset="-122"/>
                <a:cs typeface="Times New Roman" panose="02020603050405020304" pitchFamily="18" charset="0"/>
              </a:rPr>
              <a:pPr eaLnBrk="1" hangingPunct="1"/>
              <a:t>46</a:t>
            </a:fld>
            <a:endParaRPr lang="en-US" altLang="zh-CN"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2467" name="Rectangle 5"/>
          <p:cNvSpPr>
            <a:spLocks noChangeArrowheads="1"/>
          </p:cNvSpPr>
          <p:nvPr/>
        </p:nvSpPr>
        <p:spPr bwMode="auto">
          <a:xfrm>
            <a:off x="3474208" y="2146564"/>
            <a:ext cx="2233573" cy="78175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a:buNone/>
            </a:pPr>
            <a:r>
              <a:rPr kumimoji="1" lang="en-US" altLang="zh-CN" sz="3200" b="1" i="1" dirty="0" err="1">
                <a:latin typeface="Times New Roman" pitchFamily="18" charset="0"/>
                <a:cs typeface="Times New Roman" pitchFamily="18" charset="0"/>
              </a:rPr>
              <a:t>i</a:t>
            </a:r>
            <a:r>
              <a:rPr kumimoji="1" lang="en-US" altLang="zh-CN" sz="3200" b="1" i="1" dirty="0">
                <a:latin typeface="Times New Roman" pitchFamily="18" charset="0"/>
                <a:cs typeface="Times New Roman" pitchFamily="18" charset="0"/>
              </a:rPr>
              <a:t> </a:t>
            </a:r>
            <a:r>
              <a:rPr kumimoji="1" lang="en-US" altLang="zh-CN" sz="3200" b="1" dirty="0">
                <a:latin typeface="Times New Roman" pitchFamily="18" charset="0"/>
                <a:cs typeface="Times New Roman" pitchFamily="18" charset="0"/>
              </a:rPr>
              <a:t>– </a:t>
            </a:r>
            <a:r>
              <a:rPr kumimoji="1" lang="en-US" altLang="zh-CN" sz="3200" b="1" i="1" dirty="0">
                <a:latin typeface="Times New Roman" pitchFamily="18" charset="0"/>
                <a:cs typeface="Times New Roman" pitchFamily="18" charset="0"/>
              </a:rPr>
              <a:t>d</a:t>
            </a:r>
            <a:r>
              <a:rPr kumimoji="1" lang="en-US" altLang="zh-CN" sz="3200" b="1" dirty="0">
                <a:latin typeface="Times New Roman" pitchFamily="18" charset="0"/>
                <a:cs typeface="Times New Roman" pitchFamily="18" charset="0"/>
              </a:rPr>
              <a:t> = </a:t>
            </a:r>
            <a:r>
              <a:rPr kumimoji="1" lang="en-US" altLang="zh-CN" sz="3200" b="1" i="1" dirty="0">
                <a:latin typeface="Times New Roman" pitchFamily="18" charset="0"/>
                <a:cs typeface="Times New Roman" pitchFamily="18" charset="0"/>
              </a:rPr>
              <a:t>id</a:t>
            </a:r>
            <a:endParaRPr kumimoji="1" lang="en-US" altLang="zh-CN" sz="3200" b="1" dirty="0">
              <a:latin typeface="Times New Roman" pitchFamily="18" charset="0"/>
            </a:endParaRPr>
          </a:p>
        </p:txBody>
      </p:sp>
      <p:graphicFrame>
        <p:nvGraphicFramePr>
          <p:cNvPr id="62468" name="Object 4"/>
          <p:cNvGraphicFramePr>
            <a:graphicFrameLocks noChangeAspect="1"/>
          </p:cNvGraphicFramePr>
          <p:nvPr>
            <p:extLst>
              <p:ext uri="{D42A27DB-BD31-4B8C-83A1-F6EECF244321}">
                <p14:modId xmlns:p14="http://schemas.microsoft.com/office/powerpoint/2010/main" val="854489623"/>
              </p:ext>
            </p:extLst>
          </p:nvPr>
        </p:nvGraphicFramePr>
        <p:xfrm>
          <a:off x="994481" y="4273948"/>
          <a:ext cx="6873488" cy="1356832"/>
        </p:xfrm>
        <a:graphic>
          <a:graphicData uri="http://schemas.openxmlformats.org/presentationml/2006/ole">
            <mc:AlternateContent xmlns:mc="http://schemas.openxmlformats.org/markup-compatibility/2006">
              <mc:Choice xmlns:v="urn:schemas-microsoft-com:vml" Requires="v">
                <p:oleObj spid="_x0000_s22660" name="Equation" r:id="rId3" imgW="1993680" imgH="393480" progId="Equation.DSMT4">
                  <p:embed/>
                </p:oleObj>
              </mc:Choice>
              <mc:Fallback>
                <p:oleObj name="Equation" r:id="rId3" imgW="1993680" imgH="393480" progId="Equation.DSMT4">
                  <p:embed/>
                  <p:pic>
                    <p:nvPicPr>
                      <p:cNvPr id="0" name=""/>
                      <p:cNvPicPr>
                        <a:picLocks noChangeAspect="1" noChangeArrowheads="1"/>
                      </p:cNvPicPr>
                      <p:nvPr/>
                    </p:nvPicPr>
                    <p:blipFill>
                      <a:blip r:embed="rId4"/>
                      <a:srcRect/>
                      <a:stretch>
                        <a:fillRect/>
                      </a:stretch>
                    </p:blipFill>
                    <p:spPr bwMode="auto">
                      <a:xfrm>
                        <a:off x="994481" y="4273948"/>
                        <a:ext cx="6873488" cy="1356832"/>
                      </a:xfrm>
                      <a:prstGeom prst="rect">
                        <a:avLst/>
                      </a:prstGeom>
                      <a:noFill/>
                    </p:spPr>
                  </p:pic>
                </p:oleObj>
              </mc:Fallback>
            </mc:AlternateContent>
          </a:graphicData>
        </a:graphic>
      </p:graphicFrame>
      <p:sp>
        <p:nvSpPr>
          <p:cNvPr id="62489" name="Rectangle 71"/>
          <p:cNvSpPr>
            <a:spLocks noChangeArrowheads="1"/>
          </p:cNvSpPr>
          <p:nvPr/>
        </p:nvSpPr>
        <p:spPr bwMode="auto">
          <a:xfrm>
            <a:off x="659325" y="1122257"/>
            <a:ext cx="7543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buNone/>
            </a:pPr>
            <a:r>
              <a:rPr lang="zh-CN" altLang="en-US" sz="28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有效利率 </a:t>
            </a:r>
            <a:r>
              <a:rPr lang="en-US" altLang="zh-CN" sz="2800" b="1" i="1"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2800" b="1" i="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与有效贴现率 </a:t>
            </a:r>
            <a:r>
              <a:rPr lang="en-US" altLang="zh-CN" sz="2800" b="1" i="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d </a:t>
            </a:r>
            <a:r>
              <a:rPr lang="zh-CN" altLang="en-US" sz="28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的关系</a:t>
            </a:r>
            <a:r>
              <a:rPr lang="zh-CN" altLang="en-US" sz="28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en-US" sz="28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62490" name="Text Box 72"/>
          <p:cNvSpPr txBox="1">
            <a:spLocks noChangeArrowheads="1"/>
          </p:cNvSpPr>
          <p:nvPr/>
        </p:nvSpPr>
        <p:spPr bwMode="auto">
          <a:xfrm>
            <a:off x="788760" y="3277237"/>
            <a:ext cx="130516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b="1" dirty="0"/>
              <a:t> 证明：</a:t>
            </a:r>
          </a:p>
        </p:txBody>
      </p:sp>
    </p:spTree>
    <p:extLst>
      <p:ext uri="{BB962C8B-B14F-4D97-AF65-F5344CB8AC3E}">
        <p14:creationId xmlns:p14="http://schemas.microsoft.com/office/powerpoint/2010/main" val="23354736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7FE6CF5B-C9C3-4ED7-9A99-438522C531BD}" type="slidenum">
              <a:rPr lang="en-US" altLang="zh-CN" b="1" smtClean="0">
                <a:latin typeface="Times New Roman" panose="02020603050405020304" pitchFamily="18" charset="0"/>
                <a:ea typeface="黑体" panose="02010609060101010101" pitchFamily="49" charset="-122"/>
                <a:cs typeface="Times New Roman" panose="02020603050405020304" pitchFamily="18" charset="0"/>
              </a:rPr>
              <a:pPr eaLnBrk="1" hangingPunct="1">
                <a:buNone/>
              </a:pPr>
              <a:t>47</a:t>
            </a:fld>
            <a:endParaRPr lang="en-US" altLang="zh-CN"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2406" name="Rectangle 6"/>
          <p:cNvSpPr>
            <a:spLocks noChangeArrowheads="1"/>
          </p:cNvSpPr>
          <p:nvPr/>
        </p:nvSpPr>
        <p:spPr bwMode="auto">
          <a:xfrm>
            <a:off x="483828" y="2222346"/>
            <a:ext cx="8450981" cy="548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kumimoji="1" lang="zh-CN" altLang="en-US" sz="2400" b="1" dirty="0">
                <a:latin typeface="Times New Roman" panose="02020603050405020304" pitchFamily="18" charset="0"/>
                <a:ea typeface="黑体" panose="02010609060101010101" pitchFamily="49" charset="-122"/>
                <a:cs typeface="Times New Roman" panose="02020603050405020304" pitchFamily="18" charset="0"/>
              </a:rPr>
              <a:t> 解释：本金有 </a:t>
            </a:r>
            <a:r>
              <a:rPr kumimoji="1" lang="en-US" altLang="zh-CN" sz="2400" b="1" i="1" dirty="0">
                <a:latin typeface="Times New Roman" panose="02020603050405020304" pitchFamily="18" charset="0"/>
                <a:ea typeface="黑体" panose="02010609060101010101" pitchFamily="49" charset="-122"/>
                <a:cs typeface="Times New Roman" panose="02020603050405020304" pitchFamily="18" charset="0"/>
              </a:rPr>
              <a:t>d </a:t>
            </a:r>
            <a:r>
              <a:rPr kumimoji="1" lang="zh-CN" altLang="en-US" sz="2400" b="1" dirty="0">
                <a:latin typeface="Times New Roman" panose="02020603050405020304" pitchFamily="18" charset="0"/>
                <a:ea typeface="黑体" panose="02010609060101010101" pitchFamily="49" charset="-122"/>
                <a:cs typeface="Times New Roman" panose="02020603050405020304" pitchFamily="18" charset="0"/>
              </a:rPr>
              <a:t>元差额，导致的利息差额是 </a:t>
            </a:r>
            <a:r>
              <a:rPr kumimoji="1" lang="en-US" altLang="zh-CN" sz="2400" b="1" i="1" dirty="0">
                <a:latin typeface="Times New Roman" panose="02020603050405020304" pitchFamily="18" charset="0"/>
                <a:ea typeface="黑体" panose="02010609060101010101" pitchFamily="49" charset="-122"/>
                <a:cs typeface="Times New Roman" panose="02020603050405020304" pitchFamily="18" charset="0"/>
              </a:rPr>
              <a:t>id</a:t>
            </a:r>
            <a:r>
              <a:rPr kumimoji="1" lang="zh-CN" altLang="en-US" sz="2400" b="1" dirty="0">
                <a:latin typeface="Times New Roman" panose="02020603050405020304" pitchFamily="18" charset="0"/>
                <a:ea typeface="黑体" panose="02010609060101010101" pitchFamily="49" charset="-122"/>
                <a:cs typeface="Times New Roman" panose="02020603050405020304" pitchFamily="18" charset="0"/>
              </a:rPr>
              <a:t>。</a:t>
            </a:r>
          </a:p>
        </p:txBody>
      </p:sp>
      <p:graphicFrame>
        <p:nvGraphicFramePr>
          <p:cNvPr id="102470" name="Group 70"/>
          <p:cNvGraphicFramePr>
            <a:graphicFrameLocks noGrp="1"/>
          </p:cNvGraphicFramePr>
          <p:nvPr>
            <p:extLst>
              <p:ext uri="{D42A27DB-BD31-4B8C-83A1-F6EECF244321}">
                <p14:modId xmlns:p14="http://schemas.microsoft.com/office/powerpoint/2010/main" val="23919072"/>
              </p:ext>
            </p:extLst>
          </p:nvPr>
        </p:nvGraphicFramePr>
        <p:xfrm>
          <a:off x="327258" y="3466248"/>
          <a:ext cx="8402856" cy="2182546"/>
        </p:xfrm>
        <a:graphic>
          <a:graphicData uri="http://schemas.openxmlformats.org/drawingml/2006/table">
            <a:tbl>
              <a:tblPr/>
              <a:tblGrid>
                <a:gridCol w="2319689">
                  <a:extLst>
                    <a:ext uri="{9D8B030D-6E8A-4147-A177-3AD203B41FA5}">
                      <a16:colId xmlns:a16="http://schemas.microsoft.com/office/drawing/2014/main" val="20000"/>
                    </a:ext>
                  </a:extLst>
                </a:gridCol>
                <a:gridCol w="2904062">
                  <a:extLst>
                    <a:ext uri="{9D8B030D-6E8A-4147-A177-3AD203B41FA5}">
                      <a16:colId xmlns:a16="http://schemas.microsoft.com/office/drawing/2014/main" val="20001"/>
                    </a:ext>
                  </a:extLst>
                </a:gridCol>
                <a:gridCol w="3179105">
                  <a:extLst>
                    <a:ext uri="{9D8B030D-6E8A-4147-A177-3AD203B41FA5}">
                      <a16:colId xmlns:a16="http://schemas.microsoft.com/office/drawing/2014/main" val="20002"/>
                    </a:ext>
                  </a:extLst>
                </a:gridCol>
              </a:tblGrid>
              <a:tr h="475721">
                <a:tc>
                  <a:txBody>
                    <a:bodyPr/>
                    <a:lstStyle/>
                    <a:p>
                      <a:pPr marL="0" marR="0" lvl="0" indent="0" algn="ctr" defTabSz="914400" rtl="0" eaLnBrk="1" fontAlgn="base" latinLnBrk="0" hangingPunct="1">
                        <a:lnSpc>
                          <a:spcPct val="14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mn-lt"/>
                          <a:ea typeface="黑体" panose="02010609060101010101" pitchFamily="49" charset="-122"/>
                          <a:cs typeface="Times New Roman" pitchFamily="18" charset="0"/>
                        </a:rPr>
                        <a:t>本金</a:t>
                      </a:r>
                      <a:endParaRPr kumimoji="1" lang="zh-CN" altLang="en-US" sz="2400" b="1" i="0" u="none" strike="noStrike" cap="none" normalizeH="0" baseline="0" dirty="0">
                        <a:ln>
                          <a:noFill/>
                        </a:ln>
                        <a:solidFill>
                          <a:schemeClr val="tx1"/>
                        </a:solidFill>
                        <a:effectLst/>
                        <a:latin typeface="+mn-lt"/>
                        <a:ea typeface="黑体" panose="02010609060101010101" pitchFamily="49" charset="-122"/>
                      </a:endParaRPr>
                    </a:p>
                  </a:txBody>
                  <a:tcPr marT="45742" marB="4574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4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mn-lt"/>
                          <a:ea typeface="黑体" panose="02010609060101010101" pitchFamily="49" charset="-122"/>
                          <a:cs typeface="Times New Roman" pitchFamily="18" charset="0"/>
                        </a:rPr>
                        <a:t>累积值</a:t>
                      </a:r>
                      <a:endParaRPr kumimoji="1" lang="zh-CN" altLang="en-US" sz="2400" b="1" i="0" u="none" strike="noStrike" cap="none" normalizeH="0" baseline="0" dirty="0">
                        <a:ln>
                          <a:noFill/>
                        </a:ln>
                        <a:solidFill>
                          <a:schemeClr val="tx1"/>
                        </a:solidFill>
                        <a:effectLst/>
                        <a:latin typeface="+mn-lt"/>
                        <a:ea typeface="黑体" panose="02010609060101010101" pitchFamily="49" charset="-122"/>
                      </a:endParaRPr>
                    </a:p>
                  </a:txBody>
                  <a:tcPr marT="45742" marB="4574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mn-lt"/>
                          <a:ea typeface="黑体" panose="02010609060101010101" pitchFamily="49" charset="-122"/>
                          <a:cs typeface="Times New Roman" pitchFamily="18" charset="0"/>
                        </a:rPr>
                        <a:t>利息</a:t>
                      </a:r>
                      <a:endParaRPr kumimoji="1" lang="zh-CN" altLang="en-US" sz="2400" b="1" i="0" u="none" strike="noStrike" cap="none" normalizeH="0" baseline="0" dirty="0">
                        <a:ln>
                          <a:noFill/>
                        </a:ln>
                        <a:solidFill>
                          <a:schemeClr val="tx1"/>
                        </a:solidFill>
                        <a:effectLst/>
                        <a:latin typeface="+mn-lt"/>
                        <a:ea typeface="黑体" panose="02010609060101010101" pitchFamily="49" charset="-122"/>
                      </a:endParaRPr>
                    </a:p>
                  </a:txBody>
                  <a:tcPr marT="45742" marB="4574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5721">
                <a:tc>
                  <a:txBody>
                    <a:bodyPr/>
                    <a:lstStyle/>
                    <a:p>
                      <a:pPr marL="0" marR="0" lvl="0" indent="0" algn="ctr" defTabSz="914400" rtl="0" eaLnBrk="1" fontAlgn="base" latinLnBrk="0" hangingPunct="1">
                        <a:lnSpc>
                          <a:spcPct val="14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a:t>
                      </a:r>
                    </a:p>
                  </a:txBody>
                  <a:tcPr marT="45742" marB="4574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4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 + </a:t>
                      </a:r>
                      <a:r>
                        <a:rPr kumimoji="1"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i</a:t>
                      </a:r>
                      <a:endParaRPr kumimoji="1"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T="45742" marB="4574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Tx/>
                        <a:buSzTx/>
                        <a:buFontTx/>
                        <a:buNone/>
                        <a:tabLst/>
                      </a:pPr>
                      <a:r>
                        <a:rPr kumimoji="1"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i</a:t>
                      </a:r>
                      <a:endParaRPr kumimoji="1"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T="45742" marB="4574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5721">
                <a:tc>
                  <a:txBody>
                    <a:bodyPr/>
                    <a:lstStyle/>
                    <a:p>
                      <a:pPr marL="0" marR="0" lvl="0" indent="0" algn="ctr" defTabSz="914400" rtl="0" eaLnBrk="1" fontAlgn="base" latinLnBrk="0" hangingPunct="1">
                        <a:lnSpc>
                          <a:spcPct val="14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1 - </a:t>
                      </a:r>
                      <a:r>
                        <a:rPr kumimoji="1"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d</a:t>
                      </a:r>
                      <a:endParaRPr kumimoji="1"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T="45742" marB="4574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4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a:t>
                      </a:r>
                    </a:p>
                  </a:txBody>
                  <a:tcPr marT="45742" marB="4574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Tx/>
                        <a:buSzTx/>
                        <a:buFontTx/>
                        <a:buNone/>
                        <a:tabLst/>
                      </a:pPr>
                      <a:r>
                        <a:rPr kumimoji="1"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d</a:t>
                      </a:r>
                      <a:endParaRPr kumimoji="1"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T="45742" marB="4574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5721">
                <a:tc>
                  <a:txBody>
                    <a:bodyPr/>
                    <a:lstStyle/>
                    <a:p>
                      <a:pPr marL="0" marR="0" lvl="0" indent="0" algn="ctr" defTabSz="914400" rtl="0" eaLnBrk="1" fontAlgn="base" latinLnBrk="0" hangingPunct="1">
                        <a:lnSpc>
                          <a:spcPct val="14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本金差额：</a:t>
                      </a:r>
                      <a:r>
                        <a:rPr kumimoji="1"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d</a:t>
                      </a:r>
                    </a:p>
                  </a:txBody>
                  <a:tcPr marT="45742" marB="4574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40000"/>
                        </a:lnSpc>
                        <a:spcBef>
                          <a:spcPct val="0"/>
                        </a:spcBef>
                        <a:spcAft>
                          <a:spcPct val="0"/>
                        </a:spcAft>
                        <a:buClrTx/>
                        <a:buSzTx/>
                        <a:buFontTx/>
                        <a:buNone/>
                        <a:tabLst/>
                      </a:pPr>
                      <a:endParaRPr kumimoji="1"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T="45742" marB="4574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利息差额：</a:t>
                      </a:r>
                      <a:r>
                        <a:rPr kumimoji="1"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i</a:t>
                      </a:r>
                      <a:r>
                        <a:rPr kumimoji="1"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d</a:t>
                      </a:r>
                    </a:p>
                  </a:txBody>
                  <a:tcPr marT="45742" marB="45742"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bl>
          </a:graphicData>
        </a:graphic>
      </p:graphicFrame>
      <p:sp>
        <p:nvSpPr>
          <p:cNvPr id="10" name="Rectangle 5"/>
          <p:cNvSpPr>
            <a:spLocks noChangeArrowheads="1"/>
          </p:cNvSpPr>
          <p:nvPr/>
        </p:nvSpPr>
        <p:spPr bwMode="auto">
          <a:xfrm>
            <a:off x="3310578" y="1020408"/>
            <a:ext cx="2233573" cy="78175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a:buNone/>
            </a:pPr>
            <a:r>
              <a:rPr kumimoji="1" lang="en-US" altLang="zh-CN" sz="3200" b="1" i="1" dirty="0" err="1">
                <a:latin typeface="Times New Roman" pitchFamily="18" charset="0"/>
                <a:cs typeface="Times New Roman" pitchFamily="18" charset="0"/>
              </a:rPr>
              <a:t>i</a:t>
            </a:r>
            <a:r>
              <a:rPr kumimoji="1" lang="en-US" altLang="zh-CN" sz="3200" b="1" i="1" dirty="0">
                <a:latin typeface="Times New Roman" pitchFamily="18" charset="0"/>
                <a:cs typeface="Times New Roman" pitchFamily="18" charset="0"/>
              </a:rPr>
              <a:t> </a:t>
            </a:r>
            <a:r>
              <a:rPr kumimoji="1" lang="en-US" altLang="zh-CN" sz="3200" b="1" dirty="0">
                <a:latin typeface="Times New Roman" pitchFamily="18" charset="0"/>
                <a:cs typeface="Times New Roman" pitchFamily="18" charset="0"/>
              </a:rPr>
              <a:t>– </a:t>
            </a:r>
            <a:r>
              <a:rPr kumimoji="1" lang="en-US" altLang="zh-CN" sz="3200" b="1" i="1" dirty="0">
                <a:latin typeface="Times New Roman" pitchFamily="18" charset="0"/>
                <a:cs typeface="Times New Roman" pitchFamily="18" charset="0"/>
              </a:rPr>
              <a:t>d</a:t>
            </a:r>
            <a:r>
              <a:rPr kumimoji="1" lang="en-US" altLang="zh-CN" sz="3200" b="1" dirty="0">
                <a:latin typeface="Times New Roman" pitchFamily="18" charset="0"/>
                <a:cs typeface="Times New Roman" pitchFamily="18" charset="0"/>
              </a:rPr>
              <a:t> = </a:t>
            </a:r>
            <a:r>
              <a:rPr kumimoji="1" lang="en-US" altLang="zh-CN" sz="3200" b="1" i="1" dirty="0">
                <a:latin typeface="Times New Roman" pitchFamily="18" charset="0"/>
                <a:cs typeface="Times New Roman" pitchFamily="18" charset="0"/>
              </a:rPr>
              <a:t>id</a:t>
            </a:r>
            <a:endParaRPr kumimoji="1" lang="en-US" altLang="zh-CN" sz="3200" b="1" dirty="0">
              <a:latin typeface="Times New Roman" pitchFamily="18" charset="0"/>
            </a:endParaRPr>
          </a:p>
        </p:txBody>
      </p:sp>
    </p:spTree>
    <p:extLst>
      <p:ext uri="{BB962C8B-B14F-4D97-AF65-F5344CB8AC3E}">
        <p14:creationId xmlns:p14="http://schemas.microsoft.com/office/powerpoint/2010/main" val="38038707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06"/>
                                        </p:tgtEl>
                                        <p:attrNameLst>
                                          <p:attrName>style.visibility</p:attrName>
                                        </p:attrNameLst>
                                      </p:cBhvr>
                                      <p:to>
                                        <p:strVal val="visible"/>
                                      </p:to>
                                    </p:set>
                                    <p:anim calcmode="lin" valueType="num">
                                      <p:cBhvr additive="base">
                                        <p:cTn id="7" dur="500" fill="hold"/>
                                        <p:tgtEl>
                                          <p:spTgt spid="102406"/>
                                        </p:tgtEl>
                                        <p:attrNameLst>
                                          <p:attrName>ppt_x</p:attrName>
                                        </p:attrNameLst>
                                      </p:cBhvr>
                                      <p:tavLst>
                                        <p:tav tm="0">
                                          <p:val>
                                            <p:strVal val="#ppt_x"/>
                                          </p:val>
                                        </p:tav>
                                        <p:tav tm="100000">
                                          <p:val>
                                            <p:strVal val="#ppt_x"/>
                                          </p:val>
                                        </p:tav>
                                      </p:tavLst>
                                    </p:anim>
                                    <p:anim calcmode="lin" valueType="num">
                                      <p:cBhvr additive="base">
                                        <p:cTn id="8" dur="500" fill="hold"/>
                                        <p:tgtEl>
                                          <p:spTgt spid="10240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470"/>
                                        </p:tgtEl>
                                        <p:attrNameLst>
                                          <p:attrName>style.visibility</p:attrName>
                                        </p:attrNameLst>
                                      </p:cBhvr>
                                      <p:to>
                                        <p:strVal val="visible"/>
                                      </p:to>
                                    </p:set>
                                    <p:anim calcmode="lin" valueType="num">
                                      <p:cBhvr additive="base">
                                        <p:cTn id="11" dur="500" fill="hold"/>
                                        <p:tgtEl>
                                          <p:spTgt spid="102470"/>
                                        </p:tgtEl>
                                        <p:attrNameLst>
                                          <p:attrName>ppt_x</p:attrName>
                                        </p:attrNameLst>
                                      </p:cBhvr>
                                      <p:tavLst>
                                        <p:tav tm="0">
                                          <p:val>
                                            <p:strVal val="#ppt_x"/>
                                          </p:val>
                                        </p:tav>
                                        <p:tav tm="100000">
                                          <p:val>
                                            <p:strVal val="#ppt_x"/>
                                          </p:val>
                                        </p:tav>
                                      </p:tavLst>
                                    </p:anim>
                                    <p:anim calcmode="lin" valueType="num">
                                      <p:cBhvr additive="base">
                                        <p:cTn id="12" dur="500" fill="hold"/>
                                        <p:tgtEl>
                                          <p:spTgt spid="1024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8A83E51-092A-4E82-8890-6CC621DC82FA}" type="slidenum">
              <a:rPr lang="en-US" altLang="zh-CN" smtClean="0"/>
              <a:pPr eaLnBrk="1" hangingPunct="1"/>
              <a:t>48</a:t>
            </a:fld>
            <a:endParaRPr lang="en-US" altLang="zh-CN"/>
          </a:p>
        </p:txBody>
      </p:sp>
      <p:graphicFrame>
        <p:nvGraphicFramePr>
          <p:cNvPr id="63491" name="Object 4"/>
          <p:cNvGraphicFramePr>
            <a:graphicFrameLocks noChangeAspect="1"/>
          </p:cNvGraphicFramePr>
          <p:nvPr>
            <p:extLst>
              <p:ext uri="{D42A27DB-BD31-4B8C-83A1-F6EECF244321}">
                <p14:modId xmlns:p14="http://schemas.microsoft.com/office/powerpoint/2010/main" val="456113466"/>
              </p:ext>
            </p:extLst>
          </p:nvPr>
        </p:nvGraphicFramePr>
        <p:xfrm>
          <a:off x="1187450" y="1724938"/>
          <a:ext cx="2808288" cy="804862"/>
        </p:xfrm>
        <a:graphic>
          <a:graphicData uri="http://schemas.openxmlformats.org/presentationml/2006/ole">
            <mc:AlternateContent xmlns:mc="http://schemas.openxmlformats.org/markup-compatibility/2006">
              <mc:Choice xmlns:v="urn:schemas-microsoft-com:vml" Requires="v">
                <p:oleObj spid="_x0000_s23938" name="Equation" r:id="rId3" imgW="1358310" imgH="393529" progId="">
                  <p:embed/>
                </p:oleObj>
              </mc:Choice>
              <mc:Fallback>
                <p:oleObj name="Equation" r:id="rId3" imgW="1358310" imgH="39352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724938"/>
                        <a:ext cx="2808288" cy="8048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30" name="Rectangle 6"/>
          <p:cNvSpPr>
            <a:spLocks noChangeArrowheads="1"/>
          </p:cNvSpPr>
          <p:nvPr/>
        </p:nvSpPr>
        <p:spPr bwMode="auto">
          <a:xfrm>
            <a:off x="827088" y="4208627"/>
            <a:ext cx="5616575" cy="173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35000"/>
              </a:lnSpc>
              <a:buNone/>
            </a:pPr>
            <a:r>
              <a:rPr kumimoji="1" lang="en-US" altLang="zh-CN" sz="2400" b="1" dirty="0">
                <a:latin typeface="Times New Roman" pitchFamily="18" charset="0"/>
                <a:cs typeface="Times New Roman" pitchFamily="18" charset="0"/>
              </a:rPr>
              <a:t>   </a:t>
            </a:r>
            <a:r>
              <a:rPr kumimoji="1" lang="zh-CN" altLang="en-US" sz="2400" b="1" dirty="0">
                <a:latin typeface="Times New Roman" pitchFamily="18" charset="0"/>
                <a:cs typeface="Times New Roman" pitchFamily="18" charset="0"/>
              </a:rPr>
              <a:t>例</a:t>
            </a:r>
            <a:r>
              <a:rPr kumimoji="1" lang="en-US" altLang="zh-CN" sz="2400" b="1" dirty="0">
                <a:latin typeface="Times New Roman" pitchFamily="18" charset="0"/>
                <a:cs typeface="Times New Roman" pitchFamily="18" charset="0"/>
              </a:rPr>
              <a:t>: </a:t>
            </a:r>
          </a:p>
          <a:p>
            <a:pPr>
              <a:lnSpc>
                <a:spcPct val="135000"/>
              </a:lnSpc>
              <a:buNone/>
            </a:pPr>
            <a:r>
              <a:rPr kumimoji="1" lang="en-US" altLang="zh-CN" sz="2400" b="1" dirty="0">
                <a:latin typeface="Times New Roman" pitchFamily="18" charset="0"/>
                <a:cs typeface="Times New Roman" pitchFamily="18" charset="0"/>
              </a:rPr>
              <a:t>         </a:t>
            </a:r>
            <a:r>
              <a:rPr kumimoji="1" lang="en-US" altLang="zh-CN" sz="2400" b="1" i="1" dirty="0" err="1">
                <a:latin typeface="Times New Roman" panose="02020603050405020304" pitchFamily="18" charset="0"/>
                <a:cs typeface="Times New Roman" panose="02020603050405020304" pitchFamily="18" charset="0"/>
              </a:rPr>
              <a:t>i</a:t>
            </a:r>
            <a:r>
              <a:rPr kumimoji="1" lang="en-US" altLang="zh-CN" sz="2400" b="1" dirty="0">
                <a:latin typeface="Times New Roman" panose="02020603050405020304" pitchFamily="18" charset="0"/>
                <a:cs typeface="Times New Roman" panose="02020603050405020304" pitchFamily="18" charset="0"/>
              </a:rPr>
              <a:t> = 5% = 1/20, </a:t>
            </a:r>
          </a:p>
          <a:p>
            <a:pPr>
              <a:lnSpc>
                <a:spcPct val="135000"/>
              </a:lnSpc>
              <a:buNone/>
            </a:pPr>
            <a:r>
              <a:rPr kumimoji="1" lang="en-US" altLang="zh-CN" sz="2400" b="1" dirty="0">
                <a:latin typeface="Times New Roman" panose="02020603050405020304" pitchFamily="18" charset="0"/>
                <a:cs typeface="Times New Roman" panose="02020603050405020304" pitchFamily="18" charset="0"/>
              </a:rPr>
              <a:t>         </a:t>
            </a:r>
            <a:r>
              <a:rPr kumimoji="1" lang="en-US" altLang="zh-CN" sz="2400" b="1" i="1" dirty="0">
                <a:latin typeface="Times New Roman" panose="02020603050405020304" pitchFamily="18" charset="0"/>
                <a:cs typeface="Times New Roman" panose="02020603050405020304" pitchFamily="18" charset="0"/>
              </a:rPr>
              <a:t>d</a:t>
            </a:r>
            <a:r>
              <a:rPr kumimoji="1" lang="en-US" altLang="zh-CN" sz="2400" b="1" dirty="0">
                <a:latin typeface="Times New Roman" panose="02020603050405020304" pitchFamily="18" charset="0"/>
                <a:cs typeface="Times New Roman" panose="02020603050405020304" pitchFamily="18" charset="0"/>
              </a:rPr>
              <a:t> = 1/21</a:t>
            </a:r>
          </a:p>
        </p:txBody>
      </p:sp>
      <p:graphicFrame>
        <p:nvGraphicFramePr>
          <p:cNvPr id="103431" name="Object 7"/>
          <p:cNvGraphicFramePr>
            <a:graphicFrameLocks noChangeAspect="1"/>
          </p:cNvGraphicFramePr>
          <p:nvPr>
            <p:extLst>
              <p:ext uri="{D42A27DB-BD31-4B8C-83A1-F6EECF244321}">
                <p14:modId xmlns:p14="http://schemas.microsoft.com/office/powerpoint/2010/main" val="2132663088"/>
              </p:ext>
            </p:extLst>
          </p:nvPr>
        </p:nvGraphicFramePr>
        <p:xfrm>
          <a:off x="2339975" y="2921525"/>
          <a:ext cx="1152525" cy="831850"/>
        </p:xfrm>
        <a:graphic>
          <a:graphicData uri="http://schemas.openxmlformats.org/presentationml/2006/ole">
            <mc:AlternateContent xmlns:mc="http://schemas.openxmlformats.org/markup-compatibility/2006">
              <mc:Choice xmlns:v="urn:schemas-microsoft-com:vml" Requires="v">
                <p:oleObj spid="_x0000_s23939" name="Equation" r:id="rId5" imgW="545863" imgH="393529" progId="Equation.DSMT4">
                  <p:embed/>
                </p:oleObj>
              </mc:Choice>
              <mc:Fallback>
                <p:oleObj name="Equation" r:id="rId5" imgW="545863" imgH="39352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2921525"/>
                        <a:ext cx="1152525"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432" name="Object 8"/>
          <p:cNvGraphicFramePr>
            <a:graphicFrameLocks noChangeAspect="1"/>
          </p:cNvGraphicFramePr>
          <p:nvPr>
            <p:extLst>
              <p:ext uri="{D42A27DB-BD31-4B8C-83A1-F6EECF244321}">
                <p14:modId xmlns:p14="http://schemas.microsoft.com/office/powerpoint/2010/main" val="3069738540"/>
              </p:ext>
            </p:extLst>
          </p:nvPr>
        </p:nvGraphicFramePr>
        <p:xfrm>
          <a:off x="3708400" y="2921525"/>
          <a:ext cx="2160588" cy="827088"/>
        </p:xfrm>
        <a:graphic>
          <a:graphicData uri="http://schemas.openxmlformats.org/presentationml/2006/ole">
            <mc:AlternateContent xmlns:mc="http://schemas.openxmlformats.org/markup-compatibility/2006">
              <mc:Choice xmlns:v="urn:schemas-microsoft-com:vml" Requires="v">
                <p:oleObj spid="_x0000_s23940" name="Equation" r:id="rId7" imgW="1028254" imgH="393529" progId="Equation.DSMT4">
                  <p:embed/>
                </p:oleObj>
              </mc:Choice>
              <mc:Fallback>
                <p:oleObj name="Equation" r:id="rId7" imgW="1028254" imgH="393529"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8400" y="2921525"/>
                        <a:ext cx="2160588" cy="82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33" name="Text Box 9"/>
          <p:cNvSpPr txBox="1">
            <a:spLocks noChangeArrowheads="1"/>
          </p:cNvSpPr>
          <p:nvPr/>
        </p:nvSpPr>
        <p:spPr bwMode="auto">
          <a:xfrm>
            <a:off x="1023938" y="2994550"/>
            <a:ext cx="1112805" cy="546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zh-CN" altLang="en-US" sz="2400" b="1">
                <a:latin typeface="Times New Roman" panose="02020603050405020304" pitchFamily="18" charset="0"/>
                <a:cs typeface="Times New Roman" panose="02020603050405020304" pitchFamily="18" charset="0"/>
              </a:rPr>
              <a:t>证明：</a:t>
            </a:r>
          </a:p>
        </p:txBody>
      </p:sp>
      <p:sp>
        <p:nvSpPr>
          <p:cNvPr id="63496" name="Rectangle 10"/>
          <p:cNvSpPr>
            <a:spLocks noChangeArrowheads="1"/>
          </p:cNvSpPr>
          <p:nvPr/>
        </p:nvSpPr>
        <p:spPr bwMode="auto">
          <a:xfrm>
            <a:off x="457200" y="545750"/>
            <a:ext cx="75438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28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  有效利率 </a:t>
            </a:r>
            <a:r>
              <a:rPr lang="en-US" altLang="zh-CN" sz="2800" b="1" i="1" dirty="0" err="1">
                <a:solidFill>
                  <a:srgbClr val="000099"/>
                </a:solidFill>
                <a:latin typeface="Times New Roman" panose="02020603050405020304" pitchFamily="18" charset="0"/>
                <a:ea typeface="黑体" panose="02010609060101010101" pitchFamily="49" charset="-122"/>
                <a:cs typeface="Times New Roman" panose="02020603050405020304" pitchFamily="18" charset="0"/>
              </a:rPr>
              <a:t>i</a:t>
            </a:r>
            <a:r>
              <a:rPr lang="en-US" altLang="zh-CN" sz="2800" b="1" i="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与有效贴现率 </a:t>
            </a:r>
            <a:r>
              <a:rPr lang="en-US" altLang="zh-CN" sz="2800" b="1" i="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d </a:t>
            </a:r>
            <a:r>
              <a:rPr lang="zh-CN" altLang="en-US" sz="2800" b="1" dirty="0">
                <a:solidFill>
                  <a:srgbClr val="000099"/>
                </a:solidFill>
                <a:latin typeface="Times New Roman" panose="02020603050405020304" pitchFamily="18" charset="0"/>
                <a:ea typeface="黑体" panose="02010609060101010101" pitchFamily="49" charset="-122"/>
                <a:cs typeface="Times New Roman" panose="02020603050405020304" pitchFamily="18" charset="0"/>
              </a:rPr>
              <a:t>的关系</a:t>
            </a:r>
            <a:r>
              <a:rPr lang="zh-CN" altLang="en-US" sz="28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en-US" sz="28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39002791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3431"/>
                                        </p:tgtEl>
                                        <p:attrNameLst>
                                          <p:attrName>style.visibility</p:attrName>
                                        </p:attrNameLst>
                                      </p:cBhvr>
                                      <p:to>
                                        <p:strVal val="visible"/>
                                      </p:to>
                                    </p:set>
                                    <p:anim calcmode="lin" valueType="num">
                                      <p:cBhvr additive="base">
                                        <p:cTn id="7" dur="500" fill="hold"/>
                                        <p:tgtEl>
                                          <p:spTgt spid="103431"/>
                                        </p:tgtEl>
                                        <p:attrNameLst>
                                          <p:attrName>ppt_x</p:attrName>
                                        </p:attrNameLst>
                                      </p:cBhvr>
                                      <p:tavLst>
                                        <p:tav tm="0">
                                          <p:val>
                                            <p:strVal val="#ppt_x"/>
                                          </p:val>
                                        </p:tav>
                                        <p:tav tm="100000">
                                          <p:val>
                                            <p:strVal val="#ppt_x"/>
                                          </p:val>
                                        </p:tav>
                                      </p:tavLst>
                                    </p:anim>
                                    <p:anim calcmode="lin" valueType="num">
                                      <p:cBhvr additive="base">
                                        <p:cTn id="8" dur="500" fill="hold"/>
                                        <p:tgtEl>
                                          <p:spTgt spid="1034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3433"/>
                                        </p:tgtEl>
                                        <p:attrNameLst>
                                          <p:attrName>style.visibility</p:attrName>
                                        </p:attrNameLst>
                                      </p:cBhvr>
                                      <p:to>
                                        <p:strVal val="visible"/>
                                      </p:to>
                                    </p:set>
                                    <p:anim calcmode="lin" valueType="num">
                                      <p:cBhvr additive="base">
                                        <p:cTn id="11" dur="500" fill="hold"/>
                                        <p:tgtEl>
                                          <p:spTgt spid="103433"/>
                                        </p:tgtEl>
                                        <p:attrNameLst>
                                          <p:attrName>ppt_x</p:attrName>
                                        </p:attrNameLst>
                                      </p:cBhvr>
                                      <p:tavLst>
                                        <p:tav tm="0">
                                          <p:val>
                                            <p:strVal val="#ppt_x"/>
                                          </p:val>
                                        </p:tav>
                                        <p:tav tm="100000">
                                          <p:val>
                                            <p:strVal val="#ppt_x"/>
                                          </p:val>
                                        </p:tav>
                                      </p:tavLst>
                                    </p:anim>
                                    <p:anim calcmode="lin" valueType="num">
                                      <p:cBhvr additive="base">
                                        <p:cTn id="12" dur="500" fill="hold"/>
                                        <p:tgtEl>
                                          <p:spTgt spid="103433"/>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03432"/>
                                        </p:tgtEl>
                                        <p:attrNameLst>
                                          <p:attrName>style.visibility</p:attrName>
                                        </p:attrNameLst>
                                      </p:cBhvr>
                                      <p:to>
                                        <p:strVal val="visible"/>
                                      </p:to>
                                    </p:set>
                                    <p:anim calcmode="lin" valueType="num">
                                      <p:cBhvr additive="base">
                                        <p:cTn id="17" dur="500" fill="hold"/>
                                        <p:tgtEl>
                                          <p:spTgt spid="103432"/>
                                        </p:tgtEl>
                                        <p:attrNameLst>
                                          <p:attrName>ppt_x</p:attrName>
                                        </p:attrNameLst>
                                      </p:cBhvr>
                                      <p:tavLst>
                                        <p:tav tm="0">
                                          <p:val>
                                            <p:strVal val="#ppt_x"/>
                                          </p:val>
                                        </p:tav>
                                        <p:tav tm="100000">
                                          <p:val>
                                            <p:strVal val="#ppt_x"/>
                                          </p:val>
                                        </p:tav>
                                      </p:tavLst>
                                    </p:anim>
                                    <p:anim calcmode="lin" valueType="num">
                                      <p:cBhvr additive="base">
                                        <p:cTn id="18" dur="500" fill="hold"/>
                                        <p:tgtEl>
                                          <p:spTgt spid="10343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3430"/>
                                        </p:tgtEl>
                                        <p:attrNameLst>
                                          <p:attrName>style.visibility</p:attrName>
                                        </p:attrNameLst>
                                      </p:cBhvr>
                                      <p:to>
                                        <p:strVal val="visible"/>
                                      </p:to>
                                    </p:set>
                                    <p:anim calcmode="lin" valueType="num">
                                      <p:cBhvr additive="base">
                                        <p:cTn id="23" dur="500" fill="hold"/>
                                        <p:tgtEl>
                                          <p:spTgt spid="103430"/>
                                        </p:tgtEl>
                                        <p:attrNameLst>
                                          <p:attrName>ppt_x</p:attrName>
                                        </p:attrNameLst>
                                      </p:cBhvr>
                                      <p:tavLst>
                                        <p:tav tm="0">
                                          <p:val>
                                            <p:strVal val="#ppt_x"/>
                                          </p:val>
                                        </p:tav>
                                        <p:tav tm="100000">
                                          <p:val>
                                            <p:strVal val="#ppt_x"/>
                                          </p:val>
                                        </p:tav>
                                      </p:tavLst>
                                    </p:anim>
                                    <p:anim calcmode="lin" valueType="num">
                                      <p:cBhvr additive="base">
                                        <p:cTn id="24" dur="500" fill="hold"/>
                                        <p:tgtEl>
                                          <p:spTgt spid="1034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0" grpId="0"/>
      <p:bldP spid="10343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buFontTx/>
              <a:buNone/>
            </a:pPr>
            <a:fld id="{E7128283-1589-4972-82BE-045635513151}" type="slidenum">
              <a:rPr lang="en-US" altLang="zh-CN" smtClean="0"/>
              <a:pPr>
                <a:buFontTx/>
                <a:buNone/>
              </a:pPr>
              <a:t>49</a:t>
            </a:fld>
            <a:endParaRPr lang="en-US"/>
          </a:p>
        </p:txBody>
      </p:sp>
      <p:graphicFrame>
        <p:nvGraphicFramePr>
          <p:cNvPr id="3" name="Object 9"/>
          <p:cNvGraphicFramePr>
            <a:graphicFrameLocks noChangeAspect="1"/>
          </p:cNvGraphicFramePr>
          <p:nvPr>
            <p:extLst>
              <p:ext uri="{D42A27DB-BD31-4B8C-83A1-F6EECF244321}">
                <p14:modId xmlns:p14="http://schemas.microsoft.com/office/powerpoint/2010/main" val="3314084548"/>
              </p:ext>
            </p:extLst>
          </p:nvPr>
        </p:nvGraphicFramePr>
        <p:xfrm>
          <a:off x="3135505" y="3908227"/>
          <a:ext cx="3859213" cy="573087"/>
        </p:xfrm>
        <a:graphic>
          <a:graphicData uri="http://schemas.openxmlformats.org/presentationml/2006/ole">
            <mc:AlternateContent xmlns:mc="http://schemas.openxmlformats.org/markup-compatibility/2006">
              <mc:Choice xmlns:v="urn:schemas-microsoft-com:vml" Requires="v">
                <p:oleObj spid="_x0000_s67772" name="Equation" r:id="rId3" imgW="1536480" imgH="228600" progId="Equation.DSMT4">
                  <p:embed/>
                </p:oleObj>
              </mc:Choice>
              <mc:Fallback>
                <p:oleObj name="Equation" r:id="rId3" imgW="1536480" imgH="228600" progId="Equation.DSMT4">
                  <p:embed/>
                  <p:pic>
                    <p:nvPicPr>
                      <p:cNvPr id="0" name=""/>
                      <p:cNvPicPr>
                        <a:picLocks noChangeAspect="1" noChangeArrowheads="1"/>
                      </p:cNvPicPr>
                      <p:nvPr/>
                    </p:nvPicPr>
                    <p:blipFill>
                      <a:blip r:embed="rId4"/>
                      <a:srcRect/>
                      <a:stretch>
                        <a:fillRect/>
                      </a:stretch>
                    </p:blipFill>
                    <p:spPr bwMode="auto">
                      <a:xfrm>
                        <a:off x="3135505" y="3908227"/>
                        <a:ext cx="3859213" cy="573087"/>
                      </a:xfrm>
                      <a:prstGeom prst="rect">
                        <a:avLst/>
                      </a:prstGeom>
                      <a:noFill/>
                    </p:spPr>
                  </p:pic>
                </p:oleObj>
              </mc:Fallback>
            </mc:AlternateContent>
          </a:graphicData>
        </a:graphic>
      </p:graphicFrame>
      <p:sp>
        <p:nvSpPr>
          <p:cNvPr id="5" name="Rectangle 10"/>
          <p:cNvSpPr>
            <a:spLocks noChangeArrowheads="1"/>
          </p:cNvSpPr>
          <p:nvPr/>
        </p:nvSpPr>
        <p:spPr bwMode="auto">
          <a:xfrm>
            <a:off x="941254" y="3868028"/>
            <a:ext cx="1731564" cy="548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None/>
            </a:pPr>
            <a:r>
              <a:rPr kumimoji="1" lang="zh-CN" altLang="en-US" sz="2400" b="1" dirty="0">
                <a:latin typeface="Times New Roman" pitchFamily="18" charset="0"/>
                <a:cs typeface="Times New Roman" pitchFamily="18" charset="0"/>
              </a:rPr>
              <a:t>贴现函数：</a:t>
            </a:r>
            <a:endParaRPr kumimoji="1" lang="en-US" altLang="zh-CN" sz="2400" b="1" dirty="0">
              <a:latin typeface="Times New Roman" pitchFamily="18" charset="0"/>
            </a:endParaRPr>
          </a:p>
        </p:txBody>
      </p:sp>
      <p:sp>
        <p:nvSpPr>
          <p:cNvPr id="7" name="Rectangle 19"/>
          <p:cNvSpPr>
            <a:spLocks noChangeArrowheads="1"/>
          </p:cNvSpPr>
          <p:nvPr/>
        </p:nvSpPr>
        <p:spPr bwMode="auto">
          <a:xfrm>
            <a:off x="659330" y="1160741"/>
            <a:ext cx="7543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buNone/>
            </a:pPr>
            <a:r>
              <a:rPr lang="zh-CN" altLang="en-US" sz="2800"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累积函数与</a:t>
            </a:r>
            <a:r>
              <a:rPr lang="zh-CN" altLang="en-US" sz="2800" b="1" dirty="0">
                <a:solidFill>
                  <a:schemeClr val="tx2"/>
                </a:solidFill>
                <a:latin typeface="Times New Roman" panose="02020603050405020304" pitchFamily="18" charset="0"/>
                <a:ea typeface="黑体" panose="02010609060101010101" pitchFamily="49" charset="-122"/>
                <a:cs typeface="Times New Roman" panose="02020603050405020304" pitchFamily="18" charset="0"/>
              </a:rPr>
              <a:t>贴现函数的不同表示方式</a:t>
            </a:r>
          </a:p>
        </p:txBody>
      </p:sp>
      <p:graphicFrame>
        <p:nvGraphicFramePr>
          <p:cNvPr id="8" name="Object 8"/>
          <p:cNvGraphicFramePr>
            <a:graphicFrameLocks noChangeAspect="1"/>
          </p:cNvGraphicFramePr>
          <p:nvPr>
            <p:extLst>
              <p:ext uri="{D42A27DB-BD31-4B8C-83A1-F6EECF244321}">
                <p14:modId xmlns:p14="http://schemas.microsoft.com/office/powerpoint/2010/main" val="4146857197"/>
              </p:ext>
            </p:extLst>
          </p:nvPr>
        </p:nvGraphicFramePr>
        <p:xfrm>
          <a:off x="3135505" y="2581315"/>
          <a:ext cx="3454400" cy="549275"/>
        </p:xfrm>
        <a:graphic>
          <a:graphicData uri="http://schemas.openxmlformats.org/presentationml/2006/ole">
            <mc:AlternateContent xmlns:mc="http://schemas.openxmlformats.org/markup-compatibility/2006">
              <mc:Choice xmlns:v="urn:schemas-microsoft-com:vml" Requires="v">
                <p:oleObj spid="_x0000_s67773" name="Equation" r:id="rId5" imgW="1434960" imgH="228600" progId="Equation.DSMT4">
                  <p:embed/>
                </p:oleObj>
              </mc:Choice>
              <mc:Fallback>
                <p:oleObj name="Equation" r:id="rId5" imgW="1434960" imgH="228600" progId="Equation.DSMT4">
                  <p:embed/>
                  <p:pic>
                    <p:nvPicPr>
                      <p:cNvPr id="0" name=""/>
                      <p:cNvPicPr>
                        <a:picLocks noChangeAspect="1" noChangeArrowheads="1"/>
                      </p:cNvPicPr>
                      <p:nvPr/>
                    </p:nvPicPr>
                    <p:blipFill>
                      <a:blip r:embed="rId6"/>
                      <a:srcRect/>
                      <a:stretch>
                        <a:fillRect/>
                      </a:stretch>
                    </p:blipFill>
                    <p:spPr bwMode="auto">
                      <a:xfrm>
                        <a:off x="3135505" y="2581315"/>
                        <a:ext cx="3454400"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11"/>
          <p:cNvSpPr>
            <a:spLocks noChangeArrowheads="1"/>
          </p:cNvSpPr>
          <p:nvPr/>
        </p:nvSpPr>
        <p:spPr bwMode="auto">
          <a:xfrm>
            <a:off x="787365" y="2525978"/>
            <a:ext cx="1885453"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buNone/>
            </a:pPr>
            <a:r>
              <a:rPr kumimoji="1" lang="en-US" altLang="zh-CN" dirty="0">
                <a:latin typeface="Times New Roman" pitchFamily="18" charset="0"/>
                <a:cs typeface="Times New Roman" pitchFamily="18" charset="0"/>
              </a:rPr>
              <a:t>  </a:t>
            </a:r>
            <a:r>
              <a:rPr kumimoji="1" lang="zh-CN" altLang="en-US" sz="2400" b="1" dirty="0">
                <a:latin typeface="Times New Roman" pitchFamily="18" charset="0"/>
                <a:cs typeface="Times New Roman" pitchFamily="18" charset="0"/>
              </a:rPr>
              <a:t>累积函数：</a:t>
            </a:r>
            <a:endParaRPr kumimoji="1" lang="en-US" altLang="zh-CN" sz="2400" b="1" dirty="0">
              <a:latin typeface="Times New Roman" pitchFamily="18" charset="0"/>
            </a:endParaRPr>
          </a:p>
        </p:txBody>
      </p:sp>
    </p:spTree>
    <p:extLst>
      <p:ext uri="{BB962C8B-B14F-4D97-AF65-F5344CB8AC3E}">
        <p14:creationId xmlns:p14="http://schemas.microsoft.com/office/powerpoint/2010/main" val="1296760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7DBB7FA8-CCBD-43EF-A464-71089C5B439E}" type="slidenum">
              <a:rPr lang="en-US" altLang="zh-CN" smtClean="0"/>
              <a:pPr eaLnBrk="1" hangingPunct="1">
                <a:buNone/>
              </a:pPr>
              <a:t>5</a:t>
            </a:fld>
            <a:endParaRPr lang="en-US" altLang="zh-CN" dirty="0"/>
          </a:p>
        </p:txBody>
      </p:sp>
      <p:sp>
        <p:nvSpPr>
          <p:cNvPr id="31747" name="Rectangle 3"/>
          <p:cNvSpPr>
            <a:spLocks noGrp="1" noChangeArrowheads="1"/>
          </p:cNvSpPr>
          <p:nvPr>
            <p:ph type="body" idx="1"/>
          </p:nvPr>
        </p:nvSpPr>
        <p:spPr>
          <a:xfrm>
            <a:off x="827088" y="1897658"/>
            <a:ext cx="8065392" cy="4411662"/>
          </a:xfrm>
        </p:spPr>
        <p:txBody>
          <a:bodyPr/>
          <a:lstStyle/>
          <a:p>
            <a:pPr eaLnBrk="1" hangingPunct="1">
              <a:lnSpc>
                <a:spcPct val="200000"/>
              </a:lnSpc>
            </a:pPr>
            <a:r>
              <a:rPr lang="zh-CN" altLang="en-US" b="1" dirty="0">
                <a:solidFill>
                  <a:srgbClr val="000099"/>
                </a:solidFill>
                <a:latin typeface="+mn-lt"/>
                <a:ea typeface="黑体" panose="02010609060101010101" pitchFamily="49" charset="-122"/>
              </a:rPr>
              <a:t>本金（</a:t>
            </a:r>
            <a:r>
              <a:rPr lang="en-US" altLang="zh-CN" b="1" dirty="0">
                <a:solidFill>
                  <a:srgbClr val="000099"/>
                </a:solidFill>
                <a:latin typeface="+mn-lt"/>
                <a:ea typeface="黑体" panose="02010609060101010101" pitchFamily="49" charset="-122"/>
              </a:rPr>
              <a:t>principal</a:t>
            </a:r>
            <a:r>
              <a:rPr lang="zh-CN" altLang="en-US" b="1" dirty="0">
                <a:solidFill>
                  <a:srgbClr val="000099"/>
                </a:solidFill>
                <a:latin typeface="+mn-lt"/>
                <a:ea typeface="黑体" panose="02010609060101010101" pitchFamily="49" charset="-122"/>
              </a:rPr>
              <a:t>）</a:t>
            </a:r>
            <a:r>
              <a:rPr lang="zh-CN" altLang="en-US" b="1" dirty="0">
                <a:latin typeface="+mn-lt"/>
                <a:ea typeface="黑体" panose="02010609060101010101" pitchFamily="49" charset="-122"/>
              </a:rPr>
              <a:t>：初始投资的资本金额。</a:t>
            </a:r>
          </a:p>
          <a:p>
            <a:pPr eaLnBrk="1" hangingPunct="1">
              <a:lnSpc>
                <a:spcPct val="200000"/>
              </a:lnSpc>
            </a:pPr>
            <a:r>
              <a:rPr lang="zh-CN" altLang="en-US" b="1" dirty="0">
                <a:solidFill>
                  <a:srgbClr val="000099"/>
                </a:solidFill>
                <a:latin typeface="+mn-lt"/>
                <a:ea typeface="黑体" panose="02010609060101010101" pitchFamily="49" charset="-122"/>
              </a:rPr>
              <a:t>累积值（</a:t>
            </a:r>
            <a:r>
              <a:rPr lang="en-US" altLang="zh-CN" b="1" dirty="0">
                <a:solidFill>
                  <a:srgbClr val="000099"/>
                </a:solidFill>
                <a:latin typeface="+mn-lt"/>
                <a:ea typeface="黑体" panose="02010609060101010101" pitchFamily="49" charset="-122"/>
              </a:rPr>
              <a:t>accumulated value</a:t>
            </a:r>
            <a:r>
              <a:rPr lang="zh-CN" altLang="en-US" b="1" dirty="0">
                <a:solidFill>
                  <a:srgbClr val="000099"/>
                </a:solidFill>
                <a:latin typeface="+mn-lt"/>
                <a:ea typeface="黑体" panose="02010609060101010101" pitchFamily="49" charset="-122"/>
              </a:rPr>
              <a:t>）</a:t>
            </a:r>
            <a:r>
              <a:rPr lang="zh-CN" altLang="en-US" b="1" dirty="0">
                <a:latin typeface="+mn-lt"/>
                <a:ea typeface="黑体" panose="02010609060101010101" pitchFamily="49" charset="-122"/>
              </a:rPr>
              <a:t>：一段时期后收到的总金额。</a:t>
            </a:r>
          </a:p>
          <a:p>
            <a:pPr eaLnBrk="1" hangingPunct="1">
              <a:lnSpc>
                <a:spcPct val="200000"/>
              </a:lnSpc>
            </a:pPr>
            <a:r>
              <a:rPr lang="zh-CN" altLang="en-US" b="1" dirty="0">
                <a:solidFill>
                  <a:srgbClr val="000099"/>
                </a:solidFill>
                <a:latin typeface="+mn-lt"/>
                <a:ea typeface="黑体" panose="02010609060101010101" pitchFamily="49" charset="-122"/>
              </a:rPr>
              <a:t>利息（</a:t>
            </a:r>
            <a:r>
              <a:rPr lang="en-US" altLang="zh-CN" b="1" dirty="0">
                <a:solidFill>
                  <a:srgbClr val="000099"/>
                </a:solidFill>
                <a:latin typeface="+mn-lt"/>
                <a:ea typeface="黑体" panose="02010609060101010101" pitchFamily="49" charset="-122"/>
              </a:rPr>
              <a:t>interest</a:t>
            </a:r>
            <a:r>
              <a:rPr lang="zh-CN" altLang="en-US" b="1" dirty="0">
                <a:solidFill>
                  <a:srgbClr val="000099"/>
                </a:solidFill>
                <a:latin typeface="+mn-lt"/>
                <a:ea typeface="黑体" panose="02010609060101010101" pitchFamily="49" charset="-122"/>
              </a:rPr>
              <a:t>）</a:t>
            </a:r>
            <a:r>
              <a:rPr lang="en-US" altLang="zh-CN" b="1" dirty="0">
                <a:latin typeface="+mn-lt"/>
                <a:ea typeface="黑体" panose="02010609060101010101" pitchFamily="49" charset="-122"/>
              </a:rPr>
              <a:t>——</a:t>
            </a:r>
            <a:r>
              <a:rPr lang="zh-CN" altLang="en-US" b="1" dirty="0">
                <a:latin typeface="+mn-lt"/>
                <a:ea typeface="黑体" panose="02010609060101010101" pitchFamily="49" charset="-122"/>
              </a:rPr>
              <a:t>累积值与本金之间的差额。</a:t>
            </a:r>
            <a:endParaRPr lang="en-US" altLang="zh-CN" b="1" dirty="0">
              <a:latin typeface="+mn-lt"/>
              <a:ea typeface="黑体" panose="02010609060101010101" pitchFamily="49" charset="-122"/>
            </a:endParaRPr>
          </a:p>
        </p:txBody>
      </p:sp>
    </p:spTree>
    <p:extLst>
      <p:ext uri="{BB962C8B-B14F-4D97-AF65-F5344CB8AC3E}">
        <p14:creationId xmlns:p14="http://schemas.microsoft.com/office/powerpoint/2010/main" val="39913551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 calcmode="lin" valueType="num">
                                      <p:cBhvr additive="base">
                                        <p:cTn id="7" dur="500" fill="hold"/>
                                        <p:tgtEl>
                                          <p:spTgt spid="317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747">
                                            <p:txEl>
                                              <p:pRg st="1" end="1"/>
                                            </p:txEl>
                                          </p:spTgt>
                                        </p:tgtEl>
                                        <p:attrNameLst>
                                          <p:attrName>style.visibility</p:attrName>
                                        </p:attrNameLst>
                                      </p:cBhvr>
                                      <p:to>
                                        <p:strVal val="visible"/>
                                      </p:to>
                                    </p:set>
                                    <p:anim calcmode="lin" valueType="num">
                                      <p:cBhvr additive="base">
                                        <p:cTn id="13" dur="500" fill="hold"/>
                                        <p:tgtEl>
                                          <p:spTgt spid="317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747">
                                            <p:txEl>
                                              <p:pRg st="2" end="2"/>
                                            </p:txEl>
                                          </p:spTgt>
                                        </p:tgtEl>
                                        <p:attrNameLst>
                                          <p:attrName>style.visibility</p:attrName>
                                        </p:attrNameLst>
                                      </p:cBhvr>
                                      <p:to>
                                        <p:strVal val="visible"/>
                                      </p:to>
                                    </p:set>
                                    <p:anim calcmode="lin" valueType="num">
                                      <p:cBhvr additive="base">
                                        <p:cTn id="19" dur="500" fill="hold"/>
                                        <p:tgtEl>
                                          <p:spTgt spid="317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74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defRPr/>
            </a:pPr>
            <a:r>
              <a:rPr lang="zh-CN" altLang="en-US" sz="2800" b="1" dirty="0">
                <a:latin typeface="+mn-lt"/>
                <a:ea typeface="黑体" panose="02010609060101010101" pitchFamily="49" charset="-122"/>
              </a:rPr>
              <a:t>问题：</a:t>
            </a:r>
            <a:endParaRPr lang="en-US" altLang="zh-CN" sz="2800" b="1" dirty="0">
              <a:latin typeface="+mn-lt"/>
              <a:ea typeface="黑体" panose="02010609060101010101" pitchFamily="49" charset="-122"/>
            </a:endParaRPr>
          </a:p>
          <a:p>
            <a:pPr marL="0" indent="0">
              <a:buNone/>
              <a:defRPr/>
            </a:pPr>
            <a:r>
              <a:rPr lang="zh-CN" altLang="en-US" b="1" dirty="0">
                <a:latin typeface="+mn-lt"/>
                <a:ea typeface="黑体" panose="02010609060101010101" pitchFamily="49" charset="-122"/>
              </a:rPr>
              <a:t>    </a:t>
            </a:r>
            <a:r>
              <a:rPr lang="zh-CN" altLang="en-US" sz="2400" b="1" dirty="0">
                <a:solidFill>
                  <a:srgbClr val="FF0000"/>
                </a:solidFill>
                <a:latin typeface="+mn-lt"/>
                <a:ea typeface="黑体" panose="02010609060101010101" pitchFamily="49" charset="-122"/>
              </a:rPr>
              <a:t>（</a:t>
            </a:r>
            <a:r>
              <a:rPr lang="en-US" altLang="zh-CN" sz="2400" b="1" dirty="0">
                <a:solidFill>
                  <a:srgbClr val="FF0000"/>
                </a:solidFill>
                <a:latin typeface="+mn-lt"/>
                <a:ea typeface="黑体" panose="02010609060101010101" pitchFamily="49" charset="-122"/>
              </a:rPr>
              <a:t>1</a:t>
            </a:r>
            <a:r>
              <a:rPr lang="zh-CN" altLang="en-US" sz="2400" b="1" dirty="0">
                <a:solidFill>
                  <a:srgbClr val="FF0000"/>
                </a:solidFill>
                <a:latin typeface="+mn-lt"/>
                <a:ea typeface="黑体" panose="02010609060101010101" pitchFamily="49" charset="-122"/>
              </a:rPr>
              <a:t>）利率变化时，贴现率如何变化？</a:t>
            </a:r>
            <a:endParaRPr lang="en-US" altLang="zh-CN" sz="2400" b="1" dirty="0">
              <a:solidFill>
                <a:srgbClr val="FF0000"/>
              </a:solidFill>
              <a:latin typeface="+mn-lt"/>
              <a:ea typeface="黑体" panose="02010609060101010101" pitchFamily="49" charset="-122"/>
            </a:endParaRPr>
          </a:p>
          <a:p>
            <a:pPr marL="349250" lvl="1" indent="0">
              <a:buNone/>
              <a:defRPr/>
            </a:pPr>
            <a:r>
              <a:rPr lang="zh-CN" altLang="en-US" b="1" dirty="0">
                <a:solidFill>
                  <a:srgbClr val="FF0000"/>
                </a:solidFill>
                <a:latin typeface="+mn-lt"/>
                <a:ea typeface="黑体" panose="02010609060101010101" pitchFamily="49" charset="-122"/>
              </a:rPr>
              <a:t>（</a:t>
            </a:r>
            <a:r>
              <a:rPr lang="en-US" altLang="zh-CN" b="1" dirty="0">
                <a:solidFill>
                  <a:srgbClr val="FF0000"/>
                </a:solidFill>
                <a:latin typeface="+mn-lt"/>
                <a:ea typeface="黑体" panose="02010609060101010101" pitchFamily="49" charset="-122"/>
              </a:rPr>
              <a:t>2</a:t>
            </a:r>
            <a:r>
              <a:rPr lang="zh-CN" altLang="en-US" b="1" dirty="0">
                <a:solidFill>
                  <a:srgbClr val="FF0000"/>
                </a:solidFill>
                <a:latin typeface="+mn-lt"/>
                <a:ea typeface="黑体" panose="02010609060101010101" pitchFamily="49" charset="-122"/>
              </a:rPr>
              <a:t>）贴现率变化时，利率如何变化？</a:t>
            </a:r>
            <a:endParaRPr lang="en-US" altLang="zh-CN" b="1" dirty="0">
              <a:solidFill>
                <a:srgbClr val="FF0000"/>
              </a:solidFill>
              <a:latin typeface="+mn-lt"/>
              <a:ea typeface="黑体" panose="02010609060101010101" pitchFamily="49" charset="-122"/>
            </a:endParaRPr>
          </a:p>
          <a:p>
            <a:pPr marL="349250" lvl="1" indent="0">
              <a:buFont typeface="Wingdings" pitchFamily="2" charset="2"/>
              <a:buNone/>
              <a:defRPr/>
            </a:pPr>
            <a:endParaRPr lang="zh-CN" altLang="en-US" b="1" dirty="0">
              <a:solidFill>
                <a:srgbClr val="FF0000"/>
              </a:solidFill>
              <a:latin typeface="+mn-lt"/>
              <a:ea typeface="黑体" panose="02010609060101010101" pitchFamily="49" charset="-122"/>
            </a:endParaRPr>
          </a:p>
          <a:p>
            <a:pPr marL="0" indent="0">
              <a:buFont typeface="Wingdings" pitchFamily="2" charset="2"/>
              <a:buNone/>
              <a:defRPr/>
            </a:pPr>
            <a:endParaRPr lang="zh-CN" altLang="en-US" b="1" dirty="0">
              <a:latin typeface="+mn-lt"/>
              <a:ea typeface="黑体" panose="02010609060101010101" pitchFamily="49" charset="-122"/>
            </a:endParaRPr>
          </a:p>
        </p:txBody>
      </p:sp>
      <p:sp>
        <p:nvSpPr>
          <p:cNvPr id="6451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1AF58EE-F95E-4B2D-B7AD-47F16CE0E5B4}" type="slidenum">
              <a:rPr lang="en-US" altLang="zh-CN" smtClean="0"/>
              <a:pPr eaLnBrk="1" hangingPunct="1"/>
              <a:t>50</a:t>
            </a:fld>
            <a:endParaRPr lang="en-US" altLang="zh-CN"/>
          </a:p>
        </p:txBody>
      </p:sp>
    </p:spTree>
    <p:extLst>
      <p:ext uri="{BB962C8B-B14F-4D97-AF65-F5344CB8AC3E}">
        <p14:creationId xmlns:p14="http://schemas.microsoft.com/office/powerpoint/2010/main" val="17617578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A63B605-06A9-4332-BFF7-40C8034EB2E0}" type="slidenum">
              <a:rPr lang="en-US" altLang="zh-CN" smtClean="0"/>
              <a:pPr eaLnBrk="1" hangingPunct="1"/>
              <a:t>51</a:t>
            </a:fld>
            <a:endParaRPr lang="en-US" altLang="zh-CN"/>
          </a:p>
        </p:txBody>
      </p:sp>
      <p:graphicFrame>
        <p:nvGraphicFramePr>
          <p:cNvPr id="171013" name="Object 5"/>
          <p:cNvGraphicFramePr>
            <a:graphicFrameLocks noChangeAspect="1"/>
          </p:cNvGraphicFramePr>
          <p:nvPr/>
        </p:nvGraphicFramePr>
        <p:xfrm>
          <a:off x="6300788" y="765175"/>
          <a:ext cx="1152525" cy="831850"/>
        </p:xfrm>
        <a:graphic>
          <a:graphicData uri="http://schemas.openxmlformats.org/presentationml/2006/ole">
            <mc:AlternateContent xmlns:mc="http://schemas.openxmlformats.org/markup-compatibility/2006">
              <mc:Choice xmlns:v="urn:schemas-microsoft-com:vml" Requires="v">
                <p:oleObj spid="_x0000_s24706" name="Equation" r:id="rId3" imgW="545863" imgH="393529" progId="">
                  <p:embed/>
                </p:oleObj>
              </mc:Choice>
              <mc:Fallback>
                <p:oleObj name="Equation" r:id="rId3" imgW="545863" imgH="39352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788" y="765175"/>
                        <a:ext cx="1152525"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40" name="Text Box 9"/>
          <p:cNvSpPr txBox="1">
            <a:spLocks noChangeArrowheads="1"/>
          </p:cNvSpPr>
          <p:nvPr/>
        </p:nvSpPr>
        <p:spPr bwMode="auto">
          <a:xfrm>
            <a:off x="4932337" y="5516563"/>
            <a:ext cx="1439863" cy="546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buNone/>
            </a:pPr>
            <a:r>
              <a:rPr lang="zh-CN" altLang="en-US" dirty="0"/>
              <a:t>利率</a:t>
            </a:r>
          </a:p>
        </p:txBody>
      </p:sp>
      <p:sp>
        <p:nvSpPr>
          <p:cNvPr id="65541" name="Text Box 10"/>
          <p:cNvSpPr txBox="1">
            <a:spLocks noChangeArrowheads="1"/>
          </p:cNvSpPr>
          <p:nvPr/>
        </p:nvSpPr>
        <p:spPr bwMode="auto">
          <a:xfrm>
            <a:off x="948286" y="2590800"/>
            <a:ext cx="639214" cy="1001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zh-CN" altLang="en-US" dirty="0"/>
              <a:t>贴现率</a:t>
            </a:r>
          </a:p>
        </p:txBody>
      </p:sp>
      <p:sp>
        <p:nvSpPr>
          <p:cNvPr id="65542" name="Text Box 11"/>
          <p:cNvSpPr txBox="1">
            <a:spLocks noChangeArrowheads="1"/>
          </p:cNvSpPr>
          <p:nvPr/>
        </p:nvSpPr>
        <p:spPr bwMode="auto">
          <a:xfrm>
            <a:off x="2484438" y="908050"/>
            <a:ext cx="3567002" cy="546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利率 </a:t>
            </a:r>
            <a:r>
              <a:rPr lang="en-US" altLang="zh-CN" sz="2400" b="1" i="1" dirty="0" err="1">
                <a:latin typeface="Times New Roman" panose="02020603050405020304" pitchFamily="18" charset="0"/>
                <a:ea typeface="黑体" panose="02010609060101010101" pitchFamily="49" charset="-122"/>
                <a:cs typeface="Times New Roman" panose="02020603050405020304" pitchFamily="18" charset="0"/>
              </a:rPr>
              <a:t>i</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和贴现率</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d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的关系</a:t>
            </a:r>
          </a:p>
        </p:txBody>
      </p:sp>
      <p:pic>
        <p:nvPicPr>
          <p:cNvPr id="65548"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7752" y="1530940"/>
            <a:ext cx="6536655" cy="405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259632" y="5883275"/>
            <a:ext cx="4206601" cy="609398"/>
          </a:xfrm>
          <a:prstGeom prst="rect">
            <a:avLst/>
          </a:prstGeom>
          <a:noFill/>
        </p:spPr>
        <p:txBody>
          <a:bodyPr wrap="none" rtlCol="0">
            <a:spAutoFit/>
          </a:bodyPr>
          <a:lstStyle/>
          <a:p>
            <a:r>
              <a:rPr lang="zh-CN" altLang="en-US" b="1" dirty="0">
                <a:latin typeface="黑体" panose="02010609060101010101" pitchFamily="49" charset="-122"/>
                <a:ea typeface="黑体" panose="02010609060101010101" pitchFamily="49" charset="-122"/>
              </a:rPr>
              <a:t> 问题：如果利率趋于无穷？</a:t>
            </a:r>
          </a:p>
        </p:txBody>
      </p:sp>
    </p:spTree>
    <p:extLst>
      <p:ext uri="{BB962C8B-B14F-4D97-AF65-F5344CB8AC3E}">
        <p14:creationId xmlns:p14="http://schemas.microsoft.com/office/powerpoint/2010/main" val="4293236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2C9BBAE-9345-45EF-8DC2-ABA44383876E}" type="slidenum">
              <a:rPr lang="en-US" altLang="zh-CN" smtClean="0"/>
              <a:pPr eaLnBrk="1" hangingPunct="1"/>
              <a:t>52</a:t>
            </a:fld>
            <a:endParaRPr lang="en-US" altLang="zh-CN" dirty="0"/>
          </a:p>
        </p:txBody>
      </p:sp>
      <p:graphicFrame>
        <p:nvGraphicFramePr>
          <p:cNvPr id="172036" name="Object 4"/>
          <p:cNvGraphicFramePr>
            <a:graphicFrameLocks noChangeAspect="1"/>
          </p:cNvGraphicFramePr>
          <p:nvPr/>
        </p:nvGraphicFramePr>
        <p:xfrm>
          <a:off x="6227763" y="620713"/>
          <a:ext cx="1098550" cy="792162"/>
        </p:xfrm>
        <a:graphic>
          <a:graphicData uri="http://schemas.openxmlformats.org/presentationml/2006/ole">
            <mc:AlternateContent xmlns:mc="http://schemas.openxmlformats.org/markup-compatibility/2006">
              <mc:Choice xmlns:v="urn:schemas-microsoft-com:vml" Requires="v">
                <p:oleObj spid="_x0000_s25730" name="Equation" r:id="rId3" imgW="545863" imgH="393529" progId="">
                  <p:embed/>
                </p:oleObj>
              </mc:Choice>
              <mc:Fallback>
                <p:oleObj name="Equation" r:id="rId3" imgW="545863" imgH="39352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7763" y="620713"/>
                        <a:ext cx="1098550" cy="792162"/>
                      </a:xfrm>
                      <a:prstGeom prst="rect">
                        <a:avLst/>
                      </a:prstGeom>
                      <a:noFill/>
                      <a:extLst>
                        <a:ext uri="{909E8E84-426E-40DD-AFC4-6F175D3DCCD1}">
                          <a14:hiddenFill xmlns:a14="http://schemas.microsoft.com/office/drawing/2010/main">
                            <a:solidFill>
                              <a:srgbClr val="66FFFF"/>
                            </a:solidFill>
                          </a14:hiddenFill>
                        </a:ext>
                      </a:extLst>
                    </p:spPr>
                  </p:pic>
                </p:oleObj>
              </mc:Fallback>
            </mc:AlternateContent>
          </a:graphicData>
        </a:graphic>
      </p:graphicFrame>
      <p:sp>
        <p:nvSpPr>
          <p:cNvPr id="66564" name="Text Box 7"/>
          <p:cNvSpPr txBox="1">
            <a:spLocks noChangeArrowheads="1"/>
          </p:cNvSpPr>
          <p:nvPr/>
        </p:nvSpPr>
        <p:spPr bwMode="auto">
          <a:xfrm>
            <a:off x="4716016" y="5510560"/>
            <a:ext cx="1112805" cy="532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zh-CN" altLang="en-US" b="1" dirty="0">
                <a:latin typeface="黑体" panose="02010609060101010101" pitchFamily="49" charset="-122"/>
                <a:ea typeface="黑体" panose="02010609060101010101" pitchFamily="49" charset="-122"/>
              </a:rPr>
              <a:t>贴现率</a:t>
            </a:r>
          </a:p>
        </p:txBody>
      </p:sp>
      <p:sp>
        <p:nvSpPr>
          <p:cNvPr id="66565" name="Text Box 8"/>
          <p:cNvSpPr txBox="1">
            <a:spLocks noChangeArrowheads="1"/>
          </p:cNvSpPr>
          <p:nvPr/>
        </p:nvSpPr>
        <p:spPr bwMode="auto">
          <a:xfrm>
            <a:off x="805985" y="2948759"/>
            <a:ext cx="624402" cy="698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zh-CN" altLang="en-US" b="1" dirty="0">
                <a:latin typeface="黑体" panose="02010609060101010101" pitchFamily="49" charset="-122"/>
                <a:ea typeface="黑体" panose="02010609060101010101" pitchFamily="49" charset="-122"/>
              </a:rPr>
              <a:t>利率</a:t>
            </a:r>
          </a:p>
        </p:txBody>
      </p:sp>
      <p:sp>
        <p:nvSpPr>
          <p:cNvPr id="66566" name="Text Box 9"/>
          <p:cNvSpPr txBox="1">
            <a:spLocks noChangeArrowheads="1"/>
          </p:cNvSpPr>
          <p:nvPr/>
        </p:nvSpPr>
        <p:spPr bwMode="auto">
          <a:xfrm>
            <a:off x="2411413" y="765175"/>
            <a:ext cx="3515706"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贴现率 </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d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和利率 </a:t>
            </a:r>
            <a:r>
              <a:rPr lang="en-US" altLang="zh-CN" sz="2400" b="1" i="1" dirty="0" err="1">
                <a:latin typeface="Times New Roman" panose="02020603050405020304" pitchFamily="18" charset="0"/>
                <a:ea typeface="黑体" panose="02010609060101010101" pitchFamily="49" charset="-122"/>
                <a:cs typeface="Times New Roman" panose="02020603050405020304" pitchFamily="18" charset="0"/>
              </a:rPr>
              <a:t>i</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的关系</a:t>
            </a:r>
          </a:p>
        </p:txBody>
      </p:sp>
      <p:pic>
        <p:nvPicPr>
          <p:cNvPr id="66573" name="Picture 13"/>
          <p:cNvPicPr>
            <a:picLocks noChangeAspect="1" noChangeArrowheads="1"/>
          </p:cNvPicPr>
          <p:nvPr/>
        </p:nvPicPr>
        <p:blipFill rotWithShape="1">
          <a:blip r:embed="rId5">
            <a:extLst>
              <a:ext uri="{28A0092B-C50C-407E-A947-70E740481C1C}">
                <a14:useLocalDpi xmlns:a14="http://schemas.microsoft.com/office/drawing/2010/main" val="0"/>
              </a:ext>
            </a:extLst>
          </a:blip>
          <a:srcRect l="-7175" t="14084" r="7175" b="-6910"/>
          <a:stretch/>
        </p:blipFill>
        <p:spPr bwMode="auto">
          <a:xfrm>
            <a:off x="805985" y="1638023"/>
            <a:ext cx="6825548" cy="4279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600058" y="6014648"/>
            <a:ext cx="3743332" cy="532069"/>
          </a:xfrm>
          <a:prstGeom prst="rect">
            <a:avLst/>
          </a:prstGeom>
          <a:noFill/>
        </p:spPr>
        <p:txBody>
          <a:bodyPr wrap="none" rtlCol="0">
            <a:spAutoFit/>
          </a:bodyPr>
          <a:lstStyle/>
          <a:p>
            <a:pPr>
              <a:buNone/>
            </a:pPr>
            <a:r>
              <a:rPr lang="zh-CN" altLang="en-US" b="1" dirty="0">
                <a:latin typeface="黑体" panose="02010609060101010101" pitchFamily="49" charset="-122"/>
                <a:ea typeface="黑体" panose="02010609060101010101" pitchFamily="49" charset="-122"/>
              </a:rPr>
              <a:t>问题：如果贴现率趋于</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29669717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b="1" dirty="0">
                <a:latin typeface="+mj-lt"/>
                <a:ea typeface="黑体" panose="02010609060101010101" pitchFamily="49" charset="-122"/>
              </a:rPr>
              <a:t>例：已知年有效利率为</a:t>
            </a:r>
            <a:r>
              <a:rPr lang="en-US" altLang="zh-CN" sz="2400" b="1" dirty="0">
                <a:latin typeface="+mj-lt"/>
                <a:ea typeface="黑体" panose="02010609060101010101" pitchFamily="49" charset="-122"/>
              </a:rPr>
              <a:t>5%</a:t>
            </a:r>
            <a:r>
              <a:rPr lang="zh-CN" altLang="en-US" sz="2400" b="1" dirty="0">
                <a:latin typeface="+mj-lt"/>
                <a:ea typeface="黑体" panose="02010609060101010101" pitchFamily="49" charset="-122"/>
              </a:rPr>
              <a:t>。回答下述问题：</a:t>
            </a:r>
            <a:endParaRPr lang="en-US" altLang="zh-CN" sz="2400" b="1" dirty="0">
              <a:latin typeface="+mj-lt"/>
              <a:ea typeface="黑体" panose="02010609060101010101" pitchFamily="49" charset="-122"/>
            </a:endParaRPr>
          </a:p>
          <a:p>
            <a:pPr marL="0" indent="0">
              <a:buNone/>
            </a:pPr>
            <a:r>
              <a:rPr lang="zh-CN" altLang="en-US" sz="2400" b="1" dirty="0">
                <a:latin typeface="+mj-lt"/>
                <a:ea typeface="黑体" panose="02010609060101010101" pitchFamily="49" charset="-122"/>
              </a:rPr>
              <a:t>（</a:t>
            </a:r>
            <a:r>
              <a:rPr lang="en-US" altLang="zh-CN" sz="2400" b="1" dirty="0">
                <a:latin typeface="+mj-lt"/>
                <a:ea typeface="黑体" panose="02010609060101010101" pitchFamily="49" charset="-122"/>
              </a:rPr>
              <a:t>1</a:t>
            </a:r>
            <a:r>
              <a:rPr lang="zh-CN" altLang="en-US" sz="2400" b="1" dirty="0">
                <a:latin typeface="+mj-lt"/>
                <a:ea typeface="黑体" panose="02010609060101010101" pitchFamily="49" charset="-122"/>
              </a:rPr>
              <a:t>）</a:t>
            </a:r>
            <a:r>
              <a:rPr lang="en-US" altLang="zh-CN" sz="2400" b="1" dirty="0">
                <a:latin typeface="+mj-lt"/>
                <a:ea typeface="黑体" panose="02010609060101010101" pitchFamily="49" charset="-122"/>
              </a:rPr>
              <a:t>100</a:t>
            </a:r>
            <a:r>
              <a:rPr lang="zh-CN" altLang="en-US" sz="2400" b="1" dirty="0">
                <a:latin typeface="+mj-lt"/>
                <a:ea typeface="黑体" panose="02010609060101010101" pitchFamily="49" charset="-122"/>
              </a:rPr>
              <a:t>万元贷款在年末的利息是多少？</a:t>
            </a:r>
            <a:endParaRPr lang="en-US" altLang="zh-CN" sz="2400" b="1" dirty="0">
              <a:latin typeface="+mj-lt"/>
              <a:ea typeface="黑体" panose="02010609060101010101" pitchFamily="49" charset="-122"/>
            </a:endParaRPr>
          </a:p>
          <a:p>
            <a:pPr marL="0" indent="0">
              <a:buNone/>
            </a:pPr>
            <a:r>
              <a:rPr lang="zh-CN" altLang="en-US" sz="2400" b="1" dirty="0">
                <a:latin typeface="+mj-lt"/>
                <a:ea typeface="黑体" panose="02010609060101010101" pitchFamily="49" charset="-122"/>
              </a:rPr>
              <a:t>（</a:t>
            </a:r>
            <a:r>
              <a:rPr lang="en-US" altLang="zh-CN" sz="2400" b="1" dirty="0">
                <a:latin typeface="+mj-lt"/>
                <a:ea typeface="黑体" panose="02010609060101010101" pitchFamily="49" charset="-122"/>
              </a:rPr>
              <a:t>2</a:t>
            </a:r>
            <a:r>
              <a:rPr lang="zh-CN" altLang="en-US" sz="2400" b="1" dirty="0">
                <a:latin typeface="+mj-lt"/>
                <a:ea typeface="黑体" panose="02010609060101010101" pitchFamily="49" charset="-122"/>
              </a:rPr>
              <a:t>）如果在贷款起始日收取利息，应该收取多少利息？</a:t>
            </a:r>
            <a:endParaRPr lang="en-US" altLang="zh-CN" sz="2400" b="1" dirty="0">
              <a:latin typeface="+mj-lt"/>
              <a:ea typeface="黑体" panose="02010609060101010101" pitchFamily="49" charset="-122"/>
            </a:endParaRPr>
          </a:p>
          <a:p>
            <a:pPr marL="0" indent="0">
              <a:buNone/>
            </a:pPr>
            <a:r>
              <a:rPr lang="zh-CN" altLang="en-US" sz="2400" b="1" dirty="0">
                <a:latin typeface="+mj-lt"/>
                <a:ea typeface="黑体" panose="02010609060101010101" pitchFamily="49" charset="-122"/>
              </a:rPr>
              <a:t>（</a:t>
            </a:r>
            <a:r>
              <a:rPr lang="en-US" altLang="zh-CN" sz="2400" b="1" dirty="0">
                <a:latin typeface="+mj-lt"/>
                <a:ea typeface="黑体" panose="02010609060101010101" pitchFamily="49" charset="-122"/>
              </a:rPr>
              <a:t>3</a:t>
            </a:r>
            <a:r>
              <a:rPr lang="zh-CN" altLang="en-US" sz="2400" b="1" dirty="0">
                <a:latin typeface="+mj-lt"/>
                <a:ea typeface="黑体" panose="02010609060101010101" pitchFamily="49" charset="-122"/>
              </a:rPr>
              <a:t>）有效贴现率是多少？</a:t>
            </a:r>
            <a:endParaRPr lang="en-US" altLang="zh-CN" sz="2400" b="1" dirty="0">
              <a:latin typeface="+mj-lt"/>
              <a:ea typeface="黑体" panose="02010609060101010101" pitchFamily="49" charset="-122"/>
            </a:endParaRPr>
          </a:p>
          <a:p>
            <a:pPr marL="0" indent="0">
              <a:buNone/>
            </a:pPr>
            <a:r>
              <a:rPr lang="zh-CN" altLang="en-US" sz="2400" b="1" dirty="0">
                <a:latin typeface="+mj-lt"/>
                <a:ea typeface="黑体" panose="02010609060101010101" pitchFamily="49" charset="-122"/>
              </a:rPr>
              <a:t>（</a:t>
            </a:r>
            <a:r>
              <a:rPr lang="en-US" altLang="zh-CN" sz="2400" b="1" dirty="0">
                <a:latin typeface="+mj-lt"/>
                <a:ea typeface="黑体" panose="02010609060101010101" pitchFamily="49" charset="-122"/>
              </a:rPr>
              <a:t>4</a:t>
            </a:r>
            <a:r>
              <a:rPr lang="zh-CN" altLang="en-US" sz="2400" b="1" dirty="0">
                <a:latin typeface="+mj-lt"/>
                <a:ea typeface="黑体" panose="02010609060101010101" pitchFamily="49" charset="-122"/>
              </a:rPr>
              <a:t>）写出累积函数和贴现函数。</a:t>
            </a:r>
            <a:endParaRPr lang="en-US" altLang="zh-CN" sz="2400" b="1" dirty="0">
              <a:latin typeface="+mj-lt"/>
              <a:ea typeface="黑体" panose="02010609060101010101" pitchFamily="49" charset="-122"/>
            </a:endParaRPr>
          </a:p>
          <a:p>
            <a:pPr marL="0" indent="0">
              <a:buNone/>
            </a:pPr>
            <a:r>
              <a:rPr lang="zh-CN" altLang="en-US" sz="2400" b="1" dirty="0">
                <a:latin typeface="+mj-lt"/>
                <a:ea typeface="黑体" panose="02010609060101010101" pitchFamily="49" charset="-122"/>
              </a:rPr>
              <a:t>（</a:t>
            </a:r>
            <a:r>
              <a:rPr lang="en-US" altLang="zh-CN" sz="2400" b="1" dirty="0">
                <a:latin typeface="+mj-lt"/>
                <a:ea typeface="黑体" panose="02010609060101010101" pitchFamily="49" charset="-122"/>
              </a:rPr>
              <a:t>5</a:t>
            </a:r>
            <a:r>
              <a:rPr lang="zh-CN" altLang="en-US" sz="2400" b="1" dirty="0">
                <a:latin typeface="+mj-lt"/>
                <a:ea typeface="黑体" panose="02010609060101010101" pitchFamily="49" charset="-122"/>
              </a:rPr>
              <a:t>）分别用有效利率和有效贴现率计算，</a:t>
            </a:r>
            <a:r>
              <a:rPr lang="en-US" altLang="zh-CN" sz="2400" b="1" dirty="0">
                <a:solidFill>
                  <a:srgbClr val="FF0000"/>
                </a:solidFill>
                <a:latin typeface="+mj-lt"/>
                <a:ea typeface="黑体" panose="02010609060101010101" pitchFamily="49" charset="-122"/>
              </a:rPr>
              <a:t>5</a:t>
            </a:r>
            <a:r>
              <a:rPr lang="zh-CN" altLang="en-US" sz="2400" b="1" dirty="0">
                <a:latin typeface="+mj-lt"/>
                <a:ea typeface="黑体" panose="02010609060101010101" pitchFamily="49" charset="-122"/>
              </a:rPr>
              <a:t>年末到期的</a:t>
            </a:r>
            <a:r>
              <a:rPr lang="en-US" altLang="zh-CN" sz="2400" b="1" dirty="0">
                <a:latin typeface="+mj-lt"/>
                <a:ea typeface="黑体" panose="02010609060101010101" pitchFamily="49" charset="-122"/>
              </a:rPr>
              <a:t>100</a:t>
            </a:r>
            <a:r>
              <a:rPr lang="zh-CN" altLang="en-US" sz="2400" b="1" dirty="0">
                <a:latin typeface="+mj-lt"/>
                <a:ea typeface="黑体" panose="02010609060101010101" pitchFamily="49" charset="-122"/>
              </a:rPr>
              <a:t>万元在时间零点的价值是多少？</a:t>
            </a:r>
          </a:p>
        </p:txBody>
      </p:sp>
      <p:sp>
        <p:nvSpPr>
          <p:cNvPr id="4" name="灯片编号占位符 3"/>
          <p:cNvSpPr>
            <a:spLocks noGrp="1"/>
          </p:cNvSpPr>
          <p:nvPr>
            <p:ph type="sldNum" sz="quarter" idx="12"/>
          </p:nvPr>
        </p:nvSpPr>
        <p:spPr/>
        <p:txBody>
          <a:bodyPr/>
          <a:lstStyle/>
          <a:p>
            <a:pPr>
              <a:defRPr/>
            </a:pPr>
            <a:fld id="{1124E272-266A-4F8E-8B1E-27C073A5EE92}" type="slidenum">
              <a:rPr lang="en-US" altLang="zh-CN" smtClean="0"/>
              <a:pPr>
                <a:defRPr/>
              </a:pPr>
              <a:t>53</a:t>
            </a:fld>
            <a:endParaRPr lang="en-US" altLang="zh-CN"/>
          </a:p>
        </p:txBody>
      </p:sp>
    </p:spTree>
    <p:extLst>
      <p:ext uri="{BB962C8B-B14F-4D97-AF65-F5344CB8AC3E}">
        <p14:creationId xmlns:p14="http://schemas.microsoft.com/office/powerpoint/2010/main" val="11055877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1E4A151-CD0F-4F85-93E8-4387D4FC5EBD}" type="slidenum">
              <a:rPr lang="en-US" altLang="zh-CN" smtClean="0"/>
              <a:pPr eaLnBrk="1" hangingPunct="1"/>
              <a:t>54</a:t>
            </a:fld>
            <a:endParaRPr lang="en-US" altLang="zh-CN"/>
          </a:p>
        </p:txBody>
      </p:sp>
      <p:sp>
        <p:nvSpPr>
          <p:cNvPr id="67588" name="Rectangle 3"/>
          <p:cNvSpPr>
            <a:spLocks noGrp="1" noChangeArrowheads="1"/>
          </p:cNvSpPr>
          <p:nvPr>
            <p:ph type="body" idx="1"/>
          </p:nvPr>
        </p:nvSpPr>
        <p:spPr>
          <a:xfrm>
            <a:off x="457200" y="1897063"/>
            <a:ext cx="8229600" cy="4411662"/>
          </a:xfrm>
        </p:spPr>
        <p:txBody>
          <a:bodyPr/>
          <a:lstStyle/>
          <a:p>
            <a:pPr eaLnBrk="1" hangingPunct="1">
              <a:lnSpc>
                <a:spcPct val="160000"/>
              </a:lnSpc>
            </a:pPr>
            <a:r>
              <a:rPr lang="zh-CN" altLang="en-US" dirty="0">
                <a:latin typeface="+mj-lt"/>
              </a:rPr>
              <a:t>例：</a:t>
            </a:r>
            <a:r>
              <a:rPr lang="zh-CN" altLang="en-US" b="1" dirty="0">
                <a:latin typeface="+mj-lt"/>
                <a:ea typeface="黑体" panose="02010609060101010101" pitchFamily="49" charset="-122"/>
              </a:rPr>
              <a:t>面值为</a:t>
            </a:r>
            <a:r>
              <a:rPr lang="en-US" altLang="zh-CN" b="1" dirty="0">
                <a:latin typeface="+mj-lt"/>
                <a:ea typeface="黑体" panose="02010609060101010101" pitchFamily="49" charset="-122"/>
              </a:rPr>
              <a:t>100</a:t>
            </a:r>
            <a:r>
              <a:rPr lang="zh-CN" altLang="en-US" b="1" dirty="0">
                <a:latin typeface="+mj-lt"/>
                <a:ea typeface="黑体" panose="02010609060101010101" pitchFamily="49" charset="-122"/>
              </a:rPr>
              <a:t>元的一年期债券的价格为</a:t>
            </a:r>
            <a:r>
              <a:rPr lang="en-US" altLang="zh-CN" b="1" dirty="0">
                <a:latin typeface="+mj-lt"/>
                <a:ea typeface="黑体" panose="02010609060101010101" pitchFamily="49" charset="-122"/>
              </a:rPr>
              <a:t>95</a:t>
            </a:r>
            <a:r>
              <a:rPr lang="zh-CN" altLang="en-US" b="1" dirty="0">
                <a:latin typeface="+mj-lt"/>
                <a:ea typeface="黑体" panose="02010609060101010101" pitchFamily="49" charset="-122"/>
              </a:rPr>
              <a:t>元。 </a:t>
            </a:r>
            <a:endParaRPr lang="en-US" altLang="zh-CN" b="1" dirty="0">
              <a:latin typeface="+mj-lt"/>
              <a:ea typeface="黑体" panose="02010609060101010101" pitchFamily="49" charset="-122"/>
            </a:endParaRPr>
          </a:p>
          <a:p>
            <a:pPr marL="0" indent="0" eaLnBrk="1" hangingPunct="1">
              <a:lnSpc>
                <a:spcPct val="160000"/>
              </a:lnSpc>
              <a:buNone/>
            </a:pPr>
            <a:r>
              <a:rPr lang="en-US" altLang="zh-CN" dirty="0">
                <a:latin typeface="+mj-lt"/>
              </a:rPr>
              <a:t>           </a:t>
            </a:r>
            <a:r>
              <a:rPr lang="zh-CN" altLang="en-US" b="1" dirty="0">
                <a:latin typeface="+mj-lt"/>
                <a:ea typeface="黑体" panose="02010609060101010101" pitchFamily="49" charset="-122"/>
              </a:rPr>
              <a:t>一年期储蓄存款的利率为</a:t>
            </a:r>
            <a:r>
              <a:rPr lang="en-US" altLang="zh-CN" b="1" dirty="0">
                <a:latin typeface="+mj-lt"/>
                <a:ea typeface="黑体" panose="02010609060101010101" pitchFamily="49" charset="-122"/>
              </a:rPr>
              <a:t>5.25</a:t>
            </a:r>
            <a:r>
              <a:rPr lang="zh-CN" altLang="en-US" b="1" dirty="0">
                <a:latin typeface="+mj-lt"/>
                <a:ea typeface="黑体" panose="02010609060101010101" pitchFamily="49" charset="-122"/>
              </a:rPr>
              <a:t>％。</a:t>
            </a:r>
            <a:endParaRPr lang="en-US" altLang="zh-CN" b="1" dirty="0">
              <a:latin typeface="+mj-lt"/>
              <a:ea typeface="黑体" panose="02010609060101010101" pitchFamily="49" charset="-122"/>
            </a:endParaRPr>
          </a:p>
          <a:p>
            <a:pPr marL="0" indent="0" eaLnBrk="1" hangingPunct="1">
              <a:lnSpc>
                <a:spcPct val="160000"/>
              </a:lnSpc>
              <a:buNone/>
            </a:pPr>
            <a:r>
              <a:rPr lang="zh-CN" altLang="en-US" b="1" dirty="0">
                <a:latin typeface="+mj-lt"/>
                <a:ea typeface="黑体" panose="02010609060101010101" pitchFamily="49" charset="-122"/>
              </a:rPr>
              <a:t>           投资者有</a:t>
            </a:r>
            <a:r>
              <a:rPr lang="en-US" altLang="zh-CN" b="1" dirty="0">
                <a:latin typeface="+mj-lt"/>
                <a:ea typeface="黑体" panose="02010609060101010101" pitchFamily="49" charset="-122"/>
              </a:rPr>
              <a:t>100</a:t>
            </a:r>
            <a:r>
              <a:rPr lang="zh-CN" altLang="en-US" b="1" dirty="0">
                <a:latin typeface="+mj-lt"/>
                <a:ea typeface="黑体" panose="02010609060101010101" pitchFamily="49" charset="-122"/>
              </a:rPr>
              <a:t>万元需要投资，应该选择存款还是购买债券？</a:t>
            </a:r>
          </a:p>
        </p:txBody>
      </p:sp>
    </p:spTree>
    <p:extLst>
      <p:ext uri="{BB962C8B-B14F-4D97-AF65-F5344CB8AC3E}">
        <p14:creationId xmlns:p14="http://schemas.microsoft.com/office/powerpoint/2010/main" val="21536598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0912192-754B-4EE7-9783-081EEAB1EC47}" type="slidenum">
              <a:rPr lang="en-US" altLang="zh-CN" smtClean="0"/>
              <a:pPr eaLnBrk="1" hangingPunct="1"/>
              <a:t>55</a:t>
            </a:fld>
            <a:endParaRPr lang="en-US" altLang="zh-CN"/>
          </a:p>
        </p:txBody>
      </p:sp>
      <p:sp>
        <p:nvSpPr>
          <p:cNvPr id="75779" name="Rectangle 3"/>
          <p:cNvSpPr>
            <a:spLocks noGrp="1" noChangeArrowheads="1"/>
          </p:cNvSpPr>
          <p:nvPr>
            <p:ph type="body" idx="1"/>
          </p:nvPr>
        </p:nvSpPr>
        <p:spPr>
          <a:xfrm>
            <a:off x="457200" y="1052513"/>
            <a:ext cx="8229600" cy="5472112"/>
          </a:xfrm>
        </p:spPr>
        <p:txBody>
          <a:bodyPr/>
          <a:lstStyle/>
          <a:p>
            <a:pPr marL="0" indent="0" eaLnBrk="1" hangingPunct="1">
              <a:lnSpc>
                <a:spcPct val="160000"/>
              </a:lnSpc>
              <a:buNone/>
            </a:pPr>
            <a:r>
              <a:rPr lang="zh-CN" altLang="en-US" dirty="0">
                <a:latin typeface="Times New Roman" panose="02020603050405020304" pitchFamily="18" charset="0"/>
                <a:cs typeface="Times New Roman" panose="02020603050405020304" pitchFamily="18" charset="0"/>
              </a:rPr>
              <a:t>解：</a:t>
            </a:r>
            <a:endParaRPr lang="en-US" altLang="zh-CN" dirty="0">
              <a:latin typeface="Times New Roman" panose="02020603050405020304" pitchFamily="18" charset="0"/>
              <a:cs typeface="Times New Roman" panose="02020603050405020304" pitchFamily="18" charset="0"/>
            </a:endParaRPr>
          </a:p>
          <a:p>
            <a:pPr eaLnBrk="1" hangingPunct="1">
              <a:lnSpc>
                <a:spcPct val="160000"/>
              </a:lnSpc>
            </a:pPr>
            <a:r>
              <a:rPr lang="zh-CN" altLang="en-US" b="1" dirty="0">
                <a:latin typeface="Times New Roman" panose="02020603050405020304" pitchFamily="18" charset="0"/>
                <a:cs typeface="Times New Roman" panose="02020603050405020304" pitchFamily="18" charset="0"/>
              </a:rPr>
              <a:t>比较贴现率：</a:t>
            </a:r>
          </a:p>
          <a:p>
            <a:pPr lvl="1" eaLnBrk="1" hangingPunct="1">
              <a:lnSpc>
                <a:spcPct val="160000"/>
              </a:lnSpc>
            </a:pPr>
            <a:r>
              <a:rPr lang="zh-CN" altLang="en-US" b="1" dirty="0">
                <a:latin typeface="Times New Roman" panose="02020603050405020304" pitchFamily="18" charset="0"/>
                <a:cs typeface="Times New Roman" panose="02020603050405020304" pitchFamily="18" charset="0"/>
              </a:rPr>
              <a:t>零息债券的贴现率  </a:t>
            </a:r>
            <a:r>
              <a:rPr lang="en-US" altLang="zh-CN" b="1" i="1" dirty="0">
                <a:latin typeface="Times New Roman" panose="02020603050405020304" pitchFamily="18" charset="0"/>
                <a:cs typeface="Times New Roman" panose="02020603050405020304" pitchFamily="18" charset="0"/>
              </a:rPr>
              <a:t>d </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5%</a:t>
            </a:r>
          </a:p>
          <a:p>
            <a:pPr lvl="1" eaLnBrk="1" hangingPunct="1">
              <a:lnSpc>
                <a:spcPct val="160000"/>
              </a:lnSpc>
            </a:pPr>
            <a:r>
              <a:rPr lang="zh-CN" altLang="en-US" b="1" dirty="0">
                <a:latin typeface="Times New Roman" panose="02020603050405020304" pitchFamily="18" charset="0"/>
                <a:cs typeface="Times New Roman" panose="02020603050405020304" pitchFamily="18" charset="0"/>
              </a:rPr>
              <a:t>储蓄的贴现率 </a:t>
            </a:r>
            <a:r>
              <a:rPr lang="en-US" altLang="zh-CN" b="1" i="1" dirty="0">
                <a:latin typeface="Times New Roman" panose="02020603050405020304" pitchFamily="18" charset="0"/>
                <a:cs typeface="Times New Roman" panose="02020603050405020304" pitchFamily="18" charset="0"/>
              </a:rPr>
              <a:t>d </a:t>
            </a:r>
            <a:r>
              <a:rPr lang="zh-CN" altLang="en-US" b="1" dirty="0">
                <a:latin typeface="Times New Roman" panose="02020603050405020304" pitchFamily="18" charset="0"/>
                <a:cs typeface="Times New Roman" panose="02020603050405020304" pitchFamily="18" charset="0"/>
              </a:rPr>
              <a:t>＝ </a:t>
            </a:r>
            <a:r>
              <a:rPr lang="en-US" altLang="zh-CN" b="1" i="1" dirty="0" err="1">
                <a:latin typeface="Times New Roman" panose="02020603050405020304" pitchFamily="18" charset="0"/>
                <a:cs typeface="Times New Roman" panose="02020603050405020304" pitchFamily="18" charset="0"/>
              </a:rPr>
              <a:t>i</a:t>
            </a:r>
            <a:r>
              <a:rPr lang="en-US" altLang="zh-CN" b="1" i="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 (1 + </a:t>
            </a:r>
            <a:r>
              <a:rPr lang="en-US" altLang="zh-CN" b="1" i="1" dirty="0" err="1">
                <a:latin typeface="Times New Roman" panose="02020603050405020304" pitchFamily="18" charset="0"/>
                <a:cs typeface="Times New Roman" panose="02020603050405020304" pitchFamily="18" charset="0"/>
              </a:rPr>
              <a:t>i</a:t>
            </a:r>
            <a:r>
              <a:rPr lang="en-US" altLang="zh-CN" b="1" dirty="0">
                <a:latin typeface="Times New Roman" panose="02020603050405020304" pitchFamily="18" charset="0"/>
                <a:cs typeface="Times New Roman" panose="02020603050405020304" pitchFamily="18" charset="0"/>
              </a:rPr>
              <a:t>) =  4.988</a:t>
            </a:r>
            <a:r>
              <a:rPr lang="zh-CN" altLang="en-US" b="1" dirty="0">
                <a:latin typeface="Times New Roman" panose="02020603050405020304" pitchFamily="18" charset="0"/>
                <a:cs typeface="Times New Roman" panose="02020603050405020304" pitchFamily="18" charset="0"/>
              </a:rPr>
              <a:t>％</a:t>
            </a:r>
          </a:p>
          <a:p>
            <a:pPr>
              <a:lnSpc>
                <a:spcPct val="160000"/>
              </a:lnSpc>
            </a:pPr>
            <a:r>
              <a:rPr lang="zh-CN" altLang="en-US" b="1" dirty="0">
                <a:latin typeface="Times New Roman" panose="02020603050405020304" pitchFamily="18" charset="0"/>
                <a:cs typeface="Times New Roman" panose="02020603050405020304" pitchFamily="18" charset="0"/>
              </a:rPr>
              <a:t>比较利率：</a:t>
            </a:r>
            <a:endParaRPr lang="en-US" altLang="zh-CN" b="1" dirty="0">
              <a:latin typeface="Times New Roman" panose="02020603050405020304" pitchFamily="18" charset="0"/>
              <a:cs typeface="Times New Roman" panose="02020603050405020304" pitchFamily="18" charset="0"/>
            </a:endParaRPr>
          </a:p>
          <a:p>
            <a:pPr lvl="1" eaLnBrk="1" hangingPunct="1">
              <a:lnSpc>
                <a:spcPct val="160000"/>
              </a:lnSpc>
            </a:pPr>
            <a:r>
              <a:rPr lang="zh-CN" altLang="en-US" b="1" dirty="0">
                <a:latin typeface="Times New Roman" panose="02020603050405020304" pitchFamily="18" charset="0"/>
                <a:cs typeface="Times New Roman" panose="02020603050405020304" pitchFamily="18" charset="0"/>
              </a:rPr>
              <a:t>零息债券的利率</a:t>
            </a:r>
          </a:p>
          <a:p>
            <a:pPr lvl="1" eaLnBrk="1" hangingPunct="1">
              <a:lnSpc>
                <a:spcPct val="160000"/>
              </a:lnSpc>
            </a:pPr>
            <a:r>
              <a:rPr kumimoji="1" lang="zh-CN" altLang="en-US" b="1" dirty="0">
                <a:latin typeface="Times New Roman" panose="02020603050405020304" pitchFamily="18" charset="0"/>
                <a:cs typeface="Times New Roman" panose="02020603050405020304" pitchFamily="18" charset="0"/>
              </a:rPr>
              <a:t>储蓄的利率为 </a:t>
            </a:r>
            <a:r>
              <a:rPr kumimoji="1" lang="en-US" altLang="zh-CN" b="1" dirty="0">
                <a:latin typeface="Times New Roman" panose="02020603050405020304" pitchFamily="18" charset="0"/>
                <a:cs typeface="Times New Roman" panose="02020603050405020304" pitchFamily="18" charset="0"/>
              </a:rPr>
              <a:t>5.25</a:t>
            </a:r>
            <a:r>
              <a:rPr kumimoji="1" lang="zh-CN" altLang="en-US" b="1" dirty="0">
                <a:latin typeface="Times New Roman" panose="02020603050405020304" pitchFamily="18" charset="0"/>
                <a:cs typeface="Times New Roman" panose="02020603050405020304" pitchFamily="18" charset="0"/>
              </a:rPr>
              <a:t>％ </a:t>
            </a:r>
          </a:p>
        </p:txBody>
      </p:sp>
      <p:graphicFrame>
        <p:nvGraphicFramePr>
          <p:cNvPr id="75780" name="Object 4"/>
          <p:cNvGraphicFramePr>
            <a:graphicFrameLocks noChangeAspect="1"/>
          </p:cNvGraphicFramePr>
          <p:nvPr>
            <p:extLst>
              <p:ext uri="{D42A27DB-BD31-4B8C-83A1-F6EECF244321}">
                <p14:modId xmlns:p14="http://schemas.microsoft.com/office/powerpoint/2010/main" val="852766911"/>
              </p:ext>
            </p:extLst>
          </p:nvPr>
        </p:nvGraphicFramePr>
        <p:xfrm>
          <a:off x="3679391" y="4261040"/>
          <a:ext cx="3889375" cy="792163"/>
        </p:xfrm>
        <a:graphic>
          <a:graphicData uri="http://schemas.openxmlformats.org/presentationml/2006/ole">
            <mc:AlternateContent xmlns:mc="http://schemas.openxmlformats.org/markup-compatibility/2006">
              <mc:Choice xmlns:v="urn:schemas-microsoft-com:vml" Requires="v">
                <p:oleObj spid="_x0000_s26755" name="Equation" r:id="rId3" imgW="1930320" imgH="393480" progId="Equation.DSMT4">
                  <p:embed/>
                </p:oleObj>
              </mc:Choice>
              <mc:Fallback>
                <p:oleObj name="Equation" r:id="rId3" imgW="1930320" imgH="393480" progId="Equation.DSMT4">
                  <p:embed/>
                  <p:pic>
                    <p:nvPicPr>
                      <p:cNvPr id="0" name=""/>
                      <p:cNvPicPr>
                        <a:picLocks noChangeAspect="1" noChangeArrowheads="1"/>
                      </p:cNvPicPr>
                      <p:nvPr/>
                    </p:nvPicPr>
                    <p:blipFill>
                      <a:blip r:embed="rId4"/>
                      <a:srcRect/>
                      <a:stretch>
                        <a:fillRect/>
                      </a:stretch>
                    </p:blipFill>
                    <p:spPr bwMode="auto">
                      <a:xfrm>
                        <a:off x="3679391" y="4261040"/>
                        <a:ext cx="3889375"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028125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 calcmode="lin" valueType="num">
                                      <p:cBhvr additive="base">
                                        <p:cTn id="7" dur="500" fill="hold"/>
                                        <p:tgtEl>
                                          <p:spTgt spid="757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7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5779">
                                            <p:txEl>
                                              <p:pRg st="1" end="1"/>
                                            </p:txEl>
                                          </p:spTgt>
                                        </p:tgtEl>
                                        <p:attrNameLst>
                                          <p:attrName>style.visibility</p:attrName>
                                        </p:attrNameLst>
                                      </p:cBhvr>
                                      <p:to>
                                        <p:strVal val="visible"/>
                                      </p:to>
                                    </p:set>
                                    <p:anim calcmode="lin" valueType="num">
                                      <p:cBhvr additive="base">
                                        <p:cTn id="13" dur="500" fill="hold"/>
                                        <p:tgtEl>
                                          <p:spTgt spid="757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577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5779">
                                            <p:txEl>
                                              <p:pRg st="2" end="2"/>
                                            </p:txEl>
                                          </p:spTgt>
                                        </p:tgtEl>
                                        <p:attrNameLst>
                                          <p:attrName>style.visibility</p:attrName>
                                        </p:attrNameLst>
                                      </p:cBhvr>
                                      <p:to>
                                        <p:strVal val="visible"/>
                                      </p:to>
                                    </p:set>
                                    <p:anim calcmode="lin" valueType="num">
                                      <p:cBhvr additive="base">
                                        <p:cTn id="17" dur="500" fill="hold"/>
                                        <p:tgtEl>
                                          <p:spTgt spid="7577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577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5779">
                                            <p:txEl>
                                              <p:pRg st="3" end="3"/>
                                            </p:txEl>
                                          </p:spTgt>
                                        </p:tgtEl>
                                        <p:attrNameLst>
                                          <p:attrName>style.visibility</p:attrName>
                                        </p:attrNameLst>
                                      </p:cBhvr>
                                      <p:to>
                                        <p:strVal val="visible"/>
                                      </p:to>
                                    </p:set>
                                    <p:anim calcmode="lin" valueType="num">
                                      <p:cBhvr additive="base">
                                        <p:cTn id="21" dur="500" fill="hold"/>
                                        <p:tgtEl>
                                          <p:spTgt spid="7577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57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5779">
                                            <p:txEl>
                                              <p:pRg st="4" end="4"/>
                                            </p:txEl>
                                          </p:spTgt>
                                        </p:tgtEl>
                                        <p:attrNameLst>
                                          <p:attrName>style.visibility</p:attrName>
                                        </p:attrNameLst>
                                      </p:cBhvr>
                                      <p:to>
                                        <p:strVal val="visible"/>
                                      </p:to>
                                    </p:set>
                                    <p:anim calcmode="lin" valueType="num">
                                      <p:cBhvr additive="base">
                                        <p:cTn id="27" dur="500" fill="hold"/>
                                        <p:tgtEl>
                                          <p:spTgt spid="7577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5779">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5779">
                                            <p:txEl>
                                              <p:pRg st="5" end="5"/>
                                            </p:txEl>
                                          </p:spTgt>
                                        </p:tgtEl>
                                        <p:attrNameLst>
                                          <p:attrName>style.visibility</p:attrName>
                                        </p:attrNameLst>
                                      </p:cBhvr>
                                      <p:to>
                                        <p:strVal val="visible"/>
                                      </p:to>
                                    </p:set>
                                    <p:anim calcmode="lin" valueType="num">
                                      <p:cBhvr additive="base">
                                        <p:cTn id="31" dur="500" fill="hold"/>
                                        <p:tgtEl>
                                          <p:spTgt spid="7577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5779">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5779">
                                            <p:txEl>
                                              <p:pRg st="6" end="6"/>
                                            </p:txEl>
                                          </p:spTgt>
                                        </p:tgtEl>
                                        <p:attrNameLst>
                                          <p:attrName>style.visibility</p:attrName>
                                        </p:attrNameLst>
                                      </p:cBhvr>
                                      <p:to>
                                        <p:strVal val="visible"/>
                                      </p:to>
                                    </p:set>
                                    <p:anim calcmode="lin" valueType="num">
                                      <p:cBhvr additive="base">
                                        <p:cTn id="35" dur="500" fill="hold"/>
                                        <p:tgtEl>
                                          <p:spTgt spid="7577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5779">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5780"/>
                                        </p:tgtEl>
                                        <p:attrNameLst>
                                          <p:attrName>style.visibility</p:attrName>
                                        </p:attrNameLst>
                                      </p:cBhvr>
                                      <p:to>
                                        <p:strVal val="visible"/>
                                      </p:to>
                                    </p:set>
                                    <p:anim calcmode="lin" valueType="num">
                                      <p:cBhvr additive="base">
                                        <p:cTn id="39" dur="500" fill="hold"/>
                                        <p:tgtEl>
                                          <p:spTgt spid="75780"/>
                                        </p:tgtEl>
                                        <p:attrNameLst>
                                          <p:attrName>ppt_x</p:attrName>
                                        </p:attrNameLst>
                                      </p:cBhvr>
                                      <p:tavLst>
                                        <p:tav tm="0">
                                          <p:val>
                                            <p:strVal val="#ppt_x"/>
                                          </p:val>
                                        </p:tav>
                                        <p:tav tm="100000">
                                          <p:val>
                                            <p:strVal val="#ppt_x"/>
                                          </p:val>
                                        </p:tav>
                                      </p:tavLst>
                                    </p:anim>
                                    <p:anim calcmode="lin" valueType="num">
                                      <p:cBhvr additive="base">
                                        <p:cTn id="40" dur="500" fill="hold"/>
                                        <p:tgtEl>
                                          <p:spTgt spid="757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F64D38D2-1B8E-40BD-A679-6881E0F297D3}" type="slidenum">
              <a:rPr lang="en-US" altLang="zh-CN" smtClean="0"/>
              <a:pPr eaLnBrk="1" hangingPunct="1">
                <a:buNone/>
              </a:pPr>
              <a:t>56</a:t>
            </a:fld>
            <a:endParaRPr lang="en-US" altLang="zh-CN"/>
          </a:p>
        </p:txBody>
      </p:sp>
      <p:sp>
        <p:nvSpPr>
          <p:cNvPr id="104459" name="Rectangle 11"/>
          <p:cNvSpPr>
            <a:spLocks noGrp="1" noChangeArrowheads="1"/>
          </p:cNvSpPr>
          <p:nvPr>
            <p:ph type="body" idx="1"/>
          </p:nvPr>
        </p:nvSpPr>
        <p:spPr>
          <a:xfrm>
            <a:off x="457200" y="1572263"/>
            <a:ext cx="8229600" cy="5078412"/>
          </a:xfrm>
        </p:spPr>
        <p:txBody>
          <a:bodyPr/>
          <a:lstStyle/>
          <a:p>
            <a:pPr lvl="1" eaLnBrk="1" hangingPunct="1">
              <a:lnSpc>
                <a:spcPct val="150000"/>
              </a:lnSpc>
              <a:spcBef>
                <a:spcPts val="600"/>
              </a:spcBef>
              <a:spcAft>
                <a:spcPts val="600"/>
              </a:spcAft>
            </a:pPr>
            <a:r>
              <a:rPr kumimoji="1" lang="zh-CN" altLang="en-US" b="1" dirty="0">
                <a:latin typeface="Times New Roman" panose="02020603050405020304" pitchFamily="18" charset="0"/>
                <a:cs typeface="Times New Roman" panose="02020603050405020304" pitchFamily="18" charset="0"/>
              </a:rPr>
              <a:t>累积函数：</a:t>
            </a:r>
            <a:endParaRPr kumimoji="1" lang="en-US" altLang="zh-CN" b="1" dirty="0">
              <a:latin typeface="Times New Roman" panose="02020603050405020304" pitchFamily="18" charset="0"/>
              <a:cs typeface="Times New Roman" panose="02020603050405020304" pitchFamily="18" charset="0"/>
            </a:endParaRPr>
          </a:p>
          <a:p>
            <a:pPr lvl="1" eaLnBrk="1" hangingPunct="1">
              <a:lnSpc>
                <a:spcPct val="150000"/>
              </a:lnSpc>
              <a:spcBef>
                <a:spcPts val="600"/>
              </a:spcBef>
              <a:spcAft>
                <a:spcPts val="600"/>
              </a:spcAft>
            </a:pPr>
            <a:endParaRPr kumimoji="1" lang="en-US" altLang="zh-CN" b="1" dirty="0">
              <a:latin typeface="Times New Roman" panose="02020603050405020304" pitchFamily="18" charset="0"/>
              <a:cs typeface="Times New Roman" panose="02020603050405020304" pitchFamily="18" charset="0"/>
            </a:endParaRPr>
          </a:p>
          <a:p>
            <a:pPr lvl="1" eaLnBrk="1" hangingPunct="1">
              <a:lnSpc>
                <a:spcPct val="150000"/>
              </a:lnSpc>
              <a:spcBef>
                <a:spcPts val="600"/>
              </a:spcBef>
              <a:spcAft>
                <a:spcPts val="600"/>
              </a:spcAft>
            </a:pPr>
            <a:endParaRPr kumimoji="1" lang="en-US" altLang="zh-CN" b="1" dirty="0">
              <a:latin typeface="Times New Roman" panose="02020603050405020304" pitchFamily="18" charset="0"/>
              <a:cs typeface="Times New Roman" panose="02020603050405020304" pitchFamily="18" charset="0"/>
            </a:endParaRPr>
          </a:p>
          <a:p>
            <a:pPr lvl="1" eaLnBrk="1" hangingPunct="1">
              <a:lnSpc>
                <a:spcPct val="150000"/>
              </a:lnSpc>
              <a:spcBef>
                <a:spcPts val="600"/>
              </a:spcBef>
              <a:spcAft>
                <a:spcPts val="600"/>
              </a:spcAft>
            </a:pPr>
            <a:r>
              <a:rPr kumimoji="1" lang="zh-CN" altLang="en-US" b="1" dirty="0">
                <a:latin typeface="Times New Roman" panose="02020603050405020304" pitchFamily="18" charset="0"/>
                <a:cs typeface="Times New Roman" panose="02020603050405020304" pitchFamily="18" charset="0"/>
              </a:rPr>
              <a:t>贴现函数：</a:t>
            </a:r>
            <a:endParaRPr kumimoji="1" lang="en-US" altLang="zh-CN" b="1" i="1" baseline="30000" dirty="0">
              <a:latin typeface="Times New Roman" panose="02020603050405020304" pitchFamily="18" charset="0"/>
              <a:cs typeface="Times New Roman" panose="02020603050405020304" pitchFamily="18" charset="0"/>
            </a:endParaRPr>
          </a:p>
        </p:txBody>
      </p:sp>
      <p:sp>
        <p:nvSpPr>
          <p:cNvPr id="69636" name="Rectangle 10"/>
          <p:cNvSpPr>
            <a:spLocks noGrp="1" noChangeArrowheads="1"/>
          </p:cNvSpPr>
          <p:nvPr>
            <p:ph type="title"/>
          </p:nvPr>
        </p:nvSpPr>
        <p:spPr>
          <a:xfrm>
            <a:off x="514952" y="747876"/>
            <a:ext cx="7543800" cy="785812"/>
          </a:xfrm>
        </p:spPr>
        <p:txBody>
          <a:bodyPr/>
          <a:lstStyle/>
          <a:p>
            <a:pPr eaLnBrk="1" hangingPunct="1"/>
            <a:r>
              <a:rPr lang="zh-CN" altLang="en-US" sz="2800" b="1" dirty="0">
                <a:solidFill>
                  <a:srgbClr val="000099"/>
                </a:solidFill>
                <a:latin typeface="+mn-lt"/>
                <a:ea typeface="黑体" panose="02010609060101010101" pitchFamily="49" charset="-122"/>
              </a:rPr>
              <a:t>小结</a:t>
            </a:r>
          </a:p>
        </p:txBody>
      </p:sp>
      <p:graphicFrame>
        <p:nvGraphicFramePr>
          <p:cNvPr id="2" name="对象 1"/>
          <p:cNvGraphicFramePr>
            <a:graphicFrameLocks noChangeAspect="1"/>
          </p:cNvGraphicFramePr>
          <p:nvPr>
            <p:extLst>
              <p:ext uri="{D42A27DB-BD31-4B8C-83A1-F6EECF244321}">
                <p14:modId xmlns:p14="http://schemas.microsoft.com/office/powerpoint/2010/main" val="3945803816"/>
              </p:ext>
            </p:extLst>
          </p:nvPr>
        </p:nvGraphicFramePr>
        <p:xfrm>
          <a:off x="3249825" y="2492716"/>
          <a:ext cx="1790312" cy="511518"/>
        </p:xfrm>
        <a:graphic>
          <a:graphicData uri="http://schemas.openxmlformats.org/presentationml/2006/ole">
            <mc:AlternateContent xmlns:mc="http://schemas.openxmlformats.org/markup-compatibility/2006">
              <mc:Choice xmlns:v="urn:schemas-microsoft-com:vml" Requires="v">
                <p:oleObj spid="_x0000_s72876" name="Equation" r:id="rId3" imgW="799920" imgH="228600" progId="Equation.DSMT4">
                  <p:embed/>
                </p:oleObj>
              </mc:Choice>
              <mc:Fallback>
                <p:oleObj name="Equation" r:id="rId3" imgW="799920" imgH="228600" progId="Equation.DSMT4">
                  <p:embed/>
                  <p:pic>
                    <p:nvPicPr>
                      <p:cNvPr id="0" name=""/>
                      <p:cNvPicPr/>
                      <p:nvPr/>
                    </p:nvPicPr>
                    <p:blipFill>
                      <a:blip r:embed="rId4"/>
                      <a:stretch>
                        <a:fillRect/>
                      </a:stretch>
                    </p:blipFill>
                    <p:spPr>
                      <a:xfrm>
                        <a:off x="3249825" y="2492716"/>
                        <a:ext cx="1790312" cy="51151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579885982"/>
              </p:ext>
            </p:extLst>
          </p:nvPr>
        </p:nvGraphicFramePr>
        <p:xfrm>
          <a:off x="3049759" y="4947723"/>
          <a:ext cx="3440112" cy="511175"/>
        </p:xfrm>
        <a:graphic>
          <a:graphicData uri="http://schemas.openxmlformats.org/presentationml/2006/ole">
            <mc:AlternateContent xmlns:mc="http://schemas.openxmlformats.org/markup-compatibility/2006">
              <mc:Choice xmlns:v="urn:schemas-microsoft-com:vml" Requires="v">
                <p:oleObj spid="_x0000_s72877" name="Equation" r:id="rId5" imgW="1536480" imgH="228600" progId="Equation.DSMT4">
                  <p:embed/>
                </p:oleObj>
              </mc:Choice>
              <mc:Fallback>
                <p:oleObj name="Equation" r:id="rId5" imgW="1536480" imgH="228600" progId="Equation.DSMT4">
                  <p:embed/>
                  <p:pic>
                    <p:nvPicPr>
                      <p:cNvPr id="0" name=""/>
                      <p:cNvPicPr/>
                      <p:nvPr/>
                    </p:nvPicPr>
                    <p:blipFill>
                      <a:blip r:embed="rId6"/>
                      <a:stretch>
                        <a:fillRect/>
                      </a:stretch>
                    </p:blipFill>
                    <p:spPr>
                      <a:xfrm>
                        <a:off x="3049759" y="4947723"/>
                        <a:ext cx="3440112" cy="511175"/>
                      </a:xfrm>
                      <a:prstGeom prst="rect">
                        <a:avLst/>
                      </a:prstGeom>
                    </p:spPr>
                  </p:pic>
                </p:oleObj>
              </mc:Fallback>
            </mc:AlternateContent>
          </a:graphicData>
        </a:graphic>
      </p:graphicFrame>
    </p:spTree>
    <p:extLst>
      <p:ext uri="{BB962C8B-B14F-4D97-AF65-F5344CB8AC3E}">
        <p14:creationId xmlns:p14="http://schemas.microsoft.com/office/powerpoint/2010/main" val="8637325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7674A01A-AFEF-44DD-87DB-C735AA8C929D}" type="slidenum">
              <a:rPr lang="en-US" altLang="zh-CN" smtClean="0">
                <a:latin typeface="Times New Roman" panose="02020603050405020304" pitchFamily="18" charset="0"/>
                <a:cs typeface="Times New Roman" panose="02020603050405020304" pitchFamily="18" charset="0"/>
              </a:rPr>
              <a:pPr eaLnBrk="1" hangingPunct="1">
                <a:buNone/>
              </a:pPr>
              <a:t>57</a:t>
            </a:fld>
            <a:endParaRPr lang="en-US" altLang="zh-CN">
              <a:latin typeface="Times New Roman" panose="02020603050405020304" pitchFamily="18" charset="0"/>
              <a:cs typeface="Times New Roman" panose="02020603050405020304" pitchFamily="18" charset="0"/>
            </a:endParaRPr>
          </a:p>
        </p:txBody>
      </p:sp>
      <p:sp>
        <p:nvSpPr>
          <p:cNvPr id="70659" name="Rectangle 2"/>
          <p:cNvSpPr>
            <a:spLocks noGrp="1" noChangeArrowheads="1"/>
          </p:cNvSpPr>
          <p:nvPr>
            <p:ph type="title"/>
          </p:nvPr>
        </p:nvSpPr>
        <p:spPr>
          <a:xfrm>
            <a:off x="726490" y="634156"/>
            <a:ext cx="7543800" cy="509588"/>
          </a:xfrm>
        </p:spPr>
        <p:txBody>
          <a:bodyPr/>
          <a:lstStyle/>
          <a:p>
            <a:pPr eaLnBrk="1" hangingPunct="1"/>
            <a:r>
              <a:rPr lang="zh-CN" altLang="en-US" sz="2400" b="1" dirty="0">
                <a:solidFill>
                  <a:schemeClr val="tx1"/>
                </a:solidFill>
                <a:latin typeface="+mn-lt"/>
                <a:ea typeface="黑体" panose="02010609060101010101" pitchFamily="49" charset="-122"/>
              </a:rPr>
              <a:t>等价关系：</a:t>
            </a:r>
          </a:p>
        </p:txBody>
      </p:sp>
      <p:sp>
        <p:nvSpPr>
          <p:cNvPr id="70666" name="Text Box 10"/>
          <p:cNvSpPr txBox="1">
            <a:spLocks noChangeArrowheads="1"/>
          </p:cNvSpPr>
          <p:nvPr/>
        </p:nvSpPr>
        <p:spPr bwMode="auto">
          <a:xfrm>
            <a:off x="4711341" y="1617987"/>
            <a:ext cx="338554"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b="1" dirty="0">
                <a:latin typeface="Times New Roman" panose="02020603050405020304" pitchFamily="18" charset="0"/>
                <a:cs typeface="Times New Roman" panose="02020603050405020304" pitchFamily="18" charset="0"/>
              </a:rPr>
              <a:t>1</a:t>
            </a:r>
          </a:p>
        </p:txBody>
      </p:sp>
      <p:sp>
        <p:nvSpPr>
          <p:cNvPr id="70667" name="Text Box 11"/>
          <p:cNvSpPr txBox="1">
            <a:spLocks noChangeArrowheads="1"/>
          </p:cNvSpPr>
          <p:nvPr/>
        </p:nvSpPr>
        <p:spPr bwMode="auto">
          <a:xfrm>
            <a:off x="7687293" y="1598043"/>
            <a:ext cx="67518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b="1" dirty="0">
                <a:latin typeface="Times New Roman" panose="02020603050405020304" pitchFamily="18" charset="0"/>
                <a:cs typeface="Times New Roman" panose="02020603050405020304" pitchFamily="18" charset="0"/>
              </a:rPr>
              <a:t>1+ </a:t>
            </a:r>
            <a:r>
              <a:rPr lang="en-US" altLang="zh-CN" b="1" i="1" dirty="0" err="1">
                <a:latin typeface="Times New Roman" pitchFamily="18" charset="0"/>
                <a:cs typeface="Times New Roman" panose="02020603050405020304" pitchFamily="18" charset="0"/>
              </a:rPr>
              <a:t>i</a:t>
            </a:r>
            <a:endParaRPr lang="en-US" altLang="zh-CN" b="1" i="1" dirty="0">
              <a:latin typeface="Times New Roman" pitchFamily="18" charset="0"/>
              <a:cs typeface="Times New Roman" panose="02020603050405020304" pitchFamily="18" charset="0"/>
            </a:endParaRPr>
          </a:p>
        </p:txBody>
      </p:sp>
      <p:sp>
        <p:nvSpPr>
          <p:cNvPr id="70668" name="Line 12"/>
          <p:cNvSpPr>
            <a:spLocks noChangeShapeType="1"/>
          </p:cNvSpPr>
          <p:nvPr/>
        </p:nvSpPr>
        <p:spPr bwMode="auto">
          <a:xfrm>
            <a:off x="5147021" y="1885380"/>
            <a:ext cx="2519363" cy="0"/>
          </a:xfrm>
          <a:prstGeom prst="line">
            <a:avLst/>
          </a:prstGeom>
          <a:noFill/>
          <a:ln w="76200">
            <a:solidFill>
              <a:srgbClr val="FF0000"/>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pPr>
              <a:buNone/>
            </a:pPr>
            <a:endParaRPr lang="zh-CN" altLang="en-US">
              <a:latin typeface="Times New Roman" panose="02020603050405020304" pitchFamily="18" charset="0"/>
              <a:cs typeface="Times New Roman" panose="02020603050405020304" pitchFamily="18" charset="0"/>
            </a:endParaRPr>
          </a:p>
        </p:txBody>
      </p:sp>
      <p:sp>
        <p:nvSpPr>
          <p:cNvPr id="70669" name="Text Box 14"/>
          <p:cNvSpPr txBox="1">
            <a:spLocks noChangeArrowheads="1"/>
          </p:cNvSpPr>
          <p:nvPr/>
        </p:nvSpPr>
        <p:spPr bwMode="auto">
          <a:xfrm>
            <a:off x="4389976" y="3380138"/>
            <a:ext cx="800219"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b="1" dirty="0">
                <a:latin typeface="Times New Roman" panose="02020603050405020304" pitchFamily="18" charset="0"/>
                <a:cs typeface="Times New Roman" panose="02020603050405020304" pitchFamily="18" charset="0"/>
              </a:rPr>
              <a:t>1</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b="1" i="1" dirty="0">
                <a:latin typeface="Times New Roman" pitchFamily="18" charset="0"/>
                <a:cs typeface="Times New Roman" panose="02020603050405020304" pitchFamily="18" charset="0"/>
              </a:rPr>
              <a:t> d</a:t>
            </a:r>
          </a:p>
        </p:txBody>
      </p:sp>
      <p:sp>
        <p:nvSpPr>
          <p:cNvPr id="70670" name="Line 15"/>
          <p:cNvSpPr>
            <a:spLocks noChangeShapeType="1"/>
          </p:cNvSpPr>
          <p:nvPr/>
        </p:nvSpPr>
        <p:spPr bwMode="auto">
          <a:xfrm>
            <a:off x="5221287" y="3691092"/>
            <a:ext cx="2663825" cy="26988"/>
          </a:xfrm>
          <a:prstGeom prst="line">
            <a:avLst/>
          </a:prstGeom>
          <a:noFill/>
          <a:ln w="76200">
            <a:solidFill>
              <a:srgbClr val="FF0000"/>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pPr>
              <a:buNone/>
            </a:pPr>
            <a:endParaRPr lang="zh-CN" altLang="en-US">
              <a:latin typeface="Times New Roman" panose="02020603050405020304" pitchFamily="18" charset="0"/>
              <a:cs typeface="Times New Roman" panose="02020603050405020304" pitchFamily="18" charset="0"/>
            </a:endParaRPr>
          </a:p>
        </p:txBody>
      </p:sp>
      <p:sp>
        <p:nvSpPr>
          <p:cNvPr id="70671" name="Text Box 17"/>
          <p:cNvSpPr txBox="1">
            <a:spLocks noChangeArrowheads="1"/>
          </p:cNvSpPr>
          <p:nvPr/>
        </p:nvSpPr>
        <p:spPr bwMode="auto">
          <a:xfrm>
            <a:off x="7958137" y="3413381"/>
            <a:ext cx="338554"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b="1">
                <a:latin typeface="Times New Roman" panose="02020603050405020304" pitchFamily="18" charset="0"/>
                <a:cs typeface="Times New Roman" panose="02020603050405020304" pitchFamily="18" charset="0"/>
              </a:rPr>
              <a:t>1</a:t>
            </a:r>
          </a:p>
        </p:txBody>
      </p:sp>
      <p:sp>
        <p:nvSpPr>
          <p:cNvPr id="70672" name="Line 18"/>
          <p:cNvSpPr>
            <a:spLocks noChangeShapeType="1"/>
          </p:cNvSpPr>
          <p:nvPr/>
        </p:nvSpPr>
        <p:spPr bwMode="auto">
          <a:xfrm>
            <a:off x="5178113" y="5522312"/>
            <a:ext cx="2663825" cy="25400"/>
          </a:xfrm>
          <a:prstGeom prst="line">
            <a:avLst/>
          </a:prstGeom>
          <a:noFill/>
          <a:ln w="76200">
            <a:solidFill>
              <a:srgbClr val="FF0000"/>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pPr>
              <a:buNone/>
            </a:pPr>
            <a:endParaRPr lang="zh-CN" altLang="en-US">
              <a:latin typeface="Times New Roman" panose="02020603050405020304" pitchFamily="18" charset="0"/>
              <a:cs typeface="Times New Roman" panose="02020603050405020304" pitchFamily="18" charset="0"/>
            </a:endParaRPr>
          </a:p>
        </p:txBody>
      </p:sp>
      <p:sp>
        <p:nvSpPr>
          <p:cNvPr id="70674" name="Text Box 21"/>
          <p:cNvSpPr txBox="1">
            <a:spLocks noChangeArrowheads="1"/>
          </p:cNvSpPr>
          <p:nvPr/>
        </p:nvSpPr>
        <p:spPr bwMode="auto">
          <a:xfrm>
            <a:off x="7958137" y="5230313"/>
            <a:ext cx="338554"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b="1" dirty="0">
                <a:latin typeface="Times New Roman" panose="02020603050405020304" pitchFamily="18" charset="0"/>
                <a:cs typeface="Times New Roman" panose="02020603050405020304" pitchFamily="18" charset="0"/>
              </a:rPr>
              <a:t>1</a:t>
            </a:r>
          </a:p>
        </p:txBody>
      </p:sp>
      <p:graphicFrame>
        <p:nvGraphicFramePr>
          <p:cNvPr id="2" name="对象 1"/>
          <p:cNvGraphicFramePr>
            <a:graphicFrameLocks noChangeAspect="1"/>
          </p:cNvGraphicFramePr>
          <p:nvPr>
            <p:extLst>
              <p:ext uri="{D42A27DB-BD31-4B8C-83A1-F6EECF244321}">
                <p14:modId xmlns:p14="http://schemas.microsoft.com/office/powerpoint/2010/main" val="1762448410"/>
              </p:ext>
            </p:extLst>
          </p:nvPr>
        </p:nvGraphicFramePr>
        <p:xfrm>
          <a:off x="1002425" y="1434363"/>
          <a:ext cx="1611313" cy="5143500"/>
        </p:xfrm>
        <a:graphic>
          <a:graphicData uri="http://schemas.openxmlformats.org/presentationml/2006/ole">
            <mc:AlternateContent xmlns:mc="http://schemas.openxmlformats.org/markup-compatibility/2006">
              <mc:Choice xmlns:v="urn:schemas-microsoft-com:vml" Requires="v">
                <p:oleObj spid="_x0000_s73789" name="Equation" r:id="rId3" imgW="596880" imgH="1904760" progId="Equation.DSMT4">
                  <p:embed/>
                </p:oleObj>
              </mc:Choice>
              <mc:Fallback>
                <p:oleObj name="Equation" r:id="rId3" imgW="596880" imgH="1904760" progId="Equation.DSMT4">
                  <p:embed/>
                  <p:pic>
                    <p:nvPicPr>
                      <p:cNvPr id="0" name=""/>
                      <p:cNvPicPr/>
                      <p:nvPr/>
                    </p:nvPicPr>
                    <p:blipFill>
                      <a:blip r:embed="rId4"/>
                      <a:stretch>
                        <a:fillRect/>
                      </a:stretch>
                    </p:blipFill>
                    <p:spPr>
                      <a:xfrm>
                        <a:off x="1002425" y="1434363"/>
                        <a:ext cx="1611313" cy="5143500"/>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04754336"/>
              </p:ext>
            </p:extLst>
          </p:nvPr>
        </p:nvGraphicFramePr>
        <p:xfrm>
          <a:off x="4510833" y="5107910"/>
          <a:ext cx="558503" cy="752765"/>
        </p:xfrm>
        <a:graphic>
          <a:graphicData uri="http://schemas.openxmlformats.org/presentationml/2006/ole">
            <mc:AlternateContent xmlns:mc="http://schemas.openxmlformats.org/markup-compatibility/2006">
              <mc:Choice xmlns:v="urn:schemas-microsoft-com:vml" Requires="v">
                <p:oleObj spid="_x0000_s73790" name="Equation" r:id="rId5" imgW="291960" imgH="393480" progId="Equation.DSMT4">
                  <p:embed/>
                </p:oleObj>
              </mc:Choice>
              <mc:Fallback>
                <p:oleObj name="Equation" r:id="rId5" imgW="291960" imgH="393480" progId="Equation.DSMT4">
                  <p:embed/>
                  <p:pic>
                    <p:nvPicPr>
                      <p:cNvPr id="0" name=""/>
                      <p:cNvPicPr/>
                      <p:nvPr/>
                    </p:nvPicPr>
                    <p:blipFill>
                      <a:blip r:embed="rId6"/>
                      <a:stretch>
                        <a:fillRect/>
                      </a:stretch>
                    </p:blipFill>
                    <p:spPr>
                      <a:xfrm>
                        <a:off x="4510833" y="5107910"/>
                        <a:ext cx="558503" cy="752765"/>
                      </a:xfrm>
                      <a:prstGeom prst="rect">
                        <a:avLst/>
                      </a:prstGeom>
                    </p:spPr>
                  </p:pic>
                </p:oleObj>
              </mc:Fallback>
            </mc:AlternateContent>
          </a:graphicData>
        </a:graphic>
      </p:graphicFrame>
    </p:spTree>
    <p:extLst>
      <p:ext uri="{BB962C8B-B14F-4D97-AF65-F5344CB8AC3E}">
        <p14:creationId xmlns:p14="http://schemas.microsoft.com/office/powerpoint/2010/main" val="42318277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C3D4F1A6-2DEB-4FCF-9422-C10C590A5ADC}" type="slidenum">
              <a:rPr lang="en-US" altLang="zh-CN" smtClean="0"/>
              <a:pPr eaLnBrk="1" hangingPunct="1">
                <a:buNone/>
              </a:pPr>
              <a:t>58</a:t>
            </a:fld>
            <a:endParaRPr lang="en-US" altLang="zh-CN"/>
          </a:p>
        </p:txBody>
      </p:sp>
      <p:sp>
        <p:nvSpPr>
          <p:cNvPr id="77827" name="Rectangle 2"/>
          <p:cNvSpPr>
            <a:spLocks noGrp="1" noChangeArrowheads="1"/>
          </p:cNvSpPr>
          <p:nvPr>
            <p:ph type="title"/>
          </p:nvPr>
        </p:nvSpPr>
        <p:spPr>
          <a:xfrm>
            <a:off x="534202" y="719005"/>
            <a:ext cx="7543800" cy="570458"/>
          </a:xfrm>
        </p:spPr>
        <p:txBody>
          <a:bodyPr/>
          <a:lstStyle/>
          <a:p>
            <a:pPr eaLnBrk="1" hangingPunct="1"/>
            <a:r>
              <a:rPr lang="en-US" altLang="zh-CN" sz="2800" b="1" dirty="0">
                <a:latin typeface="+mj-lt"/>
                <a:ea typeface="黑体" panose="02010609060101010101" pitchFamily="49" charset="-122"/>
              </a:rPr>
              <a:t>Exercise </a:t>
            </a:r>
          </a:p>
        </p:txBody>
      </p:sp>
      <p:sp>
        <p:nvSpPr>
          <p:cNvPr id="367619" name="Rectangle 3"/>
          <p:cNvSpPr>
            <a:spLocks noGrp="1" noChangeArrowheads="1"/>
          </p:cNvSpPr>
          <p:nvPr>
            <p:ph type="body" idx="1"/>
          </p:nvPr>
        </p:nvSpPr>
        <p:spPr>
          <a:xfrm>
            <a:off x="0" y="1309575"/>
            <a:ext cx="9144000" cy="5078412"/>
          </a:xfrm>
        </p:spPr>
        <p:txBody>
          <a:bodyPr/>
          <a:lstStyle/>
          <a:p>
            <a:pPr eaLnBrk="1" hangingPunct="1"/>
            <a:r>
              <a:rPr lang="en-US" altLang="zh-CN" sz="1900" b="1" dirty="0">
                <a:latin typeface="+mj-lt"/>
                <a:ea typeface="黑体" panose="02010609060101010101" pitchFamily="49" charset="-122"/>
              </a:rPr>
              <a:t>An investor deposits 20,000 in a bank. During the first 4 years the bank credits an annual effective rate of interest of </a:t>
            </a:r>
            <a:r>
              <a:rPr lang="en-US" altLang="zh-CN" sz="1900" b="1" i="1" dirty="0" err="1">
                <a:latin typeface="+mj-lt"/>
                <a:ea typeface="黑体" panose="02010609060101010101" pitchFamily="49" charset="-122"/>
              </a:rPr>
              <a:t>i</a:t>
            </a:r>
            <a:r>
              <a:rPr lang="en-US" altLang="zh-CN" sz="1900" b="1" dirty="0">
                <a:latin typeface="+mj-lt"/>
                <a:ea typeface="黑体" panose="02010609060101010101" pitchFamily="49" charset="-122"/>
              </a:rPr>
              <a:t>. </a:t>
            </a:r>
          </a:p>
          <a:p>
            <a:pPr eaLnBrk="1" hangingPunct="1"/>
            <a:r>
              <a:rPr lang="en-US" altLang="zh-CN" sz="1900" b="1" dirty="0">
                <a:latin typeface="+mj-lt"/>
                <a:ea typeface="黑体" panose="02010609060101010101" pitchFamily="49" charset="-122"/>
              </a:rPr>
              <a:t>During the next 4 years the bank credits an annual effective rate of interest of </a:t>
            </a:r>
            <a:r>
              <a:rPr lang="en-US" altLang="zh-CN" sz="1900" b="1" i="1" dirty="0" err="1">
                <a:latin typeface="+mj-lt"/>
                <a:ea typeface="黑体" panose="02010609060101010101" pitchFamily="49" charset="-122"/>
              </a:rPr>
              <a:t>i</a:t>
            </a:r>
            <a:r>
              <a:rPr lang="en-US" altLang="zh-CN" sz="1900" b="1" i="1" dirty="0">
                <a:latin typeface="+mj-lt"/>
                <a:ea typeface="黑体" panose="02010609060101010101" pitchFamily="49" charset="-122"/>
              </a:rPr>
              <a:t> ‒ </a:t>
            </a:r>
            <a:r>
              <a:rPr lang="en-US" altLang="zh-CN" sz="1900" b="1" dirty="0">
                <a:latin typeface="+mj-lt"/>
                <a:ea typeface="黑体" panose="02010609060101010101" pitchFamily="49" charset="-122"/>
              </a:rPr>
              <a:t>0</a:t>
            </a:r>
            <a:r>
              <a:rPr lang="en-US" altLang="zh-CN" sz="1900" b="1" i="1" dirty="0">
                <a:latin typeface="+mj-lt"/>
                <a:ea typeface="黑体" panose="02010609060101010101" pitchFamily="49" charset="-122"/>
              </a:rPr>
              <a:t>.</a:t>
            </a:r>
            <a:r>
              <a:rPr lang="en-US" altLang="zh-CN" sz="1900" b="1" dirty="0">
                <a:latin typeface="+mj-lt"/>
                <a:ea typeface="黑体" panose="02010609060101010101" pitchFamily="49" charset="-122"/>
              </a:rPr>
              <a:t>02.</a:t>
            </a:r>
          </a:p>
          <a:p>
            <a:pPr eaLnBrk="1" hangingPunct="1"/>
            <a:r>
              <a:rPr lang="en-US" altLang="zh-CN" sz="1900" b="1" dirty="0">
                <a:latin typeface="+mj-lt"/>
                <a:ea typeface="黑体" panose="02010609060101010101" pitchFamily="49" charset="-122"/>
              </a:rPr>
              <a:t> At the end of 8 years the balance in the account is 22081.10. </a:t>
            </a:r>
          </a:p>
          <a:p>
            <a:pPr eaLnBrk="1" hangingPunct="1"/>
            <a:r>
              <a:rPr lang="en-US" altLang="zh-CN" sz="1900" b="1" dirty="0">
                <a:latin typeface="+mj-lt"/>
                <a:ea typeface="黑体" panose="02010609060101010101" pitchFamily="49" charset="-122"/>
              </a:rPr>
              <a:t>What would the account balance have been at the end of 10 years if the annual effective rate of interest were </a:t>
            </a:r>
            <a:r>
              <a:rPr lang="en-US" altLang="zh-CN" sz="1900" b="1" i="1" dirty="0" err="1">
                <a:latin typeface="+mj-lt"/>
                <a:ea typeface="黑体" panose="02010609060101010101" pitchFamily="49" charset="-122"/>
              </a:rPr>
              <a:t>i</a:t>
            </a:r>
            <a:r>
              <a:rPr lang="en-US" altLang="zh-CN" sz="1900" b="1" i="1" dirty="0">
                <a:latin typeface="+mj-lt"/>
                <a:ea typeface="黑体" panose="02010609060101010101" pitchFamily="49" charset="-122"/>
              </a:rPr>
              <a:t> </a:t>
            </a:r>
            <a:r>
              <a:rPr lang="en-US" altLang="zh-CN" sz="1900" b="1" dirty="0">
                <a:latin typeface="+mj-lt"/>
                <a:ea typeface="黑体" panose="02010609060101010101" pitchFamily="49" charset="-122"/>
              </a:rPr>
              <a:t>+ 0</a:t>
            </a:r>
            <a:r>
              <a:rPr lang="en-US" altLang="zh-CN" sz="1900" b="1" i="1" dirty="0">
                <a:latin typeface="+mj-lt"/>
                <a:ea typeface="黑体" panose="02010609060101010101" pitchFamily="49" charset="-122"/>
              </a:rPr>
              <a:t>.</a:t>
            </a:r>
            <a:r>
              <a:rPr lang="en-US" altLang="zh-CN" sz="1900" b="1" dirty="0">
                <a:latin typeface="+mj-lt"/>
                <a:ea typeface="黑体" panose="02010609060101010101" pitchFamily="49" charset="-122"/>
              </a:rPr>
              <a:t>01 for each of the 10 years?</a:t>
            </a:r>
          </a:p>
        </p:txBody>
      </p:sp>
      <p:sp>
        <p:nvSpPr>
          <p:cNvPr id="77829" name="Line 4"/>
          <p:cNvSpPr>
            <a:spLocks noChangeShapeType="1"/>
          </p:cNvSpPr>
          <p:nvPr/>
        </p:nvSpPr>
        <p:spPr bwMode="auto">
          <a:xfrm>
            <a:off x="900113" y="5397000"/>
            <a:ext cx="66246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b="1"/>
          </a:p>
        </p:txBody>
      </p:sp>
      <p:sp>
        <p:nvSpPr>
          <p:cNvPr id="77830" name="Text Box 5"/>
          <p:cNvSpPr txBox="1">
            <a:spLocks noChangeArrowheads="1"/>
          </p:cNvSpPr>
          <p:nvPr/>
        </p:nvSpPr>
        <p:spPr bwMode="auto">
          <a:xfrm>
            <a:off x="721413" y="4888000"/>
            <a:ext cx="3273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000" b="1" dirty="0"/>
              <a:t>0</a:t>
            </a:r>
          </a:p>
        </p:txBody>
      </p:sp>
      <p:sp>
        <p:nvSpPr>
          <p:cNvPr id="77831" name="Text Box 6"/>
          <p:cNvSpPr txBox="1">
            <a:spLocks noChangeArrowheads="1"/>
          </p:cNvSpPr>
          <p:nvPr/>
        </p:nvSpPr>
        <p:spPr bwMode="auto">
          <a:xfrm>
            <a:off x="486063" y="5391525"/>
            <a:ext cx="96853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000" b="1" dirty="0"/>
              <a:t>20,000</a:t>
            </a:r>
          </a:p>
        </p:txBody>
      </p:sp>
      <p:sp>
        <p:nvSpPr>
          <p:cNvPr id="77832" name="Text Box 7"/>
          <p:cNvSpPr txBox="1">
            <a:spLocks noChangeArrowheads="1"/>
          </p:cNvSpPr>
          <p:nvPr/>
        </p:nvSpPr>
        <p:spPr bwMode="auto">
          <a:xfrm>
            <a:off x="3132138" y="4930763"/>
            <a:ext cx="3273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000" b="1"/>
              <a:t>4</a:t>
            </a:r>
          </a:p>
        </p:txBody>
      </p:sp>
      <p:sp>
        <p:nvSpPr>
          <p:cNvPr id="77833" name="Text Box 8"/>
          <p:cNvSpPr txBox="1">
            <a:spLocks noChangeArrowheads="1"/>
          </p:cNvSpPr>
          <p:nvPr/>
        </p:nvSpPr>
        <p:spPr bwMode="auto">
          <a:xfrm>
            <a:off x="5724525" y="4930763"/>
            <a:ext cx="3273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000" b="1"/>
              <a:t>8</a:t>
            </a:r>
          </a:p>
        </p:txBody>
      </p:sp>
      <p:sp>
        <p:nvSpPr>
          <p:cNvPr id="77834" name="Text Box 9"/>
          <p:cNvSpPr txBox="1">
            <a:spLocks noChangeArrowheads="1"/>
          </p:cNvSpPr>
          <p:nvPr/>
        </p:nvSpPr>
        <p:spPr bwMode="auto">
          <a:xfrm>
            <a:off x="7273025" y="4926500"/>
            <a:ext cx="47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000" b="1"/>
              <a:t>10</a:t>
            </a:r>
          </a:p>
        </p:txBody>
      </p:sp>
      <p:sp>
        <p:nvSpPr>
          <p:cNvPr id="77835" name="Text Box 10"/>
          <p:cNvSpPr txBox="1">
            <a:spLocks noChangeArrowheads="1"/>
          </p:cNvSpPr>
          <p:nvPr/>
        </p:nvSpPr>
        <p:spPr bwMode="auto">
          <a:xfrm>
            <a:off x="1979613" y="6083288"/>
            <a:ext cx="2551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000" b="1" i="1">
                <a:latin typeface="Times New Roman" pitchFamily="18" charset="0"/>
              </a:rPr>
              <a:t>i</a:t>
            </a:r>
          </a:p>
        </p:txBody>
      </p:sp>
      <p:sp>
        <p:nvSpPr>
          <p:cNvPr id="77836" name="Text Box 11"/>
          <p:cNvSpPr txBox="1">
            <a:spLocks noChangeArrowheads="1"/>
          </p:cNvSpPr>
          <p:nvPr/>
        </p:nvSpPr>
        <p:spPr bwMode="auto">
          <a:xfrm>
            <a:off x="4105850" y="6083288"/>
            <a:ext cx="96051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000" b="1" i="1" dirty="0" err="1">
                <a:latin typeface="Times New Roman" pitchFamily="18" charset="0"/>
              </a:rPr>
              <a:t>i</a:t>
            </a:r>
            <a:r>
              <a:rPr lang="en-US" altLang="zh-CN" sz="2000" b="1" i="1" dirty="0">
                <a:latin typeface="Times New Roman" pitchFamily="18" charset="0"/>
              </a:rPr>
              <a:t> ‒ </a:t>
            </a:r>
            <a:r>
              <a:rPr lang="en-US" altLang="zh-CN" sz="2000" b="1" dirty="0">
                <a:latin typeface="Times New Roman" pitchFamily="18" charset="0"/>
              </a:rPr>
              <a:t>0.02</a:t>
            </a:r>
          </a:p>
        </p:txBody>
      </p:sp>
      <p:sp>
        <p:nvSpPr>
          <p:cNvPr id="77837" name="Text Box 12"/>
          <p:cNvSpPr txBox="1">
            <a:spLocks noChangeArrowheads="1"/>
          </p:cNvSpPr>
          <p:nvPr/>
        </p:nvSpPr>
        <p:spPr bwMode="auto">
          <a:xfrm>
            <a:off x="5364163" y="5435588"/>
            <a:ext cx="12538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000" b="1" dirty="0"/>
              <a:t>22081.10</a:t>
            </a:r>
          </a:p>
        </p:txBody>
      </p:sp>
      <p:sp>
        <p:nvSpPr>
          <p:cNvPr id="77838" name="Text Box 13"/>
          <p:cNvSpPr txBox="1">
            <a:spLocks noChangeArrowheads="1"/>
          </p:cNvSpPr>
          <p:nvPr/>
        </p:nvSpPr>
        <p:spPr bwMode="auto">
          <a:xfrm>
            <a:off x="7359650" y="5560513"/>
            <a:ext cx="34176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000" b="1">
                <a:solidFill>
                  <a:srgbClr val="FF3300"/>
                </a:solidFill>
              </a:rPr>
              <a:t>?</a:t>
            </a:r>
          </a:p>
        </p:txBody>
      </p:sp>
      <p:sp>
        <p:nvSpPr>
          <p:cNvPr id="77839" name="AutoShape 14"/>
          <p:cNvSpPr>
            <a:spLocks/>
          </p:cNvSpPr>
          <p:nvPr/>
        </p:nvSpPr>
        <p:spPr bwMode="auto">
          <a:xfrm rot="5400000">
            <a:off x="1944688" y="4784225"/>
            <a:ext cx="358775" cy="2447925"/>
          </a:xfrm>
          <a:prstGeom prst="rightBrace">
            <a:avLst>
              <a:gd name="adj1" fmla="val 5685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zh-CN" altLang="en-US" sz="2000" b="1"/>
          </a:p>
        </p:txBody>
      </p:sp>
      <p:sp>
        <p:nvSpPr>
          <p:cNvPr id="77840" name="AutoShape 15"/>
          <p:cNvSpPr>
            <a:spLocks/>
          </p:cNvSpPr>
          <p:nvPr/>
        </p:nvSpPr>
        <p:spPr bwMode="auto">
          <a:xfrm rot="5400000">
            <a:off x="4392613" y="4857250"/>
            <a:ext cx="358775" cy="2447925"/>
          </a:xfrm>
          <a:prstGeom prst="rightBrace">
            <a:avLst>
              <a:gd name="adj1" fmla="val 5685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zh-CN" altLang="en-US" sz="2000" b="1"/>
          </a:p>
        </p:txBody>
      </p:sp>
      <p:sp>
        <p:nvSpPr>
          <p:cNvPr id="77841" name="AutoShape 16"/>
          <p:cNvSpPr>
            <a:spLocks/>
          </p:cNvSpPr>
          <p:nvPr/>
        </p:nvSpPr>
        <p:spPr bwMode="auto">
          <a:xfrm rot="5400000">
            <a:off x="4013994" y="1681956"/>
            <a:ext cx="395288" cy="6480175"/>
          </a:xfrm>
          <a:prstGeom prst="leftBrace">
            <a:avLst>
              <a:gd name="adj1" fmla="val 136613"/>
              <a:gd name="adj2" fmla="val 50000"/>
            </a:avLst>
          </a:pr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buNone/>
            </a:pPr>
            <a:endParaRPr lang="zh-CN" altLang="zh-CN" sz="2000" b="1">
              <a:solidFill>
                <a:srgbClr val="FF3300"/>
              </a:solidFill>
            </a:endParaRPr>
          </a:p>
        </p:txBody>
      </p:sp>
      <p:sp>
        <p:nvSpPr>
          <p:cNvPr id="77842" name="Text Box 17"/>
          <p:cNvSpPr txBox="1">
            <a:spLocks noChangeArrowheads="1"/>
          </p:cNvSpPr>
          <p:nvPr/>
        </p:nvSpPr>
        <p:spPr bwMode="auto">
          <a:xfrm>
            <a:off x="3851275" y="4292600"/>
            <a:ext cx="1136850"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b="1" i="1" dirty="0" err="1">
                <a:solidFill>
                  <a:srgbClr val="FF3300"/>
                </a:solidFill>
                <a:latin typeface="Times New Roman" pitchFamily="18" charset="0"/>
              </a:rPr>
              <a:t>i</a:t>
            </a:r>
            <a:r>
              <a:rPr lang="en-US" altLang="zh-CN" b="1" i="1" dirty="0">
                <a:solidFill>
                  <a:srgbClr val="FF3300"/>
                </a:solidFill>
                <a:latin typeface="Times New Roman" pitchFamily="18" charset="0"/>
              </a:rPr>
              <a:t> </a:t>
            </a:r>
            <a:r>
              <a:rPr lang="en-US" altLang="zh-CN" b="1" dirty="0">
                <a:solidFill>
                  <a:srgbClr val="FF3300"/>
                </a:solidFill>
                <a:latin typeface="Times New Roman" pitchFamily="18" charset="0"/>
              </a:rPr>
              <a:t>+ 0.01</a:t>
            </a:r>
          </a:p>
        </p:txBody>
      </p:sp>
      <p:cxnSp>
        <p:nvCxnSpPr>
          <p:cNvPr id="3" name="直接连接符 2"/>
          <p:cNvCxnSpPr/>
          <p:nvPr/>
        </p:nvCxnSpPr>
        <p:spPr bwMode="auto">
          <a:xfrm>
            <a:off x="3287713" y="5325091"/>
            <a:ext cx="0" cy="157163"/>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6" name="直接连接符 25"/>
          <p:cNvCxnSpPr/>
          <p:nvPr/>
        </p:nvCxnSpPr>
        <p:spPr bwMode="auto">
          <a:xfrm>
            <a:off x="5886616" y="5325091"/>
            <a:ext cx="0" cy="157163"/>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7" name="直接连接符 26"/>
          <p:cNvCxnSpPr/>
          <p:nvPr/>
        </p:nvCxnSpPr>
        <p:spPr bwMode="auto">
          <a:xfrm>
            <a:off x="7540920" y="5325091"/>
            <a:ext cx="0" cy="157163"/>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8" name="直接连接符 27"/>
          <p:cNvCxnSpPr/>
          <p:nvPr/>
        </p:nvCxnSpPr>
        <p:spPr bwMode="auto">
          <a:xfrm>
            <a:off x="899592" y="5325091"/>
            <a:ext cx="0" cy="157163"/>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Tree>
    <p:extLst>
      <p:ext uri="{BB962C8B-B14F-4D97-AF65-F5344CB8AC3E}">
        <p14:creationId xmlns:p14="http://schemas.microsoft.com/office/powerpoint/2010/main" val="29069209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7619">
                                            <p:txEl>
                                              <p:pRg st="0" end="0"/>
                                            </p:txEl>
                                          </p:spTgt>
                                        </p:tgtEl>
                                        <p:attrNameLst>
                                          <p:attrName>style.visibility</p:attrName>
                                        </p:attrNameLst>
                                      </p:cBhvr>
                                      <p:to>
                                        <p:strVal val="visible"/>
                                      </p:to>
                                    </p:set>
                                    <p:anim calcmode="lin" valueType="num">
                                      <p:cBhvr additive="base">
                                        <p:cTn id="7" dur="500" fill="hold"/>
                                        <p:tgtEl>
                                          <p:spTgt spid="3676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76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7619">
                                            <p:txEl>
                                              <p:pRg st="1" end="1"/>
                                            </p:txEl>
                                          </p:spTgt>
                                        </p:tgtEl>
                                        <p:attrNameLst>
                                          <p:attrName>style.visibility</p:attrName>
                                        </p:attrNameLst>
                                      </p:cBhvr>
                                      <p:to>
                                        <p:strVal val="visible"/>
                                      </p:to>
                                    </p:set>
                                    <p:anim calcmode="lin" valueType="num">
                                      <p:cBhvr additive="base">
                                        <p:cTn id="13" dur="500" fill="hold"/>
                                        <p:tgtEl>
                                          <p:spTgt spid="3676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76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7619">
                                            <p:txEl>
                                              <p:pRg st="2" end="2"/>
                                            </p:txEl>
                                          </p:spTgt>
                                        </p:tgtEl>
                                        <p:attrNameLst>
                                          <p:attrName>style.visibility</p:attrName>
                                        </p:attrNameLst>
                                      </p:cBhvr>
                                      <p:to>
                                        <p:strVal val="visible"/>
                                      </p:to>
                                    </p:set>
                                    <p:anim calcmode="lin" valueType="num">
                                      <p:cBhvr additive="base">
                                        <p:cTn id="19" dur="500" fill="hold"/>
                                        <p:tgtEl>
                                          <p:spTgt spid="3676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76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7619">
                                            <p:txEl>
                                              <p:pRg st="3" end="3"/>
                                            </p:txEl>
                                          </p:spTgt>
                                        </p:tgtEl>
                                        <p:attrNameLst>
                                          <p:attrName>style.visibility</p:attrName>
                                        </p:attrNameLst>
                                      </p:cBhvr>
                                      <p:to>
                                        <p:strVal val="visible"/>
                                      </p:to>
                                    </p:set>
                                    <p:anim calcmode="lin" valueType="num">
                                      <p:cBhvr additive="base">
                                        <p:cTn id="25" dur="500" fill="hold"/>
                                        <p:tgtEl>
                                          <p:spTgt spid="3676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761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9"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3"/>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1C5E030-28D5-4624-BA75-06827F191CFA}" type="slidenum">
              <a:rPr lang="en-US" altLang="zh-CN" smtClean="0"/>
              <a:pPr eaLnBrk="1" hangingPunct="1"/>
              <a:t>59</a:t>
            </a:fld>
            <a:endParaRPr lang="en-US" altLang="zh-CN"/>
          </a:p>
        </p:txBody>
      </p:sp>
      <p:sp>
        <p:nvSpPr>
          <p:cNvPr id="78851" name="Rectangle 2"/>
          <p:cNvSpPr>
            <a:spLocks noChangeArrowheads="1"/>
          </p:cNvSpPr>
          <p:nvPr/>
        </p:nvSpPr>
        <p:spPr bwMode="auto">
          <a:xfrm>
            <a:off x="1042988" y="1497013"/>
            <a:ext cx="3708066"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mn-lt"/>
              </a:rPr>
              <a:t>t</a:t>
            </a:r>
            <a:r>
              <a:rPr lang="en-US" altLang="zh-CN" sz="2400" b="1">
                <a:latin typeface="+mn-lt"/>
              </a:rPr>
              <a:t>he </a:t>
            </a:r>
            <a:r>
              <a:rPr lang="en-US" altLang="zh-CN" sz="2400" b="1" dirty="0">
                <a:latin typeface="+mn-lt"/>
              </a:rPr>
              <a:t>equation of value is</a:t>
            </a:r>
          </a:p>
        </p:txBody>
      </p:sp>
      <p:sp>
        <p:nvSpPr>
          <p:cNvPr id="368645" name="Rectangle 5"/>
          <p:cNvSpPr>
            <a:spLocks noChangeArrowheads="1"/>
          </p:cNvSpPr>
          <p:nvPr/>
        </p:nvSpPr>
        <p:spPr bwMode="auto">
          <a:xfrm>
            <a:off x="1042988" y="4019550"/>
            <a:ext cx="6769100"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latin typeface="+mn-lt"/>
              </a:rPr>
              <a:t> the account balance after 10 years would be</a:t>
            </a:r>
          </a:p>
        </p:txBody>
      </p:sp>
      <p:sp>
        <p:nvSpPr>
          <p:cNvPr id="78856" name="Text Box 7"/>
          <p:cNvSpPr txBox="1">
            <a:spLocks noChangeArrowheads="1"/>
          </p:cNvSpPr>
          <p:nvPr/>
        </p:nvSpPr>
        <p:spPr bwMode="auto">
          <a:xfrm>
            <a:off x="539552" y="762366"/>
            <a:ext cx="15151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400" b="1" dirty="0">
                <a:solidFill>
                  <a:srgbClr val="000099"/>
                </a:solidFill>
              </a:rPr>
              <a:t>Solution:</a:t>
            </a:r>
          </a:p>
        </p:txBody>
      </p:sp>
      <p:graphicFrame>
        <p:nvGraphicFramePr>
          <p:cNvPr id="2" name="对象 1"/>
          <p:cNvGraphicFramePr>
            <a:graphicFrameLocks noChangeAspect="1"/>
          </p:cNvGraphicFramePr>
          <p:nvPr>
            <p:extLst>
              <p:ext uri="{D42A27DB-BD31-4B8C-83A1-F6EECF244321}">
                <p14:modId xmlns:p14="http://schemas.microsoft.com/office/powerpoint/2010/main" val="946739287"/>
              </p:ext>
            </p:extLst>
          </p:nvPr>
        </p:nvGraphicFramePr>
        <p:xfrm>
          <a:off x="899592" y="2204864"/>
          <a:ext cx="5977982" cy="674439"/>
        </p:xfrm>
        <a:graphic>
          <a:graphicData uri="http://schemas.openxmlformats.org/presentationml/2006/ole">
            <mc:AlternateContent xmlns:mc="http://schemas.openxmlformats.org/markup-compatibility/2006">
              <mc:Choice xmlns:v="urn:schemas-microsoft-com:vml" Requires="v">
                <p:oleObj spid="_x0000_s28031" name="Equation" r:id="rId3" imgW="2476440" imgH="279360" progId="Equation.DSMT4">
                  <p:embed/>
                </p:oleObj>
              </mc:Choice>
              <mc:Fallback>
                <p:oleObj name="Equation" r:id="rId3" imgW="2476440" imgH="279360" progId="Equation.DSMT4">
                  <p:embed/>
                  <p:pic>
                    <p:nvPicPr>
                      <p:cNvPr id="0" name=""/>
                      <p:cNvPicPr/>
                      <p:nvPr/>
                    </p:nvPicPr>
                    <p:blipFill>
                      <a:blip r:embed="rId4"/>
                      <a:stretch>
                        <a:fillRect/>
                      </a:stretch>
                    </p:blipFill>
                    <p:spPr>
                      <a:xfrm>
                        <a:off x="899592" y="2204864"/>
                        <a:ext cx="5977982" cy="674439"/>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403405134"/>
              </p:ext>
            </p:extLst>
          </p:nvPr>
        </p:nvGraphicFramePr>
        <p:xfrm>
          <a:off x="982663" y="3284984"/>
          <a:ext cx="1866801" cy="522704"/>
        </p:xfrm>
        <a:graphic>
          <a:graphicData uri="http://schemas.openxmlformats.org/presentationml/2006/ole">
            <mc:AlternateContent xmlns:mc="http://schemas.openxmlformats.org/markup-compatibility/2006">
              <mc:Choice xmlns:v="urn:schemas-microsoft-com:vml" Requires="v">
                <p:oleObj spid="_x0000_s28032" name="Equation" r:id="rId5" imgW="634680" imgH="177480" progId="Equation.DSMT4">
                  <p:embed/>
                </p:oleObj>
              </mc:Choice>
              <mc:Fallback>
                <p:oleObj name="Equation" r:id="rId5" imgW="634680" imgH="177480" progId="Equation.DSMT4">
                  <p:embed/>
                  <p:pic>
                    <p:nvPicPr>
                      <p:cNvPr id="0" name=""/>
                      <p:cNvPicPr/>
                      <p:nvPr/>
                    </p:nvPicPr>
                    <p:blipFill>
                      <a:blip r:embed="rId6"/>
                      <a:stretch>
                        <a:fillRect/>
                      </a:stretch>
                    </p:blipFill>
                    <p:spPr>
                      <a:xfrm>
                        <a:off x="982663" y="3284984"/>
                        <a:ext cx="1866801" cy="522704"/>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922868833"/>
              </p:ext>
            </p:extLst>
          </p:nvPr>
        </p:nvGraphicFramePr>
        <p:xfrm>
          <a:off x="781050" y="5084763"/>
          <a:ext cx="5946775" cy="674687"/>
        </p:xfrm>
        <a:graphic>
          <a:graphicData uri="http://schemas.openxmlformats.org/presentationml/2006/ole">
            <mc:AlternateContent xmlns:mc="http://schemas.openxmlformats.org/markup-compatibility/2006">
              <mc:Choice xmlns:v="urn:schemas-microsoft-com:vml" Requires="v">
                <p:oleObj spid="_x0000_s28033" name="Equation" r:id="rId7" imgW="2463480" imgH="279360" progId="Equation.DSMT4">
                  <p:embed/>
                </p:oleObj>
              </mc:Choice>
              <mc:Fallback>
                <p:oleObj name="Equation" r:id="rId7" imgW="2463480" imgH="279360" progId="Equation.DSMT4">
                  <p:embed/>
                  <p:pic>
                    <p:nvPicPr>
                      <p:cNvPr id="0" name=""/>
                      <p:cNvPicPr>
                        <a:picLocks noChangeAspect="1" noChangeArrowheads="1"/>
                      </p:cNvPicPr>
                      <p:nvPr/>
                    </p:nvPicPr>
                    <p:blipFill>
                      <a:blip r:embed="rId8"/>
                      <a:srcRect/>
                      <a:stretch>
                        <a:fillRect/>
                      </a:stretch>
                    </p:blipFill>
                    <p:spPr bwMode="auto">
                      <a:xfrm>
                        <a:off x="781050" y="5084763"/>
                        <a:ext cx="5946775"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364917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45"/>
                                        </p:tgtEl>
                                        <p:attrNameLst>
                                          <p:attrName>style.visibility</p:attrName>
                                        </p:attrNameLst>
                                      </p:cBhvr>
                                      <p:to>
                                        <p:strVal val="visible"/>
                                      </p:to>
                                    </p:set>
                                    <p:anim calcmode="lin" valueType="num">
                                      <p:cBhvr additive="base">
                                        <p:cTn id="7" dur="500" fill="hold"/>
                                        <p:tgtEl>
                                          <p:spTgt spid="368645"/>
                                        </p:tgtEl>
                                        <p:attrNameLst>
                                          <p:attrName>ppt_x</p:attrName>
                                        </p:attrNameLst>
                                      </p:cBhvr>
                                      <p:tavLst>
                                        <p:tav tm="0">
                                          <p:val>
                                            <p:strVal val="#ppt_x"/>
                                          </p:val>
                                        </p:tav>
                                        <p:tav tm="100000">
                                          <p:val>
                                            <p:strVal val="#ppt_x"/>
                                          </p:val>
                                        </p:tav>
                                      </p:tavLst>
                                    </p:anim>
                                    <p:anim calcmode="lin" valueType="num">
                                      <p:cBhvr additive="base">
                                        <p:cTn id="8" dur="500" fill="hold"/>
                                        <p:tgtEl>
                                          <p:spTgt spid="3686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413B477-6510-4282-A1E4-6F17CDA5920B}" type="slidenum">
              <a:rPr lang="en-US" altLang="zh-CN" smtClean="0"/>
              <a:pPr eaLnBrk="1" hangingPunct="1"/>
              <a:t>6</a:t>
            </a:fld>
            <a:endParaRPr lang="en-US" altLang="zh-CN"/>
          </a:p>
        </p:txBody>
      </p:sp>
      <p:sp>
        <p:nvSpPr>
          <p:cNvPr id="33795" name="Rectangle 3"/>
          <p:cNvSpPr>
            <a:spLocks noGrp="1" noChangeArrowheads="1"/>
          </p:cNvSpPr>
          <p:nvPr>
            <p:ph type="body" idx="1"/>
          </p:nvPr>
        </p:nvSpPr>
        <p:spPr>
          <a:xfrm>
            <a:off x="539750" y="1700808"/>
            <a:ext cx="8229600" cy="4214217"/>
          </a:xfrm>
        </p:spPr>
        <p:txBody>
          <a:bodyPr/>
          <a:lstStyle/>
          <a:p>
            <a:r>
              <a:rPr lang="zh-CN" altLang="en-US" b="1" dirty="0">
                <a:solidFill>
                  <a:srgbClr val="0000CC"/>
                </a:solidFill>
                <a:latin typeface="Times New Roman" panose="02020603050405020304" pitchFamily="18" charset="0"/>
                <a:cs typeface="Times New Roman" panose="02020603050405020304" pitchFamily="18" charset="0"/>
              </a:rPr>
              <a:t>累积函数</a:t>
            </a:r>
            <a:r>
              <a:rPr lang="en-US" altLang="zh-CN" dirty="0">
                <a:latin typeface="+mj-lt"/>
              </a:rPr>
              <a:t>(Accumulation function) </a:t>
            </a:r>
            <a:r>
              <a:rPr lang="zh-CN" altLang="en-US" b="1" dirty="0">
                <a:latin typeface="Times New Roman" panose="02020603050405020304" pitchFamily="18" charset="0"/>
                <a:cs typeface="Times New Roman" panose="02020603050405020304" pitchFamily="18" charset="0"/>
              </a:rPr>
              <a:t>：时间零点的</a:t>
            </a:r>
            <a:r>
              <a:rPr lang="en-US" altLang="zh-CN" b="1"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元在时间 </a:t>
            </a:r>
            <a:r>
              <a:rPr lang="en-US" altLang="zh-CN" b="1" i="1" dirty="0">
                <a:latin typeface="Times New Roman" panose="02020603050405020304" pitchFamily="18" charset="0"/>
                <a:cs typeface="Times New Roman" panose="02020603050405020304" pitchFamily="18" charset="0"/>
              </a:rPr>
              <a:t>t </a:t>
            </a:r>
            <a:r>
              <a:rPr lang="zh-CN" altLang="en-US" b="1" dirty="0">
                <a:latin typeface="Times New Roman" panose="02020603050405020304" pitchFamily="18" charset="0"/>
                <a:cs typeface="Times New Roman" panose="02020603050405020304" pitchFamily="18" charset="0"/>
              </a:rPr>
              <a:t>的累积值</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记为</a:t>
            </a:r>
            <a:r>
              <a:rPr lang="en-US" altLang="zh-CN" b="1" i="1" dirty="0">
                <a:latin typeface="Times New Roman" panose="02020603050405020304" pitchFamily="18" charset="0"/>
                <a:cs typeface="Times New Roman" panose="02020603050405020304" pitchFamily="18" charset="0"/>
              </a:rPr>
              <a:t>a </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t</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 </a:t>
            </a:r>
          </a:p>
          <a:p>
            <a:pPr eaLnBrk="1" hangingPunct="1"/>
            <a:r>
              <a:rPr lang="zh-CN" altLang="en-US" b="1" dirty="0">
                <a:latin typeface="Times New Roman" panose="02020603050405020304" pitchFamily="18" charset="0"/>
                <a:cs typeface="Times New Roman" panose="02020603050405020304" pitchFamily="18" charset="0"/>
              </a:rPr>
              <a:t>性质：</a:t>
            </a:r>
          </a:p>
          <a:p>
            <a:pPr lvl="1" eaLnBrk="1" hangingPunct="1"/>
            <a:r>
              <a:rPr lang="en-US" altLang="zh-CN" b="1" i="1" dirty="0">
                <a:latin typeface="Times New Roman" panose="02020603050405020304" pitchFamily="18" charset="0"/>
                <a:cs typeface="Times New Roman" panose="02020603050405020304" pitchFamily="18" charset="0"/>
              </a:rPr>
              <a:t>a </a:t>
            </a:r>
            <a:r>
              <a:rPr lang="en-US" altLang="zh-CN" b="1" dirty="0">
                <a:latin typeface="Times New Roman" panose="02020603050405020304" pitchFamily="18" charset="0"/>
                <a:cs typeface="Times New Roman" panose="02020603050405020304" pitchFamily="18" charset="0"/>
              </a:rPr>
              <a:t>(0) = 1</a:t>
            </a:r>
            <a:r>
              <a:rPr lang="zh-CN" altLang="en-US" b="1" dirty="0">
                <a:latin typeface="Times New Roman" panose="02020603050405020304" pitchFamily="18" charset="0"/>
                <a:cs typeface="Times New Roman" panose="02020603050405020304" pitchFamily="18" charset="0"/>
              </a:rPr>
              <a:t>；</a:t>
            </a:r>
          </a:p>
          <a:p>
            <a:pPr lvl="1" eaLnBrk="1" hangingPunct="1"/>
            <a:r>
              <a:rPr lang="en-US" altLang="zh-CN" b="1" i="1" dirty="0">
                <a:latin typeface="Times New Roman" panose="02020603050405020304" pitchFamily="18" charset="0"/>
                <a:cs typeface="Times New Roman" panose="02020603050405020304" pitchFamily="18" charset="0"/>
              </a:rPr>
              <a:t>a </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t</a:t>
            </a:r>
            <a:r>
              <a:rPr lang="en-US" altLang="zh-CN" b="1" dirty="0">
                <a:latin typeface="Times New Roman" panose="02020603050405020304" pitchFamily="18" charset="0"/>
                <a:cs typeface="Times New Roman" panose="02020603050405020304" pitchFamily="18" charset="0"/>
              </a:rPr>
              <a:t>)  </a:t>
            </a:r>
            <a:r>
              <a:rPr lang="zh-CN" altLang="en-US" b="1" dirty="0">
                <a:solidFill>
                  <a:srgbClr val="FF0000"/>
                </a:solidFill>
                <a:latin typeface="Times New Roman" panose="02020603050405020304" pitchFamily="18" charset="0"/>
                <a:cs typeface="Times New Roman" panose="02020603050405020304" pitchFamily="18" charset="0"/>
              </a:rPr>
              <a:t>通常</a:t>
            </a:r>
            <a:r>
              <a:rPr lang="zh-CN" altLang="en-US" b="1" dirty="0">
                <a:latin typeface="Times New Roman" panose="02020603050405020304" pitchFamily="18" charset="0"/>
                <a:cs typeface="Times New Roman" panose="02020603050405020304" pitchFamily="18" charset="0"/>
              </a:rPr>
              <a:t>是时间的增函数；</a:t>
            </a:r>
          </a:p>
          <a:p>
            <a:pPr lvl="1" eaLnBrk="1" hangingPunct="1"/>
            <a:r>
              <a:rPr lang="zh-CN" altLang="en-US" b="1" dirty="0">
                <a:latin typeface="Times New Roman" panose="02020603050405020304" pitchFamily="18" charset="0"/>
                <a:cs typeface="Times New Roman" panose="02020603050405020304" pitchFamily="18" charset="0"/>
              </a:rPr>
              <a:t>当利息是连续产生时，</a:t>
            </a:r>
            <a:r>
              <a:rPr lang="en-US" altLang="zh-CN" b="1" i="1" dirty="0">
                <a:latin typeface="Times New Roman" panose="02020603050405020304" pitchFamily="18" charset="0"/>
                <a:cs typeface="Times New Roman" panose="02020603050405020304" pitchFamily="18" charset="0"/>
              </a:rPr>
              <a:t>a </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t</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是时间的连续函数。</a:t>
            </a:r>
          </a:p>
          <a:p>
            <a:pPr eaLnBrk="1" hangingPunct="1">
              <a:lnSpc>
                <a:spcPct val="100000"/>
              </a:lnSpc>
              <a:spcBef>
                <a:spcPct val="50000"/>
              </a:spcBef>
              <a:buClrTx/>
              <a:buSzTx/>
              <a:buFontTx/>
              <a:buNone/>
            </a:pPr>
            <a:r>
              <a:rPr kumimoji="1" lang="zh-CN" altLang="en-US" b="1" dirty="0">
                <a:latin typeface="Times New Roman" panose="02020603050405020304" pitchFamily="18" charset="0"/>
                <a:cs typeface="Times New Roman" panose="02020603050405020304" pitchFamily="18" charset="0"/>
              </a:rPr>
              <a:t>         </a:t>
            </a:r>
            <a:r>
              <a:rPr kumimoji="1" lang="zh-CN" altLang="en-US" b="1" dirty="0">
                <a:solidFill>
                  <a:srgbClr val="000099"/>
                </a:solidFill>
                <a:latin typeface="Times New Roman" panose="02020603050405020304" pitchFamily="18" charset="0"/>
                <a:cs typeface="Times New Roman" panose="02020603050405020304" pitchFamily="18" charset="0"/>
              </a:rPr>
              <a:t>注</a:t>
            </a:r>
            <a:r>
              <a:rPr kumimoji="1" lang="zh-CN" altLang="en-US" b="1" dirty="0">
                <a:latin typeface="Times New Roman" panose="02020603050405020304" pitchFamily="18" charset="0"/>
                <a:cs typeface="Times New Roman" panose="02020603050405020304" pitchFamily="18" charset="0"/>
              </a:rPr>
              <a:t>：一般假设利息是连续产生的。</a:t>
            </a:r>
            <a:endParaRPr lang="zh-CN" altLang="en-US" b="1" dirty="0">
              <a:latin typeface="Times New Roman" panose="02020603050405020304" pitchFamily="18" charset="0"/>
              <a:cs typeface="Times New Roman" panose="02020603050405020304" pitchFamily="18" charset="0"/>
            </a:endParaRPr>
          </a:p>
        </p:txBody>
      </p:sp>
      <p:sp>
        <p:nvSpPr>
          <p:cNvPr id="12293" name="Text Box 4"/>
          <p:cNvSpPr txBox="1">
            <a:spLocks noChangeArrowheads="1"/>
          </p:cNvSpPr>
          <p:nvPr/>
        </p:nvSpPr>
        <p:spPr bwMode="auto">
          <a:xfrm>
            <a:off x="1676400" y="60198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kumimoji="1" lang="zh-CN" altLang="zh-CN" sz="2400">
              <a:latin typeface="Tahoma" pitchFamily="34" charset="0"/>
            </a:endParaRPr>
          </a:p>
        </p:txBody>
      </p:sp>
      <p:sp>
        <p:nvSpPr>
          <p:cNvPr id="5" name="标题 2"/>
          <p:cNvSpPr>
            <a:spLocks noGrp="1"/>
          </p:cNvSpPr>
          <p:nvPr>
            <p:ph type="title"/>
          </p:nvPr>
        </p:nvSpPr>
        <p:spPr>
          <a:xfrm>
            <a:off x="457200" y="942797"/>
            <a:ext cx="8229600" cy="789140"/>
          </a:xfrm>
        </p:spPr>
        <p:txBody>
          <a:bodyPr/>
          <a:lstStyle/>
          <a:p>
            <a:r>
              <a:rPr lang="zh-CN" altLang="en-US" sz="3200" dirty="0"/>
              <a:t>累积函数</a:t>
            </a:r>
          </a:p>
        </p:txBody>
      </p:sp>
    </p:spTree>
    <p:extLst>
      <p:ext uri="{BB962C8B-B14F-4D97-AF65-F5344CB8AC3E}">
        <p14:creationId xmlns:p14="http://schemas.microsoft.com/office/powerpoint/2010/main" val="23827218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 calcmode="lin" valueType="num">
                                      <p:cBhvr additive="base">
                                        <p:cTn id="7" dur="500" fill="hold"/>
                                        <p:tgtEl>
                                          <p:spTgt spid="337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795">
                                            <p:txEl>
                                              <p:pRg st="1" end="1"/>
                                            </p:txEl>
                                          </p:spTgt>
                                        </p:tgtEl>
                                        <p:attrNameLst>
                                          <p:attrName>style.visibility</p:attrName>
                                        </p:attrNameLst>
                                      </p:cBhvr>
                                      <p:to>
                                        <p:strVal val="visible"/>
                                      </p:to>
                                    </p:set>
                                    <p:anim calcmode="lin" valueType="num">
                                      <p:cBhvr additive="base">
                                        <p:cTn id="13" dur="500" fill="hold"/>
                                        <p:tgtEl>
                                          <p:spTgt spid="337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 calcmode="lin" valueType="num">
                                      <p:cBhvr additive="base">
                                        <p:cTn id="17" dur="500" fill="hold"/>
                                        <p:tgtEl>
                                          <p:spTgt spid="3379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379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3795">
                                            <p:txEl>
                                              <p:pRg st="3" end="3"/>
                                            </p:txEl>
                                          </p:spTgt>
                                        </p:tgtEl>
                                        <p:attrNameLst>
                                          <p:attrName>style.visibility</p:attrName>
                                        </p:attrNameLst>
                                      </p:cBhvr>
                                      <p:to>
                                        <p:strVal val="visible"/>
                                      </p:to>
                                    </p:set>
                                    <p:anim calcmode="lin" valueType="num">
                                      <p:cBhvr additive="base">
                                        <p:cTn id="21" dur="500" fill="hold"/>
                                        <p:tgtEl>
                                          <p:spTgt spid="3379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379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3795">
                                            <p:txEl>
                                              <p:pRg st="4" end="4"/>
                                            </p:txEl>
                                          </p:spTgt>
                                        </p:tgtEl>
                                        <p:attrNameLst>
                                          <p:attrName>style.visibility</p:attrName>
                                        </p:attrNameLst>
                                      </p:cBhvr>
                                      <p:to>
                                        <p:strVal val="visible"/>
                                      </p:to>
                                    </p:set>
                                    <p:anim calcmode="lin" valueType="num">
                                      <p:cBhvr additive="base">
                                        <p:cTn id="25" dur="500" fill="hold"/>
                                        <p:tgtEl>
                                          <p:spTgt spid="3379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7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3795">
                                            <p:txEl>
                                              <p:pRg st="5" end="5"/>
                                            </p:txEl>
                                          </p:spTgt>
                                        </p:tgtEl>
                                        <p:attrNameLst>
                                          <p:attrName>style.visibility</p:attrName>
                                        </p:attrNameLst>
                                      </p:cBhvr>
                                      <p:to>
                                        <p:strVal val="visible"/>
                                      </p:to>
                                    </p:set>
                                    <p:anim calcmode="lin" valueType="num">
                                      <p:cBhvr additive="base">
                                        <p:cTn id="31" dur="500" fill="hold"/>
                                        <p:tgtEl>
                                          <p:spTgt spid="3379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379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ED69BAF3-8B62-47F4-9EA7-0CFA0BFD9C14}" type="slidenum">
              <a:rPr lang="en-US" altLang="zh-CN" smtClean="0"/>
              <a:pPr eaLnBrk="1" hangingPunct="1">
                <a:buNone/>
              </a:pPr>
              <a:t>60</a:t>
            </a:fld>
            <a:endParaRPr lang="en-US" altLang="zh-CN"/>
          </a:p>
        </p:txBody>
      </p:sp>
      <p:sp>
        <p:nvSpPr>
          <p:cNvPr id="74755" name="Rectangle 2"/>
          <p:cNvSpPr>
            <a:spLocks noGrp="1" noChangeArrowheads="1"/>
          </p:cNvSpPr>
          <p:nvPr>
            <p:ph type="title"/>
          </p:nvPr>
        </p:nvSpPr>
        <p:spPr/>
        <p:txBody>
          <a:bodyPr/>
          <a:lstStyle/>
          <a:p>
            <a:pPr eaLnBrk="1" hangingPunct="1"/>
            <a:r>
              <a:rPr lang="en-US" altLang="zh-CN" sz="2800" b="1" dirty="0">
                <a:latin typeface="+mj-lt"/>
                <a:cs typeface="Times New Roman" panose="02020603050405020304" pitchFamily="18" charset="0"/>
              </a:rPr>
              <a:t>Exercise</a:t>
            </a:r>
          </a:p>
        </p:txBody>
      </p:sp>
      <p:sp>
        <p:nvSpPr>
          <p:cNvPr id="74756" name="Rectangle 3"/>
          <p:cNvSpPr>
            <a:spLocks noGrp="1" noChangeArrowheads="1"/>
          </p:cNvSpPr>
          <p:nvPr>
            <p:ph type="body" idx="1"/>
          </p:nvPr>
        </p:nvSpPr>
        <p:spPr>
          <a:xfrm>
            <a:off x="466826" y="1435471"/>
            <a:ext cx="8229600" cy="4382717"/>
          </a:xfrm>
        </p:spPr>
        <p:txBody>
          <a:bodyPr/>
          <a:lstStyle/>
          <a:p>
            <a:pPr eaLnBrk="1" hangingPunct="1"/>
            <a:r>
              <a:rPr lang="en-US" altLang="zh-CN" sz="2400" b="1" dirty="0">
                <a:latin typeface="Arial Unicode MS" panose="020B0604020202020204" pitchFamily="34" charset="-122"/>
                <a:ea typeface="Arial Unicode MS" panose="020B0604020202020204" pitchFamily="34" charset="-122"/>
                <a:cs typeface="Arial Unicode MS" panose="020B0604020202020204" pitchFamily="34" charset="-122"/>
              </a:rPr>
              <a:t>It is known that an investment of 750 will increase to 2097.75 at the end of 25 years. Find the sum of the present values of payments of 5000 each which will occur at the ends of 10, 15, and 25 years.</a:t>
            </a:r>
          </a:p>
          <a:p>
            <a:pPr eaLnBrk="1" hangingPunct="1"/>
            <a:endParaRPr lang="en-US" altLang="zh-CN" sz="24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4757" name="Line 4"/>
          <p:cNvSpPr>
            <a:spLocks noChangeShapeType="1"/>
          </p:cNvSpPr>
          <p:nvPr/>
        </p:nvSpPr>
        <p:spPr bwMode="auto">
          <a:xfrm>
            <a:off x="1403350" y="4868863"/>
            <a:ext cx="5256213"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buNone/>
            </a:pPr>
            <a:endParaRPr lang="zh-CN" altLang="en-US"/>
          </a:p>
        </p:txBody>
      </p:sp>
      <p:sp>
        <p:nvSpPr>
          <p:cNvPr id="74758" name="Text Box 5"/>
          <p:cNvSpPr txBox="1">
            <a:spLocks noChangeArrowheads="1"/>
          </p:cNvSpPr>
          <p:nvPr/>
        </p:nvSpPr>
        <p:spPr bwMode="auto">
          <a:xfrm>
            <a:off x="1224650" y="4111113"/>
            <a:ext cx="699230"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dirty="0"/>
              <a:t>750</a:t>
            </a:r>
          </a:p>
        </p:txBody>
      </p:sp>
      <p:sp>
        <p:nvSpPr>
          <p:cNvPr id="74759" name="Text Box 6"/>
          <p:cNvSpPr txBox="1">
            <a:spLocks noChangeArrowheads="1"/>
          </p:cNvSpPr>
          <p:nvPr/>
        </p:nvSpPr>
        <p:spPr bwMode="auto">
          <a:xfrm>
            <a:off x="6351588" y="4134425"/>
            <a:ext cx="1298753" cy="55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dirty="0"/>
              <a:t>2097.75</a:t>
            </a:r>
          </a:p>
        </p:txBody>
      </p:sp>
      <p:sp>
        <p:nvSpPr>
          <p:cNvPr id="74760" name="Line 7"/>
          <p:cNvSpPr>
            <a:spLocks noChangeShapeType="1"/>
          </p:cNvSpPr>
          <p:nvPr/>
        </p:nvSpPr>
        <p:spPr bwMode="auto">
          <a:xfrm>
            <a:off x="2411413" y="4724400"/>
            <a:ext cx="0" cy="28892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buNone/>
            </a:pPr>
            <a:endParaRPr lang="zh-CN" altLang="en-US"/>
          </a:p>
        </p:txBody>
      </p:sp>
      <p:sp>
        <p:nvSpPr>
          <p:cNvPr id="74761" name="Line 8"/>
          <p:cNvSpPr>
            <a:spLocks noChangeShapeType="1"/>
          </p:cNvSpPr>
          <p:nvPr/>
        </p:nvSpPr>
        <p:spPr bwMode="auto">
          <a:xfrm>
            <a:off x="3419475" y="4724400"/>
            <a:ext cx="0" cy="28892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buNone/>
            </a:pPr>
            <a:endParaRPr lang="zh-CN" altLang="en-US"/>
          </a:p>
        </p:txBody>
      </p:sp>
      <p:sp>
        <p:nvSpPr>
          <p:cNvPr id="74762" name="Line 9"/>
          <p:cNvSpPr>
            <a:spLocks noChangeShapeType="1"/>
          </p:cNvSpPr>
          <p:nvPr/>
        </p:nvSpPr>
        <p:spPr bwMode="auto">
          <a:xfrm>
            <a:off x="4427538" y="4724400"/>
            <a:ext cx="0" cy="28892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buNone/>
            </a:pPr>
            <a:endParaRPr lang="zh-CN" altLang="en-US"/>
          </a:p>
        </p:txBody>
      </p:sp>
      <p:sp>
        <p:nvSpPr>
          <p:cNvPr id="74763" name="Line 10"/>
          <p:cNvSpPr>
            <a:spLocks noChangeShapeType="1"/>
          </p:cNvSpPr>
          <p:nvPr/>
        </p:nvSpPr>
        <p:spPr bwMode="auto">
          <a:xfrm>
            <a:off x="5508625" y="4724400"/>
            <a:ext cx="0" cy="28892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buNone/>
            </a:pPr>
            <a:endParaRPr lang="zh-CN" altLang="en-US"/>
          </a:p>
        </p:txBody>
      </p:sp>
      <p:sp>
        <p:nvSpPr>
          <p:cNvPr id="74764" name="Line 11"/>
          <p:cNvSpPr>
            <a:spLocks noChangeShapeType="1"/>
          </p:cNvSpPr>
          <p:nvPr/>
        </p:nvSpPr>
        <p:spPr bwMode="auto">
          <a:xfrm>
            <a:off x="6659563" y="4724400"/>
            <a:ext cx="0" cy="288925"/>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a:buNone/>
            </a:pPr>
            <a:endParaRPr lang="zh-CN" altLang="en-US"/>
          </a:p>
        </p:txBody>
      </p:sp>
      <p:sp>
        <p:nvSpPr>
          <p:cNvPr id="74765" name="Text Box 12"/>
          <p:cNvSpPr txBox="1">
            <a:spLocks noChangeArrowheads="1"/>
          </p:cNvSpPr>
          <p:nvPr/>
        </p:nvSpPr>
        <p:spPr bwMode="auto">
          <a:xfrm>
            <a:off x="2247900" y="5105400"/>
            <a:ext cx="356188"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a:t>5</a:t>
            </a:r>
          </a:p>
        </p:txBody>
      </p:sp>
      <p:sp>
        <p:nvSpPr>
          <p:cNvPr id="74766" name="Text Box 13"/>
          <p:cNvSpPr txBox="1">
            <a:spLocks noChangeArrowheads="1"/>
          </p:cNvSpPr>
          <p:nvPr/>
        </p:nvSpPr>
        <p:spPr bwMode="auto">
          <a:xfrm>
            <a:off x="1311275" y="5032375"/>
            <a:ext cx="356188"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a:t>0</a:t>
            </a:r>
          </a:p>
        </p:txBody>
      </p:sp>
      <p:sp>
        <p:nvSpPr>
          <p:cNvPr id="74767" name="Text Box 14"/>
          <p:cNvSpPr txBox="1">
            <a:spLocks noChangeArrowheads="1"/>
          </p:cNvSpPr>
          <p:nvPr/>
        </p:nvSpPr>
        <p:spPr bwMode="auto">
          <a:xfrm>
            <a:off x="3255963" y="5105400"/>
            <a:ext cx="527709" cy="55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a:t>10</a:t>
            </a:r>
          </a:p>
        </p:txBody>
      </p:sp>
      <p:sp>
        <p:nvSpPr>
          <p:cNvPr id="74768" name="Text Box 15"/>
          <p:cNvSpPr txBox="1">
            <a:spLocks noChangeArrowheads="1"/>
          </p:cNvSpPr>
          <p:nvPr/>
        </p:nvSpPr>
        <p:spPr bwMode="auto">
          <a:xfrm>
            <a:off x="4211638" y="5157788"/>
            <a:ext cx="654450"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a:t>15</a:t>
            </a:r>
          </a:p>
        </p:txBody>
      </p:sp>
      <p:sp>
        <p:nvSpPr>
          <p:cNvPr id="74769" name="Text Box 16"/>
          <p:cNvSpPr txBox="1">
            <a:spLocks noChangeArrowheads="1"/>
          </p:cNvSpPr>
          <p:nvPr/>
        </p:nvSpPr>
        <p:spPr bwMode="auto">
          <a:xfrm>
            <a:off x="5219700" y="5157788"/>
            <a:ext cx="527709"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a:t>20</a:t>
            </a:r>
          </a:p>
        </p:txBody>
      </p:sp>
      <p:sp>
        <p:nvSpPr>
          <p:cNvPr id="74770" name="Text Box 17"/>
          <p:cNvSpPr txBox="1">
            <a:spLocks noChangeArrowheads="1"/>
          </p:cNvSpPr>
          <p:nvPr/>
        </p:nvSpPr>
        <p:spPr bwMode="auto">
          <a:xfrm>
            <a:off x="6443663" y="5157788"/>
            <a:ext cx="527709"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a:t>25</a:t>
            </a:r>
          </a:p>
        </p:txBody>
      </p:sp>
      <p:sp>
        <p:nvSpPr>
          <p:cNvPr id="74771" name="Line 18"/>
          <p:cNvSpPr>
            <a:spLocks noChangeShapeType="1"/>
          </p:cNvSpPr>
          <p:nvPr/>
        </p:nvSpPr>
        <p:spPr bwMode="auto">
          <a:xfrm>
            <a:off x="1908175" y="4437063"/>
            <a:ext cx="4248150" cy="0"/>
          </a:xfrm>
          <a:prstGeom prst="line">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pPr>
              <a:buNone/>
            </a:pPr>
            <a:endParaRPr lang="zh-CN" altLang="en-US"/>
          </a:p>
        </p:txBody>
      </p:sp>
      <p:sp>
        <p:nvSpPr>
          <p:cNvPr id="74772" name="Text Box 19"/>
          <p:cNvSpPr txBox="1">
            <a:spLocks noChangeArrowheads="1"/>
          </p:cNvSpPr>
          <p:nvPr/>
        </p:nvSpPr>
        <p:spPr bwMode="auto">
          <a:xfrm>
            <a:off x="3059113" y="5661025"/>
            <a:ext cx="870751"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a:solidFill>
                  <a:srgbClr val="0000FF"/>
                </a:solidFill>
              </a:rPr>
              <a:t>5000</a:t>
            </a:r>
          </a:p>
        </p:txBody>
      </p:sp>
      <p:sp>
        <p:nvSpPr>
          <p:cNvPr id="74773" name="Text Box 20"/>
          <p:cNvSpPr txBox="1">
            <a:spLocks noChangeArrowheads="1"/>
          </p:cNvSpPr>
          <p:nvPr/>
        </p:nvSpPr>
        <p:spPr bwMode="auto">
          <a:xfrm>
            <a:off x="4211638" y="5661025"/>
            <a:ext cx="870751"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dirty="0">
                <a:solidFill>
                  <a:srgbClr val="0000FF"/>
                </a:solidFill>
              </a:rPr>
              <a:t>5000</a:t>
            </a:r>
          </a:p>
        </p:txBody>
      </p:sp>
      <p:sp>
        <p:nvSpPr>
          <p:cNvPr id="74774" name="Text Box 21"/>
          <p:cNvSpPr txBox="1">
            <a:spLocks noChangeArrowheads="1"/>
          </p:cNvSpPr>
          <p:nvPr/>
        </p:nvSpPr>
        <p:spPr bwMode="auto">
          <a:xfrm>
            <a:off x="6300788" y="5661025"/>
            <a:ext cx="870751"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a:solidFill>
                  <a:srgbClr val="0000FF"/>
                </a:solidFill>
              </a:rPr>
              <a:t>5000</a:t>
            </a:r>
          </a:p>
        </p:txBody>
      </p:sp>
      <p:sp>
        <p:nvSpPr>
          <p:cNvPr id="74775" name="Text Box 22"/>
          <p:cNvSpPr txBox="1">
            <a:spLocks noChangeArrowheads="1"/>
          </p:cNvSpPr>
          <p:nvPr/>
        </p:nvSpPr>
        <p:spPr bwMode="auto">
          <a:xfrm>
            <a:off x="1258888" y="5589588"/>
            <a:ext cx="494046"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zh-CN" altLang="en-US" sz="2400">
                <a:solidFill>
                  <a:srgbClr val="0000FF"/>
                </a:solidFill>
                <a:latin typeface="Times New Roman" pitchFamily="18" charset="0"/>
              </a:rPr>
              <a:t>？</a:t>
            </a:r>
          </a:p>
        </p:txBody>
      </p:sp>
    </p:spTree>
    <p:extLst>
      <p:ext uri="{BB962C8B-B14F-4D97-AF65-F5344CB8AC3E}">
        <p14:creationId xmlns:p14="http://schemas.microsoft.com/office/powerpoint/2010/main" val="8344784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2F1CD88-83AA-46A9-98C2-7F6918E083D2}" type="slidenum">
              <a:rPr lang="en-US" altLang="zh-CN" smtClean="0">
                <a:latin typeface="+mj-lt"/>
              </a:rPr>
              <a:pPr eaLnBrk="1" hangingPunct="1"/>
              <a:t>61</a:t>
            </a:fld>
            <a:endParaRPr lang="en-US" altLang="zh-CN">
              <a:latin typeface="+mj-lt"/>
            </a:endParaRPr>
          </a:p>
        </p:txBody>
      </p:sp>
      <p:sp>
        <p:nvSpPr>
          <p:cNvPr id="75779" name="Rectangle 4"/>
          <p:cNvSpPr>
            <a:spLocks noChangeArrowheads="1"/>
          </p:cNvSpPr>
          <p:nvPr/>
        </p:nvSpPr>
        <p:spPr bwMode="auto">
          <a:xfrm>
            <a:off x="684213" y="1340788"/>
            <a:ext cx="1707519"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dirty="0">
                <a:latin typeface="+mj-lt"/>
              </a:rPr>
              <a:t> Solution:</a:t>
            </a:r>
          </a:p>
        </p:txBody>
      </p:sp>
      <p:pic>
        <p:nvPicPr>
          <p:cNvPr id="7578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400" y="2056913"/>
            <a:ext cx="316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4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710801"/>
            <a:ext cx="2160588"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4" name="Rectangle 9"/>
          <p:cNvSpPr>
            <a:spLocks noChangeArrowheads="1"/>
          </p:cNvSpPr>
          <p:nvPr/>
        </p:nvSpPr>
        <p:spPr bwMode="auto">
          <a:xfrm>
            <a:off x="971550" y="1918638"/>
            <a:ext cx="2525050" cy="55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None/>
            </a:pPr>
            <a:r>
              <a:rPr lang="en-US" altLang="zh-CN" sz="2400" dirty="0">
                <a:latin typeface="+mj-lt"/>
              </a:rPr>
              <a:t>The known fact:</a:t>
            </a:r>
          </a:p>
        </p:txBody>
      </p:sp>
      <p:sp>
        <p:nvSpPr>
          <p:cNvPr id="112650" name="Rectangle 10"/>
          <p:cNvSpPr>
            <a:spLocks noChangeArrowheads="1"/>
          </p:cNvSpPr>
          <p:nvPr/>
        </p:nvSpPr>
        <p:spPr bwMode="auto">
          <a:xfrm>
            <a:off x="611188" y="4006201"/>
            <a:ext cx="8280400" cy="1067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None/>
            </a:pPr>
            <a:r>
              <a:rPr lang="en-US" altLang="zh-CN" sz="2400" dirty="0">
                <a:latin typeface="+mj-lt"/>
              </a:rPr>
              <a:t>The present value of three payments of 5000 after 10, 15, and 25 years will be</a:t>
            </a:r>
          </a:p>
        </p:txBody>
      </p:sp>
      <p:sp>
        <p:nvSpPr>
          <p:cNvPr id="112651" name="Line 11"/>
          <p:cNvSpPr>
            <a:spLocks noChangeShapeType="1"/>
          </p:cNvSpPr>
          <p:nvPr/>
        </p:nvSpPr>
        <p:spPr bwMode="auto">
          <a:xfrm flipH="1">
            <a:off x="3419475" y="2421876"/>
            <a:ext cx="288925" cy="144462"/>
          </a:xfrm>
          <a:prstGeom prst="line">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mj-lt"/>
            </a:endParaRPr>
          </a:p>
        </p:txBody>
      </p:sp>
      <p:sp>
        <p:nvSpPr>
          <p:cNvPr id="112652" name="Line 12"/>
          <p:cNvSpPr>
            <a:spLocks noChangeShapeType="1"/>
          </p:cNvSpPr>
          <p:nvPr/>
        </p:nvSpPr>
        <p:spPr bwMode="auto">
          <a:xfrm flipH="1">
            <a:off x="2700338" y="3142601"/>
            <a:ext cx="287337" cy="144462"/>
          </a:xfrm>
          <a:prstGeom prst="line">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mj-lt"/>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769534181"/>
              </p:ext>
            </p:extLst>
          </p:nvPr>
        </p:nvGraphicFramePr>
        <p:xfrm>
          <a:off x="1583804" y="3407590"/>
          <a:ext cx="1835671" cy="473721"/>
        </p:xfrm>
        <a:graphic>
          <a:graphicData uri="http://schemas.openxmlformats.org/presentationml/2006/ole">
            <mc:AlternateContent xmlns:mc="http://schemas.openxmlformats.org/markup-compatibility/2006">
              <mc:Choice xmlns:v="urn:schemas-microsoft-com:vml" Requires="v">
                <p:oleObj spid="_x0000_s28930" name="Equation" r:id="rId5" imgW="787320" imgH="203040" progId="Equation.DSMT4">
                  <p:embed/>
                </p:oleObj>
              </mc:Choice>
              <mc:Fallback>
                <p:oleObj name="Equation" r:id="rId5" imgW="787320" imgH="203040" progId="Equation.DSMT4">
                  <p:embed/>
                  <p:pic>
                    <p:nvPicPr>
                      <p:cNvPr id="0" name=""/>
                      <p:cNvPicPr/>
                      <p:nvPr/>
                    </p:nvPicPr>
                    <p:blipFill>
                      <a:blip r:embed="rId6"/>
                      <a:stretch>
                        <a:fillRect/>
                      </a:stretch>
                    </p:blipFill>
                    <p:spPr>
                      <a:xfrm>
                        <a:off x="1583804" y="3407590"/>
                        <a:ext cx="1835671" cy="473721"/>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500578742"/>
              </p:ext>
            </p:extLst>
          </p:nvPr>
        </p:nvGraphicFramePr>
        <p:xfrm>
          <a:off x="1072629" y="5158775"/>
          <a:ext cx="4723507" cy="574481"/>
        </p:xfrm>
        <a:graphic>
          <a:graphicData uri="http://schemas.openxmlformats.org/presentationml/2006/ole">
            <mc:AlternateContent xmlns:mc="http://schemas.openxmlformats.org/markup-compatibility/2006">
              <mc:Choice xmlns:v="urn:schemas-microsoft-com:vml" Requires="v">
                <p:oleObj spid="_x0000_s28931" name="Equation" r:id="rId7" imgW="1879560" imgH="228600" progId="Equation.DSMT4">
                  <p:embed/>
                </p:oleObj>
              </mc:Choice>
              <mc:Fallback>
                <p:oleObj name="Equation" r:id="rId7" imgW="1879560" imgH="228600" progId="Equation.DSMT4">
                  <p:embed/>
                  <p:pic>
                    <p:nvPicPr>
                      <p:cNvPr id="0" name=""/>
                      <p:cNvPicPr/>
                      <p:nvPr/>
                    </p:nvPicPr>
                    <p:blipFill>
                      <a:blip r:embed="rId8"/>
                      <a:stretch>
                        <a:fillRect/>
                      </a:stretch>
                    </p:blipFill>
                    <p:spPr>
                      <a:xfrm>
                        <a:off x="1072629" y="5158775"/>
                        <a:ext cx="4723507" cy="574481"/>
                      </a:xfrm>
                      <a:prstGeom prst="rect">
                        <a:avLst/>
                      </a:prstGeom>
                    </p:spPr>
                  </p:pic>
                </p:oleObj>
              </mc:Fallback>
            </mc:AlternateContent>
          </a:graphicData>
        </a:graphic>
      </p:graphicFrame>
    </p:spTree>
    <p:extLst>
      <p:ext uri="{BB962C8B-B14F-4D97-AF65-F5344CB8AC3E}">
        <p14:creationId xmlns:p14="http://schemas.microsoft.com/office/powerpoint/2010/main" val="10358474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51"/>
                                        </p:tgtEl>
                                        <p:attrNameLst>
                                          <p:attrName>style.visibility</p:attrName>
                                        </p:attrNameLst>
                                      </p:cBhvr>
                                      <p:to>
                                        <p:strVal val="visible"/>
                                      </p:to>
                                    </p:set>
                                    <p:anim calcmode="lin" valueType="num">
                                      <p:cBhvr additive="base">
                                        <p:cTn id="7" dur="500" fill="hold"/>
                                        <p:tgtEl>
                                          <p:spTgt spid="112651"/>
                                        </p:tgtEl>
                                        <p:attrNameLst>
                                          <p:attrName>ppt_x</p:attrName>
                                        </p:attrNameLst>
                                      </p:cBhvr>
                                      <p:tavLst>
                                        <p:tav tm="0">
                                          <p:val>
                                            <p:strVal val="#ppt_x"/>
                                          </p:val>
                                        </p:tav>
                                        <p:tav tm="100000">
                                          <p:val>
                                            <p:strVal val="#ppt_x"/>
                                          </p:val>
                                        </p:tav>
                                      </p:tavLst>
                                    </p:anim>
                                    <p:anim calcmode="lin" valueType="num">
                                      <p:cBhvr additive="base">
                                        <p:cTn id="8" dur="500" fill="hold"/>
                                        <p:tgtEl>
                                          <p:spTgt spid="11265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2646"/>
                                        </p:tgtEl>
                                        <p:attrNameLst>
                                          <p:attrName>style.visibility</p:attrName>
                                        </p:attrNameLst>
                                      </p:cBhvr>
                                      <p:to>
                                        <p:strVal val="visible"/>
                                      </p:to>
                                    </p:set>
                                    <p:anim calcmode="lin" valueType="num">
                                      <p:cBhvr additive="base">
                                        <p:cTn id="11" dur="500" fill="hold"/>
                                        <p:tgtEl>
                                          <p:spTgt spid="112646"/>
                                        </p:tgtEl>
                                        <p:attrNameLst>
                                          <p:attrName>ppt_x</p:attrName>
                                        </p:attrNameLst>
                                      </p:cBhvr>
                                      <p:tavLst>
                                        <p:tav tm="0">
                                          <p:val>
                                            <p:strVal val="#ppt_x"/>
                                          </p:val>
                                        </p:tav>
                                        <p:tav tm="100000">
                                          <p:val>
                                            <p:strVal val="#ppt_x"/>
                                          </p:val>
                                        </p:tav>
                                      </p:tavLst>
                                    </p:anim>
                                    <p:anim calcmode="lin" valueType="num">
                                      <p:cBhvr additive="base">
                                        <p:cTn id="12" dur="500" fill="hold"/>
                                        <p:tgtEl>
                                          <p:spTgt spid="112646"/>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2652"/>
                                        </p:tgtEl>
                                        <p:attrNameLst>
                                          <p:attrName>style.visibility</p:attrName>
                                        </p:attrNameLst>
                                      </p:cBhvr>
                                      <p:to>
                                        <p:strVal val="visible"/>
                                      </p:to>
                                    </p:set>
                                    <p:anim calcmode="lin" valueType="num">
                                      <p:cBhvr additive="base">
                                        <p:cTn id="17" dur="500" fill="hold"/>
                                        <p:tgtEl>
                                          <p:spTgt spid="112652"/>
                                        </p:tgtEl>
                                        <p:attrNameLst>
                                          <p:attrName>ppt_x</p:attrName>
                                        </p:attrNameLst>
                                      </p:cBhvr>
                                      <p:tavLst>
                                        <p:tav tm="0">
                                          <p:val>
                                            <p:strVal val="#ppt_x"/>
                                          </p:val>
                                        </p:tav>
                                        <p:tav tm="100000">
                                          <p:val>
                                            <p:strVal val="#ppt_x"/>
                                          </p:val>
                                        </p:tav>
                                      </p:tavLst>
                                    </p:anim>
                                    <p:anim calcmode="lin" valueType="num">
                                      <p:cBhvr additive="base">
                                        <p:cTn id="18" dur="500" fill="hold"/>
                                        <p:tgtEl>
                                          <p:spTgt spid="11265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2650"/>
                                        </p:tgtEl>
                                        <p:attrNameLst>
                                          <p:attrName>style.visibility</p:attrName>
                                        </p:attrNameLst>
                                      </p:cBhvr>
                                      <p:to>
                                        <p:strVal val="visible"/>
                                      </p:to>
                                    </p:set>
                                    <p:anim calcmode="lin" valueType="num">
                                      <p:cBhvr additive="base">
                                        <p:cTn id="27" dur="500" fill="hold"/>
                                        <p:tgtEl>
                                          <p:spTgt spid="112650"/>
                                        </p:tgtEl>
                                        <p:attrNameLst>
                                          <p:attrName>ppt_x</p:attrName>
                                        </p:attrNameLst>
                                      </p:cBhvr>
                                      <p:tavLst>
                                        <p:tav tm="0">
                                          <p:val>
                                            <p:strVal val="#ppt_x"/>
                                          </p:val>
                                        </p:tav>
                                        <p:tav tm="100000">
                                          <p:val>
                                            <p:strVal val="#ppt_x"/>
                                          </p:val>
                                        </p:tav>
                                      </p:tavLst>
                                    </p:anim>
                                    <p:anim calcmode="lin" valueType="num">
                                      <p:cBhvr additive="base">
                                        <p:cTn id="28" dur="500" fill="hold"/>
                                        <p:tgtEl>
                                          <p:spTgt spid="11265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ppt_x"/>
                                          </p:val>
                                        </p:tav>
                                        <p:tav tm="100000">
                                          <p:val>
                                            <p:strVal val="#ppt_x"/>
                                          </p:val>
                                        </p:tav>
                                      </p:tavLst>
                                    </p:anim>
                                    <p:anim calcmode="lin" valueType="num">
                                      <p:cBhvr additive="base">
                                        <p:cTn id="3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50" grpId="0"/>
      <p:bldP spid="112651" grpId="0" animBg="1"/>
      <p:bldP spid="11265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6451" y="990929"/>
            <a:ext cx="8229600" cy="789140"/>
          </a:xfrm>
        </p:spPr>
        <p:txBody>
          <a:bodyPr/>
          <a:lstStyle/>
          <a:p>
            <a:pPr algn="ctr"/>
            <a:r>
              <a:rPr lang="zh-CN" altLang="en-US" b="1" dirty="0">
                <a:latin typeface="+mn-lt"/>
                <a:ea typeface="黑体" panose="02010609060101010101" pitchFamily="49" charset="-122"/>
              </a:rPr>
              <a:t>本章主要内容</a:t>
            </a:r>
          </a:p>
        </p:txBody>
      </p:sp>
      <p:sp>
        <p:nvSpPr>
          <p:cNvPr id="3" name="内容占位符 2"/>
          <p:cNvSpPr>
            <a:spLocks noGrp="1"/>
          </p:cNvSpPr>
          <p:nvPr>
            <p:ph idx="1"/>
          </p:nvPr>
        </p:nvSpPr>
        <p:spPr>
          <a:xfrm>
            <a:off x="457200" y="2095074"/>
            <a:ext cx="8229600" cy="4446041"/>
          </a:xfrm>
        </p:spPr>
        <p:txBody>
          <a:bodyPr/>
          <a:lstStyle/>
          <a:p>
            <a:r>
              <a:rPr lang="zh-CN" altLang="en-US" sz="2400" b="1" dirty="0">
                <a:solidFill>
                  <a:schemeClr val="accent6">
                    <a:lumMod val="75000"/>
                  </a:schemeClr>
                </a:solidFill>
                <a:latin typeface="+mn-lt"/>
                <a:ea typeface="黑体" panose="02010609060101010101" pitchFamily="49" charset="-122"/>
              </a:rPr>
              <a:t>累积函数，有效利率</a:t>
            </a:r>
            <a:endParaRPr lang="en-US" altLang="zh-CN" sz="2400" b="1" dirty="0">
              <a:solidFill>
                <a:schemeClr val="accent6">
                  <a:lumMod val="75000"/>
                </a:schemeClr>
              </a:solidFill>
              <a:latin typeface="+mn-lt"/>
              <a:ea typeface="黑体" panose="02010609060101010101" pitchFamily="49" charset="-122"/>
            </a:endParaRPr>
          </a:p>
          <a:p>
            <a:r>
              <a:rPr lang="zh-CN" altLang="en-US" sz="2400" b="1" dirty="0">
                <a:solidFill>
                  <a:schemeClr val="accent6">
                    <a:lumMod val="75000"/>
                  </a:schemeClr>
                </a:solidFill>
                <a:latin typeface="+mn-lt"/>
                <a:ea typeface="黑体" panose="02010609060101010101" pitchFamily="49" charset="-122"/>
              </a:rPr>
              <a:t>贴现函数，有效贴现率</a:t>
            </a:r>
            <a:endParaRPr lang="en-US" altLang="zh-CN" sz="2400" b="1" dirty="0">
              <a:solidFill>
                <a:schemeClr val="accent6">
                  <a:lumMod val="75000"/>
                </a:schemeClr>
              </a:solidFill>
              <a:latin typeface="+mn-lt"/>
              <a:ea typeface="黑体" panose="02010609060101010101" pitchFamily="49" charset="-122"/>
            </a:endParaRPr>
          </a:p>
          <a:p>
            <a:endParaRPr lang="en-US" altLang="zh-CN" sz="2400" b="1" dirty="0">
              <a:solidFill>
                <a:srgbClr val="0033CC"/>
              </a:solidFill>
              <a:latin typeface="+mn-lt"/>
              <a:ea typeface="黑体" panose="02010609060101010101" pitchFamily="49" charset="-122"/>
            </a:endParaRPr>
          </a:p>
          <a:p>
            <a:r>
              <a:rPr lang="zh-CN" altLang="en-US" sz="2400" b="1" dirty="0">
                <a:solidFill>
                  <a:srgbClr val="0033CC"/>
                </a:solidFill>
                <a:latin typeface="+mn-lt"/>
                <a:ea typeface="黑体" panose="02010609060101010101" pitchFamily="49" charset="-122"/>
              </a:rPr>
              <a:t>名义利率</a:t>
            </a:r>
            <a:endParaRPr lang="en-US" altLang="zh-CN" sz="2400" b="1" dirty="0">
              <a:solidFill>
                <a:srgbClr val="0033CC"/>
              </a:solidFill>
              <a:latin typeface="+mn-lt"/>
              <a:ea typeface="黑体" panose="02010609060101010101" pitchFamily="49" charset="-122"/>
            </a:endParaRPr>
          </a:p>
          <a:p>
            <a:r>
              <a:rPr lang="zh-CN" altLang="en-US" sz="2400" b="1" dirty="0">
                <a:solidFill>
                  <a:srgbClr val="0033CC"/>
                </a:solidFill>
                <a:latin typeface="+mn-lt"/>
                <a:ea typeface="黑体" panose="02010609060101010101" pitchFamily="49" charset="-122"/>
              </a:rPr>
              <a:t>名义贴现率</a:t>
            </a:r>
            <a:endParaRPr lang="en-US" altLang="zh-CN" sz="2400" b="1" dirty="0">
              <a:solidFill>
                <a:srgbClr val="0033CC"/>
              </a:solidFill>
              <a:latin typeface="+mn-lt"/>
              <a:ea typeface="黑体" panose="02010609060101010101" pitchFamily="49" charset="-122"/>
            </a:endParaRPr>
          </a:p>
          <a:p>
            <a:r>
              <a:rPr lang="zh-CN" altLang="en-US" sz="2400" b="1" dirty="0">
                <a:solidFill>
                  <a:srgbClr val="0033CC"/>
                </a:solidFill>
                <a:latin typeface="+mn-lt"/>
                <a:ea typeface="黑体" panose="02010609060101010101" pitchFamily="49" charset="-122"/>
              </a:rPr>
              <a:t>利息力（连续复利）</a:t>
            </a:r>
            <a:endParaRPr lang="en-US" altLang="zh-CN" sz="2400" b="1" dirty="0">
              <a:solidFill>
                <a:srgbClr val="0033CC"/>
              </a:solidFill>
              <a:latin typeface="+mn-lt"/>
              <a:ea typeface="黑体" panose="02010609060101010101" pitchFamily="49" charset="-122"/>
            </a:endParaRPr>
          </a:p>
          <a:p>
            <a:endParaRPr lang="zh-CN" altLang="en-US" sz="2400" b="1" dirty="0">
              <a:latin typeface="+mn-lt"/>
              <a:ea typeface="黑体" panose="02010609060101010101" pitchFamily="49" charset="-122"/>
            </a:endParaRPr>
          </a:p>
        </p:txBody>
      </p:sp>
      <p:sp>
        <p:nvSpPr>
          <p:cNvPr id="4" name="灯片编号占位符 3"/>
          <p:cNvSpPr>
            <a:spLocks noGrp="1"/>
          </p:cNvSpPr>
          <p:nvPr>
            <p:ph type="sldNum" sz="quarter" idx="12"/>
          </p:nvPr>
        </p:nvSpPr>
        <p:spPr/>
        <p:txBody>
          <a:bodyPr/>
          <a:lstStyle/>
          <a:p>
            <a:pPr>
              <a:buNone/>
              <a:defRPr/>
            </a:pPr>
            <a:fld id="{1124E272-266A-4F8E-8B1E-27C073A5EE92}" type="slidenum">
              <a:rPr lang="en-US" altLang="zh-CN" smtClean="0"/>
              <a:pPr>
                <a:buNone/>
                <a:defRPr/>
              </a:pPr>
              <a:t>62</a:t>
            </a:fld>
            <a:endParaRPr lang="en-US" altLang="zh-CN" dirty="0"/>
          </a:p>
        </p:txBody>
      </p:sp>
    </p:spTree>
    <p:extLst>
      <p:ext uri="{BB962C8B-B14F-4D97-AF65-F5344CB8AC3E}">
        <p14:creationId xmlns:p14="http://schemas.microsoft.com/office/powerpoint/2010/main" val="33176407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BA0EB36-D605-46B0-BCE0-C2AC5CBB3792}" type="slidenum">
              <a:rPr lang="en-US" altLang="zh-CN" smtClean="0"/>
              <a:pPr>
                <a:defRPr/>
              </a:pPr>
              <a:t>63</a:t>
            </a:fld>
            <a:endParaRPr lang="en-US" altLang="zh-CN"/>
          </a:p>
        </p:txBody>
      </p:sp>
      <p:sp>
        <p:nvSpPr>
          <p:cNvPr id="5" name="TextBox 4"/>
          <p:cNvSpPr txBox="1"/>
          <p:nvPr/>
        </p:nvSpPr>
        <p:spPr>
          <a:xfrm>
            <a:off x="1639017" y="653566"/>
            <a:ext cx="5444119" cy="1581972"/>
          </a:xfrm>
          <a:prstGeom prst="rect">
            <a:avLst/>
          </a:prstGeom>
          <a:noFill/>
        </p:spPr>
        <p:txBody>
          <a:bodyPr wrap="none" rtlCol="0">
            <a:spAutoFit/>
          </a:bodyPr>
          <a:lstStyle/>
          <a:p>
            <a:pPr algn="ctr">
              <a:buNone/>
            </a:pPr>
            <a:r>
              <a:rPr lang="zh-CN" altLang="en-US" sz="2800" b="1" dirty="0">
                <a:latin typeface="黑体" panose="02010609060101010101" pitchFamily="49" charset="-122"/>
                <a:ea typeface="黑体" panose="02010609060101010101" pitchFamily="49" charset="-122"/>
              </a:rPr>
              <a:t>回顾</a:t>
            </a:r>
            <a:endParaRPr lang="en-US" altLang="zh-CN" sz="2800" b="1" dirty="0">
              <a:latin typeface="黑体" panose="02010609060101010101" pitchFamily="49" charset="-122"/>
              <a:ea typeface="黑体" panose="02010609060101010101" pitchFamily="49" charset="-122"/>
            </a:endParaRPr>
          </a:p>
          <a:p>
            <a:pPr algn="ctr">
              <a:buNone/>
            </a:pPr>
            <a:endParaRPr lang="en-US" altLang="zh-CN" sz="1200" b="1" dirty="0">
              <a:latin typeface="黑体" panose="02010609060101010101" pitchFamily="49" charset="-122"/>
              <a:ea typeface="黑体" panose="02010609060101010101" pitchFamily="49" charset="-122"/>
            </a:endParaRPr>
          </a:p>
          <a:p>
            <a:pPr>
              <a:buNone/>
            </a:pPr>
            <a:r>
              <a:rPr lang="zh-CN" altLang="en-US" b="1" dirty="0">
                <a:latin typeface="黑体" panose="02010609060101010101" pitchFamily="49" charset="-122"/>
                <a:ea typeface="黑体" panose="02010609060101010101" pitchFamily="49" charset="-122"/>
              </a:rPr>
              <a:t>有效利率、有效贴现率：每年支付一次</a:t>
            </a:r>
          </a:p>
        </p:txBody>
      </p:sp>
      <p:sp>
        <p:nvSpPr>
          <p:cNvPr id="7" name="Rectangle 5"/>
          <p:cNvSpPr>
            <a:spLocks noChangeArrowheads="1"/>
          </p:cNvSpPr>
          <p:nvPr/>
        </p:nvSpPr>
        <p:spPr bwMode="auto">
          <a:xfrm>
            <a:off x="0" y="550719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b="1"/>
          </a:p>
        </p:txBody>
      </p:sp>
      <p:cxnSp>
        <p:nvCxnSpPr>
          <p:cNvPr id="3" name="直接箭头连接符 2"/>
          <p:cNvCxnSpPr/>
          <p:nvPr/>
        </p:nvCxnSpPr>
        <p:spPr>
          <a:xfrm>
            <a:off x="2420002" y="4303059"/>
            <a:ext cx="3720353" cy="358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对象 8"/>
          <p:cNvGraphicFramePr>
            <a:graphicFrameLocks noChangeAspect="1"/>
          </p:cNvGraphicFramePr>
          <p:nvPr>
            <p:extLst>
              <p:ext uri="{D42A27DB-BD31-4B8C-83A1-F6EECF244321}">
                <p14:modId xmlns:p14="http://schemas.microsoft.com/office/powerpoint/2010/main" val="3713210477"/>
              </p:ext>
            </p:extLst>
          </p:nvPr>
        </p:nvGraphicFramePr>
        <p:xfrm>
          <a:off x="5857780" y="3295559"/>
          <a:ext cx="381655" cy="711851"/>
        </p:xfrm>
        <a:graphic>
          <a:graphicData uri="http://schemas.openxmlformats.org/presentationml/2006/ole">
            <mc:AlternateContent xmlns:mc="http://schemas.openxmlformats.org/markup-compatibility/2006">
              <mc:Choice xmlns:v="urn:schemas-microsoft-com:vml" Requires="v">
                <p:oleObj spid="_x0000_s74800" name="Equation" r:id="rId3" imgW="88560" imgH="164880" progId="Equation.DSMT4">
                  <p:embed/>
                </p:oleObj>
              </mc:Choice>
              <mc:Fallback>
                <p:oleObj name="Equation" r:id="rId3" imgW="88560" imgH="164880" progId="Equation.DSMT4">
                  <p:embed/>
                  <p:pic>
                    <p:nvPicPr>
                      <p:cNvPr id="0" name=""/>
                      <p:cNvPicPr/>
                      <p:nvPr/>
                    </p:nvPicPr>
                    <p:blipFill>
                      <a:blip r:embed="rId4"/>
                      <a:stretch>
                        <a:fillRect/>
                      </a:stretch>
                    </p:blipFill>
                    <p:spPr>
                      <a:xfrm>
                        <a:off x="5857780" y="3295559"/>
                        <a:ext cx="381655" cy="711851"/>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039497220"/>
              </p:ext>
            </p:extLst>
          </p:nvPr>
        </p:nvGraphicFramePr>
        <p:xfrm>
          <a:off x="2129583" y="4634567"/>
          <a:ext cx="580838" cy="739248"/>
        </p:xfrm>
        <a:graphic>
          <a:graphicData uri="http://schemas.openxmlformats.org/presentationml/2006/ole">
            <mc:AlternateContent xmlns:mc="http://schemas.openxmlformats.org/markup-compatibility/2006">
              <mc:Choice xmlns:v="urn:schemas-microsoft-com:vml" Requires="v">
                <p:oleObj spid="_x0000_s74801" name="Equation" r:id="rId5" imgW="139680" imgH="177480" progId="Equation.DSMT4">
                  <p:embed/>
                </p:oleObj>
              </mc:Choice>
              <mc:Fallback>
                <p:oleObj name="Equation" r:id="rId5" imgW="139680" imgH="177480" progId="Equation.DSMT4">
                  <p:embed/>
                  <p:pic>
                    <p:nvPicPr>
                      <p:cNvPr id="0" name=""/>
                      <p:cNvPicPr/>
                      <p:nvPr/>
                    </p:nvPicPr>
                    <p:blipFill>
                      <a:blip r:embed="rId6"/>
                      <a:stretch>
                        <a:fillRect/>
                      </a:stretch>
                    </p:blipFill>
                    <p:spPr>
                      <a:xfrm>
                        <a:off x="2129583" y="4634567"/>
                        <a:ext cx="580838" cy="739248"/>
                      </a:xfrm>
                      <a:prstGeom prst="rect">
                        <a:avLst/>
                      </a:prstGeom>
                    </p:spPr>
                  </p:pic>
                </p:oleObj>
              </mc:Fallback>
            </mc:AlternateContent>
          </a:graphicData>
        </a:graphic>
      </p:graphicFrame>
    </p:spTree>
    <p:extLst>
      <p:ext uri="{BB962C8B-B14F-4D97-AF65-F5344CB8AC3E}">
        <p14:creationId xmlns:p14="http://schemas.microsoft.com/office/powerpoint/2010/main" val="42169397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F64D38D2-1B8E-40BD-A679-6881E0F297D3}" type="slidenum">
              <a:rPr lang="en-US" altLang="zh-CN" smtClean="0"/>
              <a:pPr eaLnBrk="1" hangingPunct="1">
                <a:buNone/>
              </a:pPr>
              <a:t>64</a:t>
            </a:fld>
            <a:endParaRPr lang="en-US" altLang="zh-CN"/>
          </a:p>
        </p:txBody>
      </p:sp>
      <p:sp>
        <p:nvSpPr>
          <p:cNvPr id="104459" name="Rectangle 11"/>
          <p:cNvSpPr>
            <a:spLocks noGrp="1" noChangeArrowheads="1"/>
          </p:cNvSpPr>
          <p:nvPr>
            <p:ph type="body" idx="1"/>
          </p:nvPr>
        </p:nvSpPr>
        <p:spPr>
          <a:xfrm>
            <a:off x="457200" y="1572263"/>
            <a:ext cx="8229600" cy="5078412"/>
          </a:xfrm>
        </p:spPr>
        <p:txBody>
          <a:bodyPr/>
          <a:lstStyle/>
          <a:p>
            <a:pPr lvl="1" eaLnBrk="1" hangingPunct="1">
              <a:lnSpc>
                <a:spcPct val="150000"/>
              </a:lnSpc>
              <a:spcBef>
                <a:spcPts val="600"/>
              </a:spcBef>
              <a:spcAft>
                <a:spcPts val="600"/>
              </a:spcAft>
            </a:pPr>
            <a:r>
              <a:rPr kumimoji="1" lang="zh-CN" altLang="en-US" b="1" dirty="0">
                <a:latin typeface="Times New Roman" panose="02020603050405020304" pitchFamily="18" charset="0"/>
                <a:cs typeface="Times New Roman" panose="02020603050405020304" pitchFamily="18" charset="0"/>
              </a:rPr>
              <a:t>累积函数：</a:t>
            </a:r>
            <a:endParaRPr kumimoji="1" lang="en-US" altLang="zh-CN" b="1" dirty="0">
              <a:latin typeface="Times New Roman" panose="02020603050405020304" pitchFamily="18" charset="0"/>
              <a:cs typeface="Times New Roman" panose="02020603050405020304" pitchFamily="18" charset="0"/>
            </a:endParaRPr>
          </a:p>
          <a:p>
            <a:pPr lvl="1" eaLnBrk="1" hangingPunct="1">
              <a:lnSpc>
                <a:spcPct val="150000"/>
              </a:lnSpc>
              <a:spcBef>
                <a:spcPts val="600"/>
              </a:spcBef>
              <a:spcAft>
                <a:spcPts val="600"/>
              </a:spcAft>
            </a:pPr>
            <a:endParaRPr kumimoji="1" lang="en-US" altLang="zh-CN" b="1" dirty="0">
              <a:latin typeface="Times New Roman" panose="02020603050405020304" pitchFamily="18" charset="0"/>
              <a:cs typeface="Times New Roman" panose="02020603050405020304" pitchFamily="18" charset="0"/>
            </a:endParaRPr>
          </a:p>
          <a:p>
            <a:pPr lvl="1" eaLnBrk="1" hangingPunct="1">
              <a:lnSpc>
                <a:spcPct val="150000"/>
              </a:lnSpc>
              <a:spcBef>
                <a:spcPts val="600"/>
              </a:spcBef>
              <a:spcAft>
                <a:spcPts val="600"/>
              </a:spcAft>
            </a:pPr>
            <a:endParaRPr kumimoji="1" lang="en-US" altLang="zh-CN" b="1" dirty="0">
              <a:latin typeface="Times New Roman" panose="02020603050405020304" pitchFamily="18" charset="0"/>
              <a:cs typeface="Times New Roman" panose="02020603050405020304" pitchFamily="18" charset="0"/>
            </a:endParaRPr>
          </a:p>
          <a:p>
            <a:pPr lvl="1" eaLnBrk="1" hangingPunct="1">
              <a:lnSpc>
                <a:spcPct val="150000"/>
              </a:lnSpc>
              <a:spcBef>
                <a:spcPts val="600"/>
              </a:spcBef>
              <a:spcAft>
                <a:spcPts val="600"/>
              </a:spcAft>
            </a:pPr>
            <a:r>
              <a:rPr kumimoji="1" lang="zh-CN" altLang="en-US" b="1" dirty="0">
                <a:latin typeface="Times New Roman" panose="02020603050405020304" pitchFamily="18" charset="0"/>
                <a:cs typeface="Times New Roman" panose="02020603050405020304" pitchFamily="18" charset="0"/>
              </a:rPr>
              <a:t>贴现函数：</a:t>
            </a:r>
            <a:endParaRPr kumimoji="1" lang="en-US" altLang="zh-CN" b="1" i="1" baseline="30000" dirty="0">
              <a:latin typeface="Times New Roman" panose="02020603050405020304" pitchFamily="18" charset="0"/>
              <a:cs typeface="Times New Roman" panose="02020603050405020304" pitchFamily="18" charset="0"/>
            </a:endParaRPr>
          </a:p>
        </p:txBody>
      </p:sp>
      <p:graphicFrame>
        <p:nvGraphicFramePr>
          <p:cNvPr id="2" name="对象 1"/>
          <p:cNvGraphicFramePr>
            <a:graphicFrameLocks noChangeAspect="1"/>
          </p:cNvGraphicFramePr>
          <p:nvPr/>
        </p:nvGraphicFramePr>
        <p:xfrm>
          <a:off x="3249825" y="2492716"/>
          <a:ext cx="1790312" cy="511518"/>
        </p:xfrm>
        <a:graphic>
          <a:graphicData uri="http://schemas.openxmlformats.org/presentationml/2006/ole">
            <mc:AlternateContent xmlns:mc="http://schemas.openxmlformats.org/markup-compatibility/2006">
              <mc:Choice xmlns:v="urn:schemas-microsoft-com:vml" Requires="v">
                <p:oleObj spid="_x0000_s75806" name="Equation" r:id="rId3" imgW="799920" imgH="228600" progId="Equation.DSMT4">
                  <p:embed/>
                </p:oleObj>
              </mc:Choice>
              <mc:Fallback>
                <p:oleObj name="Equation" r:id="rId3" imgW="799920" imgH="228600" progId="Equation.DSMT4">
                  <p:embed/>
                  <p:pic>
                    <p:nvPicPr>
                      <p:cNvPr id="0" name=""/>
                      <p:cNvPicPr/>
                      <p:nvPr/>
                    </p:nvPicPr>
                    <p:blipFill>
                      <a:blip r:embed="rId4"/>
                      <a:stretch>
                        <a:fillRect/>
                      </a:stretch>
                    </p:blipFill>
                    <p:spPr>
                      <a:xfrm>
                        <a:off x="3249825" y="2492716"/>
                        <a:ext cx="1790312" cy="511518"/>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3049759" y="4947723"/>
          <a:ext cx="3440112" cy="511175"/>
        </p:xfrm>
        <a:graphic>
          <a:graphicData uri="http://schemas.openxmlformats.org/presentationml/2006/ole">
            <mc:AlternateContent xmlns:mc="http://schemas.openxmlformats.org/markup-compatibility/2006">
              <mc:Choice xmlns:v="urn:schemas-microsoft-com:vml" Requires="v">
                <p:oleObj spid="_x0000_s75807" name="Equation" r:id="rId5" imgW="1536480" imgH="228600" progId="Equation.DSMT4">
                  <p:embed/>
                </p:oleObj>
              </mc:Choice>
              <mc:Fallback>
                <p:oleObj name="Equation" r:id="rId5" imgW="1536480" imgH="228600" progId="Equation.DSMT4">
                  <p:embed/>
                  <p:pic>
                    <p:nvPicPr>
                      <p:cNvPr id="0" name=""/>
                      <p:cNvPicPr/>
                      <p:nvPr/>
                    </p:nvPicPr>
                    <p:blipFill>
                      <a:blip r:embed="rId6"/>
                      <a:stretch>
                        <a:fillRect/>
                      </a:stretch>
                    </p:blipFill>
                    <p:spPr>
                      <a:xfrm>
                        <a:off x="3049759" y="4947723"/>
                        <a:ext cx="3440112" cy="511175"/>
                      </a:xfrm>
                      <a:prstGeom prst="rect">
                        <a:avLst/>
                      </a:prstGeom>
                    </p:spPr>
                  </p:pic>
                </p:oleObj>
              </mc:Fallback>
            </mc:AlternateContent>
          </a:graphicData>
        </a:graphic>
      </p:graphicFrame>
    </p:spTree>
    <p:extLst>
      <p:ext uri="{BB962C8B-B14F-4D97-AF65-F5344CB8AC3E}">
        <p14:creationId xmlns:p14="http://schemas.microsoft.com/office/powerpoint/2010/main" val="15721557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7674A01A-AFEF-44DD-87DB-C735AA8C929D}" type="slidenum">
              <a:rPr lang="en-US" altLang="zh-CN" smtClean="0">
                <a:latin typeface="Times New Roman" panose="02020603050405020304" pitchFamily="18" charset="0"/>
                <a:cs typeface="Times New Roman" panose="02020603050405020304" pitchFamily="18" charset="0"/>
              </a:rPr>
              <a:pPr eaLnBrk="1" hangingPunct="1">
                <a:buNone/>
              </a:pPr>
              <a:t>65</a:t>
            </a:fld>
            <a:endParaRPr lang="en-US" altLang="zh-CN">
              <a:latin typeface="Times New Roman" panose="02020603050405020304" pitchFamily="18" charset="0"/>
              <a:cs typeface="Times New Roman" panose="02020603050405020304" pitchFamily="18" charset="0"/>
            </a:endParaRPr>
          </a:p>
        </p:txBody>
      </p:sp>
      <p:sp>
        <p:nvSpPr>
          <p:cNvPr id="70659" name="Rectangle 2"/>
          <p:cNvSpPr>
            <a:spLocks noGrp="1" noChangeArrowheads="1"/>
          </p:cNvSpPr>
          <p:nvPr>
            <p:ph type="title"/>
          </p:nvPr>
        </p:nvSpPr>
        <p:spPr>
          <a:xfrm>
            <a:off x="752891" y="1125967"/>
            <a:ext cx="7543800" cy="509588"/>
          </a:xfrm>
        </p:spPr>
        <p:txBody>
          <a:bodyPr/>
          <a:lstStyle/>
          <a:p>
            <a:pPr eaLnBrk="1" hangingPunct="1"/>
            <a:r>
              <a:rPr lang="zh-CN" altLang="en-US" sz="2400" b="1" dirty="0">
                <a:solidFill>
                  <a:schemeClr val="tx1"/>
                </a:solidFill>
                <a:latin typeface="+mn-lt"/>
                <a:ea typeface="黑体" panose="02010609060101010101" pitchFamily="49" charset="-122"/>
              </a:rPr>
              <a:t>等价关系</a:t>
            </a:r>
          </a:p>
        </p:txBody>
      </p:sp>
      <p:sp>
        <p:nvSpPr>
          <p:cNvPr id="70666" name="Text Box 10"/>
          <p:cNvSpPr txBox="1">
            <a:spLocks noChangeArrowheads="1"/>
          </p:cNvSpPr>
          <p:nvPr/>
        </p:nvSpPr>
        <p:spPr bwMode="auto">
          <a:xfrm>
            <a:off x="4654177" y="2688906"/>
            <a:ext cx="338554"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b="1" dirty="0">
                <a:latin typeface="Times New Roman" panose="02020603050405020304" pitchFamily="18" charset="0"/>
                <a:cs typeface="Times New Roman" panose="02020603050405020304" pitchFamily="18" charset="0"/>
              </a:rPr>
              <a:t>1</a:t>
            </a:r>
          </a:p>
        </p:txBody>
      </p:sp>
      <p:sp>
        <p:nvSpPr>
          <p:cNvPr id="70667" name="Text Box 11"/>
          <p:cNvSpPr txBox="1">
            <a:spLocks noChangeArrowheads="1"/>
          </p:cNvSpPr>
          <p:nvPr/>
        </p:nvSpPr>
        <p:spPr bwMode="auto">
          <a:xfrm>
            <a:off x="7630129" y="2668962"/>
            <a:ext cx="67518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b="1" dirty="0">
                <a:latin typeface="Times New Roman" panose="02020603050405020304" pitchFamily="18" charset="0"/>
                <a:cs typeface="Times New Roman" panose="02020603050405020304" pitchFamily="18" charset="0"/>
              </a:rPr>
              <a:t>1+ </a:t>
            </a:r>
            <a:r>
              <a:rPr lang="en-US" altLang="zh-CN" b="1" i="1" dirty="0" err="1">
                <a:latin typeface="Times New Roman" pitchFamily="18" charset="0"/>
                <a:cs typeface="Times New Roman" panose="02020603050405020304" pitchFamily="18" charset="0"/>
              </a:rPr>
              <a:t>i</a:t>
            </a:r>
            <a:endParaRPr lang="en-US" altLang="zh-CN" b="1" i="1" dirty="0">
              <a:latin typeface="Times New Roman" pitchFamily="18" charset="0"/>
              <a:cs typeface="Times New Roman" panose="02020603050405020304" pitchFamily="18" charset="0"/>
            </a:endParaRPr>
          </a:p>
        </p:txBody>
      </p:sp>
      <p:sp>
        <p:nvSpPr>
          <p:cNvPr id="70668" name="Line 12"/>
          <p:cNvSpPr>
            <a:spLocks noChangeShapeType="1"/>
          </p:cNvSpPr>
          <p:nvPr/>
        </p:nvSpPr>
        <p:spPr bwMode="auto">
          <a:xfrm>
            <a:off x="5089857" y="2956299"/>
            <a:ext cx="2519363" cy="0"/>
          </a:xfrm>
          <a:prstGeom prst="line">
            <a:avLst/>
          </a:prstGeom>
          <a:noFill/>
          <a:ln w="76200">
            <a:solidFill>
              <a:srgbClr val="FF0000"/>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pPr>
              <a:buNone/>
            </a:pPr>
            <a:endParaRPr lang="zh-CN" altLang="en-US">
              <a:latin typeface="Times New Roman" panose="02020603050405020304" pitchFamily="18" charset="0"/>
              <a:cs typeface="Times New Roman" panose="02020603050405020304" pitchFamily="18" charset="0"/>
            </a:endParaRPr>
          </a:p>
        </p:txBody>
      </p:sp>
      <p:sp>
        <p:nvSpPr>
          <p:cNvPr id="70669" name="Text Box 14"/>
          <p:cNvSpPr txBox="1">
            <a:spLocks noChangeArrowheads="1"/>
          </p:cNvSpPr>
          <p:nvPr/>
        </p:nvSpPr>
        <p:spPr bwMode="auto">
          <a:xfrm>
            <a:off x="4389976" y="4657003"/>
            <a:ext cx="800219"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b="1" dirty="0">
                <a:latin typeface="Times New Roman" panose="02020603050405020304" pitchFamily="18" charset="0"/>
                <a:cs typeface="Times New Roman" panose="02020603050405020304" pitchFamily="18" charset="0"/>
              </a:rPr>
              <a:t>1</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b="1" i="1" dirty="0">
                <a:latin typeface="Times New Roman" pitchFamily="18" charset="0"/>
                <a:cs typeface="Times New Roman" panose="02020603050405020304" pitchFamily="18" charset="0"/>
              </a:rPr>
              <a:t> d</a:t>
            </a:r>
          </a:p>
        </p:txBody>
      </p:sp>
      <p:sp>
        <p:nvSpPr>
          <p:cNvPr id="70670" name="Line 15"/>
          <p:cNvSpPr>
            <a:spLocks noChangeShapeType="1"/>
          </p:cNvSpPr>
          <p:nvPr/>
        </p:nvSpPr>
        <p:spPr bwMode="auto">
          <a:xfrm>
            <a:off x="5221287" y="4967957"/>
            <a:ext cx="2678799" cy="7697"/>
          </a:xfrm>
          <a:prstGeom prst="line">
            <a:avLst/>
          </a:prstGeom>
          <a:noFill/>
          <a:ln w="7620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pPr>
              <a:buNone/>
            </a:pPr>
            <a:endParaRPr lang="zh-CN" altLang="en-US">
              <a:ln>
                <a:solidFill>
                  <a:sysClr val="windowText" lastClr="000000"/>
                </a:solidFill>
              </a:ln>
              <a:latin typeface="Times New Roman" panose="02020603050405020304" pitchFamily="18" charset="0"/>
              <a:cs typeface="Times New Roman" panose="02020603050405020304" pitchFamily="18" charset="0"/>
            </a:endParaRPr>
          </a:p>
        </p:txBody>
      </p:sp>
      <p:sp>
        <p:nvSpPr>
          <p:cNvPr id="70671" name="Text Box 17"/>
          <p:cNvSpPr txBox="1">
            <a:spLocks noChangeArrowheads="1"/>
          </p:cNvSpPr>
          <p:nvPr/>
        </p:nvSpPr>
        <p:spPr bwMode="auto">
          <a:xfrm>
            <a:off x="7958137" y="4690246"/>
            <a:ext cx="338554"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b="1">
                <a:latin typeface="Times New Roman" panose="02020603050405020304" pitchFamily="18" charset="0"/>
                <a:cs typeface="Times New Roman" panose="02020603050405020304" pitchFamily="18" charset="0"/>
              </a:rPr>
              <a:t>1</a:t>
            </a:r>
          </a:p>
        </p:txBody>
      </p:sp>
      <p:graphicFrame>
        <p:nvGraphicFramePr>
          <p:cNvPr id="2" name="对象 1"/>
          <p:cNvGraphicFramePr>
            <a:graphicFrameLocks noChangeAspect="1"/>
          </p:cNvGraphicFramePr>
          <p:nvPr>
            <p:extLst>
              <p:ext uri="{D42A27DB-BD31-4B8C-83A1-F6EECF244321}">
                <p14:modId xmlns:p14="http://schemas.microsoft.com/office/powerpoint/2010/main" val="1001761569"/>
              </p:ext>
            </p:extLst>
          </p:nvPr>
        </p:nvGraphicFramePr>
        <p:xfrm>
          <a:off x="1069975" y="2395538"/>
          <a:ext cx="1474788" cy="3222625"/>
        </p:xfrm>
        <a:graphic>
          <a:graphicData uri="http://schemas.openxmlformats.org/presentationml/2006/ole">
            <mc:AlternateContent xmlns:mc="http://schemas.openxmlformats.org/markup-compatibility/2006">
              <mc:Choice xmlns:v="urn:schemas-microsoft-com:vml" Requires="v">
                <p:oleObj spid="_x0000_s76823" name="Equation" r:id="rId3" imgW="545760" imgH="1193760" progId="Equation.DSMT4">
                  <p:embed/>
                </p:oleObj>
              </mc:Choice>
              <mc:Fallback>
                <p:oleObj name="Equation" r:id="rId3" imgW="545760" imgH="1193760" progId="Equation.DSMT4">
                  <p:embed/>
                  <p:pic>
                    <p:nvPicPr>
                      <p:cNvPr id="0" name=""/>
                      <p:cNvPicPr/>
                      <p:nvPr/>
                    </p:nvPicPr>
                    <p:blipFill>
                      <a:blip r:embed="rId4"/>
                      <a:stretch>
                        <a:fillRect/>
                      </a:stretch>
                    </p:blipFill>
                    <p:spPr>
                      <a:xfrm>
                        <a:off x="1069975" y="2395538"/>
                        <a:ext cx="1474788" cy="3222625"/>
                      </a:xfrm>
                      <a:prstGeom prst="rect">
                        <a:avLst/>
                      </a:prstGeom>
                      <a:solidFill>
                        <a:schemeClr val="accent1"/>
                      </a:solidFill>
                    </p:spPr>
                  </p:pic>
                </p:oleObj>
              </mc:Fallback>
            </mc:AlternateContent>
          </a:graphicData>
        </a:graphic>
      </p:graphicFrame>
    </p:spTree>
    <p:extLst>
      <p:ext uri="{BB962C8B-B14F-4D97-AF65-F5344CB8AC3E}">
        <p14:creationId xmlns:p14="http://schemas.microsoft.com/office/powerpoint/2010/main" val="24932299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F987018-4003-456A-9129-A20605A48028}" type="slidenum">
              <a:rPr lang="en-US" altLang="zh-CN" smtClean="0"/>
              <a:pPr eaLnBrk="1" hangingPunct="1"/>
              <a:t>66</a:t>
            </a:fld>
            <a:endParaRPr lang="en-US" altLang="zh-CN"/>
          </a:p>
        </p:txBody>
      </p:sp>
      <p:sp>
        <p:nvSpPr>
          <p:cNvPr id="205827" name="Rectangle 3"/>
          <p:cNvSpPr>
            <a:spLocks noGrp="1" noChangeArrowheads="1"/>
          </p:cNvSpPr>
          <p:nvPr>
            <p:ph type="body" idx="1"/>
          </p:nvPr>
        </p:nvSpPr>
        <p:spPr>
          <a:xfrm>
            <a:off x="457200" y="1773238"/>
            <a:ext cx="8229600" cy="4357687"/>
          </a:xfrm>
        </p:spPr>
        <p:txBody>
          <a:bodyPr/>
          <a:lstStyle/>
          <a:p>
            <a:pPr eaLnBrk="1" hangingPunct="1">
              <a:lnSpc>
                <a:spcPct val="200000"/>
              </a:lnSpc>
            </a:pPr>
            <a:r>
              <a:rPr lang="zh-CN" altLang="en-US" b="1" dirty="0">
                <a:solidFill>
                  <a:srgbClr val="000099"/>
                </a:solidFill>
                <a:latin typeface="+mn-lt"/>
                <a:ea typeface="黑体" panose="02010609060101010101" pitchFamily="49" charset="-122"/>
              </a:rPr>
              <a:t>有效利率：</a:t>
            </a:r>
            <a:r>
              <a:rPr lang="zh-CN" altLang="en-US" b="1" dirty="0">
                <a:latin typeface="+mn-lt"/>
                <a:ea typeface="黑体" panose="02010609060101010101" pitchFamily="49" charset="-122"/>
              </a:rPr>
              <a:t>一年复利一次。</a:t>
            </a:r>
          </a:p>
          <a:p>
            <a:pPr eaLnBrk="1" hangingPunct="1">
              <a:lnSpc>
                <a:spcPct val="200000"/>
              </a:lnSpc>
            </a:pPr>
            <a:r>
              <a:rPr lang="zh-CN" altLang="en-US" b="1" dirty="0">
                <a:solidFill>
                  <a:srgbClr val="000099"/>
                </a:solidFill>
                <a:latin typeface="+mn-lt"/>
                <a:ea typeface="黑体" panose="02010609060101010101" pitchFamily="49" charset="-122"/>
              </a:rPr>
              <a:t>名义利率：一年</a:t>
            </a:r>
            <a:r>
              <a:rPr lang="zh-CN" altLang="en-US" b="1" dirty="0">
                <a:latin typeface="+mn-lt"/>
                <a:ea typeface="黑体" panose="02010609060101010101" pitchFamily="49" charset="-122"/>
              </a:rPr>
              <a:t>复利多次，或多年复利一次。</a:t>
            </a:r>
            <a:endParaRPr lang="en-US" altLang="zh-CN" b="1" dirty="0">
              <a:latin typeface="+mn-lt"/>
              <a:ea typeface="黑体" panose="02010609060101010101" pitchFamily="49" charset="-122"/>
            </a:endParaRPr>
          </a:p>
          <a:p>
            <a:pPr lvl="1" eaLnBrk="1" hangingPunct="1">
              <a:lnSpc>
                <a:spcPct val="200000"/>
              </a:lnSpc>
            </a:pPr>
            <a:r>
              <a:rPr lang="zh-CN" altLang="en-US" b="1" dirty="0">
                <a:latin typeface="+mn-lt"/>
                <a:ea typeface="黑体" panose="02010609060101010101" pitchFamily="49" charset="-122"/>
              </a:rPr>
              <a:t>例：</a:t>
            </a:r>
            <a:r>
              <a:rPr lang="en-US" altLang="zh-CN" b="1" dirty="0">
                <a:latin typeface="+mn-lt"/>
                <a:ea typeface="黑体" panose="02010609060101010101" pitchFamily="49" charset="-122"/>
              </a:rPr>
              <a:t>3</a:t>
            </a:r>
            <a:r>
              <a:rPr lang="zh-CN" altLang="en-US" b="1" dirty="0">
                <a:latin typeface="+mn-lt"/>
                <a:ea typeface="黑体" panose="02010609060101010101" pitchFamily="49" charset="-122"/>
              </a:rPr>
              <a:t>个月期的存款年利率为</a:t>
            </a:r>
            <a:r>
              <a:rPr lang="en-US" altLang="zh-CN" b="1" dirty="0">
                <a:latin typeface="+mn-lt"/>
                <a:ea typeface="黑体" panose="02010609060101010101" pitchFamily="49" charset="-122"/>
              </a:rPr>
              <a:t>1.8%</a:t>
            </a:r>
          </a:p>
          <a:p>
            <a:pPr lvl="1" eaLnBrk="1" hangingPunct="1">
              <a:lnSpc>
                <a:spcPct val="200000"/>
              </a:lnSpc>
            </a:pPr>
            <a:r>
              <a:rPr lang="zh-CN" altLang="en-US" b="1" dirty="0">
                <a:latin typeface="+mn-lt"/>
                <a:ea typeface="黑体" panose="02010609060101010101" pitchFamily="49" charset="-122"/>
              </a:rPr>
              <a:t>例：</a:t>
            </a:r>
            <a:r>
              <a:rPr lang="en-US" altLang="zh-CN" b="1" dirty="0">
                <a:latin typeface="+mn-lt"/>
                <a:ea typeface="黑体" panose="02010609060101010101" pitchFamily="49" charset="-122"/>
              </a:rPr>
              <a:t>3</a:t>
            </a:r>
            <a:r>
              <a:rPr lang="zh-CN" altLang="en-US" b="1" dirty="0">
                <a:latin typeface="+mn-lt"/>
                <a:ea typeface="黑体" panose="02010609060101010101" pitchFamily="49" charset="-122"/>
              </a:rPr>
              <a:t>年期的存款年利率为</a:t>
            </a:r>
            <a:r>
              <a:rPr lang="en-US" altLang="zh-CN" b="1" dirty="0">
                <a:latin typeface="+mn-lt"/>
                <a:ea typeface="黑体" panose="02010609060101010101" pitchFamily="49" charset="-122"/>
              </a:rPr>
              <a:t>4%</a:t>
            </a:r>
            <a:endParaRPr lang="en-US" altLang="zh-CN" b="1" dirty="0">
              <a:latin typeface="+mn-lt"/>
            </a:endParaRPr>
          </a:p>
          <a:p>
            <a:pPr>
              <a:lnSpc>
                <a:spcPct val="200000"/>
              </a:lnSpc>
            </a:pPr>
            <a:r>
              <a:rPr lang="zh-CN" altLang="en-US" dirty="0">
                <a:latin typeface="+mn-lt"/>
                <a:ea typeface="黑体" panose="02010609060101010101" pitchFamily="49" charset="-122"/>
              </a:rPr>
              <a:t>最常见的年名义利率：一年复利多次</a:t>
            </a:r>
            <a:endParaRPr lang="zh-CN" altLang="en-US" b="1" dirty="0">
              <a:latin typeface="+mn-lt"/>
              <a:ea typeface="黑体" panose="02010609060101010101" pitchFamily="49" charset="-122"/>
            </a:endParaRPr>
          </a:p>
        </p:txBody>
      </p:sp>
      <p:sp>
        <p:nvSpPr>
          <p:cNvPr id="10244" name="Rectangle 4"/>
          <p:cNvSpPr>
            <a:spLocks noGrp="1" noChangeArrowheads="1"/>
          </p:cNvSpPr>
          <p:nvPr>
            <p:ph type="title"/>
          </p:nvPr>
        </p:nvSpPr>
        <p:spPr>
          <a:xfrm>
            <a:off x="457200" y="817672"/>
            <a:ext cx="8229600" cy="789140"/>
          </a:xfrm>
        </p:spPr>
        <p:txBody>
          <a:bodyPr/>
          <a:lstStyle/>
          <a:p>
            <a:pPr eaLnBrk="1" hangingPunct="1"/>
            <a:r>
              <a:rPr lang="zh-CN" altLang="en-US" sz="3200" b="1" dirty="0">
                <a:solidFill>
                  <a:srgbClr val="000099"/>
                </a:solidFill>
                <a:latin typeface="+mn-lt"/>
                <a:ea typeface="黑体" panose="02010609060101010101" pitchFamily="49" charset="-122"/>
              </a:rPr>
              <a:t>（年）名义利率？</a:t>
            </a:r>
          </a:p>
        </p:txBody>
      </p:sp>
    </p:spTree>
    <p:extLst>
      <p:ext uri="{BB962C8B-B14F-4D97-AF65-F5344CB8AC3E}">
        <p14:creationId xmlns:p14="http://schemas.microsoft.com/office/powerpoint/2010/main" val="8139570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anim calcmode="lin" valueType="num">
                                      <p:cBhvr additive="base">
                                        <p:cTn id="7" dur="500" fill="hold"/>
                                        <p:tgtEl>
                                          <p:spTgt spid="2058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58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5827">
                                            <p:txEl>
                                              <p:pRg st="1" end="1"/>
                                            </p:txEl>
                                          </p:spTgt>
                                        </p:tgtEl>
                                        <p:attrNameLst>
                                          <p:attrName>style.visibility</p:attrName>
                                        </p:attrNameLst>
                                      </p:cBhvr>
                                      <p:to>
                                        <p:strVal val="visible"/>
                                      </p:to>
                                    </p:set>
                                    <p:anim calcmode="lin" valueType="num">
                                      <p:cBhvr additive="base">
                                        <p:cTn id="13" dur="500" fill="hold"/>
                                        <p:tgtEl>
                                          <p:spTgt spid="2058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582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05827">
                                            <p:txEl>
                                              <p:pRg st="2" end="2"/>
                                            </p:txEl>
                                          </p:spTgt>
                                        </p:tgtEl>
                                        <p:attrNameLst>
                                          <p:attrName>style.visibility</p:attrName>
                                        </p:attrNameLst>
                                      </p:cBhvr>
                                      <p:to>
                                        <p:strVal val="visible"/>
                                      </p:to>
                                    </p:set>
                                    <p:anim calcmode="lin" valueType="num">
                                      <p:cBhvr additive="base">
                                        <p:cTn id="17" dur="500" fill="hold"/>
                                        <p:tgtEl>
                                          <p:spTgt spid="20582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582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05827">
                                            <p:txEl>
                                              <p:pRg st="3" end="3"/>
                                            </p:txEl>
                                          </p:spTgt>
                                        </p:tgtEl>
                                        <p:attrNameLst>
                                          <p:attrName>style.visibility</p:attrName>
                                        </p:attrNameLst>
                                      </p:cBhvr>
                                      <p:to>
                                        <p:strVal val="visible"/>
                                      </p:to>
                                    </p:set>
                                    <p:anim calcmode="lin" valueType="num">
                                      <p:cBhvr additive="base">
                                        <p:cTn id="21" dur="500" fill="hold"/>
                                        <p:tgtEl>
                                          <p:spTgt spid="20582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58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5827">
                                            <p:txEl>
                                              <p:pRg st="4" end="4"/>
                                            </p:txEl>
                                          </p:spTgt>
                                        </p:tgtEl>
                                        <p:attrNameLst>
                                          <p:attrName>style.visibility</p:attrName>
                                        </p:attrNameLst>
                                      </p:cBhvr>
                                      <p:to>
                                        <p:strVal val="visible"/>
                                      </p:to>
                                    </p:set>
                                    <p:anim calcmode="lin" valueType="num">
                                      <p:cBhvr additive="base">
                                        <p:cTn id="27" dur="500" fill="hold"/>
                                        <p:tgtEl>
                                          <p:spTgt spid="20582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58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44179FC-FDE6-4B2C-B315-801EDA10CE56}" type="slidenum">
              <a:rPr lang="en-US" altLang="zh-CN" smtClean="0"/>
              <a:pPr eaLnBrk="1" hangingPunct="1"/>
              <a:t>67</a:t>
            </a:fld>
            <a:endParaRPr lang="en-US" altLang="zh-CN"/>
          </a:p>
        </p:txBody>
      </p:sp>
      <p:sp>
        <p:nvSpPr>
          <p:cNvPr id="253955" name="Rectangle 3"/>
          <p:cNvSpPr>
            <a:spLocks noGrp="1" noChangeArrowheads="1"/>
          </p:cNvSpPr>
          <p:nvPr>
            <p:ph type="body" idx="1"/>
          </p:nvPr>
        </p:nvSpPr>
        <p:spPr>
          <a:xfrm>
            <a:off x="457200" y="1409220"/>
            <a:ext cx="8229600" cy="4411662"/>
          </a:xfrm>
        </p:spPr>
        <p:txBody>
          <a:bodyPr/>
          <a:lstStyle/>
          <a:p>
            <a:pPr eaLnBrk="1" hangingPunct="1">
              <a:lnSpc>
                <a:spcPct val="200000"/>
              </a:lnSpc>
            </a:pPr>
            <a:r>
              <a:rPr lang="zh-CN" altLang="en-US" b="1" dirty="0">
                <a:latin typeface="+mn-lt"/>
                <a:ea typeface="黑体" panose="02010609060101010101" pitchFamily="49" charset="-122"/>
              </a:rPr>
              <a:t>考虑下述两笔贷款：</a:t>
            </a:r>
          </a:p>
          <a:p>
            <a:pPr lvl="1" eaLnBrk="1" hangingPunct="1">
              <a:lnSpc>
                <a:spcPct val="200000"/>
              </a:lnSpc>
            </a:pPr>
            <a:r>
              <a:rPr lang="zh-CN" altLang="en-US" b="1" dirty="0">
                <a:latin typeface="+mn-lt"/>
                <a:ea typeface="黑体" panose="02010609060101010101" pitchFamily="49" charset="-122"/>
              </a:rPr>
              <a:t>贷款</a:t>
            </a:r>
            <a:r>
              <a:rPr lang="en-US" altLang="zh-CN" b="1" dirty="0">
                <a:latin typeface="+mn-lt"/>
                <a:ea typeface="黑体" panose="02010609060101010101" pitchFamily="49" charset="-122"/>
              </a:rPr>
              <a:t>100</a:t>
            </a:r>
            <a:r>
              <a:rPr lang="zh-CN" altLang="en-US" b="1" dirty="0">
                <a:latin typeface="+mn-lt"/>
                <a:ea typeface="黑体" panose="02010609060101010101" pitchFamily="49" charset="-122"/>
              </a:rPr>
              <a:t>万，年利率为</a:t>
            </a:r>
            <a:r>
              <a:rPr lang="en-US" altLang="zh-CN" b="1" dirty="0">
                <a:latin typeface="+mn-lt"/>
                <a:ea typeface="黑体" panose="02010609060101010101" pitchFamily="49" charset="-122"/>
              </a:rPr>
              <a:t>12</a:t>
            </a:r>
            <a:r>
              <a:rPr lang="zh-CN" altLang="en-US" b="1" dirty="0">
                <a:latin typeface="+mn-lt"/>
                <a:ea typeface="黑体" panose="02010609060101010101" pitchFamily="49" charset="-122"/>
              </a:rPr>
              <a:t>％，年末支付利息</a:t>
            </a:r>
            <a:r>
              <a:rPr lang="en-US" altLang="zh-CN" b="1" dirty="0">
                <a:latin typeface="+mn-lt"/>
                <a:ea typeface="黑体" panose="02010609060101010101" pitchFamily="49" charset="-122"/>
              </a:rPr>
              <a:t>12</a:t>
            </a:r>
            <a:r>
              <a:rPr lang="zh-CN" altLang="en-US" b="1" dirty="0">
                <a:latin typeface="+mn-lt"/>
                <a:ea typeface="黑体" panose="02010609060101010101" pitchFamily="49" charset="-122"/>
              </a:rPr>
              <a:t>万。</a:t>
            </a:r>
          </a:p>
          <a:p>
            <a:pPr lvl="1" eaLnBrk="1" hangingPunct="1">
              <a:lnSpc>
                <a:spcPct val="200000"/>
              </a:lnSpc>
            </a:pPr>
            <a:r>
              <a:rPr lang="zh-CN" altLang="en-US" b="1" dirty="0">
                <a:latin typeface="+mn-lt"/>
                <a:ea typeface="黑体" panose="02010609060101010101" pitchFamily="49" charset="-122"/>
              </a:rPr>
              <a:t>贷款</a:t>
            </a:r>
            <a:r>
              <a:rPr lang="en-US" altLang="zh-CN" b="1" dirty="0">
                <a:latin typeface="+mn-lt"/>
                <a:ea typeface="黑体" panose="02010609060101010101" pitchFamily="49" charset="-122"/>
              </a:rPr>
              <a:t>100</a:t>
            </a:r>
            <a:r>
              <a:rPr lang="zh-CN" altLang="en-US" b="1" dirty="0">
                <a:latin typeface="+mn-lt"/>
                <a:ea typeface="黑体" panose="02010609060101010101" pitchFamily="49" charset="-122"/>
              </a:rPr>
              <a:t>万，年利率为</a:t>
            </a:r>
            <a:r>
              <a:rPr lang="en-US" altLang="zh-CN" b="1" dirty="0">
                <a:latin typeface="+mn-lt"/>
                <a:ea typeface="黑体" panose="02010609060101010101" pitchFamily="49" charset="-122"/>
              </a:rPr>
              <a:t>12</a:t>
            </a:r>
            <a:r>
              <a:rPr lang="zh-CN" altLang="en-US" b="1" dirty="0">
                <a:latin typeface="+mn-lt"/>
                <a:ea typeface="黑体" panose="02010609060101010101" pitchFamily="49" charset="-122"/>
              </a:rPr>
              <a:t>％，每月末支付一次利息，每次支付</a:t>
            </a:r>
            <a:r>
              <a:rPr lang="en-US" altLang="zh-CN" b="1" dirty="0">
                <a:latin typeface="+mn-lt"/>
                <a:ea typeface="黑体" panose="02010609060101010101" pitchFamily="49" charset="-122"/>
              </a:rPr>
              <a:t>1</a:t>
            </a:r>
            <a:r>
              <a:rPr lang="zh-CN" altLang="en-US" b="1" dirty="0">
                <a:latin typeface="+mn-lt"/>
                <a:ea typeface="黑体" panose="02010609060101010101" pitchFamily="49" charset="-122"/>
              </a:rPr>
              <a:t>万。</a:t>
            </a:r>
          </a:p>
          <a:p>
            <a:pPr eaLnBrk="1" hangingPunct="1">
              <a:lnSpc>
                <a:spcPct val="200000"/>
              </a:lnSpc>
            </a:pPr>
            <a:r>
              <a:rPr lang="zh-CN" altLang="en-US" b="1" dirty="0">
                <a:latin typeface="+mn-lt"/>
                <a:ea typeface="黑体" panose="02010609060101010101" pitchFamily="49" charset="-122"/>
              </a:rPr>
              <a:t>第一个</a:t>
            </a:r>
            <a:r>
              <a:rPr lang="en-US" altLang="zh-CN" b="1" dirty="0">
                <a:latin typeface="+mn-lt"/>
                <a:ea typeface="黑体" panose="02010609060101010101" pitchFamily="49" charset="-122"/>
              </a:rPr>
              <a:t>12</a:t>
            </a:r>
            <a:r>
              <a:rPr lang="zh-CN" altLang="en-US" b="1" dirty="0">
                <a:latin typeface="+mn-lt"/>
                <a:ea typeface="黑体" panose="02010609060101010101" pitchFamily="49" charset="-122"/>
              </a:rPr>
              <a:t>％是</a:t>
            </a:r>
            <a:r>
              <a:rPr lang="zh-CN" altLang="en-US" b="1" dirty="0">
                <a:solidFill>
                  <a:srgbClr val="0000CC"/>
                </a:solidFill>
                <a:latin typeface="+mn-lt"/>
                <a:ea typeface="黑体" panose="02010609060101010101" pitchFamily="49" charset="-122"/>
              </a:rPr>
              <a:t>年有效利率</a:t>
            </a:r>
            <a:r>
              <a:rPr lang="zh-CN" altLang="en-US" b="1" dirty="0">
                <a:latin typeface="+mn-lt"/>
                <a:ea typeface="黑体" panose="02010609060101010101" pitchFamily="49" charset="-122"/>
              </a:rPr>
              <a:t>，第二个是</a:t>
            </a:r>
            <a:r>
              <a:rPr lang="zh-CN" altLang="en-US" b="1" dirty="0">
                <a:solidFill>
                  <a:srgbClr val="FC4D16"/>
                </a:solidFill>
                <a:latin typeface="+mn-lt"/>
                <a:ea typeface="黑体" panose="02010609060101010101" pitchFamily="49" charset="-122"/>
              </a:rPr>
              <a:t>年名义利率</a:t>
            </a:r>
            <a:r>
              <a:rPr lang="zh-CN" altLang="en-US" b="1" dirty="0">
                <a:latin typeface="+mn-lt"/>
                <a:ea typeface="黑体" panose="02010609060101010101" pitchFamily="49" charset="-122"/>
              </a:rPr>
              <a:t>。</a:t>
            </a:r>
          </a:p>
        </p:txBody>
      </p:sp>
    </p:spTree>
    <p:extLst>
      <p:ext uri="{BB962C8B-B14F-4D97-AF65-F5344CB8AC3E}">
        <p14:creationId xmlns:p14="http://schemas.microsoft.com/office/powerpoint/2010/main" val="21337781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3955">
                                            <p:txEl>
                                              <p:pRg st="0" end="0"/>
                                            </p:txEl>
                                          </p:spTgt>
                                        </p:tgtEl>
                                        <p:attrNameLst>
                                          <p:attrName>style.visibility</p:attrName>
                                        </p:attrNameLst>
                                      </p:cBhvr>
                                      <p:to>
                                        <p:strVal val="visible"/>
                                      </p:to>
                                    </p:set>
                                    <p:anim calcmode="lin" valueType="num">
                                      <p:cBhvr additive="base">
                                        <p:cTn id="7" dur="500" fill="hold"/>
                                        <p:tgtEl>
                                          <p:spTgt spid="2539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395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3955">
                                            <p:txEl>
                                              <p:pRg st="1" end="1"/>
                                            </p:txEl>
                                          </p:spTgt>
                                        </p:tgtEl>
                                        <p:attrNameLst>
                                          <p:attrName>style.visibility</p:attrName>
                                        </p:attrNameLst>
                                      </p:cBhvr>
                                      <p:to>
                                        <p:strVal val="visible"/>
                                      </p:to>
                                    </p:set>
                                    <p:anim calcmode="lin" valueType="num">
                                      <p:cBhvr additive="base">
                                        <p:cTn id="11" dur="500" fill="hold"/>
                                        <p:tgtEl>
                                          <p:spTgt spid="25395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395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53955">
                                            <p:txEl>
                                              <p:pRg st="2" end="2"/>
                                            </p:txEl>
                                          </p:spTgt>
                                        </p:tgtEl>
                                        <p:attrNameLst>
                                          <p:attrName>style.visibility</p:attrName>
                                        </p:attrNameLst>
                                      </p:cBhvr>
                                      <p:to>
                                        <p:strVal val="visible"/>
                                      </p:to>
                                    </p:set>
                                    <p:anim calcmode="lin" valueType="num">
                                      <p:cBhvr additive="base">
                                        <p:cTn id="15" dur="500" fill="hold"/>
                                        <p:tgtEl>
                                          <p:spTgt spid="25395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539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53955">
                                            <p:txEl>
                                              <p:pRg st="3" end="3"/>
                                            </p:txEl>
                                          </p:spTgt>
                                        </p:tgtEl>
                                        <p:attrNameLst>
                                          <p:attrName>style.visibility</p:attrName>
                                        </p:attrNameLst>
                                      </p:cBhvr>
                                      <p:to>
                                        <p:strVal val="visible"/>
                                      </p:to>
                                    </p:set>
                                    <p:anim calcmode="lin" valueType="num">
                                      <p:cBhvr additive="base">
                                        <p:cTn id="21" dur="500" fill="hold"/>
                                        <p:tgtEl>
                                          <p:spTgt spid="25395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5395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0950" y="1440138"/>
            <a:ext cx="8435280" cy="4411662"/>
          </a:xfrm>
        </p:spPr>
        <p:txBody>
          <a:bodyPr/>
          <a:lstStyle/>
          <a:p>
            <a:pPr>
              <a:lnSpc>
                <a:spcPct val="200000"/>
              </a:lnSpc>
            </a:pPr>
            <a:r>
              <a:rPr lang="zh-CN" altLang="en-US" b="1" dirty="0">
                <a:solidFill>
                  <a:srgbClr val="FF0000"/>
                </a:solidFill>
                <a:latin typeface="黑体" panose="02010609060101010101" pitchFamily="49" charset="-122"/>
                <a:ea typeface="黑体" panose="02010609060101010101" pitchFamily="49" charset="-122"/>
              </a:rPr>
              <a:t>例</a:t>
            </a:r>
            <a:r>
              <a:rPr lang="zh-CN" altLang="en-US" b="1" dirty="0">
                <a:latin typeface="黑体" panose="02010609060101010101" pitchFamily="49" charset="-122"/>
                <a:ea typeface="黑体" panose="02010609060101010101" pitchFamily="49" charset="-122"/>
              </a:rPr>
              <a:t>：理财产品的投资期限是</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个月，月末可以获得</a:t>
            </a:r>
            <a:r>
              <a:rPr lang="en-US" altLang="zh-CN" b="1" dirty="0">
                <a:latin typeface="黑体" panose="02010609060101010101" pitchFamily="49" charset="-122"/>
                <a:ea typeface="黑体" panose="02010609060101010101" pitchFamily="49" charset="-122"/>
              </a:rPr>
              <a:t>0.5% </a:t>
            </a:r>
            <a:r>
              <a:rPr lang="zh-CN" altLang="en-US" b="1" dirty="0">
                <a:latin typeface="黑体" panose="02010609060101010101" pitchFamily="49" charset="-122"/>
                <a:ea typeface="黑体" panose="02010609060101010101" pitchFamily="49" charset="-122"/>
              </a:rPr>
              <a:t>的收益。</a:t>
            </a:r>
            <a:endParaRPr lang="en-US" altLang="zh-CN" b="1" dirty="0">
              <a:latin typeface="黑体" panose="02010609060101010101" pitchFamily="49" charset="-122"/>
              <a:ea typeface="黑体" panose="02010609060101010101" pitchFamily="49" charset="-122"/>
            </a:endParaRPr>
          </a:p>
          <a:p>
            <a:pPr>
              <a:lnSpc>
                <a:spcPct val="200000"/>
              </a:lnSpc>
            </a:pPr>
            <a:r>
              <a:rPr lang="zh-CN" altLang="en-US" b="1" dirty="0">
                <a:solidFill>
                  <a:srgbClr val="FF0000"/>
                </a:solidFill>
                <a:latin typeface="黑体" panose="02010609060101010101" pitchFamily="49" charset="-122"/>
                <a:ea typeface="黑体" panose="02010609060101010101" pitchFamily="49" charset="-122"/>
              </a:rPr>
              <a:t>表述</a:t>
            </a:r>
            <a:r>
              <a:rPr lang="zh-CN" altLang="en-US" b="1" dirty="0">
                <a:latin typeface="黑体" panose="02010609060101010101" pitchFamily="49" charset="-122"/>
                <a:ea typeface="黑体" panose="02010609060101010101" pitchFamily="49" charset="-122"/>
              </a:rPr>
              <a:t>：理财产品的期限是</a:t>
            </a:r>
            <a:r>
              <a:rPr lang="en-US" altLang="zh-CN" b="1" dirty="0">
                <a:latin typeface="黑体" panose="02010609060101010101" pitchFamily="49" charset="-122"/>
                <a:ea typeface="黑体" panose="02010609060101010101" pitchFamily="49" charset="-122"/>
              </a:rPr>
              <a:t>30</a:t>
            </a:r>
            <a:r>
              <a:rPr lang="zh-CN" altLang="en-US" b="1" dirty="0">
                <a:latin typeface="黑体" panose="02010609060101010101" pitchFamily="49" charset="-122"/>
                <a:ea typeface="黑体" panose="02010609060101010101" pitchFamily="49" charset="-122"/>
              </a:rPr>
              <a:t>天，预期年收益率是</a:t>
            </a:r>
            <a:r>
              <a:rPr lang="en-US" altLang="zh-CN" b="1" dirty="0">
                <a:latin typeface="黑体" panose="02010609060101010101" pitchFamily="49" charset="-122"/>
                <a:ea typeface="黑体" panose="02010609060101010101" pitchFamily="49" charset="-122"/>
              </a:rPr>
              <a:t>6%</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a:lnSpc>
                <a:spcPct val="200000"/>
              </a:lnSpc>
            </a:pPr>
            <a:r>
              <a:rPr lang="zh-CN" altLang="en-US" b="1" dirty="0">
                <a:solidFill>
                  <a:srgbClr val="FF0000"/>
                </a:solidFill>
                <a:latin typeface="黑体" panose="02010609060101010101" pitchFamily="49" charset="-122"/>
                <a:ea typeface="黑体" panose="02010609060101010101" pitchFamily="49" charset="-122"/>
              </a:rPr>
              <a:t>含义</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6%</a:t>
            </a:r>
            <a:r>
              <a:rPr lang="zh-CN" altLang="en-US" b="1" dirty="0">
                <a:latin typeface="黑体" panose="02010609060101010101" pitchFamily="49" charset="-122"/>
                <a:ea typeface="黑体" panose="02010609060101010101" pitchFamily="49" charset="-122"/>
              </a:rPr>
              <a:t>是名义利率</a:t>
            </a:r>
            <a:endParaRPr lang="en-US" altLang="zh-CN" b="1" dirty="0">
              <a:latin typeface="黑体" panose="02010609060101010101" pitchFamily="49" charset="-122"/>
              <a:ea typeface="黑体" panose="02010609060101010101" pitchFamily="49" charset="-122"/>
            </a:endParaRPr>
          </a:p>
          <a:p>
            <a:pPr>
              <a:lnSpc>
                <a:spcPct val="200000"/>
              </a:lnSpc>
            </a:pPr>
            <a:r>
              <a:rPr lang="zh-CN" altLang="en-US" b="1" dirty="0">
                <a:latin typeface="黑体" panose="02010609060101010101" pitchFamily="49" charset="-122"/>
                <a:ea typeface="黑体" panose="02010609060101010101" pitchFamily="49" charset="-122"/>
              </a:rPr>
              <a:t>区间的有效利率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每年的区间数 </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年名义利率</a:t>
            </a:r>
          </a:p>
        </p:txBody>
      </p:sp>
      <p:sp>
        <p:nvSpPr>
          <p:cNvPr id="4" name="灯片编号占位符 3"/>
          <p:cNvSpPr>
            <a:spLocks noGrp="1"/>
          </p:cNvSpPr>
          <p:nvPr>
            <p:ph type="sldNum" sz="quarter" idx="12"/>
          </p:nvPr>
        </p:nvSpPr>
        <p:spPr/>
        <p:txBody>
          <a:bodyPr/>
          <a:lstStyle/>
          <a:p>
            <a:pPr>
              <a:defRPr/>
            </a:pPr>
            <a:fld id="{1124E272-266A-4F8E-8B1E-27C073A5EE92}" type="slidenum">
              <a:rPr lang="en-US" altLang="zh-CN" smtClean="0"/>
              <a:pPr>
                <a:defRPr/>
              </a:pPr>
              <a:t>68</a:t>
            </a:fld>
            <a:endParaRPr lang="en-US" altLang="zh-CN"/>
          </a:p>
        </p:txBody>
      </p:sp>
    </p:spTree>
    <p:extLst>
      <p:ext uri="{BB962C8B-B14F-4D97-AF65-F5344CB8AC3E}">
        <p14:creationId xmlns:p14="http://schemas.microsoft.com/office/powerpoint/2010/main" val="416121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EAD4005-50F8-487C-A6EC-1A471CFA1B26}" type="slidenum">
              <a:rPr lang="en-US" altLang="zh-CN" smtClean="0"/>
              <a:pPr eaLnBrk="1" hangingPunct="1"/>
              <a:t>69</a:t>
            </a:fld>
            <a:endParaRPr lang="en-US" altLang="zh-CN"/>
          </a:p>
        </p:txBody>
      </p:sp>
      <p:sp>
        <p:nvSpPr>
          <p:cNvPr id="12291" name="Rectangle 2"/>
          <p:cNvSpPr>
            <a:spLocks noGrp="1" noChangeArrowheads="1"/>
          </p:cNvSpPr>
          <p:nvPr>
            <p:ph type="title"/>
          </p:nvPr>
        </p:nvSpPr>
        <p:spPr>
          <a:xfrm>
            <a:off x="794087" y="1190624"/>
            <a:ext cx="7543800" cy="1003300"/>
          </a:xfrm>
        </p:spPr>
        <p:txBody>
          <a:bodyPr/>
          <a:lstStyle/>
          <a:p>
            <a:pPr eaLnBrk="1" hangingPunct="1"/>
            <a:r>
              <a:rPr lang="zh-CN" altLang="en-US" sz="2800" b="1" dirty="0">
                <a:solidFill>
                  <a:srgbClr val="000099"/>
                </a:solidFill>
                <a:latin typeface="+mn-lt"/>
                <a:ea typeface="黑体" panose="02010609060101010101" pitchFamily="49" charset="-122"/>
              </a:rPr>
              <a:t>名义利率的表述</a:t>
            </a:r>
          </a:p>
        </p:txBody>
      </p:sp>
      <p:sp>
        <p:nvSpPr>
          <p:cNvPr id="208899" name="Rectangle 3"/>
          <p:cNvSpPr>
            <a:spLocks noGrp="1" noChangeArrowheads="1"/>
          </p:cNvSpPr>
          <p:nvPr>
            <p:ph type="body" idx="1"/>
          </p:nvPr>
        </p:nvSpPr>
        <p:spPr>
          <a:xfrm>
            <a:off x="476451" y="2131178"/>
            <a:ext cx="8229600" cy="4231121"/>
          </a:xfrm>
        </p:spPr>
        <p:txBody>
          <a:bodyPr/>
          <a:lstStyle/>
          <a:p>
            <a:pPr eaLnBrk="1" hangingPunct="1">
              <a:lnSpc>
                <a:spcPct val="200000"/>
              </a:lnSpc>
            </a:pPr>
            <a:r>
              <a:rPr lang="zh-CN" altLang="en-US" b="1" dirty="0">
                <a:solidFill>
                  <a:srgbClr val="0000CC"/>
                </a:solidFill>
                <a:latin typeface="+mn-lt"/>
                <a:ea typeface="黑体" panose="02010609060101010101" pitchFamily="49" charset="-122"/>
              </a:rPr>
              <a:t>季度的有效利率为</a:t>
            </a:r>
            <a:r>
              <a:rPr lang="en-US" altLang="zh-CN" b="1" dirty="0">
                <a:solidFill>
                  <a:srgbClr val="0000CC"/>
                </a:solidFill>
                <a:latin typeface="+mn-lt"/>
                <a:ea typeface="黑体" panose="02010609060101010101" pitchFamily="49" charset="-122"/>
              </a:rPr>
              <a:t>3%</a:t>
            </a:r>
            <a:r>
              <a:rPr lang="zh-CN" altLang="en-US" b="1" dirty="0">
                <a:solidFill>
                  <a:srgbClr val="0000CC"/>
                </a:solidFill>
                <a:latin typeface="+mn-lt"/>
                <a:ea typeface="黑体" panose="02010609060101010101" pitchFamily="49" charset="-122"/>
              </a:rPr>
              <a:t>：</a:t>
            </a:r>
          </a:p>
          <a:p>
            <a:pPr lvl="1" eaLnBrk="1" hangingPunct="1">
              <a:lnSpc>
                <a:spcPct val="200000"/>
              </a:lnSpc>
            </a:pPr>
            <a:r>
              <a:rPr lang="zh-CN" altLang="en-US" b="1" dirty="0">
                <a:latin typeface="+mn-lt"/>
                <a:ea typeface="黑体" panose="02010609060101010101" pitchFamily="49" charset="-122"/>
              </a:rPr>
              <a:t>年利率为</a:t>
            </a:r>
            <a:r>
              <a:rPr lang="en-US" altLang="zh-CN" b="1" dirty="0">
                <a:latin typeface="+mn-lt"/>
                <a:ea typeface="黑体" panose="02010609060101010101" pitchFamily="49" charset="-122"/>
              </a:rPr>
              <a:t>12%</a:t>
            </a:r>
            <a:r>
              <a:rPr lang="zh-CN" altLang="en-US" b="1" dirty="0">
                <a:latin typeface="+mn-lt"/>
                <a:ea typeface="黑体" panose="02010609060101010101" pitchFamily="49" charset="-122"/>
              </a:rPr>
              <a:t>，每年结转</a:t>
            </a:r>
            <a:r>
              <a:rPr lang="en-US" altLang="zh-CN" b="1" dirty="0">
                <a:latin typeface="+mn-lt"/>
                <a:ea typeface="黑体" panose="02010609060101010101" pitchFamily="49" charset="-122"/>
              </a:rPr>
              <a:t>4</a:t>
            </a:r>
            <a:r>
              <a:rPr lang="zh-CN" altLang="en-US" b="1" dirty="0">
                <a:latin typeface="+mn-lt"/>
                <a:ea typeface="黑体" panose="02010609060101010101" pitchFamily="49" charset="-122"/>
              </a:rPr>
              <a:t>次利息；</a:t>
            </a:r>
          </a:p>
          <a:p>
            <a:pPr lvl="1" eaLnBrk="1" hangingPunct="1">
              <a:lnSpc>
                <a:spcPct val="200000"/>
              </a:lnSpc>
            </a:pPr>
            <a:r>
              <a:rPr lang="zh-CN" altLang="en-US" b="1" dirty="0">
                <a:latin typeface="+mn-lt"/>
                <a:ea typeface="黑体" panose="02010609060101010101" pitchFamily="49" charset="-122"/>
              </a:rPr>
              <a:t>年利率为</a:t>
            </a:r>
            <a:r>
              <a:rPr lang="en-US" altLang="zh-CN" b="1" dirty="0">
                <a:latin typeface="+mn-lt"/>
                <a:ea typeface="黑体" panose="02010609060101010101" pitchFamily="49" charset="-122"/>
              </a:rPr>
              <a:t>12%</a:t>
            </a:r>
            <a:r>
              <a:rPr lang="zh-CN" altLang="en-US" b="1" dirty="0">
                <a:latin typeface="+mn-lt"/>
                <a:ea typeface="黑体" panose="02010609060101010101" pitchFamily="49" charset="-122"/>
              </a:rPr>
              <a:t>，每年复利</a:t>
            </a:r>
            <a:r>
              <a:rPr lang="en-US" altLang="zh-CN" b="1" dirty="0">
                <a:latin typeface="+mn-lt"/>
                <a:ea typeface="黑体" panose="02010609060101010101" pitchFamily="49" charset="-122"/>
              </a:rPr>
              <a:t>4</a:t>
            </a:r>
            <a:r>
              <a:rPr lang="zh-CN" altLang="en-US" b="1" dirty="0">
                <a:latin typeface="+mn-lt"/>
                <a:ea typeface="黑体" panose="02010609060101010101" pitchFamily="49" charset="-122"/>
              </a:rPr>
              <a:t>次；</a:t>
            </a:r>
          </a:p>
          <a:p>
            <a:pPr lvl="1" eaLnBrk="1" hangingPunct="1">
              <a:lnSpc>
                <a:spcPct val="200000"/>
              </a:lnSpc>
            </a:pPr>
            <a:r>
              <a:rPr lang="zh-CN" altLang="en-US" b="1" dirty="0">
                <a:latin typeface="+mn-lt"/>
                <a:ea typeface="黑体" panose="02010609060101010101" pitchFamily="49" charset="-122"/>
              </a:rPr>
              <a:t>年利率为</a:t>
            </a:r>
            <a:r>
              <a:rPr lang="en-US" altLang="zh-CN" b="1" dirty="0">
                <a:latin typeface="+mn-lt"/>
                <a:ea typeface="黑体" panose="02010609060101010101" pitchFamily="49" charset="-122"/>
              </a:rPr>
              <a:t>12%</a:t>
            </a:r>
            <a:r>
              <a:rPr lang="zh-CN" altLang="en-US" b="1" dirty="0">
                <a:latin typeface="+mn-lt"/>
                <a:ea typeface="黑体" panose="02010609060101010101" pitchFamily="49" charset="-122"/>
              </a:rPr>
              <a:t>，每季度结转一次利息；</a:t>
            </a:r>
          </a:p>
          <a:p>
            <a:pPr lvl="1" eaLnBrk="1" hangingPunct="1">
              <a:lnSpc>
                <a:spcPct val="200000"/>
              </a:lnSpc>
            </a:pPr>
            <a:r>
              <a:rPr lang="zh-CN" altLang="en-US" b="1" dirty="0">
                <a:latin typeface="+mn-lt"/>
                <a:ea typeface="黑体" panose="02010609060101010101" pitchFamily="49" charset="-122"/>
              </a:rPr>
              <a:t>年利率为</a:t>
            </a:r>
            <a:r>
              <a:rPr lang="en-US" altLang="zh-CN" b="1" dirty="0">
                <a:latin typeface="+mn-lt"/>
                <a:ea typeface="黑体" panose="02010609060101010101" pitchFamily="49" charset="-122"/>
              </a:rPr>
              <a:t>12%</a:t>
            </a:r>
            <a:r>
              <a:rPr lang="zh-CN" altLang="en-US" b="1" dirty="0">
                <a:latin typeface="+mn-lt"/>
                <a:ea typeface="黑体" panose="02010609060101010101" pitchFamily="49" charset="-122"/>
              </a:rPr>
              <a:t>，每季度复利一次。</a:t>
            </a:r>
          </a:p>
        </p:txBody>
      </p:sp>
    </p:spTree>
    <p:extLst>
      <p:ext uri="{BB962C8B-B14F-4D97-AF65-F5344CB8AC3E}">
        <p14:creationId xmlns:p14="http://schemas.microsoft.com/office/powerpoint/2010/main" val="39528817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anim calcmode="lin" valueType="num">
                                      <p:cBhvr additive="base">
                                        <p:cTn id="7" dur="500" fill="hold"/>
                                        <p:tgtEl>
                                          <p:spTgt spid="2088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88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8899">
                                            <p:txEl>
                                              <p:pRg st="1" end="1"/>
                                            </p:txEl>
                                          </p:spTgt>
                                        </p:tgtEl>
                                        <p:attrNameLst>
                                          <p:attrName>style.visibility</p:attrName>
                                        </p:attrNameLst>
                                      </p:cBhvr>
                                      <p:to>
                                        <p:strVal val="visible"/>
                                      </p:to>
                                    </p:set>
                                    <p:anim calcmode="lin" valueType="num">
                                      <p:cBhvr additive="base">
                                        <p:cTn id="13" dur="500" fill="hold"/>
                                        <p:tgtEl>
                                          <p:spTgt spid="2088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88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8899">
                                            <p:txEl>
                                              <p:pRg st="2" end="2"/>
                                            </p:txEl>
                                          </p:spTgt>
                                        </p:tgtEl>
                                        <p:attrNameLst>
                                          <p:attrName>style.visibility</p:attrName>
                                        </p:attrNameLst>
                                      </p:cBhvr>
                                      <p:to>
                                        <p:strVal val="visible"/>
                                      </p:to>
                                    </p:set>
                                    <p:anim calcmode="lin" valueType="num">
                                      <p:cBhvr additive="base">
                                        <p:cTn id="19" dur="500" fill="hold"/>
                                        <p:tgtEl>
                                          <p:spTgt spid="2088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88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8899">
                                            <p:txEl>
                                              <p:pRg st="3" end="3"/>
                                            </p:txEl>
                                          </p:spTgt>
                                        </p:tgtEl>
                                        <p:attrNameLst>
                                          <p:attrName>style.visibility</p:attrName>
                                        </p:attrNameLst>
                                      </p:cBhvr>
                                      <p:to>
                                        <p:strVal val="visible"/>
                                      </p:to>
                                    </p:set>
                                    <p:anim calcmode="lin" valueType="num">
                                      <p:cBhvr additive="base">
                                        <p:cTn id="25" dur="500" fill="hold"/>
                                        <p:tgtEl>
                                          <p:spTgt spid="2088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88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8899">
                                            <p:txEl>
                                              <p:pRg st="4" end="4"/>
                                            </p:txEl>
                                          </p:spTgt>
                                        </p:tgtEl>
                                        <p:attrNameLst>
                                          <p:attrName>style.visibility</p:attrName>
                                        </p:attrNameLst>
                                      </p:cBhvr>
                                      <p:to>
                                        <p:strVal val="visible"/>
                                      </p:to>
                                    </p:set>
                                    <p:anim calcmode="lin" valueType="num">
                                      <p:cBhvr additive="base">
                                        <p:cTn id="31" dur="500" fill="hold"/>
                                        <p:tgtEl>
                                          <p:spTgt spid="20889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88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4C1F3749-80C9-4A20-A58C-238763E346CE}" type="slidenum">
              <a:rPr lang="en-US" altLang="zh-CN" smtClean="0"/>
              <a:pPr eaLnBrk="1" hangingPunct="1">
                <a:buNone/>
              </a:pPr>
              <a:t>7</a:t>
            </a:fld>
            <a:endParaRPr lang="en-US" altLang="zh-CN" dirty="0"/>
          </a:p>
        </p:txBody>
      </p:sp>
      <p:pic>
        <p:nvPicPr>
          <p:cNvPr id="14339"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911" y="1228515"/>
            <a:ext cx="74168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712072" y="722716"/>
            <a:ext cx="2969083" cy="698268"/>
          </a:xfrm>
          <a:prstGeom prst="rect">
            <a:avLst/>
          </a:prstGeom>
        </p:spPr>
        <p:txBody>
          <a:bodyPr wrap="none">
            <a:spAutoFit/>
          </a:bodyPr>
          <a:lstStyle/>
          <a:p>
            <a:pPr marL="609600" indent="-609600" eaLnBrk="1" hangingPunct="1">
              <a:lnSpc>
                <a:spcPct val="200000"/>
              </a:lnSpc>
              <a:buFont typeface="Wingdings" pitchFamily="2" charset="2"/>
              <a:buNone/>
            </a:pPr>
            <a:r>
              <a:rPr lang="zh-CN" altLang="en-US" dirty="0">
                <a:latin typeface="黑体" panose="02010609060101010101" pitchFamily="49" charset="-122"/>
                <a:ea typeface="黑体" panose="02010609060101010101" pitchFamily="49" charset="-122"/>
                <a:cs typeface="Times New Roman" panose="02020603050405020304" pitchFamily="18" charset="0"/>
              </a:rPr>
              <a:t>常见的几个积累函数</a:t>
            </a:r>
          </a:p>
        </p:txBody>
      </p:sp>
    </p:spTree>
    <p:extLst>
      <p:ext uri="{BB962C8B-B14F-4D97-AF65-F5344CB8AC3E}">
        <p14:creationId xmlns:p14="http://schemas.microsoft.com/office/powerpoint/2010/main" val="29306020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AEAD4005-50F8-487C-A6EC-1A471CFA1B26}" type="slidenum">
              <a:rPr lang="en-US" altLang="zh-CN" smtClean="0"/>
              <a:pPr eaLnBrk="1" hangingPunct="1">
                <a:buNone/>
              </a:pPr>
              <a:t>70</a:t>
            </a:fld>
            <a:endParaRPr lang="en-US" altLang="zh-CN" dirty="0"/>
          </a:p>
        </p:txBody>
      </p:sp>
      <p:sp>
        <p:nvSpPr>
          <p:cNvPr id="12291" name="Rectangle 2"/>
          <p:cNvSpPr>
            <a:spLocks noGrp="1" noChangeArrowheads="1"/>
          </p:cNvSpPr>
          <p:nvPr>
            <p:ph type="title"/>
          </p:nvPr>
        </p:nvSpPr>
        <p:spPr>
          <a:xfrm>
            <a:off x="486076" y="930744"/>
            <a:ext cx="7543800" cy="1003300"/>
          </a:xfrm>
        </p:spPr>
        <p:txBody>
          <a:bodyPr/>
          <a:lstStyle/>
          <a:p>
            <a:pPr eaLnBrk="1" hangingPunct="1"/>
            <a:r>
              <a:rPr lang="zh-CN" altLang="en-US" sz="2800" b="1" dirty="0">
                <a:solidFill>
                  <a:srgbClr val="000099"/>
                </a:solidFill>
                <a:latin typeface="+mn-lt"/>
                <a:ea typeface="黑体" panose="02010609060101010101" pitchFamily="49" charset="-122"/>
              </a:rPr>
              <a:t>名义利率的相关术语</a:t>
            </a:r>
          </a:p>
        </p:txBody>
      </p:sp>
      <p:sp>
        <p:nvSpPr>
          <p:cNvPr id="208899" name="Rectangle 3"/>
          <p:cNvSpPr>
            <a:spLocks noGrp="1" noChangeArrowheads="1"/>
          </p:cNvSpPr>
          <p:nvPr>
            <p:ph type="body" idx="1"/>
          </p:nvPr>
        </p:nvSpPr>
        <p:spPr>
          <a:xfrm>
            <a:off x="457200" y="1480163"/>
            <a:ext cx="8229600" cy="4314245"/>
          </a:xfrm>
        </p:spPr>
        <p:txBody>
          <a:bodyPr/>
          <a:lstStyle/>
          <a:p>
            <a:pPr eaLnBrk="1" hangingPunct="1">
              <a:lnSpc>
                <a:spcPct val="200000"/>
              </a:lnSpc>
            </a:pPr>
            <a:r>
              <a:rPr lang="zh-CN" altLang="en-US" b="1" dirty="0">
                <a:solidFill>
                  <a:srgbClr val="000099"/>
                </a:solidFill>
                <a:latin typeface="+mn-lt"/>
                <a:ea typeface="黑体" panose="02010609060101010101" pitchFamily="49" charset="-122"/>
              </a:rPr>
              <a:t>相关术语</a:t>
            </a:r>
          </a:p>
          <a:p>
            <a:pPr lvl="1" eaLnBrk="1" hangingPunct="1">
              <a:lnSpc>
                <a:spcPct val="200000"/>
              </a:lnSpc>
            </a:pPr>
            <a:r>
              <a:rPr lang="zh-CN" altLang="en-US" b="1" dirty="0">
                <a:latin typeface="+mn-lt"/>
                <a:ea typeface="黑体" panose="02010609060101010101" pitchFamily="49" charset="-122"/>
              </a:rPr>
              <a:t>利息结转期：</a:t>
            </a:r>
            <a:r>
              <a:rPr lang="en-US" altLang="zh-CN" b="1" dirty="0">
                <a:latin typeface="+mn-lt"/>
                <a:ea typeface="黑体" panose="02010609060101010101" pitchFamily="49" charset="-122"/>
              </a:rPr>
              <a:t>interest conversion period</a:t>
            </a:r>
            <a:r>
              <a:rPr lang="zh-CN" altLang="en-US" b="1" dirty="0">
                <a:latin typeface="+mn-lt"/>
                <a:ea typeface="黑体" panose="02010609060101010101" pitchFamily="49" charset="-122"/>
              </a:rPr>
              <a:t>；</a:t>
            </a:r>
          </a:p>
          <a:p>
            <a:pPr lvl="1" eaLnBrk="1" hangingPunct="1">
              <a:lnSpc>
                <a:spcPct val="200000"/>
              </a:lnSpc>
            </a:pPr>
            <a:r>
              <a:rPr lang="zh-CN" altLang="en-US" b="1" dirty="0">
                <a:latin typeface="+mn-lt"/>
                <a:ea typeface="黑体" panose="02010609060101010101" pitchFamily="49" charset="-122"/>
              </a:rPr>
              <a:t>每月结转一次：</a:t>
            </a:r>
            <a:r>
              <a:rPr lang="en-US" altLang="zh-CN" b="1" dirty="0">
                <a:solidFill>
                  <a:srgbClr val="FC4D16"/>
                </a:solidFill>
                <a:latin typeface="+mn-lt"/>
                <a:ea typeface="黑体" panose="02010609060101010101" pitchFamily="49" charset="-122"/>
              </a:rPr>
              <a:t>convertible</a:t>
            </a:r>
            <a:r>
              <a:rPr lang="en-US" altLang="zh-CN" b="1" dirty="0">
                <a:latin typeface="+mn-lt"/>
                <a:ea typeface="黑体" panose="02010609060101010101" pitchFamily="49" charset="-122"/>
              </a:rPr>
              <a:t> monthly</a:t>
            </a:r>
            <a:r>
              <a:rPr lang="zh-CN" altLang="en-US" b="1" dirty="0">
                <a:latin typeface="+mn-lt"/>
                <a:ea typeface="黑体" panose="02010609060101010101" pitchFamily="49" charset="-122"/>
              </a:rPr>
              <a:t>；</a:t>
            </a:r>
          </a:p>
          <a:p>
            <a:pPr lvl="1" eaLnBrk="1" hangingPunct="1">
              <a:lnSpc>
                <a:spcPct val="200000"/>
              </a:lnSpc>
            </a:pPr>
            <a:r>
              <a:rPr lang="zh-CN" altLang="en-US" b="1" dirty="0">
                <a:latin typeface="+mn-lt"/>
                <a:ea typeface="黑体" panose="02010609060101010101" pitchFamily="49" charset="-122"/>
              </a:rPr>
              <a:t>每月支付一次：</a:t>
            </a:r>
            <a:r>
              <a:rPr lang="en-US" altLang="zh-CN" b="1" dirty="0">
                <a:solidFill>
                  <a:srgbClr val="FC4D16"/>
                </a:solidFill>
                <a:latin typeface="+mn-lt"/>
                <a:ea typeface="黑体" panose="02010609060101010101" pitchFamily="49" charset="-122"/>
              </a:rPr>
              <a:t>payable</a:t>
            </a:r>
            <a:r>
              <a:rPr lang="en-US" altLang="zh-CN" b="1" dirty="0">
                <a:latin typeface="+mn-lt"/>
                <a:ea typeface="黑体" panose="02010609060101010101" pitchFamily="49" charset="-122"/>
              </a:rPr>
              <a:t> monthly </a:t>
            </a:r>
            <a:r>
              <a:rPr lang="zh-CN" altLang="en-US" b="1" dirty="0">
                <a:latin typeface="+mn-lt"/>
                <a:ea typeface="黑体" panose="02010609060101010101" pitchFamily="49" charset="-122"/>
              </a:rPr>
              <a:t>；</a:t>
            </a:r>
          </a:p>
          <a:p>
            <a:pPr lvl="1" eaLnBrk="1" hangingPunct="1">
              <a:lnSpc>
                <a:spcPct val="200000"/>
              </a:lnSpc>
            </a:pPr>
            <a:r>
              <a:rPr lang="zh-CN" altLang="en-US" b="1" dirty="0">
                <a:latin typeface="+mn-lt"/>
                <a:ea typeface="黑体" panose="02010609060101010101" pitchFamily="49" charset="-122"/>
              </a:rPr>
              <a:t>每月复利一次： </a:t>
            </a:r>
            <a:r>
              <a:rPr lang="en-US" altLang="zh-CN" b="1" dirty="0">
                <a:solidFill>
                  <a:srgbClr val="FC4D16"/>
                </a:solidFill>
                <a:latin typeface="+mn-lt"/>
                <a:ea typeface="黑体" panose="02010609060101010101" pitchFamily="49" charset="-122"/>
              </a:rPr>
              <a:t>compound</a:t>
            </a:r>
            <a:r>
              <a:rPr lang="en-US" altLang="zh-CN" b="1" dirty="0">
                <a:latin typeface="+mn-lt"/>
                <a:ea typeface="黑体" panose="02010609060101010101" pitchFamily="49" charset="-122"/>
              </a:rPr>
              <a:t> monthly </a:t>
            </a:r>
            <a:r>
              <a:rPr lang="zh-CN" altLang="en-US" b="1" dirty="0">
                <a:latin typeface="+mn-lt"/>
                <a:ea typeface="黑体" panose="02010609060101010101" pitchFamily="49" charset="-122"/>
              </a:rPr>
              <a:t>；</a:t>
            </a:r>
          </a:p>
        </p:txBody>
      </p:sp>
    </p:spTree>
    <p:extLst>
      <p:ext uri="{BB962C8B-B14F-4D97-AF65-F5344CB8AC3E}">
        <p14:creationId xmlns:p14="http://schemas.microsoft.com/office/powerpoint/2010/main" val="41110936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anim calcmode="lin" valueType="num">
                                      <p:cBhvr additive="base">
                                        <p:cTn id="7" dur="500" fill="hold"/>
                                        <p:tgtEl>
                                          <p:spTgt spid="2088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88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8899">
                                            <p:txEl>
                                              <p:pRg st="1" end="1"/>
                                            </p:txEl>
                                          </p:spTgt>
                                        </p:tgtEl>
                                        <p:attrNameLst>
                                          <p:attrName>style.visibility</p:attrName>
                                        </p:attrNameLst>
                                      </p:cBhvr>
                                      <p:to>
                                        <p:strVal val="visible"/>
                                      </p:to>
                                    </p:set>
                                    <p:anim calcmode="lin" valueType="num">
                                      <p:cBhvr additive="base">
                                        <p:cTn id="13" dur="500" fill="hold"/>
                                        <p:tgtEl>
                                          <p:spTgt spid="2088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88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8899">
                                            <p:txEl>
                                              <p:pRg st="2" end="2"/>
                                            </p:txEl>
                                          </p:spTgt>
                                        </p:tgtEl>
                                        <p:attrNameLst>
                                          <p:attrName>style.visibility</p:attrName>
                                        </p:attrNameLst>
                                      </p:cBhvr>
                                      <p:to>
                                        <p:strVal val="visible"/>
                                      </p:to>
                                    </p:set>
                                    <p:anim calcmode="lin" valueType="num">
                                      <p:cBhvr additive="base">
                                        <p:cTn id="19" dur="500" fill="hold"/>
                                        <p:tgtEl>
                                          <p:spTgt spid="2088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88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8899">
                                            <p:txEl>
                                              <p:pRg st="3" end="3"/>
                                            </p:txEl>
                                          </p:spTgt>
                                        </p:tgtEl>
                                        <p:attrNameLst>
                                          <p:attrName>style.visibility</p:attrName>
                                        </p:attrNameLst>
                                      </p:cBhvr>
                                      <p:to>
                                        <p:strVal val="visible"/>
                                      </p:to>
                                    </p:set>
                                    <p:anim calcmode="lin" valueType="num">
                                      <p:cBhvr additive="base">
                                        <p:cTn id="25" dur="500" fill="hold"/>
                                        <p:tgtEl>
                                          <p:spTgt spid="2088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88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8899">
                                            <p:txEl>
                                              <p:pRg st="4" end="4"/>
                                            </p:txEl>
                                          </p:spTgt>
                                        </p:tgtEl>
                                        <p:attrNameLst>
                                          <p:attrName>style.visibility</p:attrName>
                                        </p:attrNameLst>
                                      </p:cBhvr>
                                      <p:to>
                                        <p:strVal val="visible"/>
                                      </p:to>
                                    </p:set>
                                    <p:anim calcmode="lin" valueType="num">
                                      <p:cBhvr additive="base">
                                        <p:cTn id="31" dur="500" fill="hold"/>
                                        <p:tgtEl>
                                          <p:spTgt spid="20889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88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E22159D-8773-4509-8CA2-304C7ED3767C}" type="slidenum">
              <a:rPr lang="en-US" altLang="zh-CN" smtClean="0"/>
              <a:pPr eaLnBrk="1" hangingPunct="1"/>
              <a:t>71</a:t>
            </a:fld>
            <a:endParaRPr lang="en-US" altLang="zh-CN"/>
          </a:p>
        </p:txBody>
      </p:sp>
      <p:sp>
        <p:nvSpPr>
          <p:cNvPr id="20524" name="Rectangle 44"/>
          <p:cNvSpPr>
            <a:spLocks noGrp="1" noChangeArrowheads="1"/>
          </p:cNvSpPr>
          <p:nvPr>
            <p:ph type="body" idx="4294967295"/>
          </p:nvPr>
        </p:nvSpPr>
        <p:spPr>
          <a:xfrm>
            <a:off x="246889" y="1386723"/>
            <a:ext cx="8785101" cy="3601119"/>
          </a:xfrm>
        </p:spPr>
        <p:txBody>
          <a:bodyPr/>
          <a:lstStyle/>
          <a:p>
            <a:pPr marL="0" indent="0" eaLnBrk="1" hangingPunct="1">
              <a:lnSpc>
                <a:spcPct val="200000"/>
              </a:lnSpc>
              <a:spcBef>
                <a:spcPct val="50000"/>
              </a:spcBef>
              <a:buNone/>
            </a:pPr>
            <a:r>
              <a:rPr lang="zh-CN" altLang="en-US" b="1" dirty="0">
                <a:solidFill>
                  <a:srgbClr val="FC4D16"/>
                </a:solidFill>
                <a:latin typeface="Times New Roman" panose="02020603050405020304" pitchFamily="18" charset="0"/>
                <a:cs typeface="Times New Roman" panose="02020603050405020304" pitchFamily="18" charset="0"/>
              </a:rPr>
              <a:t>年名义利率</a:t>
            </a:r>
            <a:r>
              <a:rPr lang="zh-CN" altLang="en-US" b="1" i="1" dirty="0">
                <a:latin typeface="Times New Roman" panose="02020603050405020304" pitchFamily="18" charset="0"/>
                <a:cs typeface="Times New Roman" panose="02020603050405020304" pitchFamily="18" charset="0"/>
              </a:rPr>
              <a:t> </a:t>
            </a:r>
            <a:r>
              <a:rPr lang="en-US" altLang="zh-CN" b="1" i="1" dirty="0" err="1">
                <a:solidFill>
                  <a:srgbClr val="FC4D16"/>
                </a:solidFill>
                <a:latin typeface="Times New Roman" panose="02020603050405020304" pitchFamily="18" charset="0"/>
                <a:cs typeface="Times New Roman" panose="02020603050405020304" pitchFamily="18" charset="0"/>
              </a:rPr>
              <a:t>i</a:t>
            </a:r>
            <a:r>
              <a:rPr lang="en-US" altLang="zh-CN" b="1" i="1" dirty="0">
                <a:solidFill>
                  <a:srgbClr val="FC4D16"/>
                </a:solidFill>
                <a:latin typeface="Times New Roman" panose="02020603050405020304" pitchFamily="18" charset="0"/>
                <a:cs typeface="Times New Roman" panose="02020603050405020304" pitchFamily="18" charset="0"/>
              </a:rPr>
              <a:t> </a:t>
            </a:r>
            <a:r>
              <a:rPr lang="en-US" altLang="zh-CN" b="1" baseline="30000" dirty="0">
                <a:solidFill>
                  <a:srgbClr val="FC4D16"/>
                </a:solidFill>
                <a:latin typeface="Times New Roman" panose="02020603050405020304" pitchFamily="18" charset="0"/>
                <a:cs typeface="Times New Roman" panose="02020603050405020304" pitchFamily="18" charset="0"/>
              </a:rPr>
              <a:t>(</a:t>
            </a:r>
            <a:r>
              <a:rPr lang="en-US" altLang="zh-CN" b="1" i="1" baseline="30000" dirty="0">
                <a:solidFill>
                  <a:srgbClr val="FC4D16"/>
                </a:solidFill>
                <a:latin typeface="Times New Roman" panose="02020603050405020304" pitchFamily="18" charset="0"/>
                <a:cs typeface="Times New Roman" panose="02020603050405020304" pitchFamily="18" charset="0"/>
              </a:rPr>
              <a:t>m</a:t>
            </a:r>
            <a:r>
              <a:rPr lang="en-US" altLang="zh-CN" b="1" baseline="30000" dirty="0">
                <a:solidFill>
                  <a:srgbClr val="FC4D16"/>
                </a:solidFill>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表示每年复利 </a:t>
            </a:r>
            <a:r>
              <a:rPr lang="en-US" altLang="zh-CN" b="1" i="1" dirty="0">
                <a:latin typeface="Times New Roman" panose="02020603050405020304" pitchFamily="18" charset="0"/>
                <a:cs typeface="Times New Roman" panose="02020603050405020304" pitchFamily="18" charset="0"/>
              </a:rPr>
              <a:t>m </a:t>
            </a:r>
            <a:r>
              <a:rPr lang="zh-CN" altLang="en-US" b="1" dirty="0">
                <a:latin typeface="Times New Roman" panose="02020603050405020304" pitchFamily="18" charset="0"/>
                <a:cs typeface="Times New Roman" panose="02020603050405020304" pitchFamily="18" charset="0"/>
              </a:rPr>
              <a:t>次，每 </a:t>
            </a:r>
            <a:r>
              <a:rPr lang="en-US" altLang="zh-CN" b="1" dirty="0">
                <a:latin typeface="Times New Roman" panose="02020603050405020304" pitchFamily="18" charset="0"/>
                <a:cs typeface="Times New Roman" panose="02020603050405020304" pitchFamily="18" charset="0"/>
              </a:rPr>
              <a:t>1/</a:t>
            </a:r>
            <a:r>
              <a:rPr lang="en-US" altLang="zh-CN" b="1" i="1" dirty="0">
                <a:latin typeface="Times New Roman" panose="02020603050405020304" pitchFamily="18" charset="0"/>
                <a:cs typeface="Times New Roman" panose="02020603050405020304" pitchFamily="18" charset="0"/>
              </a:rPr>
              <a:t>m </a:t>
            </a:r>
            <a:r>
              <a:rPr lang="zh-CN" altLang="en-US" b="1" dirty="0">
                <a:latin typeface="Times New Roman" panose="02020603050405020304" pitchFamily="18" charset="0"/>
                <a:cs typeface="Times New Roman" panose="02020603050405020304" pitchFamily="18" charset="0"/>
              </a:rPr>
              <a:t>年支付一次利息。</a:t>
            </a:r>
          </a:p>
          <a:p>
            <a:pPr marL="0" indent="0" eaLnBrk="1" hangingPunct="1">
              <a:lnSpc>
                <a:spcPct val="200000"/>
              </a:lnSpc>
              <a:spcBef>
                <a:spcPct val="50000"/>
              </a:spcBef>
              <a:buSzPct val="80000"/>
              <a:buNone/>
            </a:pPr>
            <a:r>
              <a:rPr lang="zh-CN" altLang="en-US" b="1" dirty="0">
                <a:latin typeface="Times New Roman" panose="02020603050405020304" pitchFamily="18" charset="0"/>
                <a:cs typeface="Times New Roman" panose="02020603050405020304" pitchFamily="18" charset="0"/>
              </a:rPr>
              <a:t>例： </a:t>
            </a:r>
            <a:r>
              <a:rPr lang="en-US" altLang="zh-CN" b="1" i="1" dirty="0" err="1">
                <a:latin typeface="Times New Roman" panose="02020603050405020304" pitchFamily="18" charset="0"/>
                <a:cs typeface="Times New Roman" panose="02020603050405020304" pitchFamily="18" charset="0"/>
              </a:rPr>
              <a:t>i</a:t>
            </a:r>
            <a:r>
              <a:rPr lang="en-US" altLang="zh-CN" b="1" i="1" dirty="0">
                <a:latin typeface="Times New Roman" panose="02020603050405020304" pitchFamily="18" charset="0"/>
                <a:cs typeface="Times New Roman" panose="02020603050405020304" pitchFamily="18" charset="0"/>
              </a:rPr>
              <a:t> </a:t>
            </a:r>
            <a:r>
              <a:rPr lang="en-US" altLang="zh-CN" b="1" baseline="30000" dirty="0">
                <a:latin typeface="Times New Roman" panose="02020603050405020304" pitchFamily="18" charset="0"/>
                <a:cs typeface="Times New Roman" panose="02020603050405020304" pitchFamily="18" charset="0"/>
              </a:rPr>
              <a:t>(4) </a:t>
            </a:r>
            <a:r>
              <a:rPr lang="en-US" altLang="zh-CN" b="1" dirty="0">
                <a:latin typeface="Times New Roman" panose="02020603050405020304" pitchFamily="18" charset="0"/>
                <a:cs typeface="Times New Roman" panose="02020603050405020304" pitchFamily="18" charset="0"/>
              </a:rPr>
              <a:t>= 8%</a:t>
            </a:r>
            <a:r>
              <a:rPr lang="zh-CN" altLang="en-US" b="1" dirty="0">
                <a:latin typeface="Times New Roman" panose="02020603050405020304" pitchFamily="18" charset="0"/>
                <a:cs typeface="Times New Roman" panose="02020603050405020304" pitchFamily="18" charset="0"/>
              </a:rPr>
              <a:t> 表示每年复利</a:t>
            </a:r>
            <a:r>
              <a:rPr lang="en-US" altLang="zh-CN" b="1" dirty="0">
                <a:latin typeface="Times New Roman" panose="02020603050405020304" pitchFamily="18" charset="0"/>
                <a:cs typeface="Times New Roman" panose="02020603050405020304" pitchFamily="18" charset="0"/>
              </a:rPr>
              <a:t>4</a:t>
            </a:r>
            <a:r>
              <a:rPr lang="zh-CN" altLang="en-US" b="1" dirty="0">
                <a:latin typeface="Times New Roman" panose="02020603050405020304" pitchFamily="18" charset="0"/>
                <a:cs typeface="Times New Roman" panose="02020603050405020304" pitchFamily="18" charset="0"/>
              </a:rPr>
              <a:t>次，每季度的有效利率为</a:t>
            </a:r>
            <a:r>
              <a:rPr lang="en-US" altLang="zh-CN" b="1"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a:t>
            </a:r>
          </a:p>
          <a:p>
            <a:pPr marL="0" indent="0" eaLnBrk="1" hangingPunct="1">
              <a:lnSpc>
                <a:spcPct val="200000"/>
              </a:lnSpc>
              <a:spcBef>
                <a:spcPct val="50000"/>
              </a:spcBef>
              <a:buSzPct val="80000"/>
              <a:buNone/>
            </a:pPr>
            <a:r>
              <a:rPr lang="zh-CN" altLang="en-US" b="1" dirty="0">
                <a:latin typeface="Times New Roman" panose="02020603050405020304" pitchFamily="18" charset="0"/>
                <a:cs typeface="Times New Roman" panose="02020603050405020304" pitchFamily="18" charset="0"/>
              </a:rPr>
              <a:t>例： </a:t>
            </a:r>
            <a:r>
              <a:rPr lang="en-US" altLang="zh-CN" b="1" i="1" dirty="0" err="1">
                <a:latin typeface="Times New Roman" panose="02020603050405020304" pitchFamily="18" charset="0"/>
                <a:cs typeface="Times New Roman" panose="02020603050405020304" pitchFamily="18" charset="0"/>
              </a:rPr>
              <a:t>i</a:t>
            </a:r>
            <a:r>
              <a:rPr lang="en-US" altLang="zh-CN" b="1" i="1" dirty="0">
                <a:latin typeface="Times New Roman" panose="02020603050405020304" pitchFamily="18" charset="0"/>
                <a:cs typeface="Times New Roman" panose="02020603050405020304" pitchFamily="18" charset="0"/>
              </a:rPr>
              <a:t> </a:t>
            </a:r>
            <a:r>
              <a:rPr lang="en-US" altLang="zh-CN" b="1" baseline="30000" dirty="0">
                <a:latin typeface="Times New Roman" panose="02020603050405020304" pitchFamily="18" charset="0"/>
                <a:cs typeface="Times New Roman" panose="02020603050405020304" pitchFamily="18" charset="0"/>
              </a:rPr>
              <a:t>(12) </a:t>
            </a:r>
            <a:r>
              <a:rPr lang="en-US" altLang="zh-CN" b="1" dirty="0">
                <a:latin typeface="Times New Roman" panose="02020603050405020304" pitchFamily="18" charset="0"/>
                <a:cs typeface="Times New Roman" panose="02020603050405020304" pitchFamily="18" charset="0"/>
              </a:rPr>
              <a:t>= 6%</a:t>
            </a:r>
            <a:r>
              <a:rPr lang="zh-CN" altLang="en-US" b="1" dirty="0">
                <a:latin typeface="Times New Roman" panose="02020603050405020304" pitchFamily="18" charset="0"/>
                <a:cs typeface="Times New Roman" panose="02020603050405020304" pitchFamily="18" charset="0"/>
              </a:rPr>
              <a:t> 表示每年复利</a:t>
            </a:r>
            <a:r>
              <a:rPr lang="en-US" altLang="zh-CN" b="1" dirty="0">
                <a:latin typeface="Times New Roman" panose="02020603050405020304" pitchFamily="18" charset="0"/>
                <a:cs typeface="Times New Roman" panose="02020603050405020304" pitchFamily="18" charset="0"/>
              </a:rPr>
              <a:t>12</a:t>
            </a:r>
            <a:r>
              <a:rPr lang="zh-CN" altLang="en-US" b="1" dirty="0">
                <a:latin typeface="Times New Roman" panose="02020603050405020304" pitchFamily="18" charset="0"/>
                <a:cs typeface="Times New Roman" panose="02020603050405020304" pitchFamily="18" charset="0"/>
              </a:rPr>
              <a:t>次，每月的有效利率为</a:t>
            </a:r>
            <a:r>
              <a:rPr lang="en-US" altLang="zh-CN" b="1" dirty="0">
                <a:latin typeface="Times New Roman" panose="02020603050405020304" pitchFamily="18" charset="0"/>
                <a:cs typeface="Times New Roman" panose="02020603050405020304" pitchFamily="18" charset="0"/>
              </a:rPr>
              <a:t>0.5%</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marL="0" indent="0" eaLnBrk="1" hangingPunct="1">
              <a:lnSpc>
                <a:spcPct val="200000"/>
              </a:lnSpc>
              <a:spcBef>
                <a:spcPct val="50000"/>
              </a:spcBef>
              <a:buSzPct val="80000"/>
              <a:buNone/>
            </a:pPr>
            <a:r>
              <a:rPr lang="zh-CN" altLang="en-US" b="1" dirty="0">
                <a:latin typeface="Times New Roman" panose="02020603050405020304" pitchFamily="18" charset="0"/>
                <a:cs typeface="Times New Roman" panose="02020603050405020304" pitchFamily="18" charset="0"/>
              </a:rPr>
              <a:t>例： </a:t>
            </a:r>
            <a:r>
              <a:rPr lang="en-US" altLang="zh-CN" b="1" i="1" dirty="0" err="1">
                <a:latin typeface="Times New Roman" panose="02020603050405020304" pitchFamily="18" charset="0"/>
                <a:cs typeface="Times New Roman" panose="02020603050405020304" pitchFamily="18" charset="0"/>
              </a:rPr>
              <a:t>i</a:t>
            </a:r>
            <a:r>
              <a:rPr lang="en-US" altLang="zh-CN" b="1" i="1" dirty="0">
                <a:latin typeface="Times New Roman" panose="02020603050405020304" pitchFamily="18" charset="0"/>
                <a:cs typeface="Times New Roman" panose="02020603050405020304" pitchFamily="18" charset="0"/>
              </a:rPr>
              <a:t> </a:t>
            </a:r>
            <a:r>
              <a:rPr lang="en-US" altLang="zh-CN" b="1" baseline="30000" dirty="0">
                <a:latin typeface="Times New Roman" panose="02020603050405020304" pitchFamily="18" charset="0"/>
                <a:cs typeface="Times New Roman" panose="02020603050405020304" pitchFamily="18" charset="0"/>
              </a:rPr>
              <a:t>(1/5) </a:t>
            </a:r>
            <a:r>
              <a:rPr lang="en-US" altLang="zh-CN" b="1" dirty="0">
                <a:latin typeface="Times New Roman" panose="02020603050405020304" pitchFamily="18" charset="0"/>
                <a:cs typeface="Times New Roman" panose="02020603050405020304" pitchFamily="18" charset="0"/>
              </a:rPr>
              <a:t>= 10%</a:t>
            </a:r>
            <a:r>
              <a:rPr lang="zh-CN" altLang="en-US" b="1" dirty="0">
                <a:latin typeface="Times New Roman" panose="02020603050405020304" pitchFamily="18" charset="0"/>
                <a:cs typeface="Times New Roman" panose="02020603050405020304" pitchFamily="18" charset="0"/>
              </a:rPr>
              <a:t> 表示每</a:t>
            </a:r>
            <a:r>
              <a:rPr lang="en-US" altLang="zh-CN" b="1" dirty="0">
                <a:latin typeface="Times New Roman" panose="02020603050405020304" pitchFamily="18" charset="0"/>
                <a:cs typeface="Times New Roman" panose="02020603050405020304" pitchFamily="18" charset="0"/>
              </a:rPr>
              <a:t>5</a:t>
            </a:r>
            <a:r>
              <a:rPr lang="zh-CN" altLang="en-US" b="1" dirty="0">
                <a:latin typeface="Times New Roman" panose="02020603050405020304" pitchFamily="18" charset="0"/>
                <a:cs typeface="Times New Roman" panose="02020603050405020304" pitchFamily="18" charset="0"/>
              </a:rPr>
              <a:t>年复利</a:t>
            </a:r>
            <a:r>
              <a:rPr lang="en-US" altLang="zh-CN" b="1"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次，</a:t>
            </a:r>
            <a:r>
              <a:rPr lang="en-US" altLang="zh-CN" b="1" dirty="0">
                <a:latin typeface="Times New Roman" panose="02020603050405020304" pitchFamily="18" charset="0"/>
                <a:cs typeface="Times New Roman" panose="02020603050405020304" pitchFamily="18" charset="0"/>
              </a:rPr>
              <a:t>5</a:t>
            </a:r>
            <a:r>
              <a:rPr lang="zh-CN" altLang="en-US" b="1" dirty="0">
                <a:latin typeface="Times New Roman" panose="02020603050405020304" pitchFamily="18" charset="0"/>
                <a:cs typeface="Times New Roman" panose="02020603050405020304" pitchFamily="18" charset="0"/>
              </a:rPr>
              <a:t>年期的有效利率为</a:t>
            </a:r>
            <a:r>
              <a:rPr lang="en-US" altLang="zh-CN" b="1" dirty="0">
                <a:latin typeface="Times New Roman" panose="02020603050405020304" pitchFamily="18" charset="0"/>
                <a:cs typeface="Times New Roman" panose="02020603050405020304" pitchFamily="18" charset="0"/>
              </a:rPr>
              <a:t>50%</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marL="0" indent="0" eaLnBrk="1" hangingPunct="1">
              <a:lnSpc>
                <a:spcPct val="200000"/>
              </a:lnSpc>
              <a:spcBef>
                <a:spcPct val="50000"/>
              </a:spcBef>
              <a:buSzPct val="80000"/>
              <a:buNone/>
            </a:pPr>
            <a:r>
              <a:rPr lang="zh-CN" altLang="en-US" b="1" dirty="0">
                <a:latin typeface="Times New Roman" panose="02020603050405020304" pitchFamily="18" charset="0"/>
                <a:cs typeface="Times New Roman" panose="02020603050405020304" pitchFamily="18" charset="0"/>
              </a:rPr>
              <a:t>例： </a:t>
            </a:r>
            <a:r>
              <a:rPr lang="en-US" altLang="zh-CN" b="1" i="1" dirty="0" err="1">
                <a:latin typeface="Times New Roman" panose="02020603050405020304" pitchFamily="18" charset="0"/>
                <a:cs typeface="Times New Roman" panose="02020603050405020304" pitchFamily="18" charset="0"/>
              </a:rPr>
              <a:t>i</a:t>
            </a:r>
            <a:r>
              <a:rPr lang="en-US" altLang="zh-CN" b="1" i="1" dirty="0">
                <a:latin typeface="Times New Roman" panose="02020603050405020304" pitchFamily="18" charset="0"/>
                <a:cs typeface="Times New Roman" panose="02020603050405020304" pitchFamily="18" charset="0"/>
              </a:rPr>
              <a:t> </a:t>
            </a:r>
            <a:r>
              <a:rPr lang="en-US" altLang="zh-CN" b="1" baseline="30000" dirty="0">
                <a:latin typeface="Times New Roman" panose="02020603050405020304" pitchFamily="18" charset="0"/>
                <a:cs typeface="Times New Roman" panose="02020603050405020304" pitchFamily="18" charset="0"/>
              </a:rPr>
              <a:t>(1/2) </a:t>
            </a:r>
            <a:r>
              <a:rPr lang="en-US" altLang="zh-CN" b="1" dirty="0">
                <a:latin typeface="Times New Roman" panose="02020603050405020304" pitchFamily="18" charset="0"/>
                <a:cs typeface="Times New Roman" panose="02020603050405020304" pitchFamily="18" charset="0"/>
              </a:rPr>
              <a:t>= 9%</a:t>
            </a:r>
            <a:r>
              <a:rPr lang="zh-CN" altLang="en-US" b="1" dirty="0">
                <a:latin typeface="Times New Roman" panose="02020603050405020304" pitchFamily="18" charset="0"/>
                <a:cs typeface="Times New Roman" panose="02020603050405020304" pitchFamily="18" charset="0"/>
              </a:rPr>
              <a:t> 表示每</a:t>
            </a:r>
            <a:r>
              <a:rPr lang="en-US" altLang="zh-CN" b="1"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年复利</a:t>
            </a:r>
            <a:r>
              <a:rPr lang="en-US" altLang="zh-CN" b="1"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次，</a:t>
            </a:r>
            <a:r>
              <a:rPr lang="en-US" altLang="zh-CN" b="1"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年期的有效利率为</a:t>
            </a:r>
            <a:r>
              <a:rPr lang="en-US" altLang="zh-CN" b="1" dirty="0">
                <a:latin typeface="Times New Roman" panose="02020603050405020304" pitchFamily="18" charset="0"/>
                <a:cs typeface="Times New Roman" panose="02020603050405020304" pitchFamily="18" charset="0"/>
              </a:rPr>
              <a:t>18%</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marL="0" indent="0" eaLnBrk="1" hangingPunct="1">
              <a:lnSpc>
                <a:spcPct val="200000"/>
              </a:lnSpc>
              <a:spcBef>
                <a:spcPct val="50000"/>
              </a:spcBef>
              <a:buSzPct val="80000"/>
              <a:buNone/>
            </a:pPr>
            <a:endParaRPr lang="en-US" altLang="zh-CN" b="1" dirty="0">
              <a:latin typeface="Times New Roman" panose="02020603050405020304" pitchFamily="18" charset="0"/>
              <a:cs typeface="Times New Roman" panose="02020603050405020304" pitchFamily="18" charset="0"/>
            </a:endParaRPr>
          </a:p>
          <a:p>
            <a:pPr marL="0" indent="0" eaLnBrk="1" hangingPunct="1">
              <a:lnSpc>
                <a:spcPct val="200000"/>
              </a:lnSpc>
              <a:spcBef>
                <a:spcPct val="50000"/>
              </a:spcBef>
              <a:buSzPct val="80000"/>
              <a:buNone/>
            </a:pPr>
            <a:endParaRPr lang="zh-CN" altLang="en-US" b="1" dirty="0">
              <a:latin typeface="Times New Roman" panose="02020603050405020304" pitchFamily="18" charset="0"/>
              <a:cs typeface="Times New Roman" panose="02020603050405020304" pitchFamily="18" charset="0"/>
            </a:endParaRPr>
          </a:p>
        </p:txBody>
      </p:sp>
      <p:sp>
        <p:nvSpPr>
          <p:cNvPr id="1331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1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18"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1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20"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321" name="Rectangle 14"/>
          <p:cNvSpPr>
            <a:spLocks noGrp="1" noChangeArrowheads="1"/>
          </p:cNvSpPr>
          <p:nvPr>
            <p:ph type="title" idx="4294967295"/>
          </p:nvPr>
        </p:nvSpPr>
        <p:spPr>
          <a:xfrm>
            <a:off x="732340" y="721193"/>
            <a:ext cx="7543800" cy="792163"/>
          </a:xfrm>
          <a:prstGeom prst="rect">
            <a:avLst/>
          </a:prstGeom>
        </p:spPr>
        <p:txBody>
          <a:bodyPr/>
          <a:lstStyle/>
          <a:p>
            <a:pPr eaLnBrk="1" hangingPunct="1"/>
            <a:r>
              <a:rPr lang="zh-CN" altLang="en-US" sz="2800" b="1" dirty="0">
                <a:solidFill>
                  <a:srgbClr val="000099"/>
                </a:solidFill>
                <a:latin typeface="+mn-lt"/>
                <a:ea typeface="黑体" panose="02010609060101010101" pitchFamily="49" charset="-122"/>
              </a:rPr>
              <a:t>名义利率的符号表示</a:t>
            </a:r>
          </a:p>
        </p:txBody>
      </p:sp>
    </p:spTree>
    <p:extLst>
      <p:ext uri="{BB962C8B-B14F-4D97-AF65-F5344CB8AC3E}">
        <p14:creationId xmlns:p14="http://schemas.microsoft.com/office/powerpoint/2010/main" val="24516933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524">
                                            <p:txEl>
                                              <p:pRg st="0" end="0"/>
                                            </p:txEl>
                                          </p:spTgt>
                                        </p:tgtEl>
                                        <p:attrNameLst>
                                          <p:attrName>style.visibility</p:attrName>
                                        </p:attrNameLst>
                                      </p:cBhvr>
                                      <p:to>
                                        <p:strVal val="visible"/>
                                      </p:to>
                                    </p:set>
                                    <p:anim calcmode="lin" valueType="num">
                                      <p:cBhvr additive="base">
                                        <p:cTn id="7" dur="500" fill="hold"/>
                                        <p:tgtEl>
                                          <p:spTgt spid="205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5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524">
                                            <p:txEl>
                                              <p:pRg st="1" end="1"/>
                                            </p:txEl>
                                          </p:spTgt>
                                        </p:tgtEl>
                                        <p:attrNameLst>
                                          <p:attrName>style.visibility</p:attrName>
                                        </p:attrNameLst>
                                      </p:cBhvr>
                                      <p:to>
                                        <p:strVal val="visible"/>
                                      </p:to>
                                    </p:set>
                                    <p:anim calcmode="lin" valueType="num">
                                      <p:cBhvr additive="base">
                                        <p:cTn id="13" dur="500" fill="hold"/>
                                        <p:tgtEl>
                                          <p:spTgt spid="205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5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524">
                                            <p:txEl>
                                              <p:pRg st="2" end="2"/>
                                            </p:txEl>
                                          </p:spTgt>
                                        </p:tgtEl>
                                        <p:attrNameLst>
                                          <p:attrName>style.visibility</p:attrName>
                                        </p:attrNameLst>
                                      </p:cBhvr>
                                      <p:to>
                                        <p:strVal val="visible"/>
                                      </p:to>
                                    </p:set>
                                    <p:anim calcmode="lin" valueType="num">
                                      <p:cBhvr additive="base">
                                        <p:cTn id="19" dur="500" fill="hold"/>
                                        <p:tgtEl>
                                          <p:spTgt spid="2052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5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524">
                                            <p:txEl>
                                              <p:pRg st="3" end="3"/>
                                            </p:txEl>
                                          </p:spTgt>
                                        </p:tgtEl>
                                        <p:attrNameLst>
                                          <p:attrName>style.visibility</p:attrName>
                                        </p:attrNameLst>
                                      </p:cBhvr>
                                      <p:to>
                                        <p:strVal val="visible"/>
                                      </p:to>
                                    </p:set>
                                    <p:anim calcmode="lin" valueType="num">
                                      <p:cBhvr additive="base">
                                        <p:cTn id="25" dur="500" fill="hold"/>
                                        <p:tgtEl>
                                          <p:spTgt spid="2052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52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524">
                                            <p:txEl>
                                              <p:pRg st="4" end="4"/>
                                            </p:txEl>
                                          </p:spTgt>
                                        </p:tgtEl>
                                        <p:attrNameLst>
                                          <p:attrName>style.visibility</p:attrName>
                                        </p:attrNameLst>
                                      </p:cBhvr>
                                      <p:to>
                                        <p:strVal val="visible"/>
                                      </p:to>
                                    </p:set>
                                    <p:anim calcmode="lin" valueType="num">
                                      <p:cBhvr additive="base">
                                        <p:cTn id="31" dur="500" fill="hold"/>
                                        <p:tgtEl>
                                          <p:spTgt spid="2052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52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4"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buFontTx/>
              <a:buNone/>
            </a:pPr>
            <a:fld id="{E7128283-1589-4972-82BE-045635513151}" type="slidenum">
              <a:rPr lang="en-US" altLang="zh-CN" smtClean="0"/>
              <a:pPr>
                <a:buFontTx/>
                <a:buNone/>
              </a:pPr>
              <a:t>72</a:t>
            </a:fld>
            <a:endParaRPr lang="en-US"/>
          </a:p>
        </p:txBody>
      </p:sp>
      <p:graphicFrame>
        <p:nvGraphicFramePr>
          <p:cNvPr id="3" name="对象 2"/>
          <p:cNvGraphicFramePr>
            <a:graphicFrameLocks noChangeAspect="1"/>
          </p:cNvGraphicFramePr>
          <p:nvPr>
            <p:extLst>
              <p:ext uri="{D42A27DB-BD31-4B8C-83A1-F6EECF244321}">
                <p14:modId xmlns:p14="http://schemas.microsoft.com/office/powerpoint/2010/main" val="1693810924"/>
              </p:ext>
            </p:extLst>
          </p:nvPr>
        </p:nvGraphicFramePr>
        <p:xfrm>
          <a:off x="561975" y="2268538"/>
          <a:ext cx="8075613" cy="1360487"/>
        </p:xfrm>
        <a:graphic>
          <a:graphicData uri="http://schemas.openxmlformats.org/presentationml/2006/ole">
            <mc:AlternateContent xmlns:mc="http://schemas.openxmlformats.org/markup-compatibility/2006">
              <mc:Choice xmlns:v="urn:schemas-microsoft-com:vml" Requires="v">
                <p:oleObj spid="_x0000_s68704" name="Equation" r:id="rId3" imgW="2489040" imgH="419040" progId="Equation.DSMT4">
                  <p:embed/>
                </p:oleObj>
              </mc:Choice>
              <mc:Fallback>
                <p:oleObj name="Equation" r:id="rId3" imgW="2489040" imgH="419040" progId="Equation.DSMT4">
                  <p:embed/>
                  <p:pic>
                    <p:nvPicPr>
                      <p:cNvPr id="0" name="对象 1"/>
                      <p:cNvPicPr>
                        <a:picLocks noChangeAspect="1" noChangeArrowheads="1"/>
                      </p:cNvPicPr>
                      <p:nvPr/>
                    </p:nvPicPr>
                    <p:blipFill>
                      <a:blip r:embed="rId4"/>
                      <a:srcRect/>
                      <a:stretch>
                        <a:fillRect/>
                      </a:stretch>
                    </p:blipFill>
                    <p:spPr bwMode="auto">
                      <a:xfrm>
                        <a:off x="561975" y="2268538"/>
                        <a:ext cx="8075613" cy="1360487"/>
                      </a:xfrm>
                      <a:prstGeom prst="rect">
                        <a:avLst/>
                      </a:prstGeom>
                      <a:solidFill>
                        <a:schemeClr val="accent1"/>
                      </a:solidFill>
                      <a:ln>
                        <a:noFill/>
                      </a:ln>
                    </p:spPr>
                  </p:pic>
                </p:oleObj>
              </mc:Fallback>
            </mc:AlternateContent>
          </a:graphicData>
        </a:graphic>
      </p:graphicFrame>
    </p:spTree>
    <p:extLst>
      <p:ext uri="{BB962C8B-B14F-4D97-AF65-F5344CB8AC3E}">
        <p14:creationId xmlns:p14="http://schemas.microsoft.com/office/powerpoint/2010/main" val="164596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8BE6E739-4932-44E3-A89A-D3D97B8CCA52}" type="slidenum">
              <a:rPr lang="en-US" altLang="zh-CN" smtClean="0"/>
              <a:pPr eaLnBrk="1" hangingPunct="1">
                <a:buNone/>
              </a:pPr>
              <a:t>73</a:t>
            </a:fld>
            <a:endParaRPr lang="en-US" altLang="zh-CN" dirty="0"/>
          </a:p>
        </p:txBody>
      </p:sp>
      <p:sp>
        <p:nvSpPr>
          <p:cNvPr id="377859" name="Rectangle 3"/>
          <p:cNvSpPr>
            <a:spLocks noGrp="1" noChangeArrowheads="1"/>
          </p:cNvSpPr>
          <p:nvPr>
            <p:ph type="body" idx="1"/>
          </p:nvPr>
        </p:nvSpPr>
        <p:spPr>
          <a:xfrm>
            <a:off x="231007" y="1042788"/>
            <a:ext cx="8816738" cy="4655368"/>
          </a:xfrm>
        </p:spPr>
        <p:txBody>
          <a:bodyPr/>
          <a:lstStyle/>
          <a:p>
            <a:pPr>
              <a:lnSpc>
                <a:spcPct val="200000"/>
              </a:lnSpc>
              <a:spcBef>
                <a:spcPct val="50000"/>
              </a:spcBef>
            </a:pPr>
            <a:r>
              <a:rPr lang="zh-CN" altLang="en-US" b="1" dirty="0">
                <a:solidFill>
                  <a:srgbClr val="FF0000"/>
                </a:solidFill>
                <a:latin typeface="Times New Roman" panose="02020603050405020304" pitchFamily="18" charset="0"/>
                <a:cs typeface="Times New Roman" panose="02020603050405020304" pitchFamily="18" charset="0"/>
              </a:rPr>
              <a:t>问题</a:t>
            </a:r>
            <a:r>
              <a:rPr lang="zh-CN" altLang="en-US" b="1" dirty="0">
                <a:latin typeface="Times New Roman" panose="02020603050405020304" pitchFamily="18" charset="0"/>
                <a:cs typeface="Times New Roman" panose="02020603050405020304" pitchFamily="18" charset="0"/>
              </a:rPr>
              <a:t>：三月期的年利率为</a:t>
            </a:r>
            <a:r>
              <a:rPr lang="en-US" altLang="zh-CN" b="1" dirty="0">
                <a:latin typeface="Times New Roman" panose="02020603050405020304" pitchFamily="18" charset="0"/>
                <a:cs typeface="Times New Roman" panose="02020603050405020304" pitchFamily="18" charset="0"/>
              </a:rPr>
              <a:t>1.6</a:t>
            </a:r>
            <a:r>
              <a:rPr lang="zh-CN" altLang="en-US" b="1" dirty="0">
                <a:latin typeface="Times New Roman" panose="02020603050405020304" pitchFamily="18" charset="0"/>
                <a:cs typeface="Times New Roman" panose="02020603050405020304" pitchFamily="18" charset="0"/>
              </a:rPr>
              <a:t>％ ，存</a:t>
            </a:r>
            <a:r>
              <a:rPr lang="en-US" altLang="zh-CN" b="1" dirty="0">
                <a:latin typeface="Times New Roman" panose="02020603050405020304" pitchFamily="18" charset="0"/>
                <a:cs typeface="Times New Roman" panose="02020603050405020304" pitchFamily="18" charset="0"/>
              </a:rPr>
              <a:t>1000</a:t>
            </a:r>
            <a:r>
              <a:rPr lang="zh-CN" altLang="en-US" b="1" dirty="0">
                <a:latin typeface="Times New Roman" panose="02020603050405020304" pitchFamily="18" charset="0"/>
                <a:cs typeface="Times New Roman" panose="02020603050405020304" pitchFamily="18" charset="0"/>
              </a:rPr>
              <a:t>元满</a:t>
            </a:r>
            <a:r>
              <a:rPr lang="en-US" altLang="zh-CN" b="1" dirty="0">
                <a:latin typeface="Times New Roman" panose="02020603050405020304" pitchFamily="18" charset="0"/>
                <a:cs typeface="Times New Roman" panose="02020603050405020304" pitchFamily="18" charset="0"/>
              </a:rPr>
              <a:t>3</a:t>
            </a:r>
            <a:r>
              <a:rPr lang="zh-CN" altLang="en-US" b="1" dirty="0">
                <a:latin typeface="Times New Roman" panose="02020603050405020304" pitchFamily="18" charset="0"/>
                <a:cs typeface="Times New Roman" panose="02020603050405020304" pitchFamily="18" charset="0"/>
              </a:rPr>
              <a:t>个月可得多少利息 ？</a:t>
            </a:r>
          </a:p>
          <a:p>
            <a:pPr>
              <a:lnSpc>
                <a:spcPct val="200000"/>
              </a:lnSpc>
              <a:spcBef>
                <a:spcPct val="50000"/>
              </a:spcBef>
            </a:pPr>
            <a:r>
              <a:rPr lang="zh-CN" altLang="en-US" b="1" dirty="0">
                <a:solidFill>
                  <a:srgbClr val="FF0000"/>
                </a:solidFill>
                <a:latin typeface="Times New Roman" panose="02020603050405020304" pitchFamily="18" charset="0"/>
                <a:cs typeface="Times New Roman" panose="02020603050405020304" pitchFamily="18" charset="0"/>
              </a:rPr>
              <a:t>答案</a:t>
            </a:r>
            <a:r>
              <a:rPr lang="zh-CN" altLang="en-US" b="1" dirty="0">
                <a:latin typeface="Times New Roman" panose="02020603050405020304" pitchFamily="18" charset="0"/>
                <a:cs typeface="Times New Roman" panose="02020603050405020304" pitchFamily="18" charset="0"/>
              </a:rPr>
              <a:t>：</a:t>
            </a:r>
            <a:r>
              <a:rPr lang="en-US" altLang="zh-CN" b="1" i="1" dirty="0" err="1">
                <a:latin typeface="Times New Roman" panose="02020603050405020304" pitchFamily="18" charset="0"/>
                <a:cs typeface="Times New Roman" panose="02020603050405020304" pitchFamily="18" charset="0"/>
              </a:rPr>
              <a:t>i</a:t>
            </a:r>
            <a:r>
              <a:rPr lang="en-US" altLang="zh-CN" b="1" i="1" dirty="0">
                <a:latin typeface="Times New Roman" panose="02020603050405020304" pitchFamily="18" charset="0"/>
                <a:cs typeface="Times New Roman" panose="02020603050405020304" pitchFamily="18" charset="0"/>
              </a:rPr>
              <a:t> </a:t>
            </a:r>
            <a:r>
              <a:rPr lang="en-US" altLang="zh-CN" b="1" baseline="30000" dirty="0">
                <a:latin typeface="Times New Roman" panose="02020603050405020304" pitchFamily="18" charset="0"/>
                <a:cs typeface="Times New Roman" panose="02020603050405020304" pitchFamily="18" charset="0"/>
              </a:rPr>
              <a:t>(4) </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1.6%</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marL="0" indent="0" eaLnBrk="1" hangingPunct="1">
              <a:lnSpc>
                <a:spcPct val="200000"/>
              </a:lnSpc>
              <a:spcBef>
                <a:spcPct val="50000"/>
              </a:spcBef>
              <a:buNone/>
            </a:pPr>
            <a:r>
              <a:rPr lang="zh-CN" altLang="en-US" b="1" dirty="0">
                <a:latin typeface="Times New Roman" panose="02020603050405020304" pitchFamily="18" charset="0"/>
                <a:cs typeface="Times New Roman" panose="02020603050405020304" pitchFamily="18" charset="0"/>
              </a:rPr>
              <a:t>    三个月的有效利率为    </a:t>
            </a:r>
            <a:r>
              <a:rPr lang="en-US" altLang="zh-CN" b="1" dirty="0">
                <a:latin typeface="Times New Roman" panose="02020603050405020304" pitchFamily="18" charset="0"/>
                <a:cs typeface="Times New Roman" panose="02020603050405020304" pitchFamily="18" charset="0"/>
              </a:rPr>
              <a:t>1.6%÷4 = 0.4%</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marL="0" indent="0" eaLnBrk="1" hangingPunct="1">
              <a:lnSpc>
                <a:spcPct val="200000"/>
              </a:lnSpc>
              <a:spcBef>
                <a:spcPct val="50000"/>
              </a:spcBef>
              <a:buNone/>
            </a:pPr>
            <a:r>
              <a:rPr lang="zh-CN" altLang="en-US" b="1" dirty="0">
                <a:latin typeface="Times New Roman" panose="02020603050405020304" pitchFamily="18" charset="0"/>
                <a:cs typeface="Times New Roman" panose="02020603050405020304" pitchFamily="18" charset="0"/>
              </a:rPr>
              <a:t>    存</a:t>
            </a:r>
            <a:r>
              <a:rPr lang="en-US" altLang="zh-CN" b="1" dirty="0">
                <a:latin typeface="Times New Roman" panose="02020603050405020304" pitchFamily="18" charset="0"/>
                <a:cs typeface="Times New Roman" panose="02020603050405020304" pitchFamily="18" charset="0"/>
              </a:rPr>
              <a:t>1000</a:t>
            </a:r>
            <a:r>
              <a:rPr lang="zh-CN" altLang="en-US" b="1" dirty="0">
                <a:latin typeface="Times New Roman" panose="02020603050405020304" pitchFamily="18" charset="0"/>
                <a:cs typeface="Times New Roman" panose="02020603050405020304" pitchFamily="18" charset="0"/>
              </a:rPr>
              <a:t>元满</a:t>
            </a:r>
            <a:r>
              <a:rPr lang="en-US" altLang="zh-CN" b="1" dirty="0">
                <a:latin typeface="Times New Roman" panose="02020603050405020304" pitchFamily="18" charset="0"/>
                <a:cs typeface="Times New Roman" panose="02020603050405020304" pitchFamily="18" charset="0"/>
              </a:rPr>
              <a:t>3</a:t>
            </a:r>
            <a:r>
              <a:rPr lang="zh-CN" altLang="en-US" b="1" dirty="0">
                <a:latin typeface="Times New Roman" panose="02020603050405020304" pitchFamily="18" charset="0"/>
                <a:cs typeface="Times New Roman" panose="02020603050405020304" pitchFamily="18" charset="0"/>
              </a:rPr>
              <a:t>个月可得利息      </a:t>
            </a:r>
            <a:r>
              <a:rPr lang="en-US" altLang="zh-CN" b="1" dirty="0">
                <a:latin typeface="Times New Roman" panose="02020603050405020304" pitchFamily="18" charset="0"/>
                <a:cs typeface="Times New Roman" panose="02020603050405020304" pitchFamily="18" charset="0"/>
              </a:rPr>
              <a:t>1000 × 0.4% = 4</a:t>
            </a:r>
            <a:r>
              <a:rPr lang="zh-CN" altLang="en-US" b="1" dirty="0">
                <a:latin typeface="Times New Roman" panose="02020603050405020304" pitchFamily="18" charset="0"/>
                <a:cs typeface="Times New Roman" panose="02020603050405020304" pitchFamily="18" charset="0"/>
              </a:rPr>
              <a:t>元。</a:t>
            </a:r>
          </a:p>
        </p:txBody>
      </p:sp>
    </p:spTree>
    <p:extLst>
      <p:ext uri="{BB962C8B-B14F-4D97-AF65-F5344CB8AC3E}">
        <p14:creationId xmlns:p14="http://schemas.microsoft.com/office/powerpoint/2010/main" val="4716960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7859">
                                            <p:txEl>
                                              <p:pRg st="0" end="0"/>
                                            </p:txEl>
                                          </p:spTgt>
                                        </p:tgtEl>
                                        <p:attrNameLst>
                                          <p:attrName>style.visibility</p:attrName>
                                        </p:attrNameLst>
                                      </p:cBhvr>
                                      <p:to>
                                        <p:strVal val="visible"/>
                                      </p:to>
                                    </p:set>
                                    <p:anim calcmode="lin" valueType="num">
                                      <p:cBhvr additive="base">
                                        <p:cTn id="7" dur="500" fill="hold"/>
                                        <p:tgtEl>
                                          <p:spTgt spid="3778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78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7859">
                                            <p:txEl>
                                              <p:pRg st="1" end="1"/>
                                            </p:txEl>
                                          </p:spTgt>
                                        </p:tgtEl>
                                        <p:attrNameLst>
                                          <p:attrName>style.visibility</p:attrName>
                                        </p:attrNameLst>
                                      </p:cBhvr>
                                      <p:to>
                                        <p:strVal val="visible"/>
                                      </p:to>
                                    </p:set>
                                    <p:anim calcmode="lin" valueType="num">
                                      <p:cBhvr additive="base">
                                        <p:cTn id="13" dur="500" fill="hold"/>
                                        <p:tgtEl>
                                          <p:spTgt spid="3778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78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7859">
                                            <p:txEl>
                                              <p:pRg st="2" end="2"/>
                                            </p:txEl>
                                          </p:spTgt>
                                        </p:tgtEl>
                                        <p:attrNameLst>
                                          <p:attrName>style.visibility</p:attrName>
                                        </p:attrNameLst>
                                      </p:cBhvr>
                                      <p:to>
                                        <p:strVal val="visible"/>
                                      </p:to>
                                    </p:set>
                                    <p:anim calcmode="lin" valueType="num">
                                      <p:cBhvr additive="base">
                                        <p:cTn id="19" dur="500" fill="hold"/>
                                        <p:tgtEl>
                                          <p:spTgt spid="3778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78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77859">
                                            <p:txEl>
                                              <p:pRg st="3" end="3"/>
                                            </p:txEl>
                                          </p:spTgt>
                                        </p:tgtEl>
                                        <p:attrNameLst>
                                          <p:attrName>style.visibility</p:attrName>
                                        </p:attrNameLst>
                                      </p:cBhvr>
                                      <p:to>
                                        <p:strVal val="visible"/>
                                      </p:to>
                                    </p:set>
                                    <p:anim calcmode="lin" valueType="num">
                                      <p:cBhvr additive="base">
                                        <p:cTn id="25" dur="500" fill="hold"/>
                                        <p:tgtEl>
                                          <p:spTgt spid="37785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785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9"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BE6E739-4932-44E3-A89A-D3D97B8CCA52}" type="slidenum">
              <a:rPr lang="en-US" altLang="zh-CN" smtClean="0"/>
              <a:pPr eaLnBrk="1" hangingPunct="1"/>
              <a:t>74</a:t>
            </a:fld>
            <a:endParaRPr lang="en-US" altLang="zh-CN"/>
          </a:p>
        </p:txBody>
      </p:sp>
      <p:sp>
        <p:nvSpPr>
          <p:cNvPr id="377859" name="Rectangle 3"/>
          <p:cNvSpPr>
            <a:spLocks noGrp="1" noChangeArrowheads="1"/>
          </p:cNvSpPr>
          <p:nvPr>
            <p:ph type="body" idx="1"/>
          </p:nvPr>
        </p:nvSpPr>
        <p:spPr>
          <a:xfrm>
            <a:off x="481800" y="1039528"/>
            <a:ext cx="8229600" cy="4321522"/>
          </a:xfrm>
        </p:spPr>
        <p:txBody>
          <a:bodyPr/>
          <a:lstStyle/>
          <a:p>
            <a:pPr eaLnBrk="1" hangingPunct="1">
              <a:lnSpc>
                <a:spcPct val="200000"/>
              </a:lnSpc>
              <a:spcBef>
                <a:spcPct val="50000"/>
              </a:spcBef>
            </a:pPr>
            <a:r>
              <a:rPr lang="zh-CN" altLang="en-US" b="1" dirty="0">
                <a:solidFill>
                  <a:srgbClr val="FF0000"/>
                </a:solidFill>
                <a:latin typeface="Times New Roman" panose="02020603050405020304" pitchFamily="18" charset="0"/>
                <a:cs typeface="Times New Roman" panose="02020603050405020304" pitchFamily="18" charset="0"/>
              </a:rPr>
              <a:t>问题</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5</a:t>
            </a:r>
            <a:r>
              <a:rPr lang="zh-CN" altLang="en-US" b="1" dirty="0">
                <a:latin typeface="Times New Roman" panose="02020603050405020304" pitchFamily="18" charset="0"/>
                <a:cs typeface="Times New Roman" panose="02020603050405020304" pitchFamily="18" charset="0"/>
              </a:rPr>
              <a:t>年期定期存款的年利率为</a:t>
            </a:r>
            <a:r>
              <a:rPr lang="en-US" altLang="zh-CN" b="1" dirty="0">
                <a:latin typeface="Times New Roman" panose="02020603050405020304" pitchFamily="18" charset="0"/>
                <a:cs typeface="Times New Roman" panose="02020603050405020304" pitchFamily="18" charset="0"/>
              </a:rPr>
              <a:t>6</a:t>
            </a:r>
            <a:r>
              <a:rPr lang="zh-CN" altLang="en-US" b="1" dirty="0">
                <a:latin typeface="Times New Roman" panose="02020603050405020304" pitchFamily="18" charset="0"/>
                <a:cs typeface="Times New Roman" panose="02020603050405020304" pitchFamily="18" charset="0"/>
              </a:rPr>
              <a:t>％ ，存</a:t>
            </a:r>
            <a:r>
              <a:rPr lang="en-US" altLang="zh-CN" b="1" dirty="0">
                <a:latin typeface="Times New Roman" panose="02020603050405020304" pitchFamily="18" charset="0"/>
                <a:cs typeface="Times New Roman" panose="02020603050405020304" pitchFamily="18" charset="0"/>
              </a:rPr>
              <a:t>1000</a:t>
            </a:r>
            <a:r>
              <a:rPr lang="zh-CN" altLang="en-US" b="1" dirty="0">
                <a:latin typeface="Times New Roman" panose="02020603050405020304" pitchFamily="18" charset="0"/>
                <a:cs typeface="Times New Roman" panose="02020603050405020304" pitchFamily="18" charset="0"/>
              </a:rPr>
              <a:t>元满</a:t>
            </a:r>
            <a:r>
              <a:rPr lang="en-US" altLang="zh-CN" b="1" dirty="0">
                <a:latin typeface="Times New Roman" panose="02020603050405020304" pitchFamily="18" charset="0"/>
                <a:cs typeface="Times New Roman" panose="02020603050405020304" pitchFamily="18" charset="0"/>
              </a:rPr>
              <a:t>5</a:t>
            </a:r>
            <a:r>
              <a:rPr lang="zh-CN" altLang="en-US" b="1" dirty="0">
                <a:latin typeface="Times New Roman" panose="02020603050405020304" pitchFamily="18" charset="0"/>
                <a:cs typeface="Times New Roman" panose="02020603050405020304" pitchFamily="18" charset="0"/>
              </a:rPr>
              <a:t>年可得多少利息？</a:t>
            </a:r>
          </a:p>
          <a:p>
            <a:pPr eaLnBrk="1" hangingPunct="1">
              <a:lnSpc>
                <a:spcPct val="200000"/>
              </a:lnSpc>
              <a:spcBef>
                <a:spcPct val="50000"/>
              </a:spcBef>
            </a:pPr>
            <a:r>
              <a:rPr lang="zh-CN" altLang="en-US" b="1" dirty="0">
                <a:solidFill>
                  <a:srgbClr val="FF0000"/>
                </a:solidFill>
                <a:latin typeface="Times New Roman" panose="02020603050405020304" pitchFamily="18" charset="0"/>
                <a:cs typeface="Times New Roman" panose="02020603050405020304" pitchFamily="18" charset="0"/>
              </a:rPr>
              <a:t>答案</a:t>
            </a:r>
            <a:r>
              <a:rPr lang="zh-CN" altLang="en-US" b="1" dirty="0">
                <a:latin typeface="Times New Roman" panose="02020603050405020304" pitchFamily="18" charset="0"/>
                <a:cs typeface="Times New Roman" panose="02020603050405020304" pitchFamily="18" charset="0"/>
              </a:rPr>
              <a:t>：</a:t>
            </a:r>
            <a:r>
              <a:rPr lang="en-US" altLang="zh-CN" b="1" i="1" dirty="0" err="1">
                <a:latin typeface="Times New Roman" panose="02020603050405020304" pitchFamily="18" charset="0"/>
                <a:cs typeface="Times New Roman" panose="02020603050405020304" pitchFamily="18" charset="0"/>
              </a:rPr>
              <a:t>i</a:t>
            </a:r>
            <a:r>
              <a:rPr lang="en-US" altLang="zh-CN" b="1" i="1" dirty="0">
                <a:latin typeface="Times New Roman" panose="02020603050405020304" pitchFamily="18" charset="0"/>
                <a:cs typeface="Times New Roman" panose="02020603050405020304" pitchFamily="18" charset="0"/>
              </a:rPr>
              <a:t> </a:t>
            </a:r>
            <a:r>
              <a:rPr lang="en-US" altLang="zh-CN" b="1" baseline="30000" dirty="0">
                <a:latin typeface="Times New Roman" panose="02020603050405020304" pitchFamily="18" charset="0"/>
                <a:cs typeface="Times New Roman" panose="02020603050405020304" pitchFamily="18" charset="0"/>
              </a:rPr>
              <a:t>(1/5) </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6%</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marL="0" indent="0" eaLnBrk="1" hangingPunct="1">
              <a:lnSpc>
                <a:spcPct val="200000"/>
              </a:lnSpc>
              <a:spcBef>
                <a:spcPct val="50000"/>
              </a:spcBef>
              <a:buNone/>
            </a:pPr>
            <a:r>
              <a:rPr lang="en-US" altLang="zh-CN" b="1" dirty="0">
                <a:latin typeface="Times New Roman" panose="02020603050405020304" pitchFamily="18" charset="0"/>
                <a:cs typeface="Times New Roman" panose="02020603050405020304" pitchFamily="18" charset="0"/>
              </a:rPr>
              <a:t>     5</a:t>
            </a:r>
            <a:r>
              <a:rPr lang="zh-CN" altLang="en-US" b="1" dirty="0">
                <a:latin typeface="Times New Roman" panose="02020603050405020304" pitchFamily="18" charset="0"/>
                <a:cs typeface="Times New Roman" panose="02020603050405020304" pitchFamily="18" charset="0"/>
              </a:rPr>
              <a:t>年期的有效利率为</a:t>
            </a:r>
            <a:r>
              <a:rPr lang="en-US" altLang="zh-CN" b="1" dirty="0">
                <a:latin typeface="Times New Roman" panose="02020603050405020304" pitchFamily="18" charset="0"/>
                <a:cs typeface="Times New Roman" panose="02020603050405020304" pitchFamily="18" charset="0"/>
              </a:rPr>
              <a:t>6%×5 = 30%</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marL="0" indent="0" eaLnBrk="1" hangingPunct="1">
              <a:lnSpc>
                <a:spcPct val="200000"/>
              </a:lnSpc>
              <a:spcBef>
                <a:spcPct val="50000"/>
              </a:spcBef>
              <a:buNone/>
            </a:pPr>
            <a:r>
              <a:rPr lang="zh-CN" altLang="en-US" b="1" dirty="0">
                <a:latin typeface="Times New Roman" panose="02020603050405020304" pitchFamily="18" charset="0"/>
                <a:cs typeface="Times New Roman" panose="02020603050405020304" pitchFamily="18" charset="0"/>
              </a:rPr>
              <a:t>    存</a:t>
            </a:r>
            <a:r>
              <a:rPr lang="en-US" altLang="zh-CN" b="1" dirty="0">
                <a:latin typeface="Times New Roman" panose="02020603050405020304" pitchFamily="18" charset="0"/>
                <a:cs typeface="Times New Roman" panose="02020603050405020304" pitchFamily="18" charset="0"/>
              </a:rPr>
              <a:t>1000</a:t>
            </a:r>
            <a:r>
              <a:rPr lang="zh-CN" altLang="en-US" b="1" dirty="0">
                <a:latin typeface="Times New Roman" panose="02020603050405020304" pitchFamily="18" charset="0"/>
                <a:cs typeface="Times New Roman" panose="02020603050405020304" pitchFamily="18" charset="0"/>
              </a:rPr>
              <a:t>元满</a:t>
            </a:r>
            <a:r>
              <a:rPr lang="en-US" altLang="zh-CN" b="1" dirty="0">
                <a:latin typeface="Times New Roman" panose="02020603050405020304" pitchFamily="18" charset="0"/>
                <a:cs typeface="Times New Roman" panose="02020603050405020304" pitchFamily="18" charset="0"/>
              </a:rPr>
              <a:t>5</a:t>
            </a:r>
            <a:r>
              <a:rPr lang="zh-CN" altLang="en-US" b="1" dirty="0">
                <a:latin typeface="Times New Roman" panose="02020603050405020304" pitchFamily="18" charset="0"/>
                <a:cs typeface="Times New Roman" panose="02020603050405020304" pitchFamily="18" charset="0"/>
              </a:rPr>
              <a:t>年可得利息  </a:t>
            </a:r>
            <a:r>
              <a:rPr lang="en-US" altLang="zh-CN" b="1" dirty="0">
                <a:latin typeface="Times New Roman" panose="02020603050405020304" pitchFamily="18" charset="0"/>
                <a:cs typeface="Times New Roman" panose="02020603050405020304" pitchFamily="18" charset="0"/>
              </a:rPr>
              <a:t>1000 × 30% = 300</a:t>
            </a:r>
            <a:r>
              <a:rPr lang="zh-CN" altLang="en-US" b="1" dirty="0">
                <a:latin typeface="Times New Roman" panose="02020603050405020304" pitchFamily="18" charset="0"/>
                <a:cs typeface="Times New Roman" panose="02020603050405020304" pitchFamily="18" charset="0"/>
              </a:rPr>
              <a:t>元。</a:t>
            </a:r>
          </a:p>
        </p:txBody>
      </p:sp>
    </p:spTree>
    <p:extLst>
      <p:ext uri="{BB962C8B-B14F-4D97-AF65-F5344CB8AC3E}">
        <p14:creationId xmlns:p14="http://schemas.microsoft.com/office/powerpoint/2010/main" val="3417501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7859">
                                            <p:txEl>
                                              <p:pRg st="0" end="0"/>
                                            </p:txEl>
                                          </p:spTgt>
                                        </p:tgtEl>
                                        <p:attrNameLst>
                                          <p:attrName>style.visibility</p:attrName>
                                        </p:attrNameLst>
                                      </p:cBhvr>
                                      <p:to>
                                        <p:strVal val="visible"/>
                                      </p:to>
                                    </p:set>
                                    <p:anim calcmode="lin" valueType="num">
                                      <p:cBhvr additive="base">
                                        <p:cTn id="7" dur="500" fill="hold"/>
                                        <p:tgtEl>
                                          <p:spTgt spid="3778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78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7859">
                                            <p:txEl>
                                              <p:pRg st="1" end="1"/>
                                            </p:txEl>
                                          </p:spTgt>
                                        </p:tgtEl>
                                        <p:attrNameLst>
                                          <p:attrName>style.visibility</p:attrName>
                                        </p:attrNameLst>
                                      </p:cBhvr>
                                      <p:to>
                                        <p:strVal val="visible"/>
                                      </p:to>
                                    </p:set>
                                    <p:anim calcmode="lin" valueType="num">
                                      <p:cBhvr additive="base">
                                        <p:cTn id="13" dur="500" fill="hold"/>
                                        <p:tgtEl>
                                          <p:spTgt spid="3778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78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7859">
                                            <p:txEl>
                                              <p:pRg st="2" end="2"/>
                                            </p:txEl>
                                          </p:spTgt>
                                        </p:tgtEl>
                                        <p:attrNameLst>
                                          <p:attrName>style.visibility</p:attrName>
                                        </p:attrNameLst>
                                      </p:cBhvr>
                                      <p:to>
                                        <p:strVal val="visible"/>
                                      </p:to>
                                    </p:set>
                                    <p:anim calcmode="lin" valueType="num">
                                      <p:cBhvr additive="base">
                                        <p:cTn id="19" dur="500" fill="hold"/>
                                        <p:tgtEl>
                                          <p:spTgt spid="3778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78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77859">
                                            <p:txEl>
                                              <p:pRg st="3" end="3"/>
                                            </p:txEl>
                                          </p:spTgt>
                                        </p:tgtEl>
                                        <p:attrNameLst>
                                          <p:attrName>style.visibility</p:attrName>
                                        </p:attrNameLst>
                                      </p:cBhvr>
                                      <p:to>
                                        <p:strVal val="visible"/>
                                      </p:to>
                                    </p:set>
                                    <p:anim calcmode="lin" valueType="num">
                                      <p:cBhvr additive="base">
                                        <p:cTn id="25" dur="500" fill="hold"/>
                                        <p:tgtEl>
                                          <p:spTgt spid="37785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785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9"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004A67A8-1289-48B6-B90C-023747DBB358}" type="slidenum">
              <a:rPr lang="en-US" altLang="zh-CN" smtClean="0">
                <a:latin typeface="+mn-lt"/>
                <a:ea typeface="黑体" panose="02010609060101010101" pitchFamily="49" charset="-122"/>
              </a:rPr>
              <a:pPr eaLnBrk="1" hangingPunct="1">
                <a:buNone/>
              </a:pPr>
              <a:t>75</a:t>
            </a:fld>
            <a:endParaRPr lang="en-US" altLang="zh-CN" dirty="0">
              <a:latin typeface="+mn-lt"/>
              <a:ea typeface="黑体" panose="02010609060101010101" pitchFamily="49" charset="-122"/>
            </a:endParaRPr>
          </a:p>
        </p:txBody>
      </p:sp>
      <p:sp>
        <p:nvSpPr>
          <p:cNvPr id="22531" name="Rectangle 3"/>
          <p:cNvSpPr>
            <a:spLocks noGrp="1" noChangeArrowheads="1"/>
          </p:cNvSpPr>
          <p:nvPr>
            <p:ph type="body" idx="1"/>
          </p:nvPr>
        </p:nvSpPr>
        <p:spPr>
          <a:xfrm>
            <a:off x="457200" y="1174282"/>
            <a:ext cx="7936029" cy="4956643"/>
          </a:xfrm>
        </p:spPr>
        <p:txBody>
          <a:bodyPr/>
          <a:lstStyle/>
          <a:p>
            <a:pPr eaLnBrk="1" hangingPunct="1">
              <a:lnSpc>
                <a:spcPct val="120000"/>
              </a:lnSpc>
              <a:buFont typeface="Wingdings" pitchFamily="2" charset="2"/>
              <a:buNone/>
            </a:pPr>
            <a:r>
              <a:rPr lang="zh-CN" altLang="en-US" b="1" dirty="0">
                <a:solidFill>
                  <a:srgbClr val="0000CC"/>
                </a:solidFill>
                <a:latin typeface="+mn-lt"/>
                <a:ea typeface="黑体" panose="02010609060101010101" pitchFamily="49" charset="-122"/>
              </a:rPr>
              <a:t>名义利率与有效利率的关系：</a:t>
            </a:r>
          </a:p>
          <a:p>
            <a:pPr lvl="1" eaLnBrk="1" hangingPunct="1">
              <a:lnSpc>
                <a:spcPct val="120000"/>
              </a:lnSpc>
              <a:buFont typeface="Wingdings" pitchFamily="2" charset="2"/>
              <a:buNone/>
            </a:pPr>
            <a:r>
              <a:rPr lang="zh-CN" altLang="en-US" sz="2800" b="1" dirty="0">
                <a:latin typeface="+mn-lt"/>
                <a:ea typeface="黑体" panose="02010609060101010101" pitchFamily="49" charset="-122"/>
              </a:rPr>
              <a:t>                                                   </a:t>
            </a:r>
          </a:p>
          <a:p>
            <a:pPr eaLnBrk="1" hangingPunct="1">
              <a:lnSpc>
                <a:spcPct val="120000"/>
              </a:lnSpc>
              <a:buFont typeface="Wingdings" pitchFamily="2" charset="2"/>
              <a:buNone/>
            </a:pPr>
            <a:r>
              <a:rPr lang="zh-CN" altLang="en-US" b="1" dirty="0">
                <a:latin typeface="+mn-lt"/>
                <a:ea typeface="黑体" panose="02010609060101010101" pitchFamily="49" charset="-122"/>
              </a:rPr>
              <a:t>  </a:t>
            </a:r>
          </a:p>
          <a:p>
            <a:pPr eaLnBrk="1" hangingPunct="1">
              <a:lnSpc>
                <a:spcPct val="120000"/>
              </a:lnSpc>
              <a:buFont typeface="Wingdings" pitchFamily="2" charset="2"/>
              <a:buNone/>
            </a:pPr>
            <a:r>
              <a:rPr lang="zh-CN" altLang="en-US" b="1" dirty="0">
                <a:latin typeface="+mn-lt"/>
                <a:ea typeface="黑体" panose="02010609060101010101" pitchFamily="49" charset="-122"/>
              </a:rPr>
              <a:t>     </a:t>
            </a:r>
            <a:endParaRPr lang="en-US" altLang="zh-CN" b="1" dirty="0">
              <a:latin typeface="+mn-lt"/>
              <a:ea typeface="黑体" panose="02010609060101010101" pitchFamily="49" charset="-122"/>
            </a:endParaRPr>
          </a:p>
          <a:p>
            <a:pPr eaLnBrk="1" hangingPunct="1">
              <a:lnSpc>
                <a:spcPct val="120000"/>
              </a:lnSpc>
              <a:buFont typeface="Wingdings" pitchFamily="2" charset="2"/>
              <a:buNone/>
            </a:pPr>
            <a:r>
              <a:rPr lang="zh-CN" altLang="en-US" b="1" dirty="0">
                <a:latin typeface="+mn-lt"/>
                <a:ea typeface="黑体" panose="02010609060101010101" pitchFamily="49" charset="-122"/>
              </a:rPr>
              <a:t>           </a:t>
            </a:r>
          </a:p>
          <a:p>
            <a:pPr eaLnBrk="1" hangingPunct="1">
              <a:lnSpc>
                <a:spcPct val="120000"/>
              </a:lnSpc>
            </a:pPr>
            <a:endParaRPr lang="zh-CN" altLang="en-US" b="1" dirty="0">
              <a:latin typeface="+mn-lt"/>
              <a:ea typeface="黑体" panose="02010609060101010101" pitchFamily="49" charset="-122"/>
            </a:endParaRPr>
          </a:p>
          <a:p>
            <a:pPr eaLnBrk="1" hangingPunct="1">
              <a:lnSpc>
                <a:spcPct val="120000"/>
              </a:lnSpc>
            </a:pPr>
            <a:endParaRPr lang="zh-CN" altLang="en-US" b="1" dirty="0">
              <a:latin typeface="+mn-lt"/>
              <a:ea typeface="黑体" panose="02010609060101010101" pitchFamily="49" charset="-122"/>
            </a:endParaRPr>
          </a:p>
          <a:p>
            <a:pPr marL="0" indent="0" eaLnBrk="1" hangingPunct="1">
              <a:lnSpc>
                <a:spcPct val="120000"/>
              </a:lnSpc>
              <a:buNone/>
            </a:pPr>
            <a:endParaRPr lang="zh-CN" altLang="en-US" b="1" dirty="0">
              <a:latin typeface="+mn-lt"/>
              <a:ea typeface="黑体" panose="02010609060101010101" pitchFamily="49" charset="-122"/>
            </a:endParaRPr>
          </a:p>
        </p:txBody>
      </p:sp>
      <p:sp>
        <p:nvSpPr>
          <p:cNvPr id="1536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36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2534" name="Object 6"/>
          <p:cNvGraphicFramePr>
            <a:graphicFrameLocks noChangeAspect="1"/>
          </p:cNvGraphicFramePr>
          <p:nvPr>
            <p:extLst>
              <p:ext uri="{D42A27DB-BD31-4B8C-83A1-F6EECF244321}">
                <p14:modId xmlns:p14="http://schemas.microsoft.com/office/powerpoint/2010/main" val="685027155"/>
              </p:ext>
            </p:extLst>
          </p:nvPr>
        </p:nvGraphicFramePr>
        <p:xfrm>
          <a:off x="1500989" y="2500791"/>
          <a:ext cx="5073066" cy="2421236"/>
        </p:xfrm>
        <a:graphic>
          <a:graphicData uri="http://schemas.openxmlformats.org/presentationml/2006/ole">
            <mc:AlternateContent xmlns:mc="http://schemas.openxmlformats.org/markup-compatibility/2006">
              <mc:Choice xmlns:v="urn:schemas-microsoft-com:vml" Requires="v">
                <p:oleObj spid="_x0000_s31911" name="Equation" r:id="rId3" imgW="1054100" imgH="508000" progId="Equation.DSMT4">
                  <p:embed/>
                </p:oleObj>
              </mc:Choice>
              <mc:Fallback>
                <p:oleObj name="Equation" r:id="rId3" imgW="1054100" imgH="508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989" y="2500791"/>
                        <a:ext cx="5073066" cy="2421236"/>
                      </a:xfrm>
                      <a:prstGeom prst="rect">
                        <a:avLst/>
                      </a:prstGeom>
                      <a:solidFill>
                        <a:schemeClr val="bg1">
                          <a:lumMod val="95000"/>
                        </a:schemeClr>
                      </a:solidFill>
                    </p:spPr>
                  </p:pic>
                </p:oleObj>
              </mc:Fallback>
            </mc:AlternateContent>
          </a:graphicData>
        </a:graphic>
      </p:graphicFrame>
      <p:sp>
        <p:nvSpPr>
          <p:cNvPr id="1536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36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370"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372"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642146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anim calcmode="lin" valueType="num">
                                      <p:cBhvr additive="base">
                                        <p:cTn id="11" dur="5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53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534"/>
                                        </p:tgtEl>
                                        <p:attrNameLst>
                                          <p:attrName>style.visibility</p:attrName>
                                        </p:attrNameLst>
                                      </p:cBhvr>
                                      <p:to>
                                        <p:strVal val="visible"/>
                                      </p:to>
                                    </p:set>
                                    <p:anim calcmode="lin" valueType="num">
                                      <p:cBhvr additive="base">
                                        <p:cTn id="15" dur="500" fill="hold"/>
                                        <p:tgtEl>
                                          <p:spTgt spid="22534"/>
                                        </p:tgtEl>
                                        <p:attrNameLst>
                                          <p:attrName>ppt_x</p:attrName>
                                        </p:attrNameLst>
                                      </p:cBhvr>
                                      <p:tavLst>
                                        <p:tav tm="0">
                                          <p:val>
                                            <p:strVal val="#ppt_x"/>
                                          </p:val>
                                        </p:tav>
                                        <p:tav tm="100000">
                                          <p:val>
                                            <p:strVal val="#ppt_x"/>
                                          </p:val>
                                        </p:tav>
                                      </p:tavLst>
                                    </p:anim>
                                    <p:anim calcmode="lin" valueType="num">
                                      <p:cBhvr additive="base">
                                        <p:cTn id="16" dur="500" fill="hold"/>
                                        <p:tgtEl>
                                          <p:spTgt spid="22534"/>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2531">
                                            <p:txEl>
                                              <p:pRg st="2" end="2"/>
                                            </p:txEl>
                                          </p:spTgt>
                                        </p:tgtEl>
                                        <p:attrNameLst>
                                          <p:attrName>style.visibility</p:attrName>
                                        </p:attrNameLst>
                                      </p:cBhvr>
                                      <p:to>
                                        <p:strVal val="visible"/>
                                      </p:to>
                                    </p:set>
                                    <p:anim calcmode="lin" valueType="num">
                                      <p:cBhvr additive="base">
                                        <p:cTn id="21" dur="5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25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2531">
                                            <p:txEl>
                                              <p:pRg st="3" end="3"/>
                                            </p:txEl>
                                          </p:spTgt>
                                        </p:tgtEl>
                                        <p:attrNameLst>
                                          <p:attrName>style.visibility</p:attrName>
                                        </p:attrNameLst>
                                      </p:cBhvr>
                                      <p:to>
                                        <p:strVal val="visible"/>
                                      </p:to>
                                    </p:set>
                                    <p:anim calcmode="lin" valueType="num">
                                      <p:cBhvr additive="base">
                                        <p:cTn id="27" dur="5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25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2531">
                                            <p:txEl>
                                              <p:pRg st="4" end="4"/>
                                            </p:txEl>
                                          </p:spTgt>
                                        </p:tgtEl>
                                        <p:attrNameLst>
                                          <p:attrName>style.visibility</p:attrName>
                                        </p:attrNameLst>
                                      </p:cBhvr>
                                      <p:to>
                                        <p:strVal val="visible"/>
                                      </p:to>
                                    </p:set>
                                    <p:anim calcmode="lin" valueType="num">
                                      <p:cBhvr additive="base">
                                        <p:cTn id="33" dur="500" fill="hold"/>
                                        <p:tgtEl>
                                          <p:spTgt spid="22531">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253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004A67A8-1289-48B6-B90C-023747DBB358}" type="slidenum">
              <a:rPr lang="en-US" altLang="zh-CN" smtClean="0">
                <a:latin typeface="+mn-lt"/>
                <a:ea typeface="黑体" panose="02010609060101010101" pitchFamily="49" charset="-122"/>
              </a:rPr>
              <a:pPr eaLnBrk="1" hangingPunct="1">
                <a:buNone/>
              </a:pPr>
              <a:t>76</a:t>
            </a:fld>
            <a:endParaRPr lang="en-US" altLang="zh-CN" dirty="0">
              <a:latin typeface="+mn-lt"/>
              <a:ea typeface="黑体" panose="02010609060101010101" pitchFamily="49" charset="-122"/>
            </a:endParaRPr>
          </a:p>
        </p:txBody>
      </p:sp>
      <p:sp>
        <p:nvSpPr>
          <p:cNvPr id="22531" name="Rectangle 3"/>
          <p:cNvSpPr>
            <a:spLocks noGrp="1" noChangeArrowheads="1"/>
          </p:cNvSpPr>
          <p:nvPr>
            <p:ph type="body" idx="1"/>
          </p:nvPr>
        </p:nvSpPr>
        <p:spPr>
          <a:xfrm>
            <a:off x="457200" y="1174282"/>
            <a:ext cx="7936029" cy="4956643"/>
          </a:xfrm>
        </p:spPr>
        <p:txBody>
          <a:bodyPr/>
          <a:lstStyle/>
          <a:p>
            <a:pPr eaLnBrk="1" hangingPunct="1">
              <a:lnSpc>
                <a:spcPct val="120000"/>
              </a:lnSpc>
              <a:buFont typeface="Wingdings" pitchFamily="2" charset="2"/>
              <a:buNone/>
            </a:pPr>
            <a:r>
              <a:rPr lang="zh-CN" altLang="en-US" b="1" dirty="0">
                <a:solidFill>
                  <a:srgbClr val="0000CC"/>
                </a:solidFill>
                <a:latin typeface="+mn-lt"/>
                <a:ea typeface="黑体" panose="02010609060101010101" pitchFamily="49" charset="-122"/>
              </a:rPr>
              <a:t>名义利率与有效利率的关系：</a:t>
            </a:r>
          </a:p>
          <a:p>
            <a:pPr lvl="1" eaLnBrk="1" hangingPunct="1">
              <a:lnSpc>
                <a:spcPct val="120000"/>
              </a:lnSpc>
              <a:buFont typeface="Wingdings" pitchFamily="2" charset="2"/>
              <a:buNone/>
            </a:pPr>
            <a:r>
              <a:rPr lang="zh-CN" altLang="en-US" sz="2800" b="1" dirty="0">
                <a:latin typeface="+mn-lt"/>
                <a:ea typeface="黑体" panose="02010609060101010101" pitchFamily="49" charset="-122"/>
              </a:rPr>
              <a:t>                                                   </a:t>
            </a:r>
          </a:p>
          <a:p>
            <a:pPr eaLnBrk="1" hangingPunct="1">
              <a:lnSpc>
                <a:spcPct val="120000"/>
              </a:lnSpc>
              <a:buFont typeface="Wingdings" pitchFamily="2" charset="2"/>
              <a:buNone/>
            </a:pPr>
            <a:r>
              <a:rPr lang="zh-CN" altLang="en-US" b="1" dirty="0">
                <a:latin typeface="+mn-lt"/>
                <a:ea typeface="黑体" panose="02010609060101010101" pitchFamily="49" charset="-122"/>
              </a:rPr>
              <a:t>  </a:t>
            </a:r>
          </a:p>
          <a:p>
            <a:pPr eaLnBrk="1" hangingPunct="1">
              <a:lnSpc>
                <a:spcPct val="120000"/>
              </a:lnSpc>
              <a:buFont typeface="Wingdings" pitchFamily="2" charset="2"/>
              <a:buNone/>
            </a:pPr>
            <a:r>
              <a:rPr lang="zh-CN" altLang="en-US" b="1" dirty="0">
                <a:latin typeface="+mn-lt"/>
                <a:ea typeface="黑体" panose="02010609060101010101" pitchFamily="49" charset="-122"/>
              </a:rPr>
              <a:t>     </a:t>
            </a:r>
            <a:endParaRPr lang="en-US" altLang="zh-CN" b="1" dirty="0">
              <a:latin typeface="+mn-lt"/>
              <a:ea typeface="黑体" panose="02010609060101010101" pitchFamily="49" charset="-122"/>
            </a:endParaRPr>
          </a:p>
          <a:p>
            <a:pPr eaLnBrk="1" hangingPunct="1">
              <a:lnSpc>
                <a:spcPct val="120000"/>
              </a:lnSpc>
              <a:buFont typeface="Wingdings" pitchFamily="2" charset="2"/>
              <a:buNone/>
            </a:pPr>
            <a:r>
              <a:rPr lang="zh-CN" altLang="en-US" b="1" dirty="0">
                <a:latin typeface="+mn-lt"/>
                <a:ea typeface="黑体" panose="02010609060101010101" pitchFamily="49" charset="-122"/>
              </a:rPr>
              <a:t>           </a:t>
            </a:r>
          </a:p>
          <a:p>
            <a:pPr eaLnBrk="1" hangingPunct="1">
              <a:lnSpc>
                <a:spcPct val="120000"/>
              </a:lnSpc>
            </a:pPr>
            <a:endParaRPr lang="zh-CN" altLang="en-US" b="1" dirty="0">
              <a:latin typeface="+mn-lt"/>
              <a:ea typeface="黑体" panose="02010609060101010101" pitchFamily="49" charset="-122"/>
            </a:endParaRPr>
          </a:p>
          <a:p>
            <a:pPr eaLnBrk="1" hangingPunct="1">
              <a:lnSpc>
                <a:spcPct val="120000"/>
              </a:lnSpc>
            </a:pPr>
            <a:endParaRPr lang="zh-CN" altLang="en-US" b="1" dirty="0">
              <a:latin typeface="+mn-lt"/>
              <a:ea typeface="黑体" panose="02010609060101010101" pitchFamily="49" charset="-122"/>
            </a:endParaRPr>
          </a:p>
          <a:p>
            <a:pPr marL="0" indent="0" eaLnBrk="1" hangingPunct="1">
              <a:lnSpc>
                <a:spcPct val="120000"/>
              </a:lnSpc>
              <a:buNone/>
            </a:pPr>
            <a:endParaRPr lang="zh-CN" altLang="en-US" b="1" dirty="0">
              <a:latin typeface="+mn-lt"/>
              <a:ea typeface="黑体" panose="02010609060101010101" pitchFamily="49" charset="-122"/>
            </a:endParaRPr>
          </a:p>
        </p:txBody>
      </p:sp>
      <p:sp>
        <p:nvSpPr>
          <p:cNvPr id="1536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36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36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36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370"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372"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3718446385"/>
              </p:ext>
            </p:extLst>
          </p:nvPr>
        </p:nvGraphicFramePr>
        <p:xfrm>
          <a:off x="1692275" y="2603500"/>
          <a:ext cx="5468938" cy="2347913"/>
        </p:xfrm>
        <a:graphic>
          <a:graphicData uri="http://schemas.openxmlformats.org/presentationml/2006/ole">
            <mc:AlternateContent xmlns:mc="http://schemas.openxmlformats.org/markup-compatibility/2006">
              <mc:Choice xmlns:v="urn:schemas-microsoft-com:vml" Requires="v">
                <p:oleObj spid="_x0000_s69727" name="Equation" r:id="rId3" imgW="2400120" imgH="1041120" progId="Equation.DSMT4">
                  <p:embed/>
                </p:oleObj>
              </mc:Choice>
              <mc:Fallback>
                <p:oleObj name="Equation" r:id="rId3" imgW="2400120" imgH="1041120" progId="Equation.DSMT4">
                  <p:embed/>
                  <p:pic>
                    <p:nvPicPr>
                      <p:cNvPr id="0" name=""/>
                      <p:cNvPicPr>
                        <a:picLocks noChangeAspect="1" noChangeArrowheads="1"/>
                      </p:cNvPicPr>
                      <p:nvPr/>
                    </p:nvPicPr>
                    <p:blipFill>
                      <a:blip r:embed="rId4"/>
                      <a:srcRect/>
                      <a:stretch>
                        <a:fillRect/>
                      </a:stretch>
                    </p:blipFill>
                    <p:spPr bwMode="auto">
                      <a:xfrm>
                        <a:off x="1692275" y="2603500"/>
                        <a:ext cx="5468938" cy="2347913"/>
                      </a:xfrm>
                      <a:prstGeom prst="rect">
                        <a:avLst/>
                      </a:prstGeom>
                      <a:solidFill>
                        <a:schemeClr val="bg1">
                          <a:lumMod val="95000"/>
                        </a:schemeClr>
                      </a:solidFill>
                      <a:ln>
                        <a:solidFill>
                          <a:schemeClr val="accent1"/>
                        </a:solidFill>
                      </a:ln>
                    </p:spPr>
                  </p:pic>
                </p:oleObj>
              </mc:Fallback>
            </mc:AlternateContent>
          </a:graphicData>
        </a:graphic>
      </p:graphicFrame>
    </p:spTree>
    <p:extLst>
      <p:ext uri="{BB962C8B-B14F-4D97-AF65-F5344CB8AC3E}">
        <p14:creationId xmlns:p14="http://schemas.microsoft.com/office/powerpoint/2010/main" val="3796241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anim calcmode="lin" valueType="num">
                                      <p:cBhvr additive="base">
                                        <p:cTn id="11" dur="5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5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 calcmode="lin" valueType="num">
                                      <p:cBhvr additive="base">
                                        <p:cTn id="17" dur="5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25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2531">
                                            <p:txEl>
                                              <p:pRg st="3" end="3"/>
                                            </p:txEl>
                                          </p:spTgt>
                                        </p:tgtEl>
                                        <p:attrNameLst>
                                          <p:attrName>style.visibility</p:attrName>
                                        </p:attrNameLst>
                                      </p:cBhvr>
                                      <p:to>
                                        <p:strVal val="visible"/>
                                      </p:to>
                                    </p:set>
                                    <p:anim calcmode="lin" valueType="num">
                                      <p:cBhvr additive="base">
                                        <p:cTn id="23" dur="5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25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2531">
                                            <p:txEl>
                                              <p:pRg st="4" end="4"/>
                                            </p:txEl>
                                          </p:spTgt>
                                        </p:tgtEl>
                                        <p:attrNameLst>
                                          <p:attrName>style.visibility</p:attrName>
                                        </p:attrNameLst>
                                      </p:cBhvr>
                                      <p:to>
                                        <p:strVal val="visible"/>
                                      </p:to>
                                    </p:set>
                                    <p:anim calcmode="lin" valueType="num">
                                      <p:cBhvr additive="base">
                                        <p:cTn id="29" dur="500" fill="hold"/>
                                        <p:tgtEl>
                                          <p:spTgt spid="22531">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2531">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ppt_x"/>
                                          </p:val>
                                        </p:tav>
                                        <p:tav tm="100000">
                                          <p:val>
                                            <p:strVal val="#ppt_x"/>
                                          </p:val>
                                        </p:tav>
                                      </p:tavLst>
                                    </p:anim>
                                    <p:anim calcmode="lin" valueType="num">
                                      <p:cBhvr additive="base">
                                        <p:cTn id="3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4577" y="862045"/>
            <a:ext cx="8292164" cy="5798269"/>
          </a:xfrm>
        </p:spPr>
        <p:txBody>
          <a:bodyPr/>
          <a:lstStyle/>
          <a:p>
            <a:r>
              <a:rPr lang="zh-CN" altLang="en-US" sz="2400" b="1" dirty="0">
                <a:latin typeface="+mn-lt"/>
                <a:ea typeface="黑体" panose="02010609060101010101" pitchFamily="49" charset="-122"/>
              </a:rPr>
              <a:t>例：时间零点投资</a:t>
            </a:r>
            <a:r>
              <a:rPr lang="en-US" altLang="zh-CN" sz="2400" b="1" dirty="0">
                <a:latin typeface="+mn-lt"/>
                <a:ea typeface="黑体" panose="02010609060101010101" pitchFamily="49" charset="-122"/>
              </a:rPr>
              <a:t>100</a:t>
            </a:r>
            <a:r>
              <a:rPr lang="zh-CN" altLang="en-US" sz="2400" b="1" dirty="0">
                <a:latin typeface="+mn-lt"/>
                <a:ea typeface="黑体" panose="02010609060101010101" pitchFamily="49" charset="-122"/>
              </a:rPr>
              <a:t>万元，年利率为</a:t>
            </a:r>
            <a:r>
              <a:rPr lang="en-US" altLang="zh-CN" sz="2400" b="1" dirty="0">
                <a:latin typeface="+mn-lt"/>
                <a:ea typeface="黑体" panose="02010609060101010101" pitchFamily="49" charset="-122"/>
              </a:rPr>
              <a:t>12%</a:t>
            </a:r>
            <a:r>
              <a:rPr lang="zh-CN" altLang="en-US" sz="2400" dirty="0">
                <a:latin typeface="+mn-lt"/>
              </a:rPr>
              <a:t>。</a:t>
            </a:r>
            <a:r>
              <a:rPr lang="zh-CN" altLang="en-US" sz="2400" b="1" dirty="0">
                <a:latin typeface="+mn-lt"/>
                <a:ea typeface="黑体" panose="02010609060101010101" pitchFamily="49" charset="-122"/>
              </a:rPr>
              <a:t>计算</a:t>
            </a:r>
            <a:r>
              <a:rPr lang="en-US" altLang="zh-CN" sz="2400" b="1" dirty="0">
                <a:latin typeface="+mn-lt"/>
                <a:ea typeface="黑体" panose="02010609060101010101" pitchFamily="49" charset="-122"/>
              </a:rPr>
              <a:t>1</a:t>
            </a:r>
            <a:r>
              <a:rPr lang="zh-CN" altLang="en-US" sz="2400" b="1" dirty="0">
                <a:latin typeface="+mn-lt"/>
                <a:ea typeface="黑体" panose="02010609060101010101" pitchFamily="49" charset="-122"/>
              </a:rPr>
              <a:t>个月末的累积值：</a:t>
            </a:r>
            <a:endParaRPr lang="en-US" altLang="zh-CN" sz="2400" b="1" dirty="0">
              <a:latin typeface="+mn-lt"/>
              <a:ea typeface="黑体" panose="02010609060101010101" pitchFamily="49" charset="-122"/>
            </a:endParaRPr>
          </a:p>
          <a:p>
            <a:pPr marL="457200" lvl="1" indent="0">
              <a:buNone/>
            </a:pPr>
            <a:r>
              <a:rPr lang="zh-CN" altLang="en-US" b="1" dirty="0">
                <a:latin typeface="+mn-lt"/>
                <a:ea typeface="黑体" panose="02010609060101010101" pitchFamily="49" charset="-122"/>
              </a:rPr>
              <a:t>（</a:t>
            </a:r>
            <a:r>
              <a:rPr lang="en-US" altLang="zh-CN" b="1" dirty="0">
                <a:latin typeface="+mn-lt"/>
                <a:ea typeface="黑体" panose="02010609060101010101" pitchFamily="49" charset="-122"/>
              </a:rPr>
              <a:t>1</a:t>
            </a:r>
            <a:r>
              <a:rPr lang="zh-CN" altLang="en-US" b="1" dirty="0">
                <a:latin typeface="+mn-lt"/>
                <a:ea typeface="黑体" panose="02010609060101010101" pitchFamily="49" charset="-122"/>
              </a:rPr>
              <a:t>）上述利率是有效利率（复利利率）</a:t>
            </a:r>
            <a:endParaRPr lang="en-US" altLang="zh-CN" b="1" dirty="0">
              <a:latin typeface="+mn-lt"/>
              <a:ea typeface="黑体" panose="02010609060101010101" pitchFamily="49" charset="-122"/>
            </a:endParaRPr>
          </a:p>
          <a:p>
            <a:pPr marL="457200" lvl="1" indent="0">
              <a:buNone/>
            </a:pPr>
            <a:r>
              <a:rPr lang="zh-CN" altLang="en-US" b="1" dirty="0">
                <a:latin typeface="+mn-lt"/>
                <a:ea typeface="黑体" panose="02010609060101010101" pitchFamily="49" charset="-122"/>
              </a:rPr>
              <a:t>（</a:t>
            </a:r>
            <a:r>
              <a:rPr lang="en-US" altLang="zh-CN" b="1" dirty="0">
                <a:latin typeface="+mn-lt"/>
                <a:ea typeface="黑体" panose="02010609060101010101" pitchFamily="49" charset="-122"/>
              </a:rPr>
              <a:t>3</a:t>
            </a:r>
            <a:r>
              <a:rPr lang="zh-CN" altLang="en-US" b="1" dirty="0">
                <a:latin typeface="+mn-lt"/>
                <a:ea typeface="黑体" panose="02010609060101010101" pitchFamily="49" charset="-122"/>
              </a:rPr>
              <a:t>）上述利率是名义利率，每年复利</a:t>
            </a:r>
            <a:r>
              <a:rPr lang="en-US" altLang="zh-CN" b="1" dirty="0">
                <a:latin typeface="+mn-lt"/>
                <a:ea typeface="黑体" panose="02010609060101010101" pitchFamily="49" charset="-122"/>
              </a:rPr>
              <a:t>12</a:t>
            </a:r>
            <a:r>
              <a:rPr lang="zh-CN" altLang="en-US" b="1" dirty="0">
                <a:latin typeface="+mn-lt"/>
                <a:ea typeface="黑体" panose="02010609060101010101" pitchFamily="49" charset="-122"/>
              </a:rPr>
              <a:t>次</a:t>
            </a:r>
            <a:endParaRPr lang="en-US" altLang="zh-CN" b="1" dirty="0">
              <a:latin typeface="+mn-lt"/>
              <a:ea typeface="黑体" panose="02010609060101010101" pitchFamily="49" charset="-122"/>
            </a:endParaRPr>
          </a:p>
          <a:p>
            <a:r>
              <a:rPr lang="zh-CN" altLang="en-US" sz="2400" b="1" dirty="0">
                <a:latin typeface="+mn-lt"/>
                <a:ea typeface="黑体" panose="02010609060101010101" pitchFamily="49" charset="-122"/>
              </a:rPr>
              <a:t>解：</a:t>
            </a:r>
            <a:endParaRPr lang="en-US" altLang="zh-CN" sz="2400" b="1" dirty="0">
              <a:latin typeface="+mn-lt"/>
              <a:ea typeface="黑体" panose="02010609060101010101" pitchFamily="49" charset="-122"/>
            </a:endParaRPr>
          </a:p>
          <a:p>
            <a:pPr lvl="1"/>
            <a:endParaRPr lang="zh-CN" altLang="en-US" b="1" dirty="0">
              <a:latin typeface="+mn-lt"/>
              <a:ea typeface="黑体" panose="02010609060101010101" pitchFamily="49" charset="-122"/>
            </a:endParaRPr>
          </a:p>
        </p:txBody>
      </p:sp>
      <p:sp>
        <p:nvSpPr>
          <p:cNvPr id="4" name="灯片编号占位符 3"/>
          <p:cNvSpPr>
            <a:spLocks noGrp="1"/>
          </p:cNvSpPr>
          <p:nvPr>
            <p:ph type="sldNum" sz="quarter" idx="12"/>
          </p:nvPr>
        </p:nvSpPr>
        <p:spPr/>
        <p:txBody>
          <a:bodyPr/>
          <a:lstStyle/>
          <a:p>
            <a:pPr>
              <a:buNone/>
              <a:defRPr/>
            </a:pPr>
            <a:fld id="{1124E272-266A-4F8E-8B1E-27C073A5EE92}" type="slidenum">
              <a:rPr lang="en-US" altLang="zh-CN" smtClean="0"/>
              <a:pPr>
                <a:buNone/>
                <a:defRPr/>
              </a:pPr>
              <a:t>77</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421322558"/>
              </p:ext>
            </p:extLst>
          </p:nvPr>
        </p:nvGraphicFramePr>
        <p:xfrm>
          <a:off x="1341438" y="3813175"/>
          <a:ext cx="4751387" cy="2719388"/>
        </p:xfrm>
        <a:graphic>
          <a:graphicData uri="http://schemas.openxmlformats.org/presentationml/2006/ole">
            <mc:AlternateContent xmlns:mc="http://schemas.openxmlformats.org/markup-compatibility/2006">
              <mc:Choice xmlns:v="urn:schemas-microsoft-com:vml" Requires="v">
                <p:oleObj spid="_x0000_s32898" name="Equation" r:id="rId3" imgW="1841400" imgH="1054080" progId="Equation.DSMT4">
                  <p:embed/>
                </p:oleObj>
              </mc:Choice>
              <mc:Fallback>
                <p:oleObj name="Equation" r:id="rId3" imgW="1841400" imgH="1054080" progId="Equation.DSMT4">
                  <p:embed/>
                  <p:pic>
                    <p:nvPicPr>
                      <p:cNvPr id="0" name=""/>
                      <p:cNvPicPr/>
                      <p:nvPr/>
                    </p:nvPicPr>
                    <p:blipFill>
                      <a:blip r:embed="rId4"/>
                      <a:stretch>
                        <a:fillRect/>
                      </a:stretch>
                    </p:blipFill>
                    <p:spPr>
                      <a:xfrm>
                        <a:off x="1341438" y="3813175"/>
                        <a:ext cx="4751387" cy="2719388"/>
                      </a:xfrm>
                      <a:prstGeom prst="rect">
                        <a:avLst/>
                      </a:prstGeom>
                      <a:solidFill>
                        <a:schemeClr val="bg1">
                          <a:lumMod val="95000"/>
                        </a:schemeClr>
                      </a:solidFill>
                      <a:ln>
                        <a:solidFill>
                          <a:schemeClr val="accent1"/>
                        </a:solidFill>
                      </a:ln>
                    </p:spPr>
                  </p:pic>
                </p:oleObj>
              </mc:Fallback>
            </mc:AlternateContent>
          </a:graphicData>
        </a:graphic>
      </p:graphicFrame>
    </p:spTree>
    <p:extLst>
      <p:ext uri="{BB962C8B-B14F-4D97-AF65-F5344CB8AC3E}">
        <p14:creationId xmlns:p14="http://schemas.microsoft.com/office/powerpoint/2010/main" val="84160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0200" y="895149"/>
            <a:ext cx="8446168" cy="5514901"/>
          </a:xfrm>
        </p:spPr>
        <p:txBody>
          <a:bodyPr/>
          <a:lstStyle/>
          <a:p>
            <a:r>
              <a:rPr lang="zh-CN" altLang="en-US" sz="2400" b="1" dirty="0">
                <a:latin typeface="+mn-lt"/>
                <a:ea typeface="黑体" panose="02010609060101010101" pitchFamily="49" charset="-122"/>
              </a:rPr>
              <a:t>例：时间零点投资</a:t>
            </a:r>
            <a:r>
              <a:rPr lang="en-US" altLang="zh-CN" sz="2400" b="1" dirty="0">
                <a:latin typeface="+mn-lt"/>
                <a:ea typeface="黑体" panose="02010609060101010101" pitchFamily="49" charset="-122"/>
              </a:rPr>
              <a:t>100</a:t>
            </a:r>
            <a:r>
              <a:rPr lang="zh-CN" altLang="en-US" sz="2400" b="1" dirty="0">
                <a:latin typeface="+mn-lt"/>
                <a:ea typeface="黑体" panose="02010609060101010101" pitchFamily="49" charset="-122"/>
              </a:rPr>
              <a:t>万元，年利率为</a:t>
            </a:r>
            <a:r>
              <a:rPr lang="en-US" altLang="zh-CN" sz="2400" b="1" dirty="0">
                <a:latin typeface="+mn-lt"/>
                <a:ea typeface="黑体" panose="02010609060101010101" pitchFamily="49" charset="-122"/>
              </a:rPr>
              <a:t>12%</a:t>
            </a:r>
            <a:r>
              <a:rPr lang="zh-CN" altLang="en-US" sz="2400" b="1" dirty="0">
                <a:latin typeface="+mn-lt"/>
                <a:ea typeface="黑体" panose="02010609060101010101" pitchFamily="49" charset="-122"/>
              </a:rPr>
              <a:t>，请在下述条件下计算</a:t>
            </a:r>
            <a:r>
              <a:rPr lang="en-US" altLang="zh-CN" sz="2400" b="1" dirty="0">
                <a:latin typeface="+mn-lt"/>
                <a:ea typeface="黑体" panose="02010609060101010101" pitchFamily="49" charset="-122"/>
              </a:rPr>
              <a:t>1</a:t>
            </a:r>
            <a:r>
              <a:rPr lang="zh-CN" altLang="en-US" sz="2400" b="1" dirty="0">
                <a:latin typeface="+mn-lt"/>
                <a:ea typeface="黑体" panose="02010609060101010101" pitchFamily="49" charset="-122"/>
              </a:rPr>
              <a:t>年末的累积值：</a:t>
            </a:r>
            <a:endParaRPr lang="en-US" altLang="zh-CN" sz="2400" b="1" dirty="0">
              <a:latin typeface="+mn-lt"/>
              <a:ea typeface="黑体" panose="02010609060101010101" pitchFamily="49" charset="-122"/>
            </a:endParaRPr>
          </a:p>
          <a:p>
            <a:pPr marL="457200" lvl="1" indent="0">
              <a:buNone/>
            </a:pPr>
            <a:r>
              <a:rPr lang="zh-CN" altLang="en-US" b="1" dirty="0">
                <a:latin typeface="+mn-lt"/>
                <a:ea typeface="黑体" panose="02010609060101010101" pitchFamily="49" charset="-122"/>
              </a:rPr>
              <a:t>（</a:t>
            </a:r>
            <a:r>
              <a:rPr lang="en-US" altLang="zh-CN" b="1" dirty="0">
                <a:latin typeface="+mn-lt"/>
                <a:ea typeface="黑体" panose="02010609060101010101" pitchFamily="49" charset="-122"/>
              </a:rPr>
              <a:t>1</a:t>
            </a:r>
            <a:r>
              <a:rPr lang="zh-CN" altLang="en-US" b="1" dirty="0">
                <a:latin typeface="+mn-lt"/>
                <a:ea typeface="黑体" panose="02010609060101010101" pitchFamily="49" charset="-122"/>
              </a:rPr>
              <a:t>）述利率是有效利率（复利利率）</a:t>
            </a:r>
            <a:endParaRPr lang="en-US" altLang="zh-CN" b="1" dirty="0">
              <a:latin typeface="+mn-lt"/>
              <a:ea typeface="黑体" panose="02010609060101010101" pitchFamily="49" charset="-122"/>
            </a:endParaRPr>
          </a:p>
          <a:p>
            <a:pPr marL="457200" lvl="1" indent="0">
              <a:buNone/>
            </a:pPr>
            <a:r>
              <a:rPr lang="zh-CN" altLang="en-US" b="1" dirty="0">
                <a:latin typeface="+mn-lt"/>
                <a:ea typeface="黑体" panose="02010609060101010101" pitchFamily="49" charset="-122"/>
              </a:rPr>
              <a:t>（</a:t>
            </a:r>
            <a:r>
              <a:rPr lang="en-US" altLang="zh-CN" b="1" dirty="0">
                <a:latin typeface="+mn-lt"/>
                <a:ea typeface="黑体" panose="02010609060101010101" pitchFamily="49" charset="-122"/>
              </a:rPr>
              <a:t>2</a:t>
            </a:r>
            <a:r>
              <a:rPr lang="zh-CN" altLang="en-US" b="1" dirty="0">
                <a:latin typeface="+mn-lt"/>
                <a:ea typeface="黑体" panose="02010609060101010101" pitchFamily="49" charset="-122"/>
              </a:rPr>
              <a:t>）上述利率是名义利率，每年复利</a:t>
            </a:r>
            <a:r>
              <a:rPr lang="en-US" altLang="zh-CN" b="1" dirty="0">
                <a:latin typeface="+mn-lt"/>
                <a:ea typeface="黑体" panose="02010609060101010101" pitchFamily="49" charset="-122"/>
              </a:rPr>
              <a:t>12</a:t>
            </a:r>
            <a:r>
              <a:rPr lang="zh-CN" altLang="en-US" b="1" dirty="0">
                <a:latin typeface="+mn-lt"/>
                <a:ea typeface="黑体" panose="02010609060101010101" pitchFamily="49" charset="-122"/>
              </a:rPr>
              <a:t>次</a:t>
            </a:r>
            <a:endParaRPr lang="en-US" altLang="zh-CN" b="1" dirty="0">
              <a:latin typeface="+mn-lt"/>
              <a:ea typeface="黑体" panose="02010609060101010101" pitchFamily="49" charset="-122"/>
            </a:endParaRPr>
          </a:p>
          <a:p>
            <a:r>
              <a:rPr lang="zh-CN" altLang="en-US" sz="2400" b="1" dirty="0">
                <a:latin typeface="+mn-lt"/>
                <a:ea typeface="黑体" panose="02010609060101010101" pitchFamily="49" charset="-122"/>
              </a:rPr>
              <a:t>解：</a:t>
            </a:r>
            <a:endParaRPr lang="en-US" altLang="zh-CN" sz="2400" b="1" dirty="0">
              <a:latin typeface="+mn-lt"/>
              <a:ea typeface="黑体" panose="02010609060101010101" pitchFamily="49" charset="-122"/>
            </a:endParaRPr>
          </a:p>
          <a:p>
            <a:pPr lvl="1"/>
            <a:endParaRPr lang="zh-CN" altLang="en-US" b="1" dirty="0">
              <a:latin typeface="+mn-lt"/>
              <a:ea typeface="黑体" panose="02010609060101010101" pitchFamily="49" charset="-122"/>
            </a:endParaRPr>
          </a:p>
        </p:txBody>
      </p:sp>
      <p:sp>
        <p:nvSpPr>
          <p:cNvPr id="4" name="灯片编号占位符 3"/>
          <p:cNvSpPr>
            <a:spLocks noGrp="1"/>
          </p:cNvSpPr>
          <p:nvPr>
            <p:ph type="sldNum" sz="quarter" idx="12"/>
          </p:nvPr>
        </p:nvSpPr>
        <p:spPr/>
        <p:txBody>
          <a:bodyPr/>
          <a:lstStyle/>
          <a:p>
            <a:pPr>
              <a:buNone/>
              <a:defRPr/>
            </a:pPr>
            <a:fld id="{1124E272-266A-4F8E-8B1E-27C073A5EE92}" type="slidenum">
              <a:rPr lang="en-US" altLang="zh-CN" smtClean="0"/>
              <a:pPr>
                <a:buNone/>
                <a:defRPr/>
              </a:pPr>
              <a:t>78</a:t>
            </a:fld>
            <a:endParaRPr lang="en-US" altLang="zh-CN" dirty="0"/>
          </a:p>
        </p:txBody>
      </p:sp>
      <p:graphicFrame>
        <p:nvGraphicFramePr>
          <p:cNvPr id="6" name="对象 5"/>
          <p:cNvGraphicFramePr>
            <a:graphicFrameLocks noChangeAspect="1"/>
          </p:cNvGraphicFramePr>
          <p:nvPr>
            <p:extLst>
              <p:ext uri="{D42A27DB-BD31-4B8C-83A1-F6EECF244321}">
                <p14:modId xmlns:p14="http://schemas.microsoft.com/office/powerpoint/2010/main" val="399965092"/>
              </p:ext>
            </p:extLst>
          </p:nvPr>
        </p:nvGraphicFramePr>
        <p:xfrm>
          <a:off x="1539875" y="4122738"/>
          <a:ext cx="5318125" cy="2587625"/>
        </p:xfrm>
        <a:graphic>
          <a:graphicData uri="http://schemas.openxmlformats.org/presentationml/2006/ole">
            <mc:AlternateContent xmlns:mc="http://schemas.openxmlformats.org/markup-compatibility/2006">
              <mc:Choice xmlns:v="urn:schemas-microsoft-com:vml" Requires="v">
                <p:oleObj spid="_x0000_s33922" name="Equation" r:id="rId3" imgW="1879560" imgH="914400" progId="Equation.DSMT4">
                  <p:embed/>
                </p:oleObj>
              </mc:Choice>
              <mc:Fallback>
                <p:oleObj name="Equation" r:id="rId3" imgW="1879560" imgH="914400" progId="Equation.DSMT4">
                  <p:embed/>
                  <p:pic>
                    <p:nvPicPr>
                      <p:cNvPr id="0" name=""/>
                      <p:cNvPicPr>
                        <a:picLocks noChangeAspect="1" noChangeArrowheads="1"/>
                      </p:cNvPicPr>
                      <p:nvPr/>
                    </p:nvPicPr>
                    <p:blipFill>
                      <a:blip r:embed="rId4"/>
                      <a:srcRect/>
                      <a:stretch>
                        <a:fillRect/>
                      </a:stretch>
                    </p:blipFill>
                    <p:spPr bwMode="auto">
                      <a:xfrm>
                        <a:off x="1539875" y="4122738"/>
                        <a:ext cx="5318125" cy="2587625"/>
                      </a:xfrm>
                      <a:prstGeom prst="rect">
                        <a:avLst/>
                      </a:prstGeom>
                      <a:solidFill>
                        <a:schemeClr val="accent1"/>
                      </a:solidFill>
                      <a:ln>
                        <a:noFill/>
                      </a:ln>
                    </p:spPr>
                  </p:pic>
                </p:oleObj>
              </mc:Fallback>
            </mc:AlternateContent>
          </a:graphicData>
        </a:graphic>
      </p:graphicFrame>
    </p:spTree>
    <p:extLst>
      <p:ext uri="{BB962C8B-B14F-4D97-AF65-F5344CB8AC3E}">
        <p14:creationId xmlns:p14="http://schemas.microsoft.com/office/powerpoint/2010/main" val="4117161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4E5B239-B077-4686-9330-C54425ED5FD6}" type="slidenum">
              <a:rPr lang="en-US" altLang="zh-CN" smtClean="0"/>
              <a:pPr eaLnBrk="1" hangingPunct="1"/>
              <a:t>79</a:t>
            </a:fld>
            <a:endParaRPr lang="en-US" altLang="zh-CN"/>
          </a:p>
        </p:txBody>
      </p:sp>
      <p:sp>
        <p:nvSpPr>
          <p:cNvPr id="382979" name="Rectangle 3"/>
          <p:cNvSpPr>
            <a:spLocks noGrp="1" noChangeArrowheads="1"/>
          </p:cNvSpPr>
          <p:nvPr>
            <p:ph type="body" idx="1"/>
          </p:nvPr>
        </p:nvSpPr>
        <p:spPr>
          <a:xfrm>
            <a:off x="457200" y="1225934"/>
            <a:ext cx="8229600" cy="4789487"/>
          </a:xfrm>
        </p:spPr>
        <p:txBody>
          <a:bodyPr/>
          <a:lstStyle/>
          <a:p>
            <a:r>
              <a:rPr lang="en-US" altLang="zh-CN" sz="2400" dirty="0">
                <a:latin typeface="+mj-lt"/>
              </a:rPr>
              <a:t>Example</a:t>
            </a:r>
            <a:r>
              <a:rPr lang="zh-CN" altLang="en-US" sz="2400" dirty="0">
                <a:latin typeface="+mj-lt"/>
              </a:rPr>
              <a:t>：</a:t>
            </a:r>
            <a:r>
              <a:rPr lang="en-US" altLang="zh-CN" sz="2400" b="1" dirty="0">
                <a:latin typeface="+mj-lt"/>
              </a:rPr>
              <a:t>Which rate is more favorable to an investor: </a:t>
            </a:r>
          </a:p>
          <a:p>
            <a:pPr lvl="1" eaLnBrk="1" hangingPunct="1"/>
            <a:r>
              <a:rPr lang="en-US" altLang="zh-CN" b="1" dirty="0">
                <a:latin typeface="+mj-lt"/>
              </a:rPr>
              <a:t>5% compound semi-annually</a:t>
            </a:r>
          </a:p>
          <a:p>
            <a:pPr lvl="1" eaLnBrk="1" hangingPunct="1"/>
            <a:r>
              <a:rPr lang="en-US" altLang="zh-CN" b="1" dirty="0">
                <a:latin typeface="+mj-lt"/>
              </a:rPr>
              <a:t>4.95% compound daily</a:t>
            </a:r>
          </a:p>
          <a:p>
            <a:pPr lvl="1" eaLnBrk="1" hangingPunct="1"/>
            <a:r>
              <a:rPr lang="en-US" altLang="zh-CN" b="1" dirty="0">
                <a:latin typeface="+mj-lt"/>
              </a:rPr>
              <a:t>(note: a year is 365 days)</a:t>
            </a:r>
          </a:p>
        </p:txBody>
      </p:sp>
      <p:graphicFrame>
        <p:nvGraphicFramePr>
          <p:cNvPr id="382980" name="Object 4"/>
          <p:cNvGraphicFramePr>
            <a:graphicFrameLocks noChangeAspect="1"/>
          </p:cNvGraphicFramePr>
          <p:nvPr>
            <p:extLst>
              <p:ext uri="{D42A27DB-BD31-4B8C-83A1-F6EECF244321}">
                <p14:modId xmlns:p14="http://schemas.microsoft.com/office/powerpoint/2010/main" val="2092896244"/>
              </p:ext>
            </p:extLst>
          </p:nvPr>
        </p:nvGraphicFramePr>
        <p:xfrm>
          <a:off x="1466583" y="4509837"/>
          <a:ext cx="1871663" cy="434975"/>
        </p:xfrm>
        <a:graphic>
          <a:graphicData uri="http://schemas.openxmlformats.org/presentationml/2006/ole">
            <mc:AlternateContent xmlns:mc="http://schemas.openxmlformats.org/markup-compatibility/2006">
              <mc:Choice xmlns:v="urn:schemas-microsoft-com:vml" Requires="v">
                <p:oleObj spid="_x0000_s35330" name="Equation" r:id="rId3" imgW="876300" imgH="203200" progId="">
                  <p:embed/>
                </p:oleObj>
              </mc:Choice>
              <mc:Fallback>
                <p:oleObj name="Equation" r:id="rId3" imgW="876300" imgH="2032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6583" y="4509837"/>
                        <a:ext cx="1871663"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2981" name="Object 5"/>
          <p:cNvGraphicFramePr>
            <a:graphicFrameLocks noChangeAspect="1"/>
          </p:cNvGraphicFramePr>
          <p:nvPr>
            <p:extLst>
              <p:ext uri="{D42A27DB-BD31-4B8C-83A1-F6EECF244321}">
                <p14:modId xmlns:p14="http://schemas.microsoft.com/office/powerpoint/2010/main" val="1232076662"/>
              </p:ext>
            </p:extLst>
          </p:nvPr>
        </p:nvGraphicFramePr>
        <p:xfrm>
          <a:off x="1235576" y="5556483"/>
          <a:ext cx="1943100" cy="439738"/>
        </p:xfrm>
        <a:graphic>
          <a:graphicData uri="http://schemas.openxmlformats.org/presentationml/2006/ole">
            <mc:AlternateContent xmlns:mc="http://schemas.openxmlformats.org/markup-compatibility/2006">
              <mc:Choice xmlns:v="urn:schemas-microsoft-com:vml" Requires="v">
                <p:oleObj spid="_x0000_s35331" name="Equation" r:id="rId5" imgW="876240" imgH="203040" progId="Equation.DSMT4">
                  <p:embed/>
                </p:oleObj>
              </mc:Choice>
              <mc:Fallback>
                <p:oleObj name="Equation" r:id="rId5" imgW="876240" imgH="203040" progId="Equation.DSMT4">
                  <p:embed/>
                  <p:pic>
                    <p:nvPicPr>
                      <p:cNvPr id="0" name=""/>
                      <p:cNvPicPr>
                        <a:picLocks noChangeAspect="1" noChangeArrowheads="1"/>
                      </p:cNvPicPr>
                      <p:nvPr/>
                    </p:nvPicPr>
                    <p:blipFill>
                      <a:blip r:embed="rId6"/>
                      <a:srcRect/>
                      <a:stretch>
                        <a:fillRect/>
                      </a:stretch>
                    </p:blipFill>
                    <p:spPr bwMode="auto">
                      <a:xfrm>
                        <a:off x="1235576" y="5556483"/>
                        <a:ext cx="1943100" cy="439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2982" name="Object 6"/>
          <p:cNvGraphicFramePr>
            <a:graphicFrameLocks noChangeAspect="1"/>
          </p:cNvGraphicFramePr>
          <p:nvPr>
            <p:extLst>
              <p:ext uri="{D42A27DB-BD31-4B8C-83A1-F6EECF244321}">
                <p14:modId xmlns:p14="http://schemas.microsoft.com/office/powerpoint/2010/main" val="3766954842"/>
              </p:ext>
            </p:extLst>
          </p:nvPr>
        </p:nvGraphicFramePr>
        <p:xfrm>
          <a:off x="3333464" y="5307648"/>
          <a:ext cx="4237037" cy="955675"/>
        </p:xfrm>
        <a:graphic>
          <a:graphicData uri="http://schemas.openxmlformats.org/presentationml/2006/ole">
            <mc:AlternateContent xmlns:mc="http://schemas.openxmlformats.org/markup-compatibility/2006">
              <mc:Choice xmlns:v="urn:schemas-microsoft-com:vml" Requires="v">
                <p:oleObj spid="_x0000_s35332" name="Equation" r:id="rId7" imgW="2082600" imgH="469800" progId="Equation.DSMT4">
                  <p:embed/>
                </p:oleObj>
              </mc:Choice>
              <mc:Fallback>
                <p:oleObj name="Equation" r:id="rId7" imgW="2082600" imgH="469800" progId="Equation.DSMT4">
                  <p:embed/>
                  <p:pic>
                    <p:nvPicPr>
                      <p:cNvPr id="0" name=""/>
                      <p:cNvPicPr>
                        <a:picLocks noChangeAspect="1" noChangeArrowheads="1"/>
                      </p:cNvPicPr>
                      <p:nvPr/>
                    </p:nvPicPr>
                    <p:blipFill>
                      <a:blip r:embed="rId8"/>
                      <a:srcRect/>
                      <a:stretch>
                        <a:fillRect/>
                      </a:stretch>
                    </p:blipFill>
                    <p:spPr bwMode="auto">
                      <a:xfrm>
                        <a:off x="3333464" y="5307648"/>
                        <a:ext cx="4237037" cy="955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2983" name="Object 7"/>
          <p:cNvGraphicFramePr>
            <a:graphicFrameLocks noChangeAspect="1"/>
          </p:cNvGraphicFramePr>
          <p:nvPr>
            <p:extLst>
              <p:ext uri="{D42A27DB-BD31-4B8C-83A1-F6EECF244321}">
                <p14:modId xmlns:p14="http://schemas.microsoft.com/office/powerpoint/2010/main" val="2884677091"/>
              </p:ext>
            </p:extLst>
          </p:nvPr>
        </p:nvGraphicFramePr>
        <p:xfrm>
          <a:off x="3224313" y="4293937"/>
          <a:ext cx="4008437" cy="957263"/>
        </p:xfrm>
        <a:graphic>
          <a:graphicData uri="http://schemas.openxmlformats.org/presentationml/2006/ole">
            <mc:AlternateContent xmlns:mc="http://schemas.openxmlformats.org/markup-compatibility/2006">
              <mc:Choice xmlns:v="urn:schemas-microsoft-com:vml" Requires="v">
                <p:oleObj spid="_x0000_s35333" name="Equation" r:id="rId9" imgW="1968480" imgH="469800" progId="Equation.DSMT4">
                  <p:embed/>
                </p:oleObj>
              </mc:Choice>
              <mc:Fallback>
                <p:oleObj name="Equation" r:id="rId9" imgW="1968480" imgH="469800" progId="Equation.DSMT4">
                  <p:embed/>
                  <p:pic>
                    <p:nvPicPr>
                      <p:cNvPr id="0" name=""/>
                      <p:cNvPicPr>
                        <a:picLocks noChangeAspect="1" noChangeArrowheads="1"/>
                      </p:cNvPicPr>
                      <p:nvPr/>
                    </p:nvPicPr>
                    <p:blipFill>
                      <a:blip r:embed="rId10"/>
                      <a:srcRect/>
                      <a:stretch>
                        <a:fillRect/>
                      </a:stretch>
                    </p:blipFill>
                    <p:spPr bwMode="auto">
                      <a:xfrm>
                        <a:off x="3224313" y="4293937"/>
                        <a:ext cx="4008437" cy="957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095212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anim calcmode="lin" valueType="num">
                                      <p:cBhvr additive="base">
                                        <p:cTn id="7" dur="500" fill="hold"/>
                                        <p:tgtEl>
                                          <p:spTgt spid="3829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297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82979">
                                            <p:txEl>
                                              <p:pRg st="1" end="1"/>
                                            </p:txEl>
                                          </p:spTgt>
                                        </p:tgtEl>
                                        <p:attrNameLst>
                                          <p:attrName>style.visibility</p:attrName>
                                        </p:attrNameLst>
                                      </p:cBhvr>
                                      <p:to>
                                        <p:strVal val="visible"/>
                                      </p:to>
                                    </p:set>
                                    <p:anim calcmode="lin" valueType="num">
                                      <p:cBhvr additive="base">
                                        <p:cTn id="11" dur="500" fill="hold"/>
                                        <p:tgtEl>
                                          <p:spTgt spid="38297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297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82979">
                                            <p:txEl>
                                              <p:pRg st="2" end="2"/>
                                            </p:txEl>
                                          </p:spTgt>
                                        </p:tgtEl>
                                        <p:attrNameLst>
                                          <p:attrName>style.visibility</p:attrName>
                                        </p:attrNameLst>
                                      </p:cBhvr>
                                      <p:to>
                                        <p:strVal val="visible"/>
                                      </p:to>
                                    </p:set>
                                    <p:anim calcmode="lin" valueType="num">
                                      <p:cBhvr additive="base">
                                        <p:cTn id="15" dur="500" fill="hold"/>
                                        <p:tgtEl>
                                          <p:spTgt spid="38297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8297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82979">
                                            <p:txEl>
                                              <p:pRg st="3" end="3"/>
                                            </p:txEl>
                                          </p:spTgt>
                                        </p:tgtEl>
                                        <p:attrNameLst>
                                          <p:attrName>style.visibility</p:attrName>
                                        </p:attrNameLst>
                                      </p:cBhvr>
                                      <p:to>
                                        <p:strVal val="visible"/>
                                      </p:to>
                                    </p:set>
                                    <p:anim calcmode="lin" valueType="num">
                                      <p:cBhvr additive="base">
                                        <p:cTn id="19" dur="500" fill="hold"/>
                                        <p:tgtEl>
                                          <p:spTgt spid="38297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29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82980"/>
                                        </p:tgtEl>
                                        <p:attrNameLst>
                                          <p:attrName>style.visibility</p:attrName>
                                        </p:attrNameLst>
                                      </p:cBhvr>
                                      <p:to>
                                        <p:strVal val="visible"/>
                                      </p:to>
                                    </p:set>
                                    <p:anim calcmode="lin" valueType="num">
                                      <p:cBhvr additive="base">
                                        <p:cTn id="25" dur="500" fill="hold"/>
                                        <p:tgtEl>
                                          <p:spTgt spid="382980"/>
                                        </p:tgtEl>
                                        <p:attrNameLst>
                                          <p:attrName>ppt_x</p:attrName>
                                        </p:attrNameLst>
                                      </p:cBhvr>
                                      <p:tavLst>
                                        <p:tav tm="0">
                                          <p:val>
                                            <p:strVal val="#ppt_x"/>
                                          </p:val>
                                        </p:tav>
                                        <p:tav tm="100000">
                                          <p:val>
                                            <p:strVal val="#ppt_x"/>
                                          </p:val>
                                        </p:tav>
                                      </p:tavLst>
                                    </p:anim>
                                    <p:anim calcmode="lin" valueType="num">
                                      <p:cBhvr additive="base">
                                        <p:cTn id="26" dur="500" fill="hold"/>
                                        <p:tgtEl>
                                          <p:spTgt spid="38298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82983"/>
                                        </p:tgtEl>
                                        <p:attrNameLst>
                                          <p:attrName>style.visibility</p:attrName>
                                        </p:attrNameLst>
                                      </p:cBhvr>
                                      <p:to>
                                        <p:strVal val="visible"/>
                                      </p:to>
                                    </p:set>
                                    <p:anim calcmode="lin" valueType="num">
                                      <p:cBhvr additive="base">
                                        <p:cTn id="31" dur="500" fill="hold"/>
                                        <p:tgtEl>
                                          <p:spTgt spid="382983"/>
                                        </p:tgtEl>
                                        <p:attrNameLst>
                                          <p:attrName>ppt_x</p:attrName>
                                        </p:attrNameLst>
                                      </p:cBhvr>
                                      <p:tavLst>
                                        <p:tav tm="0">
                                          <p:val>
                                            <p:strVal val="#ppt_x"/>
                                          </p:val>
                                        </p:tav>
                                        <p:tav tm="100000">
                                          <p:val>
                                            <p:strVal val="#ppt_x"/>
                                          </p:val>
                                        </p:tav>
                                      </p:tavLst>
                                    </p:anim>
                                    <p:anim calcmode="lin" valueType="num">
                                      <p:cBhvr additive="base">
                                        <p:cTn id="32" dur="500" fill="hold"/>
                                        <p:tgtEl>
                                          <p:spTgt spid="382983"/>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82981"/>
                                        </p:tgtEl>
                                        <p:attrNameLst>
                                          <p:attrName>style.visibility</p:attrName>
                                        </p:attrNameLst>
                                      </p:cBhvr>
                                      <p:to>
                                        <p:strVal val="visible"/>
                                      </p:to>
                                    </p:set>
                                    <p:anim calcmode="lin" valueType="num">
                                      <p:cBhvr additive="base">
                                        <p:cTn id="37" dur="500" fill="hold"/>
                                        <p:tgtEl>
                                          <p:spTgt spid="382981"/>
                                        </p:tgtEl>
                                        <p:attrNameLst>
                                          <p:attrName>ppt_x</p:attrName>
                                        </p:attrNameLst>
                                      </p:cBhvr>
                                      <p:tavLst>
                                        <p:tav tm="0">
                                          <p:val>
                                            <p:strVal val="#ppt_x"/>
                                          </p:val>
                                        </p:tav>
                                        <p:tav tm="100000">
                                          <p:val>
                                            <p:strVal val="#ppt_x"/>
                                          </p:val>
                                        </p:tav>
                                      </p:tavLst>
                                    </p:anim>
                                    <p:anim calcmode="lin" valueType="num">
                                      <p:cBhvr additive="base">
                                        <p:cTn id="38" dur="500" fill="hold"/>
                                        <p:tgtEl>
                                          <p:spTgt spid="382981"/>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82982"/>
                                        </p:tgtEl>
                                        <p:attrNameLst>
                                          <p:attrName>style.visibility</p:attrName>
                                        </p:attrNameLst>
                                      </p:cBhvr>
                                      <p:to>
                                        <p:strVal val="visible"/>
                                      </p:to>
                                    </p:set>
                                    <p:anim calcmode="lin" valueType="num">
                                      <p:cBhvr additive="base">
                                        <p:cTn id="43" dur="500" fill="hold"/>
                                        <p:tgtEl>
                                          <p:spTgt spid="382982"/>
                                        </p:tgtEl>
                                        <p:attrNameLst>
                                          <p:attrName>ppt_x</p:attrName>
                                        </p:attrNameLst>
                                      </p:cBhvr>
                                      <p:tavLst>
                                        <p:tav tm="0">
                                          <p:val>
                                            <p:strVal val="#ppt_x"/>
                                          </p:val>
                                        </p:tav>
                                        <p:tav tm="100000">
                                          <p:val>
                                            <p:strVal val="#ppt_x"/>
                                          </p:val>
                                        </p:tav>
                                      </p:tavLst>
                                    </p:anim>
                                    <p:anim calcmode="lin" valueType="num">
                                      <p:cBhvr additive="base">
                                        <p:cTn id="44" dur="500" fill="hold"/>
                                        <p:tgtEl>
                                          <p:spTgt spid="3829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7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CCA0190-CA98-4051-8D0B-6734A7A33EAD}" type="slidenum">
              <a:rPr lang="en-US" altLang="zh-CN" smtClean="0"/>
              <a:pPr eaLnBrk="1" hangingPunct="1"/>
              <a:t>8</a:t>
            </a:fld>
            <a:endParaRPr lang="en-US" altLang="zh-CN"/>
          </a:p>
        </p:txBody>
      </p:sp>
      <p:sp>
        <p:nvSpPr>
          <p:cNvPr id="15363" name="Line 4"/>
          <p:cNvSpPr>
            <a:spLocks noChangeShapeType="1"/>
          </p:cNvSpPr>
          <p:nvPr/>
        </p:nvSpPr>
        <p:spPr bwMode="auto">
          <a:xfrm>
            <a:off x="1258888" y="5229225"/>
            <a:ext cx="7058025" cy="0"/>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b="1"/>
          </a:p>
        </p:txBody>
      </p:sp>
      <p:sp>
        <p:nvSpPr>
          <p:cNvPr id="15364" name="Line 5"/>
          <p:cNvSpPr>
            <a:spLocks noChangeShapeType="1"/>
          </p:cNvSpPr>
          <p:nvPr/>
        </p:nvSpPr>
        <p:spPr bwMode="auto">
          <a:xfrm flipV="1">
            <a:off x="1258888" y="1557338"/>
            <a:ext cx="0" cy="3671887"/>
          </a:xfrm>
          <a:prstGeom prst="line">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b="1"/>
          </a:p>
        </p:txBody>
      </p:sp>
      <p:sp>
        <p:nvSpPr>
          <p:cNvPr id="15365" name="Freeform 6"/>
          <p:cNvSpPr>
            <a:spLocks/>
          </p:cNvSpPr>
          <p:nvPr/>
        </p:nvSpPr>
        <p:spPr bwMode="auto">
          <a:xfrm>
            <a:off x="1258888" y="3068638"/>
            <a:ext cx="4897437" cy="1439862"/>
          </a:xfrm>
          <a:custGeom>
            <a:avLst/>
            <a:gdLst>
              <a:gd name="T0" fmla="*/ 0 w 3085"/>
              <a:gd name="T1" fmla="*/ 2147483647 h 907"/>
              <a:gd name="T2" fmla="*/ 2147483647 w 3085"/>
              <a:gd name="T3" fmla="*/ 2147483647 h 907"/>
              <a:gd name="T4" fmla="*/ 2147483647 w 3085"/>
              <a:gd name="T5" fmla="*/ 2147483647 h 907"/>
              <a:gd name="T6" fmla="*/ 2147483647 w 3085"/>
              <a:gd name="T7" fmla="*/ 2147483647 h 907"/>
              <a:gd name="T8" fmla="*/ 2147483647 w 3085"/>
              <a:gd name="T9" fmla="*/ 2147483647 h 907"/>
              <a:gd name="T10" fmla="*/ 2147483647 w 3085"/>
              <a:gd name="T11" fmla="*/ 2147483647 h 907"/>
              <a:gd name="T12" fmla="*/ 2147483647 w 3085"/>
              <a:gd name="T13" fmla="*/ 0 h 907"/>
              <a:gd name="T14" fmla="*/ 0 60000 65536"/>
              <a:gd name="T15" fmla="*/ 0 60000 65536"/>
              <a:gd name="T16" fmla="*/ 0 60000 65536"/>
              <a:gd name="T17" fmla="*/ 0 60000 65536"/>
              <a:gd name="T18" fmla="*/ 0 60000 65536"/>
              <a:gd name="T19" fmla="*/ 0 60000 65536"/>
              <a:gd name="T20" fmla="*/ 0 60000 65536"/>
              <a:gd name="T21" fmla="*/ 0 w 3085"/>
              <a:gd name="T22" fmla="*/ 0 h 907"/>
              <a:gd name="T23" fmla="*/ 3085 w 3085"/>
              <a:gd name="T24" fmla="*/ 907 h 9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85" h="907">
                <a:moveTo>
                  <a:pt x="0" y="817"/>
                </a:moveTo>
                <a:cubicBezTo>
                  <a:pt x="363" y="688"/>
                  <a:pt x="727" y="560"/>
                  <a:pt x="908" y="545"/>
                </a:cubicBezTo>
                <a:cubicBezTo>
                  <a:pt x="1089" y="530"/>
                  <a:pt x="1021" y="673"/>
                  <a:pt x="1089" y="726"/>
                </a:cubicBezTo>
                <a:cubicBezTo>
                  <a:pt x="1157" y="779"/>
                  <a:pt x="1203" y="907"/>
                  <a:pt x="1316" y="862"/>
                </a:cubicBezTo>
                <a:cubicBezTo>
                  <a:pt x="1429" y="817"/>
                  <a:pt x="1625" y="477"/>
                  <a:pt x="1769" y="454"/>
                </a:cubicBezTo>
                <a:cubicBezTo>
                  <a:pt x="1913" y="431"/>
                  <a:pt x="1959" y="802"/>
                  <a:pt x="2178" y="726"/>
                </a:cubicBezTo>
                <a:cubicBezTo>
                  <a:pt x="2397" y="650"/>
                  <a:pt x="2934" y="121"/>
                  <a:pt x="3085" y="0"/>
                </a:cubicBezTo>
              </a:path>
            </a:pathLst>
          </a:custGeom>
          <a:noFill/>
          <a:ln w="57150">
            <a:solidFill>
              <a:srgbClr val="FF0000"/>
            </a:solidFill>
            <a:miter lim="800000"/>
            <a:headEn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b="1"/>
          </a:p>
        </p:txBody>
      </p:sp>
      <p:sp>
        <p:nvSpPr>
          <p:cNvPr id="15366" name="Text Box 7"/>
          <p:cNvSpPr txBox="1">
            <a:spLocks noChangeArrowheads="1"/>
          </p:cNvSpPr>
          <p:nvPr/>
        </p:nvSpPr>
        <p:spPr bwMode="auto">
          <a:xfrm>
            <a:off x="950913" y="4097338"/>
            <a:ext cx="356188" cy="5501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b="1" dirty="0"/>
              <a:t>1</a:t>
            </a:r>
          </a:p>
        </p:txBody>
      </p:sp>
      <p:sp>
        <p:nvSpPr>
          <p:cNvPr id="15367" name="Text Box 8"/>
          <p:cNvSpPr txBox="1">
            <a:spLocks noChangeArrowheads="1"/>
          </p:cNvSpPr>
          <p:nvPr/>
        </p:nvSpPr>
        <p:spPr bwMode="auto">
          <a:xfrm>
            <a:off x="1166813" y="5321300"/>
            <a:ext cx="356188" cy="55015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b="1" dirty="0"/>
              <a:t>0</a:t>
            </a:r>
          </a:p>
        </p:txBody>
      </p:sp>
      <p:sp>
        <p:nvSpPr>
          <p:cNvPr id="15368" name="Text Box 9"/>
          <p:cNvSpPr txBox="1">
            <a:spLocks noChangeArrowheads="1"/>
          </p:cNvSpPr>
          <p:nvPr/>
        </p:nvSpPr>
        <p:spPr bwMode="auto">
          <a:xfrm>
            <a:off x="8151813" y="5321300"/>
            <a:ext cx="269626" cy="55226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400" b="1" i="1" dirty="0">
                <a:latin typeface="Times New Roman" pitchFamily="18" charset="0"/>
              </a:rPr>
              <a:t>t</a:t>
            </a:r>
          </a:p>
        </p:txBody>
      </p:sp>
      <p:sp>
        <p:nvSpPr>
          <p:cNvPr id="15369" name="Text Box 10"/>
          <p:cNvSpPr txBox="1">
            <a:spLocks noChangeArrowheads="1"/>
          </p:cNvSpPr>
          <p:nvPr/>
        </p:nvSpPr>
        <p:spPr bwMode="auto">
          <a:xfrm>
            <a:off x="950913" y="928688"/>
            <a:ext cx="628698" cy="55226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400" b="1" i="1" dirty="0">
                <a:latin typeface="Times New Roman" pitchFamily="18" charset="0"/>
              </a:rPr>
              <a:t>a</a:t>
            </a:r>
            <a:r>
              <a:rPr lang="en-US" altLang="zh-CN" sz="2400" b="1" dirty="0">
                <a:latin typeface="Times New Roman" pitchFamily="18" charset="0"/>
              </a:rPr>
              <a:t>(</a:t>
            </a:r>
            <a:r>
              <a:rPr lang="en-US" altLang="zh-CN" sz="2400" b="1" i="1" dirty="0">
                <a:latin typeface="Times New Roman" pitchFamily="18" charset="0"/>
              </a:rPr>
              <a:t>t</a:t>
            </a:r>
            <a:r>
              <a:rPr lang="en-US" altLang="zh-CN" sz="2400" b="1" dirty="0">
                <a:latin typeface="Times New Roman" pitchFamily="18" charset="0"/>
              </a:rPr>
              <a:t>)</a:t>
            </a:r>
          </a:p>
        </p:txBody>
      </p:sp>
      <p:sp>
        <p:nvSpPr>
          <p:cNvPr id="15370" name="Text Box 11"/>
          <p:cNvSpPr txBox="1">
            <a:spLocks noChangeArrowheads="1"/>
          </p:cNvSpPr>
          <p:nvPr/>
        </p:nvSpPr>
        <p:spPr bwMode="auto">
          <a:xfrm>
            <a:off x="3635375" y="1268413"/>
            <a:ext cx="1731564" cy="60939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zh-CN" altLang="en-US" sz="2400" dirty="0">
                <a:solidFill>
                  <a:srgbClr val="FF0000"/>
                </a:solidFill>
                <a:latin typeface="黑体" panose="02010609060101010101" pitchFamily="49" charset="-122"/>
                <a:ea typeface="黑体" panose="02010609060101010101" pitchFamily="49" charset="-122"/>
              </a:rPr>
              <a:t>累积函数？</a:t>
            </a:r>
          </a:p>
        </p:txBody>
      </p:sp>
    </p:spTree>
    <p:extLst>
      <p:ext uri="{BB962C8B-B14F-4D97-AF65-F5344CB8AC3E}">
        <p14:creationId xmlns:p14="http://schemas.microsoft.com/office/powerpoint/2010/main" val="11072229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A6ACA0A-2A75-4510-9B69-AC129FD2C930}" type="slidenum">
              <a:rPr lang="en-US" altLang="zh-CN" smtClean="0"/>
              <a:pPr eaLnBrk="1" hangingPunct="1"/>
              <a:t>80</a:t>
            </a:fld>
            <a:endParaRPr lang="en-US" altLang="zh-CN"/>
          </a:p>
        </p:txBody>
      </p:sp>
      <p:sp>
        <p:nvSpPr>
          <p:cNvPr id="18435" name="Rectangle 5"/>
          <p:cNvSpPr>
            <a:spLocks noChangeArrowheads="1"/>
          </p:cNvSpPr>
          <p:nvPr/>
        </p:nvSpPr>
        <p:spPr bwMode="auto">
          <a:xfrm>
            <a:off x="385011" y="826430"/>
            <a:ext cx="8306602"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buSzPct val="80000"/>
              <a:buFont typeface="Wingdings" pitchFamily="2" charset="2"/>
              <a:buNone/>
            </a:pPr>
            <a:r>
              <a:rPr lang="zh-CN" altLang="en-US" b="1" dirty="0">
                <a:solidFill>
                  <a:srgbClr val="000099"/>
                </a:solidFill>
                <a:latin typeface="黑体" panose="02010609060101010101" pitchFamily="49" charset="-122"/>
                <a:ea typeface="黑体" panose="02010609060101010101" pitchFamily="49" charset="-122"/>
              </a:rPr>
              <a:t>给定年名义利率</a:t>
            </a:r>
            <a:r>
              <a:rPr lang="zh-CN" altLang="en-US" dirty="0">
                <a:solidFill>
                  <a:srgbClr val="000099"/>
                </a:solidFill>
                <a:latin typeface="黑体" panose="02010609060101010101" pitchFamily="49" charset="-122"/>
                <a:ea typeface="黑体" panose="02010609060101010101" pitchFamily="49" charset="-122"/>
              </a:rPr>
              <a:t>（</a:t>
            </a:r>
            <a:r>
              <a:rPr lang="en-US" altLang="zh-CN" b="1" dirty="0">
                <a:solidFill>
                  <a:srgbClr val="000099"/>
                </a:solidFill>
                <a:latin typeface="黑体" panose="02010609060101010101" pitchFamily="49" charset="-122"/>
                <a:ea typeface="黑体" panose="02010609060101010101" pitchFamily="49" charset="-122"/>
              </a:rPr>
              <a:t>10%</a:t>
            </a:r>
            <a:r>
              <a:rPr lang="zh-CN" altLang="en-US" b="1" dirty="0">
                <a:solidFill>
                  <a:srgbClr val="000099"/>
                </a:solidFill>
                <a:latin typeface="黑体" panose="02010609060101010101" pitchFamily="49" charset="-122"/>
                <a:ea typeface="黑体" panose="02010609060101010101" pitchFamily="49" charset="-122"/>
              </a:rPr>
              <a:t>），有效利率随复利次数的增加而上升</a:t>
            </a:r>
            <a:endParaRPr lang="en-US" altLang="zh-CN" b="1" dirty="0">
              <a:solidFill>
                <a:srgbClr val="000099"/>
              </a:solidFill>
              <a:latin typeface="黑体" panose="02010609060101010101" pitchFamily="49" charset="-122"/>
              <a:ea typeface="黑体" panose="02010609060101010101" pitchFamily="49" charset="-122"/>
            </a:endParaRPr>
          </a:p>
        </p:txBody>
      </p:sp>
      <p:graphicFrame>
        <p:nvGraphicFramePr>
          <p:cNvPr id="143581" name="Group 221"/>
          <p:cNvGraphicFramePr>
            <a:graphicFrameLocks noGrp="1"/>
          </p:cNvGraphicFramePr>
          <p:nvPr>
            <p:extLst>
              <p:ext uri="{D42A27DB-BD31-4B8C-83A1-F6EECF244321}">
                <p14:modId xmlns:p14="http://schemas.microsoft.com/office/powerpoint/2010/main" val="2807294830"/>
              </p:ext>
            </p:extLst>
          </p:nvPr>
        </p:nvGraphicFramePr>
        <p:xfrm>
          <a:off x="841840" y="1578856"/>
          <a:ext cx="7416800" cy="4821943"/>
        </p:xfrm>
        <a:graphic>
          <a:graphicData uri="http://schemas.openxmlformats.org/drawingml/2006/table">
            <a:tbl>
              <a:tblPr/>
              <a:tblGrid>
                <a:gridCol w="3634681">
                  <a:extLst>
                    <a:ext uri="{9D8B030D-6E8A-4147-A177-3AD203B41FA5}">
                      <a16:colId xmlns:a16="http://schemas.microsoft.com/office/drawing/2014/main" val="20000"/>
                    </a:ext>
                  </a:extLst>
                </a:gridCol>
                <a:gridCol w="3782119">
                  <a:extLst>
                    <a:ext uri="{9D8B030D-6E8A-4147-A177-3AD203B41FA5}">
                      <a16:colId xmlns:a16="http://schemas.microsoft.com/office/drawing/2014/main" val="20001"/>
                    </a:ext>
                  </a:extLst>
                </a:gridCol>
              </a:tblGrid>
              <a:tr h="90085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000099"/>
                          </a:solidFill>
                          <a:effectLst/>
                          <a:latin typeface="黑体" panose="02010609060101010101" pitchFamily="49" charset="-122"/>
                          <a:ea typeface="黑体" panose="02010609060101010101" pitchFamily="49" charset="-122"/>
                          <a:cs typeface="Times New Roman" pitchFamily="18" charset="0"/>
                        </a:rPr>
                        <a:t>复利次数</a:t>
                      </a:r>
                      <a:endParaRPr kumimoji="0" lang="zh-CN" altLang="en-US" sz="2400" b="1" i="0" u="none" strike="noStrike" cap="none" normalizeH="0" baseline="0" dirty="0">
                        <a:ln>
                          <a:noFill/>
                        </a:ln>
                        <a:solidFill>
                          <a:srgbClr val="000099"/>
                        </a:solidFill>
                        <a:effectLst/>
                        <a:latin typeface="黑体" panose="02010609060101010101" pitchFamily="49" charset="-122"/>
                        <a:ea typeface="黑体" panose="02010609060101010101" pitchFamily="49" charset="-122"/>
                      </a:endParaRPr>
                    </a:p>
                  </a:txBody>
                  <a:tcPr anchor="ctr" horzOverflow="overflow">
                    <a:lnL w="28575"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rgbClr val="EEEE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000099"/>
                          </a:solidFill>
                          <a:effectLst/>
                          <a:latin typeface="黑体" panose="02010609060101010101" pitchFamily="49" charset="-122"/>
                          <a:ea typeface="黑体" panose="02010609060101010101" pitchFamily="49" charset="-122"/>
                          <a:cs typeface="Times New Roman" pitchFamily="18" charset="0"/>
                        </a:rPr>
                        <a:t>有效利率</a:t>
                      </a:r>
                      <a:endParaRPr kumimoji="0" lang="zh-CN" altLang="en-US" sz="2400" b="1" i="0" u="none" strike="noStrike" cap="none" normalizeH="0" baseline="0" dirty="0">
                        <a:ln>
                          <a:noFill/>
                        </a:ln>
                        <a:solidFill>
                          <a:srgbClr val="000099"/>
                        </a:solidFill>
                        <a:effectLst/>
                        <a:latin typeface="黑体" panose="02010609060101010101" pitchFamily="49" charset="-122"/>
                        <a:ea typeface="黑体" panose="02010609060101010101" pitchFamily="49" charset="-122"/>
                      </a:endParaRPr>
                    </a:p>
                  </a:txBody>
                  <a:tcPr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rgbClr val="EEEEF6"/>
                    </a:solidFill>
                  </a:tcPr>
                </a:tc>
                <a:extLst>
                  <a:ext uri="{0D108BD9-81ED-4DB2-BD59-A6C34878D82A}">
                    <a16:rowId xmlns:a16="http://schemas.microsoft.com/office/drawing/2014/main" val="10000"/>
                  </a:ext>
                </a:extLst>
              </a:tr>
              <a:tr h="65351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99"/>
                          </a:solidFill>
                          <a:effectLst/>
                          <a:latin typeface="黑体" panose="02010609060101010101" pitchFamily="49" charset="-122"/>
                          <a:ea typeface="黑体" panose="02010609060101010101" pitchFamily="49" charset="-122"/>
                          <a:cs typeface="Times New Roman" pitchFamily="18" charset="0"/>
                        </a:rPr>
                        <a:t>1</a:t>
                      </a:r>
                      <a:endParaRPr kumimoji="0" lang="en-US" altLang="zh-CN" sz="2400" b="1" i="0" u="none" strike="noStrike" cap="none" normalizeH="0" baseline="0" dirty="0">
                        <a:ln>
                          <a:noFill/>
                        </a:ln>
                        <a:solidFill>
                          <a:srgbClr val="000099"/>
                        </a:solidFill>
                        <a:effectLst/>
                        <a:latin typeface="黑体" panose="02010609060101010101" pitchFamily="49" charset="-122"/>
                        <a:ea typeface="黑体" panose="02010609060101010101" pitchFamily="49" charset="-122"/>
                      </a:endParaRPr>
                    </a:p>
                  </a:txBody>
                  <a:tcPr anchor="ctr" horzOverflow="overflow">
                    <a:lnL w="28575"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rgbClr val="DDFFDD"/>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itchFamily="18" charset="0"/>
                        </a:rPr>
                        <a:t>10.00%</a:t>
                      </a:r>
                      <a:endParaRPr kumimoji="0" lang="en-US" altLang="zh-CN"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65351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99"/>
                          </a:solidFill>
                          <a:effectLst/>
                          <a:latin typeface="黑体" panose="02010609060101010101" pitchFamily="49" charset="-122"/>
                          <a:ea typeface="黑体" panose="02010609060101010101" pitchFamily="49" charset="-122"/>
                          <a:cs typeface="Times New Roman" pitchFamily="18" charset="0"/>
                        </a:rPr>
                        <a:t>2</a:t>
                      </a:r>
                      <a:endParaRPr kumimoji="0" lang="en-US" altLang="zh-CN" sz="2400" b="1" i="0" u="none" strike="noStrike" cap="none" normalizeH="0" baseline="0">
                        <a:ln>
                          <a:noFill/>
                        </a:ln>
                        <a:solidFill>
                          <a:srgbClr val="000099"/>
                        </a:solidFill>
                        <a:effectLst/>
                        <a:latin typeface="黑体" panose="02010609060101010101" pitchFamily="49" charset="-122"/>
                        <a:ea typeface="黑体" panose="02010609060101010101" pitchFamily="49" charset="-122"/>
                      </a:endParaRPr>
                    </a:p>
                  </a:txBody>
                  <a:tcPr anchor="ctr" horzOverflow="overflow">
                    <a:lnL w="28575"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rgbClr val="DDFFDD"/>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itchFamily="18" charset="0"/>
                        </a:rPr>
                        <a:t>10.25%</a:t>
                      </a:r>
                      <a:endParaRPr kumimoji="0" lang="en-US" altLang="zh-CN"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65351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99"/>
                          </a:solidFill>
                          <a:effectLst/>
                          <a:latin typeface="黑体" panose="02010609060101010101" pitchFamily="49" charset="-122"/>
                          <a:ea typeface="黑体" panose="02010609060101010101" pitchFamily="49" charset="-122"/>
                          <a:cs typeface="Times New Roman" pitchFamily="18" charset="0"/>
                        </a:rPr>
                        <a:t>4</a:t>
                      </a:r>
                      <a:endParaRPr kumimoji="0" lang="en-US" altLang="zh-CN" sz="2400" b="1" i="0" u="none" strike="noStrike" cap="none" normalizeH="0" baseline="0">
                        <a:ln>
                          <a:noFill/>
                        </a:ln>
                        <a:solidFill>
                          <a:srgbClr val="000099"/>
                        </a:solidFill>
                        <a:effectLst/>
                        <a:latin typeface="黑体" panose="02010609060101010101" pitchFamily="49" charset="-122"/>
                        <a:ea typeface="黑体" panose="02010609060101010101" pitchFamily="49" charset="-122"/>
                      </a:endParaRPr>
                    </a:p>
                  </a:txBody>
                  <a:tcPr anchor="ctr" horzOverflow="overflow">
                    <a:lnL w="28575"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rgbClr val="DDFFDD"/>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itchFamily="18" charset="0"/>
                        </a:rPr>
                        <a:t>10.38%</a:t>
                      </a:r>
                      <a:endParaRPr kumimoji="0" lang="en-US" altLang="zh-CN"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65351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99"/>
                          </a:solidFill>
                          <a:effectLst/>
                          <a:latin typeface="黑体" panose="02010609060101010101" pitchFamily="49" charset="-122"/>
                          <a:ea typeface="黑体" panose="02010609060101010101" pitchFamily="49" charset="-122"/>
                          <a:cs typeface="Times New Roman" pitchFamily="18" charset="0"/>
                        </a:rPr>
                        <a:t>12</a:t>
                      </a:r>
                      <a:endParaRPr kumimoji="0" lang="en-US" altLang="zh-CN" sz="2400" b="1" i="0" u="none" strike="noStrike" cap="none" normalizeH="0" baseline="0">
                        <a:ln>
                          <a:noFill/>
                        </a:ln>
                        <a:solidFill>
                          <a:srgbClr val="000099"/>
                        </a:solidFill>
                        <a:effectLst/>
                        <a:latin typeface="黑体" panose="02010609060101010101" pitchFamily="49" charset="-122"/>
                        <a:ea typeface="黑体" panose="02010609060101010101" pitchFamily="49" charset="-122"/>
                      </a:endParaRPr>
                    </a:p>
                  </a:txBody>
                  <a:tcPr anchor="ctr" horzOverflow="overflow">
                    <a:lnL w="28575"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rgbClr val="DDFFDD"/>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itchFamily="18" charset="0"/>
                        </a:rPr>
                        <a:t>10.47%</a:t>
                      </a:r>
                      <a:endParaRPr kumimoji="0" lang="en-US" altLang="zh-CN"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r h="65351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99"/>
                          </a:solidFill>
                          <a:effectLst/>
                          <a:latin typeface="黑体" panose="02010609060101010101" pitchFamily="49" charset="-122"/>
                          <a:ea typeface="黑体" panose="02010609060101010101" pitchFamily="49" charset="-122"/>
                          <a:cs typeface="Times New Roman" pitchFamily="18" charset="0"/>
                        </a:rPr>
                        <a:t>52</a:t>
                      </a:r>
                      <a:r>
                        <a:rPr kumimoji="0" lang="zh-CN" altLang="en-US" sz="2400" b="1" i="0" u="none" strike="noStrike" cap="none" normalizeH="0" baseline="0">
                          <a:ln>
                            <a:noFill/>
                          </a:ln>
                          <a:solidFill>
                            <a:srgbClr val="000099"/>
                          </a:solidFill>
                          <a:effectLst/>
                          <a:latin typeface="黑体" panose="02010609060101010101" pitchFamily="49" charset="-122"/>
                          <a:ea typeface="黑体" panose="02010609060101010101" pitchFamily="49" charset="-122"/>
                          <a:cs typeface="Times New Roman" pitchFamily="18" charset="0"/>
                        </a:rPr>
                        <a:t>（每周）</a:t>
                      </a:r>
                      <a:endParaRPr kumimoji="0" lang="zh-CN" altLang="en-US" sz="2400" b="1" i="0" u="none" strike="noStrike" cap="none" normalizeH="0" baseline="0">
                        <a:ln>
                          <a:noFill/>
                        </a:ln>
                        <a:solidFill>
                          <a:srgbClr val="000099"/>
                        </a:solidFill>
                        <a:effectLst/>
                        <a:latin typeface="黑体" panose="02010609060101010101" pitchFamily="49" charset="-122"/>
                        <a:ea typeface="黑体" panose="02010609060101010101" pitchFamily="49" charset="-122"/>
                      </a:endParaRPr>
                    </a:p>
                  </a:txBody>
                  <a:tcPr anchor="ctr" horzOverflow="overflow">
                    <a:lnL w="28575"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rgbClr val="DDFFDD"/>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itchFamily="18" charset="0"/>
                        </a:rPr>
                        <a:t>10.51%</a:t>
                      </a:r>
                      <a:endParaRPr kumimoji="0" lang="en-US" altLang="zh-CN"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5"/>
                  </a:ext>
                </a:extLst>
              </a:tr>
              <a:tr h="65351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99"/>
                          </a:solidFill>
                          <a:effectLst/>
                          <a:latin typeface="黑体" panose="02010609060101010101" pitchFamily="49" charset="-122"/>
                          <a:ea typeface="黑体" panose="02010609060101010101" pitchFamily="49" charset="-122"/>
                          <a:cs typeface="Times New Roman" pitchFamily="18" charset="0"/>
                        </a:rPr>
                        <a:t>365(</a:t>
                      </a:r>
                      <a:r>
                        <a:rPr kumimoji="0" lang="zh-CN" altLang="en-US" sz="2400" b="1" i="0" u="none" strike="noStrike" cap="none" normalizeH="0" baseline="0" dirty="0">
                          <a:ln>
                            <a:noFill/>
                          </a:ln>
                          <a:solidFill>
                            <a:srgbClr val="000099"/>
                          </a:solidFill>
                          <a:effectLst/>
                          <a:latin typeface="黑体" panose="02010609060101010101" pitchFamily="49" charset="-122"/>
                          <a:ea typeface="黑体" panose="02010609060101010101" pitchFamily="49" charset="-122"/>
                          <a:cs typeface="Times New Roman" pitchFamily="18" charset="0"/>
                        </a:rPr>
                        <a:t>每天</a:t>
                      </a:r>
                      <a:r>
                        <a:rPr kumimoji="0" lang="en-US" altLang="zh-CN" sz="2400" b="1" i="0" u="none" strike="noStrike" cap="none" normalizeH="0" baseline="0" dirty="0">
                          <a:ln>
                            <a:noFill/>
                          </a:ln>
                          <a:solidFill>
                            <a:srgbClr val="000099"/>
                          </a:solidFill>
                          <a:effectLst/>
                          <a:latin typeface="黑体" panose="02010609060101010101" pitchFamily="49" charset="-122"/>
                          <a:ea typeface="黑体" panose="02010609060101010101" pitchFamily="49" charset="-122"/>
                          <a:cs typeface="Times New Roman" pitchFamily="18" charset="0"/>
                        </a:rPr>
                        <a:t>)</a:t>
                      </a:r>
                      <a:endParaRPr kumimoji="0" lang="en-US" altLang="zh-CN" sz="2400" b="1" i="0" u="none" strike="noStrike" cap="none" normalizeH="0" baseline="0" dirty="0">
                        <a:ln>
                          <a:noFill/>
                        </a:ln>
                        <a:solidFill>
                          <a:srgbClr val="000099"/>
                        </a:solidFill>
                        <a:effectLst/>
                        <a:latin typeface="黑体" panose="02010609060101010101" pitchFamily="49" charset="-122"/>
                        <a:ea typeface="黑体" panose="02010609060101010101" pitchFamily="49" charset="-122"/>
                      </a:endParaRPr>
                    </a:p>
                  </a:txBody>
                  <a:tcPr anchor="ctr" horzOverflow="overflow">
                    <a:lnL w="28575"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solidFill>
                      <a:srgbClr val="DDFFDD"/>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itchFamily="18" charset="0"/>
                        </a:rPr>
                        <a:t>10.52%</a:t>
                      </a:r>
                      <a:endParaRPr kumimoji="0" lang="en-US" altLang="zh-CN"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956420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6"/>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82BDB84-1D2D-4CEB-ABCE-61EE4E29F91E}" type="slidenum">
              <a:rPr lang="en-US" altLang="zh-CN" smtClean="0"/>
              <a:pPr eaLnBrk="1" hangingPunct="1"/>
              <a:t>81</a:t>
            </a:fld>
            <a:endParaRPr lang="en-US" altLang="zh-CN"/>
          </a:p>
        </p:txBody>
      </p:sp>
      <p:sp>
        <p:nvSpPr>
          <p:cNvPr id="19459" name="Rectangle 3"/>
          <p:cNvSpPr>
            <a:spLocks noGrp="1" noChangeArrowheads="1"/>
          </p:cNvSpPr>
          <p:nvPr>
            <p:ph type="body" sz="half" idx="1"/>
          </p:nvPr>
        </p:nvSpPr>
        <p:spPr>
          <a:xfrm>
            <a:off x="578779" y="1539345"/>
            <a:ext cx="7704856" cy="1079500"/>
          </a:xfrm>
        </p:spPr>
        <p:txBody>
          <a:bodyPr/>
          <a:lstStyle/>
          <a:p>
            <a:pPr eaLnBrk="1" hangingPunct="1">
              <a:lnSpc>
                <a:spcPct val="130000"/>
              </a:lnSpc>
            </a:pPr>
            <a:r>
              <a:rPr lang="zh-CN" altLang="en-US" b="1" dirty="0">
                <a:solidFill>
                  <a:srgbClr val="0000CC"/>
                </a:solidFill>
                <a:latin typeface="Times New Roman" panose="02020603050405020304" pitchFamily="18" charset="0"/>
                <a:cs typeface="Times New Roman" panose="02020603050405020304" pitchFamily="18" charset="0"/>
              </a:rPr>
              <a:t>问题</a:t>
            </a:r>
            <a:r>
              <a:rPr lang="zh-CN" altLang="en-US" b="1" dirty="0">
                <a:latin typeface="Times New Roman" panose="02020603050405020304" pitchFamily="18" charset="0"/>
                <a:cs typeface="Times New Roman" panose="02020603050405020304" pitchFamily="18" charset="0"/>
              </a:rPr>
              <a:t>：给定年名义利率 </a:t>
            </a:r>
            <a:r>
              <a:rPr lang="en-US" altLang="zh-CN" b="1" i="1" dirty="0" err="1">
                <a:latin typeface="Times New Roman" panose="02020603050405020304" pitchFamily="18" charset="0"/>
                <a:cs typeface="Times New Roman" panose="02020603050405020304" pitchFamily="18" charset="0"/>
              </a:rPr>
              <a:t>i</a:t>
            </a:r>
            <a:r>
              <a:rPr lang="en-US" altLang="zh-CN" b="1" baseline="30000" dirty="0">
                <a:latin typeface="Times New Roman" panose="02020603050405020304" pitchFamily="18" charset="0"/>
                <a:cs typeface="Times New Roman" panose="02020603050405020304" pitchFamily="18" charset="0"/>
              </a:rPr>
              <a:t>(</a:t>
            </a:r>
            <a:r>
              <a:rPr lang="en-US" altLang="zh-CN" b="1" i="1" baseline="30000" dirty="0">
                <a:latin typeface="Times New Roman" panose="02020603050405020304" pitchFamily="18" charset="0"/>
                <a:cs typeface="Times New Roman" panose="02020603050405020304" pitchFamily="18" charset="0"/>
              </a:rPr>
              <a:t>m</a:t>
            </a:r>
            <a:r>
              <a:rPr lang="en-US" altLang="zh-CN" b="1" baseline="30000"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，即令</a:t>
            </a:r>
            <a:r>
              <a:rPr lang="en-US" altLang="zh-CN" b="1" i="1" dirty="0" err="1">
                <a:latin typeface="Times New Roman" panose="02020603050405020304" pitchFamily="18" charset="0"/>
                <a:cs typeface="Times New Roman" panose="02020603050405020304" pitchFamily="18" charset="0"/>
              </a:rPr>
              <a:t>i</a:t>
            </a:r>
            <a:r>
              <a:rPr lang="en-US" altLang="zh-CN" b="1" baseline="30000" dirty="0">
                <a:latin typeface="Times New Roman" panose="02020603050405020304" pitchFamily="18" charset="0"/>
                <a:cs typeface="Times New Roman" panose="02020603050405020304" pitchFamily="18" charset="0"/>
              </a:rPr>
              <a:t>(</a:t>
            </a:r>
            <a:r>
              <a:rPr lang="en-US" altLang="zh-CN" b="1" i="1" baseline="30000" dirty="0">
                <a:latin typeface="Times New Roman" panose="02020603050405020304" pitchFamily="18" charset="0"/>
                <a:cs typeface="Times New Roman" panose="02020603050405020304" pitchFamily="18" charset="0"/>
              </a:rPr>
              <a:t>m</a:t>
            </a:r>
            <a:r>
              <a:rPr lang="en-US" altLang="zh-CN" b="1" baseline="30000"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sym typeface="Symbol"/>
              </a:rPr>
              <a:t></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若复利次数</a:t>
            </a:r>
            <a:r>
              <a:rPr lang="en-US" altLang="zh-CN" b="1" i="1" dirty="0">
                <a:solidFill>
                  <a:srgbClr val="FC4D16"/>
                </a:solidFill>
                <a:latin typeface="Times New Roman" panose="02020603050405020304" pitchFamily="18" charset="0"/>
                <a:cs typeface="Times New Roman" panose="02020603050405020304" pitchFamily="18" charset="0"/>
              </a:rPr>
              <a:t>m</a:t>
            </a:r>
            <a:r>
              <a:rPr lang="zh-CN" altLang="en-US" b="1" dirty="0">
                <a:latin typeface="Times New Roman" panose="02020603050405020304" pitchFamily="18" charset="0"/>
                <a:cs typeface="Times New Roman" panose="02020603050405020304" pitchFamily="18" charset="0"/>
              </a:rPr>
              <a:t>为无穷大，年有效利率是多少？</a:t>
            </a:r>
          </a:p>
        </p:txBody>
      </p:sp>
      <p:graphicFrame>
        <p:nvGraphicFramePr>
          <p:cNvPr id="302174" name="Object 94"/>
          <p:cNvGraphicFramePr>
            <a:graphicFrameLocks noChangeAspect="1"/>
          </p:cNvGraphicFramePr>
          <p:nvPr>
            <p:extLst>
              <p:ext uri="{D42A27DB-BD31-4B8C-83A1-F6EECF244321}">
                <p14:modId xmlns:p14="http://schemas.microsoft.com/office/powerpoint/2010/main" val="370862947"/>
              </p:ext>
            </p:extLst>
          </p:nvPr>
        </p:nvGraphicFramePr>
        <p:xfrm>
          <a:off x="2249583" y="3244381"/>
          <a:ext cx="4199344" cy="1316196"/>
        </p:xfrm>
        <a:graphic>
          <a:graphicData uri="http://schemas.openxmlformats.org/presentationml/2006/ole">
            <mc:AlternateContent xmlns:mc="http://schemas.openxmlformats.org/markup-compatibility/2006">
              <mc:Choice xmlns:v="urn:schemas-microsoft-com:vml" Requires="v">
                <p:oleObj spid="_x0000_s35970" name="Equation" r:id="rId3" imgW="1498320" imgH="469800" progId="Equation.DSMT4">
                  <p:embed/>
                </p:oleObj>
              </mc:Choice>
              <mc:Fallback>
                <p:oleObj name="Equation" r:id="rId3" imgW="1498320" imgH="469800" progId="Equation.DSMT4">
                  <p:embed/>
                  <p:pic>
                    <p:nvPicPr>
                      <p:cNvPr id="0" name=""/>
                      <p:cNvPicPr>
                        <a:picLocks noChangeAspect="1" noChangeArrowheads="1"/>
                      </p:cNvPicPr>
                      <p:nvPr/>
                    </p:nvPicPr>
                    <p:blipFill>
                      <a:blip r:embed="rId4"/>
                      <a:srcRect/>
                      <a:stretch>
                        <a:fillRect/>
                      </a:stretch>
                    </p:blipFill>
                    <p:spPr bwMode="auto">
                      <a:xfrm>
                        <a:off x="2249583" y="3244381"/>
                        <a:ext cx="4199344" cy="1316196"/>
                      </a:xfrm>
                      <a:prstGeom prst="rect">
                        <a:avLst/>
                      </a:prstGeom>
                      <a:noFill/>
                    </p:spPr>
                  </p:pic>
                </p:oleObj>
              </mc:Fallback>
            </mc:AlternateContent>
          </a:graphicData>
        </a:graphic>
      </p:graphicFrame>
    </p:spTree>
    <p:extLst>
      <p:ext uri="{BB962C8B-B14F-4D97-AF65-F5344CB8AC3E}">
        <p14:creationId xmlns:p14="http://schemas.microsoft.com/office/powerpoint/2010/main" val="1541740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02174"/>
                                        </p:tgtEl>
                                        <p:attrNameLst>
                                          <p:attrName>style.visibility</p:attrName>
                                        </p:attrNameLst>
                                      </p:cBhvr>
                                      <p:to>
                                        <p:strVal val="visible"/>
                                      </p:to>
                                    </p:set>
                                    <p:anim calcmode="lin" valueType="num">
                                      <p:cBhvr additive="base">
                                        <p:cTn id="7" dur="500" fill="hold"/>
                                        <p:tgtEl>
                                          <p:spTgt spid="302174"/>
                                        </p:tgtEl>
                                        <p:attrNameLst>
                                          <p:attrName>ppt_x</p:attrName>
                                        </p:attrNameLst>
                                      </p:cBhvr>
                                      <p:tavLst>
                                        <p:tav tm="0">
                                          <p:val>
                                            <p:strVal val="#ppt_x"/>
                                          </p:val>
                                        </p:tav>
                                        <p:tav tm="100000">
                                          <p:val>
                                            <p:strVal val="#ppt_x"/>
                                          </p:val>
                                        </p:tav>
                                      </p:tavLst>
                                    </p:anim>
                                    <p:anim calcmode="lin" valueType="num">
                                      <p:cBhvr additive="base">
                                        <p:cTn id="8" dur="500" fill="hold"/>
                                        <p:tgtEl>
                                          <p:spTgt spid="3021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73EF9D09-CE68-4041-B8E2-B0D94ED21305}" type="slidenum">
              <a:rPr lang="en-US" altLang="zh-CN" smtClean="0"/>
              <a:pPr>
                <a:defRPr/>
              </a:pPr>
              <a:t>82</a:t>
            </a:fld>
            <a:endParaRPr lang="en-US" altLang="zh-CN"/>
          </a:p>
        </p:txBody>
      </p:sp>
      <p:graphicFrame>
        <p:nvGraphicFramePr>
          <p:cNvPr id="6" name="Group 221"/>
          <p:cNvGraphicFramePr>
            <a:graphicFrameLocks noGrp="1"/>
          </p:cNvGraphicFramePr>
          <p:nvPr>
            <p:extLst>
              <p:ext uri="{D42A27DB-BD31-4B8C-83A1-F6EECF244321}">
                <p14:modId xmlns:p14="http://schemas.microsoft.com/office/powerpoint/2010/main" val="1368139046"/>
              </p:ext>
            </p:extLst>
          </p:nvPr>
        </p:nvGraphicFramePr>
        <p:xfrm>
          <a:off x="812964" y="1761422"/>
          <a:ext cx="7416800" cy="4946382"/>
        </p:xfrm>
        <a:graphic>
          <a:graphicData uri="http://schemas.openxmlformats.org/drawingml/2006/table">
            <a:tbl>
              <a:tblPr/>
              <a:tblGrid>
                <a:gridCol w="3634681">
                  <a:extLst>
                    <a:ext uri="{9D8B030D-6E8A-4147-A177-3AD203B41FA5}">
                      <a16:colId xmlns:a16="http://schemas.microsoft.com/office/drawing/2014/main" val="20000"/>
                    </a:ext>
                  </a:extLst>
                </a:gridCol>
                <a:gridCol w="3782119">
                  <a:extLst>
                    <a:ext uri="{9D8B030D-6E8A-4147-A177-3AD203B41FA5}">
                      <a16:colId xmlns:a16="http://schemas.microsoft.com/office/drawing/2014/main" val="20001"/>
                    </a:ext>
                  </a:extLst>
                </a:gridCol>
              </a:tblGrid>
              <a:tr h="81380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000099"/>
                          </a:solidFill>
                          <a:effectLst/>
                          <a:latin typeface="黑体" panose="02010609060101010101" pitchFamily="49" charset="-122"/>
                          <a:ea typeface="黑体" panose="02010609060101010101" pitchFamily="49" charset="-122"/>
                          <a:cs typeface="Times New Roman" pitchFamily="18" charset="0"/>
                        </a:rPr>
                        <a:t>复利次数</a:t>
                      </a:r>
                      <a:endParaRPr kumimoji="0" lang="zh-CN" altLang="en-US" sz="2400" b="1" i="0" u="none" strike="noStrike" cap="none" normalizeH="0" baseline="0" dirty="0">
                        <a:ln>
                          <a:noFill/>
                        </a:ln>
                        <a:solidFill>
                          <a:srgbClr val="000099"/>
                        </a:solidFill>
                        <a:effectLst/>
                        <a:latin typeface="黑体" panose="02010609060101010101" pitchFamily="49" charset="-122"/>
                        <a:ea typeface="黑体" panose="02010609060101010101" pitchFamily="49" charset="-122"/>
                      </a:endParaRPr>
                    </a:p>
                  </a:txBody>
                  <a:tcPr anchor="ctr" horzOverflow="overflow">
                    <a:lnL w="28575"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rgbClr val="EEEE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000099"/>
                          </a:solidFill>
                          <a:effectLst/>
                          <a:latin typeface="黑体" panose="02010609060101010101" pitchFamily="49" charset="-122"/>
                          <a:ea typeface="黑体" panose="02010609060101010101" pitchFamily="49" charset="-122"/>
                          <a:cs typeface="Times New Roman" pitchFamily="18" charset="0"/>
                        </a:rPr>
                        <a:t>有效利率</a:t>
                      </a:r>
                      <a:endParaRPr kumimoji="0" lang="zh-CN" altLang="en-US" sz="2400" b="1" i="0" u="none" strike="noStrike" cap="none" normalizeH="0" baseline="0" dirty="0">
                        <a:ln>
                          <a:noFill/>
                        </a:ln>
                        <a:solidFill>
                          <a:srgbClr val="000099"/>
                        </a:solidFill>
                        <a:effectLst/>
                        <a:latin typeface="黑体" panose="02010609060101010101" pitchFamily="49" charset="-122"/>
                        <a:ea typeface="黑体" panose="02010609060101010101" pitchFamily="49" charset="-122"/>
                      </a:endParaRPr>
                    </a:p>
                  </a:txBody>
                  <a:tcPr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rgbClr val="EEEEF6"/>
                    </a:solidFill>
                  </a:tcPr>
                </a:tc>
                <a:extLst>
                  <a:ext uri="{0D108BD9-81ED-4DB2-BD59-A6C34878D82A}">
                    <a16:rowId xmlns:a16="http://schemas.microsoft.com/office/drawing/2014/main" val="10000"/>
                  </a:ext>
                </a:extLst>
              </a:tr>
              <a:tr h="59036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99"/>
                          </a:solidFill>
                          <a:effectLst/>
                          <a:latin typeface="黑体" panose="02010609060101010101" pitchFamily="49" charset="-122"/>
                          <a:ea typeface="黑体" panose="02010609060101010101" pitchFamily="49" charset="-122"/>
                          <a:cs typeface="Times New Roman" pitchFamily="18" charset="0"/>
                        </a:rPr>
                        <a:t>1</a:t>
                      </a:r>
                      <a:endParaRPr kumimoji="0" lang="en-US" altLang="zh-CN" sz="2400" b="1" i="0" u="none" strike="noStrike" cap="none" normalizeH="0" baseline="0" dirty="0">
                        <a:ln>
                          <a:noFill/>
                        </a:ln>
                        <a:solidFill>
                          <a:srgbClr val="000099"/>
                        </a:solidFill>
                        <a:effectLst/>
                        <a:latin typeface="黑体" panose="02010609060101010101" pitchFamily="49" charset="-122"/>
                        <a:ea typeface="黑体" panose="02010609060101010101" pitchFamily="49" charset="-122"/>
                      </a:endParaRPr>
                    </a:p>
                  </a:txBody>
                  <a:tcPr anchor="ctr" horzOverflow="overflow">
                    <a:lnL w="28575"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rgbClr val="DDFFDD"/>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itchFamily="18" charset="0"/>
                        </a:rPr>
                        <a:t>10.00%</a:t>
                      </a:r>
                      <a:endParaRPr kumimoji="0" lang="en-US" altLang="zh-CN"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59036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99"/>
                          </a:solidFill>
                          <a:effectLst/>
                          <a:latin typeface="黑体" panose="02010609060101010101" pitchFamily="49" charset="-122"/>
                          <a:ea typeface="黑体" panose="02010609060101010101" pitchFamily="49" charset="-122"/>
                          <a:cs typeface="Times New Roman" pitchFamily="18" charset="0"/>
                        </a:rPr>
                        <a:t>2</a:t>
                      </a:r>
                      <a:endParaRPr kumimoji="0" lang="en-US" altLang="zh-CN" sz="2400" b="1" i="0" u="none" strike="noStrike" cap="none" normalizeH="0" baseline="0">
                        <a:ln>
                          <a:noFill/>
                        </a:ln>
                        <a:solidFill>
                          <a:srgbClr val="000099"/>
                        </a:solidFill>
                        <a:effectLst/>
                        <a:latin typeface="黑体" panose="02010609060101010101" pitchFamily="49" charset="-122"/>
                        <a:ea typeface="黑体" panose="02010609060101010101" pitchFamily="49" charset="-122"/>
                      </a:endParaRPr>
                    </a:p>
                  </a:txBody>
                  <a:tcPr anchor="ctr" horzOverflow="overflow">
                    <a:lnL w="28575"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rgbClr val="DDFFDD"/>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itchFamily="18" charset="0"/>
                        </a:rPr>
                        <a:t>10.25%</a:t>
                      </a:r>
                      <a:endParaRPr kumimoji="0" lang="en-US" altLang="zh-CN"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r h="59036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99"/>
                          </a:solidFill>
                          <a:effectLst/>
                          <a:latin typeface="黑体" panose="02010609060101010101" pitchFamily="49" charset="-122"/>
                          <a:ea typeface="黑体" panose="02010609060101010101" pitchFamily="49" charset="-122"/>
                          <a:cs typeface="Times New Roman" pitchFamily="18" charset="0"/>
                        </a:rPr>
                        <a:t>4</a:t>
                      </a:r>
                      <a:endParaRPr kumimoji="0" lang="en-US" altLang="zh-CN" sz="2400" b="1" i="0" u="none" strike="noStrike" cap="none" normalizeH="0" baseline="0">
                        <a:ln>
                          <a:noFill/>
                        </a:ln>
                        <a:solidFill>
                          <a:srgbClr val="000099"/>
                        </a:solidFill>
                        <a:effectLst/>
                        <a:latin typeface="黑体" panose="02010609060101010101" pitchFamily="49" charset="-122"/>
                        <a:ea typeface="黑体" panose="02010609060101010101" pitchFamily="49" charset="-122"/>
                      </a:endParaRPr>
                    </a:p>
                  </a:txBody>
                  <a:tcPr anchor="ctr" horzOverflow="overflow">
                    <a:lnL w="28575"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rgbClr val="DDFFDD"/>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itchFamily="18" charset="0"/>
                        </a:rPr>
                        <a:t>10.38%</a:t>
                      </a:r>
                      <a:endParaRPr kumimoji="0" lang="en-US" altLang="zh-CN"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3"/>
                  </a:ext>
                </a:extLst>
              </a:tr>
              <a:tr h="59036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99"/>
                          </a:solidFill>
                          <a:effectLst/>
                          <a:latin typeface="黑体" panose="02010609060101010101" pitchFamily="49" charset="-122"/>
                          <a:ea typeface="黑体" panose="02010609060101010101" pitchFamily="49" charset="-122"/>
                          <a:cs typeface="Times New Roman" pitchFamily="18" charset="0"/>
                        </a:rPr>
                        <a:t>12</a:t>
                      </a:r>
                      <a:endParaRPr kumimoji="0" lang="en-US" altLang="zh-CN" sz="2400" b="1" i="0" u="none" strike="noStrike" cap="none" normalizeH="0" baseline="0">
                        <a:ln>
                          <a:noFill/>
                        </a:ln>
                        <a:solidFill>
                          <a:srgbClr val="000099"/>
                        </a:solidFill>
                        <a:effectLst/>
                        <a:latin typeface="黑体" panose="02010609060101010101" pitchFamily="49" charset="-122"/>
                        <a:ea typeface="黑体" panose="02010609060101010101" pitchFamily="49" charset="-122"/>
                      </a:endParaRPr>
                    </a:p>
                  </a:txBody>
                  <a:tcPr anchor="ctr" horzOverflow="overflow">
                    <a:lnL w="28575"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rgbClr val="DDFFDD"/>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itchFamily="18" charset="0"/>
                        </a:rPr>
                        <a:t>10.47%</a:t>
                      </a:r>
                      <a:endParaRPr kumimoji="0" lang="en-US" altLang="zh-CN"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4"/>
                  </a:ext>
                </a:extLst>
              </a:tr>
              <a:tr h="59036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99"/>
                          </a:solidFill>
                          <a:effectLst/>
                          <a:latin typeface="黑体" panose="02010609060101010101" pitchFamily="49" charset="-122"/>
                          <a:ea typeface="黑体" panose="02010609060101010101" pitchFamily="49" charset="-122"/>
                          <a:cs typeface="Times New Roman" pitchFamily="18" charset="0"/>
                        </a:rPr>
                        <a:t>52</a:t>
                      </a:r>
                      <a:r>
                        <a:rPr kumimoji="0" lang="zh-CN" altLang="en-US" sz="2400" b="1" i="0" u="none" strike="noStrike" cap="none" normalizeH="0" baseline="0">
                          <a:ln>
                            <a:noFill/>
                          </a:ln>
                          <a:solidFill>
                            <a:srgbClr val="000099"/>
                          </a:solidFill>
                          <a:effectLst/>
                          <a:latin typeface="黑体" panose="02010609060101010101" pitchFamily="49" charset="-122"/>
                          <a:ea typeface="黑体" panose="02010609060101010101" pitchFamily="49" charset="-122"/>
                          <a:cs typeface="Times New Roman" pitchFamily="18" charset="0"/>
                        </a:rPr>
                        <a:t>（每周）</a:t>
                      </a:r>
                      <a:endParaRPr kumimoji="0" lang="zh-CN" altLang="en-US" sz="2400" b="1" i="0" u="none" strike="noStrike" cap="none" normalizeH="0" baseline="0">
                        <a:ln>
                          <a:noFill/>
                        </a:ln>
                        <a:solidFill>
                          <a:srgbClr val="000099"/>
                        </a:solidFill>
                        <a:effectLst/>
                        <a:latin typeface="黑体" panose="02010609060101010101" pitchFamily="49" charset="-122"/>
                        <a:ea typeface="黑体" panose="02010609060101010101" pitchFamily="49" charset="-122"/>
                      </a:endParaRPr>
                    </a:p>
                  </a:txBody>
                  <a:tcPr anchor="ctr" horzOverflow="overflow">
                    <a:lnL w="28575"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rgbClr val="DDFFDD"/>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itchFamily="18" charset="0"/>
                        </a:rPr>
                        <a:t>10.51%</a:t>
                      </a:r>
                      <a:endParaRPr kumimoji="0" lang="en-US" altLang="zh-CN"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5"/>
                  </a:ext>
                </a:extLst>
              </a:tr>
              <a:tr h="59036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99"/>
                          </a:solidFill>
                          <a:effectLst/>
                          <a:latin typeface="黑体" panose="02010609060101010101" pitchFamily="49" charset="-122"/>
                          <a:ea typeface="黑体" panose="02010609060101010101" pitchFamily="49" charset="-122"/>
                          <a:cs typeface="Times New Roman" pitchFamily="18" charset="0"/>
                        </a:rPr>
                        <a:t>365(</a:t>
                      </a:r>
                      <a:r>
                        <a:rPr kumimoji="0" lang="zh-CN" altLang="en-US" sz="2400" b="1" i="0" u="none" strike="noStrike" cap="none" normalizeH="0" baseline="0" dirty="0">
                          <a:ln>
                            <a:noFill/>
                          </a:ln>
                          <a:solidFill>
                            <a:srgbClr val="000099"/>
                          </a:solidFill>
                          <a:effectLst/>
                          <a:latin typeface="黑体" panose="02010609060101010101" pitchFamily="49" charset="-122"/>
                          <a:ea typeface="黑体" panose="02010609060101010101" pitchFamily="49" charset="-122"/>
                          <a:cs typeface="Times New Roman" pitchFamily="18" charset="0"/>
                        </a:rPr>
                        <a:t>每天</a:t>
                      </a:r>
                      <a:r>
                        <a:rPr kumimoji="0" lang="en-US" altLang="zh-CN" sz="2400" b="1" i="0" u="none" strike="noStrike" cap="none" normalizeH="0" baseline="0" dirty="0">
                          <a:ln>
                            <a:noFill/>
                          </a:ln>
                          <a:solidFill>
                            <a:srgbClr val="000099"/>
                          </a:solidFill>
                          <a:effectLst/>
                          <a:latin typeface="黑体" panose="02010609060101010101" pitchFamily="49" charset="-122"/>
                          <a:ea typeface="黑体" panose="02010609060101010101" pitchFamily="49" charset="-122"/>
                          <a:cs typeface="Times New Roman" pitchFamily="18" charset="0"/>
                        </a:rPr>
                        <a:t>)</a:t>
                      </a:r>
                      <a:endParaRPr kumimoji="0" lang="en-US" altLang="zh-CN" sz="2400" b="1" i="0" u="none" strike="noStrike" cap="none" normalizeH="0" baseline="0" dirty="0">
                        <a:ln>
                          <a:noFill/>
                        </a:ln>
                        <a:solidFill>
                          <a:srgbClr val="000099"/>
                        </a:solidFill>
                        <a:effectLst/>
                        <a:latin typeface="黑体" panose="02010609060101010101" pitchFamily="49" charset="-122"/>
                        <a:ea typeface="黑体" panose="02010609060101010101" pitchFamily="49" charset="-122"/>
                      </a:endParaRPr>
                    </a:p>
                  </a:txBody>
                  <a:tcPr anchor="ctr" horzOverflow="overflow">
                    <a:lnL w="28575"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rgbClr val="DDFFDD"/>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itchFamily="18" charset="0"/>
                        </a:rPr>
                        <a:t>10.52%</a:t>
                      </a:r>
                      <a:endParaRPr kumimoji="0" lang="en-US" altLang="zh-CN"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6"/>
                  </a:ext>
                </a:extLst>
              </a:tr>
              <a:tr h="59036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99"/>
                          </a:solidFill>
                          <a:effectLst/>
                          <a:latin typeface="黑体" panose="02010609060101010101" pitchFamily="49" charset="-122"/>
                          <a:ea typeface="黑体" panose="02010609060101010101" pitchFamily="49" charset="-122"/>
                          <a:cs typeface="Times New Roman" pitchFamily="18" charset="0"/>
                        </a:rPr>
                        <a:t>∞</a:t>
                      </a:r>
                      <a:endParaRPr kumimoji="0" lang="en-US" altLang="zh-CN" sz="2400" b="1" i="0" u="none" strike="noStrike" cap="none" normalizeH="0" baseline="0" dirty="0">
                        <a:ln>
                          <a:noFill/>
                        </a:ln>
                        <a:solidFill>
                          <a:srgbClr val="000099"/>
                        </a:solidFill>
                        <a:effectLst/>
                        <a:latin typeface="黑体" panose="02010609060101010101" pitchFamily="49" charset="-122"/>
                        <a:ea typeface="黑体" panose="02010609060101010101" pitchFamily="49" charset="-122"/>
                      </a:endParaRPr>
                    </a:p>
                  </a:txBody>
                  <a:tcPr marT="45728" marB="45728" anchor="ctr" horzOverflow="overflow">
                    <a:lnL w="28575"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cs typeface="Times New Roman" pitchFamily="18" charset="0"/>
                        </a:rPr>
                        <a:t>10.52%</a:t>
                      </a:r>
                      <a:endParaRPr kumimoji="0" lang="en-US" altLang="zh-CN"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T="45728" marB="45728" anchor="ctr" horzOverflow="overflow">
                    <a:lnL w="12700"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7"/>
                  </a:ext>
                </a:extLst>
              </a:tr>
            </a:tbl>
          </a:graphicData>
        </a:graphic>
      </p:graphicFrame>
      <p:sp>
        <p:nvSpPr>
          <p:cNvPr id="7" name="Rectangle 5"/>
          <p:cNvSpPr>
            <a:spLocks noChangeArrowheads="1"/>
          </p:cNvSpPr>
          <p:nvPr/>
        </p:nvSpPr>
        <p:spPr bwMode="auto">
          <a:xfrm>
            <a:off x="385011" y="826430"/>
            <a:ext cx="8306602"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buSzPct val="80000"/>
              <a:buFont typeface="Wingdings" pitchFamily="2" charset="2"/>
              <a:buNone/>
            </a:pPr>
            <a:r>
              <a:rPr lang="zh-CN" altLang="en-US" b="1" dirty="0">
                <a:solidFill>
                  <a:srgbClr val="000099"/>
                </a:solidFill>
                <a:latin typeface="黑体" panose="02010609060101010101" pitchFamily="49" charset="-122"/>
                <a:ea typeface="黑体" panose="02010609060101010101" pitchFamily="49" charset="-122"/>
              </a:rPr>
              <a:t>给定年名义利率</a:t>
            </a:r>
            <a:r>
              <a:rPr lang="zh-CN" altLang="en-US" dirty="0">
                <a:solidFill>
                  <a:srgbClr val="000099"/>
                </a:solidFill>
                <a:latin typeface="黑体" panose="02010609060101010101" pitchFamily="49" charset="-122"/>
                <a:ea typeface="黑体" panose="02010609060101010101" pitchFamily="49" charset="-122"/>
              </a:rPr>
              <a:t>（</a:t>
            </a:r>
            <a:r>
              <a:rPr lang="en-US" altLang="zh-CN" b="1" dirty="0">
                <a:solidFill>
                  <a:srgbClr val="000099"/>
                </a:solidFill>
                <a:latin typeface="黑体" panose="02010609060101010101" pitchFamily="49" charset="-122"/>
                <a:ea typeface="黑体" panose="02010609060101010101" pitchFamily="49" charset="-122"/>
              </a:rPr>
              <a:t>10%</a:t>
            </a:r>
            <a:r>
              <a:rPr lang="zh-CN" altLang="en-US" b="1" dirty="0">
                <a:solidFill>
                  <a:srgbClr val="000099"/>
                </a:solidFill>
                <a:latin typeface="黑体" panose="02010609060101010101" pitchFamily="49" charset="-122"/>
                <a:ea typeface="黑体" panose="02010609060101010101" pitchFamily="49" charset="-122"/>
              </a:rPr>
              <a:t>），有效利率随复利次数的增加而上升</a:t>
            </a:r>
            <a:endParaRPr lang="en-US" altLang="zh-CN" b="1" dirty="0">
              <a:solidFill>
                <a:srgbClr val="000099"/>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996379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3BFD4BB-5697-4A81-8C84-D38AF955A892}" type="slidenum">
              <a:rPr lang="en-US" altLang="zh-CN" smtClean="0"/>
              <a:pPr eaLnBrk="1" hangingPunct="1"/>
              <a:t>83</a:t>
            </a:fld>
            <a:endParaRPr lang="en-US" altLang="zh-CN"/>
          </a:p>
        </p:txBody>
      </p:sp>
      <p:sp>
        <p:nvSpPr>
          <p:cNvPr id="384003" name="Rectangle 3"/>
          <p:cNvSpPr>
            <a:spLocks noGrp="1" noChangeArrowheads="1"/>
          </p:cNvSpPr>
          <p:nvPr>
            <p:ph type="body" idx="1"/>
          </p:nvPr>
        </p:nvSpPr>
        <p:spPr>
          <a:xfrm>
            <a:off x="457200" y="1341438"/>
            <a:ext cx="8229600" cy="4789487"/>
          </a:xfrm>
        </p:spPr>
        <p:txBody>
          <a:bodyPr/>
          <a:lstStyle/>
          <a:p>
            <a:pPr eaLnBrk="1" hangingPunct="1"/>
            <a:r>
              <a:rPr lang="zh-CN" altLang="en-US" b="1" dirty="0">
                <a:latin typeface="+mj-lt"/>
                <a:ea typeface="黑体" panose="02010609060101010101" pitchFamily="49" charset="-122"/>
              </a:rPr>
              <a:t>例：年名义利率为</a:t>
            </a:r>
            <a:r>
              <a:rPr lang="en-US" altLang="zh-CN" b="1" dirty="0">
                <a:latin typeface="+mj-lt"/>
                <a:ea typeface="黑体" panose="02010609060101010101" pitchFamily="49" charset="-122"/>
              </a:rPr>
              <a:t>6%</a:t>
            </a:r>
            <a:r>
              <a:rPr lang="zh-CN" altLang="en-US" b="1" dirty="0">
                <a:latin typeface="+mj-lt"/>
                <a:ea typeface="黑体" panose="02010609060101010101" pitchFamily="49" charset="-122"/>
              </a:rPr>
              <a:t>，每</a:t>
            </a:r>
            <a:r>
              <a:rPr lang="en-US" altLang="zh-CN" b="1" dirty="0">
                <a:latin typeface="+mj-lt"/>
                <a:ea typeface="黑体" panose="02010609060101010101" pitchFamily="49" charset="-122"/>
              </a:rPr>
              <a:t>8</a:t>
            </a:r>
            <a:r>
              <a:rPr lang="zh-CN" altLang="en-US" b="1" dirty="0">
                <a:latin typeface="+mj-lt"/>
                <a:ea typeface="黑体" panose="02010609060101010101" pitchFamily="49" charset="-122"/>
              </a:rPr>
              <a:t>个月复利一次，请写出累积函数的表达式。</a:t>
            </a:r>
            <a:endParaRPr lang="en-US" altLang="zh-CN" b="1" dirty="0">
              <a:latin typeface="+mj-lt"/>
              <a:ea typeface="黑体" panose="02010609060101010101" pitchFamily="49" charset="-122"/>
            </a:endParaRPr>
          </a:p>
          <a:p>
            <a:pPr eaLnBrk="1" hangingPunct="1"/>
            <a:endParaRPr lang="en-US" altLang="zh-CN" b="1" dirty="0">
              <a:solidFill>
                <a:srgbClr val="3766DB"/>
              </a:solidFill>
              <a:latin typeface="+mj-lt"/>
              <a:ea typeface="黑体" panose="02010609060101010101" pitchFamily="49" charset="-122"/>
            </a:endParaRPr>
          </a:p>
          <a:p>
            <a:pPr eaLnBrk="1" hangingPunct="1"/>
            <a:r>
              <a:rPr lang="zh-CN" altLang="en-US" b="1" dirty="0">
                <a:solidFill>
                  <a:srgbClr val="3766DB"/>
                </a:solidFill>
                <a:latin typeface="+mj-lt"/>
                <a:ea typeface="黑体" panose="02010609060101010101" pitchFamily="49" charset="-122"/>
              </a:rPr>
              <a:t>解</a:t>
            </a:r>
            <a:r>
              <a:rPr lang="en-US" altLang="zh-CN" b="1" dirty="0">
                <a:solidFill>
                  <a:srgbClr val="3766DB"/>
                </a:solidFill>
                <a:latin typeface="+mj-lt"/>
                <a:ea typeface="黑体" panose="02010609060101010101" pitchFamily="49" charset="-122"/>
              </a:rPr>
              <a:t>:   </a:t>
            </a:r>
            <a:r>
              <a:rPr lang="zh-CN" altLang="en-US" b="1" dirty="0">
                <a:solidFill>
                  <a:srgbClr val="3766DB"/>
                </a:solidFill>
                <a:latin typeface="+mj-lt"/>
                <a:ea typeface="黑体" panose="02010609060101010101" pitchFamily="49" charset="-122"/>
              </a:rPr>
              <a:t>每年复利</a:t>
            </a:r>
            <a:r>
              <a:rPr lang="en-US" altLang="zh-CN" b="1" i="1" dirty="0">
                <a:solidFill>
                  <a:srgbClr val="3766DB"/>
                </a:solidFill>
                <a:latin typeface="+mj-lt"/>
                <a:ea typeface="黑体" panose="02010609060101010101" pitchFamily="49" charset="-122"/>
              </a:rPr>
              <a:t>m</a:t>
            </a:r>
            <a:r>
              <a:rPr lang="en-US" altLang="zh-CN" b="1" dirty="0">
                <a:solidFill>
                  <a:srgbClr val="3766DB"/>
                </a:solidFill>
                <a:latin typeface="+mj-lt"/>
                <a:ea typeface="黑体" panose="02010609060101010101" pitchFamily="49" charset="-122"/>
              </a:rPr>
              <a:t> = 12/8 = 1.5 </a:t>
            </a:r>
            <a:r>
              <a:rPr lang="zh-CN" altLang="en-US" b="1" dirty="0">
                <a:solidFill>
                  <a:srgbClr val="3766DB"/>
                </a:solidFill>
                <a:latin typeface="+mj-lt"/>
                <a:ea typeface="黑体" panose="02010609060101010101" pitchFamily="49" charset="-122"/>
              </a:rPr>
              <a:t>次，所以</a:t>
            </a:r>
            <a:endParaRPr lang="en-US" altLang="zh-CN" b="1" dirty="0">
              <a:solidFill>
                <a:srgbClr val="3766DB"/>
              </a:solidFill>
              <a:latin typeface="+mj-lt"/>
              <a:ea typeface="黑体" panose="02010609060101010101" pitchFamily="49" charset="-122"/>
            </a:endParaRPr>
          </a:p>
        </p:txBody>
      </p:sp>
      <p:graphicFrame>
        <p:nvGraphicFramePr>
          <p:cNvPr id="384004" name="Object 4"/>
          <p:cNvGraphicFramePr>
            <a:graphicFrameLocks noChangeAspect="1"/>
          </p:cNvGraphicFramePr>
          <p:nvPr>
            <p:extLst>
              <p:ext uri="{D42A27DB-BD31-4B8C-83A1-F6EECF244321}">
                <p14:modId xmlns:p14="http://schemas.microsoft.com/office/powerpoint/2010/main" val="1248845799"/>
              </p:ext>
            </p:extLst>
          </p:nvPr>
        </p:nvGraphicFramePr>
        <p:xfrm>
          <a:off x="4417913" y="4688508"/>
          <a:ext cx="4567912" cy="1224309"/>
        </p:xfrm>
        <a:graphic>
          <a:graphicData uri="http://schemas.openxmlformats.org/presentationml/2006/ole">
            <mc:AlternateContent xmlns:mc="http://schemas.openxmlformats.org/markup-compatibility/2006">
              <mc:Choice xmlns:v="urn:schemas-microsoft-com:vml" Requires="v">
                <p:oleObj spid="_x0000_s37122" name="Equation" r:id="rId3" imgW="1752600" imgH="469900" progId="">
                  <p:embed/>
                </p:oleObj>
              </mc:Choice>
              <mc:Fallback>
                <p:oleObj name="Equation" r:id="rId3" imgW="1752600" imgH="4699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7913" y="4688508"/>
                        <a:ext cx="4567912" cy="1224309"/>
                      </a:xfrm>
                      <a:prstGeom prst="rect">
                        <a:avLst/>
                      </a:prstGeom>
                      <a:noFill/>
                    </p:spPr>
                  </p:pic>
                </p:oleObj>
              </mc:Fallback>
            </mc:AlternateContent>
          </a:graphicData>
        </a:graphic>
      </p:graphicFrame>
      <p:graphicFrame>
        <p:nvGraphicFramePr>
          <p:cNvPr id="384005" name="Object 5"/>
          <p:cNvGraphicFramePr>
            <a:graphicFrameLocks noChangeAspect="1"/>
          </p:cNvGraphicFramePr>
          <p:nvPr>
            <p:extLst>
              <p:ext uri="{D42A27DB-BD31-4B8C-83A1-F6EECF244321}">
                <p14:modId xmlns:p14="http://schemas.microsoft.com/office/powerpoint/2010/main" val="3125015653"/>
              </p:ext>
            </p:extLst>
          </p:nvPr>
        </p:nvGraphicFramePr>
        <p:xfrm>
          <a:off x="655337" y="4759377"/>
          <a:ext cx="2687749" cy="1295747"/>
        </p:xfrm>
        <a:graphic>
          <a:graphicData uri="http://schemas.openxmlformats.org/presentationml/2006/ole">
            <mc:AlternateContent xmlns:mc="http://schemas.openxmlformats.org/markup-compatibility/2006">
              <mc:Choice xmlns:v="urn:schemas-microsoft-com:vml" Requires="v">
                <p:oleObj spid="_x0000_s37123" name="Equation" r:id="rId5" imgW="1054100" imgH="508000" progId="">
                  <p:embed/>
                </p:oleObj>
              </mc:Choice>
              <mc:Fallback>
                <p:oleObj name="Equation" r:id="rId5" imgW="1054100" imgH="5080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337" y="4759377"/>
                        <a:ext cx="2687749" cy="1295747"/>
                      </a:xfrm>
                      <a:prstGeom prst="rect">
                        <a:avLst/>
                      </a:prstGeom>
                      <a:noFill/>
                    </p:spPr>
                  </p:pic>
                </p:oleObj>
              </mc:Fallback>
            </mc:AlternateContent>
          </a:graphicData>
        </a:graphic>
      </p:graphicFrame>
      <p:sp>
        <p:nvSpPr>
          <p:cNvPr id="384006" name="AutoShape 6"/>
          <p:cNvSpPr>
            <a:spLocks noChangeArrowheads="1"/>
          </p:cNvSpPr>
          <p:nvPr/>
        </p:nvSpPr>
        <p:spPr bwMode="auto">
          <a:xfrm>
            <a:off x="3631315" y="5279265"/>
            <a:ext cx="576262" cy="287338"/>
          </a:xfrm>
          <a:prstGeom prst="rightArrow">
            <a:avLst>
              <a:gd name="adj1" fmla="val 50000"/>
              <a:gd name="adj2" fmla="val 5013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3810950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4003">
                                            <p:txEl>
                                              <p:pRg st="0" end="0"/>
                                            </p:txEl>
                                          </p:spTgt>
                                        </p:tgtEl>
                                        <p:attrNameLst>
                                          <p:attrName>style.visibility</p:attrName>
                                        </p:attrNameLst>
                                      </p:cBhvr>
                                      <p:to>
                                        <p:strVal val="visible"/>
                                      </p:to>
                                    </p:set>
                                    <p:anim calcmode="lin" valueType="num">
                                      <p:cBhvr additive="base">
                                        <p:cTn id="7" dur="500" fill="hold"/>
                                        <p:tgtEl>
                                          <p:spTgt spid="3840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40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4003">
                                            <p:txEl>
                                              <p:pRg st="2" end="2"/>
                                            </p:txEl>
                                          </p:spTgt>
                                        </p:tgtEl>
                                        <p:attrNameLst>
                                          <p:attrName>style.visibility</p:attrName>
                                        </p:attrNameLst>
                                      </p:cBhvr>
                                      <p:to>
                                        <p:strVal val="visible"/>
                                      </p:to>
                                    </p:set>
                                    <p:anim calcmode="lin" valueType="num">
                                      <p:cBhvr additive="base">
                                        <p:cTn id="13" dur="500" fill="hold"/>
                                        <p:tgtEl>
                                          <p:spTgt spid="38400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40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84005"/>
                                        </p:tgtEl>
                                        <p:attrNameLst>
                                          <p:attrName>style.visibility</p:attrName>
                                        </p:attrNameLst>
                                      </p:cBhvr>
                                      <p:to>
                                        <p:strVal val="visible"/>
                                      </p:to>
                                    </p:set>
                                    <p:anim calcmode="lin" valueType="num">
                                      <p:cBhvr additive="base">
                                        <p:cTn id="19" dur="500" fill="hold"/>
                                        <p:tgtEl>
                                          <p:spTgt spid="384005"/>
                                        </p:tgtEl>
                                        <p:attrNameLst>
                                          <p:attrName>ppt_x</p:attrName>
                                        </p:attrNameLst>
                                      </p:cBhvr>
                                      <p:tavLst>
                                        <p:tav tm="0">
                                          <p:val>
                                            <p:strVal val="#ppt_x"/>
                                          </p:val>
                                        </p:tav>
                                        <p:tav tm="100000">
                                          <p:val>
                                            <p:strVal val="#ppt_x"/>
                                          </p:val>
                                        </p:tav>
                                      </p:tavLst>
                                    </p:anim>
                                    <p:anim calcmode="lin" valueType="num">
                                      <p:cBhvr additive="base">
                                        <p:cTn id="20" dur="500" fill="hold"/>
                                        <p:tgtEl>
                                          <p:spTgt spid="38400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84006"/>
                                        </p:tgtEl>
                                        <p:attrNameLst>
                                          <p:attrName>style.visibility</p:attrName>
                                        </p:attrNameLst>
                                      </p:cBhvr>
                                      <p:to>
                                        <p:strVal val="visible"/>
                                      </p:to>
                                    </p:set>
                                    <p:anim calcmode="lin" valueType="num">
                                      <p:cBhvr additive="base">
                                        <p:cTn id="25" dur="500" fill="hold"/>
                                        <p:tgtEl>
                                          <p:spTgt spid="384006"/>
                                        </p:tgtEl>
                                        <p:attrNameLst>
                                          <p:attrName>ppt_x</p:attrName>
                                        </p:attrNameLst>
                                      </p:cBhvr>
                                      <p:tavLst>
                                        <p:tav tm="0">
                                          <p:val>
                                            <p:strVal val="#ppt_x"/>
                                          </p:val>
                                        </p:tav>
                                        <p:tav tm="100000">
                                          <p:val>
                                            <p:strVal val="#ppt_x"/>
                                          </p:val>
                                        </p:tav>
                                      </p:tavLst>
                                    </p:anim>
                                    <p:anim calcmode="lin" valueType="num">
                                      <p:cBhvr additive="base">
                                        <p:cTn id="26" dur="500" fill="hold"/>
                                        <p:tgtEl>
                                          <p:spTgt spid="38400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84004"/>
                                        </p:tgtEl>
                                        <p:attrNameLst>
                                          <p:attrName>style.visibility</p:attrName>
                                        </p:attrNameLst>
                                      </p:cBhvr>
                                      <p:to>
                                        <p:strVal val="visible"/>
                                      </p:to>
                                    </p:set>
                                    <p:anim calcmode="lin" valueType="num">
                                      <p:cBhvr additive="base">
                                        <p:cTn id="31" dur="500" fill="hold"/>
                                        <p:tgtEl>
                                          <p:spTgt spid="384004"/>
                                        </p:tgtEl>
                                        <p:attrNameLst>
                                          <p:attrName>ppt_x</p:attrName>
                                        </p:attrNameLst>
                                      </p:cBhvr>
                                      <p:tavLst>
                                        <p:tav tm="0">
                                          <p:val>
                                            <p:strVal val="#ppt_x"/>
                                          </p:val>
                                        </p:tav>
                                        <p:tav tm="100000">
                                          <p:val>
                                            <p:strVal val="#ppt_x"/>
                                          </p:val>
                                        </p:tav>
                                      </p:tavLst>
                                    </p:anim>
                                    <p:anim calcmode="lin" valueType="num">
                                      <p:cBhvr additive="base">
                                        <p:cTn id="32" dur="500" fill="hold"/>
                                        <p:tgtEl>
                                          <p:spTgt spid="3840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3" grpId="0" build="p"/>
      <p:bldP spid="384006"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灯片编号占位符 6"/>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282CB48-77EF-4FBA-9EB7-400545A3AD61}" type="slidenum">
              <a:rPr lang="en-US" altLang="zh-CN" smtClean="0"/>
              <a:pPr eaLnBrk="1" hangingPunct="1"/>
              <a:t>84</a:t>
            </a:fld>
            <a:endParaRPr lang="en-US" altLang="zh-CN" dirty="0"/>
          </a:p>
        </p:txBody>
      </p:sp>
      <p:sp>
        <p:nvSpPr>
          <p:cNvPr id="254979" name="Rectangle 3"/>
          <p:cNvSpPr>
            <a:spLocks noGrp="1" noChangeArrowheads="1"/>
          </p:cNvSpPr>
          <p:nvPr>
            <p:ph type="body" sz="half" idx="1"/>
          </p:nvPr>
        </p:nvSpPr>
        <p:spPr>
          <a:xfrm>
            <a:off x="179512" y="1556792"/>
            <a:ext cx="8002587" cy="647700"/>
          </a:xfrm>
        </p:spPr>
        <p:txBody>
          <a:bodyPr/>
          <a:lstStyle/>
          <a:p>
            <a:pPr eaLnBrk="1" hangingPunct="1"/>
            <a:r>
              <a:rPr lang="zh-CN" altLang="en-US" b="1" dirty="0">
                <a:solidFill>
                  <a:srgbClr val="000099"/>
                </a:solidFill>
                <a:latin typeface="+mn-lt"/>
                <a:ea typeface="黑体" panose="02010609060101010101" pitchFamily="49" charset="-122"/>
              </a:rPr>
              <a:t>课后练习</a:t>
            </a:r>
            <a:r>
              <a:rPr lang="zh-CN" altLang="en-US" b="1" dirty="0">
                <a:latin typeface="+mn-lt"/>
                <a:ea typeface="黑体" panose="02010609060101010101" pitchFamily="49" charset="-122"/>
              </a:rPr>
              <a:t>：银行储蓄业务的年名义利率如下，请计算</a:t>
            </a:r>
            <a:r>
              <a:rPr lang="zh-CN" altLang="en-US" b="1" dirty="0">
                <a:latin typeface="+mn-lt"/>
              </a:rPr>
              <a:t>对应的</a:t>
            </a:r>
            <a:r>
              <a:rPr lang="zh-CN" altLang="en-US" b="1" dirty="0">
                <a:latin typeface="+mn-lt"/>
                <a:ea typeface="黑体" panose="02010609060101010101" pitchFamily="49" charset="-122"/>
              </a:rPr>
              <a:t>有效利率。</a:t>
            </a:r>
          </a:p>
        </p:txBody>
      </p:sp>
      <p:graphicFrame>
        <p:nvGraphicFramePr>
          <p:cNvPr id="254980" name="Group 4"/>
          <p:cNvGraphicFramePr>
            <a:graphicFrameLocks noGrp="1"/>
          </p:cNvGraphicFramePr>
          <p:nvPr>
            <p:ph sz="half" idx="2"/>
            <p:extLst>
              <p:ext uri="{D42A27DB-BD31-4B8C-83A1-F6EECF244321}">
                <p14:modId xmlns:p14="http://schemas.microsoft.com/office/powerpoint/2010/main" val="967670324"/>
              </p:ext>
            </p:extLst>
          </p:nvPr>
        </p:nvGraphicFramePr>
        <p:xfrm>
          <a:off x="539750" y="2914203"/>
          <a:ext cx="7992690" cy="1810941"/>
        </p:xfrm>
        <a:graphic>
          <a:graphicData uri="http://schemas.openxmlformats.org/drawingml/2006/table">
            <a:tbl>
              <a:tblPr/>
              <a:tblGrid>
                <a:gridCol w="1346645">
                  <a:extLst>
                    <a:ext uri="{9D8B030D-6E8A-4147-A177-3AD203B41FA5}">
                      <a16:colId xmlns:a16="http://schemas.microsoft.com/office/drawing/2014/main" val="20000"/>
                    </a:ext>
                  </a:extLst>
                </a:gridCol>
                <a:gridCol w="1346645">
                  <a:extLst>
                    <a:ext uri="{9D8B030D-6E8A-4147-A177-3AD203B41FA5}">
                      <a16:colId xmlns:a16="http://schemas.microsoft.com/office/drawing/2014/main" val="20001"/>
                    </a:ext>
                  </a:extLst>
                </a:gridCol>
                <a:gridCol w="1346645">
                  <a:extLst>
                    <a:ext uri="{9D8B030D-6E8A-4147-A177-3AD203B41FA5}">
                      <a16:colId xmlns:a16="http://schemas.microsoft.com/office/drawing/2014/main" val="20002"/>
                    </a:ext>
                  </a:extLst>
                </a:gridCol>
                <a:gridCol w="1344789">
                  <a:extLst>
                    <a:ext uri="{9D8B030D-6E8A-4147-A177-3AD203B41FA5}">
                      <a16:colId xmlns:a16="http://schemas.microsoft.com/office/drawing/2014/main" val="20003"/>
                    </a:ext>
                  </a:extLst>
                </a:gridCol>
                <a:gridCol w="1346645">
                  <a:extLst>
                    <a:ext uri="{9D8B030D-6E8A-4147-A177-3AD203B41FA5}">
                      <a16:colId xmlns:a16="http://schemas.microsoft.com/office/drawing/2014/main" val="20004"/>
                    </a:ext>
                  </a:extLst>
                </a:gridCol>
                <a:gridCol w="1261321">
                  <a:extLst>
                    <a:ext uri="{9D8B030D-6E8A-4147-A177-3AD203B41FA5}">
                      <a16:colId xmlns:a16="http://schemas.microsoft.com/office/drawing/2014/main" val="20005"/>
                    </a:ext>
                  </a:extLst>
                </a:gridCol>
              </a:tblGrid>
              <a:tr h="603647">
                <a:tc gridSpan="6">
                  <a:txBody>
                    <a:bodyPr/>
                    <a:lstStyle/>
                    <a:p>
                      <a:pPr marL="342900" marR="0" lvl="0" indent="-342900" algn="ctr" defTabSz="914400" rtl="0" eaLnBrk="1" fontAlgn="base" latinLnBrk="0" hangingPunct="1">
                        <a:lnSpc>
                          <a:spcPct val="140000"/>
                        </a:lnSpc>
                        <a:spcBef>
                          <a:spcPct val="0"/>
                        </a:spcBef>
                        <a:spcAft>
                          <a:spcPct val="0"/>
                        </a:spcAft>
                        <a:buClr>
                          <a:schemeClr val="tx2"/>
                        </a:buClr>
                        <a:buSzPct val="70000"/>
                        <a:buFont typeface="Wingdings" pitchFamily="2" charset="2"/>
                        <a:buNone/>
                        <a:tabLst/>
                      </a:pPr>
                      <a:r>
                        <a:rPr kumimoji="0" lang="zh-CN" altLang="en-US" sz="2400" b="1" i="0" u="none" strike="noStrike" cap="none" normalizeH="0" baseline="0" dirty="0">
                          <a:ln>
                            <a:noFill/>
                          </a:ln>
                          <a:solidFill>
                            <a:srgbClr val="000099"/>
                          </a:solidFill>
                          <a:effectLst/>
                          <a:latin typeface="黑体" panose="02010609060101010101" pitchFamily="49" charset="-122"/>
                          <a:ea typeface="黑体" panose="02010609060101010101" pitchFamily="49" charset="-122"/>
                          <a:cs typeface="Times New Roman" pitchFamily="18" charset="0"/>
                        </a:rPr>
                        <a:t>存款利率（％）</a:t>
                      </a:r>
                      <a:endParaRPr kumimoji="0" lang="zh-CN" altLang="en-US" sz="2400" b="0" i="0" u="none" strike="noStrike" cap="none" normalizeH="0" baseline="0" dirty="0">
                        <a:ln>
                          <a:noFill/>
                        </a:ln>
                        <a:solidFill>
                          <a:srgbClr val="000099"/>
                        </a:solidFill>
                        <a:effectLst/>
                        <a:latin typeface="黑体" panose="02010609060101010101" pitchFamily="49" charset="-122"/>
                        <a:ea typeface="黑体" panose="02010609060101010101" pitchFamily="49" charset="-122"/>
                      </a:endParaRPr>
                    </a:p>
                  </a:txBody>
                  <a:tcPr marL="91437" marR="91437" marT="45731" marB="45731"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603647">
                <a:tc>
                  <a:txBody>
                    <a:bodyPr/>
                    <a:lstStyle/>
                    <a:p>
                      <a:pPr marL="342900" marR="0" lvl="0" indent="-342900" algn="ctr" defTabSz="914400" rtl="0" eaLnBrk="1" fontAlgn="base" latinLnBrk="0" hangingPunct="1">
                        <a:lnSpc>
                          <a:spcPct val="140000"/>
                        </a:lnSpc>
                        <a:spcBef>
                          <a:spcPct val="0"/>
                        </a:spcBef>
                        <a:spcAft>
                          <a:spcPct val="0"/>
                        </a:spcAft>
                        <a:buClr>
                          <a:schemeClr val="tx2"/>
                        </a:buClr>
                        <a:buSzPct val="70000"/>
                        <a:buFont typeface="Wingdings" pitchFamily="2" charset="2"/>
                        <a:buNone/>
                        <a:tabLst/>
                      </a:pPr>
                      <a:r>
                        <a:rPr kumimoji="0" lang="en-US" altLang="zh-CN"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itchFamily="18" charset="0"/>
                        </a:rPr>
                        <a:t>3</a:t>
                      </a:r>
                      <a:r>
                        <a:rPr kumimoji="0" lang="zh-CN" altLang="en-US"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itchFamily="18" charset="0"/>
                        </a:rPr>
                        <a:t>个月</a:t>
                      </a:r>
                      <a:endPar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37" marR="91437"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342900" marR="0" lvl="0" indent="-342900" algn="ctr" defTabSz="914400" rtl="0" eaLnBrk="1" fontAlgn="base" latinLnBrk="0" hangingPunct="1">
                        <a:lnSpc>
                          <a:spcPct val="140000"/>
                        </a:lnSpc>
                        <a:spcBef>
                          <a:spcPct val="0"/>
                        </a:spcBef>
                        <a:spcAft>
                          <a:spcPct val="0"/>
                        </a:spcAft>
                        <a:buClr>
                          <a:schemeClr val="tx2"/>
                        </a:buClr>
                        <a:buSzPct val="70000"/>
                        <a:buFont typeface="Wingdings" pitchFamily="2" charset="2"/>
                        <a:buNone/>
                        <a:tabLst/>
                      </a:pPr>
                      <a:r>
                        <a:rPr kumimoji="0" lang="en-US" altLang="zh-CN"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itchFamily="18" charset="0"/>
                        </a:rPr>
                        <a:t>6</a:t>
                      </a:r>
                      <a:r>
                        <a:rPr kumimoji="0" lang="zh-CN" altLang="en-US"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itchFamily="18" charset="0"/>
                        </a:rPr>
                        <a:t>个月</a:t>
                      </a:r>
                      <a:endPar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37" marR="91437"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342900" marR="0" lvl="0" indent="-342900" algn="ctr" defTabSz="914400" rtl="0" eaLnBrk="1" fontAlgn="base" latinLnBrk="0" hangingPunct="1">
                        <a:lnSpc>
                          <a:spcPct val="140000"/>
                        </a:lnSpc>
                        <a:spcBef>
                          <a:spcPct val="0"/>
                        </a:spcBef>
                        <a:spcAft>
                          <a:spcPct val="0"/>
                        </a:spcAft>
                        <a:buClr>
                          <a:schemeClr val="tx2"/>
                        </a:buClr>
                        <a:buSzPct val="70000"/>
                        <a:buFont typeface="Wingdings" pitchFamily="2" charset="2"/>
                        <a:buNone/>
                        <a:tabLst/>
                      </a:pPr>
                      <a:r>
                        <a:rPr kumimoji="0" lang="en-US" altLang="zh-CN" sz="2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Times New Roman" pitchFamily="18" charset="0"/>
                        </a:rPr>
                        <a:t>1</a:t>
                      </a:r>
                      <a:r>
                        <a:rPr kumimoji="0" lang="zh-CN" altLang="en-US" sz="2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Times New Roman" pitchFamily="18" charset="0"/>
                        </a:rPr>
                        <a:t>年</a:t>
                      </a:r>
                      <a:endParaRPr kumimoji="0" lang="zh-CN" altLang="en-US" sz="2400" b="0"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91437" marR="91437"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342900" marR="0" lvl="0" indent="-342900" algn="ctr" defTabSz="914400" rtl="0" eaLnBrk="1" fontAlgn="base" latinLnBrk="0" hangingPunct="1">
                        <a:lnSpc>
                          <a:spcPct val="140000"/>
                        </a:lnSpc>
                        <a:spcBef>
                          <a:spcPct val="0"/>
                        </a:spcBef>
                        <a:spcAft>
                          <a:spcPct val="0"/>
                        </a:spcAft>
                        <a:buClr>
                          <a:schemeClr val="tx2"/>
                        </a:buClr>
                        <a:buSzPct val="70000"/>
                        <a:buFont typeface="Wingdings" pitchFamily="2" charset="2"/>
                        <a:buNone/>
                        <a:tabLst/>
                      </a:pPr>
                      <a:r>
                        <a:rPr kumimoji="0" lang="en-US" altLang="zh-CN" sz="2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Times New Roman" pitchFamily="18" charset="0"/>
                        </a:rPr>
                        <a:t>2</a:t>
                      </a:r>
                      <a:r>
                        <a:rPr kumimoji="0" lang="zh-CN" altLang="en-US" sz="2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Times New Roman" pitchFamily="18" charset="0"/>
                        </a:rPr>
                        <a:t>年</a:t>
                      </a:r>
                      <a:endParaRPr kumimoji="0" lang="zh-CN" altLang="en-US" sz="2400" b="0"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91437" marR="91437"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342900" marR="0" lvl="0" indent="-342900" algn="ctr" defTabSz="914400" rtl="0" eaLnBrk="1" fontAlgn="base" latinLnBrk="0" hangingPunct="1">
                        <a:lnSpc>
                          <a:spcPct val="140000"/>
                        </a:lnSpc>
                        <a:spcBef>
                          <a:spcPct val="0"/>
                        </a:spcBef>
                        <a:spcAft>
                          <a:spcPct val="0"/>
                        </a:spcAft>
                        <a:buClr>
                          <a:schemeClr val="tx2"/>
                        </a:buClr>
                        <a:buSzPct val="70000"/>
                        <a:buFont typeface="Wingdings" pitchFamily="2" charset="2"/>
                        <a:buNone/>
                        <a:tabLst/>
                      </a:pPr>
                      <a:r>
                        <a:rPr kumimoji="0" lang="en-US" altLang="zh-CN" sz="2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Times New Roman" pitchFamily="18" charset="0"/>
                        </a:rPr>
                        <a:t>3</a:t>
                      </a:r>
                      <a:r>
                        <a:rPr kumimoji="0" lang="zh-CN" altLang="en-US" sz="24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Times New Roman" pitchFamily="18" charset="0"/>
                        </a:rPr>
                        <a:t>年</a:t>
                      </a:r>
                      <a:endParaRPr kumimoji="0" lang="zh-CN" altLang="en-US" sz="2400" b="0"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91437" marR="91437"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342900" marR="0" lvl="0" indent="-342900" algn="ctr" defTabSz="914400" rtl="0" eaLnBrk="1" fontAlgn="base" latinLnBrk="0" hangingPunct="1">
                        <a:lnSpc>
                          <a:spcPct val="140000"/>
                        </a:lnSpc>
                        <a:spcBef>
                          <a:spcPct val="0"/>
                        </a:spcBef>
                        <a:spcAft>
                          <a:spcPct val="0"/>
                        </a:spcAft>
                        <a:buClr>
                          <a:schemeClr val="tx2"/>
                        </a:buClr>
                        <a:buSzPct val="70000"/>
                        <a:buFont typeface="Wingdings" pitchFamily="2" charset="2"/>
                        <a:buNone/>
                        <a:tabLst/>
                      </a:pPr>
                      <a:r>
                        <a:rPr kumimoji="0" lang="en-US" altLang="zh-CN"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itchFamily="18" charset="0"/>
                        </a:rPr>
                        <a:t>5</a:t>
                      </a:r>
                      <a:r>
                        <a:rPr kumimoji="0" lang="zh-CN" altLang="en-US" sz="2400" b="0"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itchFamily="18" charset="0"/>
                        </a:rPr>
                        <a:t>年</a:t>
                      </a:r>
                      <a:endPar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37" marR="91437"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1"/>
                  </a:ext>
                </a:extLst>
              </a:tr>
              <a:tr h="603647">
                <a:tc>
                  <a:txBody>
                    <a:bodyPr/>
                    <a:lstStyle/>
                    <a:p>
                      <a:pPr marL="342900" marR="0" lvl="0" indent="-342900" algn="ctr" defTabSz="914400" rtl="0" eaLnBrk="1" fontAlgn="base" latinLnBrk="0" hangingPunct="1">
                        <a:lnSpc>
                          <a:spcPct val="140000"/>
                        </a:lnSpc>
                        <a:spcBef>
                          <a:spcPct val="0"/>
                        </a:spcBef>
                        <a:spcAft>
                          <a:spcPct val="0"/>
                        </a:spcAft>
                        <a:buClr>
                          <a:schemeClr val="tx2"/>
                        </a:buClr>
                        <a:buSzPct val="70000"/>
                        <a:buFont typeface="Wingdings" pitchFamily="2" charset="2"/>
                        <a:buNone/>
                        <a:tabLst/>
                      </a:pPr>
                      <a:r>
                        <a:rPr kumimoji="0" lang="en-US" altLang="zh-CN" sz="2400" b="0" i="0" u="none" strike="noStrike" cap="none" normalizeH="0" baseline="0">
                          <a:ln>
                            <a:noFill/>
                          </a:ln>
                          <a:solidFill>
                            <a:srgbClr val="000099"/>
                          </a:solidFill>
                          <a:effectLst/>
                          <a:latin typeface="黑体" panose="02010609060101010101" pitchFamily="49" charset="-122"/>
                          <a:ea typeface="黑体" panose="02010609060101010101" pitchFamily="49" charset="-122"/>
                        </a:rPr>
                        <a:t>1.80</a:t>
                      </a:r>
                    </a:p>
                  </a:txBody>
                  <a:tcPr marL="91437" marR="91437"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40000"/>
                        </a:lnSpc>
                        <a:spcBef>
                          <a:spcPct val="0"/>
                        </a:spcBef>
                        <a:spcAft>
                          <a:spcPct val="0"/>
                        </a:spcAft>
                        <a:buClr>
                          <a:schemeClr val="tx2"/>
                        </a:buClr>
                        <a:buSzPct val="70000"/>
                        <a:buFont typeface="Wingdings" pitchFamily="2" charset="2"/>
                        <a:buNone/>
                        <a:tabLst/>
                      </a:pPr>
                      <a:r>
                        <a:rPr kumimoji="0" lang="en-US" altLang="zh-CN" sz="2400" b="0" i="0" u="none" strike="noStrike" cap="none" normalizeH="0" baseline="0">
                          <a:ln>
                            <a:noFill/>
                          </a:ln>
                          <a:solidFill>
                            <a:srgbClr val="000099"/>
                          </a:solidFill>
                          <a:effectLst/>
                          <a:latin typeface="黑体" panose="02010609060101010101" pitchFamily="49" charset="-122"/>
                          <a:ea typeface="黑体" panose="02010609060101010101" pitchFamily="49" charset="-122"/>
                        </a:rPr>
                        <a:t>2.25</a:t>
                      </a:r>
                    </a:p>
                  </a:txBody>
                  <a:tcPr marL="91437" marR="91437"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40000"/>
                        </a:lnSpc>
                        <a:spcBef>
                          <a:spcPct val="0"/>
                        </a:spcBef>
                        <a:spcAft>
                          <a:spcPct val="0"/>
                        </a:spcAft>
                        <a:buClr>
                          <a:schemeClr val="tx2"/>
                        </a:buClr>
                        <a:buSzPct val="70000"/>
                        <a:buFont typeface="Wingdings" pitchFamily="2" charset="2"/>
                        <a:buNone/>
                        <a:tabLst/>
                      </a:pPr>
                      <a:r>
                        <a:rPr kumimoji="0" lang="en-US" altLang="zh-CN" sz="2400" b="0" i="0" u="none" strike="noStrike" cap="none" normalizeH="0" baseline="0" dirty="0">
                          <a:ln>
                            <a:noFill/>
                          </a:ln>
                          <a:solidFill>
                            <a:srgbClr val="FC4D16"/>
                          </a:solidFill>
                          <a:effectLst/>
                          <a:latin typeface="黑体" panose="02010609060101010101" pitchFamily="49" charset="-122"/>
                          <a:ea typeface="黑体" panose="02010609060101010101" pitchFamily="49" charset="-122"/>
                        </a:rPr>
                        <a:t>2.52</a:t>
                      </a:r>
                    </a:p>
                  </a:txBody>
                  <a:tcPr marL="91437" marR="91437"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40000"/>
                        </a:lnSpc>
                        <a:spcBef>
                          <a:spcPct val="0"/>
                        </a:spcBef>
                        <a:spcAft>
                          <a:spcPct val="0"/>
                        </a:spcAft>
                        <a:buClr>
                          <a:schemeClr val="tx2"/>
                        </a:buClr>
                        <a:buSzPct val="70000"/>
                        <a:buFont typeface="Wingdings" pitchFamily="2" charset="2"/>
                        <a:buNone/>
                        <a:tabLst/>
                      </a:pPr>
                      <a:r>
                        <a:rPr kumimoji="0" lang="en-US" altLang="zh-CN" sz="2400" b="0" i="0" u="none" strike="noStrike" cap="none" normalizeH="0" baseline="0" dirty="0">
                          <a:ln>
                            <a:noFill/>
                          </a:ln>
                          <a:solidFill>
                            <a:srgbClr val="000099"/>
                          </a:solidFill>
                          <a:effectLst/>
                          <a:latin typeface="黑体" panose="02010609060101010101" pitchFamily="49" charset="-122"/>
                          <a:ea typeface="黑体" panose="02010609060101010101" pitchFamily="49" charset="-122"/>
                        </a:rPr>
                        <a:t>3.06</a:t>
                      </a:r>
                    </a:p>
                  </a:txBody>
                  <a:tcPr marL="91437" marR="91437"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40000"/>
                        </a:lnSpc>
                        <a:spcBef>
                          <a:spcPct val="0"/>
                        </a:spcBef>
                        <a:spcAft>
                          <a:spcPct val="0"/>
                        </a:spcAft>
                        <a:buClr>
                          <a:schemeClr val="tx2"/>
                        </a:buClr>
                        <a:buSzPct val="70000"/>
                        <a:buFont typeface="Wingdings" pitchFamily="2" charset="2"/>
                        <a:buNone/>
                        <a:tabLst/>
                      </a:pPr>
                      <a:r>
                        <a:rPr kumimoji="0" lang="en-US" altLang="zh-CN" sz="2400" b="0" i="0" u="none" strike="noStrike" cap="none" normalizeH="0" baseline="0" dirty="0">
                          <a:ln>
                            <a:noFill/>
                          </a:ln>
                          <a:solidFill>
                            <a:srgbClr val="000099"/>
                          </a:solidFill>
                          <a:effectLst/>
                          <a:latin typeface="黑体" panose="02010609060101010101" pitchFamily="49" charset="-122"/>
                          <a:ea typeface="黑体" panose="02010609060101010101" pitchFamily="49" charset="-122"/>
                        </a:rPr>
                        <a:t>3.69</a:t>
                      </a:r>
                    </a:p>
                  </a:txBody>
                  <a:tcPr marL="91437" marR="91437"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40000"/>
                        </a:lnSpc>
                        <a:spcBef>
                          <a:spcPct val="0"/>
                        </a:spcBef>
                        <a:spcAft>
                          <a:spcPct val="0"/>
                        </a:spcAft>
                        <a:buClr>
                          <a:schemeClr val="tx2"/>
                        </a:buClr>
                        <a:buSzPct val="70000"/>
                        <a:buFont typeface="Wingdings" pitchFamily="2" charset="2"/>
                        <a:buNone/>
                        <a:tabLst/>
                      </a:pPr>
                      <a:r>
                        <a:rPr kumimoji="0" lang="en-US" altLang="zh-CN" sz="2400" b="0" i="0" u="none" strike="noStrike" cap="none" normalizeH="0" baseline="0" dirty="0">
                          <a:ln>
                            <a:noFill/>
                          </a:ln>
                          <a:solidFill>
                            <a:srgbClr val="000099"/>
                          </a:solidFill>
                          <a:effectLst/>
                          <a:latin typeface="黑体" panose="02010609060101010101" pitchFamily="49" charset="-122"/>
                          <a:ea typeface="黑体" panose="02010609060101010101" pitchFamily="49" charset="-122"/>
                        </a:rPr>
                        <a:t>4.14</a:t>
                      </a:r>
                    </a:p>
                  </a:txBody>
                  <a:tcPr marL="91437" marR="91437" marT="45731" marB="4573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294724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4979"/>
                                        </p:tgtEl>
                                        <p:attrNameLst>
                                          <p:attrName>style.visibility</p:attrName>
                                        </p:attrNameLst>
                                      </p:cBhvr>
                                      <p:to>
                                        <p:strVal val="visible"/>
                                      </p:to>
                                    </p:set>
                                    <p:anim calcmode="lin" valueType="num">
                                      <p:cBhvr additive="base">
                                        <p:cTn id="7" dur="500" fill="hold"/>
                                        <p:tgtEl>
                                          <p:spTgt spid="254979"/>
                                        </p:tgtEl>
                                        <p:attrNameLst>
                                          <p:attrName>ppt_x</p:attrName>
                                        </p:attrNameLst>
                                      </p:cBhvr>
                                      <p:tavLst>
                                        <p:tav tm="0">
                                          <p:val>
                                            <p:strVal val="#ppt_x"/>
                                          </p:val>
                                        </p:tav>
                                        <p:tav tm="100000">
                                          <p:val>
                                            <p:strVal val="#ppt_x"/>
                                          </p:val>
                                        </p:tav>
                                      </p:tavLst>
                                    </p:anim>
                                    <p:anim calcmode="lin" valueType="num">
                                      <p:cBhvr additive="base">
                                        <p:cTn id="8" dur="500" fill="hold"/>
                                        <p:tgtEl>
                                          <p:spTgt spid="25497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54980"/>
                                        </p:tgtEl>
                                        <p:attrNameLst>
                                          <p:attrName>style.visibility</p:attrName>
                                        </p:attrNameLst>
                                      </p:cBhvr>
                                      <p:to>
                                        <p:strVal val="visible"/>
                                      </p:to>
                                    </p:set>
                                    <p:anim calcmode="lin" valueType="num">
                                      <p:cBhvr additive="base">
                                        <p:cTn id="13" dur="500" fill="hold"/>
                                        <p:tgtEl>
                                          <p:spTgt spid="254980"/>
                                        </p:tgtEl>
                                        <p:attrNameLst>
                                          <p:attrName>ppt_x</p:attrName>
                                        </p:attrNameLst>
                                      </p:cBhvr>
                                      <p:tavLst>
                                        <p:tav tm="0">
                                          <p:val>
                                            <p:strVal val="#ppt_x"/>
                                          </p:val>
                                        </p:tav>
                                        <p:tav tm="100000">
                                          <p:val>
                                            <p:strVal val="#ppt_x"/>
                                          </p:val>
                                        </p:tav>
                                      </p:tavLst>
                                    </p:anim>
                                    <p:anim calcmode="lin" valueType="num">
                                      <p:cBhvr additive="base">
                                        <p:cTn id="14" dur="500" fill="hold"/>
                                        <p:tgtEl>
                                          <p:spTgt spid="2549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9107217-ED1F-465C-8369-29CBD2122EAF}" type="slidenum">
              <a:rPr lang="en-US" altLang="zh-CN" smtClean="0"/>
              <a:pPr eaLnBrk="1" hangingPunct="1"/>
              <a:t>85</a:t>
            </a:fld>
            <a:endParaRPr lang="en-US" altLang="zh-CN"/>
          </a:p>
        </p:txBody>
      </p:sp>
      <p:graphicFrame>
        <p:nvGraphicFramePr>
          <p:cNvPr id="249904" name="Group 48"/>
          <p:cNvGraphicFramePr>
            <a:graphicFrameLocks noGrp="1"/>
          </p:cNvGraphicFramePr>
          <p:nvPr>
            <p:extLst>
              <p:ext uri="{D42A27DB-BD31-4B8C-83A1-F6EECF244321}">
                <p14:modId xmlns:p14="http://schemas.microsoft.com/office/powerpoint/2010/main" val="3312173768"/>
              </p:ext>
            </p:extLst>
          </p:nvPr>
        </p:nvGraphicFramePr>
        <p:xfrm>
          <a:off x="250825" y="908050"/>
          <a:ext cx="8281989" cy="2676526"/>
        </p:xfrm>
        <a:graphic>
          <a:graphicData uri="http://schemas.openxmlformats.org/drawingml/2006/table">
            <a:tbl>
              <a:tblPr/>
              <a:tblGrid>
                <a:gridCol w="1656398">
                  <a:extLst>
                    <a:ext uri="{9D8B030D-6E8A-4147-A177-3AD203B41FA5}">
                      <a16:colId xmlns:a16="http://schemas.microsoft.com/office/drawing/2014/main" val="20000"/>
                    </a:ext>
                  </a:extLst>
                </a:gridCol>
                <a:gridCol w="1211370">
                  <a:extLst>
                    <a:ext uri="{9D8B030D-6E8A-4147-A177-3AD203B41FA5}">
                      <a16:colId xmlns:a16="http://schemas.microsoft.com/office/drawing/2014/main" val="20001"/>
                    </a:ext>
                  </a:extLst>
                </a:gridCol>
                <a:gridCol w="1178723">
                  <a:extLst>
                    <a:ext uri="{9D8B030D-6E8A-4147-A177-3AD203B41FA5}">
                      <a16:colId xmlns:a16="http://schemas.microsoft.com/office/drawing/2014/main" val="20002"/>
                    </a:ext>
                  </a:extLst>
                </a:gridCol>
                <a:gridCol w="1106556">
                  <a:extLst>
                    <a:ext uri="{9D8B030D-6E8A-4147-A177-3AD203B41FA5}">
                      <a16:colId xmlns:a16="http://schemas.microsoft.com/office/drawing/2014/main" val="20003"/>
                    </a:ext>
                  </a:extLst>
                </a:gridCol>
                <a:gridCol w="1177004">
                  <a:extLst>
                    <a:ext uri="{9D8B030D-6E8A-4147-A177-3AD203B41FA5}">
                      <a16:colId xmlns:a16="http://schemas.microsoft.com/office/drawing/2014/main" val="20004"/>
                    </a:ext>
                  </a:extLst>
                </a:gridCol>
                <a:gridCol w="962223">
                  <a:extLst>
                    <a:ext uri="{9D8B030D-6E8A-4147-A177-3AD203B41FA5}">
                      <a16:colId xmlns:a16="http://schemas.microsoft.com/office/drawing/2014/main" val="20005"/>
                    </a:ext>
                  </a:extLst>
                </a:gridCol>
                <a:gridCol w="989715">
                  <a:extLst>
                    <a:ext uri="{9D8B030D-6E8A-4147-A177-3AD203B41FA5}">
                      <a16:colId xmlns:a16="http://schemas.microsoft.com/office/drawing/2014/main" val="20006"/>
                    </a:ext>
                  </a:extLst>
                </a:gridCol>
              </a:tblGrid>
              <a:tr h="603590">
                <a:tc gridSpan="7">
                  <a:txBody>
                    <a:bodyPr/>
                    <a:lstStyle/>
                    <a:p>
                      <a:pPr marL="342900" marR="0" lvl="0" indent="-342900" algn="ctr" defTabSz="914400" rtl="0" eaLnBrk="1" fontAlgn="base" latinLnBrk="0" hangingPunct="1">
                        <a:lnSpc>
                          <a:spcPct val="140000"/>
                        </a:lnSpc>
                        <a:spcBef>
                          <a:spcPct val="0"/>
                        </a:spcBef>
                        <a:spcAft>
                          <a:spcPct val="0"/>
                        </a:spcAft>
                        <a:buClr>
                          <a:schemeClr val="tx2"/>
                        </a:buClr>
                        <a:buSzPct val="70000"/>
                        <a:buFont typeface="Wingdings" pitchFamily="2" charset="2"/>
                        <a:buNone/>
                        <a:tabLst/>
                      </a:pPr>
                      <a:r>
                        <a:rPr kumimoji="0" lang="zh-CN" altLang="en-US" sz="2400" b="1" i="0" u="none" strike="noStrike" cap="none" normalizeH="0" baseline="0" dirty="0">
                          <a:ln>
                            <a:noFill/>
                          </a:ln>
                          <a:solidFill>
                            <a:srgbClr val="000099"/>
                          </a:solidFill>
                          <a:effectLst/>
                          <a:latin typeface="黑体" panose="02010609060101010101" pitchFamily="49" charset="-122"/>
                          <a:ea typeface="黑体" panose="02010609060101010101" pitchFamily="49" charset="-122"/>
                          <a:cs typeface="Times New Roman" pitchFamily="18" charset="0"/>
                        </a:rPr>
                        <a:t>存款利率：名义利率和有效利率的比较</a:t>
                      </a:r>
                      <a:endParaRPr kumimoji="0" lang="zh-CN" altLang="en-US" sz="2400" b="0" i="0" u="none" strike="noStrike" cap="none" normalizeH="0" baseline="0" dirty="0">
                        <a:ln>
                          <a:noFill/>
                        </a:ln>
                        <a:solidFill>
                          <a:srgbClr val="000099"/>
                        </a:solidFill>
                        <a:effectLst/>
                        <a:latin typeface="黑体" panose="02010609060101010101" pitchFamily="49" charset="-122"/>
                        <a:ea typeface="黑体" panose="02010609060101010101" pitchFamily="49" charset="-122"/>
                      </a:endParaRPr>
                    </a:p>
                  </a:txBody>
                  <a:tcPr marT="45727" marB="45727" anchor="ctr"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18234">
                <a:tc rowSpan="2">
                  <a:txBody>
                    <a:bodyPr/>
                    <a:lstStyle/>
                    <a:p>
                      <a:pPr marL="342900" marR="0" lvl="0" indent="-342900" algn="ctr" defTabSz="914400" rtl="0" eaLnBrk="1" fontAlgn="base" latinLnBrk="0" hangingPunct="1">
                        <a:lnSpc>
                          <a:spcPct val="140000"/>
                        </a:lnSpc>
                        <a:spcBef>
                          <a:spcPct val="0"/>
                        </a:spcBef>
                        <a:spcAft>
                          <a:spcPct val="0"/>
                        </a:spcAft>
                        <a:buClr>
                          <a:schemeClr val="tx2"/>
                        </a:buClr>
                        <a:buSzPct val="70000"/>
                        <a:buFont typeface="Wingdings" pitchFamily="2" charset="2"/>
                        <a:buNone/>
                        <a:tabLst/>
                      </a:pPr>
                      <a:endParaRPr kumimoji="0" lang="zh-CN"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gridSpan="6">
                  <a:txBody>
                    <a:bodyPr/>
                    <a:lstStyle/>
                    <a:p>
                      <a:pPr marL="342900" marR="0" lvl="0" indent="-342900" algn="ctr" defTabSz="914400" rtl="0" eaLnBrk="1" fontAlgn="base" latinLnBrk="0" hangingPunct="1">
                        <a:lnSpc>
                          <a:spcPct val="140000"/>
                        </a:lnSpc>
                        <a:spcBef>
                          <a:spcPct val="0"/>
                        </a:spcBef>
                        <a:spcAft>
                          <a:spcPct val="0"/>
                        </a:spcAft>
                        <a:buClr>
                          <a:schemeClr val="tx2"/>
                        </a:buClr>
                        <a:buSzPct val="70000"/>
                        <a:buFont typeface="Wingdings" pitchFamily="2" charset="2"/>
                        <a:buNone/>
                        <a:tabLst/>
                      </a:pPr>
                      <a:r>
                        <a:rPr kumimoji="0" lang="zh-CN" altLang="en-US" sz="2000" b="0"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Times New Roman" pitchFamily="18" charset="0"/>
                        </a:rPr>
                        <a:t>定    期</a:t>
                      </a:r>
                      <a:endParaRPr kumimoji="0" lang="zh-CN" altLang="en-US" sz="2000" b="0"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518234">
                <a:tc vMerge="1">
                  <a:txBody>
                    <a:bodyPr/>
                    <a:lstStyle/>
                    <a:p>
                      <a:endParaRPr lang="zh-CN" altLang="en-US"/>
                    </a:p>
                  </a:txBody>
                  <a:tcPr/>
                </a:tc>
                <a:tc>
                  <a:txBody>
                    <a:bodyPr/>
                    <a:lstStyle/>
                    <a:p>
                      <a:pPr marL="342900" marR="0" lvl="0" indent="-342900" algn="ctr" defTabSz="914400" rtl="0" eaLnBrk="1" fontAlgn="base" latinLnBrk="0" hangingPunct="1">
                        <a:lnSpc>
                          <a:spcPct val="140000"/>
                        </a:lnSpc>
                        <a:spcBef>
                          <a:spcPct val="0"/>
                        </a:spcBef>
                        <a:spcAft>
                          <a:spcPct val="0"/>
                        </a:spcAft>
                        <a:buClr>
                          <a:schemeClr val="tx2"/>
                        </a:buClr>
                        <a:buSzPct val="70000"/>
                        <a:buFont typeface="Wingdings" pitchFamily="2" charset="2"/>
                        <a:buNone/>
                        <a:tabLst/>
                      </a:pPr>
                      <a:r>
                        <a:rPr kumimoji="0" lang="en-US" altLang="zh-CN"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itchFamily="18" charset="0"/>
                        </a:rPr>
                        <a:t>3</a:t>
                      </a:r>
                      <a:r>
                        <a:rPr kumimoji="0" lang="zh-CN" altLang="en-US"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itchFamily="18" charset="0"/>
                        </a:rPr>
                        <a:t>个月</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342900" marR="0" lvl="0" indent="-342900" algn="ctr" defTabSz="914400" rtl="0" eaLnBrk="1" fontAlgn="base" latinLnBrk="0" hangingPunct="1">
                        <a:lnSpc>
                          <a:spcPct val="140000"/>
                        </a:lnSpc>
                        <a:spcBef>
                          <a:spcPct val="0"/>
                        </a:spcBef>
                        <a:spcAft>
                          <a:spcPct val="0"/>
                        </a:spcAft>
                        <a:buClr>
                          <a:schemeClr val="tx2"/>
                        </a:buClr>
                        <a:buSzPct val="70000"/>
                        <a:buFont typeface="Wingdings" pitchFamily="2" charset="2"/>
                        <a:buNone/>
                        <a:tabLst/>
                      </a:pPr>
                      <a:r>
                        <a:rPr kumimoji="0" lang="en-US" altLang="zh-CN"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itchFamily="18" charset="0"/>
                        </a:rPr>
                        <a:t>6</a:t>
                      </a:r>
                      <a:r>
                        <a:rPr kumimoji="0" lang="zh-CN" altLang="en-US"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itchFamily="18" charset="0"/>
                        </a:rPr>
                        <a:t>个月</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342900" marR="0" lvl="0" indent="-342900" algn="ctr" defTabSz="914400" rtl="0" eaLnBrk="1" fontAlgn="base" latinLnBrk="0" hangingPunct="1">
                        <a:lnSpc>
                          <a:spcPct val="140000"/>
                        </a:lnSpc>
                        <a:spcBef>
                          <a:spcPct val="0"/>
                        </a:spcBef>
                        <a:spcAft>
                          <a:spcPct val="0"/>
                        </a:spcAft>
                        <a:buClr>
                          <a:schemeClr val="tx2"/>
                        </a:buClr>
                        <a:buSzPct val="70000"/>
                        <a:buFont typeface="Wingdings" pitchFamily="2" charset="2"/>
                        <a:buNone/>
                        <a:tabLst/>
                      </a:pPr>
                      <a:r>
                        <a:rPr kumimoji="0" lang="en-US" altLang="zh-CN"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itchFamily="18" charset="0"/>
                        </a:rPr>
                        <a:t>1</a:t>
                      </a:r>
                      <a:r>
                        <a:rPr kumimoji="0" lang="zh-CN" altLang="en-US"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itchFamily="18" charset="0"/>
                        </a:rPr>
                        <a:t>年</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342900" marR="0" lvl="0" indent="-342900" algn="ctr" defTabSz="914400" rtl="0" eaLnBrk="1" fontAlgn="base" latinLnBrk="0" hangingPunct="1">
                        <a:lnSpc>
                          <a:spcPct val="140000"/>
                        </a:lnSpc>
                        <a:spcBef>
                          <a:spcPct val="0"/>
                        </a:spcBef>
                        <a:spcAft>
                          <a:spcPct val="0"/>
                        </a:spcAft>
                        <a:buClr>
                          <a:schemeClr val="tx2"/>
                        </a:buClr>
                        <a:buSzPct val="70000"/>
                        <a:buFont typeface="Wingdings" pitchFamily="2" charset="2"/>
                        <a:buNone/>
                        <a:tabLst/>
                      </a:pPr>
                      <a:r>
                        <a:rPr kumimoji="0" lang="en-US" altLang="zh-CN"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itchFamily="18" charset="0"/>
                        </a:rPr>
                        <a:t>2</a:t>
                      </a:r>
                      <a:r>
                        <a:rPr kumimoji="0" lang="zh-CN" altLang="en-US" sz="2000" b="1" i="0" u="none" strike="noStrike" cap="none" normalizeH="0" baseline="0" dirty="0">
                          <a:ln>
                            <a:noFill/>
                          </a:ln>
                          <a:solidFill>
                            <a:srgbClr val="000000"/>
                          </a:solidFill>
                          <a:effectLst/>
                          <a:latin typeface="黑体" panose="02010609060101010101" pitchFamily="49" charset="-122"/>
                          <a:ea typeface="黑体" panose="02010609060101010101" pitchFamily="49" charset="-122"/>
                          <a:cs typeface="Times New Roman" pitchFamily="18" charset="0"/>
                        </a:rPr>
                        <a:t>年</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342900" marR="0" lvl="0" indent="-342900" algn="ctr" defTabSz="914400" rtl="0" eaLnBrk="1" fontAlgn="base" latinLnBrk="0" hangingPunct="1">
                        <a:lnSpc>
                          <a:spcPct val="140000"/>
                        </a:lnSpc>
                        <a:spcBef>
                          <a:spcPct val="0"/>
                        </a:spcBef>
                        <a:spcAft>
                          <a:spcPct val="0"/>
                        </a:spcAft>
                        <a:buClr>
                          <a:schemeClr val="tx2"/>
                        </a:buClr>
                        <a:buSzPct val="70000"/>
                        <a:buFont typeface="Wingdings" pitchFamily="2" charset="2"/>
                        <a:buNone/>
                        <a:tabLst/>
                      </a:pPr>
                      <a:r>
                        <a:rPr kumimoji="0" lang="en-US"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Times New Roman" pitchFamily="18" charset="0"/>
                        </a:rPr>
                        <a:t>3</a:t>
                      </a:r>
                      <a:r>
                        <a:rPr kumimoji="0" lang="zh-CN" altLang="en-US" sz="2000" b="1"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Times New Roman" pitchFamily="18" charset="0"/>
                        </a:rPr>
                        <a:t>年</a:t>
                      </a:r>
                      <a:endParaRPr kumimoji="0"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342900" marR="0" lvl="0" indent="-342900" algn="ctr" defTabSz="914400" rtl="0" eaLnBrk="1" fontAlgn="base" latinLnBrk="0" hangingPunct="1">
                        <a:lnSpc>
                          <a:spcPct val="140000"/>
                        </a:lnSpc>
                        <a:spcBef>
                          <a:spcPct val="0"/>
                        </a:spcBef>
                        <a:spcAft>
                          <a:spcPct val="0"/>
                        </a:spcAft>
                        <a:buClr>
                          <a:schemeClr val="tx2"/>
                        </a:buClr>
                        <a:buSzPct val="70000"/>
                        <a:buFont typeface="Wingdings" pitchFamily="2" charset="2"/>
                        <a:buNone/>
                        <a:tabLst/>
                      </a:pPr>
                      <a:r>
                        <a:rPr kumimoji="0" lang="en-US" altLang="zh-CN" sz="2000" b="1"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Times New Roman" pitchFamily="18" charset="0"/>
                        </a:rPr>
                        <a:t>5</a:t>
                      </a:r>
                      <a:r>
                        <a:rPr kumimoji="0" lang="zh-CN" altLang="en-US" sz="2000" b="1" i="0" u="none" strike="noStrike" cap="none" normalizeH="0" baseline="0">
                          <a:ln>
                            <a:noFill/>
                          </a:ln>
                          <a:solidFill>
                            <a:srgbClr val="000000"/>
                          </a:solidFill>
                          <a:effectLst/>
                          <a:latin typeface="黑体" panose="02010609060101010101" pitchFamily="49" charset="-122"/>
                          <a:ea typeface="黑体" panose="02010609060101010101" pitchFamily="49" charset="-122"/>
                          <a:cs typeface="Times New Roman" pitchFamily="18" charset="0"/>
                        </a:rPr>
                        <a:t>年</a:t>
                      </a:r>
                      <a:endParaRPr kumimoji="0"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2"/>
                  </a:ext>
                </a:extLst>
              </a:tr>
              <a:tr h="518234">
                <a:tc>
                  <a:txBody>
                    <a:bodyPr/>
                    <a:lstStyle/>
                    <a:p>
                      <a:pPr marL="342900" marR="0" lvl="0" indent="-342900" algn="ctr" defTabSz="914400" rtl="0" eaLnBrk="1" fontAlgn="base" latinLnBrk="0" hangingPunct="1">
                        <a:lnSpc>
                          <a:spcPct val="140000"/>
                        </a:lnSpc>
                        <a:spcBef>
                          <a:spcPct val="0"/>
                        </a:spcBef>
                        <a:spcAft>
                          <a:spcPct val="0"/>
                        </a:spcAft>
                        <a:buClr>
                          <a:schemeClr val="tx2"/>
                        </a:buClr>
                        <a:buSzPct val="70000"/>
                        <a:buFont typeface="Wingdings" pitchFamily="2" charset="2"/>
                        <a:buNone/>
                        <a:tabLst/>
                      </a:pPr>
                      <a:r>
                        <a:rPr kumimoji="0" lang="zh-CN" altLang="en-US" sz="2000" b="1" i="0" u="none" strike="noStrike" cap="none" normalizeH="0" baseline="0" dirty="0">
                          <a:ln>
                            <a:noFill/>
                          </a:ln>
                          <a:solidFill>
                            <a:srgbClr val="000099"/>
                          </a:solidFill>
                          <a:effectLst/>
                          <a:latin typeface="黑体" panose="02010609060101010101" pitchFamily="49" charset="-122"/>
                          <a:ea typeface="黑体" panose="02010609060101010101" pitchFamily="49" charset="-122"/>
                        </a:rPr>
                        <a:t>名义利率</a:t>
                      </a: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40000"/>
                        </a:lnSpc>
                        <a:spcBef>
                          <a:spcPct val="0"/>
                        </a:spcBef>
                        <a:spcAft>
                          <a:spcPct val="0"/>
                        </a:spcAft>
                        <a:buClr>
                          <a:schemeClr val="tx2"/>
                        </a:buClr>
                        <a:buSzPct val="70000"/>
                        <a:buFont typeface="Wingdings" pitchFamily="2" charset="2"/>
                        <a:buNone/>
                        <a:tabLst/>
                      </a:pPr>
                      <a:r>
                        <a:rPr kumimoji="0" lang="en-US" altLang="zh-CN" sz="2000" b="1" i="0" u="none" strike="noStrike" cap="none" normalizeH="0" baseline="0">
                          <a:ln>
                            <a:noFill/>
                          </a:ln>
                          <a:solidFill>
                            <a:srgbClr val="000099"/>
                          </a:solidFill>
                          <a:effectLst/>
                          <a:latin typeface="黑体" panose="02010609060101010101" pitchFamily="49" charset="-122"/>
                          <a:ea typeface="黑体" panose="02010609060101010101" pitchFamily="49" charset="-122"/>
                        </a:rPr>
                        <a:t>1.80</a:t>
                      </a: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40000"/>
                        </a:lnSpc>
                        <a:spcBef>
                          <a:spcPct val="0"/>
                        </a:spcBef>
                        <a:spcAft>
                          <a:spcPct val="0"/>
                        </a:spcAft>
                        <a:buClr>
                          <a:schemeClr val="tx2"/>
                        </a:buClr>
                        <a:buSzPct val="70000"/>
                        <a:buFont typeface="Wingdings" pitchFamily="2" charset="2"/>
                        <a:buNone/>
                        <a:tabLst/>
                      </a:pPr>
                      <a:r>
                        <a:rPr kumimoji="0" lang="en-US" altLang="zh-CN" sz="2000" b="1" i="0" u="none" strike="noStrike" cap="none" normalizeH="0" baseline="0">
                          <a:ln>
                            <a:noFill/>
                          </a:ln>
                          <a:solidFill>
                            <a:srgbClr val="000099"/>
                          </a:solidFill>
                          <a:effectLst/>
                          <a:latin typeface="黑体" panose="02010609060101010101" pitchFamily="49" charset="-122"/>
                          <a:ea typeface="黑体" panose="02010609060101010101" pitchFamily="49" charset="-122"/>
                        </a:rPr>
                        <a:t>2.25</a:t>
                      </a: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40000"/>
                        </a:lnSpc>
                        <a:spcBef>
                          <a:spcPct val="0"/>
                        </a:spcBef>
                        <a:spcAft>
                          <a:spcPct val="0"/>
                        </a:spcAft>
                        <a:buClr>
                          <a:schemeClr val="tx2"/>
                        </a:buClr>
                        <a:buSzPct val="70000"/>
                        <a:buFont typeface="Wingdings" pitchFamily="2" charset="2"/>
                        <a:buNone/>
                        <a:tabLst/>
                      </a:pPr>
                      <a:r>
                        <a:rPr kumimoji="0" lang="en-US" altLang="zh-CN" sz="2000" b="1" i="0" u="none" strike="noStrike" cap="none" normalizeH="0" baseline="0">
                          <a:ln>
                            <a:noFill/>
                          </a:ln>
                          <a:solidFill>
                            <a:srgbClr val="FC4D16"/>
                          </a:solidFill>
                          <a:effectLst/>
                          <a:latin typeface="黑体" panose="02010609060101010101" pitchFamily="49" charset="-122"/>
                          <a:ea typeface="黑体" panose="02010609060101010101" pitchFamily="49" charset="-122"/>
                        </a:rPr>
                        <a:t>2.52</a:t>
                      </a: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40000"/>
                        </a:lnSpc>
                        <a:spcBef>
                          <a:spcPct val="0"/>
                        </a:spcBef>
                        <a:spcAft>
                          <a:spcPct val="0"/>
                        </a:spcAft>
                        <a:buClr>
                          <a:schemeClr val="tx2"/>
                        </a:buClr>
                        <a:buSzPct val="70000"/>
                        <a:buFont typeface="Wingdings" pitchFamily="2" charset="2"/>
                        <a:buNone/>
                        <a:tabLst/>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3.06</a:t>
                      </a: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40000"/>
                        </a:lnSpc>
                        <a:spcBef>
                          <a:spcPct val="0"/>
                        </a:spcBef>
                        <a:spcAft>
                          <a:spcPct val="0"/>
                        </a:spcAft>
                        <a:buClr>
                          <a:schemeClr val="tx2"/>
                        </a:buClr>
                        <a:buSzPct val="70000"/>
                        <a:buFont typeface="Wingdings" pitchFamily="2" charset="2"/>
                        <a:buNone/>
                        <a:tabLst/>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3.69</a:t>
                      </a: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40000"/>
                        </a:lnSpc>
                        <a:spcBef>
                          <a:spcPct val="0"/>
                        </a:spcBef>
                        <a:spcAft>
                          <a:spcPct val="0"/>
                        </a:spcAft>
                        <a:buClr>
                          <a:schemeClr val="tx2"/>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4.14</a:t>
                      </a: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234">
                <a:tc>
                  <a:txBody>
                    <a:bodyPr/>
                    <a:lstStyle/>
                    <a:p>
                      <a:pPr marL="342900" marR="0" lvl="0" indent="-342900" algn="ctr" defTabSz="914400" rtl="0" eaLnBrk="1" fontAlgn="base" latinLnBrk="0" hangingPunct="1">
                        <a:lnSpc>
                          <a:spcPct val="140000"/>
                        </a:lnSpc>
                        <a:spcBef>
                          <a:spcPct val="0"/>
                        </a:spcBef>
                        <a:spcAft>
                          <a:spcPct val="0"/>
                        </a:spcAft>
                        <a:buClr>
                          <a:schemeClr val="tx2"/>
                        </a:buClr>
                        <a:buSzPct val="70000"/>
                        <a:buFont typeface="Wingdings" pitchFamily="2" charset="2"/>
                        <a:buNone/>
                        <a:tabLst/>
                      </a:pPr>
                      <a:r>
                        <a:rPr kumimoji="0" lang="zh-CN" altLang="en-US" sz="2000" b="1" i="0" u="none" strike="noStrike" cap="none" normalizeH="0" baseline="0" dirty="0">
                          <a:ln>
                            <a:noFill/>
                          </a:ln>
                          <a:solidFill>
                            <a:srgbClr val="0000CC"/>
                          </a:solidFill>
                          <a:effectLst/>
                          <a:latin typeface="黑体" panose="02010609060101010101" pitchFamily="49" charset="-122"/>
                          <a:ea typeface="黑体" panose="02010609060101010101" pitchFamily="49" charset="-122"/>
                        </a:rPr>
                        <a:t>有效利率</a:t>
                      </a: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40000"/>
                        </a:lnSpc>
                        <a:spcBef>
                          <a:spcPct val="0"/>
                        </a:spcBef>
                        <a:spcAft>
                          <a:spcPct val="0"/>
                        </a:spcAft>
                        <a:buClrTx/>
                        <a:buSzTx/>
                        <a:buFontTx/>
                        <a:buNone/>
                        <a:tabLst/>
                      </a:pPr>
                      <a:r>
                        <a:rPr kumimoji="0" lang="en-US" altLang="zh-CN" sz="2000" b="1" i="0" u="none" strike="noStrike" cap="none" normalizeH="0" baseline="0">
                          <a:ln>
                            <a:noFill/>
                          </a:ln>
                          <a:solidFill>
                            <a:srgbClr val="0000CC"/>
                          </a:solidFill>
                          <a:effectLst/>
                          <a:latin typeface="黑体" panose="02010609060101010101" pitchFamily="49" charset="-122"/>
                          <a:ea typeface="黑体" panose="02010609060101010101" pitchFamily="49" charset="-122"/>
                        </a:rPr>
                        <a:t>1.812</a:t>
                      </a: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40000"/>
                        </a:lnSpc>
                        <a:spcBef>
                          <a:spcPct val="0"/>
                        </a:spcBef>
                        <a:spcAft>
                          <a:spcPct val="0"/>
                        </a:spcAft>
                        <a:buClrTx/>
                        <a:buSzTx/>
                        <a:buFontTx/>
                        <a:buNone/>
                        <a:tabLst/>
                      </a:pPr>
                      <a:r>
                        <a:rPr kumimoji="0" lang="en-US" altLang="zh-CN" sz="2000" b="1" i="0" u="none" strike="noStrike" cap="none" normalizeH="0" baseline="0">
                          <a:ln>
                            <a:noFill/>
                          </a:ln>
                          <a:solidFill>
                            <a:srgbClr val="0000CC"/>
                          </a:solidFill>
                          <a:effectLst/>
                          <a:latin typeface="黑体" panose="02010609060101010101" pitchFamily="49" charset="-122"/>
                          <a:ea typeface="黑体" panose="02010609060101010101" pitchFamily="49" charset="-122"/>
                        </a:rPr>
                        <a:t>2.263</a:t>
                      </a: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40000"/>
                        </a:lnSpc>
                        <a:spcBef>
                          <a:spcPct val="0"/>
                        </a:spcBef>
                        <a:spcAft>
                          <a:spcPct val="0"/>
                        </a:spcAft>
                        <a:buClrTx/>
                        <a:buSzTx/>
                        <a:buFontTx/>
                        <a:buNone/>
                        <a:tabLst/>
                      </a:pPr>
                      <a:r>
                        <a:rPr kumimoji="0" lang="en-US" altLang="zh-CN" sz="2000" b="1" i="0" u="none" strike="noStrike" cap="none" normalizeH="0" baseline="0">
                          <a:ln>
                            <a:noFill/>
                          </a:ln>
                          <a:solidFill>
                            <a:srgbClr val="FC4D16"/>
                          </a:solidFill>
                          <a:effectLst/>
                          <a:latin typeface="黑体" panose="02010609060101010101" pitchFamily="49" charset="-122"/>
                          <a:ea typeface="黑体" panose="02010609060101010101" pitchFamily="49" charset="-122"/>
                        </a:rPr>
                        <a:t>2.52</a:t>
                      </a: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4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3.015</a:t>
                      </a: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4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3.562</a:t>
                      </a: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4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3.834</a:t>
                      </a:r>
                    </a:p>
                  </a:txBody>
                  <a:tcPr marT="45727" marB="4572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7692" name="Text Box 46"/>
          <p:cNvSpPr txBox="1">
            <a:spLocks noChangeArrowheads="1"/>
          </p:cNvSpPr>
          <p:nvPr/>
        </p:nvSpPr>
        <p:spPr bwMode="auto">
          <a:xfrm>
            <a:off x="539750" y="4149725"/>
            <a:ext cx="7993063" cy="108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342900" indent="-342900" eaLnBrk="1" hangingPunct="1">
              <a:lnSpc>
                <a:spcPct val="125000"/>
              </a:lnSpc>
              <a:buFont typeface="Arial" pitchFamily="34" charset="0"/>
              <a:buChar char="•"/>
            </a:pPr>
            <a:r>
              <a:rPr lang="zh-CN" altLang="en-US" sz="2400" b="1" dirty="0">
                <a:solidFill>
                  <a:srgbClr val="000099"/>
                </a:solidFill>
                <a:latin typeface="黑体" panose="02010609060101010101" pitchFamily="49" charset="-122"/>
                <a:ea typeface="黑体" panose="02010609060101010101" pitchFamily="49" charset="-122"/>
              </a:rPr>
              <a:t>小于</a:t>
            </a:r>
            <a:r>
              <a:rPr lang="en-US" altLang="zh-CN" sz="2400" b="1" dirty="0">
                <a:solidFill>
                  <a:srgbClr val="000099"/>
                </a:solidFill>
                <a:latin typeface="黑体" panose="02010609060101010101" pitchFamily="49" charset="-122"/>
                <a:ea typeface="黑体" panose="02010609060101010101" pitchFamily="49" charset="-122"/>
              </a:rPr>
              <a:t>1</a:t>
            </a:r>
            <a:r>
              <a:rPr lang="zh-CN" altLang="en-US" sz="2400" b="1" dirty="0">
                <a:solidFill>
                  <a:srgbClr val="000099"/>
                </a:solidFill>
                <a:latin typeface="黑体" panose="02010609060101010101" pitchFamily="49" charset="-122"/>
                <a:ea typeface="黑体" panose="02010609060101010101" pitchFamily="49" charset="-122"/>
              </a:rPr>
              <a:t>年时，有效利率大于名义利率；</a:t>
            </a:r>
          </a:p>
          <a:p>
            <a:pPr eaLnBrk="1" hangingPunct="1">
              <a:lnSpc>
                <a:spcPct val="125000"/>
              </a:lnSpc>
              <a:buFontTx/>
              <a:buChar char="•"/>
            </a:pPr>
            <a:r>
              <a:rPr lang="zh-CN" altLang="en-US" sz="2400" b="1" dirty="0">
                <a:solidFill>
                  <a:srgbClr val="000099"/>
                </a:solidFill>
                <a:latin typeface="黑体" panose="02010609060101010101" pitchFamily="49" charset="-122"/>
                <a:ea typeface="黑体" panose="02010609060101010101" pitchFamily="49" charset="-122"/>
              </a:rPr>
              <a:t> 超过</a:t>
            </a:r>
            <a:r>
              <a:rPr lang="en-US" altLang="zh-CN" sz="2400" b="1" dirty="0">
                <a:solidFill>
                  <a:srgbClr val="000099"/>
                </a:solidFill>
                <a:latin typeface="黑体" panose="02010609060101010101" pitchFamily="49" charset="-122"/>
                <a:ea typeface="黑体" panose="02010609060101010101" pitchFamily="49" charset="-122"/>
              </a:rPr>
              <a:t>1</a:t>
            </a:r>
            <a:r>
              <a:rPr lang="zh-CN" altLang="en-US" sz="2400" b="1" dirty="0">
                <a:solidFill>
                  <a:srgbClr val="000099"/>
                </a:solidFill>
                <a:latin typeface="黑体" panose="02010609060101010101" pitchFamily="49" charset="-122"/>
                <a:ea typeface="黑体" panose="02010609060101010101" pitchFamily="49" charset="-122"/>
              </a:rPr>
              <a:t>年时，有效利率小于名义利率。</a:t>
            </a:r>
          </a:p>
        </p:txBody>
      </p:sp>
    </p:spTree>
    <p:extLst>
      <p:ext uri="{BB962C8B-B14F-4D97-AF65-F5344CB8AC3E}">
        <p14:creationId xmlns:p14="http://schemas.microsoft.com/office/powerpoint/2010/main" val="207490223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C8C3B4B-49BE-4B31-BFDA-456389C99E5C}" type="slidenum">
              <a:rPr lang="en-US" altLang="zh-CN" smtClean="0"/>
              <a:pPr eaLnBrk="1" hangingPunct="1"/>
              <a:t>86</a:t>
            </a:fld>
            <a:endParaRPr lang="en-US" altLang="zh-CN"/>
          </a:p>
        </p:txBody>
      </p:sp>
      <p:sp>
        <p:nvSpPr>
          <p:cNvPr id="28675" name="Rectangle 2"/>
          <p:cNvSpPr>
            <a:spLocks noGrp="1" noChangeArrowheads="1"/>
          </p:cNvSpPr>
          <p:nvPr>
            <p:ph type="title"/>
          </p:nvPr>
        </p:nvSpPr>
        <p:spPr>
          <a:xfrm>
            <a:off x="476450" y="767130"/>
            <a:ext cx="7543800" cy="1003300"/>
          </a:xfrm>
        </p:spPr>
        <p:txBody>
          <a:bodyPr/>
          <a:lstStyle/>
          <a:p>
            <a:pPr eaLnBrk="1" hangingPunct="1"/>
            <a:r>
              <a:rPr lang="en-US" altLang="zh-CN" sz="2800" b="1" dirty="0">
                <a:latin typeface="+mj-lt"/>
                <a:ea typeface="黑体" panose="02010609060101010101" pitchFamily="49" charset="-122"/>
              </a:rPr>
              <a:t>Exercise</a:t>
            </a:r>
            <a:r>
              <a:rPr lang="zh-CN" altLang="en-US" sz="2800" b="1" dirty="0">
                <a:latin typeface="+mj-lt"/>
                <a:ea typeface="黑体" panose="02010609060101010101" pitchFamily="49" charset="-122"/>
              </a:rPr>
              <a:t>：</a:t>
            </a:r>
          </a:p>
        </p:txBody>
      </p:sp>
      <p:sp>
        <p:nvSpPr>
          <p:cNvPr id="28676" name="Rectangle 3"/>
          <p:cNvSpPr>
            <a:spLocks noGrp="1" noChangeArrowheads="1"/>
          </p:cNvSpPr>
          <p:nvPr>
            <p:ph type="body" idx="1"/>
          </p:nvPr>
        </p:nvSpPr>
        <p:spPr>
          <a:xfrm>
            <a:off x="468313" y="1557338"/>
            <a:ext cx="8229600" cy="4679950"/>
          </a:xfrm>
        </p:spPr>
        <p:txBody>
          <a:bodyPr/>
          <a:lstStyle/>
          <a:p>
            <a:pPr eaLnBrk="1" hangingPunct="1"/>
            <a:r>
              <a:rPr lang="en-US" altLang="zh-CN" sz="2400" b="1" dirty="0">
                <a:latin typeface="+mj-lt"/>
                <a:ea typeface="黑体" panose="02010609060101010101" pitchFamily="49" charset="-122"/>
              </a:rPr>
              <a:t>Eric deposits </a:t>
            </a:r>
            <a:r>
              <a:rPr lang="en-US" altLang="zh-CN" sz="2400" b="1" i="1" dirty="0">
                <a:solidFill>
                  <a:srgbClr val="FF0000"/>
                </a:solidFill>
                <a:latin typeface="+mj-lt"/>
                <a:ea typeface="黑体" panose="02010609060101010101" pitchFamily="49" charset="-122"/>
              </a:rPr>
              <a:t>X</a:t>
            </a:r>
            <a:r>
              <a:rPr lang="en-US" altLang="zh-CN" sz="2400" b="1" i="1" dirty="0">
                <a:latin typeface="+mj-lt"/>
                <a:ea typeface="黑体" panose="02010609060101010101" pitchFamily="49" charset="-122"/>
              </a:rPr>
              <a:t> </a:t>
            </a:r>
            <a:r>
              <a:rPr lang="en-US" altLang="zh-CN" sz="2400" b="1" dirty="0">
                <a:latin typeface="+mj-lt"/>
                <a:ea typeface="黑体" panose="02010609060101010101" pitchFamily="49" charset="-122"/>
              </a:rPr>
              <a:t>into a savings account at time 0, which pays interest at a nominal rate of </a:t>
            </a:r>
            <a:r>
              <a:rPr lang="en-US" altLang="zh-CN" sz="2400" b="1" i="1" dirty="0" err="1">
                <a:solidFill>
                  <a:srgbClr val="FF0000"/>
                </a:solidFill>
                <a:latin typeface="Times New Roman" panose="02020603050405020304" pitchFamily="18" charset="0"/>
                <a:cs typeface="Times New Roman" panose="02020603050405020304" pitchFamily="18" charset="0"/>
              </a:rPr>
              <a:t>i</a:t>
            </a:r>
            <a:r>
              <a:rPr lang="en-US" altLang="zh-CN" sz="2400" b="1" dirty="0">
                <a:latin typeface="+mj-lt"/>
                <a:ea typeface="黑体" panose="02010609060101010101" pitchFamily="49" charset="-122"/>
              </a:rPr>
              <a:t>, compounded semiannually. </a:t>
            </a:r>
          </a:p>
          <a:p>
            <a:pPr eaLnBrk="1" hangingPunct="1"/>
            <a:r>
              <a:rPr lang="en-US" altLang="zh-CN" sz="2400" b="1" dirty="0">
                <a:latin typeface="+mj-lt"/>
                <a:ea typeface="黑体" panose="02010609060101010101" pitchFamily="49" charset="-122"/>
              </a:rPr>
              <a:t>Mike deposits </a:t>
            </a:r>
            <a:r>
              <a:rPr lang="en-US" altLang="zh-CN" sz="2400" b="1" i="1" dirty="0" err="1">
                <a:solidFill>
                  <a:srgbClr val="FF0000"/>
                </a:solidFill>
                <a:latin typeface="+mj-lt"/>
                <a:ea typeface="黑体" panose="02010609060101010101" pitchFamily="49" charset="-122"/>
              </a:rPr>
              <a:t>2X</a:t>
            </a:r>
            <a:r>
              <a:rPr lang="en-US" altLang="zh-CN" sz="2400" b="1" i="1" dirty="0">
                <a:latin typeface="+mj-lt"/>
                <a:ea typeface="黑体" panose="02010609060101010101" pitchFamily="49" charset="-122"/>
              </a:rPr>
              <a:t> </a:t>
            </a:r>
            <a:r>
              <a:rPr lang="en-US" altLang="zh-CN" sz="2400" b="1" dirty="0">
                <a:latin typeface="+mj-lt"/>
                <a:ea typeface="黑体" panose="02010609060101010101" pitchFamily="49" charset="-122"/>
              </a:rPr>
              <a:t>into a different savings account at time 0, which pays simple interest at an annual rate of </a:t>
            </a:r>
            <a:r>
              <a:rPr lang="en-US" altLang="zh-CN" sz="2400" i="1" dirty="0" err="1">
                <a:solidFill>
                  <a:srgbClr val="FF0000"/>
                </a:solidFill>
                <a:latin typeface="Times New Roman" panose="02020603050405020304" pitchFamily="18" charset="0"/>
                <a:cs typeface="Times New Roman" panose="02020603050405020304" pitchFamily="18" charset="0"/>
              </a:rPr>
              <a:t>i</a:t>
            </a:r>
            <a:r>
              <a:rPr lang="en-US" altLang="zh-CN" sz="2400" i="1" dirty="0">
                <a:latin typeface="Times New Roman" panose="02020603050405020304" pitchFamily="18" charset="0"/>
                <a:cs typeface="Times New Roman" panose="02020603050405020304" pitchFamily="18" charset="0"/>
              </a:rPr>
              <a:t>. </a:t>
            </a:r>
          </a:p>
          <a:p>
            <a:pPr eaLnBrk="1" hangingPunct="1"/>
            <a:r>
              <a:rPr lang="en-US" altLang="zh-CN" sz="2400" b="1" dirty="0">
                <a:latin typeface="+mj-lt"/>
                <a:ea typeface="黑体" panose="02010609060101010101" pitchFamily="49" charset="-122"/>
              </a:rPr>
              <a:t>Eric and Mike earn the same amount of interest during the last 6 months of the 8th year. </a:t>
            </a:r>
          </a:p>
          <a:p>
            <a:pPr eaLnBrk="1" hangingPunct="1"/>
            <a:r>
              <a:rPr lang="en-US" altLang="zh-CN" sz="2400" b="1" dirty="0">
                <a:latin typeface="+mj-lt"/>
                <a:ea typeface="黑体" panose="02010609060101010101" pitchFamily="49" charset="-122"/>
              </a:rPr>
              <a:t>Calculate </a:t>
            </a:r>
            <a:r>
              <a:rPr lang="en-US" altLang="zh-CN" sz="2400" b="1" i="1" dirty="0" err="1">
                <a:solidFill>
                  <a:srgbClr val="FF0000"/>
                </a:solidFill>
                <a:latin typeface="Times New Roman" panose="02020603050405020304" pitchFamily="18" charset="0"/>
                <a:cs typeface="Times New Roman" panose="02020603050405020304" pitchFamily="18" charset="0"/>
              </a:rPr>
              <a:t>i</a:t>
            </a:r>
            <a:r>
              <a:rPr lang="en-US" altLang="zh-CN" sz="2400" b="1" dirty="0">
                <a:latin typeface="+mj-lt"/>
                <a:ea typeface="黑体" panose="02010609060101010101" pitchFamily="49" charset="-122"/>
              </a:rPr>
              <a:t>.</a:t>
            </a:r>
          </a:p>
        </p:txBody>
      </p:sp>
    </p:spTree>
    <p:extLst>
      <p:ext uri="{BB962C8B-B14F-4D97-AF65-F5344CB8AC3E}">
        <p14:creationId xmlns:p14="http://schemas.microsoft.com/office/powerpoint/2010/main" val="10713087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E9B87DC-27D0-41D0-9323-526534BFE76D}" type="slidenum">
              <a:rPr lang="en-US" altLang="zh-CN" smtClean="0"/>
              <a:pPr eaLnBrk="1" hangingPunct="1"/>
              <a:t>87</a:t>
            </a:fld>
            <a:endParaRPr lang="en-US" altLang="zh-CN"/>
          </a:p>
        </p:txBody>
      </p:sp>
      <p:graphicFrame>
        <p:nvGraphicFramePr>
          <p:cNvPr id="148490" name="Object 10"/>
          <p:cNvGraphicFramePr>
            <a:graphicFrameLocks noChangeAspect="1"/>
          </p:cNvGraphicFramePr>
          <p:nvPr>
            <p:extLst>
              <p:ext uri="{D42A27DB-BD31-4B8C-83A1-F6EECF244321}">
                <p14:modId xmlns:p14="http://schemas.microsoft.com/office/powerpoint/2010/main" val="3996509953"/>
              </p:ext>
            </p:extLst>
          </p:nvPr>
        </p:nvGraphicFramePr>
        <p:xfrm>
          <a:off x="755650" y="744538"/>
          <a:ext cx="6672773" cy="2108398"/>
        </p:xfrm>
        <a:graphic>
          <a:graphicData uri="http://schemas.openxmlformats.org/presentationml/2006/ole">
            <mc:AlternateContent xmlns:mc="http://schemas.openxmlformats.org/markup-compatibility/2006">
              <mc:Choice xmlns:v="urn:schemas-microsoft-com:vml" Requires="v">
                <p:oleObj spid="_x0000_s38271" name="Equation" r:id="rId3" imgW="2895480" imgH="914400" progId="">
                  <p:embed/>
                </p:oleObj>
              </mc:Choice>
              <mc:Fallback>
                <p:oleObj name="Equation" r:id="rId3" imgW="2895480" imgH="9144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744538"/>
                        <a:ext cx="6672773" cy="2108398"/>
                      </a:xfrm>
                      <a:prstGeom prst="rect">
                        <a:avLst/>
                      </a:prstGeom>
                      <a:noFill/>
                    </p:spPr>
                  </p:pic>
                </p:oleObj>
              </mc:Fallback>
            </mc:AlternateContent>
          </a:graphicData>
        </a:graphic>
      </p:graphicFrame>
      <p:graphicFrame>
        <p:nvGraphicFramePr>
          <p:cNvPr id="148491" name="Object 11"/>
          <p:cNvGraphicFramePr>
            <a:graphicFrameLocks noChangeAspect="1"/>
          </p:cNvGraphicFramePr>
          <p:nvPr>
            <p:extLst>
              <p:ext uri="{D42A27DB-BD31-4B8C-83A1-F6EECF244321}">
                <p14:modId xmlns:p14="http://schemas.microsoft.com/office/powerpoint/2010/main" val="1647430936"/>
              </p:ext>
            </p:extLst>
          </p:nvPr>
        </p:nvGraphicFramePr>
        <p:xfrm>
          <a:off x="611560" y="3141662"/>
          <a:ext cx="7527031" cy="1511473"/>
        </p:xfrm>
        <a:graphic>
          <a:graphicData uri="http://schemas.openxmlformats.org/presentationml/2006/ole">
            <mc:AlternateContent xmlns:mc="http://schemas.openxmlformats.org/markup-compatibility/2006">
              <mc:Choice xmlns:v="urn:schemas-microsoft-com:vml" Requires="v">
                <p:oleObj spid="_x0000_s38272" name="Equation" r:id="rId5" imgW="3035300" imgH="609600" progId="">
                  <p:embed/>
                </p:oleObj>
              </mc:Choice>
              <mc:Fallback>
                <p:oleObj name="Equation" r:id="rId5" imgW="3035300" imgH="6096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560" y="3141662"/>
                        <a:ext cx="7527031" cy="1511473"/>
                      </a:xfrm>
                      <a:prstGeom prst="rect">
                        <a:avLst/>
                      </a:prstGeom>
                      <a:noFill/>
                    </p:spPr>
                  </p:pic>
                </p:oleObj>
              </mc:Fallback>
            </mc:AlternateContent>
          </a:graphicData>
        </a:graphic>
      </p:graphicFrame>
      <p:graphicFrame>
        <p:nvGraphicFramePr>
          <p:cNvPr id="148492" name="Object 12"/>
          <p:cNvGraphicFramePr>
            <a:graphicFrameLocks noChangeAspect="1"/>
          </p:cNvGraphicFramePr>
          <p:nvPr>
            <p:extLst>
              <p:ext uri="{D42A27DB-BD31-4B8C-83A1-F6EECF244321}">
                <p14:modId xmlns:p14="http://schemas.microsoft.com/office/powerpoint/2010/main" val="3838060177"/>
              </p:ext>
            </p:extLst>
          </p:nvPr>
        </p:nvGraphicFramePr>
        <p:xfrm>
          <a:off x="323528" y="5229200"/>
          <a:ext cx="8352928" cy="1368003"/>
        </p:xfrm>
        <a:graphic>
          <a:graphicData uri="http://schemas.openxmlformats.org/presentationml/2006/ole">
            <mc:AlternateContent xmlns:mc="http://schemas.openxmlformats.org/markup-compatibility/2006">
              <mc:Choice xmlns:v="urn:schemas-microsoft-com:vml" Requires="v">
                <p:oleObj spid="_x0000_s38273" name="Equation" r:id="rId7" imgW="2755900" imgH="469900" progId="">
                  <p:embed/>
                </p:oleObj>
              </mc:Choice>
              <mc:Fallback>
                <p:oleObj name="Equation" r:id="rId7" imgW="2755900" imgH="4699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528" y="5229200"/>
                        <a:ext cx="8352928" cy="1368003"/>
                      </a:xfrm>
                      <a:prstGeom prst="rect">
                        <a:avLst/>
                      </a:prstGeom>
                      <a:solidFill>
                        <a:srgbClr val="ECF7F8"/>
                      </a:solidFill>
                    </p:spPr>
                  </p:pic>
                </p:oleObj>
              </mc:Fallback>
            </mc:AlternateContent>
          </a:graphicData>
        </a:graphic>
      </p:graphicFrame>
    </p:spTree>
    <p:extLst>
      <p:ext uri="{BB962C8B-B14F-4D97-AF65-F5344CB8AC3E}">
        <p14:creationId xmlns:p14="http://schemas.microsoft.com/office/powerpoint/2010/main" val="1468653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8490"/>
                                        </p:tgtEl>
                                        <p:attrNameLst>
                                          <p:attrName>style.visibility</p:attrName>
                                        </p:attrNameLst>
                                      </p:cBhvr>
                                      <p:to>
                                        <p:strVal val="visible"/>
                                      </p:to>
                                    </p:set>
                                    <p:anim calcmode="lin" valueType="num">
                                      <p:cBhvr additive="base">
                                        <p:cTn id="7" dur="500" fill="hold"/>
                                        <p:tgtEl>
                                          <p:spTgt spid="148490"/>
                                        </p:tgtEl>
                                        <p:attrNameLst>
                                          <p:attrName>ppt_x</p:attrName>
                                        </p:attrNameLst>
                                      </p:cBhvr>
                                      <p:tavLst>
                                        <p:tav tm="0">
                                          <p:val>
                                            <p:strVal val="#ppt_x"/>
                                          </p:val>
                                        </p:tav>
                                        <p:tav tm="100000">
                                          <p:val>
                                            <p:strVal val="#ppt_x"/>
                                          </p:val>
                                        </p:tav>
                                      </p:tavLst>
                                    </p:anim>
                                    <p:anim calcmode="lin" valueType="num">
                                      <p:cBhvr additive="base">
                                        <p:cTn id="8" dur="500" fill="hold"/>
                                        <p:tgtEl>
                                          <p:spTgt spid="14849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48491"/>
                                        </p:tgtEl>
                                        <p:attrNameLst>
                                          <p:attrName>style.visibility</p:attrName>
                                        </p:attrNameLst>
                                      </p:cBhvr>
                                      <p:to>
                                        <p:strVal val="visible"/>
                                      </p:to>
                                    </p:set>
                                    <p:anim calcmode="lin" valueType="num">
                                      <p:cBhvr additive="base">
                                        <p:cTn id="13" dur="500" fill="hold"/>
                                        <p:tgtEl>
                                          <p:spTgt spid="148491"/>
                                        </p:tgtEl>
                                        <p:attrNameLst>
                                          <p:attrName>ppt_x</p:attrName>
                                        </p:attrNameLst>
                                      </p:cBhvr>
                                      <p:tavLst>
                                        <p:tav tm="0">
                                          <p:val>
                                            <p:strVal val="#ppt_x"/>
                                          </p:val>
                                        </p:tav>
                                        <p:tav tm="100000">
                                          <p:val>
                                            <p:strVal val="#ppt_x"/>
                                          </p:val>
                                        </p:tav>
                                      </p:tavLst>
                                    </p:anim>
                                    <p:anim calcmode="lin" valueType="num">
                                      <p:cBhvr additive="base">
                                        <p:cTn id="14" dur="500" fill="hold"/>
                                        <p:tgtEl>
                                          <p:spTgt spid="14849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48492"/>
                                        </p:tgtEl>
                                        <p:attrNameLst>
                                          <p:attrName>style.visibility</p:attrName>
                                        </p:attrNameLst>
                                      </p:cBhvr>
                                      <p:to>
                                        <p:strVal val="visible"/>
                                      </p:to>
                                    </p:set>
                                    <p:anim calcmode="lin" valueType="num">
                                      <p:cBhvr additive="base">
                                        <p:cTn id="19" dur="500" fill="hold"/>
                                        <p:tgtEl>
                                          <p:spTgt spid="148492"/>
                                        </p:tgtEl>
                                        <p:attrNameLst>
                                          <p:attrName>ppt_x</p:attrName>
                                        </p:attrNameLst>
                                      </p:cBhvr>
                                      <p:tavLst>
                                        <p:tav tm="0">
                                          <p:val>
                                            <p:strVal val="#ppt_x"/>
                                          </p:val>
                                        </p:tav>
                                        <p:tav tm="100000">
                                          <p:val>
                                            <p:strVal val="#ppt_x"/>
                                          </p:val>
                                        </p:tav>
                                      </p:tavLst>
                                    </p:anim>
                                    <p:anim calcmode="lin" valueType="num">
                                      <p:cBhvr additive="base">
                                        <p:cTn id="20" dur="500" fill="hold"/>
                                        <p:tgtEl>
                                          <p:spTgt spid="1484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A964AED8-075C-4C9E-9BA7-66986325E655}" type="slidenum">
              <a:rPr lang="en-US" altLang="zh-CN" smtClean="0"/>
              <a:pPr eaLnBrk="1" hangingPunct="1">
                <a:buNone/>
              </a:pPr>
              <a:t>88</a:t>
            </a:fld>
            <a:endParaRPr lang="en-US" altLang="zh-CN" dirty="0"/>
          </a:p>
        </p:txBody>
      </p:sp>
      <p:sp>
        <p:nvSpPr>
          <p:cNvPr id="30723" name="Rectangle 2"/>
          <p:cNvSpPr>
            <a:spLocks noGrp="1" noChangeArrowheads="1"/>
          </p:cNvSpPr>
          <p:nvPr>
            <p:ph type="title"/>
          </p:nvPr>
        </p:nvSpPr>
        <p:spPr>
          <a:xfrm>
            <a:off x="800100" y="1029903"/>
            <a:ext cx="7543800" cy="1003300"/>
          </a:xfrm>
        </p:spPr>
        <p:txBody>
          <a:bodyPr/>
          <a:lstStyle/>
          <a:p>
            <a:pPr eaLnBrk="1" hangingPunct="1"/>
            <a:r>
              <a:rPr lang="zh-CN" altLang="en-US" sz="2800" b="1" dirty="0">
                <a:solidFill>
                  <a:srgbClr val="000099"/>
                </a:solidFill>
                <a:latin typeface="+mn-lt"/>
                <a:ea typeface="黑体" panose="02010609060101010101" pitchFamily="49" charset="-122"/>
              </a:rPr>
              <a:t>名义贴现率</a:t>
            </a:r>
            <a:br>
              <a:rPr lang="en-US" altLang="zh-CN" sz="2800" b="1" dirty="0">
                <a:solidFill>
                  <a:srgbClr val="000099"/>
                </a:solidFill>
                <a:latin typeface="+mn-lt"/>
                <a:ea typeface="黑体" panose="02010609060101010101" pitchFamily="49" charset="-122"/>
              </a:rPr>
            </a:br>
            <a:r>
              <a:rPr lang="en-US" altLang="zh-CN" sz="2400" b="1" dirty="0">
                <a:solidFill>
                  <a:srgbClr val="000099"/>
                </a:solidFill>
                <a:latin typeface="+mn-lt"/>
                <a:ea typeface="黑体" panose="02010609060101010101" pitchFamily="49" charset="-122"/>
              </a:rPr>
              <a:t>(nominal annual rate of discount)</a:t>
            </a:r>
            <a:r>
              <a:rPr lang="en-US" altLang="zh-CN" b="1" dirty="0">
                <a:solidFill>
                  <a:srgbClr val="000099"/>
                </a:solidFill>
                <a:latin typeface="+mn-lt"/>
                <a:ea typeface="黑体" panose="02010609060101010101" pitchFamily="49" charset="-122"/>
              </a:rPr>
              <a:t> </a:t>
            </a:r>
          </a:p>
        </p:txBody>
      </p:sp>
      <p:sp>
        <p:nvSpPr>
          <p:cNvPr id="43011" name="Rectangle 3"/>
          <p:cNvSpPr>
            <a:spLocks noGrp="1" noChangeArrowheads="1"/>
          </p:cNvSpPr>
          <p:nvPr>
            <p:ph type="body" idx="1"/>
          </p:nvPr>
        </p:nvSpPr>
        <p:spPr>
          <a:xfrm>
            <a:off x="220821" y="2579819"/>
            <a:ext cx="8575457" cy="3665406"/>
          </a:xfrm>
        </p:spPr>
        <p:txBody>
          <a:bodyPr/>
          <a:lstStyle/>
          <a:p>
            <a:pPr eaLnBrk="1" hangingPunct="1">
              <a:lnSpc>
                <a:spcPct val="200000"/>
              </a:lnSpc>
            </a:pPr>
            <a:r>
              <a:rPr lang="zh-CN" altLang="en-US" b="1" dirty="0">
                <a:latin typeface="+mj-lt"/>
                <a:cs typeface="Times New Roman" panose="02020603050405020304" pitchFamily="18" charset="0"/>
              </a:rPr>
              <a:t>例：</a:t>
            </a:r>
            <a:endParaRPr lang="en-US" altLang="zh-CN" b="1" dirty="0">
              <a:latin typeface="+mj-lt"/>
              <a:cs typeface="Times New Roman" panose="02020603050405020304" pitchFamily="18" charset="0"/>
            </a:endParaRPr>
          </a:p>
          <a:p>
            <a:pPr lvl="1">
              <a:lnSpc>
                <a:spcPct val="200000"/>
              </a:lnSpc>
            </a:pPr>
            <a:r>
              <a:rPr lang="zh-CN" altLang="en-US" sz="2800" b="1" dirty="0">
                <a:latin typeface="+mj-lt"/>
                <a:cs typeface="Times New Roman" panose="02020603050405020304" pitchFamily="18" charset="0"/>
              </a:rPr>
              <a:t>月有效贴现率为</a:t>
            </a:r>
            <a:r>
              <a:rPr lang="en-US" altLang="zh-CN" sz="2800" b="1" dirty="0">
                <a:latin typeface="+mj-lt"/>
                <a:cs typeface="Times New Roman" panose="02020603050405020304" pitchFamily="18" charset="0"/>
              </a:rPr>
              <a:t>1%</a:t>
            </a:r>
            <a:r>
              <a:rPr lang="zh-CN" altLang="en-US" sz="2800" b="1" dirty="0">
                <a:latin typeface="+mj-lt"/>
                <a:cs typeface="Times New Roman" panose="02020603050405020304" pitchFamily="18" charset="0"/>
              </a:rPr>
              <a:t>，则年名义贴现率为</a:t>
            </a:r>
            <a:r>
              <a:rPr lang="en-US" altLang="zh-CN" sz="2800" b="1" dirty="0">
                <a:latin typeface="+mj-lt"/>
                <a:cs typeface="Times New Roman" panose="02020603050405020304" pitchFamily="18" charset="0"/>
              </a:rPr>
              <a:t>12%</a:t>
            </a:r>
          </a:p>
          <a:p>
            <a:pPr lvl="1">
              <a:lnSpc>
                <a:spcPct val="200000"/>
              </a:lnSpc>
            </a:pPr>
            <a:r>
              <a:rPr lang="zh-CN" altLang="en-US" sz="2800" b="1" dirty="0">
                <a:latin typeface="+mj-lt"/>
                <a:cs typeface="Times New Roman" panose="02020603050405020304" pitchFamily="18" charset="0"/>
              </a:rPr>
              <a:t>季度的有效贴现率为</a:t>
            </a:r>
            <a:r>
              <a:rPr lang="en-US" altLang="zh-CN" sz="2800" b="1" dirty="0">
                <a:latin typeface="+mj-lt"/>
                <a:cs typeface="Times New Roman" panose="02020603050405020304" pitchFamily="18" charset="0"/>
              </a:rPr>
              <a:t>2%</a:t>
            </a:r>
            <a:r>
              <a:rPr lang="zh-CN" altLang="en-US" sz="2800" b="1" dirty="0">
                <a:latin typeface="+mj-lt"/>
                <a:cs typeface="Times New Roman" panose="02020603050405020304" pitchFamily="18" charset="0"/>
              </a:rPr>
              <a:t>，则年名义贴现率为</a:t>
            </a:r>
            <a:r>
              <a:rPr lang="en-US" altLang="zh-CN" sz="2800" b="1" dirty="0">
                <a:latin typeface="+mj-lt"/>
                <a:cs typeface="Times New Roman" panose="02020603050405020304" pitchFamily="18" charset="0"/>
              </a:rPr>
              <a:t>8%</a:t>
            </a:r>
            <a:endParaRPr lang="zh-CN" altLang="en-US" sz="2800" b="1" dirty="0">
              <a:latin typeface="+mj-lt"/>
              <a:cs typeface="Times New Roman" panose="02020603050405020304" pitchFamily="18" charset="0"/>
            </a:endParaRPr>
          </a:p>
        </p:txBody>
      </p:sp>
      <p:sp>
        <p:nvSpPr>
          <p:cNvPr id="3072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26"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2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28"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30"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32"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38866238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 calcmode="lin" valueType="num">
                                      <p:cBhvr additive="base">
                                        <p:cTn id="7" dur="5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anim calcmode="lin" valueType="num">
                                      <p:cBhvr additive="base">
                                        <p:cTn id="11" dur="500" fill="hold"/>
                                        <p:tgtEl>
                                          <p:spTgt spid="430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30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anim calcmode="lin" valueType="num">
                                      <p:cBhvr additive="base">
                                        <p:cTn id="15" dur="500" fill="hold"/>
                                        <p:tgtEl>
                                          <p:spTgt spid="430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30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964AED8-075C-4C9E-9BA7-66986325E655}" type="slidenum">
              <a:rPr lang="en-US" altLang="zh-CN" smtClean="0"/>
              <a:pPr eaLnBrk="1" hangingPunct="1"/>
              <a:t>89</a:t>
            </a:fld>
            <a:endParaRPr lang="en-US" altLang="zh-CN"/>
          </a:p>
        </p:txBody>
      </p:sp>
      <p:sp>
        <p:nvSpPr>
          <p:cNvPr id="30723" name="Rectangle 2"/>
          <p:cNvSpPr>
            <a:spLocks noGrp="1" noChangeArrowheads="1"/>
          </p:cNvSpPr>
          <p:nvPr>
            <p:ph type="title"/>
          </p:nvPr>
        </p:nvSpPr>
        <p:spPr>
          <a:xfrm>
            <a:off x="593441" y="1270535"/>
            <a:ext cx="7543800" cy="1003300"/>
          </a:xfrm>
        </p:spPr>
        <p:txBody>
          <a:bodyPr/>
          <a:lstStyle/>
          <a:p>
            <a:pPr eaLnBrk="1" hangingPunct="1"/>
            <a:r>
              <a:rPr lang="zh-CN" altLang="en-US" sz="2800" b="1" dirty="0">
                <a:solidFill>
                  <a:srgbClr val="000099"/>
                </a:solidFill>
                <a:latin typeface="+mn-lt"/>
                <a:ea typeface="黑体" panose="02010609060101010101" pitchFamily="49" charset="-122"/>
              </a:rPr>
              <a:t>名义贴现率的符号表示</a:t>
            </a:r>
            <a:r>
              <a:rPr lang="en-US" altLang="zh-CN" b="1" dirty="0">
                <a:solidFill>
                  <a:srgbClr val="000099"/>
                </a:solidFill>
                <a:latin typeface="+mn-lt"/>
                <a:ea typeface="黑体" panose="02010609060101010101" pitchFamily="49" charset="-122"/>
              </a:rPr>
              <a:t> </a:t>
            </a:r>
          </a:p>
        </p:txBody>
      </p:sp>
      <p:sp>
        <p:nvSpPr>
          <p:cNvPr id="43011" name="Rectangle 3"/>
          <p:cNvSpPr>
            <a:spLocks noGrp="1" noChangeArrowheads="1"/>
          </p:cNvSpPr>
          <p:nvPr>
            <p:ph type="body" idx="1"/>
          </p:nvPr>
        </p:nvSpPr>
        <p:spPr>
          <a:xfrm>
            <a:off x="395288" y="2454442"/>
            <a:ext cx="8353425" cy="3676482"/>
          </a:xfrm>
        </p:spPr>
        <p:txBody>
          <a:bodyPr/>
          <a:lstStyle/>
          <a:p>
            <a:pPr eaLnBrk="1" hangingPunct="1"/>
            <a:r>
              <a:rPr lang="zh-CN" altLang="en-US" sz="2400" dirty="0">
                <a:solidFill>
                  <a:srgbClr val="000099"/>
                </a:solidFill>
                <a:latin typeface="Times New Roman" panose="02020603050405020304" pitchFamily="18" charset="0"/>
                <a:cs typeface="Times New Roman" panose="02020603050405020304" pitchFamily="18" charset="0"/>
              </a:rPr>
              <a:t>名义贴现率</a:t>
            </a:r>
            <a:r>
              <a:rPr lang="zh-CN" altLang="en-US"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d</a:t>
            </a:r>
            <a:r>
              <a:rPr lang="en-US" altLang="zh-CN" sz="2400" b="1" dirty="0">
                <a:latin typeface="Times New Roman" panose="02020603050405020304" pitchFamily="18" charset="0"/>
                <a:cs typeface="Times New Roman" panose="02020603050405020304" pitchFamily="18" charset="0"/>
              </a:rPr>
              <a:t> </a:t>
            </a:r>
            <a:r>
              <a:rPr lang="en-US" altLang="zh-CN" sz="2400" b="1" baseline="30000" dirty="0">
                <a:latin typeface="Times New Roman" panose="02020603050405020304" pitchFamily="18" charset="0"/>
                <a:cs typeface="Times New Roman" panose="02020603050405020304" pitchFamily="18" charset="0"/>
              </a:rPr>
              <a:t>(</a:t>
            </a:r>
            <a:r>
              <a:rPr lang="en-US" altLang="zh-CN" sz="2400" b="1" i="1" baseline="30000" dirty="0">
                <a:latin typeface="Times New Roman" panose="02020603050405020304" pitchFamily="18" charset="0"/>
                <a:cs typeface="Times New Roman" panose="02020603050405020304" pitchFamily="18" charset="0"/>
              </a:rPr>
              <a:t>m</a:t>
            </a:r>
            <a:r>
              <a:rPr lang="en-US" altLang="zh-CN" sz="2400" b="1" baseline="30000"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是指每 </a:t>
            </a:r>
            <a:r>
              <a:rPr lang="en-US" altLang="zh-CN" sz="2400" b="1" dirty="0">
                <a:latin typeface="Times New Roman" panose="02020603050405020304" pitchFamily="18" charset="0"/>
                <a:cs typeface="Times New Roman" panose="02020603050405020304" pitchFamily="18" charset="0"/>
              </a:rPr>
              <a:t>1/</a:t>
            </a:r>
            <a:r>
              <a:rPr lang="en-US" altLang="zh-CN" sz="2400" b="1" i="1" dirty="0">
                <a:latin typeface="Times New Roman" panose="02020603050405020304" pitchFamily="18" charset="0"/>
                <a:cs typeface="Times New Roman" panose="02020603050405020304" pitchFamily="18" charset="0"/>
              </a:rPr>
              <a:t>m </a:t>
            </a:r>
            <a:r>
              <a:rPr lang="zh-CN" altLang="en-US" sz="2400" b="1" dirty="0">
                <a:latin typeface="Times New Roman" panose="02020603050405020304" pitchFamily="18" charset="0"/>
                <a:cs typeface="Times New Roman" panose="02020603050405020304" pitchFamily="18" charset="0"/>
              </a:rPr>
              <a:t>年的有效贴现率为            。</a:t>
            </a:r>
          </a:p>
        </p:txBody>
      </p:sp>
      <p:sp>
        <p:nvSpPr>
          <p:cNvPr id="3072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26"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2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28"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018" name="Object 10"/>
          <p:cNvGraphicFramePr>
            <a:graphicFrameLocks noChangeAspect="1"/>
          </p:cNvGraphicFramePr>
          <p:nvPr>
            <p:extLst>
              <p:ext uri="{D42A27DB-BD31-4B8C-83A1-F6EECF244321}">
                <p14:modId xmlns:p14="http://schemas.microsoft.com/office/powerpoint/2010/main" val="180701820"/>
              </p:ext>
            </p:extLst>
          </p:nvPr>
        </p:nvGraphicFramePr>
        <p:xfrm>
          <a:off x="2615198" y="3984375"/>
          <a:ext cx="3721100" cy="1490662"/>
        </p:xfrm>
        <a:graphic>
          <a:graphicData uri="http://schemas.openxmlformats.org/presentationml/2006/ole">
            <mc:AlternateContent xmlns:mc="http://schemas.openxmlformats.org/markup-compatibility/2006">
              <mc:Choice xmlns:v="urn:schemas-microsoft-com:vml" Requires="v">
                <p:oleObj spid="_x0000_s70818" name="Equation" r:id="rId3" imgW="1257120" imgH="507960" progId="Equation.DSMT4">
                  <p:embed/>
                </p:oleObj>
              </mc:Choice>
              <mc:Fallback>
                <p:oleObj name="Equation" r:id="rId3" imgW="1257120" imgH="507960" progId="Equation.DSMT4">
                  <p:embed/>
                  <p:pic>
                    <p:nvPicPr>
                      <p:cNvPr id="0" name=""/>
                      <p:cNvPicPr>
                        <a:picLocks noChangeAspect="1" noChangeArrowheads="1"/>
                      </p:cNvPicPr>
                      <p:nvPr/>
                    </p:nvPicPr>
                    <p:blipFill>
                      <a:blip r:embed="rId4"/>
                      <a:srcRect/>
                      <a:stretch>
                        <a:fillRect/>
                      </a:stretch>
                    </p:blipFill>
                    <p:spPr bwMode="auto">
                      <a:xfrm>
                        <a:off x="2615198" y="3984375"/>
                        <a:ext cx="3721100" cy="1490662"/>
                      </a:xfrm>
                      <a:prstGeom prst="rect">
                        <a:avLst/>
                      </a:prstGeom>
                      <a:solidFill>
                        <a:srgbClr val="ECF7F8"/>
                      </a:solidFill>
                    </p:spPr>
                  </p:pic>
                </p:oleObj>
              </mc:Fallback>
            </mc:AlternateContent>
          </a:graphicData>
        </a:graphic>
      </p:graphicFrame>
      <p:sp>
        <p:nvSpPr>
          <p:cNvPr id="30730"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32"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390635657"/>
              </p:ext>
            </p:extLst>
          </p:nvPr>
        </p:nvGraphicFramePr>
        <p:xfrm>
          <a:off x="7660573" y="2332640"/>
          <a:ext cx="726291" cy="949576"/>
        </p:xfrm>
        <a:graphic>
          <a:graphicData uri="http://schemas.openxmlformats.org/presentationml/2006/ole">
            <mc:AlternateContent xmlns:mc="http://schemas.openxmlformats.org/markup-compatibility/2006">
              <mc:Choice xmlns:v="urn:schemas-microsoft-com:vml" Requires="v">
                <p:oleObj spid="_x0000_s70819" name="Equation" r:id="rId5" imgW="317160" imgH="419040" progId="Equation.DSMT4">
                  <p:embed/>
                </p:oleObj>
              </mc:Choice>
              <mc:Fallback>
                <p:oleObj name="Equation" r:id="rId5" imgW="317160" imgH="419040" progId="Equation.DSMT4">
                  <p:embed/>
                  <p:pic>
                    <p:nvPicPr>
                      <p:cNvPr id="0" name="Object 10"/>
                      <p:cNvPicPr>
                        <a:picLocks noChangeAspect="1" noChangeArrowheads="1"/>
                      </p:cNvPicPr>
                      <p:nvPr/>
                    </p:nvPicPr>
                    <p:blipFill>
                      <a:blip r:embed="rId6"/>
                      <a:srcRect/>
                      <a:stretch>
                        <a:fillRect/>
                      </a:stretch>
                    </p:blipFill>
                    <p:spPr bwMode="auto">
                      <a:xfrm>
                        <a:off x="7660573" y="2332640"/>
                        <a:ext cx="726291" cy="949576"/>
                      </a:xfrm>
                      <a:prstGeom prst="rect">
                        <a:avLst/>
                      </a:prstGeom>
                      <a:solidFill>
                        <a:schemeClr val="bg1"/>
                      </a:solidFill>
                      <a:ln>
                        <a:solidFill>
                          <a:schemeClr val="bg1"/>
                        </a:solidFill>
                      </a:ln>
                    </p:spPr>
                  </p:pic>
                </p:oleObj>
              </mc:Fallback>
            </mc:AlternateContent>
          </a:graphicData>
        </a:graphic>
      </p:graphicFrame>
    </p:spTree>
    <p:extLst>
      <p:ext uri="{BB962C8B-B14F-4D97-AF65-F5344CB8AC3E}">
        <p14:creationId xmlns:p14="http://schemas.microsoft.com/office/powerpoint/2010/main" val="30454609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 calcmode="lin" valueType="num">
                                      <p:cBhvr additive="base">
                                        <p:cTn id="7" dur="5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3018"/>
                                        </p:tgtEl>
                                        <p:attrNameLst>
                                          <p:attrName>style.visibility</p:attrName>
                                        </p:attrNameLst>
                                      </p:cBhvr>
                                      <p:to>
                                        <p:strVal val="visible"/>
                                      </p:to>
                                    </p:set>
                                    <p:anim calcmode="lin" valueType="num">
                                      <p:cBhvr additive="base">
                                        <p:cTn id="11" dur="500" fill="hold"/>
                                        <p:tgtEl>
                                          <p:spTgt spid="43018"/>
                                        </p:tgtEl>
                                        <p:attrNameLst>
                                          <p:attrName>ppt_x</p:attrName>
                                        </p:attrNameLst>
                                      </p:cBhvr>
                                      <p:tavLst>
                                        <p:tav tm="0">
                                          <p:val>
                                            <p:strVal val="#ppt_x"/>
                                          </p:val>
                                        </p:tav>
                                        <p:tav tm="100000">
                                          <p:val>
                                            <p:strVal val="#ppt_x"/>
                                          </p:val>
                                        </p:tav>
                                      </p:tavLst>
                                    </p:anim>
                                    <p:anim calcmode="lin" valueType="num">
                                      <p:cBhvr additive="base">
                                        <p:cTn id="12" dur="500" fill="hold"/>
                                        <p:tgtEl>
                                          <p:spTgt spid="4301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457200" y="1270380"/>
            <a:ext cx="8229600" cy="4382717"/>
          </a:xfrm>
        </p:spPr>
        <p:txBody>
          <a:bodyPr/>
          <a:lstStyle/>
          <a:p>
            <a:r>
              <a:rPr lang="zh-CN" altLang="en-US" b="1" dirty="0">
                <a:latin typeface="+mn-lt"/>
                <a:ea typeface="黑体" panose="02010609060101010101" pitchFamily="49" charset="-122"/>
              </a:rPr>
              <a:t>例：假设累积函数为</a:t>
            </a:r>
            <a:endParaRPr lang="en-US" altLang="zh-CN" b="1" dirty="0">
              <a:latin typeface="+mn-lt"/>
              <a:ea typeface="黑体" panose="02010609060101010101" pitchFamily="49" charset="-122"/>
            </a:endParaRPr>
          </a:p>
          <a:p>
            <a:pPr marL="0" indent="0">
              <a:buNone/>
            </a:pPr>
            <a:r>
              <a:rPr lang="zh-CN" altLang="en-US" b="1" dirty="0">
                <a:latin typeface="+mn-lt"/>
                <a:ea typeface="黑体" panose="02010609060101010101" pitchFamily="49" charset="-122"/>
              </a:rPr>
              <a:t>          计算 </a:t>
            </a:r>
            <a:r>
              <a:rPr lang="en-US" altLang="zh-CN" b="1" i="1" dirty="0">
                <a:latin typeface="+mn-lt"/>
                <a:ea typeface="黑体" panose="02010609060101010101" pitchFamily="49" charset="-122"/>
              </a:rPr>
              <a:t>t </a:t>
            </a:r>
            <a:r>
              <a:rPr lang="en-US" altLang="zh-CN" b="1" dirty="0">
                <a:latin typeface="+mn-lt"/>
                <a:ea typeface="黑体" panose="02010609060101010101" pitchFamily="49" charset="-122"/>
              </a:rPr>
              <a:t>=1 </a:t>
            </a:r>
            <a:r>
              <a:rPr lang="zh-CN" altLang="en-US" b="1" dirty="0">
                <a:latin typeface="+mn-lt"/>
                <a:ea typeface="黑体" panose="02010609060101010101" pitchFamily="49" charset="-122"/>
              </a:rPr>
              <a:t>时的</a:t>
            </a:r>
            <a:r>
              <a:rPr lang="en-US" altLang="zh-CN" b="1" dirty="0">
                <a:latin typeface="+mn-lt"/>
                <a:ea typeface="黑体" panose="02010609060101010101" pitchFamily="49" charset="-122"/>
              </a:rPr>
              <a:t>500</a:t>
            </a:r>
            <a:r>
              <a:rPr lang="zh-CN" altLang="en-US" b="1" dirty="0">
                <a:latin typeface="+mn-lt"/>
                <a:ea typeface="黑体" panose="02010609060101010101" pitchFamily="49" charset="-122"/>
              </a:rPr>
              <a:t>元</a:t>
            </a:r>
            <a:r>
              <a:rPr lang="en-US" altLang="zh-CN" b="1" dirty="0">
                <a:latin typeface="+mn-lt"/>
                <a:ea typeface="黑体" panose="02010609060101010101" pitchFamily="49" charset="-122"/>
              </a:rPr>
              <a:t> </a:t>
            </a:r>
            <a:r>
              <a:rPr lang="zh-CN" altLang="en-US" b="1" dirty="0">
                <a:latin typeface="+mn-lt"/>
                <a:ea typeface="黑体" panose="02010609060101010101" pitchFamily="49" charset="-122"/>
              </a:rPr>
              <a:t>，在 </a:t>
            </a:r>
            <a:r>
              <a:rPr lang="en-US" altLang="zh-CN" b="1" i="1" dirty="0">
                <a:latin typeface="+mn-lt"/>
                <a:ea typeface="黑体" panose="02010609060101010101" pitchFamily="49" charset="-122"/>
              </a:rPr>
              <a:t>t </a:t>
            </a:r>
            <a:r>
              <a:rPr lang="en-US" altLang="zh-CN" b="1" dirty="0">
                <a:latin typeface="+mn-lt"/>
                <a:ea typeface="黑体" panose="02010609060101010101" pitchFamily="49" charset="-122"/>
              </a:rPr>
              <a:t>= 2 </a:t>
            </a:r>
            <a:r>
              <a:rPr lang="zh-CN" altLang="en-US" b="1" dirty="0">
                <a:latin typeface="+mn-lt"/>
                <a:ea typeface="黑体" panose="02010609060101010101" pitchFamily="49" charset="-122"/>
              </a:rPr>
              <a:t>的累积值。</a:t>
            </a:r>
            <a:endParaRPr lang="en-US" altLang="zh-CN" b="1" dirty="0">
              <a:latin typeface="+mn-lt"/>
              <a:ea typeface="黑体" panose="02010609060101010101" pitchFamily="49" charset="-122"/>
            </a:endParaRPr>
          </a:p>
          <a:p>
            <a:r>
              <a:rPr lang="zh-CN" altLang="en-US" b="1" dirty="0">
                <a:latin typeface="+mn-lt"/>
                <a:ea typeface="黑体" panose="02010609060101010101" pitchFamily="49" charset="-122"/>
              </a:rPr>
              <a:t>解：</a:t>
            </a:r>
          </a:p>
        </p:txBody>
      </p:sp>
      <p:sp>
        <p:nvSpPr>
          <p:cNvPr id="2" name="灯片编号占位符 1"/>
          <p:cNvSpPr>
            <a:spLocks noGrp="1"/>
          </p:cNvSpPr>
          <p:nvPr>
            <p:ph type="sldNum" sz="quarter" idx="12"/>
          </p:nvPr>
        </p:nvSpPr>
        <p:spPr/>
        <p:txBody>
          <a:bodyPr/>
          <a:lstStyle/>
          <a:p>
            <a:pPr>
              <a:defRPr/>
            </a:pPr>
            <a:fld id="{6ADD08AE-19EB-437C-9E2B-44CA52C4D3C3}" type="slidenum">
              <a:rPr lang="en-US" altLang="zh-CN" smtClean="0"/>
              <a:pPr>
                <a:defRPr/>
              </a:pPr>
              <a:t>9</a:t>
            </a:fld>
            <a:endParaRPr lang="en-US" altLang="zh-CN"/>
          </a:p>
        </p:txBody>
      </p:sp>
      <p:graphicFrame>
        <p:nvGraphicFramePr>
          <p:cNvPr id="7" name="对象 6"/>
          <p:cNvGraphicFramePr>
            <a:graphicFrameLocks noChangeAspect="1"/>
          </p:cNvGraphicFramePr>
          <p:nvPr>
            <p:extLst>
              <p:ext uri="{D42A27DB-BD31-4B8C-83A1-F6EECF244321}">
                <p14:modId xmlns:p14="http://schemas.microsoft.com/office/powerpoint/2010/main" val="117849177"/>
              </p:ext>
            </p:extLst>
          </p:nvPr>
        </p:nvGraphicFramePr>
        <p:xfrm>
          <a:off x="4304511" y="1407476"/>
          <a:ext cx="1458913" cy="468312"/>
        </p:xfrm>
        <a:graphic>
          <a:graphicData uri="http://schemas.openxmlformats.org/presentationml/2006/ole">
            <mc:AlternateContent xmlns:mc="http://schemas.openxmlformats.org/markup-compatibility/2006">
              <mc:Choice xmlns:v="urn:schemas-microsoft-com:vml" Requires="v">
                <p:oleObj spid="_x0000_s1282" name="Equation" r:id="rId3" imgW="711000" imgH="228600" progId="Equation.DSMT4">
                  <p:embed/>
                </p:oleObj>
              </mc:Choice>
              <mc:Fallback>
                <p:oleObj name="Equation" r:id="rId3" imgW="711000" imgH="228600" progId="Equation.DSMT4">
                  <p:embed/>
                  <p:pic>
                    <p:nvPicPr>
                      <p:cNvPr id="0" name=""/>
                      <p:cNvPicPr>
                        <a:picLocks noChangeAspect="1" noChangeArrowheads="1"/>
                      </p:cNvPicPr>
                      <p:nvPr/>
                    </p:nvPicPr>
                    <p:blipFill>
                      <a:blip r:embed="rId4"/>
                      <a:srcRect/>
                      <a:stretch>
                        <a:fillRect/>
                      </a:stretch>
                    </p:blipFill>
                    <p:spPr bwMode="auto">
                      <a:xfrm>
                        <a:off x="4304511" y="1407476"/>
                        <a:ext cx="1458913" cy="46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887290365"/>
              </p:ext>
            </p:extLst>
          </p:nvPr>
        </p:nvGraphicFramePr>
        <p:xfrm>
          <a:off x="6228184" y="4293096"/>
          <a:ext cx="2481263" cy="433388"/>
        </p:xfrm>
        <a:graphic>
          <a:graphicData uri="http://schemas.openxmlformats.org/presentationml/2006/ole">
            <mc:AlternateContent xmlns:mc="http://schemas.openxmlformats.org/markup-compatibility/2006">
              <mc:Choice xmlns:v="urn:schemas-microsoft-com:vml" Requires="v">
                <p:oleObj spid="_x0000_s1283" name="Equation" r:id="rId5" imgW="1015920" imgH="177480" progId="Equation.DSMT4">
                  <p:embed/>
                </p:oleObj>
              </mc:Choice>
              <mc:Fallback>
                <p:oleObj name="Equation" r:id="rId5" imgW="1015920" imgH="177480" progId="Equation.DSMT4">
                  <p:embed/>
                  <p:pic>
                    <p:nvPicPr>
                      <p:cNvPr id="0" name=""/>
                      <p:cNvPicPr>
                        <a:picLocks noChangeAspect="1" noChangeArrowheads="1"/>
                      </p:cNvPicPr>
                      <p:nvPr/>
                    </p:nvPicPr>
                    <p:blipFill>
                      <a:blip r:embed="rId6"/>
                      <a:srcRect/>
                      <a:stretch>
                        <a:fillRect/>
                      </a:stretch>
                    </p:blipFill>
                    <p:spPr bwMode="auto">
                      <a:xfrm>
                        <a:off x="6228184" y="4293096"/>
                        <a:ext cx="2481263"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571817914"/>
              </p:ext>
            </p:extLst>
          </p:nvPr>
        </p:nvGraphicFramePr>
        <p:xfrm>
          <a:off x="1475656" y="3140968"/>
          <a:ext cx="3888432" cy="3312367"/>
        </p:xfrm>
        <a:graphic>
          <a:graphicData uri="http://schemas.openxmlformats.org/drawingml/2006/table">
            <a:tbl>
              <a:tblPr firstRow="1" firstCol="1" bandRow="1">
                <a:tableStyleId>{5940675A-B579-460E-94D1-54222C63F5DA}</a:tableStyleId>
              </a:tblPr>
              <a:tblGrid>
                <a:gridCol w="1944216">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tblGrid>
              <a:tr h="841347">
                <a:tc>
                  <a:txBody>
                    <a:bodyPr/>
                    <a:lstStyle/>
                    <a:p>
                      <a:pPr algn="ctr">
                        <a:spcAft>
                          <a:spcPts val="0"/>
                        </a:spcAft>
                      </a:pPr>
                      <a:r>
                        <a:rPr lang="en-US" sz="2400" b="1" i="1" kern="0" dirty="0">
                          <a:effectLst/>
                          <a:latin typeface="Times New Roman" panose="02020603050405020304" pitchFamily="18" charset="0"/>
                          <a:cs typeface="Times New Roman" panose="02020603050405020304" pitchFamily="18" charset="0"/>
                        </a:rPr>
                        <a:t>t</a:t>
                      </a:r>
                      <a:endParaRPr lang="zh-CN" sz="2400" b="1" i="1"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solidFill>
                      <a:srgbClr val="FFFF00"/>
                    </a:solidFill>
                  </a:tcPr>
                </a:tc>
                <a:tc>
                  <a:txBody>
                    <a:bodyPr/>
                    <a:lstStyle/>
                    <a:p>
                      <a:pPr algn="ctr" latinLnBrk="1">
                        <a:spcAft>
                          <a:spcPts val="0"/>
                        </a:spcAft>
                      </a:pPr>
                      <a:r>
                        <a:rPr lang="en-US" sz="2400" b="1" i="1" kern="0" dirty="0">
                          <a:effectLst/>
                          <a:latin typeface="Times New Roman" panose="02020603050405020304" pitchFamily="18" charset="0"/>
                          <a:cs typeface="Times New Roman" panose="02020603050405020304" pitchFamily="18" charset="0"/>
                        </a:rPr>
                        <a:t>a</a:t>
                      </a:r>
                      <a:r>
                        <a:rPr lang="en-US" sz="2400" b="1" kern="0" dirty="0">
                          <a:effectLst/>
                          <a:latin typeface="Times New Roman" panose="02020603050405020304" pitchFamily="18" charset="0"/>
                          <a:cs typeface="Times New Roman" panose="02020603050405020304" pitchFamily="18" charset="0"/>
                        </a:rPr>
                        <a:t>(</a:t>
                      </a:r>
                      <a:r>
                        <a:rPr lang="en-US" sz="2400" b="1" i="1" kern="0" dirty="0">
                          <a:effectLst/>
                          <a:latin typeface="Times New Roman" panose="02020603050405020304" pitchFamily="18" charset="0"/>
                          <a:cs typeface="Times New Roman" panose="02020603050405020304" pitchFamily="18" charset="0"/>
                        </a:rPr>
                        <a:t>t</a:t>
                      </a:r>
                      <a:r>
                        <a:rPr lang="en-US" sz="2400" b="1" kern="0" dirty="0">
                          <a:effectLst/>
                          <a:latin typeface="Times New Roman" panose="02020603050405020304" pitchFamily="18" charset="0"/>
                          <a:cs typeface="Times New Roman" panose="02020603050405020304" pitchFamily="18" charset="0"/>
                        </a:rPr>
                        <a:t>)</a:t>
                      </a:r>
                      <a:endParaRPr lang="zh-CN" sz="2400" b="1" kern="100" dirty="0">
                        <a:solidFill>
                          <a:schemeClr val="tx1"/>
                        </a:solidFill>
                        <a:effectLst/>
                        <a:latin typeface="Times New Roman" panose="02020603050405020304" pitchFamily="18" charset="0"/>
                        <a:ea typeface="宋体"/>
                        <a:cs typeface="Times New Roman" panose="02020603050405020304" pitchFamily="18" charset="0"/>
                      </a:endParaRPr>
                    </a:p>
                  </a:txBody>
                  <a:tcPr marL="68580" marR="68580" marT="0" marB="0" anchor="ctr">
                    <a:solidFill>
                      <a:srgbClr val="FFFF00"/>
                    </a:solidFill>
                  </a:tcPr>
                </a:tc>
                <a:extLst>
                  <a:ext uri="{0D108BD9-81ED-4DB2-BD59-A6C34878D82A}">
                    <a16:rowId xmlns:a16="http://schemas.microsoft.com/office/drawing/2014/main" val="10000"/>
                  </a:ext>
                </a:extLst>
              </a:tr>
              <a:tr h="617755">
                <a:tc>
                  <a:txBody>
                    <a:bodyPr/>
                    <a:lstStyle/>
                    <a:p>
                      <a:pPr algn="ctr" latinLnBrk="1">
                        <a:spcAft>
                          <a:spcPts val="0"/>
                        </a:spcAft>
                      </a:pPr>
                      <a:r>
                        <a:rPr lang="en-US" sz="2400" b="1" kern="0" dirty="0">
                          <a:effectLst/>
                          <a:latin typeface="+mj-lt"/>
                          <a:cs typeface="Times New Roman" panose="02020603050405020304" pitchFamily="18" charset="0"/>
                        </a:rPr>
                        <a:t>0</a:t>
                      </a:r>
                      <a:endParaRPr lang="zh-CN" sz="2400" b="1" kern="100" dirty="0">
                        <a:solidFill>
                          <a:schemeClr val="tx1"/>
                        </a:solidFill>
                        <a:effectLst/>
                        <a:latin typeface="+mj-lt"/>
                        <a:ea typeface="宋体"/>
                        <a:cs typeface="Times New Roman" panose="02020603050405020304" pitchFamily="18" charset="0"/>
                      </a:endParaRPr>
                    </a:p>
                  </a:txBody>
                  <a:tcPr marL="68580" marR="68580" marT="0" marB="0" anchor="ctr"/>
                </a:tc>
                <a:tc>
                  <a:txBody>
                    <a:bodyPr/>
                    <a:lstStyle/>
                    <a:p>
                      <a:pPr algn="ctr" latinLnBrk="1">
                        <a:spcAft>
                          <a:spcPts val="0"/>
                        </a:spcAft>
                      </a:pPr>
                      <a:r>
                        <a:rPr lang="en-US" sz="2400" b="1" kern="0" dirty="0">
                          <a:effectLst/>
                          <a:latin typeface="+mj-lt"/>
                          <a:cs typeface="Times New Roman" panose="02020603050405020304" pitchFamily="18" charset="0"/>
                        </a:rPr>
                        <a:t>1</a:t>
                      </a:r>
                      <a:endParaRPr lang="zh-CN" sz="2400" b="1" kern="100" dirty="0">
                        <a:solidFill>
                          <a:schemeClr val="tx1"/>
                        </a:solidFill>
                        <a:effectLst/>
                        <a:latin typeface="+mj-lt"/>
                        <a:ea typeface="宋体"/>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617755">
                <a:tc>
                  <a:txBody>
                    <a:bodyPr/>
                    <a:lstStyle/>
                    <a:p>
                      <a:pPr algn="ctr" latinLnBrk="1">
                        <a:spcAft>
                          <a:spcPts val="0"/>
                        </a:spcAft>
                      </a:pPr>
                      <a:r>
                        <a:rPr lang="en-US" sz="2400" b="1" kern="0" dirty="0">
                          <a:effectLst/>
                          <a:latin typeface="+mj-lt"/>
                          <a:cs typeface="Times New Roman" panose="02020603050405020304" pitchFamily="18" charset="0"/>
                        </a:rPr>
                        <a:t>1</a:t>
                      </a:r>
                      <a:endParaRPr lang="zh-CN" sz="2400" b="1" kern="100" dirty="0">
                        <a:solidFill>
                          <a:schemeClr val="tx1"/>
                        </a:solidFill>
                        <a:effectLst/>
                        <a:latin typeface="+mj-lt"/>
                        <a:ea typeface="宋体"/>
                        <a:cs typeface="Times New Roman" panose="02020603050405020304" pitchFamily="18" charset="0"/>
                      </a:endParaRPr>
                    </a:p>
                  </a:txBody>
                  <a:tcPr marL="68580" marR="68580" marT="0" marB="0" anchor="ctr"/>
                </a:tc>
                <a:tc>
                  <a:txBody>
                    <a:bodyPr/>
                    <a:lstStyle/>
                    <a:p>
                      <a:pPr algn="ctr" latinLnBrk="1">
                        <a:spcAft>
                          <a:spcPts val="0"/>
                        </a:spcAft>
                      </a:pPr>
                      <a:r>
                        <a:rPr lang="en-US" sz="2400" b="1" kern="0" dirty="0">
                          <a:effectLst/>
                          <a:latin typeface="+mj-lt"/>
                          <a:cs typeface="Times New Roman" panose="02020603050405020304" pitchFamily="18" charset="0"/>
                        </a:rPr>
                        <a:t>2</a:t>
                      </a:r>
                      <a:endParaRPr lang="zh-CN" sz="2400" b="1" kern="100" dirty="0">
                        <a:solidFill>
                          <a:schemeClr val="tx1"/>
                        </a:solidFill>
                        <a:effectLst/>
                        <a:latin typeface="+mj-lt"/>
                        <a:ea typeface="宋体"/>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617755">
                <a:tc>
                  <a:txBody>
                    <a:bodyPr/>
                    <a:lstStyle/>
                    <a:p>
                      <a:pPr algn="ctr" latinLnBrk="1">
                        <a:spcAft>
                          <a:spcPts val="0"/>
                        </a:spcAft>
                      </a:pPr>
                      <a:r>
                        <a:rPr lang="en-US" sz="2400" b="1" kern="0" dirty="0">
                          <a:effectLst/>
                          <a:latin typeface="+mj-lt"/>
                          <a:cs typeface="Times New Roman" panose="02020603050405020304" pitchFamily="18" charset="0"/>
                        </a:rPr>
                        <a:t>2</a:t>
                      </a:r>
                      <a:endParaRPr lang="zh-CN" sz="2400" b="1" kern="100" dirty="0">
                        <a:solidFill>
                          <a:schemeClr val="tx1"/>
                        </a:solidFill>
                        <a:effectLst/>
                        <a:latin typeface="+mj-lt"/>
                        <a:ea typeface="宋体"/>
                        <a:cs typeface="Times New Roman" panose="02020603050405020304" pitchFamily="18" charset="0"/>
                      </a:endParaRPr>
                    </a:p>
                  </a:txBody>
                  <a:tcPr marL="68580" marR="68580" marT="0" marB="0" anchor="ctr"/>
                </a:tc>
                <a:tc>
                  <a:txBody>
                    <a:bodyPr/>
                    <a:lstStyle/>
                    <a:p>
                      <a:pPr algn="ctr" latinLnBrk="1">
                        <a:spcAft>
                          <a:spcPts val="0"/>
                        </a:spcAft>
                      </a:pPr>
                      <a:r>
                        <a:rPr lang="en-US" sz="2400" b="1" kern="0" dirty="0">
                          <a:effectLst/>
                          <a:latin typeface="+mj-lt"/>
                          <a:cs typeface="Times New Roman" panose="02020603050405020304" pitchFamily="18" charset="0"/>
                        </a:rPr>
                        <a:t>5</a:t>
                      </a:r>
                      <a:endParaRPr lang="zh-CN" sz="2400" b="1" kern="100" dirty="0">
                        <a:solidFill>
                          <a:schemeClr val="tx1"/>
                        </a:solidFill>
                        <a:effectLst/>
                        <a:latin typeface="+mj-lt"/>
                        <a:ea typeface="宋体"/>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617755">
                <a:tc>
                  <a:txBody>
                    <a:bodyPr/>
                    <a:lstStyle/>
                    <a:p>
                      <a:pPr algn="ctr" latinLnBrk="1">
                        <a:spcAft>
                          <a:spcPts val="0"/>
                        </a:spcAft>
                      </a:pPr>
                      <a:r>
                        <a:rPr lang="en-US" sz="2400" b="1" kern="0">
                          <a:effectLst/>
                          <a:latin typeface="+mj-lt"/>
                          <a:cs typeface="Times New Roman" panose="02020603050405020304" pitchFamily="18" charset="0"/>
                        </a:rPr>
                        <a:t>3</a:t>
                      </a:r>
                      <a:endParaRPr lang="zh-CN" sz="2400" b="1" kern="100">
                        <a:solidFill>
                          <a:schemeClr val="tx1"/>
                        </a:solidFill>
                        <a:effectLst/>
                        <a:latin typeface="+mj-lt"/>
                        <a:ea typeface="宋体"/>
                        <a:cs typeface="Times New Roman" panose="02020603050405020304" pitchFamily="18" charset="0"/>
                      </a:endParaRPr>
                    </a:p>
                  </a:txBody>
                  <a:tcPr marL="68580" marR="68580" marT="0" marB="0" anchor="ctr"/>
                </a:tc>
                <a:tc>
                  <a:txBody>
                    <a:bodyPr/>
                    <a:lstStyle/>
                    <a:p>
                      <a:pPr algn="ctr" latinLnBrk="1">
                        <a:spcAft>
                          <a:spcPts val="0"/>
                        </a:spcAft>
                      </a:pPr>
                      <a:r>
                        <a:rPr lang="en-US" sz="2400" b="1" kern="0" dirty="0">
                          <a:effectLst/>
                          <a:latin typeface="+mj-lt"/>
                          <a:cs typeface="Times New Roman" panose="02020603050405020304" pitchFamily="18" charset="0"/>
                        </a:rPr>
                        <a:t>10</a:t>
                      </a:r>
                      <a:endParaRPr lang="zh-CN" sz="2400" b="1" kern="100" dirty="0">
                        <a:solidFill>
                          <a:schemeClr val="tx1"/>
                        </a:solidFill>
                        <a:effectLst/>
                        <a:latin typeface="+mj-lt"/>
                        <a:ea typeface="宋体"/>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2359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 calcmode="lin" valueType="num">
                                      <p:cBhvr additive="base">
                                        <p:cTn id="1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964AED8-075C-4C9E-9BA7-66986325E655}" type="slidenum">
              <a:rPr lang="en-US" altLang="zh-CN" smtClean="0"/>
              <a:pPr eaLnBrk="1" hangingPunct="1"/>
              <a:t>90</a:t>
            </a:fld>
            <a:endParaRPr lang="en-US" altLang="zh-CN"/>
          </a:p>
        </p:txBody>
      </p:sp>
      <p:sp>
        <p:nvSpPr>
          <p:cNvPr id="43011" name="Rectangle 3"/>
          <p:cNvSpPr>
            <a:spLocks noGrp="1" noChangeArrowheads="1"/>
          </p:cNvSpPr>
          <p:nvPr>
            <p:ph type="body" idx="1"/>
          </p:nvPr>
        </p:nvSpPr>
        <p:spPr>
          <a:xfrm>
            <a:off x="395288" y="1588167"/>
            <a:ext cx="8353425" cy="4542757"/>
          </a:xfrm>
        </p:spPr>
        <p:txBody>
          <a:bodyPr/>
          <a:lstStyle/>
          <a:p>
            <a:pPr eaLnBrk="1" hangingPunct="1"/>
            <a:r>
              <a:rPr lang="zh-CN" altLang="en-US" sz="2400" dirty="0">
                <a:solidFill>
                  <a:srgbClr val="000099"/>
                </a:solidFill>
                <a:latin typeface="Times New Roman" panose="02020603050405020304" pitchFamily="18" charset="0"/>
                <a:cs typeface="Times New Roman" panose="02020603050405020304" pitchFamily="18" charset="0"/>
              </a:rPr>
              <a:t>名义贴现率与有效贴现率的关系：</a:t>
            </a:r>
            <a:endParaRPr lang="zh-CN" altLang="en-US" sz="2400" b="1" dirty="0">
              <a:latin typeface="Times New Roman" panose="02020603050405020304" pitchFamily="18" charset="0"/>
              <a:cs typeface="Times New Roman" panose="02020603050405020304" pitchFamily="18" charset="0"/>
            </a:endParaRPr>
          </a:p>
        </p:txBody>
      </p:sp>
      <p:sp>
        <p:nvSpPr>
          <p:cNvPr id="3072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26"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2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28"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43018" name="Object 10"/>
          <p:cNvGraphicFramePr>
            <a:graphicFrameLocks noChangeAspect="1"/>
          </p:cNvGraphicFramePr>
          <p:nvPr>
            <p:extLst>
              <p:ext uri="{D42A27DB-BD31-4B8C-83A1-F6EECF244321}">
                <p14:modId xmlns:p14="http://schemas.microsoft.com/office/powerpoint/2010/main" val="559889006"/>
              </p:ext>
            </p:extLst>
          </p:nvPr>
        </p:nvGraphicFramePr>
        <p:xfrm>
          <a:off x="2324272" y="2910617"/>
          <a:ext cx="3721100" cy="1155700"/>
        </p:xfrm>
        <a:graphic>
          <a:graphicData uri="http://schemas.openxmlformats.org/presentationml/2006/ole">
            <mc:AlternateContent xmlns:mc="http://schemas.openxmlformats.org/markup-compatibility/2006">
              <mc:Choice xmlns:v="urn:schemas-microsoft-com:vml" Requires="v">
                <p:oleObj spid="_x0000_s71770" name="Equation" r:id="rId3" imgW="1257120" imgH="393480" progId="Equation.DSMT4">
                  <p:embed/>
                </p:oleObj>
              </mc:Choice>
              <mc:Fallback>
                <p:oleObj name="Equation" r:id="rId3" imgW="1257120" imgH="393480" progId="Equation.DSMT4">
                  <p:embed/>
                  <p:pic>
                    <p:nvPicPr>
                      <p:cNvPr id="0" name=""/>
                      <p:cNvPicPr>
                        <a:picLocks noChangeAspect="1" noChangeArrowheads="1"/>
                      </p:cNvPicPr>
                      <p:nvPr/>
                    </p:nvPicPr>
                    <p:blipFill>
                      <a:blip r:embed="rId4"/>
                      <a:srcRect/>
                      <a:stretch>
                        <a:fillRect/>
                      </a:stretch>
                    </p:blipFill>
                    <p:spPr bwMode="auto">
                      <a:xfrm>
                        <a:off x="2324272" y="2910617"/>
                        <a:ext cx="3721100" cy="1155700"/>
                      </a:xfrm>
                      <a:prstGeom prst="rect">
                        <a:avLst/>
                      </a:prstGeom>
                      <a:solidFill>
                        <a:srgbClr val="ECF7F8"/>
                      </a:solidFill>
                    </p:spPr>
                  </p:pic>
                </p:oleObj>
              </mc:Fallback>
            </mc:AlternateContent>
          </a:graphicData>
        </a:graphic>
      </p:graphicFrame>
      <p:sp>
        <p:nvSpPr>
          <p:cNvPr id="30730"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732"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 name="TextBox 11"/>
          <p:cNvSpPr txBox="1"/>
          <p:nvPr/>
        </p:nvSpPr>
        <p:spPr>
          <a:xfrm>
            <a:off x="404260" y="4957835"/>
            <a:ext cx="8566485" cy="609398"/>
          </a:xfrm>
          <a:prstGeom prst="rect">
            <a:avLst/>
          </a:prstGeom>
          <a:noFill/>
        </p:spPr>
        <p:txBody>
          <a:bodyPr wrap="square" rtlCol="0">
            <a:spAutoFit/>
          </a:bodyPr>
          <a:lstStyle/>
          <a:p>
            <a:pPr>
              <a:buNone/>
            </a:pPr>
            <a:r>
              <a:rPr lang="zh-CN" altLang="en-US" sz="2400" b="1" dirty="0">
                <a:latin typeface="+mn-lt"/>
                <a:ea typeface="黑体" panose="02010609060101010101" pitchFamily="49" charset="-122"/>
              </a:rPr>
              <a:t>在 </a:t>
            </a:r>
            <a:r>
              <a:rPr lang="en-US" altLang="zh-CN" sz="2400" b="1" dirty="0">
                <a:latin typeface="+mn-lt"/>
                <a:ea typeface="黑体" panose="02010609060101010101" pitchFamily="49" charset="-122"/>
              </a:rPr>
              <a:t>1/</a:t>
            </a:r>
            <a:r>
              <a:rPr lang="en-US" altLang="zh-CN" sz="2400" b="1" i="1" dirty="0">
                <a:latin typeface="+mn-lt"/>
                <a:ea typeface="黑体" panose="02010609060101010101" pitchFamily="49" charset="-122"/>
              </a:rPr>
              <a:t>m </a:t>
            </a:r>
            <a:r>
              <a:rPr lang="zh-CN" altLang="en-US" sz="2400" b="1" dirty="0">
                <a:latin typeface="+mn-lt"/>
                <a:ea typeface="黑体" panose="02010609060101010101" pitchFamily="49" charset="-122"/>
              </a:rPr>
              <a:t>时期内，名义贴现率是与有效贴现率</a:t>
            </a:r>
            <a:r>
              <a:rPr lang="en-US" altLang="zh-CN" sz="2400" b="1" i="1" dirty="0">
                <a:latin typeface="+mn-lt"/>
                <a:ea typeface="黑体" panose="02010609060101010101" pitchFamily="49" charset="-122"/>
              </a:rPr>
              <a:t>d </a:t>
            </a:r>
            <a:r>
              <a:rPr lang="zh-CN" altLang="en-US" sz="2400" b="1" dirty="0">
                <a:latin typeface="+mn-lt"/>
                <a:ea typeface="黑体" panose="02010609060101010101" pitchFamily="49" charset="-122"/>
              </a:rPr>
              <a:t>等价的单贴现率。</a:t>
            </a:r>
          </a:p>
        </p:txBody>
      </p:sp>
    </p:spTree>
    <p:extLst>
      <p:ext uri="{BB962C8B-B14F-4D97-AF65-F5344CB8AC3E}">
        <p14:creationId xmlns:p14="http://schemas.microsoft.com/office/powerpoint/2010/main" val="2709973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 calcmode="lin" valueType="num">
                                      <p:cBhvr additive="base">
                                        <p:cTn id="7" dur="5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3018"/>
                                        </p:tgtEl>
                                        <p:attrNameLst>
                                          <p:attrName>style.visibility</p:attrName>
                                        </p:attrNameLst>
                                      </p:cBhvr>
                                      <p:to>
                                        <p:strVal val="visible"/>
                                      </p:to>
                                    </p:set>
                                    <p:anim calcmode="lin" valueType="num">
                                      <p:cBhvr additive="base">
                                        <p:cTn id="11" dur="500" fill="hold"/>
                                        <p:tgtEl>
                                          <p:spTgt spid="43018"/>
                                        </p:tgtEl>
                                        <p:attrNameLst>
                                          <p:attrName>ppt_x</p:attrName>
                                        </p:attrNameLst>
                                      </p:cBhvr>
                                      <p:tavLst>
                                        <p:tav tm="0">
                                          <p:val>
                                            <p:strVal val="#ppt_x"/>
                                          </p:val>
                                        </p:tav>
                                        <p:tav tm="100000">
                                          <p:val>
                                            <p:strVal val="#ppt_x"/>
                                          </p:val>
                                        </p:tav>
                                      </p:tavLst>
                                    </p:anim>
                                    <p:anim calcmode="lin" valueType="num">
                                      <p:cBhvr additive="base">
                                        <p:cTn id="12" dur="500" fill="hold"/>
                                        <p:tgtEl>
                                          <p:spTgt spid="4301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P spid="12"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4E1F0C7-4656-4276-AE9E-29343ADB2C18}" type="slidenum">
              <a:rPr lang="en-US" altLang="zh-CN" smtClean="0"/>
              <a:pPr eaLnBrk="1" hangingPunct="1"/>
              <a:t>91</a:t>
            </a:fld>
            <a:endParaRPr lang="en-US" altLang="zh-CN"/>
          </a:p>
        </p:txBody>
      </p:sp>
      <p:sp>
        <p:nvSpPr>
          <p:cNvPr id="54275" name="Rectangle 3"/>
          <p:cNvSpPr>
            <a:spLocks noGrp="1" noChangeArrowheads="1"/>
          </p:cNvSpPr>
          <p:nvPr>
            <p:ph type="body" idx="1"/>
          </p:nvPr>
        </p:nvSpPr>
        <p:spPr>
          <a:xfrm>
            <a:off x="236632" y="1006061"/>
            <a:ext cx="8670736" cy="5222875"/>
          </a:xfrm>
        </p:spPr>
        <p:txBody>
          <a:bodyPr/>
          <a:lstStyle/>
          <a:p>
            <a:pPr eaLnBrk="1" hangingPunct="1"/>
            <a:r>
              <a:rPr lang="en-US" altLang="zh-CN" sz="2400" b="1" dirty="0">
                <a:solidFill>
                  <a:srgbClr val="000099"/>
                </a:solidFill>
                <a:latin typeface="+mj-lt"/>
                <a:ea typeface="黑体" panose="02010609060101010101" pitchFamily="49" charset="-122"/>
              </a:rPr>
              <a:t>Example</a:t>
            </a:r>
            <a:r>
              <a:rPr lang="zh-CN" altLang="en-US" sz="2400" b="1" dirty="0">
                <a:solidFill>
                  <a:srgbClr val="000099"/>
                </a:solidFill>
                <a:latin typeface="+mj-lt"/>
                <a:ea typeface="黑体" panose="02010609060101010101" pitchFamily="49" charset="-122"/>
              </a:rPr>
              <a:t>：</a:t>
            </a:r>
            <a:r>
              <a:rPr lang="en-US" altLang="zh-CN" sz="2400" b="1" dirty="0">
                <a:latin typeface="+mj-lt"/>
                <a:ea typeface="黑体" panose="02010609060101010101" pitchFamily="49" charset="-122"/>
              </a:rPr>
              <a:t>Find the present value of $1000 to be paid at the end of six year at 6% per annum payable in advance and convertible semiannually.</a:t>
            </a:r>
          </a:p>
          <a:p>
            <a:pPr eaLnBrk="1" hangingPunct="1"/>
            <a:r>
              <a:rPr lang="zh-CN" altLang="en-US" sz="2400" b="1" dirty="0">
                <a:latin typeface="+mj-lt"/>
                <a:ea typeface="黑体" panose="02010609060101010101" pitchFamily="49" charset="-122"/>
              </a:rPr>
              <a:t>（名义贴现率为</a:t>
            </a:r>
            <a:r>
              <a:rPr lang="en-US" altLang="zh-CN" sz="2400" b="1" dirty="0">
                <a:latin typeface="+mj-lt"/>
                <a:ea typeface="黑体" panose="02010609060101010101" pitchFamily="49" charset="-122"/>
              </a:rPr>
              <a:t>6</a:t>
            </a:r>
            <a:r>
              <a:rPr lang="zh-CN" altLang="en-US" sz="2400" b="1" dirty="0">
                <a:latin typeface="+mj-lt"/>
                <a:ea typeface="黑体" panose="02010609060101010101" pitchFamily="49" charset="-122"/>
              </a:rPr>
              <a:t>％，半年复利</a:t>
            </a:r>
            <a:r>
              <a:rPr lang="en-US" altLang="zh-CN" sz="2400" b="1" dirty="0">
                <a:latin typeface="+mj-lt"/>
                <a:ea typeface="黑体" panose="02010609060101010101" pitchFamily="49" charset="-122"/>
              </a:rPr>
              <a:t>1</a:t>
            </a:r>
            <a:r>
              <a:rPr lang="zh-CN" altLang="en-US" sz="2400" b="1" dirty="0">
                <a:latin typeface="+mj-lt"/>
                <a:ea typeface="黑体" panose="02010609060101010101" pitchFamily="49" charset="-122"/>
              </a:rPr>
              <a:t>次，第</a:t>
            </a:r>
            <a:r>
              <a:rPr lang="en-US" altLang="zh-CN" sz="2400" b="1" dirty="0">
                <a:latin typeface="+mj-lt"/>
                <a:ea typeface="黑体" panose="02010609060101010101" pitchFamily="49" charset="-122"/>
              </a:rPr>
              <a:t>6</a:t>
            </a:r>
            <a:r>
              <a:rPr lang="zh-CN" altLang="en-US" sz="2400" b="1" dirty="0">
                <a:latin typeface="+mj-lt"/>
                <a:ea typeface="黑体" panose="02010609060101010101" pitchFamily="49" charset="-122"/>
              </a:rPr>
              <a:t>年末的值为</a:t>
            </a:r>
            <a:r>
              <a:rPr lang="en-US" altLang="zh-CN" sz="2400" b="1" dirty="0">
                <a:latin typeface="+mj-lt"/>
                <a:ea typeface="黑体" panose="02010609060101010101" pitchFamily="49" charset="-122"/>
              </a:rPr>
              <a:t>$1000</a:t>
            </a:r>
            <a:r>
              <a:rPr lang="zh-CN" altLang="en-US" sz="2400" b="1" dirty="0">
                <a:latin typeface="+mj-lt"/>
                <a:ea typeface="黑体" panose="02010609060101010101" pitchFamily="49" charset="-122"/>
              </a:rPr>
              <a:t>，求现值）</a:t>
            </a:r>
          </a:p>
          <a:p>
            <a:pPr eaLnBrk="1" hangingPunct="1"/>
            <a:r>
              <a:rPr lang="zh-CN" altLang="en-US" sz="2400" b="1" dirty="0">
                <a:solidFill>
                  <a:srgbClr val="000099"/>
                </a:solidFill>
                <a:latin typeface="+mj-lt"/>
                <a:ea typeface="黑体" panose="02010609060101010101" pitchFamily="49" charset="-122"/>
              </a:rPr>
              <a:t>解</a:t>
            </a:r>
            <a:r>
              <a:rPr lang="zh-CN" altLang="en-US" sz="2400" b="1" dirty="0">
                <a:latin typeface="+mj-lt"/>
                <a:ea typeface="黑体" panose="02010609060101010101" pitchFamily="49" charset="-122"/>
              </a:rPr>
              <a:t>：</a:t>
            </a:r>
          </a:p>
          <a:p>
            <a:pPr eaLnBrk="1" hangingPunct="1"/>
            <a:endParaRPr lang="zh-CN" altLang="en-US" sz="2400" b="1" dirty="0">
              <a:latin typeface="+mj-lt"/>
              <a:ea typeface="黑体" panose="02010609060101010101" pitchFamily="49" charset="-122"/>
            </a:endParaRPr>
          </a:p>
          <a:p>
            <a:pPr eaLnBrk="1" hangingPunct="1"/>
            <a:endParaRPr lang="zh-CN" altLang="en-US" sz="2400" b="1" dirty="0">
              <a:latin typeface="+mj-lt"/>
              <a:ea typeface="黑体" panose="02010609060101010101" pitchFamily="49" charset="-122"/>
            </a:endParaRPr>
          </a:p>
        </p:txBody>
      </p:sp>
      <p:sp>
        <p:nvSpPr>
          <p:cNvPr id="3174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4276" name="Object 4"/>
          <p:cNvGraphicFramePr>
            <a:graphicFrameLocks noChangeAspect="1"/>
          </p:cNvGraphicFramePr>
          <p:nvPr>
            <p:extLst>
              <p:ext uri="{D42A27DB-BD31-4B8C-83A1-F6EECF244321}">
                <p14:modId xmlns:p14="http://schemas.microsoft.com/office/powerpoint/2010/main" val="3807837114"/>
              </p:ext>
            </p:extLst>
          </p:nvPr>
        </p:nvGraphicFramePr>
        <p:xfrm>
          <a:off x="1792564" y="4083881"/>
          <a:ext cx="1368425" cy="430213"/>
        </p:xfrm>
        <a:graphic>
          <a:graphicData uri="http://schemas.openxmlformats.org/presentationml/2006/ole">
            <mc:AlternateContent xmlns:mc="http://schemas.openxmlformats.org/markup-compatibility/2006">
              <mc:Choice xmlns:v="urn:schemas-microsoft-com:vml" Requires="v">
                <p:oleObj spid="_x0000_s40194" name="Equation" r:id="rId3" imgW="634725" imgH="203112" progId="">
                  <p:embed/>
                </p:oleObj>
              </mc:Choice>
              <mc:Fallback>
                <p:oleObj name="Equation" r:id="rId3" imgW="634725" imgH="203112"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2564" y="4083881"/>
                        <a:ext cx="1368425"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0"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4278" name="Object 6"/>
          <p:cNvGraphicFramePr>
            <a:graphicFrameLocks noChangeAspect="1"/>
          </p:cNvGraphicFramePr>
          <p:nvPr>
            <p:extLst>
              <p:ext uri="{D42A27DB-BD31-4B8C-83A1-F6EECF244321}">
                <p14:modId xmlns:p14="http://schemas.microsoft.com/office/powerpoint/2010/main" val="4053305820"/>
              </p:ext>
            </p:extLst>
          </p:nvPr>
        </p:nvGraphicFramePr>
        <p:xfrm>
          <a:off x="1759056" y="4953334"/>
          <a:ext cx="5349875" cy="901700"/>
        </p:xfrm>
        <a:graphic>
          <a:graphicData uri="http://schemas.openxmlformats.org/presentationml/2006/ole">
            <mc:AlternateContent xmlns:mc="http://schemas.openxmlformats.org/markup-compatibility/2006">
              <mc:Choice xmlns:v="urn:schemas-microsoft-com:vml" Requires="v">
                <p:oleObj spid="_x0000_s40195" name="Equation" r:id="rId5" imgW="2768600" imgH="469900" progId="">
                  <p:embed/>
                </p:oleObj>
              </mc:Choice>
              <mc:Fallback>
                <p:oleObj name="Equation" r:id="rId5" imgW="2768600" imgH="4699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9056" y="4953334"/>
                        <a:ext cx="5349875"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26493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275">
                                            <p:txEl>
                                              <p:pRg st="1" end="1"/>
                                            </p:txEl>
                                          </p:spTgt>
                                        </p:tgtEl>
                                        <p:attrNameLst>
                                          <p:attrName>style.visibility</p:attrName>
                                        </p:attrNameLst>
                                      </p:cBhvr>
                                      <p:to>
                                        <p:strVal val="visible"/>
                                      </p:to>
                                    </p:set>
                                    <p:anim calcmode="lin" valueType="num">
                                      <p:cBhvr additive="base">
                                        <p:cTn id="13" dur="500" fill="hold"/>
                                        <p:tgtEl>
                                          <p:spTgt spid="542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2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4275">
                                            <p:txEl>
                                              <p:pRg st="2" end="2"/>
                                            </p:txEl>
                                          </p:spTgt>
                                        </p:tgtEl>
                                        <p:attrNameLst>
                                          <p:attrName>style.visibility</p:attrName>
                                        </p:attrNameLst>
                                      </p:cBhvr>
                                      <p:to>
                                        <p:strVal val="visible"/>
                                      </p:to>
                                    </p:set>
                                    <p:anim calcmode="lin" valueType="num">
                                      <p:cBhvr additive="base">
                                        <p:cTn id="19" dur="500" fill="hold"/>
                                        <p:tgtEl>
                                          <p:spTgt spid="542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27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4276"/>
                                        </p:tgtEl>
                                        <p:attrNameLst>
                                          <p:attrName>style.visibility</p:attrName>
                                        </p:attrNameLst>
                                      </p:cBhvr>
                                      <p:to>
                                        <p:strVal val="visible"/>
                                      </p:to>
                                    </p:set>
                                    <p:anim calcmode="lin" valueType="num">
                                      <p:cBhvr additive="base">
                                        <p:cTn id="23" dur="500" fill="hold"/>
                                        <p:tgtEl>
                                          <p:spTgt spid="54276"/>
                                        </p:tgtEl>
                                        <p:attrNameLst>
                                          <p:attrName>ppt_x</p:attrName>
                                        </p:attrNameLst>
                                      </p:cBhvr>
                                      <p:tavLst>
                                        <p:tav tm="0">
                                          <p:val>
                                            <p:strVal val="#ppt_x"/>
                                          </p:val>
                                        </p:tav>
                                        <p:tav tm="100000">
                                          <p:val>
                                            <p:strVal val="#ppt_x"/>
                                          </p:val>
                                        </p:tav>
                                      </p:tavLst>
                                    </p:anim>
                                    <p:anim calcmode="lin" valueType="num">
                                      <p:cBhvr additive="base">
                                        <p:cTn id="24" dur="500" fill="hold"/>
                                        <p:tgtEl>
                                          <p:spTgt spid="54276"/>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54278"/>
                                        </p:tgtEl>
                                        <p:attrNameLst>
                                          <p:attrName>style.visibility</p:attrName>
                                        </p:attrNameLst>
                                      </p:cBhvr>
                                      <p:to>
                                        <p:strVal val="visible"/>
                                      </p:to>
                                    </p:set>
                                    <p:anim calcmode="lin" valueType="num">
                                      <p:cBhvr additive="base">
                                        <p:cTn id="29" dur="500" fill="hold"/>
                                        <p:tgtEl>
                                          <p:spTgt spid="54278"/>
                                        </p:tgtEl>
                                        <p:attrNameLst>
                                          <p:attrName>ppt_x</p:attrName>
                                        </p:attrNameLst>
                                      </p:cBhvr>
                                      <p:tavLst>
                                        <p:tav tm="0">
                                          <p:val>
                                            <p:strVal val="#ppt_x"/>
                                          </p:val>
                                        </p:tav>
                                        <p:tav tm="100000">
                                          <p:val>
                                            <p:strVal val="#ppt_x"/>
                                          </p:val>
                                        </p:tav>
                                      </p:tavLst>
                                    </p:anim>
                                    <p:anim calcmode="lin" valueType="num">
                                      <p:cBhvr additive="base">
                                        <p:cTn id="30" dur="500" fill="hold"/>
                                        <p:tgtEl>
                                          <p:spTgt spid="542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AB35EDF3-3424-4B01-8C61-A5FDA879E032}" type="slidenum">
              <a:rPr lang="en-US" altLang="zh-CN" smtClean="0"/>
              <a:pPr eaLnBrk="1" hangingPunct="1">
                <a:buNone/>
              </a:pPr>
              <a:t>92</a:t>
            </a:fld>
            <a:endParaRPr lang="en-US" altLang="zh-CN" dirty="0"/>
          </a:p>
        </p:txBody>
      </p:sp>
      <p:sp>
        <p:nvSpPr>
          <p:cNvPr id="32771" name="Rectangle 2"/>
          <p:cNvSpPr>
            <a:spLocks noGrp="1" noChangeArrowheads="1"/>
          </p:cNvSpPr>
          <p:nvPr>
            <p:ph type="title"/>
          </p:nvPr>
        </p:nvSpPr>
        <p:spPr>
          <a:xfrm>
            <a:off x="467544" y="1001794"/>
            <a:ext cx="7543800" cy="504825"/>
          </a:xfrm>
        </p:spPr>
        <p:txBody>
          <a:bodyPr/>
          <a:lstStyle/>
          <a:p>
            <a:pPr eaLnBrk="1" hangingPunct="1"/>
            <a:r>
              <a:rPr lang="zh-CN" altLang="en-US" sz="2800" b="1" dirty="0">
                <a:solidFill>
                  <a:srgbClr val="000099"/>
                </a:solidFill>
                <a:latin typeface="+mn-lt"/>
                <a:ea typeface="黑体" panose="02010609060101010101" pitchFamily="49" charset="-122"/>
              </a:rPr>
              <a:t>名义利率与名义贴现率的关系</a:t>
            </a:r>
          </a:p>
        </p:txBody>
      </p:sp>
      <p:sp>
        <p:nvSpPr>
          <p:cNvPr id="55299" name="Rectangle 3"/>
          <p:cNvSpPr>
            <a:spLocks noGrp="1" noChangeArrowheads="1"/>
          </p:cNvSpPr>
          <p:nvPr>
            <p:ph type="body" idx="1"/>
          </p:nvPr>
        </p:nvSpPr>
        <p:spPr>
          <a:xfrm>
            <a:off x="457200" y="1125538"/>
            <a:ext cx="8229600" cy="4895750"/>
          </a:xfrm>
        </p:spPr>
        <p:txBody>
          <a:bodyPr/>
          <a:lstStyle/>
          <a:p>
            <a:pPr eaLnBrk="1" hangingPunct="1">
              <a:lnSpc>
                <a:spcPct val="120000"/>
              </a:lnSpc>
            </a:pPr>
            <a:endParaRPr lang="zh-CN" altLang="en-US" b="1" dirty="0">
              <a:latin typeface="+mn-lt"/>
              <a:ea typeface="黑体" panose="02010609060101010101" pitchFamily="49" charset="-122"/>
            </a:endParaRPr>
          </a:p>
          <a:p>
            <a:pPr eaLnBrk="1" hangingPunct="1">
              <a:lnSpc>
                <a:spcPct val="120000"/>
              </a:lnSpc>
            </a:pPr>
            <a:endParaRPr lang="en-US" altLang="zh-CN" b="1" dirty="0">
              <a:solidFill>
                <a:srgbClr val="0000CC"/>
              </a:solidFill>
              <a:latin typeface="+mn-lt"/>
              <a:ea typeface="黑体" panose="02010609060101010101" pitchFamily="49" charset="-122"/>
            </a:endParaRPr>
          </a:p>
          <a:p>
            <a:pPr eaLnBrk="1" hangingPunct="1">
              <a:lnSpc>
                <a:spcPct val="120000"/>
              </a:lnSpc>
            </a:pPr>
            <a:endParaRPr lang="en-US" altLang="zh-CN" b="1" dirty="0">
              <a:latin typeface="+mn-lt"/>
              <a:ea typeface="黑体" panose="02010609060101010101" pitchFamily="49" charset="-122"/>
            </a:endParaRPr>
          </a:p>
          <a:p>
            <a:pPr eaLnBrk="1" hangingPunct="1">
              <a:lnSpc>
                <a:spcPct val="120000"/>
              </a:lnSpc>
            </a:pPr>
            <a:endParaRPr lang="en-US" altLang="zh-CN" b="1" dirty="0">
              <a:solidFill>
                <a:srgbClr val="0000CC"/>
              </a:solidFill>
              <a:latin typeface="+mn-lt"/>
              <a:ea typeface="黑体" panose="02010609060101010101" pitchFamily="49" charset="-122"/>
            </a:endParaRPr>
          </a:p>
          <a:p>
            <a:pPr marL="0" indent="0" eaLnBrk="1" hangingPunct="1">
              <a:lnSpc>
                <a:spcPct val="120000"/>
              </a:lnSpc>
              <a:buNone/>
            </a:pPr>
            <a:endParaRPr lang="en-US" altLang="zh-CN" b="1" dirty="0">
              <a:latin typeface="+mn-lt"/>
              <a:ea typeface="黑体" panose="02010609060101010101" pitchFamily="49" charset="-122"/>
            </a:endParaRPr>
          </a:p>
          <a:p>
            <a:pPr marL="0" indent="0" eaLnBrk="1" hangingPunct="1">
              <a:lnSpc>
                <a:spcPct val="120000"/>
              </a:lnSpc>
              <a:buNone/>
            </a:pPr>
            <a:r>
              <a:rPr lang="zh-CN" altLang="en-US" b="1" i="1" dirty="0">
                <a:latin typeface="+mn-lt"/>
                <a:ea typeface="黑体" panose="02010609060101010101" pitchFamily="49" charset="-122"/>
              </a:rPr>
              <a:t> </a:t>
            </a:r>
            <a:r>
              <a:rPr lang="en-US" altLang="zh-CN" sz="2400" b="1" i="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和 </a:t>
            </a:r>
            <a:r>
              <a:rPr lang="en-US" altLang="zh-CN" sz="2400" b="1" i="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是 </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年内的有效利率和有效贴现率，故</a:t>
            </a:r>
          </a:p>
        </p:txBody>
      </p:sp>
      <p:sp>
        <p:nvSpPr>
          <p:cNvPr id="3277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5300" name="Object 4"/>
          <p:cNvGraphicFramePr>
            <a:graphicFrameLocks noChangeAspect="1"/>
          </p:cNvGraphicFramePr>
          <p:nvPr>
            <p:extLst>
              <p:ext uri="{D42A27DB-BD31-4B8C-83A1-F6EECF244321}">
                <p14:modId xmlns:p14="http://schemas.microsoft.com/office/powerpoint/2010/main" val="4264077191"/>
              </p:ext>
            </p:extLst>
          </p:nvPr>
        </p:nvGraphicFramePr>
        <p:xfrm>
          <a:off x="379541" y="1789881"/>
          <a:ext cx="8566150" cy="1128713"/>
        </p:xfrm>
        <a:graphic>
          <a:graphicData uri="http://schemas.openxmlformats.org/presentationml/2006/ole">
            <mc:AlternateContent xmlns:mc="http://schemas.openxmlformats.org/markup-compatibility/2006">
              <mc:Choice xmlns:v="urn:schemas-microsoft-com:vml" Requires="v">
                <p:oleObj spid="_x0000_s41371" name="Equation" r:id="rId3" imgW="3822480" imgH="507960" progId="Equation.DSMT4">
                  <p:embed/>
                </p:oleObj>
              </mc:Choice>
              <mc:Fallback>
                <p:oleObj name="Equation" r:id="rId3" imgW="3822480" imgH="507960" progId="Equation.DSMT4">
                  <p:embed/>
                  <p:pic>
                    <p:nvPicPr>
                      <p:cNvPr id="0" name=""/>
                      <p:cNvPicPr>
                        <a:picLocks noChangeAspect="1" noChangeArrowheads="1"/>
                      </p:cNvPicPr>
                      <p:nvPr/>
                    </p:nvPicPr>
                    <p:blipFill>
                      <a:blip r:embed="rId4"/>
                      <a:srcRect/>
                      <a:stretch>
                        <a:fillRect/>
                      </a:stretch>
                    </p:blipFill>
                    <p:spPr bwMode="auto">
                      <a:xfrm>
                        <a:off x="379541" y="1789881"/>
                        <a:ext cx="8566150" cy="1128713"/>
                      </a:xfrm>
                      <a:prstGeom prst="rect">
                        <a:avLst/>
                      </a:prstGeom>
                      <a:solidFill>
                        <a:schemeClr val="bg1">
                          <a:lumMod val="95000"/>
                        </a:schemeClr>
                      </a:solidFill>
                    </p:spPr>
                  </p:pic>
                </p:oleObj>
              </mc:Fallback>
            </mc:AlternateContent>
          </a:graphicData>
        </a:graphic>
      </p:graphicFrame>
      <p:sp>
        <p:nvSpPr>
          <p:cNvPr id="3277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77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778"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779"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780"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5310" name="Object 14"/>
          <p:cNvGraphicFramePr>
            <a:graphicFrameLocks noChangeAspect="1"/>
          </p:cNvGraphicFramePr>
          <p:nvPr>
            <p:extLst>
              <p:ext uri="{D42A27DB-BD31-4B8C-83A1-F6EECF244321}">
                <p14:modId xmlns:p14="http://schemas.microsoft.com/office/powerpoint/2010/main" val="2266244884"/>
              </p:ext>
            </p:extLst>
          </p:nvPr>
        </p:nvGraphicFramePr>
        <p:xfrm>
          <a:off x="2259224" y="5227652"/>
          <a:ext cx="3960440" cy="1186101"/>
        </p:xfrm>
        <a:graphic>
          <a:graphicData uri="http://schemas.openxmlformats.org/presentationml/2006/ole">
            <mc:AlternateContent xmlns:mc="http://schemas.openxmlformats.org/markup-compatibility/2006">
              <mc:Choice xmlns:v="urn:schemas-microsoft-com:vml" Requires="v">
                <p:oleObj spid="_x0000_s41372" name="Equation" r:id="rId5" imgW="1397000" imgH="419100" progId="">
                  <p:embed/>
                </p:oleObj>
              </mc:Choice>
              <mc:Fallback>
                <p:oleObj name="Equation" r:id="rId5" imgW="1397000" imgH="4191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9224" y="5227652"/>
                        <a:ext cx="3960440" cy="1186101"/>
                      </a:xfrm>
                      <a:prstGeom prst="rect">
                        <a:avLst/>
                      </a:prstGeom>
                      <a:noFill/>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4055911367"/>
              </p:ext>
            </p:extLst>
          </p:nvPr>
        </p:nvGraphicFramePr>
        <p:xfrm>
          <a:off x="1895742" y="3544822"/>
          <a:ext cx="725488" cy="950912"/>
        </p:xfrm>
        <a:graphic>
          <a:graphicData uri="http://schemas.openxmlformats.org/presentationml/2006/ole">
            <mc:AlternateContent xmlns:mc="http://schemas.openxmlformats.org/markup-compatibility/2006">
              <mc:Choice xmlns:v="urn:schemas-microsoft-com:vml" Requires="v">
                <p:oleObj spid="_x0000_s41373" name="Equation" r:id="rId7" imgW="317160" imgH="419040" progId="Equation.DSMT4">
                  <p:embed/>
                </p:oleObj>
              </mc:Choice>
              <mc:Fallback>
                <p:oleObj name="Equation" r:id="rId7" imgW="317160" imgH="419040" progId="Equation.DSMT4">
                  <p:embed/>
                  <p:pic>
                    <p:nvPicPr>
                      <p:cNvPr id="0" name="对象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95742" y="3544822"/>
                        <a:ext cx="725488" cy="950912"/>
                      </a:xfrm>
                      <a:prstGeom prst="rect">
                        <a:avLst/>
                      </a:prstGeom>
                      <a:solidFill>
                        <a:schemeClr val="bg1"/>
                      </a:solidFill>
                      <a:ln w="9525">
                        <a:solidFill>
                          <a:schemeClr val="bg1"/>
                        </a:solidFill>
                        <a:miter lim="800000"/>
                        <a:headEnd/>
                        <a:tailEnd/>
                      </a:ln>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028342829"/>
              </p:ext>
            </p:extLst>
          </p:nvPr>
        </p:nvGraphicFramePr>
        <p:xfrm>
          <a:off x="757840" y="3505200"/>
          <a:ext cx="609600" cy="950913"/>
        </p:xfrm>
        <a:graphic>
          <a:graphicData uri="http://schemas.openxmlformats.org/presentationml/2006/ole">
            <mc:AlternateContent xmlns:mc="http://schemas.openxmlformats.org/markup-compatibility/2006">
              <mc:Choice xmlns:v="urn:schemas-microsoft-com:vml" Requires="v">
                <p:oleObj spid="_x0000_s41374" name="Equation" r:id="rId9" imgW="266400" imgH="419040" progId="Equation.DSMT4">
                  <p:embed/>
                </p:oleObj>
              </mc:Choice>
              <mc:Fallback>
                <p:oleObj name="Equation" r:id="rId9" imgW="266400" imgH="419040" progId="Equation.DSMT4">
                  <p:embed/>
                  <p:pic>
                    <p:nvPicPr>
                      <p:cNvPr id="0" name="对象 1"/>
                      <p:cNvPicPr>
                        <a:picLocks noChangeAspect="1" noChangeArrowheads="1"/>
                      </p:cNvPicPr>
                      <p:nvPr/>
                    </p:nvPicPr>
                    <p:blipFill>
                      <a:blip r:embed="rId10"/>
                      <a:srcRect/>
                      <a:stretch>
                        <a:fillRect/>
                      </a:stretch>
                    </p:blipFill>
                    <p:spPr bwMode="auto">
                      <a:xfrm>
                        <a:off x="757840" y="3505200"/>
                        <a:ext cx="609600" cy="950913"/>
                      </a:xfrm>
                      <a:prstGeom prst="rect">
                        <a:avLst/>
                      </a:prstGeom>
                      <a:solidFill>
                        <a:schemeClr val="bg1"/>
                      </a:solidFill>
                      <a:ln w="9525">
                        <a:solidFill>
                          <a:schemeClr val="bg1"/>
                        </a:solidFill>
                        <a:miter lim="800000"/>
                        <a:headEnd/>
                        <a:tailEnd/>
                      </a:ln>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2156943674"/>
              </p:ext>
            </p:extLst>
          </p:nvPr>
        </p:nvGraphicFramePr>
        <p:xfrm>
          <a:off x="2965450" y="3548063"/>
          <a:ext cx="406400" cy="892175"/>
        </p:xfrm>
        <a:graphic>
          <a:graphicData uri="http://schemas.openxmlformats.org/presentationml/2006/ole">
            <mc:AlternateContent xmlns:mc="http://schemas.openxmlformats.org/markup-compatibility/2006">
              <mc:Choice xmlns:v="urn:schemas-microsoft-com:vml" Requires="v">
                <p:oleObj spid="_x0000_s41375" name="Equation" r:id="rId11" imgW="177480" imgH="393480" progId="Equation.DSMT4">
                  <p:embed/>
                </p:oleObj>
              </mc:Choice>
              <mc:Fallback>
                <p:oleObj name="Equation" r:id="rId11" imgW="177480" imgH="393480" progId="Equation.DSMT4">
                  <p:embed/>
                  <p:pic>
                    <p:nvPicPr>
                      <p:cNvPr id="0" name=""/>
                      <p:cNvPicPr>
                        <a:picLocks noChangeAspect="1" noChangeArrowheads="1"/>
                      </p:cNvPicPr>
                      <p:nvPr/>
                    </p:nvPicPr>
                    <p:blipFill>
                      <a:blip r:embed="rId12"/>
                      <a:srcRect/>
                      <a:stretch>
                        <a:fillRect/>
                      </a:stretch>
                    </p:blipFill>
                    <p:spPr bwMode="auto">
                      <a:xfrm>
                        <a:off x="2965450" y="3548063"/>
                        <a:ext cx="406400" cy="892175"/>
                      </a:xfrm>
                      <a:prstGeom prst="rect">
                        <a:avLst/>
                      </a:prstGeom>
                      <a:solidFill>
                        <a:schemeClr val="bg1"/>
                      </a:solidFill>
                      <a:ln w="9525">
                        <a:solidFill>
                          <a:schemeClr val="bg1"/>
                        </a:solidFill>
                        <a:miter lim="800000"/>
                        <a:headEnd/>
                        <a:tailEnd/>
                      </a:ln>
                    </p:spPr>
                  </p:pic>
                </p:oleObj>
              </mc:Fallback>
            </mc:AlternateContent>
          </a:graphicData>
        </a:graphic>
      </p:graphicFrame>
    </p:spTree>
    <p:extLst>
      <p:ext uri="{BB962C8B-B14F-4D97-AF65-F5344CB8AC3E}">
        <p14:creationId xmlns:p14="http://schemas.microsoft.com/office/powerpoint/2010/main" val="21456088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55299">
                                            <p:txEl>
                                              <p:pRg st="5" end="5"/>
                                            </p:txEl>
                                          </p:spTgt>
                                        </p:tgtEl>
                                        <p:attrNameLst>
                                          <p:attrName>style.visibility</p:attrName>
                                        </p:attrNameLst>
                                      </p:cBhvr>
                                      <p:to>
                                        <p:strVal val="visible"/>
                                      </p:to>
                                    </p:set>
                                    <p:anim calcmode="lin" valueType="num">
                                      <p:cBhvr additive="base">
                                        <p:cTn id="7" dur="500" fill="hold"/>
                                        <p:tgtEl>
                                          <p:spTgt spid="55299">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299">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5310"/>
                                        </p:tgtEl>
                                        <p:attrNameLst>
                                          <p:attrName>style.visibility</p:attrName>
                                        </p:attrNameLst>
                                      </p:cBhvr>
                                      <p:to>
                                        <p:strVal val="visible"/>
                                      </p:to>
                                    </p:set>
                                    <p:anim calcmode="lin" valueType="num">
                                      <p:cBhvr additive="base">
                                        <p:cTn id="25" dur="500" fill="hold"/>
                                        <p:tgtEl>
                                          <p:spTgt spid="55310"/>
                                        </p:tgtEl>
                                        <p:attrNameLst>
                                          <p:attrName>ppt_x</p:attrName>
                                        </p:attrNameLst>
                                      </p:cBhvr>
                                      <p:tavLst>
                                        <p:tav tm="0">
                                          <p:val>
                                            <p:strVal val="#ppt_x"/>
                                          </p:val>
                                        </p:tav>
                                        <p:tav tm="100000">
                                          <p:val>
                                            <p:strVal val="#ppt_x"/>
                                          </p:val>
                                        </p:tav>
                                      </p:tavLst>
                                    </p:anim>
                                    <p:anim calcmode="lin" valueType="num">
                                      <p:cBhvr additive="base">
                                        <p:cTn id="26" dur="500" fill="hold"/>
                                        <p:tgtEl>
                                          <p:spTgt spid="553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6E275D8-91B1-4884-A90C-F0CD0FEADEE3}" type="slidenum">
              <a:rPr lang="en-US" altLang="zh-CN" smtClean="0"/>
              <a:pPr eaLnBrk="1" hangingPunct="1"/>
              <a:t>93</a:t>
            </a:fld>
            <a:endParaRPr lang="en-US" altLang="zh-CN"/>
          </a:p>
        </p:txBody>
      </p:sp>
      <p:sp>
        <p:nvSpPr>
          <p:cNvPr id="56323" name="Rectangle 3"/>
          <p:cNvSpPr>
            <a:spLocks noGrp="1" noChangeArrowheads="1"/>
          </p:cNvSpPr>
          <p:nvPr>
            <p:ph type="body" idx="1"/>
          </p:nvPr>
        </p:nvSpPr>
        <p:spPr>
          <a:xfrm>
            <a:off x="457199" y="908050"/>
            <a:ext cx="8224787" cy="5473700"/>
          </a:xfrm>
        </p:spPr>
        <p:txBody>
          <a:bodyPr/>
          <a:lstStyle/>
          <a:p>
            <a:pPr eaLnBrk="1" hangingPunct="1"/>
            <a:r>
              <a:rPr lang="zh-CN" altLang="en-US" sz="2400" b="1" dirty="0">
                <a:latin typeface="+mn-lt"/>
                <a:ea typeface="黑体" panose="02010609060101010101" pitchFamily="49" charset="-122"/>
              </a:rPr>
              <a:t>例：确定每季度复利一次的利率，使它等价于每月复利一次的</a:t>
            </a:r>
            <a:r>
              <a:rPr lang="en-US" altLang="zh-CN" sz="2400" b="1" dirty="0">
                <a:latin typeface="+mn-lt"/>
                <a:ea typeface="黑体" panose="02010609060101010101" pitchFamily="49" charset="-122"/>
              </a:rPr>
              <a:t>6</a:t>
            </a:r>
            <a:r>
              <a:rPr lang="zh-CN" altLang="en-US" sz="2400" b="1" dirty="0">
                <a:latin typeface="+mn-lt"/>
                <a:ea typeface="黑体" panose="02010609060101010101" pitchFamily="49" charset="-122"/>
              </a:rPr>
              <a:t>％的贴现率。</a:t>
            </a:r>
          </a:p>
          <a:p>
            <a:pPr eaLnBrk="1" hangingPunct="1"/>
            <a:r>
              <a:rPr lang="zh-CN" altLang="en-US" sz="2400" b="1" dirty="0">
                <a:latin typeface="+mn-lt"/>
                <a:ea typeface="黑体" panose="02010609060101010101" pitchFamily="49" charset="-122"/>
              </a:rPr>
              <a:t>解：  </a:t>
            </a:r>
          </a:p>
        </p:txBody>
      </p:sp>
      <p:sp>
        <p:nvSpPr>
          <p:cNvPr id="3379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6324" name="Object 4"/>
          <p:cNvGraphicFramePr>
            <a:graphicFrameLocks noChangeAspect="1"/>
          </p:cNvGraphicFramePr>
          <p:nvPr>
            <p:extLst>
              <p:ext uri="{D42A27DB-BD31-4B8C-83A1-F6EECF244321}">
                <p14:modId xmlns:p14="http://schemas.microsoft.com/office/powerpoint/2010/main" val="3947439489"/>
              </p:ext>
            </p:extLst>
          </p:nvPr>
        </p:nvGraphicFramePr>
        <p:xfrm>
          <a:off x="1513794" y="2475486"/>
          <a:ext cx="2303983" cy="701102"/>
        </p:xfrm>
        <a:graphic>
          <a:graphicData uri="http://schemas.openxmlformats.org/presentationml/2006/ole">
            <mc:AlternateContent xmlns:mc="http://schemas.openxmlformats.org/markup-compatibility/2006">
              <mc:Choice xmlns:v="urn:schemas-microsoft-com:vml" Requires="v">
                <p:oleObj spid="_x0000_s42370" name="Equation" r:id="rId3" imgW="660240" imgH="203040" progId="Equation.DSMT4">
                  <p:embed/>
                </p:oleObj>
              </mc:Choice>
              <mc:Fallback>
                <p:oleObj name="Equation" r:id="rId3" imgW="660240" imgH="203040" progId="Equation.DSMT4">
                  <p:embed/>
                  <p:pic>
                    <p:nvPicPr>
                      <p:cNvPr id="0" name=""/>
                      <p:cNvPicPr>
                        <a:picLocks noChangeAspect="1" noChangeArrowheads="1"/>
                      </p:cNvPicPr>
                      <p:nvPr/>
                    </p:nvPicPr>
                    <p:blipFill>
                      <a:blip r:embed="rId4"/>
                      <a:srcRect/>
                      <a:stretch>
                        <a:fillRect/>
                      </a:stretch>
                    </p:blipFill>
                    <p:spPr bwMode="auto">
                      <a:xfrm>
                        <a:off x="1513794" y="2475486"/>
                        <a:ext cx="2303983" cy="701102"/>
                      </a:xfrm>
                      <a:prstGeom prst="rect">
                        <a:avLst/>
                      </a:prstGeom>
                      <a:noFill/>
                    </p:spPr>
                  </p:pic>
                </p:oleObj>
              </mc:Fallback>
            </mc:AlternateContent>
          </a:graphicData>
        </a:graphic>
      </p:graphicFrame>
      <p:sp>
        <p:nvSpPr>
          <p:cNvPr id="33798" name="Rectangle 7"/>
          <p:cNvSpPr>
            <a:spLocks noChangeArrowheads="1"/>
          </p:cNvSpPr>
          <p:nvPr/>
        </p:nvSpPr>
        <p:spPr bwMode="auto">
          <a:xfrm>
            <a:off x="0" y="3176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6326" name="Object 6"/>
          <p:cNvGraphicFramePr>
            <a:graphicFrameLocks noChangeAspect="1"/>
          </p:cNvGraphicFramePr>
          <p:nvPr>
            <p:extLst>
              <p:ext uri="{D42A27DB-BD31-4B8C-83A1-F6EECF244321}">
                <p14:modId xmlns:p14="http://schemas.microsoft.com/office/powerpoint/2010/main" val="893047201"/>
              </p:ext>
            </p:extLst>
          </p:nvPr>
        </p:nvGraphicFramePr>
        <p:xfrm>
          <a:off x="1510978" y="3561599"/>
          <a:ext cx="4119801" cy="1355670"/>
        </p:xfrm>
        <a:graphic>
          <a:graphicData uri="http://schemas.openxmlformats.org/presentationml/2006/ole">
            <mc:AlternateContent xmlns:mc="http://schemas.openxmlformats.org/markup-compatibility/2006">
              <mc:Choice xmlns:v="urn:schemas-microsoft-com:vml" Requires="v">
                <p:oleObj spid="_x0000_s42371" name="Equation" r:id="rId5" imgW="1536480" imgH="507960" progId="Equation.DSMT4">
                  <p:embed/>
                </p:oleObj>
              </mc:Choice>
              <mc:Fallback>
                <p:oleObj name="Equation" r:id="rId5" imgW="1536480" imgH="507960" progId="Equation.DSMT4">
                  <p:embed/>
                  <p:pic>
                    <p:nvPicPr>
                      <p:cNvPr id="0" name=""/>
                      <p:cNvPicPr>
                        <a:picLocks noChangeAspect="1" noChangeArrowheads="1"/>
                      </p:cNvPicPr>
                      <p:nvPr/>
                    </p:nvPicPr>
                    <p:blipFill>
                      <a:blip r:embed="rId6"/>
                      <a:srcRect/>
                      <a:stretch>
                        <a:fillRect/>
                      </a:stretch>
                    </p:blipFill>
                    <p:spPr bwMode="auto">
                      <a:xfrm>
                        <a:off x="1510978" y="3561599"/>
                        <a:ext cx="4119801" cy="1355670"/>
                      </a:xfrm>
                      <a:prstGeom prst="rect">
                        <a:avLst/>
                      </a:prstGeom>
                      <a:noFill/>
                    </p:spPr>
                  </p:pic>
                </p:oleObj>
              </mc:Fallback>
            </mc:AlternateContent>
          </a:graphicData>
        </a:graphic>
      </p:graphicFrame>
      <p:sp>
        <p:nvSpPr>
          <p:cNvPr id="33800" name="Rectangle 9"/>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802" name="Rectangle 1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6330" name="Object 10"/>
          <p:cNvGraphicFramePr>
            <a:graphicFrameLocks noChangeAspect="1"/>
          </p:cNvGraphicFramePr>
          <p:nvPr>
            <p:extLst>
              <p:ext uri="{D42A27DB-BD31-4B8C-83A1-F6EECF244321}">
                <p14:modId xmlns:p14="http://schemas.microsoft.com/office/powerpoint/2010/main" val="3992004830"/>
              </p:ext>
            </p:extLst>
          </p:nvPr>
        </p:nvGraphicFramePr>
        <p:xfrm>
          <a:off x="1547664" y="5382841"/>
          <a:ext cx="3024336" cy="793703"/>
        </p:xfrm>
        <a:graphic>
          <a:graphicData uri="http://schemas.openxmlformats.org/presentationml/2006/ole">
            <mc:AlternateContent xmlns:mc="http://schemas.openxmlformats.org/markup-compatibility/2006">
              <mc:Choice xmlns:v="urn:schemas-microsoft-com:vml" Requires="v">
                <p:oleObj spid="_x0000_s42372" name="Equation" r:id="rId7" imgW="774360" imgH="203040" progId="">
                  <p:embed/>
                </p:oleObj>
              </mc:Choice>
              <mc:Fallback>
                <p:oleObj name="Equation" r:id="rId7" imgW="774360" imgH="20304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664" y="5382841"/>
                        <a:ext cx="3024336" cy="793703"/>
                      </a:xfrm>
                      <a:prstGeom prst="rect">
                        <a:avLst/>
                      </a:prstGeom>
                      <a:noFill/>
                    </p:spPr>
                  </p:pic>
                </p:oleObj>
              </mc:Fallback>
            </mc:AlternateContent>
          </a:graphicData>
        </a:graphic>
      </p:graphicFrame>
    </p:spTree>
    <p:extLst>
      <p:ext uri="{BB962C8B-B14F-4D97-AF65-F5344CB8AC3E}">
        <p14:creationId xmlns:p14="http://schemas.microsoft.com/office/powerpoint/2010/main" val="16265650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 calcmode="lin" valueType="num">
                                      <p:cBhvr additive="base">
                                        <p:cTn id="7" dur="500" fill="hold"/>
                                        <p:tgtEl>
                                          <p:spTgt spid="563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6323">
                                            <p:txEl>
                                              <p:pRg st="1" end="1"/>
                                            </p:txEl>
                                          </p:spTgt>
                                        </p:tgtEl>
                                        <p:attrNameLst>
                                          <p:attrName>style.visibility</p:attrName>
                                        </p:attrNameLst>
                                      </p:cBhvr>
                                      <p:to>
                                        <p:strVal val="visible"/>
                                      </p:to>
                                    </p:set>
                                    <p:anim calcmode="lin" valueType="num">
                                      <p:cBhvr additive="base">
                                        <p:cTn id="13" dur="500" fill="hold"/>
                                        <p:tgtEl>
                                          <p:spTgt spid="563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632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6324"/>
                                        </p:tgtEl>
                                        <p:attrNameLst>
                                          <p:attrName>style.visibility</p:attrName>
                                        </p:attrNameLst>
                                      </p:cBhvr>
                                      <p:to>
                                        <p:strVal val="visible"/>
                                      </p:to>
                                    </p:set>
                                    <p:anim calcmode="lin" valueType="num">
                                      <p:cBhvr additive="base">
                                        <p:cTn id="17" dur="500" fill="hold"/>
                                        <p:tgtEl>
                                          <p:spTgt spid="56324"/>
                                        </p:tgtEl>
                                        <p:attrNameLst>
                                          <p:attrName>ppt_x</p:attrName>
                                        </p:attrNameLst>
                                      </p:cBhvr>
                                      <p:tavLst>
                                        <p:tav tm="0">
                                          <p:val>
                                            <p:strVal val="#ppt_x"/>
                                          </p:val>
                                        </p:tav>
                                        <p:tav tm="100000">
                                          <p:val>
                                            <p:strVal val="#ppt_x"/>
                                          </p:val>
                                        </p:tav>
                                      </p:tavLst>
                                    </p:anim>
                                    <p:anim calcmode="lin" valueType="num">
                                      <p:cBhvr additive="base">
                                        <p:cTn id="18" dur="500" fill="hold"/>
                                        <p:tgtEl>
                                          <p:spTgt spid="56324"/>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56326"/>
                                        </p:tgtEl>
                                        <p:attrNameLst>
                                          <p:attrName>style.visibility</p:attrName>
                                        </p:attrNameLst>
                                      </p:cBhvr>
                                      <p:to>
                                        <p:strVal val="visible"/>
                                      </p:to>
                                    </p:set>
                                    <p:anim calcmode="lin" valueType="num">
                                      <p:cBhvr additive="base">
                                        <p:cTn id="23" dur="500" fill="hold"/>
                                        <p:tgtEl>
                                          <p:spTgt spid="56326"/>
                                        </p:tgtEl>
                                        <p:attrNameLst>
                                          <p:attrName>ppt_x</p:attrName>
                                        </p:attrNameLst>
                                      </p:cBhvr>
                                      <p:tavLst>
                                        <p:tav tm="0">
                                          <p:val>
                                            <p:strVal val="#ppt_x"/>
                                          </p:val>
                                        </p:tav>
                                        <p:tav tm="100000">
                                          <p:val>
                                            <p:strVal val="#ppt_x"/>
                                          </p:val>
                                        </p:tav>
                                      </p:tavLst>
                                    </p:anim>
                                    <p:anim calcmode="lin" valueType="num">
                                      <p:cBhvr additive="base">
                                        <p:cTn id="24" dur="500" fill="hold"/>
                                        <p:tgtEl>
                                          <p:spTgt spid="56326"/>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56330"/>
                                        </p:tgtEl>
                                        <p:attrNameLst>
                                          <p:attrName>style.visibility</p:attrName>
                                        </p:attrNameLst>
                                      </p:cBhvr>
                                      <p:to>
                                        <p:strVal val="visible"/>
                                      </p:to>
                                    </p:set>
                                    <p:anim calcmode="lin" valueType="num">
                                      <p:cBhvr additive="base">
                                        <p:cTn id="29" dur="500" fill="hold"/>
                                        <p:tgtEl>
                                          <p:spTgt spid="56330"/>
                                        </p:tgtEl>
                                        <p:attrNameLst>
                                          <p:attrName>ppt_x</p:attrName>
                                        </p:attrNameLst>
                                      </p:cBhvr>
                                      <p:tavLst>
                                        <p:tav tm="0">
                                          <p:val>
                                            <p:strVal val="#ppt_x"/>
                                          </p:val>
                                        </p:tav>
                                        <p:tav tm="100000">
                                          <p:val>
                                            <p:strVal val="#ppt_x"/>
                                          </p:val>
                                        </p:tav>
                                      </p:tavLst>
                                    </p:anim>
                                    <p:anim calcmode="lin" valueType="num">
                                      <p:cBhvr additive="base">
                                        <p:cTn id="30" dur="500" fill="hold"/>
                                        <p:tgtEl>
                                          <p:spTgt spid="563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xfrm>
            <a:off x="6758880" y="6284168"/>
            <a:ext cx="2133600" cy="457200"/>
          </a:xfrm>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3DB5F028-7E69-46EA-B23F-9A1457BFDDA1}" type="slidenum">
              <a:rPr lang="en-US" altLang="zh-CN" smtClean="0"/>
              <a:pPr eaLnBrk="1" hangingPunct="1">
                <a:buNone/>
              </a:pPr>
              <a:t>94</a:t>
            </a:fld>
            <a:endParaRPr lang="en-US" altLang="zh-CN" dirty="0"/>
          </a:p>
        </p:txBody>
      </p:sp>
      <p:sp>
        <p:nvSpPr>
          <p:cNvPr id="36867" name="Rectangle 3"/>
          <p:cNvSpPr>
            <a:spLocks noGrp="1" noChangeArrowheads="1"/>
          </p:cNvSpPr>
          <p:nvPr>
            <p:ph type="title"/>
          </p:nvPr>
        </p:nvSpPr>
        <p:spPr>
          <a:xfrm>
            <a:off x="526065" y="573287"/>
            <a:ext cx="7543800" cy="530696"/>
          </a:xfrm>
        </p:spPr>
        <p:txBody>
          <a:bodyPr/>
          <a:lstStyle/>
          <a:p>
            <a:pPr algn="ctr" eaLnBrk="1" hangingPunct="1"/>
            <a:r>
              <a:rPr lang="zh-CN" altLang="en-US" sz="2400" b="1" dirty="0">
                <a:solidFill>
                  <a:srgbClr val="000099"/>
                </a:solidFill>
                <a:latin typeface="+mn-lt"/>
                <a:ea typeface="黑体" panose="02010609060101010101" pitchFamily="49" charset="-122"/>
              </a:rPr>
              <a:t>名义贴现率为</a:t>
            </a:r>
            <a:r>
              <a:rPr lang="en-US" altLang="zh-CN" sz="2400" b="1" dirty="0">
                <a:solidFill>
                  <a:srgbClr val="000099"/>
                </a:solidFill>
                <a:latin typeface="+mn-lt"/>
                <a:ea typeface="黑体" panose="02010609060101010101" pitchFamily="49" charset="-122"/>
              </a:rPr>
              <a:t>10%</a:t>
            </a:r>
          </a:p>
        </p:txBody>
      </p:sp>
      <p:graphicFrame>
        <p:nvGraphicFramePr>
          <p:cNvPr id="227478" name="Group 150"/>
          <p:cNvGraphicFramePr>
            <a:graphicFrameLocks noGrp="1"/>
          </p:cNvGraphicFramePr>
          <p:nvPr>
            <p:ph idx="1"/>
            <p:extLst>
              <p:ext uri="{D42A27DB-BD31-4B8C-83A1-F6EECF244321}">
                <p14:modId xmlns:p14="http://schemas.microsoft.com/office/powerpoint/2010/main" val="3678739353"/>
              </p:ext>
            </p:extLst>
          </p:nvPr>
        </p:nvGraphicFramePr>
        <p:xfrm>
          <a:off x="611188" y="1207095"/>
          <a:ext cx="7643812" cy="3657600"/>
        </p:xfrm>
        <a:graphic>
          <a:graphicData uri="http://schemas.openxmlformats.org/drawingml/2006/table">
            <a:tbl>
              <a:tblPr/>
              <a:tblGrid>
                <a:gridCol w="3822700">
                  <a:extLst>
                    <a:ext uri="{9D8B030D-6E8A-4147-A177-3AD203B41FA5}">
                      <a16:colId xmlns:a16="http://schemas.microsoft.com/office/drawing/2014/main" val="20000"/>
                    </a:ext>
                  </a:extLst>
                </a:gridCol>
                <a:gridCol w="3821112">
                  <a:extLst>
                    <a:ext uri="{9D8B030D-6E8A-4147-A177-3AD203B41FA5}">
                      <a16:colId xmlns:a16="http://schemas.microsoft.com/office/drawing/2014/main" val="20001"/>
                    </a:ext>
                  </a:extLst>
                </a:gridCol>
              </a:tblGrid>
              <a:tr h="4143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spc="0" normalizeH="0" baseline="0" dirty="0">
                          <a:ln>
                            <a:noFill/>
                          </a:ln>
                          <a:solidFill>
                            <a:schemeClr val="tx1"/>
                          </a:solidFill>
                          <a:effectLst/>
                          <a:latin typeface="黑体" panose="02010609060101010101" pitchFamily="49" charset="-122"/>
                          <a:ea typeface="黑体" panose="02010609060101010101" pitchFamily="49" charset="-122"/>
                        </a:rPr>
                        <a:t>复利次数</a:t>
                      </a:r>
                      <a:endParaRPr kumimoji="0" lang="en-US" altLang="zh-CN" sz="2400" b="1" i="0" u="none" strike="noStrike" cap="none" spc="0" normalizeH="0" baseline="0" dirty="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28575"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spc="0" normalizeH="0" baseline="0" dirty="0">
                          <a:ln>
                            <a:noFill/>
                          </a:ln>
                          <a:solidFill>
                            <a:schemeClr val="tx1"/>
                          </a:solidFill>
                          <a:effectLst/>
                          <a:latin typeface="黑体" panose="02010609060101010101" pitchFamily="49" charset="-122"/>
                          <a:ea typeface="黑体" panose="02010609060101010101" pitchFamily="49" charset="-122"/>
                        </a:rPr>
                        <a:t>有效贴现率</a:t>
                      </a:r>
                      <a:endParaRPr kumimoji="0" lang="en-US" altLang="zh-CN" sz="2400" b="1" i="0" u="none" strike="noStrike" cap="none" spc="0" normalizeH="0" baseline="0" dirty="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12700"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28575"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143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spc="0" normalizeH="0" baseline="0">
                          <a:ln>
                            <a:noFill/>
                          </a:ln>
                          <a:solidFill>
                            <a:schemeClr val="tx1"/>
                          </a:solidFill>
                          <a:effectLst/>
                          <a:latin typeface="黑体" panose="02010609060101010101" pitchFamily="49" charset="-122"/>
                          <a:ea typeface="黑体" panose="02010609060101010101" pitchFamily="49" charset="-122"/>
                          <a:cs typeface="Times New Roman" pitchFamily="18" charset="0"/>
                        </a:rPr>
                        <a:t>1(</a:t>
                      </a:r>
                      <a:r>
                        <a:rPr kumimoji="0" lang="zh-CN" altLang="en-US" sz="2400" b="1" i="0" u="none" strike="noStrike" cap="none" spc="0" normalizeH="0" baseline="0">
                          <a:ln>
                            <a:noFill/>
                          </a:ln>
                          <a:solidFill>
                            <a:schemeClr val="tx1"/>
                          </a:solidFill>
                          <a:effectLst/>
                          <a:latin typeface="黑体" panose="02010609060101010101" pitchFamily="49" charset="-122"/>
                          <a:ea typeface="黑体" panose="02010609060101010101" pitchFamily="49" charset="-122"/>
                          <a:cs typeface="Times New Roman" pitchFamily="18" charset="0"/>
                        </a:rPr>
                        <a:t>每年</a:t>
                      </a:r>
                      <a:r>
                        <a:rPr kumimoji="0" lang="en-US" altLang="zh-CN" sz="2400" b="1" i="0" u="none" strike="noStrike" cap="none" spc="0" normalizeH="0" baseline="0">
                          <a:ln>
                            <a:noFill/>
                          </a:ln>
                          <a:solidFill>
                            <a:schemeClr val="tx1"/>
                          </a:solidFill>
                          <a:effectLst/>
                          <a:latin typeface="黑体" panose="02010609060101010101" pitchFamily="49" charset="-122"/>
                          <a:ea typeface="黑体" panose="02010609060101010101" pitchFamily="49" charset="-122"/>
                          <a:cs typeface="Times New Roman" pitchFamily="18" charset="0"/>
                        </a:rPr>
                        <a:t>)</a:t>
                      </a:r>
                      <a:endParaRPr kumimoji="0" lang="en-US" altLang="zh-CN" sz="2400" b="1" i="0" u="none" strike="noStrike" cap="none" spc="0" normalizeH="0" baseline="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28575"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spc="0" normalizeH="0" baseline="0" dirty="0">
                          <a:ln>
                            <a:noFill/>
                          </a:ln>
                          <a:solidFill>
                            <a:schemeClr val="tx1"/>
                          </a:solidFill>
                          <a:effectLst/>
                          <a:latin typeface="黑体" panose="02010609060101010101" pitchFamily="49" charset="-122"/>
                          <a:ea typeface="黑体" panose="02010609060101010101" pitchFamily="49" charset="-122"/>
                          <a:cs typeface="Times New Roman" pitchFamily="18" charset="0"/>
                        </a:rPr>
                        <a:t>10.00%</a:t>
                      </a:r>
                      <a:endParaRPr kumimoji="0" lang="en-US" altLang="zh-CN" sz="2400" b="1" i="0" u="none" strike="noStrike" cap="none" spc="0" normalizeH="0" baseline="0" dirty="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12700"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127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spc="0" normalizeH="0" baseline="0">
                          <a:ln>
                            <a:noFill/>
                          </a:ln>
                          <a:solidFill>
                            <a:schemeClr val="tx1"/>
                          </a:solidFill>
                          <a:effectLst/>
                          <a:latin typeface="黑体" panose="02010609060101010101" pitchFamily="49" charset="-122"/>
                          <a:ea typeface="黑体" panose="02010609060101010101" pitchFamily="49" charset="-122"/>
                          <a:cs typeface="Times New Roman" pitchFamily="18" charset="0"/>
                        </a:rPr>
                        <a:t>2(</a:t>
                      </a:r>
                      <a:r>
                        <a:rPr kumimoji="0" lang="zh-CN" altLang="en-US" sz="2400" b="1" i="0" u="none" strike="noStrike" cap="none" spc="0" normalizeH="0" baseline="0">
                          <a:ln>
                            <a:noFill/>
                          </a:ln>
                          <a:solidFill>
                            <a:schemeClr val="tx1"/>
                          </a:solidFill>
                          <a:effectLst/>
                          <a:latin typeface="黑体" panose="02010609060101010101" pitchFamily="49" charset="-122"/>
                          <a:ea typeface="黑体" panose="02010609060101010101" pitchFamily="49" charset="-122"/>
                          <a:cs typeface="Times New Roman" pitchFamily="18" charset="0"/>
                        </a:rPr>
                        <a:t>每半年</a:t>
                      </a:r>
                      <a:r>
                        <a:rPr kumimoji="0" lang="en-US" altLang="zh-CN" sz="2400" b="1" i="0" u="none" strike="noStrike" cap="none" spc="0" normalizeH="0" baseline="0">
                          <a:ln>
                            <a:noFill/>
                          </a:ln>
                          <a:solidFill>
                            <a:schemeClr val="tx1"/>
                          </a:solidFill>
                          <a:effectLst/>
                          <a:latin typeface="黑体" panose="02010609060101010101" pitchFamily="49" charset="-122"/>
                          <a:ea typeface="黑体" panose="02010609060101010101" pitchFamily="49" charset="-122"/>
                          <a:cs typeface="Times New Roman" pitchFamily="18" charset="0"/>
                        </a:rPr>
                        <a:t>)</a:t>
                      </a:r>
                      <a:endParaRPr kumimoji="0" lang="en-US" altLang="zh-CN" sz="2400" b="1" i="0" u="none" strike="noStrike" cap="none" spc="0" normalizeH="0" baseline="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28575"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spc="0" normalizeH="0" baseline="0" dirty="0">
                          <a:ln>
                            <a:noFill/>
                          </a:ln>
                          <a:solidFill>
                            <a:schemeClr val="tx1"/>
                          </a:solidFill>
                          <a:effectLst/>
                          <a:latin typeface="黑体" panose="02010609060101010101" pitchFamily="49" charset="-122"/>
                          <a:ea typeface="黑体" panose="02010609060101010101" pitchFamily="49" charset="-122"/>
                          <a:cs typeface="Times New Roman" pitchFamily="18" charset="0"/>
                        </a:rPr>
                        <a:t>9.75%</a:t>
                      </a:r>
                      <a:endParaRPr kumimoji="0" lang="en-US" altLang="zh-CN" sz="2400" b="1" i="0" u="none" strike="noStrike" cap="none" spc="0" normalizeH="0" baseline="0" dirty="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12700"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143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spc="0" normalizeH="0" baseline="0">
                          <a:ln>
                            <a:noFill/>
                          </a:ln>
                          <a:solidFill>
                            <a:schemeClr val="tx1"/>
                          </a:solidFill>
                          <a:effectLst/>
                          <a:latin typeface="黑体" panose="02010609060101010101" pitchFamily="49" charset="-122"/>
                          <a:ea typeface="黑体" panose="02010609060101010101" pitchFamily="49" charset="-122"/>
                          <a:cs typeface="Times New Roman" pitchFamily="18" charset="0"/>
                        </a:rPr>
                        <a:t>4(</a:t>
                      </a:r>
                      <a:r>
                        <a:rPr kumimoji="0" lang="zh-CN" altLang="en-US" sz="2400" b="1" i="0" u="none" strike="noStrike" cap="none" spc="0" normalizeH="0" baseline="0">
                          <a:ln>
                            <a:noFill/>
                          </a:ln>
                          <a:solidFill>
                            <a:schemeClr val="tx1"/>
                          </a:solidFill>
                          <a:effectLst/>
                          <a:latin typeface="黑体" panose="02010609060101010101" pitchFamily="49" charset="-122"/>
                          <a:ea typeface="黑体" panose="02010609060101010101" pitchFamily="49" charset="-122"/>
                          <a:cs typeface="Times New Roman" pitchFamily="18" charset="0"/>
                        </a:rPr>
                        <a:t>每季</a:t>
                      </a:r>
                      <a:r>
                        <a:rPr kumimoji="0" lang="en-US" altLang="zh-CN" sz="2400" b="1" i="0" u="none" strike="noStrike" cap="none" spc="0" normalizeH="0" baseline="0">
                          <a:ln>
                            <a:noFill/>
                          </a:ln>
                          <a:solidFill>
                            <a:schemeClr val="tx1"/>
                          </a:solidFill>
                          <a:effectLst/>
                          <a:latin typeface="黑体" panose="02010609060101010101" pitchFamily="49" charset="-122"/>
                          <a:ea typeface="黑体" panose="02010609060101010101" pitchFamily="49" charset="-122"/>
                          <a:cs typeface="Times New Roman" pitchFamily="18" charset="0"/>
                        </a:rPr>
                        <a:t>)</a:t>
                      </a:r>
                      <a:endParaRPr kumimoji="0" lang="en-US" altLang="zh-CN" sz="2400" b="1" i="0" u="none" strike="noStrike" cap="none" spc="0" normalizeH="0" baseline="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28575"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spc="0" normalizeH="0" baseline="0" dirty="0">
                          <a:ln>
                            <a:noFill/>
                          </a:ln>
                          <a:solidFill>
                            <a:schemeClr val="tx1"/>
                          </a:solidFill>
                          <a:effectLst/>
                          <a:latin typeface="黑体" panose="02010609060101010101" pitchFamily="49" charset="-122"/>
                          <a:ea typeface="黑体" panose="02010609060101010101" pitchFamily="49" charset="-122"/>
                          <a:cs typeface="Times New Roman" pitchFamily="18" charset="0"/>
                        </a:rPr>
                        <a:t>9.63%</a:t>
                      </a:r>
                      <a:endParaRPr kumimoji="0" lang="en-US" altLang="zh-CN" sz="2400" b="1" i="0" u="none" strike="noStrike" cap="none" spc="0" normalizeH="0" baseline="0" dirty="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12700"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143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spc="0" normalizeH="0" baseline="0">
                          <a:ln>
                            <a:noFill/>
                          </a:ln>
                          <a:solidFill>
                            <a:schemeClr val="tx1"/>
                          </a:solidFill>
                          <a:effectLst/>
                          <a:latin typeface="黑体" panose="02010609060101010101" pitchFamily="49" charset="-122"/>
                          <a:ea typeface="黑体" panose="02010609060101010101" pitchFamily="49" charset="-122"/>
                          <a:cs typeface="Times New Roman" pitchFamily="18" charset="0"/>
                        </a:rPr>
                        <a:t>12(</a:t>
                      </a:r>
                      <a:r>
                        <a:rPr kumimoji="0" lang="zh-CN" altLang="en-US" sz="2400" b="1" i="0" u="none" strike="noStrike" cap="none" spc="0" normalizeH="0" baseline="0">
                          <a:ln>
                            <a:noFill/>
                          </a:ln>
                          <a:solidFill>
                            <a:schemeClr val="tx1"/>
                          </a:solidFill>
                          <a:effectLst/>
                          <a:latin typeface="黑体" panose="02010609060101010101" pitchFamily="49" charset="-122"/>
                          <a:ea typeface="黑体" panose="02010609060101010101" pitchFamily="49" charset="-122"/>
                          <a:cs typeface="Times New Roman" pitchFamily="18" charset="0"/>
                        </a:rPr>
                        <a:t>每月</a:t>
                      </a:r>
                      <a:r>
                        <a:rPr kumimoji="0" lang="en-US" altLang="zh-CN" sz="2400" b="1" i="0" u="none" strike="noStrike" cap="none" spc="0" normalizeH="0" baseline="0">
                          <a:ln>
                            <a:noFill/>
                          </a:ln>
                          <a:solidFill>
                            <a:schemeClr val="tx1"/>
                          </a:solidFill>
                          <a:effectLst/>
                          <a:latin typeface="黑体" panose="02010609060101010101" pitchFamily="49" charset="-122"/>
                          <a:ea typeface="黑体" panose="02010609060101010101" pitchFamily="49" charset="-122"/>
                          <a:cs typeface="Times New Roman" pitchFamily="18" charset="0"/>
                        </a:rPr>
                        <a:t>)</a:t>
                      </a:r>
                      <a:endParaRPr kumimoji="0" lang="en-US" altLang="zh-CN" sz="2400" b="1" i="0" u="none" strike="noStrike" cap="none" spc="0" normalizeH="0" baseline="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28575"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spc="0" normalizeH="0" baseline="0" dirty="0">
                          <a:ln>
                            <a:noFill/>
                          </a:ln>
                          <a:solidFill>
                            <a:schemeClr val="tx1"/>
                          </a:solidFill>
                          <a:effectLst/>
                          <a:latin typeface="黑体" panose="02010609060101010101" pitchFamily="49" charset="-122"/>
                          <a:ea typeface="黑体" panose="02010609060101010101" pitchFamily="49" charset="-122"/>
                          <a:cs typeface="Times New Roman" pitchFamily="18" charset="0"/>
                        </a:rPr>
                        <a:t>9.55%</a:t>
                      </a:r>
                      <a:endParaRPr kumimoji="0" lang="en-US" altLang="zh-CN" sz="2400" b="1" i="0" u="none" strike="noStrike" cap="none" spc="0" normalizeH="0" baseline="0" dirty="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12700"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143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spc="0" normalizeH="0" baseline="0">
                          <a:ln>
                            <a:noFill/>
                          </a:ln>
                          <a:solidFill>
                            <a:schemeClr val="tx1"/>
                          </a:solidFill>
                          <a:effectLst/>
                          <a:latin typeface="黑体" panose="02010609060101010101" pitchFamily="49" charset="-122"/>
                          <a:ea typeface="黑体" panose="02010609060101010101" pitchFamily="49" charset="-122"/>
                          <a:cs typeface="Times New Roman" pitchFamily="18" charset="0"/>
                        </a:rPr>
                        <a:t>52(</a:t>
                      </a:r>
                      <a:r>
                        <a:rPr kumimoji="0" lang="zh-CN" altLang="en-US" sz="2400" b="1" i="0" u="none" strike="noStrike" cap="none" spc="0" normalizeH="0" baseline="0">
                          <a:ln>
                            <a:noFill/>
                          </a:ln>
                          <a:solidFill>
                            <a:schemeClr val="tx1"/>
                          </a:solidFill>
                          <a:effectLst/>
                          <a:latin typeface="黑体" panose="02010609060101010101" pitchFamily="49" charset="-122"/>
                          <a:ea typeface="黑体" panose="02010609060101010101" pitchFamily="49" charset="-122"/>
                          <a:cs typeface="Times New Roman" pitchFamily="18" charset="0"/>
                        </a:rPr>
                        <a:t>每周</a:t>
                      </a:r>
                      <a:r>
                        <a:rPr kumimoji="0" lang="en-US" altLang="zh-CN" sz="2400" b="1" i="0" u="none" strike="noStrike" cap="none" spc="0" normalizeH="0" baseline="0">
                          <a:ln>
                            <a:noFill/>
                          </a:ln>
                          <a:solidFill>
                            <a:schemeClr val="tx1"/>
                          </a:solidFill>
                          <a:effectLst/>
                          <a:latin typeface="黑体" panose="02010609060101010101" pitchFamily="49" charset="-122"/>
                          <a:ea typeface="黑体" panose="02010609060101010101" pitchFamily="49" charset="-122"/>
                          <a:cs typeface="Times New Roman" pitchFamily="18" charset="0"/>
                        </a:rPr>
                        <a:t>)</a:t>
                      </a:r>
                      <a:endParaRPr kumimoji="0" lang="en-US" altLang="zh-CN" sz="2400" b="1" i="0" u="none" strike="noStrike" cap="none" spc="0" normalizeH="0" baseline="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28575"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spc="0" normalizeH="0" baseline="0" dirty="0">
                          <a:ln>
                            <a:noFill/>
                          </a:ln>
                          <a:solidFill>
                            <a:schemeClr val="tx1"/>
                          </a:solidFill>
                          <a:effectLst/>
                          <a:latin typeface="黑体" panose="02010609060101010101" pitchFamily="49" charset="-122"/>
                          <a:ea typeface="黑体" panose="02010609060101010101" pitchFamily="49" charset="-122"/>
                          <a:cs typeface="Times New Roman" pitchFamily="18" charset="0"/>
                        </a:rPr>
                        <a:t>9.53%</a:t>
                      </a:r>
                      <a:endParaRPr kumimoji="0" lang="en-US" altLang="zh-CN" sz="2400" b="1" i="0" u="none" strike="noStrike" cap="none" spc="0" normalizeH="0" baseline="0" dirty="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12700"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127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spc="0" normalizeH="0" baseline="0">
                          <a:ln>
                            <a:noFill/>
                          </a:ln>
                          <a:solidFill>
                            <a:schemeClr val="tx1"/>
                          </a:solidFill>
                          <a:effectLst/>
                          <a:latin typeface="黑体" panose="02010609060101010101" pitchFamily="49" charset="-122"/>
                          <a:ea typeface="黑体" panose="02010609060101010101" pitchFamily="49" charset="-122"/>
                          <a:cs typeface="Times New Roman" pitchFamily="18" charset="0"/>
                        </a:rPr>
                        <a:t>365(</a:t>
                      </a:r>
                      <a:r>
                        <a:rPr kumimoji="0" lang="zh-CN" altLang="en-US" sz="2400" b="1" i="0" u="none" strike="noStrike" cap="none" spc="0" normalizeH="0" baseline="0">
                          <a:ln>
                            <a:noFill/>
                          </a:ln>
                          <a:solidFill>
                            <a:schemeClr val="tx1"/>
                          </a:solidFill>
                          <a:effectLst/>
                          <a:latin typeface="黑体" panose="02010609060101010101" pitchFamily="49" charset="-122"/>
                          <a:ea typeface="黑体" panose="02010609060101010101" pitchFamily="49" charset="-122"/>
                          <a:cs typeface="Times New Roman" pitchFamily="18" charset="0"/>
                        </a:rPr>
                        <a:t>每天</a:t>
                      </a:r>
                      <a:r>
                        <a:rPr kumimoji="0" lang="en-US" altLang="zh-CN" sz="2400" b="1" i="0" u="none" strike="noStrike" cap="none" spc="0" normalizeH="0" baseline="0">
                          <a:ln>
                            <a:noFill/>
                          </a:ln>
                          <a:solidFill>
                            <a:schemeClr val="tx1"/>
                          </a:solidFill>
                          <a:effectLst/>
                          <a:latin typeface="黑体" panose="02010609060101010101" pitchFamily="49" charset="-122"/>
                          <a:ea typeface="黑体" panose="02010609060101010101" pitchFamily="49" charset="-122"/>
                          <a:cs typeface="Times New Roman" pitchFamily="18" charset="0"/>
                        </a:rPr>
                        <a:t>)</a:t>
                      </a:r>
                      <a:endParaRPr kumimoji="0" lang="en-US" altLang="zh-CN" sz="2400" b="1" i="0" u="none" strike="noStrike" cap="none" spc="0" normalizeH="0" baseline="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28575"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spc="0" normalizeH="0" baseline="0" dirty="0">
                          <a:ln>
                            <a:noFill/>
                          </a:ln>
                          <a:solidFill>
                            <a:schemeClr val="tx1"/>
                          </a:solidFill>
                          <a:effectLst/>
                          <a:latin typeface="黑体" panose="02010609060101010101" pitchFamily="49" charset="-122"/>
                          <a:ea typeface="黑体" panose="02010609060101010101" pitchFamily="49" charset="-122"/>
                          <a:cs typeface="Times New Roman" pitchFamily="18" charset="0"/>
                        </a:rPr>
                        <a:t>9.52%</a:t>
                      </a:r>
                      <a:endParaRPr kumimoji="0" lang="en-US" altLang="zh-CN" sz="2400" b="1" i="0" u="none" strike="noStrike" cap="none" spc="0" normalizeH="0" baseline="0" dirty="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12700"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12700" cap="flat" cmpd="sng" algn="ctr">
                      <a:solidFill>
                        <a:srgbClr val="0066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143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spc="0" normalizeH="0" baseline="0" dirty="0">
                          <a:ln>
                            <a:noFill/>
                          </a:ln>
                          <a:solidFill>
                            <a:schemeClr val="tx1"/>
                          </a:solidFill>
                          <a:effectLst/>
                          <a:latin typeface="黑体" panose="02010609060101010101" pitchFamily="49" charset="-122"/>
                          <a:ea typeface="黑体" panose="02010609060101010101" pitchFamily="49" charset="-122"/>
                          <a:cs typeface="Times New Roman" pitchFamily="18" charset="0"/>
                        </a:rPr>
                        <a:t>∞</a:t>
                      </a:r>
                      <a:endParaRPr kumimoji="0" lang="en-US" altLang="zh-CN" sz="2400" b="1" i="0" u="none" strike="noStrike" cap="none" spc="0" normalizeH="0" baseline="0" dirty="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28575" cap="flat" cmpd="sng" algn="ctr">
                      <a:solidFill>
                        <a:srgbClr val="006600"/>
                      </a:solidFill>
                      <a:prstDash val="solid"/>
                      <a:round/>
                      <a:headEnd type="none" w="med" len="med"/>
                      <a:tailEnd type="none" w="med" len="med"/>
                    </a:lnL>
                    <a:lnR w="12700"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spc="0" normalizeH="0" baseline="0" dirty="0">
                          <a:ln>
                            <a:noFill/>
                          </a:ln>
                          <a:solidFill>
                            <a:schemeClr val="tx1"/>
                          </a:solidFill>
                          <a:effectLst/>
                          <a:latin typeface="黑体" panose="02010609060101010101" pitchFamily="49" charset="-122"/>
                          <a:ea typeface="黑体" panose="02010609060101010101" pitchFamily="49" charset="-122"/>
                          <a:cs typeface="Times New Roman" pitchFamily="18" charset="0"/>
                        </a:rPr>
                        <a:t>9.52%</a:t>
                      </a:r>
                      <a:endParaRPr kumimoji="0" lang="en-US" altLang="zh-CN" sz="2400" b="1" i="0" u="none" strike="noStrike" cap="none" spc="0" normalizeH="0" baseline="0" dirty="0">
                        <a:ln>
                          <a:noFill/>
                        </a:ln>
                        <a:solidFill>
                          <a:schemeClr val="tx1"/>
                        </a:solidFill>
                        <a:effectLst/>
                        <a:latin typeface="黑体" panose="02010609060101010101" pitchFamily="49" charset="-122"/>
                        <a:ea typeface="黑体" panose="02010609060101010101" pitchFamily="49" charset="-122"/>
                      </a:endParaRPr>
                    </a:p>
                  </a:txBody>
                  <a:tcPr anchor="ctr" horzOverflow="overflow">
                    <a:lnL w="12700"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12700" cap="flat" cmpd="sng" algn="ctr">
                      <a:solidFill>
                        <a:srgbClr val="006600"/>
                      </a:solidFill>
                      <a:prstDash val="solid"/>
                      <a:round/>
                      <a:headEnd type="none" w="med" len="med"/>
                      <a:tailEnd type="none" w="med" len="med"/>
                    </a:lnT>
                    <a:lnB w="28575" cap="flat" cmpd="sng" algn="ctr">
                      <a:solidFill>
                        <a:srgbClr val="0066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graphicFrame>
        <p:nvGraphicFramePr>
          <p:cNvPr id="36897" name="Object 151"/>
          <p:cNvGraphicFramePr>
            <a:graphicFrameLocks noChangeAspect="1"/>
          </p:cNvGraphicFramePr>
          <p:nvPr>
            <p:extLst>
              <p:ext uri="{D42A27DB-BD31-4B8C-83A1-F6EECF244321}">
                <p14:modId xmlns:p14="http://schemas.microsoft.com/office/powerpoint/2010/main" val="4155238264"/>
              </p:ext>
            </p:extLst>
          </p:nvPr>
        </p:nvGraphicFramePr>
        <p:xfrm>
          <a:off x="4010556" y="5247038"/>
          <a:ext cx="3911036" cy="1159323"/>
        </p:xfrm>
        <a:graphic>
          <a:graphicData uri="http://schemas.openxmlformats.org/presentationml/2006/ole">
            <mc:AlternateContent xmlns:mc="http://schemas.openxmlformats.org/markup-compatibility/2006">
              <mc:Choice xmlns:v="urn:schemas-microsoft-com:vml" Requires="v">
                <p:oleObj spid="_x0000_s43138" name="Equation" r:id="rId3" imgW="1587240" imgH="469800" progId="Equation.DSMT4">
                  <p:embed/>
                </p:oleObj>
              </mc:Choice>
              <mc:Fallback>
                <p:oleObj name="Equation" r:id="rId3" imgW="1587240" imgH="469800" progId="Equation.DSMT4">
                  <p:embed/>
                  <p:pic>
                    <p:nvPicPr>
                      <p:cNvPr id="0" name=""/>
                      <p:cNvPicPr>
                        <a:picLocks noChangeAspect="1" noChangeArrowheads="1"/>
                      </p:cNvPicPr>
                      <p:nvPr/>
                    </p:nvPicPr>
                    <p:blipFill>
                      <a:blip r:embed="rId4"/>
                      <a:srcRect/>
                      <a:stretch>
                        <a:fillRect/>
                      </a:stretch>
                    </p:blipFill>
                    <p:spPr bwMode="auto">
                      <a:xfrm>
                        <a:off x="4010556" y="5247038"/>
                        <a:ext cx="3911036" cy="1159323"/>
                      </a:xfrm>
                      <a:prstGeom prst="rect">
                        <a:avLst/>
                      </a:prstGeom>
                      <a:solidFill>
                        <a:srgbClr val="ECF7F8"/>
                      </a:solidFill>
                    </p:spPr>
                  </p:pic>
                </p:oleObj>
              </mc:Fallback>
            </mc:AlternateContent>
          </a:graphicData>
        </a:graphic>
      </p:graphicFrame>
      <p:sp>
        <p:nvSpPr>
          <p:cNvPr id="6" name="Rectangle 3"/>
          <p:cNvSpPr txBox="1">
            <a:spLocks noChangeArrowheads="1"/>
          </p:cNvSpPr>
          <p:nvPr/>
        </p:nvSpPr>
        <p:spPr bwMode="auto">
          <a:xfrm>
            <a:off x="251520" y="5244088"/>
            <a:ext cx="3240360" cy="1162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40000"/>
              </a:lnSpc>
              <a:spcBef>
                <a:spcPct val="20000"/>
              </a:spcBef>
              <a:spcAft>
                <a:spcPct val="0"/>
              </a:spcAft>
              <a:buClr>
                <a:schemeClr val="tx2"/>
              </a:buClr>
              <a:buSzPct val="70000"/>
              <a:buFont typeface="Wingdings" pitchFamily="2" charset="2"/>
              <a:buChar char="l"/>
              <a:defRPr sz="2400">
                <a:solidFill>
                  <a:schemeClr val="tx1"/>
                </a:solidFill>
                <a:latin typeface="+mn-lt"/>
                <a:ea typeface="+mn-ea"/>
                <a:cs typeface="+mn-cs"/>
              </a:defRPr>
            </a:lvl1pPr>
            <a:lvl2pPr marL="692150" indent="-347663" algn="l" rtl="0" eaLnBrk="0" fontAlgn="base" hangingPunct="0">
              <a:lnSpc>
                <a:spcPct val="140000"/>
              </a:lnSpc>
              <a:spcBef>
                <a:spcPct val="20000"/>
              </a:spcBef>
              <a:spcAft>
                <a:spcPct val="0"/>
              </a:spcAft>
              <a:buClr>
                <a:schemeClr val="accent2"/>
              </a:buClr>
              <a:buSzPct val="70000"/>
              <a:buFont typeface="Wingdings" pitchFamily="2" charset="2"/>
              <a:buChar char="l"/>
              <a:defRPr sz="2400">
                <a:solidFill>
                  <a:schemeClr val="tx1"/>
                </a:solidFill>
                <a:latin typeface="+mn-lt"/>
                <a:ea typeface="+mn-ea"/>
              </a:defRPr>
            </a:lvl2pPr>
            <a:lvl3pPr marL="987425" indent="-293688" algn="l" rtl="0" eaLnBrk="0" fontAlgn="base" hangingPunct="0">
              <a:lnSpc>
                <a:spcPct val="140000"/>
              </a:lnSpc>
              <a:spcBef>
                <a:spcPct val="20000"/>
              </a:spcBef>
              <a:spcAft>
                <a:spcPct val="0"/>
              </a:spcAft>
              <a:buClr>
                <a:schemeClr val="accent1"/>
              </a:buClr>
              <a:buSzPct val="70000"/>
              <a:buFont typeface="Wingdings" pitchFamily="2" charset="2"/>
              <a:buChar char="l"/>
              <a:defRPr sz="2400">
                <a:solidFill>
                  <a:schemeClr val="tx1"/>
                </a:solidFill>
                <a:latin typeface="+mn-lt"/>
                <a:ea typeface="+mn-ea"/>
              </a:defRPr>
            </a:lvl3pPr>
            <a:lvl4pPr marL="1281113" indent="-292100" algn="l" rtl="0" eaLnBrk="0" fontAlgn="base" hangingPunct="0">
              <a:lnSpc>
                <a:spcPct val="140000"/>
              </a:lnSpc>
              <a:spcBef>
                <a:spcPct val="20000"/>
              </a:spcBef>
              <a:spcAft>
                <a:spcPct val="0"/>
              </a:spcAft>
              <a:buClr>
                <a:schemeClr val="tx2"/>
              </a:buClr>
              <a:buSzPct val="75000"/>
              <a:buFont typeface="Wingdings" pitchFamily="2" charset="2"/>
              <a:buChar char="§"/>
              <a:defRPr sz="2400">
                <a:solidFill>
                  <a:schemeClr val="tx1"/>
                </a:solidFill>
                <a:latin typeface="+mn-lt"/>
                <a:ea typeface="+mn-ea"/>
              </a:defRPr>
            </a:lvl4pPr>
            <a:lvl5pPr marL="1598613" indent="-315913" algn="l" rtl="0" eaLnBrk="0" fontAlgn="base" hangingPunct="0">
              <a:lnSpc>
                <a:spcPct val="140000"/>
              </a:lnSpc>
              <a:spcBef>
                <a:spcPct val="20000"/>
              </a:spcBef>
              <a:spcAft>
                <a:spcPct val="0"/>
              </a:spcAft>
              <a:buClr>
                <a:schemeClr val="folHlink"/>
              </a:buClr>
              <a:buSzPct val="80000"/>
              <a:buFont typeface="Wingdings" pitchFamily="2" charset="2"/>
              <a:buChar char="§"/>
              <a:defRPr sz="2400">
                <a:solidFill>
                  <a:schemeClr val="tx1"/>
                </a:solidFill>
                <a:latin typeface="+mn-lt"/>
                <a:ea typeface="+mn-ea"/>
              </a:defRPr>
            </a:lvl5pPr>
            <a:lvl6pPr marL="2055813" indent="-315913" algn="l" rtl="0" fontAlgn="base">
              <a:lnSpc>
                <a:spcPct val="140000"/>
              </a:lnSpc>
              <a:spcBef>
                <a:spcPct val="20000"/>
              </a:spcBef>
              <a:spcAft>
                <a:spcPct val="0"/>
              </a:spcAft>
              <a:buClr>
                <a:schemeClr val="folHlink"/>
              </a:buClr>
              <a:buSzPct val="80000"/>
              <a:buFont typeface="Wingdings" pitchFamily="2" charset="2"/>
              <a:buChar char="§"/>
              <a:defRPr sz="2400">
                <a:solidFill>
                  <a:schemeClr val="tx1"/>
                </a:solidFill>
                <a:latin typeface="+mn-lt"/>
                <a:ea typeface="+mn-ea"/>
              </a:defRPr>
            </a:lvl6pPr>
            <a:lvl7pPr marL="2513013" indent="-315913" algn="l" rtl="0" fontAlgn="base">
              <a:lnSpc>
                <a:spcPct val="140000"/>
              </a:lnSpc>
              <a:spcBef>
                <a:spcPct val="20000"/>
              </a:spcBef>
              <a:spcAft>
                <a:spcPct val="0"/>
              </a:spcAft>
              <a:buClr>
                <a:schemeClr val="folHlink"/>
              </a:buClr>
              <a:buSzPct val="80000"/>
              <a:buFont typeface="Wingdings" pitchFamily="2" charset="2"/>
              <a:buChar char="§"/>
              <a:defRPr sz="2400">
                <a:solidFill>
                  <a:schemeClr val="tx1"/>
                </a:solidFill>
                <a:latin typeface="+mn-lt"/>
                <a:ea typeface="+mn-ea"/>
              </a:defRPr>
            </a:lvl7pPr>
            <a:lvl8pPr marL="2970213" indent="-315913" algn="l" rtl="0" fontAlgn="base">
              <a:lnSpc>
                <a:spcPct val="140000"/>
              </a:lnSpc>
              <a:spcBef>
                <a:spcPct val="20000"/>
              </a:spcBef>
              <a:spcAft>
                <a:spcPct val="0"/>
              </a:spcAft>
              <a:buClr>
                <a:schemeClr val="folHlink"/>
              </a:buClr>
              <a:buSzPct val="80000"/>
              <a:buFont typeface="Wingdings" pitchFamily="2" charset="2"/>
              <a:buChar char="§"/>
              <a:defRPr sz="2400">
                <a:solidFill>
                  <a:schemeClr val="tx1"/>
                </a:solidFill>
                <a:latin typeface="+mn-lt"/>
                <a:ea typeface="+mn-ea"/>
              </a:defRPr>
            </a:lvl8pPr>
            <a:lvl9pPr marL="3427413" indent="-315913" algn="l" rtl="0" fontAlgn="base">
              <a:lnSpc>
                <a:spcPct val="140000"/>
              </a:lnSpc>
              <a:spcBef>
                <a:spcPct val="20000"/>
              </a:spcBef>
              <a:spcAft>
                <a:spcPct val="0"/>
              </a:spcAft>
              <a:buClr>
                <a:schemeClr val="folHlink"/>
              </a:buClr>
              <a:buSzPct val="80000"/>
              <a:buFont typeface="Wingdings" pitchFamily="2" charset="2"/>
              <a:buChar char="§"/>
              <a:defRPr sz="2400">
                <a:solidFill>
                  <a:schemeClr val="tx1"/>
                </a:solidFill>
                <a:latin typeface="+mn-lt"/>
                <a:ea typeface="+mn-ea"/>
              </a:defRPr>
            </a:lvl9pPr>
          </a:lstStyle>
          <a:p>
            <a:pPr marL="0" indent="0" eaLnBrk="1" hangingPunct="1">
              <a:lnSpc>
                <a:spcPct val="130000"/>
              </a:lnSpc>
              <a:buNone/>
            </a:pP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若</a:t>
            </a:r>
            <a:r>
              <a:rPr lang="zh-CN" altLang="en-US" b="1" kern="0" dirty="0">
                <a:latin typeface="Times New Roman" panose="02020603050405020304" pitchFamily="18" charset="0"/>
                <a:ea typeface="黑体" panose="02010609060101010101" pitchFamily="49" charset="-122"/>
                <a:cs typeface="Times New Roman" panose="02020603050405020304" pitchFamily="18" charset="0"/>
              </a:rPr>
              <a:t>令</a:t>
            </a:r>
            <a:r>
              <a:rPr lang="en-US" altLang="zh-CN" b="1" i="1" kern="0" dirty="0">
                <a:latin typeface="Times New Roman" panose="02020603050405020304" pitchFamily="18" charset="0"/>
                <a:ea typeface="黑体" panose="02010609060101010101" pitchFamily="49" charset="-122"/>
                <a:cs typeface="Times New Roman" panose="02020603050405020304" pitchFamily="18" charset="0"/>
              </a:rPr>
              <a:t>d</a:t>
            </a:r>
            <a:r>
              <a:rPr lang="en-US" altLang="zh-CN" b="1" kern="0" baseline="30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i="1" kern="0" baseline="30000" dirty="0">
                <a:latin typeface="Times New Roman" panose="02020603050405020304" pitchFamily="18" charset="0"/>
                <a:ea typeface="黑体" panose="02010609060101010101" pitchFamily="49" charset="-122"/>
                <a:cs typeface="Times New Roman" panose="02020603050405020304" pitchFamily="18" charset="0"/>
              </a:rPr>
              <a:t>m</a:t>
            </a:r>
            <a:r>
              <a:rPr lang="en-US" altLang="zh-CN" b="1" kern="0" baseline="30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b="1" kern="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b="1" kern="0" dirty="0">
                <a:latin typeface="Times New Roman" panose="02020603050405020304" pitchFamily="18" charset="0"/>
                <a:ea typeface="黑体" panose="02010609060101010101" pitchFamily="49" charset="-122"/>
                <a:cs typeface="Times New Roman" panose="02020603050405020304" pitchFamily="18" charset="0"/>
                <a:sym typeface="Symbol"/>
              </a:rPr>
              <a:t></a:t>
            </a:r>
            <a:r>
              <a:rPr lang="en-US" altLang="zh-CN" b="1" kern="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b="1" kern="0" dirty="0">
                <a:latin typeface="Times New Roman" panose="02020603050405020304" pitchFamily="18" charset="0"/>
                <a:ea typeface="黑体" panose="02010609060101010101" pitchFamily="49" charset="-122"/>
                <a:cs typeface="Times New Roman" panose="02020603050405020304" pitchFamily="18" charset="0"/>
              </a:rPr>
              <a:t> 则当</a:t>
            </a:r>
            <a:r>
              <a:rPr lang="en-US" altLang="zh-CN" b="1" i="1" kern="0" dirty="0">
                <a:solidFill>
                  <a:srgbClr val="FC4D16"/>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en-US" b="1" kern="0" dirty="0">
                <a:latin typeface="Times New Roman" panose="02020603050405020304" pitchFamily="18" charset="0"/>
                <a:ea typeface="黑体" panose="02010609060101010101" pitchFamily="49" charset="-122"/>
                <a:cs typeface="Times New Roman" panose="02020603050405020304" pitchFamily="18" charset="0"/>
              </a:rPr>
              <a:t>为无穷大时，有：</a:t>
            </a:r>
          </a:p>
        </p:txBody>
      </p:sp>
    </p:spTree>
    <p:extLst>
      <p:ext uri="{BB962C8B-B14F-4D97-AF65-F5344CB8AC3E}">
        <p14:creationId xmlns:p14="http://schemas.microsoft.com/office/powerpoint/2010/main" val="73471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97"/>
                                        </p:tgtEl>
                                        <p:attrNameLst>
                                          <p:attrName>style.visibility</p:attrName>
                                        </p:attrNameLst>
                                      </p:cBhvr>
                                      <p:to>
                                        <p:strVal val="visible"/>
                                      </p:to>
                                    </p:set>
                                    <p:anim calcmode="lin" valueType="num">
                                      <p:cBhvr additive="base">
                                        <p:cTn id="13" dur="500" fill="hold"/>
                                        <p:tgtEl>
                                          <p:spTgt spid="36897"/>
                                        </p:tgtEl>
                                        <p:attrNameLst>
                                          <p:attrName>ppt_x</p:attrName>
                                        </p:attrNameLst>
                                      </p:cBhvr>
                                      <p:tavLst>
                                        <p:tav tm="0">
                                          <p:val>
                                            <p:strVal val="#ppt_x"/>
                                          </p:val>
                                        </p:tav>
                                        <p:tav tm="100000">
                                          <p:val>
                                            <p:strVal val="#ppt_x"/>
                                          </p:val>
                                        </p:tav>
                                      </p:tavLst>
                                    </p:anim>
                                    <p:anim calcmode="lin" valueType="num">
                                      <p:cBhvr additive="base">
                                        <p:cTn id="14" dur="500" fill="hold"/>
                                        <p:tgtEl>
                                          <p:spTgt spid="368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35BC4EE-C228-4986-903D-928FB981A133}" type="slidenum">
              <a:rPr lang="en-US" altLang="zh-CN" smtClean="0"/>
              <a:pPr eaLnBrk="1" hangingPunct="1"/>
              <a:t>95</a:t>
            </a:fld>
            <a:endParaRPr lang="en-US" altLang="zh-CN"/>
          </a:p>
        </p:txBody>
      </p:sp>
      <p:sp>
        <p:nvSpPr>
          <p:cNvPr id="35843"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84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845" name="Rectangle 5"/>
          <p:cNvSpPr>
            <a:spLocks noChangeArrowheads="1"/>
          </p:cNvSpPr>
          <p:nvPr/>
        </p:nvSpPr>
        <p:spPr bwMode="auto">
          <a:xfrm>
            <a:off x="0" y="2462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3725" name="Text Box 13"/>
          <p:cNvSpPr txBox="1">
            <a:spLocks noChangeArrowheads="1"/>
          </p:cNvSpPr>
          <p:nvPr/>
        </p:nvSpPr>
        <p:spPr bwMode="auto">
          <a:xfrm>
            <a:off x="755650" y="891110"/>
            <a:ext cx="6681637" cy="546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zh-CN" altLang="en-US" sz="2400" b="1" dirty="0">
                <a:solidFill>
                  <a:srgbClr val="0000CC"/>
                </a:solidFill>
                <a:latin typeface="黑体" panose="02010609060101010101" pitchFamily="49" charset="-122"/>
                <a:ea typeface="黑体" panose="02010609060101010101" pitchFamily="49" charset="-122"/>
              </a:rPr>
              <a:t>小结：各种等价度量工具之间的数值大小关系？</a:t>
            </a:r>
          </a:p>
        </p:txBody>
      </p:sp>
      <p:graphicFrame>
        <p:nvGraphicFramePr>
          <p:cNvPr id="2" name="对象 1"/>
          <p:cNvGraphicFramePr>
            <a:graphicFrameLocks noChangeAspect="1"/>
          </p:cNvGraphicFramePr>
          <p:nvPr>
            <p:extLst>
              <p:ext uri="{D42A27DB-BD31-4B8C-83A1-F6EECF244321}">
                <p14:modId xmlns:p14="http://schemas.microsoft.com/office/powerpoint/2010/main" val="2608734993"/>
              </p:ext>
            </p:extLst>
          </p:nvPr>
        </p:nvGraphicFramePr>
        <p:xfrm>
          <a:off x="854123" y="1621624"/>
          <a:ext cx="6991350" cy="501650"/>
        </p:xfrm>
        <a:graphic>
          <a:graphicData uri="http://schemas.openxmlformats.org/presentationml/2006/ole">
            <mc:AlternateContent xmlns:mc="http://schemas.openxmlformats.org/markup-compatibility/2006">
              <mc:Choice xmlns:v="urn:schemas-microsoft-com:vml" Requires="v">
                <p:oleObj spid="_x0000_s44162" name="Equation" r:id="rId3" imgW="2832100" imgH="203200" progId="">
                  <p:embed/>
                </p:oleObj>
              </mc:Choice>
              <mc:Fallback>
                <p:oleObj name="Equation" r:id="rId3" imgW="2832100" imgH="2032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123" y="1621624"/>
                        <a:ext cx="6991350" cy="501650"/>
                      </a:xfrm>
                      <a:prstGeom prst="rect">
                        <a:avLst/>
                      </a:prstGeom>
                      <a:solidFill>
                        <a:srgbClr val="FFFFCD"/>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矩形 2"/>
          <p:cNvSpPr/>
          <p:nvPr/>
        </p:nvSpPr>
        <p:spPr>
          <a:xfrm>
            <a:off x="107504" y="6313184"/>
            <a:ext cx="936104" cy="606320"/>
          </a:xfrm>
          <a:prstGeom prst="rect">
            <a:avLst/>
          </a:prstGeom>
        </p:spPr>
        <p:txBody>
          <a:bodyPr wrap="square">
            <a:spAutoFit/>
          </a:bodyPr>
          <a:lstStyle/>
          <a:p>
            <a:endParaRPr lang="en-US" altLang="zh-CN" sz="100" dirty="0"/>
          </a:p>
          <a:p>
            <a:r>
              <a:rPr lang="en-US" altLang="zh-CN" sz="100" dirty="0"/>
              <a:t>m=1:12</a:t>
            </a:r>
          </a:p>
          <a:p>
            <a:r>
              <a:rPr lang="en-US" altLang="zh-CN" sz="100" dirty="0" err="1"/>
              <a:t>i</a:t>
            </a:r>
            <a:r>
              <a:rPr lang="en-US" altLang="zh-CN" sz="100" dirty="0"/>
              <a:t>=0.05</a:t>
            </a:r>
          </a:p>
          <a:p>
            <a:r>
              <a:rPr lang="en-US" altLang="zh-CN" sz="100" dirty="0"/>
              <a:t>d=</a:t>
            </a:r>
            <a:r>
              <a:rPr lang="en-US" altLang="zh-CN" sz="100" dirty="0" err="1"/>
              <a:t>i</a:t>
            </a:r>
            <a:r>
              <a:rPr lang="en-US" altLang="zh-CN" sz="100" dirty="0"/>
              <a:t>/(</a:t>
            </a:r>
            <a:r>
              <a:rPr lang="en-US" altLang="zh-CN" sz="100" dirty="0" err="1"/>
              <a:t>1+i</a:t>
            </a:r>
            <a:r>
              <a:rPr lang="en-US" altLang="zh-CN" sz="100" dirty="0"/>
              <a:t>)</a:t>
            </a:r>
          </a:p>
          <a:p>
            <a:r>
              <a:rPr lang="en-US" altLang="zh-CN" sz="100" dirty="0" err="1"/>
              <a:t>im</a:t>
            </a:r>
            <a:r>
              <a:rPr lang="en-US" altLang="zh-CN" sz="100" dirty="0"/>
              <a:t>=((</a:t>
            </a:r>
            <a:r>
              <a:rPr lang="en-US" altLang="zh-CN" sz="100" dirty="0" err="1"/>
              <a:t>1+i</a:t>
            </a:r>
            <a:r>
              <a:rPr lang="en-US" altLang="zh-CN" sz="100" dirty="0"/>
              <a:t>)^(1/m)-1)*m</a:t>
            </a:r>
          </a:p>
          <a:p>
            <a:r>
              <a:rPr lang="en-US" altLang="zh-CN" sz="100" dirty="0" err="1"/>
              <a:t>dm</a:t>
            </a:r>
            <a:r>
              <a:rPr lang="en-US" altLang="zh-CN" sz="100" dirty="0"/>
              <a:t>=(1-(1-d)^(1/m))*m</a:t>
            </a:r>
          </a:p>
          <a:p>
            <a:r>
              <a:rPr lang="en-US" altLang="zh-CN" sz="100" dirty="0" err="1"/>
              <a:t>matplot</a:t>
            </a:r>
            <a:r>
              <a:rPr lang="en-US" altLang="zh-CN" sz="100" dirty="0"/>
              <a:t>(</a:t>
            </a:r>
            <a:r>
              <a:rPr lang="en-US" altLang="zh-CN" sz="100" dirty="0" err="1"/>
              <a:t>m,cbind</a:t>
            </a:r>
            <a:r>
              <a:rPr lang="en-US" altLang="zh-CN" sz="100" dirty="0"/>
              <a:t>(</a:t>
            </a:r>
            <a:r>
              <a:rPr lang="en-US" altLang="zh-CN" sz="100" dirty="0" err="1"/>
              <a:t>im,dm</a:t>
            </a:r>
            <a:r>
              <a:rPr lang="en-US" altLang="zh-CN" sz="100" dirty="0"/>
              <a:t>),type='l',</a:t>
            </a:r>
            <a:r>
              <a:rPr lang="en-US" altLang="zh-CN" sz="100" dirty="0" err="1"/>
              <a:t>lwd</a:t>
            </a:r>
            <a:r>
              <a:rPr lang="en-US" altLang="zh-CN" sz="100" dirty="0"/>
              <a:t>=</a:t>
            </a:r>
            <a:r>
              <a:rPr lang="en-US" altLang="zh-CN" sz="100" dirty="0" err="1"/>
              <a:t>3,ylab</a:t>
            </a:r>
            <a:r>
              <a:rPr lang="en-US" altLang="zh-CN" sz="100" dirty="0"/>
              <a:t>='',main='</a:t>
            </a:r>
            <a:r>
              <a:rPr lang="zh-CN" altLang="en-US" sz="100" dirty="0"/>
              <a:t>随着复利次数</a:t>
            </a:r>
            <a:r>
              <a:rPr lang="en-US" altLang="zh-CN" sz="100" dirty="0"/>
              <a:t>m</a:t>
            </a:r>
            <a:r>
              <a:rPr lang="zh-CN" altLang="en-US" sz="100" dirty="0"/>
              <a:t>的增加，名义利率和名义贴现率的变化过程</a:t>
            </a:r>
          </a:p>
          <a:p>
            <a:r>
              <a:rPr lang="zh-CN" altLang="en-US" sz="100" dirty="0"/>
              <a:t>								（假设有效利率为</a:t>
            </a:r>
            <a:r>
              <a:rPr lang="en-US" altLang="zh-CN" sz="100" dirty="0"/>
              <a:t>5%</a:t>
            </a:r>
            <a:r>
              <a:rPr lang="zh-CN" altLang="en-US" sz="100" dirty="0"/>
              <a:t>）</a:t>
            </a:r>
            <a:r>
              <a:rPr lang="en-US" altLang="zh-CN" sz="100" dirty="0"/>
              <a:t>')</a:t>
            </a:r>
          </a:p>
          <a:p>
            <a:r>
              <a:rPr lang="en-US" altLang="zh-CN" sz="100" dirty="0"/>
              <a:t>legend(</a:t>
            </a:r>
            <a:r>
              <a:rPr lang="en-US" altLang="zh-CN" sz="100" dirty="0" err="1"/>
              <a:t>4,0.05,c</a:t>
            </a:r>
            <a:r>
              <a:rPr lang="en-US" altLang="zh-CN" sz="100" dirty="0"/>
              <a:t>('</a:t>
            </a:r>
            <a:r>
              <a:rPr lang="zh-CN" altLang="en-US" sz="100" dirty="0"/>
              <a:t>名义利率</a:t>
            </a:r>
            <a:r>
              <a:rPr lang="en-US" altLang="zh-CN" sz="100" dirty="0"/>
              <a:t>','</a:t>
            </a:r>
            <a:r>
              <a:rPr lang="zh-CN" altLang="en-US" sz="100" dirty="0"/>
              <a:t>名义贴现率</a:t>
            </a:r>
            <a:r>
              <a:rPr lang="en-US" altLang="zh-CN" sz="100" dirty="0"/>
              <a:t>'),</a:t>
            </a:r>
            <a:r>
              <a:rPr lang="en-US" altLang="zh-CN" sz="100" dirty="0" err="1"/>
              <a:t>lty</a:t>
            </a:r>
            <a:r>
              <a:rPr lang="en-US" altLang="zh-CN" sz="100" dirty="0"/>
              <a:t>=</a:t>
            </a:r>
            <a:r>
              <a:rPr lang="en-US" altLang="zh-CN" sz="100" dirty="0" err="1"/>
              <a:t>1:2,col</a:t>
            </a:r>
            <a:r>
              <a:rPr lang="en-US" altLang="zh-CN" sz="100" dirty="0"/>
              <a:t>=</a:t>
            </a:r>
            <a:r>
              <a:rPr lang="en-US" altLang="zh-CN" sz="100" dirty="0" err="1"/>
              <a:t>1:2,lwd</a:t>
            </a:r>
            <a:r>
              <a:rPr lang="en-US" altLang="zh-CN" sz="100" dirty="0"/>
              <a:t>=</a:t>
            </a:r>
            <a:r>
              <a:rPr lang="en-US" altLang="zh-CN" sz="100" dirty="0" err="1"/>
              <a:t>2,box.col</a:t>
            </a:r>
            <a:r>
              <a:rPr lang="en-US" altLang="zh-CN" sz="100" dirty="0"/>
              <a:t>='white')</a:t>
            </a:r>
          </a:p>
          <a:p>
            <a:r>
              <a:rPr lang="en-US" altLang="zh-CN" sz="100" dirty="0" err="1"/>
              <a:t>abline</a:t>
            </a:r>
            <a:r>
              <a:rPr lang="en-US" altLang="zh-CN" sz="100" dirty="0"/>
              <a:t>(h=</a:t>
            </a:r>
            <a:r>
              <a:rPr lang="en-US" altLang="zh-CN" sz="100" dirty="0" err="1"/>
              <a:t>i,lty</a:t>
            </a:r>
            <a:r>
              <a:rPr lang="en-US" altLang="zh-CN" sz="100" dirty="0"/>
              <a:t>=</a:t>
            </a:r>
            <a:r>
              <a:rPr lang="en-US" altLang="zh-CN" sz="100" dirty="0" err="1"/>
              <a:t>2,col</a:t>
            </a:r>
            <a:r>
              <a:rPr lang="en-US" altLang="zh-CN" sz="100" dirty="0"/>
              <a:t>=4)</a:t>
            </a:r>
          </a:p>
          <a:p>
            <a:r>
              <a:rPr lang="en-US" altLang="zh-CN" sz="100" dirty="0" err="1"/>
              <a:t>abline</a:t>
            </a:r>
            <a:r>
              <a:rPr lang="en-US" altLang="zh-CN" sz="100" dirty="0"/>
              <a:t>(h=</a:t>
            </a:r>
            <a:r>
              <a:rPr lang="en-US" altLang="zh-CN" sz="100" dirty="0" err="1"/>
              <a:t>i</a:t>
            </a:r>
            <a:r>
              <a:rPr lang="en-US" altLang="zh-CN" sz="100" dirty="0"/>
              <a:t>/(</a:t>
            </a:r>
            <a:r>
              <a:rPr lang="en-US" altLang="zh-CN" sz="100" dirty="0" err="1"/>
              <a:t>1+i</a:t>
            </a:r>
            <a:r>
              <a:rPr lang="en-US" altLang="zh-CN" sz="100" dirty="0"/>
              <a:t>),</a:t>
            </a:r>
            <a:r>
              <a:rPr lang="en-US" altLang="zh-CN" sz="100" dirty="0" err="1"/>
              <a:t>lty</a:t>
            </a:r>
            <a:r>
              <a:rPr lang="en-US" altLang="zh-CN" sz="100" dirty="0"/>
              <a:t>=</a:t>
            </a:r>
            <a:r>
              <a:rPr lang="en-US" altLang="zh-CN" sz="100" dirty="0" err="1"/>
              <a:t>2,col</a:t>
            </a:r>
            <a:r>
              <a:rPr lang="en-US" altLang="zh-CN" sz="100" dirty="0"/>
              <a:t>=4)</a:t>
            </a:r>
          </a:p>
          <a:p>
            <a:r>
              <a:rPr lang="en-US" altLang="zh-CN" sz="100" dirty="0" err="1"/>
              <a:t>abline</a:t>
            </a:r>
            <a:r>
              <a:rPr lang="en-US" altLang="zh-CN" sz="100" dirty="0"/>
              <a:t>(h=log(</a:t>
            </a:r>
            <a:r>
              <a:rPr lang="en-US" altLang="zh-CN" sz="100" dirty="0" err="1"/>
              <a:t>1+i</a:t>
            </a:r>
            <a:r>
              <a:rPr lang="en-US" altLang="zh-CN" sz="100" dirty="0"/>
              <a:t>),</a:t>
            </a:r>
            <a:r>
              <a:rPr lang="en-US" altLang="zh-CN" sz="100" dirty="0" err="1"/>
              <a:t>lty</a:t>
            </a:r>
            <a:r>
              <a:rPr lang="en-US" altLang="zh-CN" sz="100" dirty="0"/>
              <a:t>=</a:t>
            </a:r>
            <a:r>
              <a:rPr lang="en-US" altLang="zh-CN" sz="100" dirty="0" err="1"/>
              <a:t>2,col</a:t>
            </a:r>
            <a:r>
              <a:rPr lang="en-US" altLang="zh-CN" sz="100" dirty="0"/>
              <a:t>=4)</a:t>
            </a:r>
          </a:p>
          <a:p>
            <a:endParaRPr lang="en-US" altLang="zh-CN" sz="100" dirty="0"/>
          </a:p>
          <a:p>
            <a:endParaRPr lang="zh-CN" altLang="en-US" sz="100" dirty="0"/>
          </a:p>
        </p:txBody>
      </p:sp>
      <p:pic>
        <p:nvPicPr>
          <p:cNvPr id="112739" name="Picture 9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9782" y="2123274"/>
            <a:ext cx="5180033" cy="4620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83949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3725"/>
                                        </p:tgtEl>
                                        <p:attrNameLst>
                                          <p:attrName>style.visibility</p:attrName>
                                        </p:attrNameLst>
                                      </p:cBhvr>
                                      <p:to>
                                        <p:strVal val="visible"/>
                                      </p:to>
                                    </p:set>
                                    <p:anim calcmode="lin" valueType="num">
                                      <p:cBhvr additive="base">
                                        <p:cTn id="7" dur="500" fill="hold"/>
                                        <p:tgtEl>
                                          <p:spTgt spid="243725"/>
                                        </p:tgtEl>
                                        <p:attrNameLst>
                                          <p:attrName>ppt_x</p:attrName>
                                        </p:attrNameLst>
                                      </p:cBhvr>
                                      <p:tavLst>
                                        <p:tav tm="0">
                                          <p:val>
                                            <p:strVal val="#ppt_x"/>
                                          </p:val>
                                        </p:tav>
                                        <p:tav tm="100000">
                                          <p:val>
                                            <p:strVal val="#ppt_x"/>
                                          </p:val>
                                        </p:tav>
                                      </p:tavLst>
                                    </p:anim>
                                    <p:anim calcmode="lin" valueType="num">
                                      <p:cBhvr additive="base">
                                        <p:cTn id="8" dur="500" fill="hold"/>
                                        <p:tgtEl>
                                          <p:spTgt spid="24372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2739"/>
                                        </p:tgtEl>
                                        <p:attrNameLst>
                                          <p:attrName>style.visibility</p:attrName>
                                        </p:attrNameLst>
                                      </p:cBhvr>
                                      <p:to>
                                        <p:strVal val="visible"/>
                                      </p:to>
                                    </p:set>
                                    <p:anim calcmode="lin" valueType="num">
                                      <p:cBhvr additive="base">
                                        <p:cTn id="17" dur="500" fill="hold"/>
                                        <p:tgtEl>
                                          <p:spTgt spid="112739"/>
                                        </p:tgtEl>
                                        <p:attrNameLst>
                                          <p:attrName>ppt_x</p:attrName>
                                        </p:attrNameLst>
                                      </p:cBhvr>
                                      <p:tavLst>
                                        <p:tav tm="0">
                                          <p:val>
                                            <p:strVal val="#ppt_x"/>
                                          </p:val>
                                        </p:tav>
                                        <p:tav tm="100000">
                                          <p:val>
                                            <p:strVal val="#ppt_x"/>
                                          </p:val>
                                        </p:tav>
                                      </p:tavLst>
                                    </p:anim>
                                    <p:anim calcmode="lin" valueType="num">
                                      <p:cBhvr additive="base">
                                        <p:cTn id="18" dur="500" fill="hold"/>
                                        <p:tgtEl>
                                          <p:spTgt spid="1127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2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3"/>
          <p:cNvSpPr>
            <a:spLocks noGrp="1" noChangeArrowheads="1"/>
          </p:cNvSpPr>
          <p:nvPr>
            <p:ph type="body" idx="1"/>
          </p:nvPr>
        </p:nvSpPr>
        <p:spPr>
          <a:xfrm>
            <a:off x="-96254" y="644212"/>
            <a:ext cx="9240253" cy="2952750"/>
          </a:xfrm>
        </p:spPr>
        <p:txBody>
          <a:bodyPr/>
          <a:lstStyle/>
          <a:p>
            <a:pPr eaLnBrk="1" hangingPunct="1"/>
            <a:r>
              <a:rPr lang="en-US" altLang="zh-CN" sz="2400" b="1" dirty="0">
                <a:latin typeface="+mj-lt"/>
                <a:ea typeface="黑体" panose="02010609060101010101" pitchFamily="49" charset="-122"/>
              </a:rPr>
              <a:t>Example</a:t>
            </a:r>
            <a:r>
              <a:rPr lang="zh-CN" altLang="en-US" sz="2400" b="1" dirty="0">
                <a:latin typeface="+mj-lt"/>
                <a:ea typeface="黑体" panose="02010609060101010101" pitchFamily="49" charset="-122"/>
              </a:rPr>
              <a:t>： </a:t>
            </a:r>
            <a:r>
              <a:rPr lang="en-US" altLang="zh-CN" sz="2400" b="1" dirty="0">
                <a:latin typeface="+mj-lt"/>
                <a:ea typeface="黑体" panose="02010609060101010101" pitchFamily="49" charset="-122"/>
              </a:rPr>
              <a:t>Jeff deposits 10 into a fund today and 20 fifteen years later. Interest is credited at a nominal discount rate of </a:t>
            </a:r>
            <a:r>
              <a:rPr lang="en-US" altLang="zh-CN" sz="2400" b="1" i="1" dirty="0">
                <a:solidFill>
                  <a:srgbClr val="FF0000"/>
                </a:solidFill>
                <a:latin typeface="Times New Roman" panose="02020603050405020304" pitchFamily="18" charset="0"/>
                <a:cs typeface="Times New Roman" panose="02020603050405020304" pitchFamily="18" charset="0"/>
              </a:rPr>
              <a:t>d</a:t>
            </a:r>
            <a:r>
              <a:rPr lang="en-US" altLang="zh-CN" sz="2400" b="1" i="1" dirty="0">
                <a:latin typeface="+mj-lt"/>
                <a:ea typeface="黑体" panose="02010609060101010101" pitchFamily="49" charset="-122"/>
              </a:rPr>
              <a:t> </a:t>
            </a:r>
            <a:r>
              <a:rPr lang="en-US" altLang="zh-CN" sz="2400" b="1" dirty="0">
                <a:latin typeface="+mj-lt"/>
                <a:ea typeface="黑体" panose="02010609060101010101" pitchFamily="49" charset="-122"/>
              </a:rPr>
              <a:t>compounded quarterly for the first 10 years, and at a nominal interest rate of </a:t>
            </a:r>
            <a:r>
              <a:rPr lang="en-US" altLang="zh-CN" sz="2400" b="1" dirty="0">
                <a:solidFill>
                  <a:srgbClr val="FF0000"/>
                </a:solidFill>
                <a:latin typeface="+mj-lt"/>
                <a:ea typeface="黑体" panose="02010609060101010101" pitchFamily="49" charset="-122"/>
              </a:rPr>
              <a:t>6%</a:t>
            </a:r>
            <a:r>
              <a:rPr lang="en-US" altLang="zh-CN" sz="2400" b="1" dirty="0">
                <a:latin typeface="+mj-lt"/>
                <a:ea typeface="黑体" panose="02010609060101010101" pitchFamily="49" charset="-122"/>
              </a:rPr>
              <a:t> compounded semiannually thereafter. The accumulated balance in the fund at the end of 30 years is 100. Calculate </a:t>
            </a:r>
            <a:r>
              <a:rPr lang="en-US" altLang="zh-CN" sz="2400" b="1" i="1" dirty="0">
                <a:solidFill>
                  <a:srgbClr val="FF0000"/>
                </a:solidFill>
                <a:latin typeface="Times New Roman" panose="02020603050405020304" pitchFamily="18" charset="0"/>
                <a:cs typeface="Times New Roman" panose="02020603050405020304" pitchFamily="18" charset="0"/>
              </a:rPr>
              <a:t>d</a:t>
            </a:r>
            <a:r>
              <a:rPr lang="en-US" altLang="zh-CN" sz="2400" b="1" dirty="0">
                <a:latin typeface="+mj-lt"/>
                <a:ea typeface="黑体" panose="02010609060101010101" pitchFamily="49" charset="-122"/>
              </a:rPr>
              <a:t>.</a:t>
            </a:r>
          </a:p>
        </p:txBody>
      </p:sp>
      <p:sp>
        <p:nvSpPr>
          <p:cNvPr id="225284" name="Line 4"/>
          <p:cNvSpPr>
            <a:spLocks noChangeShapeType="1"/>
          </p:cNvSpPr>
          <p:nvPr/>
        </p:nvSpPr>
        <p:spPr bwMode="auto">
          <a:xfrm>
            <a:off x="920750" y="5772663"/>
            <a:ext cx="68405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b="1"/>
          </a:p>
        </p:txBody>
      </p:sp>
      <p:sp>
        <p:nvSpPr>
          <p:cNvPr id="225285" name="Line 5"/>
          <p:cNvSpPr>
            <a:spLocks noChangeShapeType="1"/>
          </p:cNvSpPr>
          <p:nvPr/>
        </p:nvSpPr>
        <p:spPr bwMode="auto">
          <a:xfrm>
            <a:off x="920750" y="5556763"/>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b="1"/>
          </a:p>
        </p:txBody>
      </p:sp>
      <p:sp>
        <p:nvSpPr>
          <p:cNvPr id="225286" name="Line 6"/>
          <p:cNvSpPr>
            <a:spLocks noChangeShapeType="1"/>
          </p:cNvSpPr>
          <p:nvPr/>
        </p:nvSpPr>
        <p:spPr bwMode="auto">
          <a:xfrm>
            <a:off x="4160838" y="5556763"/>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b="1"/>
          </a:p>
        </p:txBody>
      </p:sp>
      <p:sp>
        <p:nvSpPr>
          <p:cNvPr id="225287" name="Text Box 7"/>
          <p:cNvSpPr txBox="1">
            <a:spLocks noChangeArrowheads="1"/>
          </p:cNvSpPr>
          <p:nvPr/>
        </p:nvSpPr>
        <p:spPr bwMode="auto">
          <a:xfrm>
            <a:off x="755650" y="6153663"/>
            <a:ext cx="47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000" b="1" dirty="0"/>
              <a:t>10</a:t>
            </a:r>
          </a:p>
        </p:txBody>
      </p:sp>
      <p:sp>
        <p:nvSpPr>
          <p:cNvPr id="225288" name="Text Box 8"/>
          <p:cNvSpPr txBox="1">
            <a:spLocks noChangeArrowheads="1"/>
          </p:cNvSpPr>
          <p:nvPr/>
        </p:nvSpPr>
        <p:spPr bwMode="auto">
          <a:xfrm>
            <a:off x="3924300" y="6153663"/>
            <a:ext cx="47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000" b="1" dirty="0"/>
              <a:t>20</a:t>
            </a:r>
          </a:p>
        </p:txBody>
      </p:sp>
      <p:sp>
        <p:nvSpPr>
          <p:cNvPr id="225289" name="Line 9"/>
          <p:cNvSpPr>
            <a:spLocks noChangeShapeType="1"/>
          </p:cNvSpPr>
          <p:nvPr/>
        </p:nvSpPr>
        <p:spPr bwMode="auto">
          <a:xfrm>
            <a:off x="7761288" y="5556763"/>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b="1"/>
          </a:p>
        </p:txBody>
      </p:sp>
      <p:sp>
        <p:nvSpPr>
          <p:cNvPr id="225290" name="Text Box 10"/>
          <p:cNvSpPr txBox="1">
            <a:spLocks noChangeArrowheads="1"/>
          </p:cNvSpPr>
          <p:nvPr/>
        </p:nvSpPr>
        <p:spPr bwMode="auto">
          <a:xfrm>
            <a:off x="755650" y="5144013"/>
            <a:ext cx="3273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000" b="1">
                <a:solidFill>
                  <a:srgbClr val="3766DB"/>
                </a:solidFill>
              </a:rPr>
              <a:t>0</a:t>
            </a:r>
          </a:p>
        </p:txBody>
      </p:sp>
      <p:sp>
        <p:nvSpPr>
          <p:cNvPr id="225291" name="Text Box 11"/>
          <p:cNvSpPr txBox="1">
            <a:spLocks noChangeArrowheads="1"/>
          </p:cNvSpPr>
          <p:nvPr/>
        </p:nvSpPr>
        <p:spPr bwMode="auto">
          <a:xfrm>
            <a:off x="3893791" y="5219493"/>
            <a:ext cx="12105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000" b="1" dirty="0">
                <a:solidFill>
                  <a:srgbClr val="3766DB"/>
                </a:solidFill>
              </a:rPr>
              <a:t>15 years</a:t>
            </a:r>
          </a:p>
        </p:txBody>
      </p:sp>
      <p:sp>
        <p:nvSpPr>
          <p:cNvPr id="225292" name="Text Box 12"/>
          <p:cNvSpPr txBox="1">
            <a:spLocks noChangeArrowheads="1"/>
          </p:cNvSpPr>
          <p:nvPr/>
        </p:nvSpPr>
        <p:spPr bwMode="auto">
          <a:xfrm>
            <a:off x="7451725" y="5144013"/>
            <a:ext cx="12105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000" b="1">
                <a:solidFill>
                  <a:srgbClr val="3766DB"/>
                </a:solidFill>
              </a:rPr>
              <a:t>30 years</a:t>
            </a:r>
          </a:p>
        </p:txBody>
      </p:sp>
      <p:sp>
        <p:nvSpPr>
          <p:cNvPr id="225293" name="Text Box 13"/>
          <p:cNvSpPr txBox="1">
            <a:spLocks noChangeArrowheads="1"/>
          </p:cNvSpPr>
          <p:nvPr/>
        </p:nvSpPr>
        <p:spPr bwMode="auto">
          <a:xfrm>
            <a:off x="7596188" y="6153663"/>
            <a:ext cx="6126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000" b="1" dirty="0"/>
              <a:t>100</a:t>
            </a:r>
          </a:p>
        </p:txBody>
      </p:sp>
      <p:sp>
        <p:nvSpPr>
          <p:cNvPr id="225294" name="Line 14"/>
          <p:cNvSpPr>
            <a:spLocks noChangeShapeType="1"/>
          </p:cNvSpPr>
          <p:nvPr/>
        </p:nvSpPr>
        <p:spPr bwMode="auto">
          <a:xfrm>
            <a:off x="2936875" y="5556763"/>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b="1"/>
          </a:p>
        </p:txBody>
      </p:sp>
      <p:sp>
        <p:nvSpPr>
          <p:cNvPr id="225295" name="Text Box 15"/>
          <p:cNvSpPr txBox="1">
            <a:spLocks noChangeArrowheads="1"/>
          </p:cNvSpPr>
          <p:nvPr/>
        </p:nvSpPr>
        <p:spPr bwMode="auto">
          <a:xfrm>
            <a:off x="2484438" y="5196400"/>
            <a:ext cx="12105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000" b="1" dirty="0">
                <a:solidFill>
                  <a:srgbClr val="3766DB"/>
                </a:solidFill>
              </a:rPr>
              <a:t>10 years</a:t>
            </a:r>
          </a:p>
        </p:txBody>
      </p:sp>
      <p:sp>
        <p:nvSpPr>
          <p:cNvPr id="225296" name="AutoShape 16"/>
          <p:cNvSpPr>
            <a:spLocks/>
          </p:cNvSpPr>
          <p:nvPr/>
        </p:nvSpPr>
        <p:spPr bwMode="auto">
          <a:xfrm rot="5400000">
            <a:off x="1763712" y="3918463"/>
            <a:ext cx="360363" cy="1944688"/>
          </a:xfrm>
          <a:prstGeom prst="leftBrace">
            <a:avLst>
              <a:gd name="adj1" fmla="val 4497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zh-CN" altLang="en-US" sz="2000" b="1"/>
          </a:p>
        </p:txBody>
      </p:sp>
      <p:sp>
        <p:nvSpPr>
          <p:cNvPr id="225297" name="AutoShape 17"/>
          <p:cNvSpPr>
            <a:spLocks/>
          </p:cNvSpPr>
          <p:nvPr/>
        </p:nvSpPr>
        <p:spPr bwMode="auto">
          <a:xfrm rot="5400000">
            <a:off x="5291931" y="2623857"/>
            <a:ext cx="360363" cy="4679950"/>
          </a:xfrm>
          <a:prstGeom prst="leftBrace">
            <a:avLst>
              <a:gd name="adj1" fmla="val 10822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zh-CN" altLang="en-US" sz="2000" b="1"/>
          </a:p>
        </p:txBody>
      </p:sp>
      <p:graphicFrame>
        <p:nvGraphicFramePr>
          <p:cNvPr id="225298" name="Object 18"/>
          <p:cNvGraphicFramePr>
            <a:graphicFrameLocks noChangeAspect="1"/>
          </p:cNvGraphicFramePr>
          <p:nvPr>
            <p:extLst>
              <p:ext uri="{D42A27DB-BD31-4B8C-83A1-F6EECF244321}">
                <p14:modId xmlns:p14="http://schemas.microsoft.com/office/powerpoint/2010/main" val="1707649984"/>
              </p:ext>
            </p:extLst>
          </p:nvPr>
        </p:nvGraphicFramePr>
        <p:xfrm>
          <a:off x="1416050" y="4135950"/>
          <a:ext cx="1201738" cy="493713"/>
        </p:xfrm>
        <a:graphic>
          <a:graphicData uri="http://schemas.openxmlformats.org/presentationml/2006/ole">
            <mc:AlternateContent xmlns:mc="http://schemas.openxmlformats.org/markup-compatibility/2006">
              <mc:Choice xmlns:v="urn:schemas-microsoft-com:vml" Requires="v">
                <p:oleObj spid="_x0000_s45316" name="Equation" r:id="rId3" imgW="494870" imgH="203024" progId="">
                  <p:embed/>
                </p:oleObj>
              </mc:Choice>
              <mc:Fallback>
                <p:oleObj name="Equation" r:id="rId3" imgW="494870" imgH="20302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6050" y="4135950"/>
                        <a:ext cx="1201738"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Lst>
                    </p:spPr>
                  </p:pic>
                </p:oleObj>
              </mc:Fallback>
            </mc:AlternateContent>
          </a:graphicData>
        </a:graphic>
      </p:graphicFrame>
      <p:graphicFrame>
        <p:nvGraphicFramePr>
          <p:cNvPr id="225299" name="Object 19"/>
          <p:cNvGraphicFramePr>
            <a:graphicFrameLocks noChangeAspect="1"/>
          </p:cNvGraphicFramePr>
          <p:nvPr>
            <p:extLst>
              <p:ext uri="{D42A27DB-BD31-4B8C-83A1-F6EECF244321}">
                <p14:modId xmlns:p14="http://schemas.microsoft.com/office/powerpoint/2010/main" val="724275572"/>
              </p:ext>
            </p:extLst>
          </p:nvPr>
        </p:nvGraphicFramePr>
        <p:xfrm>
          <a:off x="5076825" y="4278825"/>
          <a:ext cx="1081088" cy="376238"/>
        </p:xfrm>
        <a:graphic>
          <a:graphicData uri="http://schemas.openxmlformats.org/presentationml/2006/ole">
            <mc:AlternateContent xmlns:mc="http://schemas.openxmlformats.org/markup-compatibility/2006">
              <mc:Choice xmlns:v="urn:schemas-microsoft-com:vml" Requires="v">
                <p:oleObj spid="_x0000_s45317" name="Equation" r:id="rId5" imgW="583947" imgH="203112" progId="">
                  <p:embed/>
                </p:oleObj>
              </mc:Choice>
              <mc:Fallback>
                <p:oleObj name="Equation" r:id="rId5" imgW="583947" imgH="203112"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4278825"/>
                        <a:ext cx="1081088" cy="376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458210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284"/>
                                        </p:tgtEl>
                                        <p:attrNameLst>
                                          <p:attrName>style.visibility</p:attrName>
                                        </p:attrNameLst>
                                      </p:cBhvr>
                                      <p:to>
                                        <p:strVal val="visible"/>
                                      </p:to>
                                    </p:set>
                                    <p:anim calcmode="lin" valueType="num">
                                      <p:cBhvr additive="base">
                                        <p:cTn id="7" dur="500" fill="hold"/>
                                        <p:tgtEl>
                                          <p:spTgt spid="225284"/>
                                        </p:tgtEl>
                                        <p:attrNameLst>
                                          <p:attrName>ppt_x</p:attrName>
                                        </p:attrNameLst>
                                      </p:cBhvr>
                                      <p:tavLst>
                                        <p:tav tm="0">
                                          <p:val>
                                            <p:strVal val="#ppt_x"/>
                                          </p:val>
                                        </p:tav>
                                        <p:tav tm="100000">
                                          <p:val>
                                            <p:strVal val="#ppt_x"/>
                                          </p:val>
                                        </p:tav>
                                      </p:tavLst>
                                    </p:anim>
                                    <p:anim calcmode="lin" valueType="num">
                                      <p:cBhvr additive="base">
                                        <p:cTn id="8" dur="500" fill="hold"/>
                                        <p:tgtEl>
                                          <p:spTgt spid="22528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5285"/>
                                        </p:tgtEl>
                                        <p:attrNameLst>
                                          <p:attrName>style.visibility</p:attrName>
                                        </p:attrNameLst>
                                      </p:cBhvr>
                                      <p:to>
                                        <p:strVal val="visible"/>
                                      </p:to>
                                    </p:set>
                                    <p:anim calcmode="lin" valueType="num">
                                      <p:cBhvr additive="base">
                                        <p:cTn id="11" dur="500" fill="hold"/>
                                        <p:tgtEl>
                                          <p:spTgt spid="225285"/>
                                        </p:tgtEl>
                                        <p:attrNameLst>
                                          <p:attrName>ppt_x</p:attrName>
                                        </p:attrNameLst>
                                      </p:cBhvr>
                                      <p:tavLst>
                                        <p:tav tm="0">
                                          <p:val>
                                            <p:strVal val="#ppt_x"/>
                                          </p:val>
                                        </p:tav>
                                        <p:tav tm="100000">
                                          <p:val>
                                            <p:strVal val="#ppt_x"/>
                                          </p:val>
                                        </p:tav>
                                      </p:tavLst>
                                    </p:anim>
                                    <p:anim calcmode="lin" valueType="num">
                                      <p:cBhvr additive="base">
                                        <p:cTn id="12" dur="500" fill="hold"/>
                                        <p:tgtEl>
                                          <p:spTgt spid="22528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25286"/>
                                        </p:tgtEl>
                                        <p:attrNameLst>
                                          <p:attrName>style.visibility</p:attrName>
                                        </p:attrNameLst>
                                      </p:cBhvr>
                                      <p:to>
                                        <p:strVal val="visible"/>
                                      </p:to>
                                    </p:set>
                                    <p:anim calcmode="lin" valueType="num">
                                      <p:cBhvr additive="base">
                                        <p:cTn id="15" dur="500" fill="hold"/>
                                        <p:tgtEl>
                                          <p:spTgt spid="225286"/>
                                        </p:tgtEl>
                                        <p:attrNameLst>
                                          <p:attrName>ppt_x</p:attrName>
                                        </p:attrNameLst>
                                      </p:cBhvr>
                                      <p:tavLst>
                                        <p:tav tm="0">
                                          <p:val>
                                            <p:strVal val="#ppt_x"/>
                                          </p:val>
                                        </p:tav>
                                        <p:tav tm="100000">
                                          <p:val>
                                            <p:strVal val="#ppt_x"/>
                                          </p:val>
                                        </p:tav>
                                      </p:tavLst>
                                    </p:anim>
                                    <p:anim calcmode="lin" valueType="num">
                                      <p:cBhvr additive="base">
                                        <p:cTn id="16" dur="500" fill="hold"/>
                                        <p:tgtEl>
                                          <p:spTgt spid="22528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25287"/>
                                        </p:tgtEl>
                                        <p:attrNameLst>
                                          <p:attrName>style.visibility</p:attrName>
                                        </p:attrNameLst>
                                      </p:cBhvr>
                                      <p:to>
                                        <p:strVal val="visible"/>
                                      </p:to>
                                    </p:set>
                                    <p:anim calcmode="lin" valueType="num">
                                      <p:cBhvr additive="base">
                                        <p:cTn id="19" dur="500" fill="hold"/>
                                        <p:tgtEl>
                                          <p:spTgt spid="225287"/>
                                        </p:tgtEl>
                                        <p:attrNameLst>
                                          <p:attrName>ppt_x</p:attrName>
                                        </p:attrNameLst>
                                      </p:cBhvr>
                                      <p:tavLst>
                                        <p:tav tm="0">
                                          <p:val>
                                            <p:strVal val="#ppt_x"/>
                                          </p:val>
                                        </p:tav>
                                        <p:tav tm="100000">
                                          <p:val>
                                            <p:strVal val="#ppt_x"/>
                                          </p:val>
                                        </p:tav>
                                      </p:tavLst>
                                    </p:anim>
                                    <p:anim calcmode="lin" valueType="num">
                                      <p:cBhvr additive="base">
                                        <p:cTn id="20" dur="500" fill="hold"/>
                                        <p:tgtEl>
                                          <p:spTgt spid="22528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25288"/>
                                        </p:tgtEl>
                                        <p:attrNameLst>
                                          <p:attrName>style.visibility</p:attrName>
                                        </p:attrNameLst>
                                      </p:cBhvr>
                                      <p:to>
                                        <p:strVal val="visible"/>
                                      </p:to>
                                    </p:set>
                                    <p:anim calcmode="lin" valueType="num">
                                      <p:cBhvr additive="base">
                                        <p:cTn id="23" dur="500" fill="hold"/>
                                        <p:tgtEl>
                                          <p:spTgt spid="225288"/>
                                        </p:tgtEl>
                                        <p:attrNameLst>
                                          <p:attrName>ppt_x</p:attrName>
                                        </p:attrNameLst>
                                      </p:cBhvr>
                                      <p:tavLst>
                                        <p:tav tm="0">
                                          <p:val>
                                            <p:strVal val="#ppt_x"/>
                                          </p:val>
                                        </p:tav>
                                        <p:tav tm="100000">
                                          <p:val>
                                            <p:strVal val="#ppt_x"/>
                                          </p:val>
                                        </p:tav>
                                      </p:tavLst>
                                    </p:anim>
                                    <p:anim calcmode="lin" valueType="num">
                                      <p:cBhvr additive="base">
                                        <p:cTn id="24" dur="500" fill="hold"/>
                                        <p:tgtEl>
                                          <p:spTgt spid="22528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5289"/>
                                        </p:tgtEl>
                                        <p:attrNameLst>
                                          <p:attrName>style.visibility</p:attrName>
                                        </p:attrNameLst>
                                      </p:cBhvr>
                                      <p:to>
                                        <p:strVal val="visible"/>
                                      </p:to>
                                    </p:set>
                                    <p:anim calcmode="lin" valueType="num">
                                      <p:cBhvr additive="base">
                                        <p:cTn id="27" dur="500" fill="hold"/>
                                        <p:tgtEl>
                                          <p:spTgt spid="225289"/>
                                        </p:tgtEl>
                                        <p:attrNameLst>
                                          <p:attrName>ppt_x</p:attrName>
                                        </p:attrNameLst>
                                      </p:cBhvr>
                                      <p:tavLst>
                                        <p:tav tm="0">
                                          <p:val>
                                            <p:strVal val="#ppt_x"/>
                                          </p:val>
                                        </p:tav>
                                        <p:tav tm="100000">
                                          <p:val>
                                            <p:strVal val="#ppt_x"/>
                                          </p:val>
                                        </p:tav>
                                      </p:tavLst>
                                    </p:anim>
                                    <p:anim calcmode="lin" valueType="num">
                                      <p:cBhvr additive="base">
                                        <p:cTn id="28" dur="500" fill="hold"/>
                                        <p:tgtEl>
                                          <p:spTgt spid="22528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25290"/>
                                        </p:tgtEl>
                                        <p:attrNameLst>
                                          <p:attrName>style.visibility</p:attrName>
                                        </p:attrNameLst>
                                      </p:cBhvr>
                                      <p:to>
                                        <p:strVal val="visible"/>
                                      </p:to>
                                    </p:set>
                                    <p:anim calcmode="lin" valueType="num">
                                      <p:cBhvr additive="base">
                                        <p:cTn id="31" dur="500" fill="hold"/>
                                        <p:tgtEl>
                                          <p:spTgt spid="225290"/>
                                        </p:tgtEl>
                                        <p:attrNameLst>
                                          <p:attrName>ppt_x</p:attrName>
                                        </p:attrNameLst>
                                      </p:cBhvr>
                                      <p:tavLst>
                                        <p:tav tm="0">
                                          <p:val>
                                            <p:strVal val="#ppt_x"/>
                                          </p:val>
                                        </p:tav>
                                        <p:tav tm="100000">
                                          <p:val>
                                            <p:strVal val="#ppt_x"/>
                                          </p:val>
                                        </p:tav>
                                      </p:tavLst>
                                    </p:anim>
                                    <p:anim calcmode="lin" valueType="num">
                                      <p:cBhvr additive="base">
                                        <p:cTn id="32" dur="500" fill="hold"/>
                                        <p:tgtEl>
                                          <p:spTgt spid="22529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25291"/>
                                        </p:tgtEl>
                                        <p:attrNameLst>
                                          <p:attrName>style.visibility</p:attrName>
                                        </p:attrNameLst>
                                      </p:cBhvr>
                                      <p:to>
                                        <p:strVal val="visible"/>
                                      </p:to>
                                    </p:set>
                                    <p:anim calcmode="lin" valueType="num">
                                      <p:cBhvr additive="base">
                                        <p:cTn id="35" dur="500" fill="hold"/>
                                        <p:tgtEl>
                                          <p:spTgt spid="225291"/>
                                        </p:tgtEl>
                                        <p:attrNameLst>
                                          <p:attrName>ppt_x</p:attrName>
                                        </p:attrNameLst>
                                      </p:cBhvr>
                                      <p:tavLst>
                                        <p:tav tm="0">
                                          <p:val>
                                            <p:strVal val="#ppt_x"/>
                                          </p:val>
                                        </p:tav>
                                        <p:tav tm="100000">
                                          <p:val>
                                            <p:strVal val="#ppt_x"/>
                                          </p:val>
                                        </p:tav>
                                      </p:tavLst>
                                    </p:anim>
                                    <p:anim calcmode="lin" valueType="num">
                                      <p:cBhvr additive="base">
                                        <p:cTn id="36" dur="500" fill="hold"/>
                                        <p:tgtEl>
                                          <p:spTgt spid="22529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25292"/>
                                        </p:tgtEl>
                                        <p:attrNameLst>
                                          <p:attrName>style.visibility</p:attrName>
                                        </p:attrNameLst>
                                      </p:cBhvr>
                                      <p:to>
                                        <p:strVal val="visible"/>
                                      </p:to>
                                    </p:set>
                                    <p:anim calcmode="lin" valueType="num">
                                      <p:cBhvr additive="base">
                                        <p:cTn id="39" dur="500" fill="hold"/>
                                        <p:tgtEl>
                                          <p:spTgt spid="225292"/>
                                        </p:tgtEl>
                                        <p:attrNameLst>
                                          <p:attrName>ppt_x</p:attrName>
                                        </p:attrNameLst>
                                      </p:cBhvr>
                                      <p:tavLst>
                                        <p:tav tm="0">
                                          <p:val>
                                            <p:strVal val="#ppt_x"/>
                                          </p:val>
                                        </p:tav>
                                        <p:tav tm="100000">
                                          <p:val>
                                            <p:strVal val="#ppt_x"/>
                                          </p:val>
                                        </p:tav>
                                      </p:tavLst>
                                    </p:anim>
                                    <p:anim calcmode="lin" valueType="num">
                                      <p:cBhvr additive="base">
                                        <p:cTn id="40" dur="500" fill="hold"/>
                                        <p:tgtEl>
                                          <p:spTgt spid="22529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25293"/>
                                        </p:tgtEl>
                                        <p:attrNameLst>
                                          <p:attrName>style.visibility</p:attrName>
                                        </p:attrNameLst>
                                      </p:cBhvr>
                                      <p:to>
                                        <p:strVal val="visible"/>
                                      </p:to>
                                    </p:set>
                                    <p:anim calcmode="lin" valueType="num">
                                      <p:cBhvr additive="base">
                                        <p:cTn id="43" dur="500" fill="hold"/>
                                        <p:tgtEl>
                                          <p:spTgt spid="225293"/>
                                        </p:tgtEl>
                                        <p:attrNameLst>
                                          <p:attrName>ppt_x</p:attrName>
                                        </p:attrNameLst>
                                      </p:cBhvr>
                                      <p:tavLst>
                                        <p:tav tm="0">
                                          <p:val>
                                            <p:strVal val="#ppt_x"/>
                                          </p:val>
                                        </p:tav>
                                        <p:tav tm="100000">
                                          <p:val>
                                            <p:strVal val="#ppt_x"/>
                                          </p:val>
                                        </p:tav>
                                      </p:tavLst>
                                    </p:anim>
                                    <p:anim calcmode="lin" valueType="num">
                                      <p:cBhvr additive="base">
                                        <p:cTn id="44" dur="500" fill="hold"/>
                                        <p:tgtEl>
                                          <p:spTgt spid="22529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25294"/>
                                        </p:tgtEl>
                                        <p:attrNameLst>
                                          <p:attrName>style.visibility</p:attrName>
                                        </p:attrNameLst>
                                      </p:cBhvr>
                                      <p:to>
                                        <p:strVal val="visible"/>
                                      </p:to>
                                    </p:set>
                                    <p:anim calcmode="lin" valueType="num">
                                      <p:cBhvr additive="base">
                                        <p:cTn id="47" dur="500" fill="hold"/>
                                        <p:tgtEl>
                                          <p:spTgt spid="225294"/>
                                        </p:tgtEl>
                                        <p:attrNameLst>
                                          <p:attrName>ppt_x</p:attrName>
                                        </p:attrNameLst>
                                      </p:cBhvr>
                                      <p:tavLst>
                                        <p:tav tm="0">
                                          <p:val>
                                            <p:strVal val="#ppt_x"/>
                                          </p:val>
                                        </p:tav>
                                        <p:tav tm="100000">
                                          <p:val>
                                            <p:strVal val="#ppt_x"/>
                                          </p:val>
                                        </p:tav>
                                      </p:tavLst>
                                    </p:anim>
                                    <p:anim calcmode="lin" valueType="num">
                                      <p:cBhvr additive="base">
                                        <p:cTn id="48" dur="500" fill="hold"/>
                                        <p:tgtEl>
                                          <p:spTgt spid="22529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25295"/>
                                        </p:tgtEl>
                                        <p:attrNameLst>
                                          <p:attrName>style.visibility</p:attrName>
                                        </p:attrNameLst>
                                      </p:cBhvr>
                                      <p:to>
                                        <p:strVal val="visible"/>
                                      </p:to>
                                    </p:set>
                                    <p:anim calcmode="lin" valueType="num">
                                      <p:cBhvr additive="base">
                                        <p:cTn id="51" dur="500" fill="hold"/>
                                        <p:tgtEl>
                                          <p:spTgt spid="225295"/>
                                        </p:tgtEl>
                                        <p:attrNameLst>
                                          <p:attrName>ppt_x</p:attrName>
                                        </p:attrNameLst>
                                      </p:cBhvr>
                                      <p:tavLst>
                                        <p:tav tm="0">
                                          <p:val>
                                            <p:strVal val="#ppt_x"/>
                                          </p:val>
                                        </p:tav>
                                        <p:tav tm="100000">
                                          <p:val>
                                            <p:strVal val="#ppt_x"/>
                                          </p:val>
                                        </p:tav>
                                      </p:tavLst>
                                    </p:anim>
                                    <p:anim calcmode="lin" valueType="num">
                                      <p:cBhvr additive="base">
                                        <p:cTn id="52" dur="500" fill="hold"/>
                                        <p:tgtEl>
                                          <p:spTgt spid="22529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25296"/>
                                        </p:tgtEl>
                                        <p:attrNameLst>
                                          <p:attrName>style.visibility</p:attrName>
                                        </p:attrNameLst>
                                      </p:cBhvr>
                                      <p:to>
                                        <p:strVal val="visible"/>
                                      </p:to>
                                    </p:set>
                                    <p:anim calcmode="lin" valueType="num">
                                      <p:cBhvr additive="base">
                                        <p:cTn id="55" dur="500" fill="hold"/>
                                        <p:tgtEl>
                                          <p:spTgt spid="225296"/>
                                        </p:tgtEl>
                                        <p:attrNameLst>
                                          <p:attrName>ppt_x</p:attrName>
                                        </p:attrNameLst>
                                      </p:cBhvr>
                                      <p:tavLst>
                                        <p:tav tm="0">
                                          <p:val>
                                            <p:strVal val="#ppt_x"/>
                                          </p:val>
                                        </p:tav>
                                        <p:tav tm="100000">
                                          <p:val>
                                            <p:strVal val="#ppt_x"/>
                                          </p:val>
                                        </p:tav>
                                      </p:tavLst>
                                    </p:anim>
                                    <p:anim calcmode="lin" valueType="num">
                                      <p:cBhvr additive="base">
                                        <p:cTn id="56" dur="500" fill="hold"/>
                                        <p:tgtEl>
                                          <p:spTgt spid="22529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25297"/>
                                        </p:tgtEl>
                                        <p:attrNameLst>
                                          <p:attrName>style.visibility</p:attrName>
                                        </p:attrNameLst>
                                      </p:cBhvr>
                                      <p:to>
                                        <p:strVal val="visible"/>
                                      </p:to>
                                    </p:set>
                                    <p:anim calcmode="lin" valueType="num">
                                      <p:cBhvr additive="base">
                                        <p:cTn id="59" dur="500" fill="hold"/>
                                        <p:tgtEl>
                                          <p:spTgt spid="225297"/>
                                        </p:tgtEl>
                                        <p:attrNameLst>
                                          <p:attrName>ppt_x</p:attrName>
                                        </p:attrNameLst>
                                      </p:cBhvr>
                                      <p:tavLst>
                                        <p:tav tm="0">
                                          <p:val>
                                            <p:strVal val="#ppt_x"/>
                                          </p:val>
                                        </p:tav>
                                        <p:tav tm="100000">
                                          <p:val>
                                            <p:strVal val="#ppt_x"/>
                                          </p:val>
                                        </p:tav>
                                      </p:tavLst>
                                    </p:anim>
                                    <p:anim calcmode="lin" valueType="num">
                                      <p:cBhvr additive="base">
                                        <p:cTn id="60" dur="500" fill="hold"/>
                                        <p:tgtEl>
                                          <p:spTgt spid="225297"/>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25298"/>
                                        </p:tgtEl>
                                        <p:attrNameLst>
                                          <p:attrName>style.visibility</p:attrName>
                                        </p:attrNameLst>
                                      </p:cBhvr>
                                      <p:to>
                                        <p:strVal val="visible"/>
                                      </p:to>
                                    </p:set>
                                    <p:anim calcmode="lin" valueType="num">
                                      <p:cBhvr additive="base">
                                        <p:cTn id="63" dur="500" fill="hold"/>
                                        <p:tgtEl>
                                          <p:spTgt spid="225298"/>
                                        </p:tgtEl>
                                        <p:attrNameLst>
                                          <p:attrName>ppt_x</p:attrName>
                                        </p:attrNameLst>
                                      </p:cBhvr>
                                      <p:tavLst>
                                        <p:tav tm="0">
                                          <p:val>
                                            <p:strVal val="#ppt_x"/>
                                          </p:val>
                                        </p:tav>
                                        <p:tav tm="100000">
                                          <p:val>
                                            <p:strVal val="#ppt_x"/>
                                          </p:val>
                                        </p:tav>
                                      </p:tavLst>
                                    </p:anim>
                                    <p:anim calcmode="lin" valueType="num">
                                      <p:cBhvr additive="base">
                                        <p:cTn id="64" dur="500" fill="hold"/>
                                        <p:tgtEl>
                                          <p:spTgt spid="225298"/>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25299"/>
                                        </p:tgtEl>
                                        <p:attrNameLst>
                                          <p:attrName>style.visibility</p:attrName>
                                        </p:attrNameLst>
                                      </p:cBhvr>
                                      <p:to>
                                        <p:strVal val="visible"/>
                                      </p:to>
                                    </p:set>
                                    <p:anim calcmode="lin" valueType="num">
                                      <p:cBhvr additive="base">
                                        <p:cTn id="67" dur="500" fill="hold"/>
                                        <p:tgtEl>
                                          <p:spTgt spid="225299"/>
                                        </p:tgtEl>
                                        <p:attrNameLst>
                                          <p:attrName>ppt_x</p:attrName>
                                        </p:attrNameLst>
                                      </p:cBhvr>
                                      <p:tavLst>
                                        <p:tav tm="0">
                                          <p:val>
                                            <p:strVal val="#ppt_x"/>
                                          </p:val>
                                        </p:tav>
                                        <p:tav tm="100000">
                                          <p:val>
                                            <p:strVal val="#ppt_x"/>
                                          </p:val>
                                        </p:tav>
                                      </p:tavLst>
                                    </p:anim>
                                    <p:anim calcmode="lin" valueType="num">
                                      <p:cBhvr additive="base">
                                        <p:cTn id="68" dur="500" fill="hold"/>
                                        <p:tgtEl>
                                          <p:spTgt spid="2252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4" grpId="0" animBg="1"/>
      <p:bldP spid="225285" grpId="0" animBg="1"/>
      <p:bldP spid="225286" grpId="0" animBg="1"/>
      <p:bldP spid="225287" grpId="0"/>
      <p:bldP spid="225288" grpId="0"/>
      <p:bldP spid="225289" grpId="0" animBg="1"/>
      <p:bldP spid="225290" grpId="0"/>
      <p:bldP spid="225291" grpId="0"/>
      <p:bldP spid="225292" grpId="0"/>
      <p:bldP spid="225293" grpId="0"/>
      <p:bldP spid="225294" grpId="0" animBg="1"/>
      <p:bldP spid="225295" grpId="0"/>
      <p:bldP spid="225296" grpId="0" animBg="1"/>
      <p:bldP spid="225297"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fld id="{B34B340D-02D1-415A-9C49-889FA0F855EA}" type="slidenum">
              <a:rPr lang="en-US" altLang="zh-CN" smtClean="0"/>
              <a:pPr eaLnBrk="1" hangingPunct="1">
                <a:buNone/>
              </a:pPr>
              <a:t>97</a:t>
            </a:fld>
            <a:endParaRPr lang="en-US" altLang="zh-CN" dirty="0"/>
          </a:p>
        </p:txBody>
      </p:sp>
      <p:sp>
        <p:nvSpPr>
          <p:cNvPr id="38915" name="Rectangle 2"/>
          <p:cNvSpPr>
            <a:spLocks noGrp="1" noChangeArrowheads="1"/>
          </p:cNvSpPr>
          <p:nvPr>
            <p:ph type="title"/>
          </p:nvPr>
        </p:nvSpPr>
        <p:spPr>
          <a:xfrm>
            <a:off x="0" y="616000"/>
            <a:ext cx="2303463" cy="576263"/>
          </a:xfrm>
        </p:spPr>
        <p:txBody>
          <a:bodyPr/>
          <a:lstStyle/>
          <a:p>
            <a:pPr eaLnBrk="1" hangingPunct="1"/>
            <a:r>
              <a:rPr lang="en-US" altLang="zh-CN" sz="2200" b="1" dirty="0">
                <a:latin typeface="+mj-lt"/>
                <a:ea typeface="黑体" panose="02010609060101010101" pitchFamily="49" charset="-122"/>
              </a:rPr>
              <a:t>Solution</a:t>
            </a:r>
            <a:r>
              <a:rPr lang="zh-CN" altLang="en-US" sz="2200" b="1" dirty="0">
                <a:latin typeface="+mj-lt"/>
                <a:ea typeface="黑体" panose="02010609060101010101" pitchFamily="49" charset="-122"/>
              </a:rPr>
              <a:t>：</a:t>
            </a:r>
          </a:p>
        </p:txBody>
      </p:sp>
      <p:sp>
        <p:nvSpPr>
          <p:cNvPr id="226330" name="Line 26"/>
          <p:cNvSpPr>
            <a:spLocks noChangeShapeType="1"/>
          </p:cNvSpPr>
          <p:nvPr/>
        </p:nvSpPr>
        <p:spPr bwMode="auto">
          <a:xfrm>
            <a:off x="920750" y="2873425"/>
            <a:ext cx="68405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b="1"/>
          </a:p>
        </p:txBody>
      </p:sp>
      <p:sp>
        <p:nvSpPr>
          <p:cNvPr id="226331" name="Line 27"/>
          <p:cNvSpPr>
            <a:spLocks noChangeShapeType="1"/>
          </p:cNvSpPr>
          <p:nvPr/>
        </p:nvSpPr>
        <p:spPr bwMode="auto">
          <a:xfrm>
            <a:off x="920750" y="2657525"/>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b="1"/>
          </a:p>
        </p:txBody>
      </p:sp>
      <p:sp>
        <p:nvSpPr>
          <p:cNvPr id="226332" name="Line 28"/>
          <p:cNvSpPr>
            <a:spLocks noChangeShapeType="1"/>
          </p:cNvSpPr>
          <p:nvPr/>
        </p:nvSpPr>
        <p:spPr bwMode="auto">
          <a:xfrm>
            <a:off x="4160838" y="2657525"/>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b="1"/>
          </a:p>
        </p:txBody>
      </p:sp>
      <p:sp>
        <p:nvSpPr>
          <p:cNvPr id="226333" name="Text Box 29"/>
          <p:cNvSpPr txBox="1">
            <a:spLocks noChangeArrowheads="1"/>
          </p:cNvSpPr>
          <p:nvPr/>
        </p:nvSpPr>
        <p:spPr bwMode="auto">
          <a:xfrm>
            <a:off x="755650" y="3254425"/>
            <a:ext cx="47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000" b="1" dirty="0"/>
              <a:t>10</a:t>
            </a:r>
          </a:p>
        </p:txBody>
      </p:sp>
      <p:sp>
        <p:nvSpPr>
          <p:cNvPr id="226334" name="Text Box 30"/>
          <p:cNvSpPr txBox="1">
            <a:spLocks noChangeArrowheads="1"/>
          </p:cNvSpPr>
          <p:nvPr/>
        </p:nvSpPr>
        <p:spPr bwMode="auto">
          <a:xfrm>
            <a:off x="3924300" y="3254425"/>
            <a:ext cx="47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000" b="1" dirty="0"/>
              <a:t>20</a:t>
            </a:r>
          </a:p>
        </p:txBody>
      </p:sp>
      <p:sp>
        <p:nvSpPr>
          <p:cNvPr id="226335" name="Line 31"/>
          <p:cNvSpPr>
            <a:spLocks noChangeShapeType="1"/>
          </p:cNvSpPr>
          <p:nvPr/>
        </p:nvSpPr>
        <p:spPr bwMode="auto">
          <a:xfrm>
            <a:off x="7761288" y="2657525"/>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b="1"/>
          </a:p>
        </p:txBody>
      </p:sp>
      <p:sp>
        <p:nvSpPr>
          <p:cNvPr id="226336" name="Text Box 32"/>
          <p:cNvSpPr txBox="1">
            <a:spLocks noChangeArrowheads="1"/>
          </p:cNvSpPr>
          <p:nvPr/>
        </p:nvSpPr>
        <p:spPr bwMode="auto">
          <a:xfrm>
            <a:off x="755650" y="2244775"/>
            <a:ext cx="3273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000" b="1">
                <a:solidFill>
                  <a:srgbClr val="3766DB"/>
                </a:solidFill>
              </a:rPr>
              <a:t>0</a:t>
            </a:r>
          </a:p>
        </p:txBody>
      </p:sp>
      <p:sp>
        <p:nvSpPr>
          <p:cNvPr id="226337" name="Text Box 33"/>
          <p:cNvSpPr txBox="1">
            <a:spLocks noChangeArrowheads="1"/>
          </p:cNvSpPr>
          <p:nvPr/>
        </p:nvSpPr>
        <p:spPr bwMode="auto">
          <a:xfrm>
            <a:off x="3779838" y="2244775"/>
            <a:ext cx="12105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000" b="1">
                <a:solidFill>
                  <a:srgbClr val="3766DB"/>
                </a:solidFill>
              </a:rPr>
              <a:t>15 years</a:t>
            </a:r>
          </a:p>
        </p:txBody>
      </p:sp>
      <p:sp>
        <p:nvSpPr>
          <p:cNvPr id="226338" name="Text Box 34"/>
          <p:cNvSpPr txBox="1">
            <a:spLocks noChangeArrowheads="1"/>
          </p:cNvSpPr>
          <p:nvPr/>
        </p:nvSpPr>
        <p:spPr bwMode="auto">
          <a:xfrm>
            <a:off x="7451725" y="2244775"/>
            <a:ext cx="12105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000" b="1">
                <a:solidFill>
                  <a:srgbClr val="3766DB"/>
                </a:solidFill>
              </a:rPr>
              <a:t>30 years</a:t>
            </a:r>
          </a:p>
        </p:txBody>
      </p:sp>
      <p:sp>
        <p:nvSpPr>
          <p:cNvPr id="226339" name="Text Box 35"/>
          <p:cNvSpPr txBox="1">
            <a:spLocks noChangeArrowheads="1"/>
          </p:cNvSpPr>
          <p:nvPr/>
        </p:nvSpPr>
        <p:spPr bwMode="auto">
          <a:xfrm>
            <a:off x="7596188" y="3254425"/>
            <a:ext cx="6126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000" b="1" dirty="0"/>
              <a:t>100</a:t>
            </a:r>
          </a:p>
        </p:txBody>
      </p:sp>
      <p:sp>
        <p:nvSpPr>
          <p:cNvPr id="226340" name="Line 36"/>
          <p:cNvSpPr>
            <a:spLocks noChangeShapeType="1"/>
          </p:cNvSpPr>
          <p:nvPr/>
        </p:nvSpPr>
        <p:spPr bwMode="auto">
          <a:xfrm>
            <a:off x="2936875" y="2657525"/>
            <a:ext cx="0" cy="43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None/>
            </a:pPr>
            <a:endParaRPr lang="zh-CN" altLang="en-US" sz="2000" b="1"/>
          </a:p>
        </p:txBody>
      </p:sp>
      <p:sp>
        <p:nvSpPr>
          <p:cNvPr id="226341" name="Text Box 37"/>
          <p:cNvSpPr txBox="1">
            <a:spLocks noChangeArrowheads="1"/>
          </p:cNvSpPr>
          <p:nvPr/>
        </p:nvSpPr>
        <p:spPr bwMode="auto">
          <a:xfrm>
            <a:off x="2484438" y="2297163"/>
            <a:ext cx="12105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None/>
            </a:pPr>
            <a:r>
              <a:rPr lang="en-US" altLang="zh-CN" sz="2000" b="1">
                <a:solidFill>
                  <a:srgbClr val="3766DB"/>
                </a:solidFill>
              </a:rPr>
              <a:t>10 years</a:t>
            </a:r>
          </a:p>
        </p:txBody>
      </p:sp>
      <p:sp>
        <p:nvSpPr>
          <p:cNvPr id="226342" name="AutoShape 38"/>
          <p:cNvSpPr>
            <a:spLocks/>
          </p:cNvSpPr>
          <p:nvPr/>
        </p:nvSpPr>
        <p:spPr bwMode="auto">
          <a:xfrm rot="5400000">
            <a:off x="1763713" y="1019225"/>
            <a:ext cx="360362" cy="1944688"/>
          </a:xfrm>
          <a:prstGeom prst="leftBrace">
            <a:avLst>
              <a:gd name="adj1" fmla="val 4497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zh-CN" altLang="en-US" sz="2000" b="1"/>
          </a:p>
        </p:txBody>
      </p:sp>
      <p:sp>
        <p:nvSpPr>
          <p:cNvPr id="226343" name="AutoShape 39"/>
          <p:cNvSpPr>
            <a:spLocks/>
          </p:cNvSpPr>
          <p:nvPr/>
        </p:nvSpPr>
        <p:spPr bwMode="auto">
          <a:xfrm rot="5400000">
            <a:off x="5291932" y="-275381"/>
            <a:ext cx="360362" cy="4679950"/>
          </a:xfrm>
          <a:prstGeom prst="leftBrace">
            <a:avLst>
              <a:gd name="adj1" fmla="val 10822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None/>
            </a:pPr>
            <a:endParaRPr lang="zh-CN" altLang="en-US" sz="2000" b="1"/>
          </a:p>
        </p:txBody>
      </p:sp>
      <p:graphicFrame>
        <p:nvGraphicFramePr>
          <p:cNvPr id="226344" name="Object 40"/>
          <p:cNvGraphicFramePr>
            <a:graphicFrameLocks noChangeAspect="1"/>
          </p:cNvGraphicFramePr>
          <p:nvPr>
            <p:extLst>
              <p:ext uri="{D42A27DB-BD31-4B8C-83A1-F6EECF244321}">
                <p14:modId xmlns:p14="http://schemas.microsoft.com/office/powerpoint/2010/main" val="1066363839"/>
              </p:ext>
            </p:extLst>
          </p:nvPr>
        </p:nvGraphicFramePr>
        <p:xfrm>
          <a:off x="1416050" y="1236713"/>
          <a:ext cx="1201738" cy="493712"/>
        </p:xfrm>
        <a:graphic>
          <a:graphicData uri="http://schemas.openxmlformats.org/presentationml/2006/ole">
            <mc:AlternateContent xmlns:mc="http://schemas.openxmlformats.org/markup-compatibility/2006">
              <mc:Choice xmlns:v="urn:schemas-microsoft-com:vml" Requires="v">
                <p:oleObj spid="_x0000_s46466" name="Equation" r:id="rId3" imgW="494870" imgH="203024" progId="">
                  <p:embed/>
                </p:oleObj>
              </mc:Choice>
              <mc:Fallback>
                <p:oleObj name="Equation" r:id="rId3" imgW="494870" imgH="20302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6050" y="1236713"/>
                        <a:ext cx="1201738"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Lst>
                    </p:spPr>
                  </p:pic>
                </p:oleObj>
              </mc:Fallback>
            </mc:AlternateContent>
          </a:graphicData>
        </a:graphic>
      </p:graphicFrame>
      <p:graphicFrame>
        <p:nvGraphicFramePr>
          <p:cNvPr id="226345" name="Object 41"/>
          <p:cNvGraphicFramePr>
            <a:graphicFrameLocks noChangeAspect="1"/>
          </p:cNvGraphicFramePr>
          <p:nvPr>
            <p:extLst>
              <p:ext uri="{D42A27DB-BD31-4B8C-83A1-F6EECF244321}">
                <p14:modId xmlns:p14="http://schemas.microsoft.com/office/powerpoint/2010/main" val="2957901660"/>
              </p:ext>
            </p:extLst>
          </p:nvPr>
        </p:nvGraphicFramePr>
        <p:xfrm>
          <a:off x="5076825" y="1379588"/>
          <a:ext cx="1081088" cy="376237"/>
        </p:xfrm>
        <a:graphic>
          <a:graphicData uri="http://schemas.openxmlformats.org/presentationml/2006/ole">
            <mc:AlternateContent xmlns:mc="http://schemas.openxmlformats.org/markup-compatibility/2006">
              <mc:Choice xmlns:v="urn:schemas-microsoft-com:vml" Requires="v">
                <p:oleObj spid="_x0000_s46467" name="Equation" r:id="rId5" imgW="583947" imgH="203112" progId="">
                  <p:embed/>
                </p:oleObj>
              </mc:Choice>
              <mc:Fallback>
                <p:oleObj name="Equation" r:id="rId5" imgW="583947" imgH="203112"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1379588"/>
                        <a:ext cx="1081088" cy="376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710335852"/>
              </p:ext>
            </p:extLst>
          </p:nvPr>
        </p:nvGraphicFramePr>
        <p:xfrm>
          <a:off x="661351" y="4260678"/>
          <a:ext cx="6934837" cy="2092408"/>
        </p:xfrm>
        <a:graphic>
          <a:graphicData uri="http://schemas.openxmlformats.org/presentationml/2006/ole">
            <mc:AlternateContent xmlns:mc="http://schemas.openxmlformats.org/markup-compatibility/2006">
              <mc:Choice xmlns:v="urn:schemas-microsoft-com:vml" Requires="v">
                <p:oleObj spid="_x0000_s46468" name="Equation" r:id="rId7" imgW="2946240" imgH="888840" progId="Equation.DSMT4">
                  <p:embed/>
                </p:oleObj>
              </mc:Choice>
              <mc:Fallback>
                <p:oleObj name="Equation" r:id="rId7" imgW="2946240" imgH="888840" progId="Equation.DSMT4">
                  <p:embed/>
                  <p:pic>
                    <p:nvPicPr>
                      <p:cNvPr id="0" name=""/>
                      <p:cNvPicPr/>
                      <p:nvPr/>
                    </p:nvPicPr>
                    <p:blipFill>
                      <a:blip r:embed="rId8"/>
                      <a:stretch>
                        <a:fillRect/>
                      </a:stretch>
                    </p:blipFill>
                    <p:spPr>
                      <a:xfrm>
                        <a:off x="661351" y="4260678"/>
                        <a:ext cx="6934837" cy="2092408"/>
                      </a:xfrm>
                      <a:prstGeom prst="rect">
                        <a:avLst/>
                      </a:prstGeom>
                    </p:spPr>
                  </p:pic>
                </p:oleObj>
              </mc:Fallback>
            </mc:AlternateContent>
          </a:graphicData>
        </a:graphic>
      </p:graphicFrame>
    </p:spTree>
    <p:extLst>
      <p:ext uri="{BB962C8B-B14F-4D97-AF65-F5344CB8AC3E}">
        <p14:creationId xmlns:p14="http://schemas.microsoft.com/office/powerpoint/2010/main" val="29067960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6330"/>
                                        </p:tgtEl>
                                        <p:attrNameLst>
                                          <p:attrName>style.visibility</p:attrName>
                                        </p:attrNameLst>
                                      </p:cBhvr>
                                      <p:to>
                                        <p:strVal val="visible"/>
                                      </p:to>
                                    </p:set>
                                    <p:anim calcmode="lin" valueType="num">
                                      <p:cBhvr additive="base">
                                        <p:cTn id="7" dur="500" fill="hold"/>
                                        <p:tgtEl>
                                          <p:spTgt spid="226330"/>
                                        </p:tgtEl>
                                        <p:attrNameLst>
                                          <p:attrName>ppt_x</p:attrName>
                                        </p:attrNameLst>
                                      </p:cBhvr>
                                      <p:tavLst>
                                        <p:tav tm="0">
                                          <p:val>
                                            <p:strVal val="#ppt_x"/>
                                          </p:val>
                                        </p:tav>
                                        <p:tav tm="100000">
                                          <p:val>
                                            <p:strVal val="#ppt_x"/>
                                          </p:val>
                                        </p:tav>
                                      </p:tavLst>
                                    </p:anim>
                                    <p:anim calcmode="lin" valueType="num">
                                      <p:cBhvr additive="base">
                                        <p:cTn id="8" dur="500" fill="hold"/>
                                        <p:tgtEl>
                                          <p:spTgt spid="22633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6331"/>
                                        </p:tgtEl>
                                        <p:attrNameLst>
                                          <p:attrName>style.visibility</p:attrName>
                                        </p:attrNameLst>
                                      </p:cBhvr>
                                      <p:to>
                                        <p:strVal val="visible"/>
                                      </p:to>
                                    </p:set>
                                    <p:anim calcmode="lin" valueType="num">
                                      <p:cBhvr additive="base">
                                        <p:cTn id="11" dur="500" fill="hold"/>
                                        <p:tgtEl>
                                          <p:spTgt spid="226331"/>
                                        </p:tgtEl>
                                        <p:attrNameLst>
                                          <p:attrName>ppt_x</p:attrName>
                                        </p:attrNameLst>
                                      </p:cBhvr>
                                      <p:tavLst>
                                        <p:tav tm="0">
                                          <p:val>
                                            <p:strVal val="#ppt_x"/>
                                          </p:val>
                                        </p:tav>
                                        <p:tav tm="100000">
                                          <p:val>
                                            <p:strVal val="#ppt_x"/>
                                          </p:val>
                                        </p:tav>
                                      </p:tavLst>
                                    </p:anim>
                                    <p:anim calcmode="lin" valueType="num">
                                      <p:cBhvr additive="base">
                                        <p:cTn id="12" dur="500" fill="hold"/>
                                        <p:tgtEl>
                                          <p:spTgt spid="22633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26332"/>
                                        </p:tgtEl>
                                        <p:attrNameLst>
                                          <p:attrName>style.visibility</p:attrName>
                                        </p:attrNameLst>
                                      </p:cBhvr>
                                      <p:to>
                                        <p:strVal val="visible"/>
                                      </p:to>
                                    </p:set>
                                    <p:anim calcmode="lin" valueType="num">
                                      <p:cBhvr additive="base">
                                        <p:cTn id="15" dur="500" fill="hold"/>
                                        <p:tgtEl>
                                          <p:spTgt spid="226332"/>
                                        </p:tgtEl>
                                        <p:attrNameLst>
                                          <p:attrName>ppt_x</p:attrName>
                                        </p:attrNameLst>
                                      </p:cBhvr>
                                      <p:tavLst>
                                        <p:tav tm="0">
                                          <p:val>
                                            <p:strVal val="#ppt_x"/>
                                          </p:val>
                                        </p:tav>
                                        <p:tav tm="100000">
                                          <p:val>
                                            <p:strVal val="#ppt_x"/>
                                          </p:val>
                                        </p:tav>
                                      </p:tavLst>
                                    </p:anim>
                                    <p:anim calcmode="lin" valueType="num">
                                      <p:cBhvr additive="base">
                                        <p:cTn id="16" dur="500" fill="hold"/>
                                        <p:tgtEl>
                                          <p:spTgt spid="22633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26333"/>
                                        </p:tgtEl>
                                        <p:attrNameLst>
                                          <p:attrName>style.visibility</p:attrName>
                                        </p:attrNameLst>
                                      </p:cBhvr>
                                      <p:to>
                                        <p:strVal val="visible"/>
                                      </p:to>
                                    </p:set>
                                    <p:anim calcmode="lin" valueType="num">
                                      <p:cBhvr additive="base">
                                        <p:cTn id="19" dur="500" fill="hold"/>
                                        <p:tgtEl>
                                          <p:spTgt spid="226333"/>
                                        </p:tgtEl>
                                        <p:attrNameLst>
                                          <p:attrName>ppt_x</p:attrName>
                                        </p:attrNameLst>
                                      </p:cBhvr>
                                      <p:tavLst>
                                        <p:tav tm="0">
                                          <p:val>
                                            <p:strVal val="#ppt_x"/>
                                          </p:val>
                                        </p:tav>
                                        <p:tav tm="100000">
                                          <p:val>
                                            <p:strVal val="#ppt_x"/>
                                          </p:val>
                                        </p:tav>
                                      </p:tavLst>
                                    </p:anim>
                                    <p:anim calcmode="lin" valueType="num">
                                      <p:cBhvr additive="base">
                                        <p:cTn id="20" dur="500" fill="hold"/>
                                        <p:tgtEl>
                                          <p:spTgt spid="22633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26334"/>
                                        </p:tgtEl>
                                        <p:attrNameLst>
                                          <p:attrName>style.visibility</p:attrName>
                                        </p:attrNameLst>
                                      </p:cBhvr>
                                      <p:to>
                                        <p:strVal val="visible"/>
                                      </p:to>
                                    </p:set>
                                    <p:anim calcmode="lin" valueType="num">
                                      <p:cBhvr additive="base">
                                        <p:cTn id="23" dur="500" fill="hold"/>
                                        <p:tgtEl>
                                          <p:spTgt spid="226334"/>
                                        </p:tgtEl>
                                        <p:attrNameLst>
                                          <p:attrName>ppt_x</p:attrName>
                                        </p:attrNameLst>
                                      </p:cBhvr>
                                      <p:tavLst>
                                        <p:tav tm="0">
                                          <p:val>
                                            <p:strVal val="#ppt_x"/>
                                          </p:val>
                                        </p:tav>
                                        <p:tav tm="100000">
                                          <p:val>
                                            <p:strVal val="#ppt_x"/>
                                          </p:val>
                                        </p:tav>
                                      </p:tavLst>
                                    </p:anim>
                                    <p:anim calcmode="lin" valueType="num">
                                      <p:cBhvr additive="base">
                                        <p:cTn id="24" dur="500" fill="hold"/>
                                        <p:tgtEl>
                                          <p:spTgt spid="2263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6335"/>
                                        </p:tgtEl>
                                        <p:attrNameLst>
                                          <p:attrName>style.visibility</p:attrName>
                                        </p:attrNameLst>
                                      </p:cBhvr>
                                      <p:to>
                                        <p:strVal val="visible"/>
                                      </p:to>
                                    </p:set>
                                    <p:anim calcmode="lin" valueType="num">
                                      <p:cBhvr additive="base">
                                        <p:cTn id="27" dur="500" fill="hold"/>
                                        <p:tgtEl>
                                          <p:spTgt spid="226335"/>
                                        </p:tgtEl>
                                        <p:attrNameLst>
                                          <p:attrName>ppt_x</p:attrName>
                                        </p:attrNameLst>
                                      </p:cBhvr>
                                      <p:tavLst>
                                        <p:tav tm="0">
                                          <p:val>
                                            <p:strVal val="#ppt_x"/>
                                          </p:val>
                                        </p:tav>
                                        <p:tav tm="100000">
                                          <p:val>
                                            <p:strVal val="#ppt_x"/>
                                          </p:val>
                                        </p:tav>
                                      </p:tavLst>
                                    </p:anim>
                                    <p:anim calcmode="lin" valueType="num">
                                      <p:cBhvr additive="base">
                                        <p:cTn id="28" dur="500" fill="hold"/>
                                        <p:tgtEl>
                                          <p:spTgt spid="22633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26336"/>
                                        </p:tgtEl>
                                        <p:attrNameLst>
                                          <p:attrName>style.visibility</p:attrName>
                                        </p:attrNameLst>
                                      </p:cBhvr>
                                      <p:to>
                                        <p:strVal val="visible"/>
                                      </p:to>
                                    </p:set>
                                    <p:anim calcmode="lin" valueType="num">
                                      <p:cBhvr additive="base">
                                        <p:cTn id="31" dur="500" fill="hold"/>
                                        <p:tgtEl>
                                          <p:spTgt spid="226336"/>
                                        </p:tgtEl>
                                        <p:attrNameLst>
                                          <p:attrName>ppt_x</p:attrName>
                                        </p:attrNameLst>
                                      </p:cBhvr>
                                      <p:tavLst>
                                        <p:tav tm="0">
                                          <p:val>
                                            <p:strVal val="#ppt_x"/>
                                          </p:val>
                                        </p:tav>
                                        <p:tav tm="100000">
                                          <p:val>
                                            <p:strVal val="#ppt_x"/>
                                          </p:val>
                                        </p:tav>
                                      </p:tavLst>
                                    </p:anim>
                                    <p:anim calcmode="lin" valueType="num">
                                      <p:cBhvr additive="base">
                                        <p:cTn id="32" dur="500" fill="hold"/>
                                        <p:tgtEl>
                                          <p:spTgt spid="22633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26337"/>
                                        </p:tgtEl>
                                        <p:attrNameLst>
                                          <p:attrName>style.visibility</p:attrName>
                                        </p:attrNameLst>
                                      </p:cBhvr>
                                      <p:to>
                                        <p:strVal val="visible"/>
                                      </p:to>
                                    </p:set>
                                    <p:anim calcmode="lin" valueType="num">
                                      <p:cBhvr additive="base">
                                        <p:cTn id="35" dur="500" fill="hold"/>
                                        <p:tgtEl>
                                          <p:spTgt spid="226337"/>
                                        </p:tgtEl>
                                        <p:attrNameLst>
                                          <p:attrName>ppt_x</p:attrName>
                                        </p:attrNameLst>
                                      </p:cBhvr>
                                      <p:tavLst>
                                        <p:tav tm="0">
                                          <p:val>
                                            <p:strVal val="#ppt_x"/>
                                          </p:val>
                                        </p:tav>
                                        <p:tav tm="100000">
                                          <p:val>
                                            <p:strVal val="#ppt_x"/>
                                          </p:val>
                                        </p:tav>
                                      </p:tavLst>
                                    </p:anim>
                                    <p:anim calcmode="lin" valueType="num">
                                      <p:cBhvr additive="base">
                                        <p:cTn id="36" dur="500" fill="hold"/>
                                        <p:tgtEl>
                                          <p:spTgt spid="22633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26338"/>
                                        </p:tgtEl>
                                        <p:attrNameLst>
                                          <p:attrName>style.visibility</p:attrName>
                                        </p:attrNameLst>
                                      </p:cBhvr>
                                      <p:to>
                                        <p:strVal val="visible"/>
                                      </p:to>
                                    </p:set>
                                    <p:anim calcmode="lin" valueType="num">
                                      <p:cBhvr additive="base">
                                        <p:cTn id="39" dur="500" fill="hold"/>
                                        <p:tgtEl>
                                          <p:spTgt spid="226338"/>
                                        </p:tgtEl>
                                        <p:attrNameLst>
                                          <p:attrName>ppt_x</p:attrName>
                                        </p:attrNameLst>
                                      </p:cBhvr>
                                      <p:tavLst>
                                        <p:tav tm="0">
                                          <p:val>
                                            <p:strVal val="#ppt_x"/>
                                          </p:val>
                                        </p:tav>
                                        <p:tav tm="100000">
                                          <p:val>
                                            <p:strVal val="#ppt_x"/>
                                          </p:val>
                                        </p:tav>
                                      </p:tavLst>
                                    </p:anim>
                                    <p:anim calcmode="lin" valueType="num">
                                      <p:cBhvr additive="base">
                                        <p:cTn id="40" dur="500" fill="hold"/>
                                        <p:tgtEl>
                                          <p:spTgt spid="22633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26339"/>
                                        </p:tgtEl>
                                        <p:attrNameLst>
                                          <p:attrName>style.visibility</p:attrName>
                                        </p:attrNameLst>
                                      </p:cBhvr>
                                      <p:to>
                                        <p:strVal val="visible"/>
                                      </p:to>
                                    </p:set>
                                    <p:anim calcmode="lin" valueType="num">
                                      <p:cBhvr additive="base">
                                        <p:cTn id="43" dur="500" fill="hold"/>
                                        <p:tgtEl>
                                          <p:spTgt spid="226339"/>
                                        </p:tgtEl>
                                        <p:attrNameLst>
                                          <p:attrName>ppt_x</p:attrName>
                                        </p:attrNameLst>
                                      </p:cBhvr>
                                      <p:tavLst>
                                        <p:tav tm="0">
                                          <p:val>
                                            <p:strVal val="#ppt_x"/>
                                          </p:val>
                                        </p:tav>
                                        <p:tav tm="100000">
                                          <p:val>
                                            <p:strVal val="#ppt_x"/>
                                          </p:val>
                                        </p:tav>
                                      </p:tavLst>
                                    </p:anim>
                                    <p:anim calcmode="lin" valueType="num">
                                      <p:cBhvr additive="base">
                                        <p:cTn id="44" dur="500" fill="hold"/>
                                        <p:tgtEl>
                                          <p:spTgt spid="22633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26340"/>
                                        </p:tgtEl>
                                        <p:attrNameLst>
                                          <p:attrName>style.visibility</p:attrName>
                                        </p:attrNameLst>
                                      </p:cBhvr>
                                      <p:to>
                                        <p:strVal val="visible"/>
                                      </p:to>
                                    </p:set>
                                    <p:anim calcmode="lin" valueType="num">
                                      <p:cBhvr additive="base">
                                        <p:cTn id="47" dur="500" fill="hold"/>
                                        <p:tgtEl>
                                          <p:spTgt spid="226340"/>
                                        </p:tgtEl>
                                        <p:attrNameLst>
                                          <p:attrName>ppt_x</p:attrName>
                                        </p:attrNameLst>
                                      </p:cBhvr>
                                      <p:tavLst>
                                        <p:tav tm="0">
                                          <p:val>
                                            <p:strVal val="#ppt_x"/>
                                          </p:val>
                                        </p:tav>
                                        <p:tav tm="100000">
                                          <p:val>
                                            <p:strVal val="#ppt_x"/>
                                          </p:val>
                                        </p:tav>
                                      </p:tavLst>
                                    </p:anim>
                                    <p:anim calcmode="lin" valueType="num">
                                      <p:cBhvr additive="base">
                                        <p:cTn id="48" dur="500" fill="hold"/>
                                        <p:tgtEl>
                                          <p:spTgt spid="22634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26341"/>
                                        </p:tgtEl>
                                        <p:attrNameLst>
                                          <p:attrName>style.visibility</p:attrName>
                                        </p:attrNameLst>
                                      </p:cBhvr>
                                      <p:to>
                                        <p:strVal val="visible"/>
                                      </p:to>
                                    </p:set>
                                    <p:anim calcmode="lin" valueType="num">
                                      <p:cBhvr additive="base">
                                        <p:cTn id="51" dur="500" fill="hold"/>
                                        <p:tgtEl>
                                          <p:spTgt spid="226341"/>
                                        </p:tgtEl>
                                        <p:attrNameLst>
                                          <p:attrName>ppt_x</p:attrName>
                                        </p:attrNameLst>
                                      </p:cBhvr>
                                      <p:tavLst>
                                        <p:tav tm="0">
                                          <p:val>
                                            <p:strVal val="#ppt_x"/>
                                          </p:val>
                                        </p:tav>
                                        <p:tav tm="100000">
                                          <p:val>
                                            <p:strVal val="#ppt_x"/>
                                          </p:val>
                                        </p:tav>
                                      </p:tavLst>
                                    </p:anim>
                                    <p:anim calcmode="lin" valueType="num">
                                      <p:cBhvr additive="base">
                                        <p:cTn id="52" dur="500" fill="hold"/>
                                        <p:tgtEl>
                                          <p:spTgt spid="22634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26342"/>
                                        </p:tgtEl>
                                        <p:attrNameLst>
                                          <p:attrName>style.visibility</p:attrName>
                                        </p:attrNameLst>
                                      </p:cBhvr>
                                      <p:to>
                                        <p:strVal val="visible"/>
                                      </p:to>
                                    </p:set>
                                    <p:anim calcmode="lin" valueType="num">
                                      <p:cBhvr additive="base">
                                        <p:cTn id="55" dur="500" fill="hold"/>
                                        <p:tgtEl>
                                          <p:spTgt spid="226342"/>
                                        </p:tgtEl>
                                        <p:attrNameLst>
                                          <p:attrName>ppt_x</p:attrName>
                                        </p:attrNameLst>
                                      </p:cBhvr>
                                      <p:tavLst>
                                        <p:tav tm="0">
                                          <p:val>
                                            <p:strVal val="#ppt_x"/>
                                          </p:val>
                                        </p:tav>
                                        <p:tav tm="100000">
                                          <p:val>
                                            <p:strVal val="#ppt_x"/>
                                          </p:val>
                                        </p:tav>
                                      </p:tavLst>
                                    </p:anim>
                                    <p:anim calcmode="lin" valueType="num">
                                      <p:cBhvr additive="base">
                                        <p:cTn id="56" dur="500" fill="hold"/>
                                        <p:tgtEl>
                                          <p:spTgt spid="22634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26343"/>
                                        </p:tgtEl>
                                        <p:attrNameLst>
                                          <p:attrName>style.visibility</p:attrName>
                                        </p:attrNameLst>
                                      </p:cBhvr>
                                      <p:to>
                                        <p:strVal val="visible"/>
                                      </p:to>
                                    </p:set>
                                    <p:anim calcmode="lin" valueType="num">
                                      <p:cBhvr additive="base">
                                        <p:cTn id="59" dur="500" fill="hold"/>
                                        <p:tgtEl>
                                          <p:spTgt spid="226343"/>
                                        </p:tgtEl>
                                        <p:attrNameLst>
                                          <p:attrName>ppt_x</p:attrName>
                                        </p:attrNameLst>
                                      </p:cBhvr>
                                      <p:tavLst>
                                        <p:tav tm="0">
                                          <p:val>
                                            <p:strVal val="#ppt_x"/>
                                          </p:val>
                                        </p:tav>
                                        <p:tav tm="100000">
                                          <p:val>
                                            <p:strVal val="#ppt_x"/>
                                          </p:val>
                                        </p:tav>
                                      </p:tavLst>
                                    </p:anim>
                                    <p:anim calcmode="lin" valueType="num">
                                      <p:cBhvr additive="base">
                                        <p:cTn id="60" dur="500" fill="hold"/>
                                        <p:tgtEl>
                                          <p:spTgt spid="226343"/>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26344"/>
                                        </p:tgtEl>
                                        <p:attrNameLst>
                                          <p:attrName>style.visibility</p:attrName>
                                        </p:attrNameLst>
                                      </p:cBhvr>
                                      <p:to>
                                        <p:strVal val="visible"/>
                                      </p:to>
                                    </p:set>
                                    <p:anim calcmode="lin" valueType="num">
                                      <p:cBhvr additive="base">
                                        <p:cTn id="63" dur="500" fill="hold"/>
                                        <p:tgtEl>
                                          <p:spTgt spid="226344"/>
                                        </p:tgtEl>
                                        <p:attrNameLst>
                                          <p:attrName>ppt_x</p:attrName>
                                        </p:attrNameLst>
                                      </p:cBhvr>
                                      <p:tavLst>
                                        <p:tav tm="0">
                                          <p:val>
                                            <p:strVal val="#ppt_x"/>
                                          </p:val>
                                        </p:tav>
                                        <p:tav tm="100000">
                                          <p:val>
                                            <p:strVal val="#ppt_x"/>
                                          </p:val>
                                        </p:tav>
                                      </p:tavLst>
                                    </p:anim>
                                    <p:anim calcmode="lin" valueType="num">
                                      <p:cBhvr additive="base">
                                        <p:cTn id="64" dur="500" fill="hold"/>
                                        <p:tgtEl>
                                          <p:spTgt spid="226344"/>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26345"/>
                                        </p:tgtEl>
                                        <p:attrNameLst>
                                          <p:attrName>style.visibility</p:attrName>
                                        </p:attrNameLst>
                                      </p:cBhvr>
                                      <p:to>
                                        <p:strVal val="visible"/>
                                      </p:to>
                                    </p:set>
                                    <p:anim calcmode="lin" valueType="num">
                                      <p:cBhvr additive="base">
                                        <p:cTn id="67" dur="500" fill="hold"/>
                                        <p:tgtEl>
                                          <p:spTgt spid="226345"/>
                                        </p:tgtEl>
                                        <p:attrNameLst>
                                          <p:attrName>ppt_x</p:attrName>
                                        </p:attrNameLst>
                                      </p:cBhvr>
                                      <p:tavLst>
                                        <p:tav tm="0">
                                          <p:val>
                                            <p:strVal val="#ppt_x"/>
                                          </p:val>
                                        </p:tav>
                                        <p:tav tm="100000">
                                          <p:val>
                                            <p:strVal val="#ppt_x"/>
                                          </p:val>
                                        </p:tav>
                                      </p:tavLst>
                                    </p:anim>
                                    <p:anim calcmode="lin" valueType="num">
                                      <p:cBhvr additive="base">
                                        <p:cTn id="68" dur="500" fill="hold"/>
                                        <p:tgtEl>
                                          <p:spTgt spid="22634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
                                        </p:tgtEl>
                                        <p:attrNameLst>
                                          <p:attrName>style.visibility</p:attrName>
                                        </p:attrNameLst>
                                      </p:cBhvr>
                                      <p:to>
                                        <p:strVal val="visible"/>
                                      </p:to>
                                    </p:set>
                                    <p:anim calcmode="lin" valueType="num">
                                      <p:cBhvr additive="base">
                                        <p:cTn id="73" dur="500" fill="hold"/>
                                        <p:tgtEl>
                                          <p:spTgt spid="2"/>
                                        </p:tgtEl>
                                        <p:attrNameLst>
                                          <p:attrName>ppt_x</p:attrName>
                                        </p:attrNameLst>
                                      </p:cBhvr>
                                      <p:tavLst>
                                        <p:tav tm="0">
                                          <p:val>
                                            <p:strVal val="#ppt_x"/>
                                          </p:val>
                                        </p:tav>
                                        <p:tav tm="100000">
                                          <p:val>
                                            <p:strVal val="#ppt_x"/>
                                          </p:val>
                                        </p:tav>
                                      </p:tavLst>
                                    </p:anim>
                                    <p:anim calcmode="lin" valueType="num">
                                      <p:cBhvr additive="base">
                                        <p:cTn id="7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30" grpId="0" animBg="1"/>
      <p:bldP spid="226331" grpId="0" animBg="1"/>
      <p:bldP spid="226332" grpId="0" animBg="1"/>
      <p:bldP spid="226333" grpId="0"/>
      <p:bldP spid="226334" grpId="0"/>
      <p:bldP spid="226335" grpId="0" animBg="1"/>
      <p:bldP spid="226336" grpId="0"/>
      <p:bldP spid="226337" grpId="0"/>
      <p:bldP spid="226338" grpId="0"/>
      <p:bldP spid="226339" grpId="0"/>
      <p:bldP spid="226340" grpId="0" animBg="1"/>
      <p:bldP spid="226341" grpId="0"/>
      <p:bldP spid="226342" grpId="0" animBg="1"/>
      <p:bldP spid="226343"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2FB39D1-BDB0-4538-91C7-5A0CAB294F19}" type="slidenum">
              <a:rPr lang="en-US" altLang="zh-CN" smtClean="0"/>
              <a:pPr eaLnBrk="1" hangingPunct="1"/>
              <a:t>98</a:t>
            </a:fld>
            <a:endParaRPr lang="en-US" altLang="zh-CN"/>
          </a:p>
        </p:txBody>
      </p:sp>
      <p:sp>
        <p:nvSpPr>
          <p:cNvPr id="317443" name="Rectangle 3"/>
          <p:cNvSpPr>
            <a:spLocks noGrp="1" noChangeArrowheads="1"/>
          </p:cNvSpPr>
          <p:nvPr>
            <p:ph type="body" idx="1"/>
          </p:nvPr>
        </p:nvSpPr>
        <p:spPr>
          <a:xfrm>
            <a:off x="395536" y="1484784"/>
            <a:ext cx="8229600" cy="4896519"/>
          </a:xfrm>
        </p:spPr>
        <p:txBody>
          <a:bodyPr/>
          <a:lstStyle/>
          <a:p>
            <a:pPr eaLnBrk="1" hangingPunct="1"/>
            <a:r>
              <a:rPr lang="zh-CN" altLang="en-US" sz="2400" b="1" dirty="0">
                <a:solidFill>
                  <a:srgbClr val="0000CC"/>
                </a:solidFill>
                <a:latin typeface="+mn-lt"/>
                <a:ea typeface="黑体" panose="02010609060101010101" pitchFamily="49" charset="-122"/>
              </a:rPr>
              <a:t>回顾：</a:t>
            </a:r>
          </a:p>
          <a:p>
            <a:pPr eaLnBrk="1" hangingPunct="1"/>
            <a:r>
              <a:rPr lang="zh-CN" altLang="en-US" sz="2400" b="1" dirty="0">
                <a:latin typeface="+mn-lt"/>
                <a:ea typeface="黑体" panose="02010609060101010101" pitchFamily="49" charset="-122"/>
              </a:rPr>
              <a:t>有效利率可以度量资金在一年内的增长强度（</a:t>
            </a:r>
            <a:r>
              <a:rPr lang="zh-CN" altLang="en-US" sz="2400" b="1" dirty="0">
                <a:solidFill>
                  <a:srgbClr val="FC4D16"/>
                </a:solidFill>
                <a:latin typeface="+mn-lt"/>
                <a:ea typeface="黑体" panose="02010609060101010101" pitchFamily="49" charset="-122"/>
              </a:rPr>
              <a:t>年平均</a:t>
            </a:r>
            <a:r>
              <a:rPr lang="zh-CN" altLang="en-US" sz="2400" b="1" dirty="0">
                <a:latin typeface="+mn-lt"/>
                <a:ea typeface="黑体" panose="02010609060101010101" pitchFamily="49" charset="-122"/>
              </a:rPr>
              <a:t>）。</a:t>
            </a:r>
          </a:p>
          <a:p>
            <a:pPr eaLnBrk="1" hangingPunct="1"/>
            <a:r>
              <a:rPr lang="zh-CN" altLang="en-US" sz="2400" b="1" dirty="0">
                <a:latin typeface="+mn-lt"/>
                <a:ea typeface="黑体" panose="02010609060101010101" pitchFamily="49" charset="-122"/>
              </a:rPr>
              <a:t>名义利率可以度量资金在一个小区间（如一个月）的增长强度（</a:t>
            </a:r>
            <a:r>
              <a:rPr lang="zh-CN" altLang="en-US" sz="2400" b="1" dirty="0">
                <a:solidFill>
                  <a:srgbClr val="FC4D16"/>
                </a:solidFill>
                <a:latin typeface="+mn-lt"/>
                <a:ea typeface="黑体" panose="02010609060101010101" pitchFamily="49" charset="-122"/>
              </a:rPr>
              <a:t>月平均</a:t>
            </a:r>
            <a:r>
              <a:rPr lang="zh-CN" altLang="en-US" sz="2400" b="1" dirty="0">
                <a:latin typeface="+mn-lt"/>
                <a:ea typeface="黑体" panose="02010609060101010101" pitchFamily="49" charset="-122"/>
              </a:rPr>
              <a:t>）。</a:t>
            </a:r>
          </a:p>
          <a:p>
            <a:pPr eaLnBrk="1" hangingPunct="1"/>
            <a:r>
              <a:rPr lang="zh-CN" altLang="en-US" sz="2400" b="1" dirty="0">
                <a:solidFill>
                  <a:srgbClr val="0000CC"/>
                </a:solidFill>
                <a:latin typeface="+mn-lt"/>
                <a:ea typeface="黑体" panose="02010609060101010101" pitchFamily="49" charset="-122"/>
              </a:rPr>
              <a:t>问题：</a:t>
            </a:r>
            <a:endParaRPr lang="zh-CN" altLang="en-US" sz="2400" b="1" dirty="0">
              <a:latin typeface="+mn-lt"/>
              <a:ea typeface="黑体" panose="02010609060101010101" pitchFamily="49" charset="-122"/>
            </a:endParaRPr>
          </a:p>
          <a:p>
            <a:pPr lvl="1" eaLnBrk="1" hangingPunct="1"/>
            <a:r>
              <a:rPr lang="zh-CN" altLang="en-US" b="1" dirty="0">
                <a:latin typeface="+mn-lt"/>
                <a:ea typeface="黑体" panose="02010609060101010101" pitchFamily="49" charset="-122"/>
              </a:rPr>
              <a:t>如何度量资金在每一个</a:t>
            </a:r>
            <a:r>
              <a:rPr lang="zh-CN" altLang="en-US" b="1" dirty="0">
                <a:solidFill>
                  <a:srgbClr val="FC4D16"/>
                </a:solidFill>
                <a:latin typeface="+mn-lt"/>
                <a:ea typeface="黑体" panose="02010609060101010101" pitchFamily="49" charset="-122"/>
              </a:rPr>
              <a:t>时点</a:t>
            </a:r>
            <a:r>
              <a:rPr lang="zh-CN" altLang="en-US" b="1" dirty="0">
                <a:latin typeface="+mn-lt"/>
                <a:ea typeface="黑体" panose="02010609060101010101" pitchFamily="49" charset="-122"/>
              </a:rPr>
              <a:t>上的增长强度？</a:t>
            </a:r>
          </a:p>
          <a:p>
            <a:pPr eaLnBrk="1" hangingPunct="1"/>
            <a:r>
              <a:rPr lang="zh-CN" altLang="en-US" sz="2400" b="1" dirty="0">
                <a:latin typeface="+mn-lt"/>
                <a:ea typeface="黑体" panose="02010609060101010101" pitchFamily="49" charset="-122"/>
              </a:rPr>
              <a:t>在名义利率中，如果时间区间</a:t>
            </a:r>
            <a:r>
              <a:rPr lang="zh-CN" altLang="en-US" sz="2400" b="1" dirty="0">
                <a:solidFill>
                  <a:srgbClr val="FC4D16"/>
                </a:solidFill>
                <a:latin typeface="+mn-lt"/>
                <a:ea typeface="黑体" panose="02010609060101010101" pitchFamily="49" charset="-122"/>
              </a:rPr>
              <a:t>无穷小</a:t>
            </a:r>
            <a:r>
              <a:rPr lang="zh-CN" altLang="en-US" sz="2400" b="1" dirty="0">
                <a:latin typeface="+mn-lt"/>
                <a:ea typeface="黑体" panose="02010609060101010101" pitchFamily="49" charset="-122"/>
              </a:rPr>
              <a:t>，名义利率就度量了资金在一个</a:t>
            </a:r>
            <a:r>
              <a:rPr lang="zh-CN" altLang="en-US" sz="2400" b="1" dirty="0">
                <a:solidFill>
                  <a:srgbClr val="FC4D16"/>
                </a:solidFill>
                <a:latin typeface="+mn-lt"/>
                <a:ea typeface="黑体" panose="02010609060101010101" pitchFamily="49" charset="-122"/>
              </a:rPr>
              <a:t>时点</a:t>
            </a:r>
            <a:r>
              <a:rPr lang="zh-CN" altLang="en-US" sz="2400" b="1" dirty="0">
                <a:latin typeface="+mn-lt"/>
                <a:ea typeface="黑体" panose="02010609060101010101" pitchFamily="49" charset="-122"/>
              </a:rPr>
              <a:t>上的增长强度。称作</a:t>
            </a:r>
            <a:r>
              <a:rPr lang="zh-CN" altLang="en-US" sz="2400" b="1" dirty="0">
                <a:solidFill>
                  <a:srgbClr val="000099"/>
                </a:solidFill>
                <a:latin typeface="+mn-lt"/>
                <a:ea typeface="黑体" panose="02010609060101010101" pitchFamily="49" charset="-122"/>
              </a:rPr>
              <a:t>利息力</a:t>
            </a:r>
            <a:r>
              <a:rPr lang="zh-CN" altLang="en-US" sz="2400" b="1" dirty="0">
                <a:latin typeface="+mn-lt"/>
                <a:ea typeface="黑体" panose="02010609060101010101" pitchFamily="49" charset="-122"/>
              </a:rPr>
              <a:t>。</a:t>
            </a:r>
          </a:p>
        </p:txBody>
      </p:sp>
      <p:sp>
        <p:nvSpPr>
          <p:cNvPr id="4" name="Rectangle 2"/>
          <p:cNvSpPr>
            <a:spLocks noGrp="1" noChangeArrowheads="1"/>
          </p:cNvSpPr>
          <p:nvPr>
            <p:ph type="title"/>
          </p:nvPr>
        </p:nvSpPr>
        <p:spPr>
          <a:xfrm>
            <a:off x="784459" y="728630"/>
            <a:ext cx="7543800" cy="1146175"/>
          </a:xfrm>
        </p:spPr>
        <p:txBody>
          <a:bodyPr/>
          <a:lstStyle/>
          <a:p>
            <a:pPr eaLnBrk="1" hangingPunct="1"/>
            <a:r>
              <a:rPr lang="zh-CN" altLang="en-US" sz="2800" b="1" dirty="0">
                <a:solidFill>
                  <a:srgbClr val="000099"/>
                </a:solidFill>
                <a:latin typeface="+mn-lt"/>
                <a:ea typeface="黑体" panose="02010609060101010101" pitchFamily="49" charset="-122"/>
              </a:rPr>
              <a:t>利息力</a:t>
            </a:r>
            <a:r>
              <a:rPr lang="en-US" altLang="zh-CN" sz="2800" b="1" dirty="0">
                <a:solidFill>
                  <a:srgbClr val="000099"/>
                </a:solidFill>
                <a:latin typeface="+mn-lt"/>
                <a:ea typeface="黑体" panose="02010609060101010101" pitchFamily="49" charset="-122"/>
              </a:rPr>
              <a:t>(force of interest)</a:t>
            </a:r>
          </a:p>
        </p:txBody>
      </p:sp>
    </p:spTree>
    <p:extLst>
      <p:ext uri="{BB962C8B-B14F-4D97-AF65-F5344CB8AC3E}">
        <p14:creationId xmlns:p14="http://schemas.microsoft.com/office/powerpoint/2010/main" val="32817544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7443">
                                            <p:txEl>
                                              <p:pRg st="0" end="0"/>
                                            </p:txEl>
                                          </p:spTgt>
                                        </p:tgtEl>
                                        <p:attrNameLst>
                                          <p:attrName>style.visibility</p:attrName>
                                        </p:attrNameLst>
                                      </p:cBhvr>
                                      <p:to>
                                        <p:strVal val="visible"/>
                                      </p:to>
                                    </p:set>
                                    <p:anim calcmode="lin" valueType="num">
                                      <p:cBhvr additive="base">
                                        <p:cTn id="7" dur="500" fill="hold"/>
                                        <p:tgtEl>
                                          <p:spTgt spid="3174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7443">
                                            <p:txEl>
                                              <p:pRg st="1" end="1"/>
                                            </p:txEl>
                                          </p:spTgt>
                                        </p:tgtEl>
                                        <p:attrNameLst>
                                          <p:attrName>style.visibility</p:attrName>
                                        </p:attrNameLst>
                                      </p:cBhvr>
                                      <p:to>
                                        <p:strVal val="visible"/>
                                      </p:to>
                                    </p:set>
                                    <p:anim calcmode="lin" valueType="num">
                                      <p:cBhvr additive="base">
                                        <p:cTn id="13" dur="500" fill="hold"/>
                                        <p:tgtEl>
                                          <p:spTgt spid="3174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7443">
                                            <p:txEl>
                                              <p:pRg st="2" end="2"/>
                                            </p:txEl>
                                          </p:spTgt>
                                        </p:tgtEl>
                                        <p:attrNameLst>
                                          <p:attrName>style.visibility</p:attrName>
                                        </p:attrNameLst>
                                      </p:cBhvr>
                                      <p:to>
                                        <p:strVal val="visible"/>
                                      </p:to>
                                    </p:set>
                                    <p:anim calcmode="lin" valueType="num">
                                      <p:cBhvr additive="base">
                                        <p:cTn id="19" dur="500" fill="hold"/>
                                        <p:tgtEl>
                                          <p:spTgt spid="3174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74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17443">
                                            <p:txEl>
                                              <p:pRg st="3" end="3"/>
                                            </p:txEl>
                                          </p:spTgt>
                                        </p:tgtEl>
                                        <p:attrNameLst>
                                          <p:attrName>style.visibility</p:attrName>
                                        </p:attrNameLst>
                                      </p:cBhvr>
                                      <p:to>
                                        <p:strVal val="visible"/>
                                      </p:to>
                                    </p:set>
                                    <p:anim calcmode="lin" valueType="num">
                                      <p:cBhvr additive="base">
                                        <p:cTn id="25" dur="500" fill="hold"/>
                                        <p:tgtEl>
                                          <p:spTgt spid="3174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744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17443">
                                            <p:txEl>
                                              <p:pRg st="4" end="4"/>
                                            </p:txEl>
                                          </p:spTgt>
                                        </p:tgtEl>
                                        <p:attrNameLst>
                                          <p:attrName>style.visibility</p:attrName>
                                        </p:attrNameLst>
                                      </p:cBhvr>
                                      <p:to>
                                        <p:strVal val="visible"/>
                                      </p:to>
                                    </p:set>
                                    <p:anim calcmode="lin" valueType="num">
                                      <p:cBhvr additive="base">
                                        <p:cTn id="29" dur="500" fill="hold"/>
                                        <p:tgtEl>
                                          <p:spTgt spid="31744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174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17443">
                                            <p:txEl>
                                              <p:pRg st="5" end="5"/>
                                            </p:txEl>
                                          </p:spTgt>
                                        </p:tgtEl>
                                        <p:attrNameLst>
                                          <p:attrName>style.visibility</p:attrName>
                                        </p:attrNameLst>
                                      </p:cBhvr>
                                      <p:to>
                                        <p:strVal val="visible"/>
                                      </p:to>
                                    </p:set>
                                    <p:anim calcmode="lin" valueType="num">
                                      <p:cBhvr additive="base">
                                        <p:cTn id="35" dur="500" fill="hold"/>
                                        <p:tgtEl>
                                          <p:spTgt spid="31744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1744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3"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3CD673E-E605-4244-AED8-B705898C6A6D}" type="slidenum">
              <a:rPr lang="en-US" altLang="zh-CN" smtClean="0"/>
              <a:pPr eaLnBrk="1" hangingPunct="1"/>
              <a:t>99</a:t>
            </a:fld>
            <a:endParaRPr lang="en-US" altLang="zh-CN"/>
          </a:p>
        </p:txBody>
      </p:sp>
      <p:sp>
        <p:nvSpPr>
          <p:cNvPr id="78851" name="Rectangle 3"/>
          <p:cNvSpPr>
            <a:spLocks noGrp="1" noChangeArrowheads="1"/>
          </p:cNvSpPr>
          <p:nvPr>
            <p:ph type="body" idx="1"/>
          </p:nvPr>
        </p:nvSpPr>
        <p:spPr>
          <a:xfrm>
            <a:off x="457200" y="1484313"/>
            <a:ext cx="8229600" cy="4646612"/>
          </a:xfrm>
        </p:spPr>
        <p:txBody>
          <a:bodyPr/>
          <a:lstStyle/>
          <a:p>
            <a:pPr marL="609600" indent="-609600" eaLnBrk="1" hangingPunct="1"/>
            <a:r>
              <a:rPr lang="zh-CN" altLang="en-US" sz="2400" b="1" dirty="0">
                <a:solidFill>
                  <a:srgbClr val="0000CC"/>
                </a:solidFill>
                <a:latin typeface="+mn-lt"/>
                <a:ea typeface="黑体" panose="02010609060101010101" pitchFamily="49" charset="-122"/>
              </a:rPr>
              <a:t>定义</a:t>
            </a:r>
            <a:r>
              <a:rPr lang="zh-CN" altLang="en-US" sz="2400" b="1" dirty="0">
                <a:latin typeface="+mn-lt"/>
                <a:ea typeface="黑体" panose="02010609060101010101" pitchFamily="49" charset="-122"/>
              </a:rPr>
              <a:t>：</a:t>
            </a:r>
            <a:r>
              <a:rPr lang="zh-CN" altLang="en-US" sz="2400" b="1" dirty="0">
                <a:solidFill>
                  <a:srgbClr val="FC4D16"/>
                </a:solidFill>
                <a:latin typeface="+mn-lt"/>
                <a:ea typeface="黑体" panose="02010609060101010101" pitchFamily="49" charset="-122"/>
              </a:rPr>
              <a:t>利息力</a:t>
            </a:r>
            <a:r>
              <a:rPr lang="zh-CN" altLang="en-US" sz="2400" b="1" dirty="0">
                <a:latin typeface="+mn-lt"/>
                <a:ea typeface="黑体" panose="02010609060101010101" pitchFamily="49" charset="-122"/>
              </a:rPr>
              <a:t>度量资金在每一时点上（无穷小的时间区间）增长的强度。</a:t>
            </a:r>
          </a:p>
          <a:p>
            <a:pPr marL="990600" lvl="1" indent="-533400" eaLnBrk="1" hangingPunct="1"/>
            <a:r>
              <a:rPr lang="zh-CN" altLang="en-US" b="1" dirty="0">
                <a:latin typeface="+mn-lt"/>
                <a:ea typeface="黑体" panose="02010609060101010101" pitchFamily="49" charset="-122"/>
              </a:rPr>
              <a:t>在时间区间</a:t>
            </a:r>
            <a:r>
              <a:rPr lang="en-US" altLang="zh-CN" b="1" dirty="0">
                <a:latin typeface="+mn-lt"/>
                <a:ea typeface="黑体" panose="02010609060101010101" pitchFamily="49" charset="-122"/>
              </a:rPr>
              <a:t>[ </a:t>
            </a:r>
            <a:r>
              <a:rPr lang="en-US" altLang="zh-CN" b="1" i="1" dirty="0">
                <a:latin typeface="+mn-lt"/>
                <a:ea typeface="黑体" panose="02010609060101010101" pitchFamily="49" charset="-122"/>
              </a:rPr>
              <a:t>t,  t + h </a:t>
            </a:r>
            <a:r>
              <a:rPr lang="en-US" altLang="zh-CN" b="1" dirty="0">
                <a:latin typeface="+mn-lt"/>
                <a:ea typeface="黑体" panose="02010609060101010101" pitchFamily="49" charset="-122"/>
              </a:rPr>
              <a:t>]</a:t>
            </a:r>
            <a:r>
              <a:rPr lang="zh-CN" altLang="en-US" b="1" dirty="0">
                <a:latin typeface="+mn-lt"/>
                <a:ea typeface="黑体" panose="02010609060101010101" pitchFamily="49" charset="-122"/>
              </a:rPr>
              <a:t>的</a:t>
            </a:r>
            <a:r>
              <a:rPr lang="zh-CN" altLang="en-US" b="1" dirty="0">
                <a:solidFill>
                  <a:srgbClr val="FC4D16"/>
                </a:solidFill>
                <a:latin typeface="+mn-lt"/>
                <a:ea typeface="黑体" panose="02010609060101010101" pitchFamily="49" charset="-122"/>
              </a:rPr>
              <a:t>有效利率</a:t>
            </a:r>
            <a:r>
              <a:rPr lang="zh-CN" altLang="en-US" b="1" dirty="0">
                <a:latin typeface="+mn-lt"/>
                <a:ea typeface="黑体" panose="02010609060101010101" pitchFamily="49" charset="-122"/>
              </a:rPr>
              <a:t>为</a:t>
            </a:r>
          </a:p>
          <a:p>
            <a:pPr marL="990600" lvl="1" indent="-533400" eaLnBrk="1" hangingPunct="1"/>
            <a:endParaRPr lang="zh-CN" altLang="en-US" b="1" dirty="0">
              <a:latin typeface="+mn-lt"/>
              <a:ea typeface="黑体" panose="02010609060101010101" pitchFamily="49" charset="-122"/>
            </a:endParaRPr>
          </a:p>
          <a:p>
            <a:pPr marL="990600" lvl="1" indent="-533400" eaLnBrk="1" hangingPunct="1"/>
            <a:r>
              <a:rPr lang="zh-CN" altLang="en-US" b="1" dirty="0">
                <a:latin typeface="+mn-lt"/>
                <a:ea typeface="黑体" panose="02010609060101010101" pitchFamily="49" charset="-122"/>
              </a:rPr>
              <a:t>对应的年</a:t>
            </a:r>
            <a:r>
              <a:rPr lang="zh-CN" altLang="en-US" b="1" dirty="0">
                <a:solidFill>
                  <a:srgbClr val="FC4D16"/>
                </a:solidFill>
                <a:latin typeface="+mn-lt"/>
                <a:ea typeface="黑体" panose="02010609060101010101" pitchFamily="49" charset="-122"/>
              </a:rPr>
              <a:t>名义</a:t>
            </a:r>
            <a:r>
              <a:rPr lang="zh-CN" altLang="en-US" b="1" dirty="0">
                <a:latin typeface="+mn-lt"/>
                <a:ea typeface="黑体" panose="02010609060101010101" pitchFamily="49" charset="-122"/>
              </a:rPr>
              <a:t>利率为（</a:t>
            </a:r>
            <a:r>
              <a:rPr lang="en-US" altLang="zh-CN" b="1" dirty="0">
                <a:latin typeface="+mn-lt"/>
                <a:ea typeface="黑体" panose="02010609060101010101" pitchFamily="49" charset="-122"/>
              </a:rPr>
              <a:t>1</a:t>
            </a:r>
            <a:r>
              <a:rPr lang="zh-CN" altLang="en-US" b="1" dirty="0">
                <a:latin typeface="+mn-lt"/>
                <a:ea typeface="黑体" panose="02010609060101010101" pitchFamily="49" charset="-122"/>
              </a:rPr>
              <a:t>年包含</a:t>
            </a:r>
            <a:r>
              <a:rPr lang="en-US" altLang="zh-CN" b="1" dirty="0">
                <a:solidFill>
                  <a:srgbClr val="FC4D16"/>
                </a:solidFill>
                <a:latin typeface="+mn-lt"/>
                <a:ea typeface="黑体" panose="02010609060101010101" pitchFamily="49" charset="-122"/>
              </a:rPr>
              <a:t>1/</a:t>
            </a:r>
            <a:r>
              <a:rPr lang="en-US" altLang="zh-CN" b="1" i="1" dirty="0">
                <a:solidFill>
                  <a:srgbClr val="FC4D16"/>
                </a:solidFill>
                <a:latin typeface="+mn-lt"/>
                <a:ea typeface="黑体" panose="02010609060101010101" pitchFamily="49" charset="-122"/>
              </a:rPr>
              <a:t>h</a:t>
            </a:r>
            <a:r>
              <a:rPr lang="zh-CN" altLang="en-US" b="1" dirty="0">
                <a:latin typeface="+mn-lt"/>
                <a:ea typeface="黑体" panose="02010609060101010101" pitchFamily="49" charset="-122"/>
              </a:rPr>
              <a:t>个小区间）</a:t>
            </a:r>
          </a:p>
        </p:txBody>
      </p:sp>
      <p:sp>
        <p:nvSpPr>
          <p:cNvPr id="4096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96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8854" name="Object 6"/>
          <p:cNvGraphicFramePr>
            <a:graphicFrameLocks noChangeAspect="1"/>
          </p:cNvGraphicFramePr>
          <p:nvPr>
            <p:extLst>
              <p:ext uri="{D42A27DB-BD31-4B8C-83A1-F6EECF244321}">
                <p14:modId xmlns:p14="http://schemas.microsoft.com/office/powerpoint/2010/main" val="3940003549"/>
              </p:ext>
            </p:extLst>
          </p:nvPr>
        </p:nvGraphicFramePr>
        <p:xfrm>
          <a:off x="6444208" y="2492896"/>
          <a:ext cx="1727200" cy="835025"/>
        </p:xfrm>
        <a:graphic>
          <a:graphicData uri="http://schemas.openxmlformats.org/presentationml/2006/ole">
            <mc:AlternateContent xmlns:mc="http://schemas.openxmlformats.org/markup-compatibility/2006">
              <mc:Choice xmlns:v="urn:schemas-microsoft-com:vml" Requires="v">
                <p:oleObj spid="_x0000_s47362" name="Equation" r:id="rId3" imgW="889000" imgH="419100" progId="">
                  <p:embed/>
                </p:oleObj>
              </mc:Choice>
              <mc:Fallback>
                <p:oleObj name="Equation" r:id="rId3" imgW="889000" imgH="4191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2492896"/>
                        <a:ext cx="1727200" cy="835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8"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8856" name="Object 8"/>
          <p:cNvGraphicFramePr>
            <a:graphicFrameLocks noChangeAspect="1"/>
          </p:cNvGraphicFramePr>
          <p:nvPr>
            <p:extLst>
              <p:ext uri="{D42A27DB-BD31-4B8C-83A1-F6EECF244321}">
                <p14:modId xmlns:p14="http://schemas.microsoft.com/office/powerpoint/2010/main" val="1878615333"/>
              </p:ext>
            </p:extLst>
          </p:nvPr>
        </p:nvGraphicFramePr>
        <p:xfrm>
          <a:off x="3131840" y="4581128"/>
          <a:ext cx="1793875" cy="849312"/>
        </p:xfrm>
        <a:graphic>
          <a:graphicData uri="http://schemas.openxmlformats.org/presentationml/2006/ole">
            <mc:AlternateContent xmlns:mc="http://schemas.openxmlformats.org/markup-compatibility/2006">
              <mc:Choice xmlns:v="urn:schemas-microsoft-com:vml" Requires="v">
                <p:oleObj spid="_x0000_s47363" name="Equation" r:id="rId5" imgW="889000" imgH="419100" progId="">
                  <p:embed/>
                </p:oleObj>
              </mc:Choice>
              <mc:Fallback>
                <p:oleObj name="Equation" r:id="rId5" imgW="889000" imgH="4191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1840" y="4581128"/>
                        <a:ext cx="1793875" cy="849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120708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 calcmode="lin" valueType="num">
                                      <p:cBhvr additive="base">
                                        <p:cTn id="7" dur="500" fill="hold"/>
                                        <p:tgtEl>
                                          <p:spTgt spid="788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88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8854"/>
                                        </p:tgtEl>
                                        <p:attrNameLst>
                                          <p:attrName>style.visibility</p:attrName>
                                        </p:attrNameLst>
                                      </p:cBhvr>
                                      <p:to>
                                        <p:strVal val="visible"/>
                                      </p:to>
                                    </p:set>
                                    <p:anim calcmode="lin" valueType="num">
                                      <p:cBhvr additive="base">
                                        <p:cTn id="13" dur="500" fill="hold"/>
                                        <p:tgtEl>
                                          <p:spTgt spid="78854"/>
                                        </p:tgtEl>
                                        <p:attrNameLst>
                                          <p:attrName>ppt_x</p:attrName>
                                        </p:attrNameLst>
                                      </p:cBhvr>
                                      <p:tavLst>
                                        <p:tav tm="0">
                                          <p:val>
                                            <p:strVal val="#ppt_x"/>
                                          </p:val>
                                        </p:tav>
                                        <p:tav tm="100000">
                                          <p:val>
                                            <p:strVal val="#ppt_x"/>
                                          </p:val>
                                        </p:tav>
                                      </p:tavLst>
                                    </p:anim>
                                    <p:anim calcmode="lin" valueType="num">
                                      <p:cBhvr additive="base">
                                        <p:cTn id="14" dur="500" fill="hold"/>
                                        <p:tgtEl>
                                          <p:spTgt spid="7885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8851">
                                            <p:txEl>
                                              <p:pRg st="1" end="1"/>
                                            </p:txEl>
                                          </p:spTgt>
                                        </p:tgtEl>
                                        <p:attrNameLst>
                                          <p:attrName>style.visibility</p:attrName>
                                        </p:attrNameLst>
                                      </p:cBhvr>
                                      <p:to>
                                        <p:strVal val="visible"/>
                                      </p:to>
                                    </p:set>
                                    <p:anim calcmode="lin" valueType="num">
                                      <p:cBhvr additive="base">
                                        <p:cTn id="17" dur="500" fill="hold"/>
                                        <p:tgtEl>
                                          <p:spTgt spid="78851">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88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78851">
                                            <p:txEl>
                                              <p:pRg st="3" end="3"/>
                                            </p:txEl>
                                          </p:spTgt>
                                        </p:tgtEl>
                                        <p:attrNameLst>
                                          <p:attrName>style.visibility</p:attrName>
                                        </p:attrNameLst>
                                      </p:cBhvr>
                                      <p:to>
                                        <p:strVal val="visible"/>
                                      </p:to>
                                    </p:set>
                                    <p:anim calcmode="lin" valueType="num">
                                      <p:cBhvr additive="base">
                                        <p:cTn id="23" dur="500" fill="hold"/>
                                        <p:tgtEl>
                                          <p:spTgt spid="7885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8851">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8856"/>
                                        </p:tgtEl>
                                        <p:attrNameLst>
                                          <p:attrName>style.visibility</p:attrName>
                                        </p:attrNameLst>
                                      </p:cBhvr>
                                      <p:to>
                                        <p:strVal val="visible"/>
                                      </p:to>
                                    </p:set>
                                    <p:anim calcmode="lin" valueType="num">
                                      <p:cBhvr additive="base">
                                        <p:cTn id="27" dur="500" fill="hold"/>
                                        <p:tgtEl>
                                          <p:spTgt spid="78856"/>
                                        </p:tgtEl>
                                        <p:attrNameLst>
                                          <p:attrName>ppt_x</p:attrName>
                                        </p:attrNameLst>
                                      </p:cBhvr>
                                      <p:tavLst>
                                        <p:tav tm="0">
                                          <p:val>
                                            <p:strVal val="#ppt_x"/>
                                          </p:val>
                                        </p:tav>
                                        <p:tav tm="100000">
                                          <p:val>
                                            <p:strVal val="#ppt_x"/>
                                          </p:val>
                                        </p:tav>
                                      </p:tavLst>
                                    </p:anim>
                                    <p:anim calcmode="lin" valueType="num">
                                      <p:cBhvr additive="base">
                                        <p:cTn id="28" dur="500" fill="hold"/>
                                        <p:tgtEl>
                                          <p:spTgt spid="788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母板1">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演示文稿9">
  <a:themeElements>
    <a:clrScheme name="演示文稿9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演示文稿9">
      <a:majorFont>
        <a:latin typeface="Arial"/>
        <a:ea typeface="黑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演示文稿9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演示文稿9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演示文稿9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演示文稿9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演示文稿9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演示文稿9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演示文稿9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演示文稿9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演示文稿9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演示文稿9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演示文稿9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演示文稿9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演示文稿9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母板1</Template>
  <TotalTime>22002</TotalTime>
  <Words>5004</Words>
  <Application>Microsoft Office PowerPoint</Application>
  <PresentationFormat>全屏显示(4:3)</PresentationFormat>
  <Paragraphs>845</Paragraphs>
  <Slides>127</Slides>
  <Notes>6</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127</vt:i4>
      </vt:variant>
    </vt:vector>
  </HeadingPairs>
  <TitlesOfParts>
    <vt:vector size="142" baseType="lpstr">
      <vt:lpstr>Arial Unicode MS</vt:lpstr>
      <vt:lpstr>黑体</vt:lpstr>
      <vt:lpstr>华文新魏</vt:lpstr>
      <vt:lpstr>楷体</vt:lpstr>
      <vt:lpstr>楷体_GB2312</vt:lpstr>
      <vt:lpstr>宋体</vt:lpstr>
      <vt:lpstr>Arial</vt:lpstr>
      <vt:lpstr>Tahoma</vt:lpstr>
      <vt:lpstr>Times New Roman</vt:lpstr>
      <vt:lpstr>Verdana</vt:lpstr>
      <vt:lpstr>Wingdings</vt:lpstr>
      <vt:lpstr>Wingdings 2</vt:lpstr>
      <vt:lpstr>母板1</vt:lpstr>
      <vt:lpstr>演示文稿9</vt:lpstr>
      <vt:lpstr>Equation</vt:lpstr>
      <vt:lpstr>利息度量</vt:lpstr>
      <vt:lpstr>主要内容</vt:lpstr>
      <vt:lpstr>PowerPoint 演示文稿</vt:lpstr>
      <vt:lpstr>利息的基本概念</vt:lpstr>
      <vt:lpstr>PowerPoint 演示文稿</vt:lpstr>
      <vt:lpstr>累积函数</vt:lpstr>
      <vt:lpstr>PowerPoint 演示文稿</vt:lpstr>
      <vt:lpstr>PowerPoint 演示文稿</vt:lpstr>
      <vt:lpstr>PowerPoint 演示文稿</vt:lpstr>
      <vt:lpstr>有效利率（effective rate of interest）</vt:lpstr>
      <vt:lpstr>PowerPoint 演示文稿</vt:lpstr>
      <vt:lpstr>PowerPoint 演示文稿</vt:lpstr>
      <vt:lpstr>单利 (simple interest)</vt:lpstr>
      <vt:lpstr>PowerPoint 演示文稿</vt:lpstr>
      <vt:lpstr>PowerPoint 演示文稿</vt:lpstr>
      <vt:lpstr>PowerPoint 演示文稿</vt:lpstr>
      <vt:lpstr>PowerPoint 演示文稿</vt:lpstr>
      <vt:lpstr>某年月日 ~ 某年月日，如何确定时间 t 是多少年？</vt:lpstr>
      <vt:lpstr>时间t 的确定,  t = 投资天数   每年的天数</vt:lpstr>
      <vt:lpstr>时间t 的确定,  t = 投资天数 / 每年的天数</vt:lpstr>
      <vt:lpstr>PowerPoint 演示文稿</vt:lpstr>
      <vt:lpstr>PowerPoint 演示文稿</vt:lpstr>
      <vt:lpstr>PowerPoint 演示文稿</vt:lpstr>
      <vt:lpstr>PowerPoint 演示文稿</vt:lpstr>
      <vt:lpstr>PowerPoint 演示文稿</vt:lpstr>
      <vt:lpstr>单利的缺陷：不满足一致性 </vt:lpstr>
      <vt:lpstr>单利的缺陷：不满足一致性 </vt:lpstr>
      <vt:lpstr>PowerPoint 演示文稿</vt:lpstr>
      <vt:lpstr>复利 (compound interest)</vt:lpstr>
      <vt:lpstr>复利的积累函数</vt:lpstr>
      <vt:lpstr>PowerPoint 演示文稿</vt:lpstr>
      <vt:lpstr>单利与复利的比较（假设年利率相等）</vt:lpstr>
      <vt:lpstr>PowerPoint 演示文稿</vt:lpstr>
      <vt:lpstr>PowerPoint 演示文稿</vt:lpstr>
      <vt:lpstr>Exercise</vt:lpstr>
      <vt:lpstr>PowerPoint 演示文稿</vt:lpstr>
      <vt:lpstr>贴现（discount）</vt:lpstr>
      <vt:lpstr>常用的贴现函数(discount  function) </vt:lpstr>
      <vt:lpstr>PowerPoint 演示文稿</vt:lpstr>
      <vt:lpstr>   有效贴现率（实际贴现率）：d  (effective rate of discount with compound interest)</vt:lpstr>
      <vt:lpstr>PowerPoint 演示文稿</vt:lpstr>
      <vt:lpstr>有效利率 i 与有效贴现率 d 的关系（1）</vt:lpstr>
      <vt:lpstr>有效利率 i 与有效贴现率 d 的关系（2）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lpstr>等价关系：</vt:lpstr>
      <vt:lpstr>Exercise </vt:lpstr>
      <vt:lpstr>PowerPoint 演示文稿</vt:lpstr>
      <vt:lpstr>Exercise</vt:lpstr>
      <vt:lpstr>PowerPoint 演示文稿</vt:lpstr>
      <vt:lpstr>本章主要内容</vt:lpstr>
      <vt:lpstr>PowerPoint 演示文稿</vt:lpstr>
      <vt:lpstr>PowerPoint 演示文稿</vt:lpstr>
      <vt:lpstr>等价关系</vt:lpstr>
      <vt:lpstr>（年）名义利率？</vt:lpstr>
      <vt:lpstr>PowerPoint 演示文稿</vt:lpstr>
      <vt:lpstr>PowerPoint 演示文稿</vt:lpstr>
      <vt:lpstr>名义利率的表述</vt:lpstr>
      <vt:lpstr>名义利率的相关术语</vt:lpstr>
      <vt:lpstr>名义利率的符号表示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Exercise：</vt:lpstr>
      <vt:lpstr>PowerPoint 演示文稿</vt:lpstr>
      <vt:lpstr>名义贴现率 (nominal annual rate of discount) </vt:lpstr>
      <vt:lpstr>名义贴现率的符号表示 </vt:lpstr>
      <vt:lpstr>PowerPoint 演示文稿</vt:lpstr>
      <vt:lpstr>PowerPoint 演示文稿</vt:lpstr>
      <vt:lpstr>名义利率与名义贴现率的关系</vt:lpstr>
      <vt:lpstr>PowerPoint 演示文稿</vt:lpstr>
      <vt:lpstr>名义贴现率为10%</vt:lpstr>
      <vt:lpstr>PowerPoint 演示文稿</vt:lpstr>
      <vt:lpstr>PowerPoint 演示文稿</vt:lpstr>
      <vt:lpstr>Solution：</vt:lpstr>
      <vt:lpstr>利息力(force of interest)</vt:lpstr>
      <vt:lpstr>PowerPoint 演示文稿</vt:lpstr>
      <vt:lpstr>PowerPoint 演示文稿</vt:lpstr>
      <vt:lpstr>单利的利息力</vt:lpstr>
      <vt:lpstr>PowerPoint 演示文稿</vt:lpstr>
      <vt:lpstr>复利的利息力</vt:lpstr>
      <vt:lpstr>PowerPoint 演示文稿</vt:lpstr>
      <vt:lpstr>利息力的另一个解释：</vt:lpstr>
      <vt:lpstr>PowerPoint 演示文稿</vt:lpstr>
      <vt:lpstr>PowerPoint 演示文稿</vt:lpstr>
      <vt:lpstr>贴现力 (force of discount)</vt:lpstr>
      <vt:lpstr>利率概念辨析</vt:lpstr>
      <vt:lpstr>PowerPoint 演示文稿</vt:lpstr>
      <vt:lpstr>PowerPoint 演示文稿</vt:lpstr>
      <vt:lpstr>PowerPoint 演示文稿</vt:lpstr>
      <vt:lpstr>PowerPoint 演示文稿</vt:lpstr>
      <vt:lpstr>PowerPoint 演示文稿</vt:lpstr>
      <vt:lpstr>PowerPoint 演示文稿</vt:lpstr>
      <vt:lpstr>小结 </vt:lpstr>
      <vt:lpstr>Exercise </vt:lpstr>
      <vt:lpstr>PowerPoint 演示文稿</vt:lpstr>
      <vt:lpstr>Exercise：</vt:lpstr>
      <vt:lpstr>PowerPoint 演示文稿</vt:lpstr>
      <vt:lpstr>Exercise </vt:lpstr>
      <vt:lpstr>PowerPoint 演示文稿</vt:lpstr>
      <vt:lpstr>Exercise </vt:lpstr>
      <vt:lpstr>PowerPoint 演示文稿</vt:lpstr>
      <vt:lpstr>Exercise </vt:lpstr>
      <vt:lpstr>PowerPoint 演示文稿</vt:lpstr>
      <vt:lpstr>PowerPoint 演示文稿</vt:lpstr>
    </vt:vector>
  </TitlesOfParts>
  <Company>中国人民大学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ESI提升计划</dc:title>
  <dc:creator>J</dc:creator>
  <cp:lastModifiedBy>孟 生旺</cp:lastModifiedBy>
  <cp:revision>2613</cp:revision>
  <cp:lastPrinted>2014-03-25T07:52:42Z</cp:lastPrinted>
  <dcterms:created xsi:type="dcterms:W3CDTF">2003-12-29T03:18:02Z</dcterms:created>
  <dcterms:modified xsi:type="dcterms:W3CDTF">2019-08-27T07:55:01Z</dcterms:modified>
</cp:coreProperties>
</file>