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27" r:id="rId1"/>
    <p:sldMasterId id="2147483741" r:id="rId2"/>
  </p:sldMasterIdLst>
  <p:notesMasterIdLst>
    <p:notesMasterId r:id="rId86"/>
  </p:notesMasterIdLst>
  <p:handoutMasterIdLst>
    <p:handoutMasterId r:id="rId87"/>
  </p:handoutMasterIdLst>
  <p:sldIdLst>
    <p:sldId id="1321" r:id="rId3"/>
    <p:sldId id="1323" r:id="rId4"/>
    <p:sldId id="1324" r:id="rId5"/>
    <p:sldId id="1325" r:id="rId6"/>
    <p:sldId id="1326" r:id="rId7"/>
    <p:sldId id="1327" r:id="rId8"/>
    <p:sldId id="1328" r:id="rId9"/>
    <p:sldId id="1329" r:id="rId10"/>
    <p:sldId id="1330" r:id="rId11"/>
    <p:sldId id="1331" r:id="rId12"/>
    <p:sldId id="1332" r:id="rId13"/>
    <p:sldId id="1333" r:id="rId14"/>
    <p:sldId id="1334" r:id="rId15"/>
    <p:sldId id="1335" r:id="rId16"/>
    <p:sldId id="1407" r:id="rId17"/>
    <p:sldId id="1336" r:id="rId18"/>
    <p:sldId id="1337" r:id="rId19"/>
    <p:sldId id="1338" r:id="rId20"/>
    <p:sldId id="1339" r:id="rId21"/>
    <p:sldId id="1403" r:id="rId22"/>
    <p:sldId id="1340" r:id="rId23"/>
    <p:sldId id="1341" r:id="rId24"/>
    <p:sldId id="1342" r:id="rId25"/>
    <p:sldId id="1343" r:id="rId26"/>
    <p:sldId id="1344" r:id="rId27"/>
    <p:sldId id="1345" r:id="rId28"/>
    <p:sldId id="1346" r:id="rId29"/>
    <p:sldId id="1347" r:id="rId30"/>
    <p:sldId id="1348" r:id="rId31"/>
    <p:sldId id="1349" r:id="rId32"/>
    <p:sldId id="1350" r:id="rId33"/>
    <p:sldId id="1408" r:id="rId34"/>
    <p:sldId id="1351" r:id="rId35"/>
    <p:sldId id="1352" r:id="rId36"/>
    <p:sldId id="1353" r:id="rId37"/>
    <p:sldId id="1355" r:id="rId38"/>
    <p:sldId id="1356" r:id="rId39"/>
    <p:sldId id="1357" r:id="rId40"/>
    <p:sldId id="1358" r:id="rId41"/>
    <p:sldId id="1359" r:id="rId42"/>
    <p:sldId id="1360" r:id="rId43"/>
    <p:sldId id="1361" r:id="rId44"/>
    <p:sldId id="1362" r:id="rId45"/>
    <p:sldId id="1363" r:id="rId46"/>
    <p:sldId id="1364" r:id="rId47"/>
    <p:sldId id="1365" r:id="rId48"/>
    <p:sldId id="1366" r:id="rId49"/>
    <p:sldId id="1367" r:id="rId50"/>
    <p:sldId id="1368" r:id="rId51"/>
    <p:sldId id="1404" r:id="rId52"/>
    <p:sldId id="1369" r:id="rId53"/>
    <p:sldId id="1370" r:id="rId54"/>
    <p:sldId id="1374" r:id="rId55"/>
    <p:sldId id="1375" r:id="rId56"/>
    <p:sldId id="1376" r:id="rId57"/>
    <p:sldId id="1405" r:id="rId58"/>
    <p:sldId id="1406" r:id="rId59"/>
    <p:sldId id="1377" r:id="rId60"/>
    <p:sldId id="1378" r:id="rId61"/>
    <p:sldId id="1379" r:id="rId62"/>
    <p:sldId id="1380" r:id="rId63"/>
    <p:sldId id="1381" r:id="rId64"/>
    <p:sldId id="1382" r:id="rId65"/>
    <p:sldId id="1383" r:id="rId66"/>
    <p:sldId id="1384" r:id="rId67"/>
    <p:sldId id="1385" r:id="rId68"/>
    <p:sldId id="1386" r:id="rId69"/>
    <p:sldId id="1387" r:id="rId70"/>
    <p:sldId id="1388" r:id="rId71"/>
    <p:sldId id="1389" r:id="rId72"/>
    <p:sldId id="1390" r:id="rId73"/>
    <p:sldId id="1391" r:id="rId74"/>
    <p:sldId id="1392" r:id="rId75"/>
    <p:sldId id="1393" r:id="rId76"/>
    <p:sldId id="1394" r:id="rId77"/>
    <p:sldId id="1395" r:id="rId78"/>
    <p:sldId id="1396" r:id="rId79"/>
    <p:sldId id="1397" r:id="rId80"/>
    <p:sldId id="1398" r:id="rId81"/>
    <p:sldId id="1399" r:id="rId82"/>
    <p:sldId id="1400" r:id="rId83"/>
    <p:sldId id="1401" r:id="rId84"/>
    <p:sldId id="1402" r:id="rId85"/>
  </p:sldIdLst>
  <p:sldSz cx="9144000" cy="6858000" type="screen4x3"/>
  <p:notesSz cx="6797675" cy="9874250"/>
  <p:defaultTextStyle>
    <a:defPPr>
      <a:defRPr lang="zh-CN"/>
    </a:defPPr>
    <a:lvl1pPr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1pPr>
    <a:lvl2pPr marL="4572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2pPr>
    <a:lvl3pPr marL="9144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3pPr>
    <a:lvl4pPr marL="13716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4pPr>
    <a:lvl5pPr marL="18288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lu li" initials="" lastIdx="17" clrIdx="0"/>
  <p:cmAuthor id="1" name="LiLulu" initials="L"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BF030"/>
    <a:srgbClr val="911720"/>
    <a:srgbClr val="9F1923"/>
    <a:srgbClr val="A61A24"/>
    <a:srgbClr val="CC0066"/>
    <a:srgbClr val="000099"/>
    <a:srgbClr val="666699"/>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0000" autoAdjust="0"/>
  </p:normalViewPr>
  <p:slideViewPr>
    <p:cSldViewPr snapToGrid="0">
      <p:cViewPr varScale="1">
        <p:scale>
          <a:sx n="104" d="100"/>
          <a:sy n="104" d="100"/>
        </p:scale>
        <p:origin x="1782" y="114"/>
      </p:cViewPr>
      <p:guideLst>
        <p:guide orient="horz" pos="2160"/>
        <p:guide pos="38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00"/>
    </p:cViewPr>
  </p:sorterViewPr>
  <p:notesViewPr>
    <p:cSldViewPr snapToGrid="0">
      <p:cViewPr varScale="1">
        <p:scale>
          <a:sx n="53" d="100"/>
          <a:sy n="53" d="100"/>
        </p:scale>
        <p:origin x="-2658" y="-7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5" Type="http://schemas.openxmlformats.org/officeDocument/2006/relationships/image" Target="../media/image95.wmf"/><Relationship Id="rId4"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2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5" name="Rectangle 3"/>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6" name="Rectangle 4"/>
          <p:cNvSpPr>
            <a:spLocks noGrp="1" noChangeArrowheads="1"/>
          </p:cNvSpPr>
          <p:nvPr>
            <p:ph type="ftr" sz="quarter" idx="2"/>
          </p:nvPr>
        </p:nvSpPr>
        <p:spPr bwMode="auto">
          <a:xfrm>
            <a:off x="0"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7" name="Rectangle 5"/>
          <p:cNvSpPr>
            <a:spLocks noGrp="1" noChangeArrowheads="1"/>
          </p:cNvSpPr>
          <p:nvPr>
            <p:ph type="sldNum" sz="quarter" idx="3"/>
          </p:nvPr>
        </p:nvSpPr>
        <p:spPr bwMode="auto">
          <a:xfrm>
            <a:off x="3849688"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fld id="{D9F45C87-7387-4316-82D2-999E0F1E2DF5}" type="slidenum">
              <a:rPr lang="en-US" altLang="zh-CN"/>
              <a:pPr>
                <a:defRPr/>
              </a:pPr>
              <a:t>‹#›</a:t>
            </a:fld>
            <a:endParaRPr lang="en-US" altLang="zh-CN"/>
          </a:p>
        </p:txBody>
      </p:sp>
    </p:spTree>
    <p:extLst>
      <p:ext uri="{BB962C8B-B14F-4D97-AF65-F5344CB8AC3E}">
        <p14:creationId xmlns:p14="http://schemas.microsoft.com/office/powerpoint/2010/main" val="3139865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1587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8726" name="Rectangle 6"/>
          <p:cNvSpPr>
            <a:spLocks noGrp="1" noChangeArrowheads="1"/>
          </p:cNvSpPr>
          <p:nvPr>
            <p:ph type="ftr" sz="quarter" idx="4"/>
          </p:nvPr>
        </p:nvSpPr>
        <p:spPr bwMode="auto">
          <a:xfrm>
            <a:off x="0"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158727" name="Rectangle 7"/>
          <p:cNvSpPr>
            <a:spLocks noGrp="1" noChangeArrowheads="1"/>
          </p:cNvSpPr>
          <p:nvPr>
            <p:ph type="sldNum" sz="quarter" idx="5"/>
          </p:nvPr>
        </p:nvSpPr>
        <p:spPr bwMode="auto">
          <a:xfrm>
            <a:off x="3849688"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fld id="{980A520B-1857-41B1-97D3-DA3A336EC44E}" type="slidenum">
              <a:rPr lang="en-US" altLang="zh-CN"/>
              <a:pPr>
                <a:defRPr/>
              </a:pPr>
              <a:t>‹#›</a:t>
            </a:fld>
            <a:endParaRPr lang="en-US" altLang="zh-CN"/>
          </a:p>
        </p:txBody>
      </p:sp>
    </p:spTree>
    <p:extLst>
      <p:ext uri="{BB962C8B-B14F-4D97-AF65-F5344CB8AC3E}">
        <p14:creationId xmlns:p14="http://schemas.microsoft.com/office/powerpoint/2010/main" val="22478744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1</a:t>
            </a:fld>
            <a:endParaRPr lang="en-US" altLang="zh-CN"/>
          </a:p>
        </p:txBody>
      </p:sp>
    </p:spTree>
    <p:extLst>
      <p:ext uri="{BB962C8B-B14F-4D97-AF65-F5344CB8AC3E}">
        <p14:creationId xmlns:p14="http://schemas.microsoft.com/office/powerpoint/2010/main" val="16926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23</a:t>
            </a:fld>
            <a:endParaRPr lang="en-US" altLang="zh-CN"/>
          </a:p>
        </p:txBody>
      </p:sp>
    </p:spTree>
    <p:extLst>
      <p:ext uri="{BB962C8B-B14F-4D97-AF65-F5344CB8AC3E}">
        <p14:creationId xmlns:p14="http://schemas.microsoft.com/office/powerpoint/2010/main" val="298883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pPr>
                <a:buFontTx/>
                <a:buNone/>
                <a:defRPr/>
              </a:pPr>
              <a:t>2018/12/11</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lang="en-US" altLang="zh-CN" smtClean="0"/>
              <a:pPr>
                <a:buFontTx/>
                <a:buNone/>
              </a:pPr>
              <a:t>‹#›</a:t>
            </a:fld>
            <a:endParaRPr lang="zh-CN" altLang="en-US" dirty="0"/>
          </a:p>
        </p:txBody>
      </p:sp>
    </p:spTree>
    <p:extLst>
      <p:ext uri="{BB962C8B-B14F-4D97-AF65-F5344CB8AC3E}">
        <p14:creationId xmlns:p14="http://schemas.microsoft.com/office/powerpoint/2010/main" val="37850496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pPr>
                <a:defRPr/>
              </a:pPr>
              <a:t>2018/12/11</a:t>
            </a:fld>
            <a:endParaRPr lang="en-US" altLang="zh-CN" dirty="0"/>
          </a:p>
        </p:txBody>
      </p:sp>
      <p:sp>
        <p:nvSpPr>
          <p:cNvPr id="6" name="页脚占位符 5"/>
          <p:cNvSpPr>
            <a:spLocks noGrp="1"/>
          </p:cNvSpPr>
          <p:nvPr>
            <p:ph type="ftr" sz="quarter" idx="11"/>
          </p:nvPr>
        </p:nvSpPr>
        <p:spPr/>
        <p:txBody>
          <a:bodyPr/>
          <a:lstStyle>
            <a:lvl1pPr>
              <a:defRPr/>
            </a:lvl1pPr>
          </a:lstStyle>
          <a:p>
            <a:pPr>
              <a:defRPr/>
            </a:pPr>
            <a:endParaRPr lang="en-US" altLang="zh-CN" dirty="0"/>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3343924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pPr>
                <a:defRPr/>
              </a:pPr>
              <a:t>2018/12/11</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2456615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pPr>
                <a:defRPr/>
              </a:pPr>
              <a:t>2018/12/11</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7500099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E03025B-DA4F-4963-B41D-F44FF30AFE19}" type="slidenum">
              <a:rPr lang="zh-CN" altLang="en-US"/>
              <a:pPr>
                <a:defRPr/>
              </a:pPr>
              <a:t>‹#›</a:t>
            </a:fld>
            <a:endParaRPr lang="en-US"/>
          </a:p>
        </p:txBody>
      </p:sp>
    </p:spTree>
    <p:extLst>
      <p:ext uri="{BB962C8B-B14F-4D97-AF65-F5344CB8AC3E}">
        <p14:creationId xmlns:p14="http://schemas.microsoft.com/office/powerpoint/2010/main" val="4241837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719263"/>
            <a:ext cx="4038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p>
        </p:txBody>
      </p:sp>
      <p:sp>
        <p:nvSpPr>
          <p:cNvPr id="8" name="Rectangle 7"/>
          <p:cNvSpPr>
            <a:spLocks noGrp="1" noChangeArrowheads="1"/>
          </p:cNvSpPr>
          <p:nvPr>
            <p:ph type="sldNum" sz="quarter" idx="12"/>
          </p:nvPr>
        </p:nvSpPr>
        <p:spPr>
          <a:ln/>
        </p:spPr>
        <p:txBody>
          <a:bodyPr/>
          <a:lstStyle>
            <a:lvl1pPr>
              <a:defRPr/>
            </a:lvl1pPr>
          </a:lstStyle>
          <a:p>
            <a:pPr>
              <a:defRPr/>
            </a:pPr>
            <a:fld id="{2DBC33E5-7CB4-4F42-8B36-43F91328DCD3}" type="slidenum">
              <a:rPr lang="zh-CN" altLang="en-US"/>
              <a:pPr>
                <a:defRPr/>
              </a:pPr>
              <a:t>‹#›</a:t>
            </a:fld>
            <a:endParaRPr lang="en-US"/>
          </a:p>
        </p:txBody>
      </p:sp>
    </p:spTree>
    <p:extLst>
      <p:ext uri="{BB962C8B-B14F-4D97-AF65-F5344CB8AC3E}">
        <p14:creationId xmlns:p14="http://schemas.microsoft.com/office/powerpoint/2010/main" val="2309433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5724525" y="212726"/>
            <a:ext cx="3455988" cy="584775"/>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FFFFFF"/>
                </a:solidFill>
                <a:ea typeface="黑体" panose="02010609060101010101" pitchFamily="49" charset="-122"/>
              </a:rPr>
              <a:t>统计学院“十年腾飞”学科规划汇报</a:t>
            </a:r>
            <a:endParaRPr lang="en-US" altLang="zh-CN" sz="1600" smtClean="0">
              <a:solidFill>
                <a:srgbClr val="FFFFFF"/>
              </a:solidFill>
              <a:ea typeface="黑体" panose="02010609060101010101" pitchFamily="49" charset="-122"/>
            </a:endParaRPr>
          </a:p>
        </p:txBody>
      </p:sp>
    </p:spTree>
    <p:extLst>
      <p:ext uri="{BB962C8B-B14F-4D97-AF65-F5344CB8AC3E}">
        <p14:creationId xmlns:p14="http://schemas.microsoft.com/office/powerpoint/2010/main" val="38277040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204650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131575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3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94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185362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65755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pPr>
                <a:buFontTx/>
                <a:buNone/>
                <a:defRPr/>
              </a:pPr>
              <a:t>2018/12/11</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207402503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552052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54984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41401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47500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309650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4" y="404813"/>
            <a:ext cx="2070100" cy="56880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6" y="404813"/>
            <a:ext cx="6059488" cy="56880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60990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6" y="404815"/>
            <a:ext cx="6626225" cy="7524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3213" y="1700213"/>
            <a:ext cx="8229600" cy="4392612"/>
          </a:xfrm>
        </p:spPr>
        <p:txBody>
          <a:bodyPr/>
          <a:lstStyle/>
          <a:p>
            <a:pPr lvl="0"/>
            <a:endParaRPr lang="zh-CN" altLang="en-US" noProof="0" smtClean="0"/>
          </a:p>
        </p:txBody>
      </p:sp>
    </p:spTree>
    <p:extLst>
      <p:ext uri="{BB962C8B-B14F-4D97-AF65-F5344CB8AC3E}">
        <p14:creationId xmlns:p14="http://schemas.microsoft.com/office/powerpoint/2010/main" val="123980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pPr>
                <a:buFontTx/>
                <a:buNone/>
                <a:defRPr/>
              </a:pPr>
              <a:t>2018/12/11</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5748537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pPr>
                <a:defRPr/>
              </a:pPr>
              <a:t>2018/12/11</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smtClean="0"/>
              <a:pPr>
                <a:buFontTx/>
                <a:buNone/>
              </a:pPr>
              <a:t>‹#›</a:t>
            </a:fld>
            <a:endParaRPr lang="en-US" altLang="zh-CN"/>
          </a:p>
        </p:txBody>
      </p:sp>
    </p:spTree>
    <p:extLst>
      <p:ext uri="{BB962C8B-B14F-4D97-AF65-F5344CB8AC3E}">
        <p14:creationId xmlns:p14="http://schemas.microsoft.com/office/powerpoint/2010/main" val="2913571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pPr>
                <a:defRPr/>
              </a:pPr>
              <a:t>2018/12/11</a:t>
            </a:fld>
            <a:endParaRPr lang="en-US" altLang="zh-CN" dirty="0"/>
          </a:p>
        </p:txBody>
      </p:sp>
      <p:sp>
        <p:nvSpPr>
          <p:cNvPr id="8" name="页脚占位符 7"/>
          <p:cNvSpPr>
            <a:spLocks noGrp="1"/>
          </p:cNvSpPr>
          <p:nvPr>
            <p:ph type="ftr" sz="quarter" idx="11"/>
          </p:nvPr>
        </p:nvSpPr>
        <p:spPr/>
        <p:txBody>
          <a:bodyPr/>
          <a:lstStyle>
            <a:lvl1pPr>
              <a:defRPr/>
            </a:lvl1pPr>
          </a:lstStyle>
          <a:p>
            <a:pPr>
              <a:defRPr/>
            </a:pPr>
            <a:endParaRPr lang="en-US" altLang="zh-CN" dirty="0"/>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504205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pPr>
                <a:defRPr/>
              </a:pPr>
              <a:t>2018/12/11</a:t>
            </a:fld>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78017091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pPr>
                <a:defRPr/>
              </a:pPr>
              <a:t>2018/12/11</a:t>
            </a:fld>
            <a:endParaRPr lang="en-US" altLang="zh-CN" dirty="0"/>
          </a:p>
        </p:txBody>
      </p:sp>
      <p:sp>
        <p:nvSpPr>
          <p:cNvPr id="4" name="页脚占位符 3"/>
          <p:cNvSpPr>
            <a:spLocks noGrp="1"/>
          </p:cNvSpPr>
          <p:nvPr>
            <p:ph type="ftr" sz="quarter" idx="11"/>
          </p:nvPr>
        </p:nvSpPr>
        <p:spPr/>
        <p:txBody>
          <a:bodyPr/>
          <a:lstStyle>
            <a:lvl1pPr>
              <a:defRPr/>
            </a:lvl1pPr>
          </a:lstStyle>
          <a:p>
            <a:pPr>
              <a:defRPr/>
            </a:pPr>
            <a:endParaRPr lang="en-US" altLang="zh-CN" dirty="0"/>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748338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pPr/>
              <a:t>2018/12/11</a:t>
            </a:fld>
            <a:endParaRPr 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smtClean="0"/>
              <a:pPr>
                <a:buFontTx/>
                <a:buNone/>
              </a:pPr>
              <a:t>‹#›</a:t>
            </a:fld>
            <a:endParaRPr lang="en-US"/>
          </a:p>
        </p:txBody>
      </p:sp>
    </p:spTree>
    <p:extLst>
      <p:ext uri="{BB962C8B-B14F-4D97-AF65-F5344CB8AC3E}">
        <p14:creationId xmlns:p14="http://schemas.microsoft.com/office/powerpoint/2010/main" val="27032742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pPr/>
              <a:t>2018/12/11</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lang="en-US" altLang="zh-CN" smtClean="0"/>
              <a:pPr>
                <a:buFontTx/>
                <a:buNone/>
              </a:pPr>
              <a:t>‹#›</a:t>
            </a:fld>
            <a:endParaRPr lang="en-US" altLang="zh-CN"/>
          </a:p>
        </p:txBody>
      </p:sp>
    </p:spTree>
    <p:extLst>
      <p:ext uri="{BB962C8B-B14F-4D97-AF65-F5344CB8AC3E}">
        <p14:creationId xmlns:p14="http://schemas.microsoft.com/office/powerpoint/2010/main" val="2213965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buFontTx/>
              <a:buNone/>
              <a:defRPr/>
            </a:pPr>
            <a:fld id="{D867D3BC-E722-4E8E-8D82-B9550D6C128A}" type="datetime1">
              <a:rPr lang="zh-CN" altLang="en-US" smtClean="0"/>
              <a:pPr>
                <a:buFontTx/>
                <a:buNone/>
                <a:defRPr/>
              </a:pPr>
              <a:t>2018/12/11</a:t>
            </a:fld>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a:defRPr/>
            </a:pPr>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a:buFontTx/>
              <a:buNone/>
              <a:defRPr/>
            </a:pPr>
            <a:fld id="{62BE8675-7E1E-4F0D-99E8-4CEF8F868FF2}" type="slidenum">
              <a:rPr lang="en-US" altLang="zh-CN" smtClean="0"/>
              <a:pPr>
                <a:buFontTx/>
                <a:buNone/>
                <a:defRPr/>
              </a:pPr>
              <a:t>‹#›</a:t>
            </a:fld>
            <a:endParaRPr lang="en-US" altLang="zh-CN" dirty="0"/>
          </a:p>
        </p:txBody>
      </p:sp>
      <p:pic>
        <p:nvPicPr>
          <p:cNvPr id="7" name="Picture 5" descr="082"/>
          <p:cNvPicPr>
            <a:picLocks noChangeAspect="1" noChangeArrowheads="1"/>
          </p:cNvPicPr>
          <p:nvPr userDrawn="1"/>
        </p:nvPicPr>
        <p:blipFill>
          <a:blip r:embed="rId16">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userDrawn="1"/>
        </p:nvPicPr>
        <p:blipFill>
          <a:blip r:embed="rId16">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40" r:id="rId6"/>
    <p:sldLayoutId id="2147483733" r:id="rId7"/>
    <p:sldLayoutId id="2147483734" r:id="rId8"/>
    <p:sldLayoutId id="2147483735" r:id="rId9"/>
    <p:sldLayoutId id="2147483736" r:id="rId10"/>
    <p:sldLayoutId id="2147483737" r:id="rId11"/>
    <p:sldLayoutId id="2147483738" r:id="rId12"/>
    <p:sldLayoutId id="2147483754" r:id="rId13"/>
    <p:sldLayoutId id="2147483755" r:id="rId14"/>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6" y="404815"/>
            <a:ext cx="6626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03213"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Text Box 6"/>
          <p:cNvSpPr txBox="1">
            <a:spLocks noChangeArrowheads="1"/>
          </p:cNvSpPr>
          <p:nvPr userDrawn="1"/>
        </p:nvSpPr>
        <p:spPr bwMode="auto">
          <a:xfrm>
            <a:off x="5580063" y="6332538"/>
            <a:ext cx="3600450" cy="336550"/>
          </a:xfrm>
          <a:prstGeom prst="rect">
            <a:avLst/>
          </a:prstGeom>
          <a:noFill/>
          <a:ln>
            <a:noFill/>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smtClean="0">
                <a:solidFill>
                  <a:srgbClr val="000000"/>
                </a:solidFill>
                <a:ea typeface="黑体" panose="02010609060101010101" pitchFamily="49" charset="-122"/>
              </a:rPr>
              <a:t>统计学院“十年腾飞”学科规划汇报</a:t>
            </a:r>
            <a:endParaRPr lang="en-US" altLang="zh-CN" sz="1600" smtClean="0">
              <a:solidFill>
                <a:srgbClr val="000000"/>
              </a:solidFill>
              <a:ea typeface="黑体" panose="02010609060101010101" pitchFamily="49" charset="-122"/>
            </a:endParaRPr>
          </a:p>
        </p:txBody>
      </p:sp>
    </p:spTree>
    <p:extLst>
      <p:ext uri="{BB962C8B-B14F-4D97-AF65-F5344CB8AC3E}">
        <p14:creationId xmlns:p14="http://schemas.microsoft.com/office/powerpoint/2010/main" val="21930728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pitchFamily="34" charset="0"/>
          <a:ea typeface="黑体" pitchFamily="49" charset="-122"/>
        </a:defRPr>
      </a:lvl2pPr>
      <a:lvl3pPr algn="l" rtl="0" eaLnBrk="0" fontAlgn="base" hangingPunct="0">
        <a:spcBef>
          <a:spcPct val="0"/>
        </a:spcBef>
        <a:spcAft>
          <a:spcPct val="0"/>
        </a:spcAft>
        <a:defRPr sz="2800" b="1">
          <a:solidFill>
            <a:srgbClr val="FFFFFF"/>
          </a:solidFill>
          <a:latin typeface="Arial" pitchFamily="34" charset="0"/>
          <a:ea typeface="黑体" pitchFamily="49" charset="-122"/>
        </a:defRPr>
      </a:lvl3pPr>
      <a:lvl4pPr algn="l" rtl="0" eaLnBrk="0" fontAlgn="base" hangingPunct="0">
        <a:spcBef>
          <a:spcPct val="0"/>
        </a:spcBef>
        <a:spcAft>
          <a:spcPct val="0"/>
        </a:spcAft>
        <a:defRPr sz="2800" b="1">
          <a:solidFill>
            <a:srgbClr val="FFFFFF"/>
          </a:solidFill>
          <a:latin typeface="Arial" pitchFamily="34" charset="0"/>
          <a:ea typeface="黑体" pitchFamily="49" charset="-122"/>
        </a:defRPr>
      </a:lvl4pPr>
      <a:lvl5pPr algn="l" rtl="0" eaLnBrk="0" fontAlgn="base" hangingPunct="0">
        <a:spcBef>
          <a:spcPct val="0"/>
        </a:spcBef>
        <a:spcAft>
          <a:spcPct val="0"/>
        </a:spcAft>
        <a:defRPr sz="2800" b="1">
          <a:solidFill>
            <a:srgbClr val="FFFFFF"/>
          </a:solidFill>
          <a:latin typeface="Arial" pitchFamily="34" charset="0"/>
          <a:ea typeface="黑体" pitchFamily="49" charset="-122"/>
        </a:defRPr>
      </a:lvl5pPr>
      <a:lvl6pPr marL="457200" algn="l" rtl="0" fontAlgn="base">
        <a:spcBef>
          <a:spcPct val="0"/>
        </a:spcBef>
        <a:spcAft>
          <a:spcPct val="0"/>
        </a:spcAft>
        <a:defRPr sz="2800" b="1">
          <a:solidFill>
            <a:srgbClr val="FFFFFF"/>
          </a:solidFill>
          <a:latin typeface="Arial" pitchFamily="34" charset="0"/>
          <a:ea typeface="黑体" pitchFamily="49" charset="-122"/>
        </a:defRPr>
      </a:lvl6pPr>
      <a:lvl7pPr marL="914400" algn="l" rtl="0" fontAlgn="base">
        <a:spcBef>
          <a:spcPct val="0"/>
        </a:spcBef>
        <a:spcAft>
          <a:spcPct val="0"/>
        </a:spcAft>
        <a:defRPr sz="2800" b="1">
          <a:solidFill>
            <a:srgbClr val="FFFFFF"/>
          </a:solidFill>
          <a:latin typeface="Arial" pitchFamily="34" charset="0"/>
          <a:ea typeface="黑体" pitchFamily="49" charset="-122"/>
        </a:defRPr>
      </a:lvl7pPr>
      <a:lvl8pPr marL="1371600" algn="l" rtl="0" fontAlgn="base">
        <a:spcBef>
          <a:spcPct val="0"/>
        </a:spcBef>
        <a:spcAft>
          <a:spcPct val="0"/>
        </a:spcAft>
        <a:defRPr sz="2800" b="1">
          <a:solidFill>
            <a:srgbClr val="FFFFFF"/>
          </a:solidFill>
          <a:latin typeface="Arial" pitchFamily="34" charset="0"/>
          <a:ea typeface="黑体" pitchFamily="49" charset="-122"/>
        </a:defRPr>
      </a:lvl8pPr>
      <a:lvl9pPr marL="1828800" algn="l" rtl="0" fontAlgn="base">
        <a:spcBef>
          <a:spcPct val="0"/>
        </a:spcBef>
        <a:spcAft>
          <a:spcPct val="0"/>
        </a:spcAft>
        <a:defRPr sz="2800" b="1">
          <a:solidFill>
            <a:srgbClr val="FFFFFF"/>
          </a:solidFill>
          <a:latin typeface="Arial" pitchFamily="34" charset="0"/>
          <a:ea typeface="黑体" pitchFamily="49" charset="-122"/>
        </a:defRPr>
      </a:lvl9pPr>
    </p:titleStyle>
    <p:bodyStyle>
      <a:lvl1pPr marL="469900" indent="-469900" algn="l" rtl="0" eaLnBrk="0" fontAlgn="base" hangingPunct="0">
        <a:spcBef>
          <a:spcPct val="20000"/>
        </a:spcBef>
        <a:spcAft>
          <a:spcPct val="0"/>
        </a:spcAft>
        <a:buClr>
          <a:srgbClr val="0066FF"/>
        </a:buClr>
        <a:buFont typeface="Wingdings" pitchFamily="2" charset="2"/>
        <a:buChar char="o"/>
        <a:defRPr sz="3000" b="1">
          <a:solidFill>
            <a:srgbClr val="000000"/>
          </a:solidFill>
          <a:latin typeface="+mn-lt"/>
          <a:ea typeface="+mn-ea"/>
          <a:cs typeface="+mn-cs"/>
        </a:defRPr>
      </a:lvl1pPr>
      <a:lvl2pPr marL="908050" indent="-436563" algn="l" rtl="0" eaLnBrk="0" fontAlgn="base" hangingPunct="0">
        <a:spcBef>
          <a:spcPct val="20000"/>
        </a:spcBef>
        <a:spcAft>
          <a:spcPct val="0"/>
        </a:spcAft>
        <a:buClr>
          <a:srgbClr val="0066FF"/>
        </a:buClr>
        <a:buFont typeface="Wingdings" pitchFamily="2" charset="2"/>
        <a:buChar char="n"/>
        <a:defRPr sz="2600" b="1">
          <a:solidFill>
            <a:srgbClr val="000000"/>
          </a:solidFill>
          <a:latin typeface="+mn-lt"/>
          <a:ea typeface="+mn-ea"/>
        </a:defRPr>
      </a:lvl2pPr>
      <a:lvl3pPr marL="1304925" indent="-395288" algn="l" rtl="0" eaLnBrk="0" fontAlgn="base" hangingPunct="0">
        <a:spcBef>
          <a:spcPct val="20000"/>
        </a:spcBef>
        <a:spcAft>
          <a:spcPct val="0"/>
        </a:spcAft>
        <a:buClr>
          <a:srgbClr val="0066FF"/>
        </a:buClr>
        <a:buFont typeface="Wingdings" pitchFamily="2" charset="2"/>
        <a:buChar char="o"/>
        <a:defRPr sz="2300" b="1">
          <a:solidFill>
            <a:srgbClr val="000000"/>
          </a:solidFill>
          <a:latin typeface="+mn-lt"/>
          <a:ea typeface="+mn-ea"/>
        </a:defRPr>
      </a:lvl3pPr>
      <a:lvl4pPr marL="1693863" indent="-387350" algn="l" rtl="0" eaLnBrk="0" fontAlgn="base" hangingPunct="0">
        <a:spcBef>
          <a:spcPct val="20000"/>
        </a:spcBef>
        <a:spcAft>
          <a:spcPct val="0"/>
        </a:spcAft>
        <a:buClr>
          <a:srgbClr val="0066FF"/>
        </a:buClr>
        <a:buFont typeface="Wingdings" pitchFamily="2" charset="2"/>
        <a:buChar char="n"/>
        <a:defRPr sz="2000" b="1">
          <a:solidFill>
            <a:srgbClr val="000000"/>
          </a:solidFill>
          <a:latin typeface="+mn-lt"/>
          <a:ea typeface="+mn-ea"/>
        </a:defRPr>
      </a:lvl4pPr>
      <a:lvl5pPr marL="2093913" indent="-398463" algn="l" rtl="0" eaLnBrk="0" fontAlgn="base" hangingPunct="0">
        <a:spcBef>
          <a:spcPct val="25000"/>
        </a:spcBef>
        <a:spcAft>
          <a:spcPct val="0"/>
        </a:spcAft>
        <a:buClr>
          <a:srgbClr val="0066FF"/>
        </a:buClr>
        <a:buFont typeface="Wingdings" pitchFamily="2" charset="2"/>
        <a:buChar char="§"/>
        <a:defRPr sz="2000" b="1">
          <a:solidFill>
            <a:srgbClr val="000000"/>
          </a:solidFill>
          <a:latin typeface="+mn-lt"/>
          <a:ea typeface="+mn-ea"/>
        </a:defRPr>
      </a:lvl5pPr>
      <a:lvl6pPr marL="25511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6pPr>
      <a:lvl7pPr marL="30083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7pPr>
      <a:lvl8pPr marL="34655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8pPr>
      <a:lvl9pPr marL="39227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5.bin"/><Relationship Id="rId12" Type="http://schemas.openxmlformats.org/officeDocument/2006/relationships/oleObject" Target="../embeddings/oleObject18.bin"/><Relationship Id="rId17" Type="http://schemas.openxmlformats.org/officeDocument/2006/relationships/image" Target="../media/image15.wmf"/><Relationship Id="rId2" Type="http://schemas.openxmlformats.org/officeDocument/2006/relationships/slideLayout" Target="../slideLayouts/slideLayout8.xml"/><Relationship Id="rId16" Type="http://schemas.openxmlformats.org/officeDocument/2006/relationships/oleObject" Target="../embeddings/oleObject20.bin"/><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18.wmf"/><Relationship Id="rId5" Type="http://schemas.openxmlformats.org/officeDocument/2006/relationships/oleObject" Target="../embeddings/oleObject13.bin"/><Relationship Id="rId15" Type="http://schemas.openxmlformats.org/officeDocument/2006/relationships/image" Target="../media/image20.wmf"/><Relationship Id="rId10" Type="http://schemas.openxmlformats.org/officeDocument/2006/relationships/oleObject" Target="../embeddings/oleObject17.bin"/><Relationship Id="rId4" Type="http://schemas.openxmlformats.org/officeDocument/2006/relationships/image" Target="../media/image16.wmf"/><Relationship Id="rId9" Type="http://schemas.openxmlformats.org/officeDocument/2006/relationships/image" Target="../media/image17.wmf"/><Relationship Id="rId1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5" Type="http://schemas.openxmlformats.org/officeDocument/2006/relationships/oleObject" Target="../embeddings/oleObject2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31.bin"/><Relationship Id="rId4" Type="http://schemas.openxmlformats.org/officeDocument/2006/relationships/image" Target="../media/image30.wmf"/></Relationships>
</file>

<file path=ppt/slides/_rels/slide1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8.bin"/><Relationship Id="rId18" Type="http://schemas.openxmlformats.org/officeDocument/2006/relationships/image" Target="../media/image32.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7.wmf"/><Relationship Id="rId17" Type="http://schemas.openxmlformats.org/officeDocument/2006/relationships/oleObject" Target="../embeddings/oleObject40.bin"/><Relationship Id="rId2" Type="http://schemas.openxmlformats.org/officeDocument/2006/relationships/slideLayout" Target="../slideLayouts/slideLayout8.xml"/><Relationship Id="rId16" Type="http://schemas.openxmlformats.org/officeDocument/2006/relationships/image" Target="../media/image39.wmf"/><Relationship Id="rId1" Type="http://schemas.openxmlformats.org/officeDocument/2006/relationships/vmlDrawing" Target="../drawings/vmlDrawing11.vml"/><Relationship Id="rId6" Type="http://schemas.openxmlformats.org/officeDocument/2006/relationships/image" Target="../media/image3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6.bin"/><Relationship Id="rId14" Type="http://schemas.openxmlformats.org/officeDocument/2006/relationships/image" Target="../media/image3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1.wmf"/><Relationship Id="rId5" Type="http://schemas.openxmlformats.org/officeDocument/2006/relationships/oleObject" Target="../embeddings/oleObject42.bin"/><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3.wmf"/><Relationship Id="rId5" Type="http://schemas.openxmlformats.org/officeDocument/2006/relationships/oleObject" Target="../embeddings/oleObject44.bin"/><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8.xml"/><Relationship Id="rId1" Type="http://schemas.openxmlformats.org/officeDocument/2006/relationships/vmlDrawing" Target="../drawings/vmlDrawing14.vml"/><Relationship Id="rId6" Type="http://schemas.openxmlformats.org/officeDocument/2006/relationships/image" Target="../media/image46.wmf"/><Relationship Id="rId5" Type="http://schemas.openxmlformats.org/officeDocument/2006/relationships/oleObject" Target="../embeddings/oleObject47.bin"/><Relationship Id="rId4" Type="http://schemas.openxmlformats.org/officeDocument/2006/relationships/image" Target="../media/image4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7.wmf"/><Relationship Id="rId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0.emf"/><Relationship Id="rId4" Type="http://schemas.openxmlformats.org/officeDocument/2006/relationships/image" Target="../media/image4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s>
</file>

<file path=ppt/slides/_rels/slide27.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5.wmf"/><Relationship Id="rId5" Type="http://schemas.openxmlformats.org/officeDocument/2006/relationships/oleObject" Target="../embeddings/oleObject53.bin"/><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7.wmf"/></Relationships>
</file>

<file path=ppt/slides/_rels/slide2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58.wmf"/><Relationship Id="rId5" Type="http://schemas.openxmlformats.org/officeDocument/2006/relationships/oleObject" Target="../embeddings/oleObject57.bin"/><Relationship Id="rId4" Type="http://schemas.openxmlformats.org/officeDocument/2006/relationships/image" Target="../media/image5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8.xml"/><Relationship Id="rId1" Type="http://schemas.openxmlformats.org/officeDocument/2006/relationships/vmlDrawing" Target="../drawings/vmlDrawing21.vml"/><Relationship Id="rId6" Type="http://schemas.openxmlformats.org/officeDocument/2006/relationships/image" Target="../media/image61.wmf"/><Relationship Id="rId5" Type="http://schemas.openxmlformats.org/officeDocument/2006/relationships/oleObject" Target="../embeddings/oleObject60.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8.xml"/><Relationship Id="rId1" Type="http://schemas.openxmlformats.org/officeDocument/2006/relationships/vmlDrawing" Target="../drawings/vmlDrawing22.vml"/><Relationship Id="rId6" Type="http://schemas.openxmlformats.org/officeDocument/2006/relationships/image" Target="../media/image65.wmf"/><Relationship Id="rId5" Type="http://schemas.openxmlformats.org/officeDocument/2006/relationships/oleObject" Target="../embeddings/oleObject64.bin"/><Relationship Id="rId4" Type="http://schemas.openxmlformats.org/officeDocument/2006/relationships/image" Target="../media/image6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7.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69.wmf"/></Relationships>
</file>

<file path=ppt/slides/_rels/slide36.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4.wmf"/><Relationship Id="rId2" Type="http://schemas.openxmlformats.org/officeDocument/2006/relationships/slideLayout" Target="../slideLayouts/slideLayout8.xml"/><Relationship Id="rId1" Type="http://schemas.openxmlformats.org/officeDocument/2006/relationships/vmlDrawing" Target="../drawings/vmlDrawing25.vml"/><Relationship Id="rId6" Type="http://schemas.openxmlformats.org/officeDocument/2006/relationships/image" Target="../media/image71.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78.wmf"/><Relationship Id="rId5" Type="http://schemas.openxmlformats.org/officeDocument/2006/relationships/oleObject" Target="../embeddings/oleObject75.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7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8.xml"/><Relationship Id="rId1" Type="http://schemas.openxmlformats.org/officeDocument/2006/relationships/vmlDrawing" Target="../drawings/vmlDrawing28.vml"/><Relationship Id="rId6" Type="http://schemas.openxmlformats.org/officeDocument/2006/relationships/image" Target="../media/image83.wmf"/><Relationship Id="rId5" Type="http://schemas.openxmlformats.org/officeDocument/2006/relationships/oleObject" Target="../embeddings/oleObject80.bin"/><Relationship Id="rId4" Type="http://schemas.openxmlformats.org/officeDocument/2006/relationships/image" Target="../media/image82.wmf"/></Relationships>
</file>

<file path=ppt/slides/_rels/slide42.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6.wmf"/><Relationship Id="rId5" Type="http://schemas.openxmlformats.org/officeDocument/2006/relationships/oleObject" Target="../embeddings/oleObject82.bin"/><Relationship Id="rId4" Type="http://schemas.openxmlformats.org/officeDocument/2006/relationships/image" Target="../media/image8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0.wmf"/><Relationship Id="rId5" Type="http://schemas.openxmlformats.org/officeDocument/2006/relationships/oleObject" Target="../embeddings/oleObject85.bin"/><Relationship Id="rId4" Type="http://schemas.openxmlformats.org/officeDocument/2006/relationships/image" Target="../media/image89.wmf"/></Relationships>
</file>

<file path=ppt/slides/_rels/slide51.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5.wmf"/><Relationship Id="rId2" Type="http://schemas.openxmlformats.org/officeDocument/2006/relationships/slideLayout" Target="../slideLayouts/slideLayout8.xml"/><Relationship Id="rId1" Type="http://schemas.openxmlformats.org/officeDocument/2006/relationships/vmlDrawing" Target="../drawings/vmlDrawing31.vml"/><Relationship Id="rId6" Type="http://schemas.openxmlformats.org/officeDocument/2006/relationships/image" Target="../media/image92.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89.bin"/></Relationships>
</file>

<file path=ppt/slides/_rels/slide52.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8.xml"/><Relationship Id="rId1" Type="http://schemas.openxmlformats.org/officeDocument/2006/relationships/vmlDrawing" Target="../drawings/vmlDrawing32.vml"/><Relationship Id="rId6" Type="http://schemas.openxmlformats.org/officeDocument/2006/relationships/image" Target="../media/image97.wmf"/><Relationship Id="rId5" Type="http://schemas.openxmlformats.org/officeDocument/2006/relationships/oleObject" Target="../embeddings/oleObject92.bin"/><Relationship Id="rId4" Type="http://schemas.openxmlformats.org/officeDocument/2006/relationships/image" Target="../media/image96.wmf"/></Relationships>
</file>

<file path=ppt/slides/_rels/slide5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99.wmf"/><Relationship Id="rId4" Type="http://schemas.openxmlformats.org/officeDocument/2006/relationships/oleObject" Target="../embeddings/oleObject94.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01.wmf"/></Relationships>
</file>

<file path=ppt/slides/_rels/slide55.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4.xml"/><Relationship Id="rId1" Type="http://schemas.openxmlformats.org/officeDocument/2006/relationships/vmlDrawing" Target="../drawings/vmlDrawing35.vml"/><Relationship Id="rId6" Type="http://schemas.openxmlformats.org/officeDocument/2006/relationships/image" Target="../media/image103.wmf"/><Relationship Id="rId5" Type="http://schemas.openxmlformats.org/officeDocument/2006/relationships/oleObject" Target="../embeddings/oleObject97.bin"/><Relationship Id="rId4" Type="http://schemas.openxmlformats.org/officeDocument/2006/relationships/image" Target="../media/image10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06.wmf"/><Relationship Id="rId5" Type="http://schemas.openxmlformats.org/officeDocument/2006/relationships/oleObject" Target="../embeddings/oleObject100.bin"/><Relationship Id="rId4" Type="http://schemas.openxmlformats.org/officeDocument/2006/relationships/image" Target="../media/image105.wmf"/></Relationships>
</file>

<file path=ppt/slides/_rels/slide5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9.wmf"/><Relationship Id="rId4" Type="http://schemas.openxmlformats.org/officeDocument/2006/relationships/oleObject" Target="../embeddings/oleObject101.bin"/></Relationships>
</file>

<file path=ppt/slides/_rels/slide5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0.wmf"/><Relationship Id="rId5" Type="http://schemas.openxmlformats.org/officeDocument/2006/relationships/oleObject" Target="../embeddings/oleObject103.bin"/><Relationship Id="rId4" Type="http://schemas.openxmlformats.org/officeDocument/2006/relationships/image" Target="../media/image10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12.wmf"/><Relationship Id="rId5" Type="http://schemas.openxmlformats.org/officeDocument/2006/relationships/oleObject" Target="../embeddings/oleObject105.bin"/><Relationship Id="rId4" Type="http://schemas.openxmlformats.org/officeDocument/2006/relationships/image" Target="../media/image11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13.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114.wmf"/></Relationships>
</file>

<file path=ppt/slides/_rels/slide64.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8.xml"/><Relationship Id="rId1" Type="http://schemas.openxmlformats.org/officeDocument/2006/relationships/vmlDrawing" Target="../drawings/vmlDrawing42.vml"/><Relationship Id="rId6" Type="http://schemas.openxmlformats.org/officeDocument/2006/relationships/image" Target="../media/image116.wmf"/><Relationship Id="rId5" Type="http://schemas.openxmlformats.org/officeDocument/2006/relationships/oleObject" Target="../embeddings/oleObject109.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1.bin"/></Relationships>
</file>

<file path=ppt/slides/_rels/slide65.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23.wmf"/><Relationship Id="rId2" Type="http://schemas.openxmlformats.org/officeDocument/2006/relationships/slideLayout" Target="../slideLayouts/slideLayout8.xml"/><Relationship Id="rId1" Type="http://schemas.openxmlformats.org/officeDocument/2006/relationships/vmlDrawing" Target="../drawings/vmlDrawing43.vml"/><Relationship Id="rId6" Type="http://schemas.openxmlformats.org/officeDocument/2006/relationships/image" Target="../media/image120.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5.bin"/></Relationships>
</file>

<file path=ppt/slides/_rels/slide6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slideLayout" Target="../slideLayouts/slideLayout8.xml"/><Relationship Id="rId1" Type="http://schemas.openxmlformats.org/officeDocument/2006/relationships/vmlDrawing" Target="../drawings/vmlDrawing44.vml"/><Relationship Id="rId5" Type="http://schemas.openxmlformats.org/officeDocument/2006/relationships/image" Target="../media/image9.wmf"/><Relationship Id="rId4" Type="http://schemas.openxmlformats.org/officeDocument/2006/relationships/oleObject" Target="../embeddings/oleObject117.bin"/></Relationships>
</file>

<file path=ppt/slides/_rels/slide67.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8.xml"/><Relationship Id="rId1" Type="http://schemas.openxmlformats.org/officeDocument/2006/relationships/vmlDrawing" Target="../drawings/vmlDrawing45.vml"/><Relationship Id="rId6" Type="http://schemas.openxmlformats.org/officeDocument/2006/relationships/image" Target="../media/image125.wmf"/><Relationship Id="rId5" Type="http://schemas.openxmlformats.org/officeDocument/2006/relationships/oleObject" Target="../embeddings/oleObject119.bin"/><Relationship Id="rId4" Type="http://schemas.openxmlformats.org/officeDocument/2006/relationships/image" Target="../media/image12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8.xml"/><Relationship Id="rId1" Type="http://schemas.openxmlformats.org/officeDocument/2006/relationships/vmlDrawing" Target="../drawings/vmlDrawing46.vml"/><Relationship Id="rId6" Type="http://schemas.openxmlformats.org/officeDocument/2006/relationships/image" Target="../media/image128.wmf"/><Relationship Id="rId5" Type="http://schemas.openxmlformats.org/officeDocument/2006/relationships/oleObject" Target="../embeddings/oleObject122.bin"/><Relationship Id="rId4" Type="http://schemas.openxmlformats.org/officeDocument/2006/relationships/image" Target="../media/image127.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70.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8.xml"/><Relationship Id="rId1" Type="http://schemas.openxmlformats.org/officeDocument/2006/relationships/vmlDrawing" Target="../drawings/vmlDrawing47.vml"/><Relationship Id="rId6" Type="http://schemas.openxmlformats.org/officeDocument/2006/relationships/image" Target="../media/image130.wmf"/><Relationship Id="rId5" Type="http://schemas.openxmlformats.org/officeDocument/2006/relationships/oleObject" Target="../embeddings/oleObject124.bin"/><Relationship Id="rId4" Type="http://schemas.openxmlformats.org/officeDocument/2006/relationships/image" Target="../media/image129.wmf"/></Relationships>
</file>

<file path=ppt/slides/_rels/slide71.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33.wmf"/><Relationship Id="rId5" Type="http://schemas.openxmlformats.org/officeDocument/2006/relationships/oleObject" Target="../embeddings/oleObject127.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29.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13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9.wmf"/><Relationship Id="rId7" Type="http://schemas.openxmlformats.org/officeDocument/2006/relationships/image" Target="../media/image138.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32.bin"/><Relationship Id="rId5" Type="http://schemas.openxmlformats.org/officeDocument/2006/relationships/image" Target="../media/image137.wmf"/><Relationship Id="rId4" Type="http://schemas.openxmlformats.org/officeDocument/2006/relationships/oleObject" Target="../embeddings/oleObject131.bin"/></Relationships>
</file>

<file path=ppt/slides/_rels/slide75.x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image" Target="../media/image144.wmf"/><Relationship Id="rId7" Type="http://schemas.openxmlformats.org/officeDocument/2006/relationships/image" Target="../media/image141.wmf"/><Relationship Id="rId2" Type="http://schemas.openxmlformats.org/officeDocument/2006/relationships/slideLayout" Target="../slideLayouts/slideLayout8.xml"/><Relationship Id="rId1" Type="http://schemas.openxmlformats.org/officeDocument/2006/relationships/vmlDrawing" Target="../drawings/vmlDrawing51.vml"/><Relationship Id="rId6" Type="http://schemas.openxmlformats.org/officeDocument/2006/relationships/oleObject" Target="../embeddings/oleObject133.bin"/><Relationship Id="rId11" Type="http://schemas.openxmlformats.org/officeDocument/2006/relationships/image" Target="../media/image143.wmf"/><Relationship Id="rId5" Type="http://schemas.openxmlformats.org/officeDocument/2006/relationships/image" Target="../media/image146.wmf"/><Relationship Id="rId10" Type="http://schemas.openxmlformats.org/officeDocument/2006/relationships/oleObject" Target="../embeddings/oleObject135.bin"/><Relationship Id="rId4" Type="http://schemas.openxmlformats.org/officeDocument/2006/relationships/image" Target="../media/image145.wmf"/><Relationship Id="rId9" Type="http://schemas.openxmlformats.org/officeDocument/2006/relationships/image" Target="../media/image142.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png"/><Relationship Id="rId1" Type="http://schemas.openxmlformats.org/officeDocument/2006/relationships/slideLayout" Target="../slideLayouts/slideLayout8.xml"/><Relationship Id="rId4" Type="http://schemas.openxmlformats.org/officeDocument/2006/relationships/image" Target="../media/image149.wmf"/></Relationships>
</file>

<file path=ppt/slides/_rels/slide79.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52.wmf"/><Relationship Id="rId7" Type="http://schemas.openxmlformats.org/officeDocument/2006/relationships/oleObject" Target="../embeddings/oleObject136.bin"/><Relationship Id="rId2" Type="http://schemas.openxmlformats.org/officeDocument/2006/relationships/slideLayout" Target="../slideLayouts/slideLayout8.xml"/><Relationship Id="rId1" Type="http://schemas.openxmlformats.org/officeDocument/2006/relationships/vmlDrawing" Target="../drawings/vmlDrawing52.vml"/><Relationship Id="rId6" Type="http://schemas.openxmlformats.org/officeDocument/2006/relationships/image" Target="../media/image155.png"/><Relationship Id="rId5" Type="http://schemas.openxmlformats.org/officeDocument/2006/relationships/image" Target="../media/image154.wmf"/><Relationship Id="rId10" Type="http://schemas.openxmlformats.org/officeDocument/2006/relationships/image" Target="../media/image151.wmf"/><Relationship Id="rId4" Type="http://schemas.openxmlformats.org/officeDocument/2006/relationships/image" Target="../media/image153.wmf"/><Relationship Id="rId9" Type="http://schemas.openxmlformats.org/officeDocument/2006/relationships/oleObject" Target="../embeddings/oleObject137.bin"/></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image" Target="../media/image157.wmf"/><Relationship Id="rId7" Type="http://schemas.openxmlformats.org/officeDocument/2006/relationships/oleObject" Target="../embeddings/oleObject138.bin"/><Relationship Id="rId2" Type="http://schemas.openxmlformats.org/officeDocument/2006/relationships/slideLayout" Target="../slideLayouts/slideLayout8.xml"/><Relationship Id="rId1" Type="http://schemas.openxmlformats.org/officeDocument/2006/relationships/vmlDrawing" Target="../drawings/vmlDrawing53.vml"/><Relationship Id="rId6" Type="http://schemas.openxmlformats.org/officeDocument/2006/relationships/image" Target="../media/image160.wmf"/><Relationship Id="rId5" Type="http://schemas.openxmlformats.org/officeDocument/2006/relationships/image" Target="../media/image159.png"/><Relationship Id="rId4" Type="http://schemas.openxmlformats.org/officeDocument/2006/relationships/image" Target="../media/image15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5696" y="2129314"/>
            <a:ext cx="7772400" cy="1362456"/>
          </a:xfrm>
        </p:spPr>
        <p:txBody>
          <a:bodyPr/>
          <a:lstStyle/>
          <a:p>
            <a:pPr algn="ctr"/>
            <a:r>
              <a:rPr lang="zh-CN" altLang="en-US" sz="6000" dirty="0">
                <a:solidFill>
                  <a:srgbClr val="911720"/>
                </a:solidFill>
                <a:latin typeface="华文新魏" panose="02010800040101010101" pitchFamily="2" charset="-122"/>
                <a:ea typeface="华文新魏" panose="02010800040101010101" pitchFamily="2" charset="-122"/>
              </a:rPr>
              <a:t>等额年金</a:t>
            </a:r>
            <a:br>
              <a:rPr lang="zh-CN" altLang="en-US" sz="6000" dirty="0">
                <a:solidFill>
                  <a:srgbClr val="911720"/>
                </a:solidFill>
                <a:latin typeface="华文新魏" panose="02010800040101010101" pitchFamily="2" charset="-122"/>
                <a:ea typeface="华文新魏" panose="02010800040101010101" pitchFamily="2" charset="-122"/>
              </a:rPr>
            </a:br>
            <a:r>
              <a:rPr lang="zh-CN" altLang="en-US" sz="2800" dirty="0">
                <a:solidFill>
                  <a:srgbClr val="911720"/>
                </a:solidFill>
                <a:latin typeface="CSongGB18030C-Light" panose="020A0304000101010101" pitchFamily="18" charset="-122"/>
                <a:ea typeface="CSongGB18030C-Light" panose="020A0304000101010101" pitchFamily="18" charset="-122"/>
              </a:rPr>
              <a:t>（</a:t>
            </a:r>
            <a:r>
              <a:rPr lang="en-US" altLang="zh-CN" sz="2800" dirty="0">
                <a:solidFill>
                  <a:srgbClr val="911720"/>
                </a:solidFill>
                <a:latin typeface="CSongGB18030C-Light" panose="020A0304000101010101" pitchFamily="18" charset="-122"/>
                <a:ea typeface="CSongGB18030C-Light" panose="020A0304000101010101" pitchFamily="18" charset="-122"/>
              </a:rPr>
              <a:t>Level </a:t>
            </a:r>
            <a:r>
              <a:rPr lang="en-US" altLang="zh-CN" sz="2800" dirty="0" smtClean="0">
                <a:solidFill>
                  <a:srgbClr val="911720"/>
                </a:solidFill>
                <a:latin typeface="CSongGB18030C-Light" panose="020A0304000101010101" pitchFamily="18" charset="-122"/>
                <a:ea typeface="CSongGB18030C-Light" panose="020A0304000101010101" pitchFamily="18" charset="-122"/>
              </a:rPr>
              <a:t> Annuity</a:t>
            </a:r>
            <a:r>
              <a:rPr lang="zh-CN" altLang="en-US" sz="2800" dirty="0">
                <a:solidFill>
                  <a:srgbClr val="911720"/>
                </a:solidFill>
                <a:latin typeface="CSongGB18030C-Light" panose="020A0304000101010101" pitchFamily="18" charset="-122"/>
                <a:ea typeface="CSongGB18030C-Light" panose="020A0304000101010101" pitchFamily="18" charset="-122"/>
              </a:rPr>
              <a:t>）</a:t>
            </a:r>
          </a:p>
        </p:txBody>
      </p:sp>
      <p:sp>
        <p:nvSpPr>
          <p:cNvPr id="9" name="Rectangle 3"/>
          <p:cNvSpPr txBox="1">
            <a:spLocks noChangeArrowheads="1"/>
          </p:cNvSpPr>
          <p:nvPr/>
        </p:nvSpPr>
        <p:spPr>
          <a:xfrm>
            <a:off x="533400" y="4010258"/>
            <a:ext cx="7854696" cy="1752600"/>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fontAlgn="auto">
              <a:spcAft>
                <a:spcPts val="0"/>
              </a:spcAft>
            </a:pPr>
            <a:r>
              <a:rPr lang="zh-CN" altLang="en-US" sz="3200" b="0" dirty="0" smtClean="0">
                <a:solidFill>
                  <a:srgbClr val="911720"/>
                </a:solidFill>
                <a:latin typeface="华文新魏" pitchFamily="2" charset="-122"/>
                <a:ea typeface="华文新魏" pitchFamily="2" charset="-122"/>
              </a:rPr>
              <a:t>孟生旺</a:t>
            </a:r>
          </a:p>
          <a:p>
            <a:pPr algn="ctr" fontAlgn="auto">
              <a:spcAft>
                <a:spcPts val="0"/>
              </a:spcAft>
            </a:pPr>
            <a:r>
              <a:rPr lang="zh-CN" altLang="en-US" sz="3200" b="0" dirty="0" smtClean="0">
                <a:solidFill>
                  <a:srgbClr val="911720"/>
                </a:solidFill>
                <a:latin typeface="华文新魏" pitchFamily="2" charset="-122"/>
                <a:ea typeface="华文新魏" pitchFamily="2" charset="-122"/>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035" y="5198610"/>
            <a:ext cx="5185425" cy="801870"/>
          </a:xfrm>
          <a:prstGeom prst="rect">
            <a:avLst/>
          </a:prstGeom>
        </p:spPr>
      </p:pic>
    </p:spTree>
    <p:extLst>
      <p:ext uri="{BB962C8B-B14F-4D97-AF65-F5344CB8AC3E}">
        <p14:creationId xmlns:p14="http://schemas.microsoft.com/office/powerpoint/2010/main" val="12364147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7"/>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4758D6-9C47-42F0-B3A3-658811936E1A}" type="slidenum">
              <a:rPr lang="zh-CN" altLang="en-US"/>
              <a:pPr eaLnBrk="1" hangingPunct="1"/>
              <a:t>10</a:t>
            </a:fld>
            <a:endParaRPr lang="en-US" altLang="zh-CN"/>
          </a:p>
        </p:txBody>
      </p:sp>
      <p:graphicFrame>
        <p:nvGraphicFramePr>
          <p:cNvPr id="3" name="Object 5"/>
          <p:cNvGraphicFramePr>
            <a:graphicFrameLocks noChangeAspect="1"/>
          </p:cNvGraphicFramePr>
          <p:nvPr>
            <p:extLst>
              <p:ext uri="{D42A27DB-BD31-4B8C-83A1-F6EECF244321}">
                <p14:modId xmlns:p14="http://schemas.microsoft.com/office/powerpoint/2010/main" val="2589362454"/>
              </p:ext>
            </p:extLst>
          </p:nvPr>
        </p:nvGraphicFramePr>
        <p:xfrm>
          <a:off x="3042736" y="3580649"/>
          <a:ext cx="2231901" cy="1400500"/>
        </p:xfrm>
        <a:graphic>
          <a:graphicData uri="http://schemas.openxmlformats.org/presentationml/2006/ole">
            <mc:AlternateContent xmlns:mc="http://schemas.openxmlformats.org/markup-compatibility/2006">
              <mc:Choice xmlns:v="urn:schemas-microsoft-com:vml" Requires="v">
                <p:oleObj spid="_x0000_s76857" r:id="rId3" imgW="724214" imgH="457399" progId="">
                  <p:embed/>
                </p:oleObj>
              </mc:Choice>
              <mc:Fallback>
                <p:oleObj r:id="rId3" imgW="724214" imgH="4573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736" y="3580649"/>
                        <a:ext cx="2231901" cy="1400500"/>
                      </a:xfrm>
                      <a:prstGeom prst="rect">
                        <a:avLst/>
                      </a:prstGeom>
                      <a:solidFill>
                        <a:srgbClr val="FFFFC2"/>
                      </a:solidFill>
                    </p:spPr>
                  </p:pic>
                </p:oleObj>
              </mc:Fallback>
            </mc:AlternateContent>
          </a:graphicData>
        </a:graphic>
      </p:graphicFrame>
      <p:sp>
        <p:nvSpPr>
          <p:cNvPr id="17415" name="Rectangle 6"/>
          <p:cNvSpPr>
            <a:spLocks noChangeArrowheads="1"/>
          </p:cNvSpPr>
          <p:nvPr/>
        </p:nvSpPr>
        <p:spPr bwMode="auto">
          <a:xfrm>
            <a:off x="250250" y="2708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Rectangle 2"/>
          <p:cNvSpPr>
            <a:spLocks noGrp="1" noChangeArrowheads="1"/>
          </p:cNvSpPr>
          <p:nvPr>
            <p:ph type="title"/>
          </p:nvPr>
        </p:nvSpPr>
        <p:spPr>
          <a:xfrm>
            <a:off x="1506348" y="2088734"/>
            <a:ext cx="5751102" cy="858837"/>
          </a:xfrm>
        </p:spPr>
        <p:txBody>
          <a:bodyPr/>
          <a:lstStyle/>
          <a:p>
            <a:pPr eaLnBrk="1" hangingPunct="1"/>
            <a:r>
              <a:rPr lang="zh-CN" altLang="en-US" sz="3200" b="0" dirty="0"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等价关系（下页图示）：</a:t>
            </a:r>
          </a:p>
        </p:txBody>
      </p:sp>
    </p:spTree>
    <p:extLst>
      <p:ext uri="{BB962C8B-B14F-4D97-AF65-F5344CB8AC3E}">
        <p14:creationId xmlns:p14="http://schemas.microsoft.com/office/powerpoint/2010/main" val="173040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xfrm>
            <a:off x="6553200" y="6283725"/>
            <a:ext cx="2133600"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AD2EC8E0-02C6-46FD-9E0D-85F59420C53E}" type="slidenum">
              <a:rPr lang="zh-CN" altLang="en-US"/>
              <a:pPr eaLnBrk="1" hangingPunct="1">
                <a:buNone/>
              </a:pPr>
              <a:t>11</a:t>
            </a:fld>
            <a:endParaRPr lang="en-US" altLang="zh-CN"/>
          </a:p>
        </p:txBody>
      </p:sp>
      <p:graphicFrame>
        <p:nvGraphicFramePr>
          <p:cNvPr id="18435" name="Object 2"/>
          <p:cNvGraphicFramePr>
            <a:graphicFrameLocks noChangeAspect="1"/>
          </p:cNvGraphicFramePr>
          <p:nvPr>
            <p:extLst>
              <p:ext uri="{D42A27DB-BD31-4B8C-83A1-F6EECF244321}">
                <p14:modId xmlns:p14="http://schemas.microsoft.com/office/powerpoint/2010/main" val="2376126892"/>
              </p:ext>
            </p:extLst>
          </p:nvPr>
        </p:nvGraphicFramePr>
        <p:xfrm>
          <a:off x="1690688" y="578063"/>
          <a:ext cx="477837" cy="949325"/>
        </p:xfrm>
        <a:graphic>
          <a:graphicData uri="http://schemas.openxmlformats.org/presentationml/2006/ole">
            <mc:AlternateContent xmlns:mc="http://schemas.openxmlformats.org/markup-compatibility/2006">
              <mc:Choice xmlns:v="urn:schemas-microsoft-com:vml" Requires="v">
                <p:oleObj spid="_x0000_s78312" r:id="rId3" imgW="228998" imgH="457995" progId="">
                  <p:embed/>
                </p:oleObj>
              </mc:Choice>
              <mc:Fallback>
                <p:oleObj r:id="rId3" imgW="228998" imgH="4579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8" y="578063"/>
                        <a:ext cx="477837"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6" name="Line 3"/>
          <p:cNvSpPr>
            <a:spLocks noChangeShapeType="1"/>
          </p:cNvSpPr>
          <p:nvPr/>
        </p:nvSpPr>
        <p:spPr bwMode="auto">
          <a:xfrm>
            <a:off x="682625" y="2314975"/>
            <a:ext cx="70564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8437" name="Text Box 4"/>
          <p:cNvSpPr txBox="1">
            <a:spLocks noChangeArrowheads="1"/>
          </p:cNvSpPr>
          <p:nvPr/>
        </p:nvSpPr>
        <p:spPr bwMode="auto">
          <a:xfrm>
            <a:off x="590550" y="1902225"/>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0</a:t>
            </a:r>
          </a:p>
        </p:txBody>
      </p:sp>
      <p:sp>
        <p:nvSpPr>
          <p:cNvPr id="18438" name="Text Box 5"/>
          <p:cNvSpPr txBox="1">
            <a:spLocks noChangeArrowheads="1"/>
          </p:cNvSpPr>
          <p:nvPr/>
        </p:nvSpPr>
        <p:spPr bwMode="auto">
          <a:xfrm>
            <a:off x="7646988" y="1903813"/>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Times New Roman" pitchFamily="18" charset="0"/>
              </a:rPr>
              <a:t>n</a:t>
            </a:r>
          </a:p>
        </p:txBody>
      </p:sp>
      <p:sp>
        <p:nvSpPr>
          <p:cNvPr id="18439" name="Text Box 6"/>
          <p:cNvSpPr txBox="1">
            <a:spLocks noChangeArrowheads="1"/>
          </p:cNvSpPr>
          <p:nvPr/>
        </p:nvSpPr>
        <p:spPr bwMode="auto">
          <a:xfrm>
            <a:off x="609600" y="3683400"/>
            <a:ext cx="35401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a:t>1</a:t>
            </a:r>
          </a:p>
        </p:txBody>
      </p:sp>
      <p:sp>
        <p:nvSpPr>
          <p:cNvPr id="18440" name="Line 7"/>
          <p:cNvSpPr>
            <a:spLocks noChangeShapeType="1"/>
          </p:cNvSpPr>
          <p:nvPr/>
        </p:nvSpPr>
        <p:spPr bwMode="auto">
          <a:xfrm>
            <a:off x="1906588" y="1522813"/>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8441" name="Line 8"/>
          <p:cNvSpPr>
            <a:spLocks noChangeShapeType="1"/>
          </p:cNvSpPr>
          <p:nvPr/>
        </p:nvSpPr>
        <p:spPr bwMode="auto">
          <a:xfrm>
            <a:off x="3201988" y="1522813"/>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8442" name="Line 9"/>
          <p:cNvSpPr>
            <a:spLocks noChangeShapeType="1"/>
          </p:cNvSpPr>
          <p:nvPr/>
        </p:nvSpPr>
        <p:spPr bwMode="auto">
          <a:xfrm>
            <a:off x="5291138" y="1522813"/>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8443" name="Line 10"/>
          <p:cNvSpPr>
            <a:spLocks noChangeShapeType="1"/>
          </p:cNvSpPr>
          <p:nvPr/>
        </p:nvSpPr>
        <p:spPr bwMode="auto">
          <a:xfrm>
            <a:off x="6731000" y="1451375"/>
            <a:ext cx="0" cy="1871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8444" name="Text Box 11"/>
          <p:cNvSpPr txBox="1">
            <a:spLocks noChangeArrowheads="1"/>
          </p:cNvSpPr>
          <p:nvPr/>
        </p:nvSpPr>
        <p:spPr bwMode="auto">
          <a:xfrm>
            <a:off x="3902075" y="1829200"/>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a:t>……</a:t>
            </a:r>
          </a:p>
        </p:txBody>
      </p:sp>
      <p:graphicFrame>
        <p:nvGraphicFramePr>
          <p:cNvPr id="18445" name="Object 12"/>
          <p:cNvGraphicFramePr>
            <a:graphicFrameLocks noChangeAspect="1"/>
          </p:cNvGraphicFramePr>
          <p:nvPr>
            <p:extLst>
              <p:ext uri="{D42A27DB-BD31-4B8C-83A1-F6EECF244321}">
                <p14:modId xmlns:p14="http://schemas.microsoft.com/office/powerpoint/2010/main" val="3691541626"/>
              </p:ext>
            </p:extLst>
          </p:nvPr>
        </p:nvGraphicFramePr>
        <p:xfrm>
          <a:off x="7594600" y="578063"/>
          <a:ext cx="477838" cy="949325"/>
        </p:xfrm>
        <a:graphic>
          <a:graphicData uri="http://schemas.openxmlformats.org/presentationml/2006/ole">
            <mc:AlternateContent xmlns:mc="http://schemas.openxmlformats.org/markup-compatibility/2006">
              <mc:Choice xmlns:v="urn:schemas-microsoft-com:vml" Requires="v">
                <p:oleObj spid="_x0000_s78313" r:id="rId5" imgW="228998" imgH="457995" progId="">
                  <p:embed/>
                </p:oleObj>
              </mc:Choice>
              <mc:Fallback>
                <p:oleObj r:id="rId5" imgW="228998" imgH="4579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4600" y="578063"/>
                        <a:ext cx="477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6" name="Object 13"/>
          <p:cNvGraphicFramePr>
            <a:graphicFrameLocks noChangeAspect="1"/>
          </p:cNvGraphicFramePr>
          <p:nvPr>
            <p:extLst>
              <p:ext uri="{D42A27DB-BD31-4B8C-83A1-F6EECF244321}">
                <p14:modId xmlns:p14="http://schemas.microsoft.com/office/powerpoint/2010/main" val="2932791200"/>
              </p:ext>
            </p:extLst>
          </p:nvPr>
        </p:nvGraphicFramePr>
        <p:xfrm>
          <a:off x="6515100" y="578063"/>
          <a:ext cx="477838" cy="949325"/>
        </p:xfrm>
        <a:graphic>
          <a:graphicData uri="http://schemas.openxmlformats.org/presentationml/2006/ole">
            <mc:AlternateContent xmlns:mc="http://schemas.openxmlformats.org/markup-compatibility/2006">
              <mc:Choice xmlns:v="urn:schemas-microsoft-com:vml" Requires="v">
                <p:oleObj spid="_x0000_s78314" r:id="rId6" imgW="228998" imgH="457995" progId="">
                  <p:embed/>
                </p:oleObj>
              </mc:Choice>
              <mc:Fallback>
                <p:oleObj r:id="rId6" imgW="228998" imgH="4579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5100" y="578063"/>
                        <a:ext cx="477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7" name="Object 14"/>
          <p:cNvGraphicFramePr>
            <a:graphicFrameLocks noChangeAspect="1"/>
          </p:cNvGraphicFramePr>
          <p:nvPr>
            <p:extLst>
              <p:ext uri="{D42A27DB-BD31-4B8C-83A1-F6EECF244321}">
                <p14:modId xmlns:p14="http://schemas.microsoft.com/office/powerpoint/2010/main" val="985891463"/>
              </p:ext>
            </p:extLst>
          </p:nvPr>
        </p:nvGraphicFramePr>
        <p:xfrm>
          <a:off x="2986088" y="578063"/>
          <a:ext cx="477837" cy="949325"/>
        </p:xfrm>
        <a:graphic>
          <a:graphicData uri="http://schemas.openxmlformats.org/presentationml/2006/ole">
            <mc:AlternateContent xmlns:mc="http://schemas.openxmlformats.org/markup-compatibility/2006">
              <mc:Choice xmlns:v="urn:schemas-microsoft-com:vml" Requires="v">
                <p:oleObj spid="_x0000_s78315" r:id="rId7" imgW="228998" imgH="457995" progId="">
                  <p:embed/>
                </p:oleObj>
              </mc:Choice>
              <mc:Fallback>
                <p:oleObj r:id="rId7" imgW="228998" imgH="4579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578063"/>
                        <a:ext cx="477837"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Text Box 15"/>
          <p:cNvSpPr txBox="1">
            <a:spLocks noChangeArrowheads="1"/>
          </p:cNvSpPr>
          <p:nvPr/>
        </p:nvSpPr>
        <p:spPr bwMode="auto">
          <a:xfrm>
            <a:off x="1835150" y="3683400"/>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a:t>
            </a:r>
          </a:p>
        </p:txBody>
      </p:sp>
      <p:sp>
        <p:nvSpPr>
          <p:cNvPr id="18449" name="Text Box 16"/>
          <p:cNvSpPr txBox="1">
            <a:spLocks noChangeArrowheads="1"/>
          </p:cNvSpPr>
          <p:nvPr/>
        </p:nvSpPr>
        <p:spPr bwMode="auto">
          <a:xfrm>
            <a:off x="6731000" y="3683400"/>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a:t>
            </a:r>
          </a:p>
        </p:txBody>
      </p:sp>
      <p:sp>
        <p:nvSpPr>
          <p:cNvPr id="18450" name="Text Box 17"/>
          <p:cNvSpPr txBox="1">
            <a:spLocks noChangeArrowheads="1"/>
          </p:cNvSpPr>
          <p:nvPr/>
        </p:nvSpPr>
        <p:spPr bwMode="auto">
          <a:xfrm>
            <a:off x="5218113" y="3683400"/>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a:t>
            </a:r>
          </a:p>
        </p:txBody>
      </p:sp>
      <p:sp>
        <p:nvSpPr>
          <p:cNvPr id="18451" name="Text Box 18"/>
          <p:cNvSpPr txBox="1">
            <a:spLocks noChangeArrowheads="1"/>
          </p:cNvSpPr>
          <p:nvPr/>
        </p:nvSpPr>
        <p:spPr bwMode="auto">
          <a:xfrm>
            <a:off x="3201988" y="3683400"/>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a:t>
            </a:r>
          </a:p>
        </p:txBody>
      </p:sp>
      <p:sp>
        <p:nvSpPr>
          <p:cNvPr id="18452" name="Text Box 19"/>
          <p:cNvSpPr txBox="1">
            <a:spLocks noChangeArrowheads="1"/>
          </p:cNvSpPr>
          <p:nvPr/>
        </p:nvSpPr>
        <p:spPr bwMode="auto">
          <a:xfrm>
            <a:off x="7791450" y="3704038"/>
            <a:ext cx="69281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 </a:t>
            </a:r>
            <a:r>
              <a:rPr lang="en-US" altLang="zh-CN" sz="2400">
                <a:latin typeface="Times New Roman" pitchFamily="18" charset="0"/>
              </a:rPr>
              <a:t>+</a:t>
            </a:r>
            <a:r>
              <a:rPr lang="en-US" altLang="zh-CN" sz="2400" b="1">
                <a:solidFill>
                  <a:srgbClr val="FF0000"/>
                </a:solidFill>
              </a:rPr>
              <a:t>1</a:t>
            </a:r>
          </a:p>
        </p:txBody>
      </p:sp>
      <p:sp>
        <p:nvSpPr>
          <p:cNvPr id="18453" name="Text Box 20"/>
          <p:cNvSpPr txBox="1">
            <a:spLocks noChangeArrowheads="1"/>
          </p:cNvSpPr>
          <p:nvPr/>
        </p:nvSpPr>
        <p:spPr bwMode="auto">
          <a:xfrm>
            <a:off x="466725" y="865400"/>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a:t>1</a:t>
            </a:r>
          </a:p>
        </p:txBody>
      </p:sp>
      <p:sp>
        <p:nvSpPr>
          <p:cNvPr id="18454" name="AutoShape 21"/>
          <p:cNvSpPr>
            <a:spLocks noChangeArrowheads="1"/>
          </p:cNvSpPr>
          <p:nvPr/>
        </p:nvSpPr>
        <p:spPr bwMode="auto">
          <a:xfrm>
            <a:off x="1114425" y="1009863"/>
            <a:ext cx="287338" cy="287337"/>
          </a:xfrm>
          <a:prstGeom prst="rightArrow">
            <a:avLst>
              <a:gd name="adj1" fmla="val 50000"/>
              <a:gd name="adj2" fmla="val 25000"/>
            </a:avLst>
          </a:prstGeom>
          <a:solidFill>
            <a:srgbClr val="0000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None/>
            </a:pPr>
            <a:endParaRPr lang="zh-CN" altLang="en-US">
              <a:solidFill>
                <a:srgbClr val="000066"/>
              </a:solidFill>
            </a:endParaRPr>
          </a:p>
        </p:txBody>
      </p:sp>
      <p:sp>
        <p:nvSpPr>
          <p:cNvPr id="18455" name="AutoShape 22"/>
          <p:cNvSpPr>
            <a:spLocks noChangeArrowheads="1"/>
          </p:cNvSpPr>
          <p:nvPr/>
        </p:nvSpPr>
        <p:spPr bwMode="auto">
          <a:xfrm>
            <a:off x="1258888" y="3827863"/>
            <a:ext cx="287337" cy="287337"/>
          </a:xfrm>
          <a:prstGeom prst="rightArrow">
            <a:avLst>
              <a:gd name="adj1" fmla="val 50000"/>
              <a:gd name="adj2" fmla="val 2500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a:p>
        </p:txBody>
      </p:sp>
      <p:graphicFrame>
        <p:nvGraphicFramePr>
          <p:cNvPr id="18456" name="Object 23"/>
          <p:cNvGraphicFramePr>
            <a:graphicFrameLocks noChangeAspect="1"/>
          </p:cNvGraphicFramePr>
          <p:nvPr>
            <p:extLst>
              <p:ext uri="{D42A27DB-BD31-4B8C-83A1-F6EECF244321}">
                <p14:modId xmlns:p14="http://schemas.microsoft.com/office/powerpoint/2010/main" val="2398531334"/>
              </p:ext>
            </p:extLst>
          </p:nvPr>
        </p:nvGraphicFramePr>
        <p:xfrm>
          <a:off x="1763713" y="4691463"/>
          <a:ext cx="476250" cy="1008062"/>
        </p:xfrm>
        <a:graphic>
          <a:graphicData uri="http://schemas.openxmlformats.org/presentationml/2006/ole">
            <mc:AlternateContent xmlns:mc="http://schemas.openxmlformats.org/markup-compatibility/2006">
              <mc:Choice xmlns:v="urn:schemas-microsoft-com:vml" Requires="v">
                <p:oleObj spid="_x0000_s78316" name="Equation" r:id="rId8" imgW="215806" imgH="457002" progId="">
                  <p:embed/>
                </p:oleObj>
              </mc:Choice>
              <mc:Fallback>
                <p:oleObj name="Equation" r:id="rId8" imgW="215806" imgH="457002"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713" y="4691463"/>
                        <a:ext cx="476250" cy="10080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7" name="Object 24"/>
          <p:cNvGraphicFramePr>
            <a:graphicFrameLocks noChangeAspect="1"/>
          </p:cNvGraphicFramePr>
          <p:nvPr>
            <p:extLst>
              <p:ext uri="{D42A27DB-BD31-4B8C-83A1-F6EECF244321}">
                <p14:modId xmlns:p14="http://schemas.microsoft.com/office/powerpoint/2010/main" val="2932074941"/>
              </p:ext>
            </p:extLst>
          </p:nvPr>
        </p:nvGraphicFramePr>
        <p:xfrm>
          <a:off x="3059113" y="4620025"/>
          <a:ext cx="476250" cy="1008063"/>
        </p:xfrm>
        <a:graphic>
          <a:graphicData uri="http://schemas.openxmlformats.org/presentationml/2006/ole">
            <mc:AlternateContent xmlns:mc="http://schemas.openxmlformats.org/markup-compatibility/2006">
              <mc:Choice xmlns:v="urn:schemas-microsoft-com:vml" Requires="v">
                <p:oleObj spid="_x0000_s78317" name="Equation" r:id="rId10" imgW="215806" imgH="457002" progId="">
                  <p:embed/>
                </p:oleObj>
              </mc:Choice>
              <mc:Fallback>
                <p:oleObj name="Equation" r:id="rId10" imgW="215806" imgH="457002"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59113" y="4620025"/>
                        <a:ext cx="476250"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8" name="Object 25"/>
          <p:cNvGraphicFramePr>
            <a:graphicFrameLocks noChangeAspect="1"/>
          </p:cNvGraphicFramePr>
          <p:nvPr>
            <p:extLst>
              <p:ext uri="{D42A27DB-BD31-4B8C-83A1-F6EECF244321}">
                <p14:modId xmlns:p14="http://schemas.microsoft.com/office/powerpoint/2010/main" val="633603782"/>
              </p:ext>
            </p:extLst>
          </p:nvPr>
        </p:nvGraphicFramePr>
        <p:xfrm>
          <a:off x="7740650" y="4547000"/>
          <a:ext cx="476250" cy="1008063"/>
        </p:xfrm>
        <a:graphic>
          <a:graphicData uri="http://schemas.openxmlformats.org/presentationml/2006/ole">
            <mc:AlternateContent xmlns:mc="http://schemas.openxmlformats.org/markup-compatibility/2006">
              <mc:Choice xmlns:v="urn:schemas-microsoft-com:vml" Requires="v">
                <p:oleObj spid="_x0000_s78318" name="Equation" r:id="rId12" imgW="215806" imgH="457002" progId="">
                  <p:embed/>
                </p:oleObj>
              </mc:Choice>
              <mc:Fallback>
                <p:oleObj name="Equation" r:id="rId12" imgW="215806" imgH="457002"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40650" y="4547000"/>
                        <a:ext cx="476250"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59" name="Object 26"/>
          <p:cNvGraphicFramePr>
            <a:graphicFrameLocks noChangeAspect="1"/>
          </p:cNvGraphicFramePr>
          <p:nvPr>
            <p:extLst>
              <p:ext uri="{D42A27DB-BD31-4B8C-83A1-F6EECF244321}">
                <p14:modId xmlns:p14="http://schemas.microsoft.com/office/powerpoint/2010/main" val="2005176397"/>
              </p:ext>
            </p:extLst>
          </p:nvPr>
        </p:nvGraphicFramePr>
        <p:xfrm>
          <a:off x="6588125" y="4547000"/>
          <a:ext cx="476250" cy="1008063"/>
        </p:xfrm>
        <a:graphic>
          <a:graphicData uri="http://schemas.openxmlformats.org/presentationml/2006/ole">
            <mc:AlternateContent xmlns:mc="http://schemas.openxmlformats.org/markup-compatibility/2006">
              <mc:Choice xmlns:v="urn:schemas-microsoft-com:vml" Requires="v">
                <p:oleObj spid="_x0000_s78319" name="Equation" r:id="rId14" imgW="215806" imgH="457002" progId="">
                  <p:embed/>
                </p:oleObj>
              </mc:Choice>
              <mc:Fallback>
                <p:oleObj name="Equation" r:id="rId14" imgW="215806" imgH="457002"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88125" y="4547000"/>
                        <a:ext cx="476250"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60" name="AutoShape 28"/>
          <p:cNvSpPr>
            <a:spLocks noChangeArrowheads="1"/>
          </p:cNvSpPr>
          <p:nvPr/>
        </p:nvSpPr>
        <p:spPr bwMode="auto">
          <a:xfrm>
            <a:off x="8532813" y="3972325"/>
            <a:ext cx="504825" cy="1295400"/>
          </a:xfrm>
          <a:prstGeom prst="curvedLeftArrow">
            <a:avLst>
              <a:gd name="adj1" fmla="val 51321"/>
              <a:gd name="adj2" fmla="val 102642"/>
              <a:gd name="adj3" fmla="val 33333"/>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None/>
            </a:pPr>
            <a:endParaRPr lang="zh-CN" altLang="en-US">
              <a:solidFill>
                <a:srgbClr val="FF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33931960"/>
              </p:ext>
            </p:extLst>
          </p:nvPr>
        </p:nvGraphicFramePr>
        <p:xfrm>
          <a:off x="4298950" y="5771756"/>
          <a:ext cx="1618834" cy="1015513"/>
        </p:xfrm>
        <a:graphic>
          <a:graphicData uri="http://schemas.openxmlformats.org/presentationml/2006/ole">
            <mc:AlternateContent xmlns:mc="http://schemas.openxmlformats.org/markup-compatibility/2006">
              <mc:Choice xmlns:v="urn:schemas-microsoft-com:vml" Requires="v">
                <p:oleObj spid="_x0000_s78320" r:id="rId16" imgW="724214" imgH="457399" progId="">
                  <p:embed/>
                </p:oleObj>
              </mc:Choice>
              <mc:Fallback>
                <p:oleObj r:id="rId16" imgW="724214" imgH="457399"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98950" y="5771756"/>
                        <a:ext cx="1618834" cy="1015513"/>
                      </a:xfrm>
                      <a:prstGeom prst="rect">
                        <a:avLst/>
                      </a:prstGeom>
                      <a:solidFill>
                        <a:srgbClr val="FFFFC2"/>
                      </a:solidFill>
                    </p:spPr>
                  </p:pic>
                </p:oleObj>
              </mc:Fallback>
            </mc:AlternateContent>
          </a:graphicData>
        </a:graphic>
      </p:graphicFrame>
    </p:spTree>
    <p:extLst>
      <p:ext uri="{BB962C8B-B14F-4D97-AF65-F5344CB8AC3E}">
        <p14:creationId xmlns:p14="http://schemas.microsoft.com/office/powerpoint/2010/main" val="5501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ppt_x"/>
                                          </p:val>
                                        </p:tav>
                                        <p:tav tm="100000">
                                          <p:val>
                                            <p:strVal val="#ppt_x"/>
                                          </p:val>
                                        </p:tav>
                                      </p:tavLst>
                                    </p:anim>
                                    <p:anim calcmode="lin" valueType="num">
                                      <p:cBhvr additive="base">
                                        <p:cTn id="8" dur="500" fill="hold"/>
                                        <p:tgtEl>
                                          <p:spTgt spid="1843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48"/>
                                        </p:tgtEl>
                                        <p:attrNameLst>
                                          <p:attrName>style.visibility</p:attrName>
                                        </p:attrNameLst>
                                      </p:cBhvr>
                                      <p:to>
                                        <p:strVal val="visible"/>
                                      </p:to>
                                    </p:set>
                                    <p:anim calcmode="lin" valueType="num">
                                      <p:cBhvr additive="base">
                                        <p:cTn id="11" dur="500" fill="hold"/>
                                        <p:tgtEl>
                                          <p:spTgt spid="18448"/>
                                        </p:tgtEl>
                                        <p:attrNameLst>
                                          <p:attrName>ppt_x</p:attrName>
                                        </p:attrNameLst>
                                      </p:cBhvr>
                                      <p:tavLst>
                                        <p:tav tm="0">
                                          <p:val>
                                            <p:strVal val="#ppt_x"/>
                                          </p:val>
                                        </p:tav>
                                        <p:tav tm="100000">
                                          <p:val>
                                            <p:strVal val="#ppt_x"/>
                                          </p:val>
                                        </p:tav>
                                      </p:tavLst>
                                    </p:anim>
                                    <p:anim calcmode="lin" valueType="num">
                                      <p:cBhvr additive="base">
                                        <p:cTn id="12" dur="500" fill="hold"/>
                                        <p:tgtEl>
                                          <p:spTgt spid="1844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449"/>
                                        </p:tgtEl>
                                        <p:attrNameLst>
                                          <p:attrName>style.visibility</p:attrName>
                                        </p:attrNameLst>
                                      </p:cBhvr>
                                      <p:to>
                                        <p:strVal val="visible"/>
                                      </p:to>
                                    </p:set>
                                    <p:anim calcmode="lin" valueType="num">
                                      <p:cBhvr additive="base">
                                        <p:cTn id="15" dur="500" fill="hold"/>
                                        <p:tgtEl>
                                          <p:spTgt spid="18449"/>
                                        </p:tgtEl>
                                        <p:attrNameLst>
                                          <p:attrName>ppt_x</p:attrName>
                                        </p:attrNameLst>
                                      </p:cBhvr>
                                      <p:tavLst>
                                        <p:tav tm="0">
                                          <p:val>
                                            <p:strVal val="#ppt_x"/>
                                          </p:val>
                                        </p:tav>
                                        <p:tav tm="100000">
                                          <p:val>
                                            <p:strVal val="#ppt_x"/>
                                          </p:val>
                                        </p:tav>
                                      </p:tavLst>
                                    </p:anim>
                                    <p:anim calcmode="lin" valueType="num">
                                      <p:cBhvr additive="base">
                                        <p:cTn id="16" dur="500" fill="hold"/>
                                        <p:tgtEl>
                                          <p:spTgt spid="184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450"/>
                                        </p:tgtEl>
                                        <p:attrNameLst>
                                          <p:attrName>style.visibility</p:attrName>
                                        </p:attrNameLst>
                                      </p:cBhvr>
                                      <p:to>
                                        <p:strVal val="visible"/>
                                      </p:to>
                                    </p:set>
                                    <p:anim calcmode="lin" valueType="num">
                                      <p:cBhvr additive="base">
                                        <p:cTn id="19" dur="500" fill="hold"/>
                                        <p:tgtEl>
                                          <p:spTgt spid="18450"/>
                                        </p:tgtEl>
                                        <p:attrNameLst>
                                          <p:attrName>ppt_x</p:attrName>
                                        </p:attrNameLst>
                                      </p:cBhvr>
                                      <p:tavLst>
                                        <p:tav tm="0">
                                          <p:val>
                                            <p:strVal val="#ppt_x"/>
                                          </p:val>
                                        </p:tav>
                                        <p:tav tm="100000">
                                          <p:val>
                                            <p:strVal val="#ppt_x"/>
                                          </p:val>
                                        </p:tav>
                                      </p:tavLst>
                                    </p:anim>
                                    <p:anim calcmode="lin" valueType="num">
                                      <p:cBhvr additive="base">
                                        <p:cTn id="20" dur="500" fill="hold"/>
                                        <p:tgtEl>
                                          <p:spTgt spid="1845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8451"/>
                                        </p:tgtEl>
                                        <p:attrNameLst>
                                          <p:attrName>style.visibility</p:attrName>
                                        </p:attrNameLst>
                                      </p:cBhvr>
                                      <p:to>
                                        <p:strVal val="visible"/>
                                      </p:to>
                                    </p:set>
                                    <p:anim calcmode="lin" valueType="num">
                                      <p:cBhvr additive="base">
                                        <p:cTn id="23" dur="500" fill="hold"/>
                                        <p:tgtEl>
                                          <p:spTgt spid="18451"/>
                                        </p:tgtEl>
                                        <p:attrNameLst>
                                          <p:attrName>ppt_x</p:attrName>
                                        </p:attrNameLst>
                                      </p:cBhvr>
                                      <p:tavLst>
                                        <p:tav tm="0">
                                          <p:val>
                                            <p:strVal val="#ppt_x"/>
                                          </p:val>
                                        </p:tav>
                                        <p:tav tm="100000">
                                          <p:val>
                                            <p:strVal val="#ppt_x"/>
                                          </p:val>
                                        </p:tav>
                                      </p:tavLst>
                                    </p:anim>
                                    <p:anim calcmode="lin" valueType="num">
                                      <p:cBhvr additive="base">
                                        <p:cTn id="24" dur="500" fill="hold"/>
                                        <p:tgtEl>
                                          <p:spTgt spid="1845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452"/>
                                        </p:tgtEl>
                                        <p:attrNameLst>
                                          <p:attrName>style.visibility</p:attrName>
                                        </p:attrNameLst>
                                      </p:cBhvr>
                                      <p:to>
                                        <p:strVal val="visible"/>
                                      </p:to>
                                    </p:set>
                                    <p:anim calcmode="lin" valueType="num">
                                      <p:cBhvr additive="base">
                                        <p:cTn id="27" dur="500" fill="hold"/>
                                        <p:tgtEl>
                                          <p:spTgt spid="18452"/>
                                        </p:tgtEl>
                                        <p:attrNameLst>
                                          <p:attrName>ppt_x</p:attrName>
                                        </p:attrNameLst>
                                      </p:cBhvr>
                                      <p:tavLst>
                                        <p:tav tm="0">
                                          <p:val>
                                            <p:strVal val="#ppt_x"/>
                                          </p:val>
                                        </p:tav>
                                        <p:tav tm="100000">
                                          <p:val>
                                            <p:strVal val="#ppt_x"/>
                                          </p:val>
                                        </p:tav>
                                      </p:tavLst>
                                    </p:anim>
                                    <p:anim calcmode="lin" valueType="num">
                                      <p:cBhvr additive="base">
                                        <p:cTn id="28" dur="500" fill="hold"/>
                                        <p:tgtEl>
                                          <p:spTgt spid="184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455"/>
                                        </p:tgtEl>
                                        <p:attrNameLst>
                                          <p:attrName>style.visibility</p:attrName>
                                        </p:attrNameLst>
                                      </p:cBhvr>
                                      <p:to>
                                        <p:strVal val="visible"/>
                                      </p:to>
                                    </p:set>
                                    <p:anim calcmode="lin" valueType="num">
                                      <p:cBhvr additive="base">
                                        <p:cTn id="31" dur="500" fill="hold"/>
                                        <p:tgtEl>
                                          <p:spTgt spid="18455"/>
                                        </p:tgtEl>
                                        <p:attrNameLst>
                                          <p:attrName>ppt_x</p:attrName>
                                        </p:attrNameLst>
                                      </p:cBhvr>
                                      <p:tavLst>
                                        <p:tav tm="0">
                                          <p:val>
                                            <p:strVal val="#ppt_x"/>
                                          </p:val>
                                        </p:tav>
                                        <p:tav tm="100000">
                                          <p:val>
                                            <p:strVal val="#ppt_x"/>
                                          </p:val>
                                        </p:tav>
                                      </p:tavLst>
                                    </p:anim>
                                    <p:anim calcmode="lin" valueType="num">
                                      <p:cBhvr additive="base">
                                        <p:cTn id="32" dur="500" fill="hold"/>
                                        <p:tgtEl>
                                          <p:spTgt spid="1845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60"/>
                                        </p:tgtEl>
                                        <p:attrNameLst>
                                          <p:attrName>style.visibility</p:attrName>
                                        </p:attrNameLst>
                                      </p:cBhvr>
                                      <p:to>
                                        <p:strVal val="visible"/>
                                      </p:to>
                                    </p:set>
                                    <p:anim calcmode="lin" valueType="num">
                                      <p:cBhvr additive="base">
                                        <p:cTn id="37" dur="500" fill="hold"/>
                                        <p:tgtEl>
                                          <p:spTgt spid="18460"/>
                                        </p:tgtEl>
                                        <p:attrNameLst>
                                          <p:attrName>ppt_x</p:attrName>
                                        </p:attrNameLst>
                                      </p:cBhvr>
                                      <p:tavLst>
                                        <p:tav tm="0">
                                          <p:val>
                                            <p:strVal val="#ppt_x"/>
                                          </p:val>
                                        </p:tav>
                                        <p:tav tm="100000">
                                          <p:val>
                                            <p:strVal val="#ppt_x"/>
                                          </p:val>
                                        </p:tav>
                                      </p:tavLst>
                                    </p:anim>
                                    <p:anim calcmode="lin" valueType="num">
                                      <p:cBhvr additive="base">
                                        <p:cTn id="38" dur="500" fill="hold"/>
                                        <p:tgtEl>
                                          <p:spTgt spid="1846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458"/>
                                        </p:tgtEl>
                                        <p:attrNameLst>
                                          <p:attrName>style.visibility</p:attrName>
                                        </p:attrNameLst>
                                      </p:cBhvr>
                                      <p:to>
                                        <p:strVal val="visible"/>
                                      </p:to>
                                    </p:set>
                                    <p:anim calcmode="lin" valueType="num">
                                      <p:cBhvr additive="base">
                                        <p:cTn id="41" dur="500" fill="hold"/>
                                        <p:tgtEl>
                                          <p:spTgt spid="18458"/>
                                        </p:tgtEl>
                                        <p:attrNameLst>
                                          <p:attrName>ppt_x</p:attrName>
                                        </p:attrNameLst>
                                      </p:cBhvr>
                                      <p:tavLst>
                                        <p:tav tm="0">
                                          <p:val>
                                            <p:strVal val="#ppt_x"/>
                                          </p:val>
                                        </p:tav>
                                        <p:tav tm="100000">
                                          <p:val>
                                            <p:strVal val="#ppt_x"/>
                                          </p:val>
                                        </p:tav>
                                      </p:tavLst>
                                    </p:anim>
                                    <p:anim calcmode="lin" valueType="num">
                                      <p:cBhvr additive="base">
                                        <p:cTn id="42" dur="500" fill="hold"/>
                                        <p:tgtEl>
                                          <p:spTgt spid="1845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8459"/>
                                        </p:tgtEl>
                                        <p:attrNameLst>
                                          <p:attrName>style.visibility</p:attrName>
                                        </p:attrNameLst>
                                      </p:cBhvr>
                                      <p:to>
                                        <p:strVal val="visible"/>
                                      </p:to>
                                    </p:set>
                                    <p:anim calcmode="lin" valueType="num">
                                      <p:cBhvr additive="base">
                                        <p:cTn id="45" dur="500" fill="hold"/>
                                        <p:tgtEl>
                                          <p:spTgt spid="18459"/>
                                        </p:tgtEl>
                                        <p:attrNameLst>
                                          <p:attrName>ppt_x</p:attrName>
                                        </p:attrNameLst>
                                      </p:cBhvr>
                                      <p:tavLst>
                                        <p:tav tm="0">
                                          <p:val>
                                            <p:strVal val="#ppt_x"/>
                                          </p:val>
                                        </p:tav>
                                        <p:tav tm="100000">
                                          <p:val>
                                            <p:strVal val="#ppt_x"/>
                                          </p:val>
                                        </p:tav>
                                      </p:tavLst>
                                    </p:anim>
                                    <p:anim calcmode="lin" valueType="num">
                                      <p:cBhvr additive="base">
                                        <p:cTn id="46" dur="500" fill="hold"/>
                                        <p:tgtEl>
                                          <p:spTgt spid="1845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457"/>
                                        </p:tgtEl>
                                        <p:attrNameLst>
                                          <p:attrName>style.visibility</p:attrName>
                                        </p:attrNameLst>
                                      </p:cBhvr>
                                      <p:to>
                                        <p:strVal val="visible"/>
                                      </p:to>
                                    </p:set>
                                    <p:anim calcmode="lin" valueType="num">
                                      <p:cBhvr additive="base">
                                        <p:cTn id="49" dur="500" fill="hold"/>
                                        <p:tgtEl>
                                          <p:spTgt spid="18457"/>
                                        </p:tgtEl>
                                        <p:attrNameLst>
                                          <p:attrName>ppt_x</p:attrName>
                                        </p:attrNameLst>
                                      </p:cBhvr>
                                      <p:tavLst>
                                        <p:tav tm="0">
                                          <p:val>
                                            <p:strVal val="#ppt_x"/>
                                          </p:val>
                                        </p:tav>
                                        <p:tav tm="100000">
                                          <p:val>
                                            <p:strVal val="#ppt_x"/>
                                          </p:val>
                                        </p:tav>
                                      </p:tavLst>
                                    </p:anim>
                                    <p:anim calcmode="lin" valueType="num">
                                      <p:cBhvr additive="base">
                                        <p:cTn id="50" dur="500" fill="hold"/>
                                        <p:tgtEl>
                                          <p:spTgt spid="1845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456"/>
                                        </p:tgtEl>
                                        <p:attrNameLst>
                                          <p:attrName>style.visibility</p:attrName>
                                        </p:attrNameLst>
                                      </p:cBhvr>
                                      <p:to>
                                        <p:strVal val="visible"/>
                                      </p:to>
                                    </p:set>
                                    <p:anim calcmode="lin" valueType="num">
                                      <p:cBhvr additive="base">
                                        <p:cTn id="53" dur="500" fill="hold"/>
                                        <p:tgtEl>
                                          <p:spTgt spid="18456"/>
                                        </p:tgtEl>
                                        <p:attrNameLst>
                                          <p:attrName>ppt_x</p:attrName>
                                        </p:attrNameLst>
                                      </p:cBhvr>
                                      <p:tavLst>
                                        <p:tav tm="0">
                                          <p:val>
                                            <p:strVal val="#ppt_x"/>
                                          </p:val>
                                        </p:tav>
                                        <p:tav tm="100000">
                                          <p:val>
                                            <p:strVal val="#ppt_x"/>
                                          </p:val>
                                        </p:tav>
                                      </p:tavLst>
                                    </p:anim>
                                    <p:anim calcmode="lin" valueType="num">
                                      <p:cBhvr additive="base">
                                        <p:cTn id="54" dur="500" fill="hold"/>
                                        <p:tgtEl>
                                          <p:spTgt spid="1845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p:bldP spid="18448" grpId="0"/>
      <p:bldP spid="18449" grpId="0"/>
      <p:bldP spid="18450" grpId="0"/>
      <p:bldP spid="18451" grpId="0"/>
      <p:bldP spid="18452" grpId="0"/>
      <p:bldP spid="18455" grpId="0" animBg="1"/>
      <p:bldP spid="184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6C381-F039-4834-A543-245B817BAAF2}" type="slidenum">
              <a:rPr lang="zh-CN" altLang="en-US"/>
              <a:pPr eaLnBrk="1" hangingPunct="1"/>
              <a:t>12</a:t>
            </a:fld>
            <a:endParaRPr lang="en-US" altLang="zh-CN"/>
          </a:p>
        </p:txBody>
      </p:sp>
      <p:sp>
        <p:nvSpPr>
          <p:cNvPr id="2" name="Rectangle 2"/>
          <p:cNvSpPr>
            <a:spLocks noGrp="1" noChangeArrowheads="1"/>
          </p:cNvSpPr>
          <p:nvPr>
            <p:ph type="body" idx="1"/>
          </p:nvPr>
        </p:nvSpPr>
        <p:spPr>
          <a:xfrm>
            <a:off x="468313" y="1341438"/>
            <a:ext cx="8424862" cy="4646612"/>
          </a:xfrm>
        </p:spPr>
        <p:txBody>
          <a:bodyPr/>
          <a:lstStyle/>
          <a:p>
            <a:pPr marL="0" indent="0" eaLnBrk="1" hangingPunct="1">
              <a:buNone/>
            </a:pPr>
            <a:r>
              <a:rPr lang="zh-CN" altLang="en-US"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例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银行贷出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万元的贷款，期限</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年，年实际利率为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％，请计算在下面三种还款方式下，银行在第</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年末的累积值是多少</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（假设 ：银行收到的款项仍然按</a:t>
            </a:r>
            <a:r>
              <a:rPr lang="en-US" altLang="zh-CN" sz="2000" b="0"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的利率进行投资）</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a:p>
            <a:pPr marL="742950" lvl="1" indent="-28575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本金和利息在第</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年末一次还清；</a:t>
            </a:r>
          </a:p>
          <a:p>
            <a:pPr marL="742950" lvl="1" indent="-28575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每年的利息在当年末支付，本金在第</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年末归还。</a:t>
            </a:r>
          </a:p>
          <a:p>
            <a:pPr marL="742950" lvl="1" indent="-285750"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在</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年期内，每年末偿还相等的金额。</a:t>
            </a:r>
          </a:p>
        </p:txBody>
      </p:sp>
      <p:sp>
        <p:nvSpPr>
          <p:cNvPr id="1946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2134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7D4FF5-9CE1-41D4-893E-53F9B841290F}" type="slidenum">
              <a:rPr lang="zh-CN" altLang="en-US"/>
              <a:pPr eaLnBrk="1" hangingPunct="1"/>
              <a:t>13</a:t>
            </a:fld>
            <a:endParaRPr lang="en-US" altLang="zh-CN"/>
          </a:p>
        </p:txBody>
      </p:sp>
      <p:sp>
        <p:nvSpPr>
          <p:cNvPr id="2" name="Rectangle 2"/>
          <p:cNvSpPr>
            <a:spLocks noGrp="1" noChangeArrowheads="1"/>
          </p:cNvSpPr>
          <p:nvPr>
            <p:ph type="body" idx="1"/>
          </p:nvPr>
        </p:nvSpPr>
        <p:spPr>
          <a:xfrm>
            <a:off x="468313" y="818147"/>
            <a:ext cx="8229600" cy="5274678"/>
          </a:xfrm>
        </p:spPr>
        <p:txBody>
          <a:bodyPr/>
          <a:lstStyle/>
          <a:p>
            <a:pPr marL="0" indent="0" eaLnBrk="1" hangingPunct="1">
              <a:buNone/>
            </a:pPr>
            <a:r>
              <a:rPr lang="zh-CN" altLang="en-US"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解：</a:t>
            </a:r>
          </a:p>
          <a:p>
            <a:pPr eaLnBrk="1" hangingPunct="1">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年末的累积值为</a:t>
            </a:r>
          </a:p>
          <a:p>
            <a:pPr eaLnBrk="1" hangingPunct="1">
              <a:buFont typeface="Wingdings" pitchFamily="2" charset="2"/>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2</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设每年末的偿还额为 </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R</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，则</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0483" name="Object 3"/>
          <p:cNvGraphicFramePr>
            <a:graphicFrameLocks noGrp="1" noChangeAspect="1"/>
          </p:cNvGraphicFramePr>
          <p:nvPr>
            <p:ph sz="half" idx="4294967295"/>
            <p:extLst>
              <p:ext uri="{D42A27DB-BD31-4B8C-83A1-F6EECF244321}">
                <p14:modId xmlns:p14="http://schemas.microsoft.com/office/powerpoint/2010/main" val="3791078979"/>
              </p:ext>
            </p:extLst>
          </p:nvPr>
        </p:nvGraphicFramePr>
        <p:xfrm>
          <a:off x="4472568" y="1582488"/>
          <a:ext cx="3914200" cy="563587"/>
        </p:xfrm>
        <a:graphic>
          <a:graphicData uri="http://schemas.openxmlformats.org/presentationml/2006/ole">
            <mc:AlternateContent xmlns:mc="http://schemas.openxmlformats.org/markup-compatibility/2006">
              <mc:Choice xmlns:v="urn:schemas-microsoft-com:vml" Requires="v">
                <p:oleObj spid="_x0000_s79066" name="Equation" r:id="rId3" imgW="1587240" imgH="228600" progId="">
                  <p:embed/>
                </p:oleObj>
              </mc:Choice>
              <mc:Fallback>
                <p:oleObj name="Equation" r:id="rId3" imgW="1587240" imgH="228600"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2568" y="1582488"/>
                        <a:ext cx="3914200" cy="563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0" name="Object 10"/>
          <p:cNvGraphicFramePr>
            <a:graphicFrameLocks noChangeAspect="1"/>
          </p:cNvGraphicFramePr>
          <p:nvPr>
            <p:extLst>
              <p:ext uri="{D42A27DB-BD31-4B8C-83A1-F6EECF244321}">
                <p14:modId xmlns:p14="http://schemas.microsoft.com/office/powerpoint/2010/main" val="493786047"/>
              </p:ext>
            </p:extLst>
          </p:nvPr>
        </p:nvGraphicFramePr>
        <p:xfrm>
          <a:off x="1463675" y="4970463"/>
          <a:ext cx="3192463" cy="455612"/>
        </p:xfrm>
        <a:graphic>
          <a:graphicData uri="http://schemas.openxmlformats.org/presentationml/2006/ole">
            <mc:AlternateContent xmlns:mc="http://schemas.openxmlformats.org/markup-compatibility/2006">
              <mc:Choice xmlns:v="urn:schemas-microsoft-com:vml" Requires="v">
                <p:oleObj spid="_x0000_s79067" name="Equation" r:id="rId5" imgW="1688760" imgH="241200" progId="Equation.DSMT4">
                  <p:embed/>
                </p:oleObj>
              </mc:Choice>
              <mc:Fallback>
                <p:oleObj name="Equation" r:id="rId5" imgW="1688760" imgH="241200" progId="Equation.DSMT4">
                  <p:embed/>
                  <p:pic>
                    <p:nvPicPr>
                      <p:cNvPr id="0" name=""/>
                      <p:cNvPicPr>
                        <a:picLocks noChangeAspect="1" noChangeArrowheads="1"/>
                      </p:cNvPicPr>
                      <p:nvPr/>
                    </p:nvPicPr>
                    <p:blipFill>
                      <a:blip r:embed="rId6"/>
                      <a:srcRect/>
                      <a:stretch>
                        <a:fillRect/>
                      </a:stretch>
                    </p:blipFill>
                    <p:spPr bwMode="auto">
                      <a:xfrm>
                        <a:off x="1463675" y="4970463"/>
                        <a:ext cx="3192463"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50592648"/>
              </p:ext>
            </p:extLst>
          </p:nvPr>
        </p:nvGraphicFramePr>
        <p:xfrm>
          <a:off x="1480650" y="2667603"/>
          <a:ext cx="4680520" cy="936104"/>
        </p:xfrm>
        <a:graphic>
          <a:graphicData uri="http://schemas.openxmlformats.org/presentationml/2006/ole">
            <mc:AlternateContent xmlns:mc="http://schemas.openxmlformats.org/markup-compatibility/2006">
              <mc:Choice xmlns:v="urn:schemas-microsoft-com:vml" Requires="v">
                <p:oleObj spid="_x0000_s79068" name="Equation" r:id="rId7" imgW="2095200" imgH="419040" progId="">
                  <p:embed/>
                </p:oleObj>
              </mc:Choice>
              <mc:Fallback>
                <p:oleObj name="Equation" r:id="rId7" imgW="2095200" imgH="4190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0650" y="2667603"/>
                        <a:ext cx="4680520"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43477865"/>
              </p:ext>
            </p:extLst>
          </p:nvPr>
        </p:nvGraphicFramePr>
        <p:xfrm>
          <a:off x="1474788" y="5554662"/>
          <a:ext cx="5332412" cy="1076325"/>
        </p:xfrm>
        <a:graphic>
          <a:graphicData uri="http://schemas.openxmlformats.org/presentationml/2006/ole">
            <mc:AlternateContent xmlns:mc="http://schemas.openxmlformats.org/markup-compatibility/2006">
              <mc:Choice xmlns:v="urn:schemas-microsoft-com:vml" Requires="v">
                <p:oleObj spid="_x0000_s79069" name="Equation" r:id="rId9" imgW="2387520" imgH="482400" progId="Equation.DSMT4">
                  <p:embed/>
                </p:oleObj>
              </mc:Choice>
              <mc:Fallback>
                <p:oleObj name="Equation" r:id="rId9" imgW="2387520" imgH="482400" progId="Equation.DSMT4">
                  <p:embed/>
                  <p:pic>
                    <p:nvPicPr>
                      <p:cNvPr id="0" name=""/>
                      <p:cNvPicPr>
                        <a:picLocks noChangeAspect="1" noChangeArrowheads="1"/>
                      </p:cNvPicPr>
                      <p:nvPr/>
                    </p:nvPicPr>
                    <p:blipFill>
                      <a:blip r:embed="rId10"/>
                      <a:srcRect/>
                      <a:stretch>
                        <a:fillRect/>
                      </a:stretch>
                    </p:blipFill>
                    <p:spPr bwMode="auto">
                      <a:xfrm>
                        <a:off x="1474788" y="5554662"/>
                        <a:ext cx="5332412"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9675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ppt_x"/>
                                          </p:val>
                                        </p:tav>
                                        <p:tav tm="100000">
                                          <p:val>
                                            <p:strVal val="#ppt_x"/>
                                          </p:val>
                                        </p:tav>
                                      </p:tavLst>
                                    </p:anim>
                                    <p:anim calcmode="lin" valueType="num">
                                      <p:cBhvr additive="base">
                                        <p:cTn id="16"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490"/>
                                        </p:tgtEl>
                                        <p:attrNameLst>
                                          <p:attrName>style.visibility</p:attrName>
                                        </p:attrNameLst>
                                      </p:cBhvr>
                                      <p:to>
                                        <p:strVal val="visible"/>
                                      </p:to>
                                    </p:set>
                                    <p:anim calcmode="lin" valueType="num">
                                      <p:cBhvr additive="base">
                                        <p:cTn id="39" dur="500" fill="hold"/>
                                        <p:tgtEl>
                                          <p:spTgt spid="20490"/>
                                        </p:tgtEl>
                                        <p:attrNameLst>
                                          <p:attrName>ppt_x</p:attrName>
                                        </p:attrNameLst>
                                      </p:cBhvr>
                                      <p:tavLst>
                                        <p:tav tm="0">
                                          <p:val>
                                            <p:strVal val="#ppt_x"/>
                                          </p:val>
                                        </p:tav>
                                        <p:tav tm="100000">
                                          <p:val>
                                            <p:strVal val="#ppt_x"/>
                                          </p:val>
                                        </p:tav>
                                      </p:tavLst>
                                    </p:anim>
                                    <p:anim calcmode="lin" valueType="num">
                                      <p:cBhvr additive="base">
                                        <p:cTn id="40"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6"/>
          <p:cNvSpPr>
            <a:spLocks noGrp="1"/>
          </p:cNvSpPr>
          <p:nvPr>
            <p:ph type="sldNum" sz="quarter" idx="12"/>
          </p:nvPr>
        </p:nvSpPr>
        <p:spPr>
          <a:xfrm>
            <a:off x="6918960" y="6332285"/>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10D965E8-B1CE-482D-8FE5-A2361BD4D66A}" type="slidenum">
              <a:rPr lang="zh-CN" altLang="en-US"/>
              <a:pPr eaLnBrk="1" hangingPunct="1">
                <a:buNone/>
              </a:pPr>
              <a:t>14</a:t>
            </a:fld>
            <a:endParaRPr lang="en-US" altLang="zh-CN" dirty="0"/>
          </a:p>
        </p:txBody>
      </p:sp>
      <p:sp>
        <p:nvSpPr>
          <p:cNvPr id="21507" name="Rectangle 2"/>
          <p:cNvSpPr>
            <a:spLocks noGrp="1" noChangeArrowheads="1"/>
          </p:cNvSpPr>
          <p:nvPr>
            <p:ph type="title"/>
          </p:nvPr>
        </p:nvSpPr>
        <p:spPr>
          <a:xfrm>
            <a:off x="660069" y="569301"/>
            <a:ext cx="7543800" cy="647328"/>
          </a:xfrm>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期初付年金（</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annuity-due</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2531" name="Rectangle 3"/>
          <p:cNvSpPr>
            <a:spLocks noGrp="1" noChangeArrowheads="1"/>
          </p:cNvSpPr>
          <p:nvPr>
            <p:ph type="body" sz="half" idx="1"/>
          </p:nvPr>
        </p:nvSpPr>
        <p:spPr>
          <a:xfrm>
            <a:off x="517103" y="1531159"/>
            <a:ext cx="8291513" cy="773112"/>
          </a:xfrm>
        </p:spPr>
        <p:txBody>
          <a:bodyPr/>
          <a:lstStyle/>
          <a:p>
            <a:pPr marL="0" indent="0" eaLnBrk="1" hangingPunct="1">
              <a:lnSpc>
                <a:spcPct val="90000"/>
              </a:lnSpc>
              <a:buNone/>
            </a:pPr>
            <a:r>
              <a:rPr lang="zh-CN" altLang="en-US"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：在 </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n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个时期，每个时期</a:t>
            </a: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初</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付款</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a:t>
            </a:r>
          </a:p>
          <a:p>
            <a:pPr marL="0" indent="0" eaLnBrk="1" hangingPunct="1">
              <a:lnSpc>
                <a:spcPct val="90000"/>
              </a:lnSpc>
              <a:buNone/>
            </a:pPr>
            <a:endParaRPr lang="zh-CN" altLang="en-US"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90000"/>
              </a:lnSpc>
              <a:buNone/>
            </a:pPr>
            <a:r>
              <a:rPr lang="en-US" altLang="zh-CN" dirty="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pPr marL="0" indent="0">
              <a:lnSpc>
                <a:spcPct val="90000"/>
              </a:lnSpc>
              <a:buNone/>
            </a:pP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0            1           </a:t>
            </a:r>
            <a:r>
              <a:rPr lang="en-US" altLang="zh-CN" sz="2000" dirty="0">
                <a:latin typeface="Times New Roman" panose="02020603050405020304" pitchFamily="18" charset="0"/>
                <a:cs typeface="Times New Roman" panose="02020603050405020304" pitchFamily="18" charset="0"/>
              </a:rPr>
              <a:t>2        </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3       ……                        </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n </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   </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n</a:t>
            </a:r>
            <a:endParaRPr lang="zh-CN" altLang="en-US" sz="2000" b="0" dirty="0" smtClean="0">
              <a:latin typeface="Times New Roman" panose="02020603050405020304" pitchFamily="18" charset="0"/>
              <a:cs typeface="Times New Roman" panose="02020603050405020304" pitchFamily="18" charset="0"/>
            </a:endParaRPr>
          </a:p>
          <a:p>
            <a:pPr marL="0" indent="0" eaLnBrk="1" hangingPunct="1">
              <a:lnSpc>
                <a:spcPct val="90000"/>
              </a:lnSpc>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lnSpc>
                <a:spcPct val="90000"/>
              </a:lnSpc>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90000"/>
              </a:lnSpc>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509" name="Rectangle 4"/>
          <p:cNvSpPr>
            <a:spLocks noChangeArrowheads="1"/>
          </p:cNvSpPr>
          <p:nvPr/>
        </p:nvSpPr>
        <p:spPr bwMode="auto">
          <a:xfrm>
            <a:off x="0" y="240085"/>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510" name="Rectangle 5"/>
          <p:cNvSpPr>
            <a:spLocks noChangeArrowheads="1"/>
          </p:cNvSpPr>
          <p:nvPr/>
        </p:nvSpPr>
        <p:spPr bwMode="auto">
          <a:xfrm>
            <a:off x="0" y="422647"/>
            <a:ext cx="1841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100"/>
              <a:t/>
            </a:r>
            <a:br>
              <a:rPr lang="zh-CN" altLang="en-US" sz="1100"/>
            </a:br>
            <a:endParaRPr lang="zh-CN" altLang="en-US"/>
          </a:p>
          <a:p>
            <a:pPr eaLnBrk="0" hangingPunct="0"/>
            <a:endParaRPr lang="zh-CN" altLang="en-US"/>
          </a:p>
        </p:txBody>
      </p:sp>
      <p:sp>
        <p:nvSpPr>
          <p:cNvPr id="21511" name="Rectangle 6"/>
          <p:cNvSpPr>
            <a:spLocks noChangeArrowheads="1"/>
          </p:cNvSpPr>
          <p:nvPr/>
        </p:nvSpPr>
        <p:spPr bwMode="auto">
          <a:xfrm>
            <a:off x="0" y="1379350"/>
            <a:ext cx="312906" cy="89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None/>
            </a:pPr>
            <a:r>
              <a:rPr lang="zh-CN" altLang="en-US" sz="1000" dirty="0">
                <a:latin typeface="Times New Roman" pitchFamily="18" charset="0"/>
                <a:cs typeface="Times New Roman" pitchFamily="18" charset="0"/>
              </a:rPr>
              <a:t>    </a:t>
            </a:r>
            <a:endParaRPr lang="zh-CN" altLang="en-US" sz="1100" dirty="0"/>
          </a:p>
          <a:p>
            <a:pPr eaLnBrk="0" hangingPunct="0">
              <a:buNone/>
            </a:pPr>
            <a:endParaRPr lang="zh-CN" altLang="en-US" dirty="0"/>
          </a:p>
        </p:txBody>
      </p:sp>
      <p:sp>
        <p:nvSpPr>
          <p:cNvPr id="21515" name="Rectangle 10"/>
          <p:cNvSpPr>
            <a:spLocks noChangeArrowheads="1"/>
          </p:cNvSpPr>
          <p:nvPr/>
        </p:nvSpPr>
        <p:spPr bwMode="auto">
          <a:xfrm flipV="1">
            <a:off x="1039334" y="2563250"/>
            <a:ext cx="74169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None/>
            </a:pPr>
            <a:endParaRPr lang="zh-CN" altLang="en-US" sz="2000"/>
          </a:p>
        </p:txBody>
      </p:sp>
      <p:sp>
        <p:nvSpPr>
          <p:cNvPr id="22539" name="Line 11"/>
          <p:cNvSpPr>
            <a:spLocks noChangeShapeType="1"/>
          </p:cNvSpPr>
          <p:nvPr/>
        </p:nvSpPr>
        <p:spPr bwMode="auto">
          <a:xfrm>
            <a:off x="1254739" y="3328097"/>
            <a:ext cx="68421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22540" name="Line 12"/>
          <p:cNvSpPr>
            <a:spLocks noChangeShapeType="1"/>
          </p:cNvSpPr>
          <p:nvPr/>
        </p:nvSpPr>
        <p:spPr bwMode="auto">
          <a:xfrm>
            <a:off x="1254738" y="3112197"/>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22541" name="Line 13"/>
          <p:cNvSpPr>
            <a:spLocks noChangeShapeType="1"/>
          </p:cNvSpPr>
          <p:nvPr/>
        </p:nvSpPr>
        <p:spPr bwMode="auto">
          <a:xfrm>
            <a:off x="2168916" y="3221734"/>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22542" name="Line 14"/>
          <p:cNvSpPr>
            <a:spLocks noChangeShapeType="1"/>
          </p:cNvSpPr>
          <p:nvPr/>
        </p:nvSpPr>
        <p:spPr bwMode="auto">
          <a:xfrm>
            <a:off x="2983525" y="3185222"/>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22543" name="Line 15"/>
          <p:cNvSpPr>
            <a:spLocks noChangeShapeType="1"/>
          </p:cNvSpPr>
          <p:nvPr/>
        </p:nvSpPr>
        <p:spPr bwMode="auto">
          <a:xfrm>
            <a:off x="3847125" y="3185222"/>
            <a:ext cx="0" cy="285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22544" name="Line 16"/>
          <p:cNvSpPr>
            <a:spLocks noChangeShapeType="1"/>
          </p:cNvSpPr>
          <p:nvPr/>
        </p:nvSpPr>
        <p:spPr bwMode="auto">
          <a:xfrm>
            <a:off x="7304700" y="3185222"/>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22545" name="Line 17"/>
          <p:cNvSpPr>
            <a:spLocks noChangeShapeType="1"/>
          </p:cNvSpPr>
          <p:nvPr/>
        </p:nvSpPr>
        <p:spPr bwMode="auto">
          <a:xfrm>
            <a:off x="8096863" y="3185222"/>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a:p>
        </p:txBody>
      </p:sp>
      <p:sp>
        <p:nvSpPr>
          <p:cNvPr id="3" name="矩形 2"/>
          <p:cNvSpPr/>
          <p:nvPr/>
        </p:nvSpPr>
        <p:spPr>
          <a:xfrm>
            <a:off x="1697500" y="4449194"/>
            <a:ext cx="6758832" cy="523220"/>
          </a:xfrm>
          <a:prstGeom prst="rect">
            <a:avLst/>
          </a:prstGeom>
        </p:spPr>
        <p:txBody>
          <a:bodyPr wrap="square">
            <a:spAutoFit/>
          </a:bodyPr>
          <a:lstStyle/>
          <a:p>
            <a:pPr>
              <a:buNone/>
            </a:pPr>
            <a:r>
              <a:rPr lang="zh-CN" altLang="en-US" sz="2000" dirty="0">
                <a:solidFill>
                  <a:srgbClr val="6600FF"/>
                </a:solidFill>
              </a:rPr>
              <a:t> </a:t>
            </a:r>
            <a:r>
              <a:rPr lang="zh-CN" altLang="en-US" sz="2000" dirty="0" smtClean="0">
                <a:solidFill>
                  <a:srgbClr val="6600FF"/>
                </a:solidFill>
              </a:rPr>
              <a:t> </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a:t>
            </a:r>
            <a:r>
              <a:rPr lang="en-US" altLang="zh-CN" sz="2000" b="1" dirty="0" smtClean="0">
                <a:solidFill>
                  <a:srgbClr val="6600FF"/>
                </a:solidFill>
                <a:latin typeface="Times New Roman" pitchFamily="18" charset="0"/>
              </a:rPr>
              <a:t>      </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a:t>
            </a:r>
            <a:r>
              <a:rPr lang="en-US" altLang="zh-CN" sz="2000" b="1" dirty="0" smtClean="0">
                <a:solidFill>
                  <a:srgbClr val="6600FF"/>
                </a:solidFill>
                <a:latin typeface="Times New Roman" pitchFamily="18" charset="0"/>
              </a:rPr>
              <a:t>       </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b="1" dirty="0" smtClean="0">
                <a:solidFill>
                  <a:srgbClr val="6600FF"/>
                </a:solidFill>
                <a:latin typeface="Times New Roman" pitchFamily="18" charset="0"/>
              </a:rPr>
              <a:t>……                                  </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a:t>
            </a:r>
            <a:r>
              <a:rPr lang="en-US" altLang="zh-CN" sz="2000" b="1" dirty="0" smtClean="0">
                <a:solidFill>
                  <a:srgbClr val="6600FF"/>
                </a:solidFill>
                <a:latin typeface="Times New Roman" pitchFamily="18" charset="0"/>
              </a:rPr>
              <a:t>       </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i</a:t>
            </a:r>
            <a:r>
              <a:rPr lang="en-US" altLang="zh-CN" sz="2000" dirty="0" smtClean="0">
                <a:solidFill>
                  <a:srgbClr val="6600FF"/>
                </a:solidFill>
                <a:latin typeface="Times New Roman" pitchFamily="18" charset="0"/>
              </a:rPr>
              <a:t>        </a:t>
            </a:r>
            <a:r>
              <a:rPr lang="en-US" altLang="zh-CN" sz="2000" dirty="0" smtClean="0">
                <a:solidFill>
                  <a:srgbClr val="6600FF"/>
                </a:solidFill>
              </a:rPr>
              <a:t>       </a:t>
            </a:r>
            <a:endParaRPr lang="zh-CN" altLang="en-US" sz="2000" dirty="0">
              <a:solidFill>
                <a:srgbClr val="6600FF"/>
              </a:solidFill>
            </a:endParaRPr>
          </a:p>
        </p:txBody>
      </p:sp>
      <p:sp>
        <p:nvSpPr>
          <p:cNvPr id="4" name="TextBox 3"/>
          <p:cNvSpPr txBox="1"/>
          <p:nvPr/>
        </p:nvSpPr>
        <p:spPr>
          <a:xfrm>
            <a:off x="899592" y="5710091"/>
            <a:ext cx="7064755" cy="609398"/>
          </a:xfrm>
          <a:prstGeom prst="rect">
            <a:avLst/>
          </a:prstGeom>
          <a:noFill/>
        </p:spPr>
        <p:txBody>
          <a:bodyPr wrap="none" rtlCol="0">
            <a:spAutoFit/>
          </a:bodyPr>
          <a:lstStyle/>
          <a:p>
            <a:pPr>
              <a:buNone/>
            </a:pPr>
            <a:r>
              <a:rPr lang="zh-CN" altLang="en-US" sz="2400" b="1" dirty="0" smtClean="0">
                <a:latin typeface="Times New Roman" panose="02020603050405020304" pitchFamily="18" charset="0"/>
                <a:cs typeface="Times New Roman" panose="02020603050405020304" pitchFamily="18" charset="0"/>
              </a:rPr>
              <a:t>注：比期末付年金前提 </a:t>
            </a:r>
            <a:r>
              <a:rPr lang="en-US" altLang="zh-CN" sz="2400" b="1" dirty="0" smtClean="0">
                <a:latin typeface="Times New Roman" panose="02020603050405020304" pitchFamily="18" charset="0"/>
                <a:cs typeface="Times New Roman" panose="02020603050405020304" pitchFamily="18" charset="0"/>
              </a:rPr>
              <a:t>1 </a:t>
            </a:r>
            <a:r>
              <a:rPr lang="zh-CN" altLang="en-US" sz="2400" b="1" dirty="0" smtClean="0">
                <a:latin typeface="Times New Roman" panose="02020603050405020304" pitchFamily="18" charset="0"/>
                <a:cs typeface="Times New Roman" panose="02020603050405020304" pitchFamily="18" charset="0"/>
              </a:rPr>
              <a:t>年，价值增加为 </a:t>
            </a:r>
            <a:r>
              <a:rPr lang="en-US" altLang="zh-CN" sz="2400" b="1" dirty="0" smtClean="0">
                <a:latin typeface="Times New Roman" panose="02020603050405020304" pitchFamily="18" charset="0"/>
                <a:cs typeface="Times New Roman" panose="02020603050405020304" pitchFamily="18" charset="0"/>
              </a:rPr>
              <a:t>( 1+ </a:t>
            </a:r>
            <a:r>
              <a:rPr lang="en-US" altLang="zh-CN" sz="2400" b="1" i="1" dirty="0" err="1" smtClean="0">
                <a:latin typeface="Times New Roman" panose="02020603050405020304" pitchFamily="18" charset="0"/>
                <a:cs typeface="Times New Roman" panose="02020603050405020304" pitchFamily="18" charset="0"/>
              </a:rPr>
              <a:t>i</a:t>
            </a:r>
            <a:r>
              <a:rPr lang="en-US" altLang="zh-CN" sz="2400" b="1" dirty="0" smtClean="0">
                <a:latin typeface="Times New Roman" panose="02020603050405020304" pitchFamily="18" charset="0"/>
                <a:cs typeface="Times New Roman" panose="02020603050405020304" pitchFamily="18" charset="0"/>
              </a:rPr>
              <a:t> ) </a:t>
            </a:r>
            <a:r>
              <a:rPr lang="zh-CN" altLang="en-US" sz="2400" b="1" dirty="0" smtClean="0">
                <a:latin typeface="Times New Roman" panose="02020603050405020304" pitchFamily="18" charset="0"/>
                <a:cs typeface="Times New Roman" panose="02020603050405020304" pitchFamily="18" charset="0"/>
              </a:rPr>
              <a:t>倍</a:t>
            </a:r>
            <a:endParaRPr lang="zh-CN" altLang="en-US" sz="2400" b="1" dirty="0">
              <a:latin typeface="Times New Roman" panose="02020603050405020304" pitchFamily="18" charset="0"/>
              <a:cs typeface="Times New Roman" panose="02020603050405020304" pitchFamily="18" charset="0"/>
            </a:endParaRPr>
          </a:p>
        </p:txBody>
      </p:sp>
      <p:sp>
        <p:nvSpPr>
          <p:cNvPr id="2" name="矩形 1"/>
          <p:cNvSpPr/>
          <p:nvPr/>
        </p:nvSpPr>
        <p:spPr>
          <a:xfrm>
            <a:off x="1036357" y="3577383"/>
            <a:ext cx="7253006" cy="523220"/>
          </a:xfrm>
          <a:prstGeom prst="rect">
            <a:avLst/>
          </a:prstGeom>
        </p:spPr>
        <p:txBody>
          <a:bodyPr wrap="square">
            <a:spAutoFit/>
          </a:bodyPr>
          <a:lstStyle/>
          <a:p>
            <a:pPr>
              <a:buNone/>
            </a:pPr>
            <a:r>
              <a:rPr lang="zh-CN" altLang="en-US" sz="2000" b="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1          </a:t>
            </a:r>
            <a:r>
              <a:rPr lang="en-US" altLang="zh-CN" sz="20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en-US" altLang="zh-CN"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                   </a:t>
            </a:r>
            <a:r>
              <a:rPr lang="en-US" altLang="zh-CN"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000" dirty="0"/>
          </a:p>
        </p:txBody>
      </p:sp>
      <p:sp>
        <p:nvSpPr>
          <p:cNvPr id="5" name="TextBox 4"/>
          <p:cNvSpPr txBox="1"/>
          <p:nvPr/>
        </p:nvSpPr>
        <p:spPr>
          <a:xfrm>
            <a:off x="125157" y="2661302"/>
            <a:ext cx="700833" cy="523220"/>
          </a:xfrm>
          <a:prstGeom prst="rect">
            <a:avLst/>
          </a:prstGeom>
          <a:solidFill>
            <a:schemeClr val="accent3">
              <a:lumMod val="95000"/>
            </a:schemeClr>
          </a:solidFill>
        </p:spPr>
        <p:txBody>
          <a:bodyPr wrap="none" rtlCol="0">
            <a:spAutoFit/>
          </a:bodyPr>
          <a:lstStyle/>
          <a:p>
            <a:pPr>
              <a:buNone/>
            </a:pPr>
            <a:r>
              <a:rPr lang="zh-CN" altLang="en-US" sz="2000" dirty="0" smtClean="0"/>
              <a:t>时间</a:t>
            </a:r>
            <a:endParaRPr lang="zh-CN" altLang="en-US" sz="2000" dirty="0"/>
          </a:p>
        </p:txBody>
      </p:sp>
      <p:sp>
        <p:nvSpPr>
          <p:cNvPr id="6" name="TextBox 5"/>
          <p:cNvSpPr txBox="1"/>
          <p:nvPr/>
        </p:nvSpPr>
        <p:spPr>
          <a:xfrm>
            <a:off x="-18475" y="3759392"/>
            <a:ext cx="1108099" cy="276999"/>
          </a:xfrm>
          <a:prstGeom prst="rect">
            <a:avLst/>
          </a:prstGeom>
          <a:solidFill>
            <a:schemeClr val="accent3">
              <a:lumMod val="95000"/>
            </a:schemeClr>
          </a:solidFill>
          <a:ln>
            <a:solidFill>
              <a:schemeClr val="accent1"/>
            </a:solidFill>
          </a:ln>
        </p:spPr>
        <p:txBody>
          <a:bodyPr wrap="square" rtlCol="0">
            <a:spAutoFit/>
          </a:bodyPr>
          <a:lstStyle/>
          <a:p>
            <a:pPr>
              <a:lnSpc>
                <a:spcPct val="100000"/>
              </a:lnSpc>
              <a:spcBef>
                <a:spcPts val="0"/>
              </a:spcBef>
              <a:buNone/>
            </a:pPr>
            <a:r>
              <a:rPr lang="zh-CN" altLang="en-US" sz="1200" dirty="0" smtClean="0"/>
              <a:t>期初付年金</a:t>
            </a:r>
            <a:endParaRPr lang="zh-CN" altLang="en-US" sz="1200" dirty="0"/>
          </a:p>
        </p:txBody>
      </p:sp>
      <p:sp>
        <p:nvSpPr>
          <p:cNvPr id="7" name="TextBox 6"/>
          <p:cNvSpPr txBox="1"/>
          <p:nvPr/>
        </p:nvSpPr>
        <p:spPr>
          <a:xfrm>
            <a:off x="-7198" y="4596612"/>
            <a:ext cx="1415772" cy="276999"/>
          </a:xfrm>
          <a:prstGeom prst="rect">
            <a:avLst/>
          </a:prstGeom>
          <a:solidFill>
            <a:schemeClr val="accent3">
              <a:lumMod val="95000"/>
            </a:schemeClr>
          </a:solidFill>
        </p:spPr>
        <p:txBody>
          <a:bodyPr wrap="none" rtlCol="0">
            <a:spAutoFit/>
          </a:bodyPr>
          <a:lstStyle/>
          <a:p>
            <a:pPr>
              <a:lnSpc>
                <a:spcPct val="100000"/>
              </a:lnSpc>
              <a:spcBef>
                <a:spcPts val="0"/>
              </a:spcBef>
              <a:buNone/>
            </a:pPr>
            <a:r>
              <a:rPr lang="zh-CN" altLang="en-US" sz="1200" dirty="0" smtClean="0"/>
              <a:t>等价的期末付年金</a:t>
            </a:r>
            <a:endParaRPr lang="zh-CN" altLang="en-US" sz="1200" dirty="0"/>
          </a:p>
        </p:txBody>
      </p:sp>
    </p:spTree>
    <p:extLst>
      <p:ext uri="{BB962C8B-B14F-4D97-AF65-F5344CB8AC3E}">
        <p14:creationId xmlns:p14="http://schemas.microsoft.com/office/powerpoint/2010/main" val="23747254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1515"/>
                                        </p:tgtEl>
                                        <p:attrNameLst>
                                          <p:attrName>style.visibility</p:attrName>
                                        </p:attrNameLst>
                                      </p:cBhvr>
                                      <p:to>
                                        <p:strVal val="visible"/>
                                      </p:to>
                                    </p:set>
                                    <p:anim calcmode="lin" valueType="num">
                                      <p:cBhvr additive="base">
                                        <p:cTn id="7" dur="500" fill="hold"/>
                                        <p:tgtEl>
                                          <p:spTgt spid="21515"/>
                                        </p:tgtEl>
                                        <p:attrNameLst>
                                          <p:attrName>ppt_x</p:attrName>
                                        </p:attrNameLst>
                                      </p:cBhvr>
                                      <p:tavLst>
                                        <p:tav tm="0">
                                          <p:val>
                                            <p:strVal val="#ppt_x"/>
                                          </p:val>
                                        </p:tav>
                                        <p:tav tm="100000">
                                          <p:val>
                                            <p:strVal val="#ppt_x"/>
                                          </p:val>
                                        </p:tav>
                                      </p:tavLst>
                                    </p:anim>
                                    <p:anim calcmode="lin" valueType="num">
                                      <p:cBhvr additive="base">
                                        <p:cTn id="8" dur="500" fill="hold"/>
                                        <p:tgtEl>
                                          <p:spTgt spid="215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9"/>
                                        </p:tgtEl>
                                        <p:attrNameLst>
                                          <p:attrName>style.visibility</p:attrName>
                                        </p:attrNameLst>
                                      </p:cBhvr>
                                      <p:to>
                                        <p:strVal val="visible"/>
                                      </p:to>
                                    </p:set>
                                    <p:anim calcmode="lin" valueType="num">
                                      <p:cBhvr additive="base">
                                        <p:cTn id="11" dur="500" fill="hold"/>
                                        <p:tgtEl>
                                          <p:spTgt spid="22539"/>
                                        </p:tgtEl>
                                        <p:attrNameLst>
                                          <p:attrName>ppt_x</p:attrName>
                                        </p:attrNameLst>
                                      </p:cBhvr>
                                      <p:tavLst>
                                        <p:tav tm="0">
                                          <p:val>
                                            <p:strVal val="#ppt_x"/>
                                          </p:val>
                                        </p:tav>
                                        <p:tav tm="100000">
                                          <p:val>
                                            <p:strVal val="#ppt_x"/>
                                          </p:val>
                                        </p:tav>
                                      </p:tavLst>
                                    </p:anim>
                                    <p:anim calcmode="lin" valueType="num">
                                      <p:cBhvr additive="base">
                                        <p:cTn id="12" dur="500" fill="hold"/>
                                        <p:tgtEl>
                                          <p:spTgt spid="225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40"/>
                                        </p:tgtEl>
                                        <p:attrNameLst>
                                          <p:attrName>style.visibility</p:attrName>
                                        </p:attrNameLst>
                                      </p:cBhvr>
                                      <p:to>
                                        <p:strVal val="visible"/>
                                      </p:to>
                                    </p:set>
                                    <p:anim calcmode="lin" valueType="num">
                                      <p:cBhvr additive="base">
                                        <p:cTn id="15" dur="500" fill="hold"/>
                                        <p:tgtEl>
                                          <p:spTgt spid="22540"/>
                                        </p:tgtEl>
                                        <p:attrNameLst>
                                          <p:attrName>ppt_x</p:attrName>
                                        </p:attrNameLst>
                                      </p:cBhvr>
                                      <p:tavLst>
                                        <p:tav tm="0">
                                          <p:val>
                                            <p:strVal val="#ppt_x"/>
                                          </p:val>
                                        </p:tav>
                                        <p:tav tm="100000">
                                          <p:val>
                                            <p:strVal val="#ppt_x"/>
                                          </p:val>
                                        </p:tav>
                                      </p:tavLst>
                                    </p:anim>
                                    <p:anim calcmode="lin" valueType="num">
                                      <p:cBhvr additive="base">
                                        <p:cTn id="16" dur="500" fill="hold"/>
                                        <p:tgtEl>
                                          <p:spTgt spid="225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41"/>
                                        </p:tgtEl>
                                        <p:attrNameLst>
                                          <p:attrName>style.visibility</p:attrName>
                                        </p:attrNameLst>
                                      </p:cBhvr>
                                      <p:to>
                                        <p:strVal val="visible"/>
                                      </p:to>
                                    </p:set>
                                    <p:anim calcmode="lin" valueType="num">
                                      <p:cBhvr additive="base">
                                        <p:cTn id="19" dur="500" fill="hold"/>
                                        <p:tgtEl>
                                          <p:spTgt spid="22541"/>
                                        </p:tgtEl>
                                        <p:attrNameLst>
                                          <p:attrName>ppt_x</p:attrName>
                                        </p:attrNameLst>
                                      </p:cBhvr>
                                      <p:tavLst>
                                        <p:tav tm="0">
                                          <p:val>
                                            <p:strVal val="#ppt_x"/>
                                          </p:val>
                                        </p:tav>
                                        <p:tav tm="100000">
                                          <p:val>
                                            <p:strVal val="#ppt_x"/>
                                          </p:val>
                                        </p:tav>
                                      </p:tavLst>
                                    </p:anim>
                                    <p:anim calcmode="lin" valueType="num">
                                      <p:cBhvr additive="base">
                                        <p:cTn id="20" dur="500" fill="hold"/>
                                        <p:tgtEl>
                                          <p:spTgt spid="225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42"/>
                                        </p:tgtEl>
                                        <p:attrNameLst>
                                          <p:attrName>style.visibility</p:attrName>
                                        </p:attrNameLst>
                                      </p:cBhvr>
                                      <p:to>
                                        <p:strVal val="visible"/>
                                      </p:to>
                                    </p:set>
                                    <p:anim calcmode="lin" valueType="num">
                                      <p:cBhvr additive="base">
                                        <p:cTn id="23" dur="500" fill="hold"/>
                                        <p:tgtEl>
                                          <p:spTgt spid="22542"/>
                                        </p:tgtEl>
                                        <p:attrNameLst>
                                          <p:attrName>ppt_x</p:attrName>
                                        </p:attrNameLst>
                                      </p:cBhvr>
                                      <p:tavLst>
                                        <p:tav tm="0">
                                          <p:val>
                                            <p:strVal val="#ppt_x"/>
                                          </p:val>
                                        </p:tav>
                                        <p:tav tm="100000">
                                          <p:val>
                                            <p:strVal val="#ppt_x"/>
                                          </p:val>
                                        </p:tav>
                                      </p:tavLst>
                                    </p:anim>
                                    <p:anim calcmode="lin" valueType="num">
                                      <p:cBhvr additive="base">
                                        <p:cTn id="24" dur="500" fill="hold"/>
                                        <p:tgtEl>
                                          <p:spTgt spid="2254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43"/>
                                        </p:tgtEl>
                                        <p:attrNameLst>
                                          <p:attrName>style.visibility</p:attrName>
                                        </p:attrNameLst>
                                      </p:cBhvr>
                                      <p:to>
                                        <p:strVal val="visible"/>
                                      </p:to>
                                    </p:set>
                                    <p:anim calcmode="lin" valueType="num">
                                      <p:cBhvr additive="base">
                                        <p:cTn id="27" dur="500" fill="hold"/>
                                        <p:tgtEl>
                                          <p:spTgt spid="22543"/>
                                        </p:tgtEl>
                                        <p:attrNameLst>
                                          <p:attrName>ppt_x</p:attrName>
                                        </p:attrNameLst>
                                      </p:cBhvr>
                                      <p:tavLst>
                                        <p:tav tm="0">
                                          <p:val>
                                            <p:strVal val="#ppt_x"/>
                                          </p:val>
                                        </p:tav>
                                        <p:tav tm="100000">
                                          <p:val>
                                            <p:strVal val="#ppt_x"/>
                                          </p:val>
                                        </p:tav>
                                      </p:tavLst>
                                    </p:anim>
                                    <p:anim calcmode="lin" valueType="num">
                                      <p:cBhvr additive="base">
                                        <p:cTn id="28" dur="500" fill="hold"/>
                                        <p:tgtEl>
                                          <p:spTgt spid="2254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44"/>
                                        </p:tgtEl>
                                        <p:attrNameLst>
                                          <p:attrName>style.visibility</p:attrName>
                                        </p:attrNameLst>
                                      </p:cBhvr>
                                      <p:to>
                                        <p:strVal val="visible"/>
                                      </p:to>
                                    </p:set>
                                    <p:anim calcmode="lin" valueType="num">
                                      <p:cBhvr additive="base">
                                        <p:cTn id="31" dur="500" fill="hold"/>
                                        <p:tgtEl>
                                          <p:spTgt spid="22544"/>
                                        </p:tgtEl>
                                        <p:attrNameLst>
                                          <p:attrName>ppt_x</p:attrName>
                                        </p:attrNameLst>
                                      </p:cBhvr>
                                      <p:tavLst>
                                        <p:tav tm="0">
                                          <p:val>
                                            <p:strVal val="#ppt_x"/>
                                          </p:val>
                                        </p:tav>
                                        <p:tav tm="100000">
                                          <p:val>
                                            <p:strVal val="#ppt_x"/>
                                          </p:val>
                                        </p:tav>
                                      </p:tavLst>
                                    </p:anim>
                                    <p:anim calcmode="lin" valueType="num">
                                      <p:cBhvr additive="base">
                                        <p:cTn id="32" dur="500" fill="hold"/>
                                        <p:tgtEl>
                                          <p:spTgt spid="225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545"/>
                                        </p:tgtEl>
                                        <p:attrNameLst>
                                          <p:attrName>style.visibility</p:attrName>
                                        </p:attrNameLst>
                                      </p:cBhvr>
                                      <p:to>
                                        <p:strVal val="visible"/>
                                      </p:to>
                                    </p:set>
                                    <p:anim calcmode="lin" valueType="num">
                                      <p:cBhvr additive="base">
                                        <p:cTn id="35" dur="500" fill="hold"/>
                                        <p:tgtEl>
                                          <p:spTgt spid="22545"/>
                                        </p:tgtEl>
                                        <p:attrNameLst>
                                          <p:attrName>ppt_x</p:attrName>
                                        </p:attrNameLst>
                                      </p:cBhvr>
                                      <p:tavLst>
                                        <p:tav tm="0">
                                          <p:val>
                                            <p:strVal val="#ppt_x"/>
                                          </p:val>
                                        </p:tav>
                                        <p:tav tm="100000">
                                          <p:val>
                                            <p:strVal val="#ppt_x"/>
                                          </p:val>
                                        </p:tav>
                                      </p:tavLst>
                                    </p:anim>
                                    <p:anim calcmode="lin" valueType="num">
                                      <p:cBhvr additive="base">
                                        <p:cTn id="36" dur="500" fill="hold"/>
                                        <p:tgtEl>
                                          <p:spTgt spid="2254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531">
                                            <p:txEl>
                                              <p:pRg st="3" end="3"/>
                                            </p:txEl>
                                          </p:spTgt>
                                        </p:tgtEl>
                                        <p:attrNameLst>
                                          <p:attrName>style.visibility</p:attrName>
                                        </p:attrNameLst>
                                      </p:cBhvr>
                                      <p:to>
                                        <p:strVal val="visible"/>
                                      </p:to>
                                    </p:set>
                                    <p:anim calcmode="lin" valueType="num">
                                      <p:cBhvr additive="base">
                                        <p:cTn id="5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p:bldP spid="22539" grpId="0" animBg="1"/>
      <p:bldP spid="22540" grpId="0" animBg="1"/>
      <p:bldP spid="22541" grpId="0" animBg="1"/>
      <p:bldP spid="22542" grpId="0" animBg="1"/>
      <p:bldP spid="22543" grpId="0" animBg="1"/>
      <p:bldP spid="22544" grpId="0" animBg="1"/>
      <p:bldP spid="22545" grpId="0" animBg="1"/>
      <p:bldP spid="3" grpId="0"/>
      <p:bldP spid="4" grpId="0"/>
      <p:bldP spid="2" grpId="0"/>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6E03025B-DA4F-4963-B41D-F44FF30AFE19}" type="slidenum">
              <a:rPr lang="zh-CN" altLang="en-US" smtClean="0"/>
              <a:pPr>
                <a:defRPr/>
              </a:pPr>
              <a:t>15</a:t>
            </a:fld>
            <a:endParaRPr lang="en-US"/>
          </a:p>
        </p:txBody>
      </p:sp>
      <p:graphicFrame>
        <p:nvGraphicFramePr>
          <p:cNvPr id="6" name="表格 5"/>
          <p:cNvGraphicFramePr>
            <a:graphicFrameLocks noGrp="1"/>
          </p:cNvGraphicFramePr>
          <p:nvPr>
            <p:extLst>
              <p:ext uri="{D42A27DB-BD31-4B8C-83A1-F6EECF244321}">
                <p14:modId xmlns:p14="http://schemas.microsoft.com/office/powerpoint/2010/main" val="4058493397"/>
              </p:ext>
            </p:extLst>
          </p:nvPr>
        </p:nvGraphicFramePr>
        <p:xfrm>
          <a:off x="202131" y="2634916"/>
          <a:ext cx="8527982" cy="2735980"/>
        </p:xfrm>
        <a:graphic>
          <a:graphicData uri="http://schemas.openxmlformats.org/drawingml/2006/table">
            <a:tbl>
              <a:tblPr>
                <a:tableStyleId>{2D5ABB26-0587-4C30-8999-92F81FD0307C}</a:tableStyleId>
              </a:tblPr>
              <a:tblGrid>
                <a:gridCol w="2858703"/>
                <a:gridCol w="519764"/>
                <a:gridCol w="587141"/>
                <a:gridCol w="577516"/>
                <a:gridCol w="625642"/>
                <a:gridCol w="606391"/>
                <a:gridCol w="606392"/>
                <a:gridCol w="471638"/>
                <a:gridCol w="539015"/>
                <a:gridCol w="577515"/>
                <a:gridCol w="558265"/>
              </a:tblGrid>
              <a:tr h="550996">
                <a:tc>
                  <a:txBody>
                    <a:bodyPr/>
                    <a:lstStyle/>
                    <a:p>
                      <a:pPr algn="l" fontAlgn="ctr"/>
                      <a:r>
                        <a:rPr lang="zh-CN" altLang="en-US" sz="1400" u="none" strike="noStrike" dirty="0">
                          <a:effectLst/>
                          <a:latin typeface="Times New Roman" panose="02020603050405020304" pitchFamily="18" charset="0"/>
                          <a:cs typeface="Times New Roman" panose="02020603050405020304" pitchFamily="18" charset="0"/>
                        </a:rPr>
                        <a:t>时间</a:t>
                      </a:r>
                      <a:endParaRPr lang="zh-CN" alt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0</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2</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3</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4</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800" i="1" u="none" strike="noStrike" dirty="0">
                          <a:effectLst/>
                          <a:latin typeface="Times New Roman" panose="02020603050405020304" pitchFamily="18" charset="0"/>
                          <a:cs typeface="Times New Roman" panose="02020603050405020304" pitchFamily="18" charset="0"/>
                        </a:rPr>
                        <a:t>n</a:t>
                      </a:r>
                      <a:r>
                        <a:rPr lang="en-US" sz="1800" u="none" strike="noStrike" dirty="0">
                          <a:effectLst/>
                          <a:latin typeface="Times New Roman" panose="02020603050405020304" pitchFamily="18" charset="0"/>
                          <a:cs typeface="Times New Roman" panose="02020603050405020304" pitchFamily="18" charset="0"/>
                        </a:rPr>
                        <a:t> - 2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800" i="1" u="none" strike="noStrike" dirty="0">
                          <a:effectLst/>
                          <a:latin typeface="Times New Roman" panose="02020603050405020304" pitchFamily="18" charset="0"/>
                          <a:cs typeface="Times New Roman" panose="02020603050405020304" pitchFamily="18" charset="0"/>
                        </a:rPr>
                        <a:t>n</a:t>
                      </a:r>
                      <a:r>
                        <a:rPr lang="en-US" sz="1800" u="none" strike="noStrike" dirty="0">
                          <a:effectLst/>
                          <a:latin typeface="Times New Roman" panose="02020603050405020304" pitchFamily="18" charset="0"/>
                          <a:cs typeface="Times New Roman" panose="02020603050405020304" pitchFamily="18" charset="0"/>
                        </a:rPr>
                        <a:t> - 1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en-US" sz="1800" i="1" u="none" strike="noStrike" dirty="0">
                          <a:effectLst/>
                          <a:latin typeface="Times New Roman" panose="02020603050405020304" pitchFamily="18" charset="0"/>
                          <a:cs typeface="Times New Roman" panose="02020603050405020304" pitchFamily="18" charset="0"/>
                        </a:rPr>
                        <a:t>n</a:t>
                      </a:r>
                      <a:endParaRPr lang="en-US"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550996">
                <a:tc>
                  <a:txBody>
                    <a:bodyPr/>
                    <a:lstStyle/>
                    <a:p>
                      <a:pPr algn="l" fontAlgn="ctr"/>
                      <a:r>
                        <a:rPr lang="zh-CN" altLang="en-US" sz="1400" u="none" strike="noStrike">
                          <a:effectLst/>
                          <a:latin typeface="Times New Roman" panose="02020603050405020304" pitchFamily="18" charset="0"/>
                          <a:cs typeface="Times New Roman" panose="02020603050405020304" pitchFamily="18" charset="0"/>
                        </a:rPr>
                        <a:t>期初付年金</a:t>
                      </a:r>
                      <a:endParaRPr lang="zh-CN" alt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1</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0996">
                <a:tc>
                  <a:txBody>
                    <a:bodyPr/>
                    <a:lstStyle/>
                    <a:p>
                      <a:pPr algn="l" fontAlgn="ctr"/>
                      <a:r>
                        <a:rPr lang="zh-CN" altLang="en-US" sz="1400" u="none" strike="noStrike">
                          <a:effectLst/>
                          <a:latin typeface="Times New Roman" panose="02020603050405020304" pitchFamily="18" charset="0"/>
                          <a:cs typeface="Times New Roman" panose="02020603050405020304" pitchFamily="18" charset="0"/>
                        </a:rPr>
                        <a:t>期初付年金的现值</a:t>
                      </a:r>
                      <a:endParaRPr lang="zh-CN" alt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0996">
                <a:tc>
                  <a:txBody>
                    <a:bodyPr/>
                    <a:lstStyle/>
                    <a:p>
                      <a:pPr algn="l" fontAlgn="ctr"/>
                      <a:r>
                        <a:rPr lang="zh-CN" altLang="en-US" sz="1400" u="none" strike="noStrike">
                          <a:effectLst/>
                          <a:latin typeface="Times New Roman" panose="02020603050405020304" pitchFamily="18" charset="0"/>
                          <a:cs typeface="Times New Roman" panose="02020603050405020304" pitchFamily="18" charset="0"/>
                        </a:rPr>
                        <a:t>等价的期末付年金</a:t>
                      </a:r>
                      <a:endParaRPr lang="zh-CN" alt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800" u="none" strike="noStrike" dirty="0">
                          <a:effectLst/>
                          <a:latin typeface="Times New Roman" panose="02020603050405020304" pitchFamily="18" charset="0"/>
                          <a:cs typeface="Times New Roman" panose="02020603050405020304" pitchFamily="18" charset="0"/>
                        </a:rPr>
                        <a:t>1 + </a:t>
                      </a:r>
                      <a:r>
                        <a:rPr lang="en-US" sz="1800" i="1" u="none" strike="noStrike" dirty="0" err="1">
                          <a:effectLst/>
                          <a:latin typeface="Times New Roman" panose="02020603050405020304" pitchFamily="18" charset="0"/>
                          <a:cs typeface="Times New Roman" panose="02020603050405020304" pitchFamily="18" charset="0"/>
                        </a:rPr>
                        <a:t>i</a:t>
                      </a:r>
                      <a:endParaRPr lang="en-US"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smtClean="0">
                          <a:effectLst/>
                          <a:latin typeface="Times New Roman" panose="02020603050405020304" pitchFamily="18" charset="0"/>
                          <a:cs typeface="Times New Roman" panose="02020603050405020304" pitchFamily="18" charset="0"/>
                        </a:rPr>
                        <a:t>1 + </a:t>
                      </a:r>
                      <a:r>
                        <a:rPr lang="en-US" altLang="zh-CN" sz="1800" i="1" u="none" strike="noStrike" dirty="0" err="1" smtClean="0">
                          <a:effectLst/>
                          <a:latin typeface="Times New Roman" panose="02020603050405020304" pitchFamily="18" charset="0"/>
                          <a:cs typeface="Times New Roman" panose="02020603050405020304" pitchFamily="18" charset="0"/>
                        </a:rPr>
                        <a:t>i</a:t>
                      </a:r>
                      <a:endParaRPr lang="en-US" altLang="zh-CN"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smtClean="0">
                          <a:effectLst/>
                          <a:latin typeface="Times New Roman" panose="02020603050405020304" pitchFamily="18" charset="0"/>
                          <a:cs typeface="Times New Roman" panose="02020603050405020304" pitchFamily="18" charset="0"/>
                        </a:rPr>
                        <a:t>1 + </a:t>
                      </a:r>
                      <a:r>
                        <a:rPr lang="en-US" altLang="zh-CN" sz="1800" i="1" u="none" strike="noStrike" dirty="0" err="1" smtClean="0">
                          <a:effectLst/>
                          <a:latin typeface="Times New Roman" panose="02020603050405020304" pitchFamily="18" charset="0"/>
                          <a:cs typeface="Times New Roman" panose="02020603050405020304" pitchFamily="18" charset="0"/>
                        </a:rPr>
                        <a:t>i</a:t>
                      </a:r>
                      <a:endParaRPr lang="en-US" altLang="zh-CN"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smtClean="0">
                          <a:effectLst/>
                          <a:latin typeface="Times New Roman" panose="02020603050405020304" pitchFamily="18" charset="0"/>
                          <a:cs typeface="Times New Roman" panose="02020603050405020304" pitchFamily="18" charset="0"/>
                        </a:rPr>
                        <a:t>1 + </a:t>
                      </a:r>
                      <a:r>
                        <a:rPr lang="en-US" altLang="zh-CN" sz="1800" i="1" u="none" strike="noStrike" dirty="0" err="1" smtClean="0">
                          <a:effectLst/>
                          <a:latin typeface="Times New Roman" panose="02020603050405020304" pitchFamily="18" charset="0"/>
                          <a:cs typeface="Times New Roman" panose="02020603050405020304" pitchFamily="18" charset="0"/>
                        </a:rPr>
                        <a:t>i</a:t>
                      </a:r>
                      <a:endParaRPr lang="en-US" altLang="zh-CN"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smtClean="0">
                          <a:effectLst/>
                          <a:latin typeface="Times New Roman" panose="02020603050405020304" pitchFamily="18" charset="0"/>
                          <a:cs typeface="Times New Roman" panose="02020603050405020304" pitchFamily="18" charset="0"/>
                        </a:rPr>
                        <a:t>1 + </a:t>
                      </a:r>
                      <a:r>
                        <a:rPr lang="en-US" altLang="zh-CN" sz="1800" i="1" u="none" strike="noStrike" dirty="0" err="1" smtClean="0">
                          <a:effectLst/>
                          <a:latin typeface="Times New Roman" panose="02020603050405020304" pitchFamily="18" charset="0"/>
                          <a:cs typeface="Times New Roman" panose="02020603050405020304" pitchFamily="18" charset="0"/>
                        </a:rPr>
                        <a:t>i</a:t>
                      </a:r>
                      <a:endParaRPr lang="en-US" altLang="zh-CN"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zh-CN" sz="1800" u="none" strike="noStrike">
                          <a:effectLst/>
                          <a:latin typeface="Times New Roman" panose="02020603050405020304" pitchFamily="18" charset="0"/>
                          <a:cs typeface="Times New Roman" panose="02020603050405020304" pitchFamily="18" charset="0"/>
                        </a:rPr>
                        <a:t>…</a:t>
                      </a:r>
                      <a:endParaRPr lang="en-US" altLang="zh-C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a:effectLst/>
                          <a:latin typeface="Times New Roman" panose="02020603050405020304" pitchFamily="18" charset="0"/>
                          <a:cs typeface="Times New Roman" panose="02020603050405020304" pitchFamily="18" charset="0"/>
                        </a:rPr>
                        <a:t>…</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smtClean="0">
                          <a:effectLst/>
                          <a:latin typeface="Times New Roman" panose="02020603050405020304" pitchFamily="18" charset="0"/>
                          <a:cs typeface="Times New Roman" panose="02020603050405020304" pitchFamily="18" charset="0"/>
                        </a:rPr>
                        <a:t>1 + </a:t>
                      </a:r>
                      <a:r>
                        <a:rPr lang="en-US" altLang="zh-CN" sz="1800" i="1" u="none" strike="noStrike" dirty="0" err="1" smtClean="0">
                          <a:effectLst/>
                          <a:latin typeface="Times New Roman" panose="02020603050405020304" pitchFamily="18" charset="0"/>
                          <a:cs typeface="Times New Roman" panose="02020603050405020304" pitchFamily="18" charset="0"/>
                        </a:rPr>
                        <a:t>i</a:t>
                      </a:r>
                      <a:endParaRPr lang="en-US" altLang="zh-CN"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800" u="none" strike="noStrike" dirty="0" smtClean="0">
                          <a:effectLst/>
                          <a:latin typeface="Times New Roman" panose="02020603050405020304" pitchFamily="18" charset="0"/>
                          <a:cs typeface="Times New Roman" panose="02020603050405020304" pitchFamily="18" charset="0"/>
                        </a:rPr>
                        <a:t>1 + </a:t>
                      </a:r>
                      <a:r>
                        <a:rPr lang="en-US" altLang="zh-CN" sz="1800" i="1" u="none" strike="noStrike" dirty="0" err="1" smtClean="0">
                          <a:effectLst/>
                          <a:latin typeface="Times New Roman" panose="02020603050405020304" pitchFamily="18" charset="0"/>
                          <a:cs typeface="Times New Roman" panose="02020603050405020304" pitchFamily="18" charset="0"/>
                        </a:rPr>
                        <a:t>i</a:t>
                      </a:r>
                      <a:endParaRPr lang="en-US" altLang="zh-CN"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996">
                <a:tc>
                  <a:txBody>
                    <a:bodyPr/>
                    <a:lstStyle/>
                    <a:p>
                      <a:pPr algn="l" fontAlgn="ctr"/>
                      <a:r>
                        <a:rPr lang="zh-CN" altLang="en-US" sz="1400" u="none" strike="noStrike">
                          <a:effectLst/>
                          <a:latin typeface="Times New Roman" panose="02020603050405020304" pitchFamily="18" charset="0"/>
                          <a:cs typeface="Times New Roman" panose="02020603050405020304" pitchFamily="18" charset="0"/>
                        </a:rPr>
                        <a:t>等价的期末付年金的现值</a:t>
                      </a:r>
                      <a:endParaRPr lang="zh-CN" alt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a:effectLst/>
                          <a:latin typeface="Times New Roman" panose="02020603050405020304" pitchFamily="18" charset="0"/>
                          <a:cs typeface="Times New Roman" panose="02020603050405020304" pitchFamily="18" charset="0"/>
                        </a:rPr>
                        <a:t>　</a:t>
                      </a:r>
                      <a:endParaRPr lang="zh-CN" alt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1800" u="none" strike="noStrike" dirty="0">
                          <a:effectLst/>
                          <a:latin typeface="Times New Roman" panose="02020603050405020304" pitchFamily="18" charset="0"/>
                          <a:cs typeface="Times New Roman" panose="02020603050405020304" pitchFamily="18" charset="0"/>
                        </a:rPr>
                        <a:t>　</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4317790"/>
              </p:ext>
            </p:extLst>
          </p:nvPr>
        </p:nvGraphicFramePr>
        <p:xfrm>
          <a:off x="1666170" y="3798454"/>
          <a:ext cx="326256" cy="413258"/>
        </p:xfrm>
        <a:graphic>
          <a:graphicData uri="http://schemas.openxmlformats.org/presentationml/2006/ole">
            <mc:AlternateContent xmlns:mc="http://schemas.openxmlformats.org/markup-compatibility/2006">
              <mc:Choice xmlns:v="urn:schemas-microsoft-com:vml" Requires="v">
                <p:oleObj spid="_x0000_s128072" name="Equation" r:id="rId3" imgW="190440" imgH="241200" progId="Equation.DSMT4">
                  <p:embed/>
                </p:oleObj>
              </mc:Choice>
              <mc:Fallback>
                <p:oleObj name="Equation" r:id="rId3" imgW="190440" imgH="241200" progId="Equation.DSMT4">
                  <p:embed/>
                  <p:pic>
                    <p:nvPicPr>
                      <p:cNvPr id="0" name=""/>
                      <p:cNvPicPr/>
                      <p:nvPr/>
                    </p:nvPicPr>
                    <p:blipFill>
                      <a:blip r:embed="rId4"/>
                      <a:stretch>
                        <a:fillRect/>
                      </a:stretch>
                    </p:blipFill>
                    <p:spPr>
                      <a:xfrm>
                        <a:off x="1666170" y="3798454"/>
                        <a:ext cx="326256" cy="413258"/>
                      </a:xfrm>
                      <a:prstGeom prst="rect">
                        <a:avLst/>
                      </a:prstGeom>
                      <a:solidFill>
                        <a:srgbClr val="FFFF00"/>
                      </a:solidFill>
                      <a:ln>
                        <a:solidFill>
                          <a:schemeClr val="accent1"/>
                        </a:solid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95660139"/>
              </p:ext>
            </p:extLst>
          </p:nvPr>
        </p:nvGraphicFramePr>
        <p:xfrm>
          <a:off x="2774950" y="1347788"/>
          <a:ext cx="3292475" cy="828675"/>
        </p:xfrm>
        <a:graphic>
          <a:graphicData uri="http://schemas.openxmlformats.org/presentationml/2006/ole">
            <mc:AlternateContent xmlns:mc="http://schemas.openxmlformats.org/markup-compatibility/2006">
              <mc:Choice xmlns:v="urn:schemas-microsoft-com:vml" Requires="v">
                <p:oleObj spid="_x0000_s128073" name="Equation" r:id="rId5" imgW="952200" imgH="241200" progId="Equation.DSMT4">
                  <p:embed/>
                </p:oleObj>
              </mc:Choice>
              <mc:Fallback>
                <p:oleObj name="Equation" r:id="rId5" imgW="952200" imgH="241200" progId="Equation.DSMT4">
                  <p:embed/>
                  <p:pic>
                    <p:nvPicPr>
                      <p:cNvPr id="0" name="Object 6"/>
                      <p:cNvPicPr>
                        <a:picLocks noChangeAspect="1" noChangeArrowheads="1"/>
                      </p:cNvPicPr>
                      <p:nvPr/>
                    </p:nvPicPr>
                    <p:blipFill>
                      <a:blip r:embed="rId6"/>
                      <a:srcRect/>
                      <a:stretch>
                        <a:fillRect/>
                      </a:stretch>
                    </p:blipFill>
                    <p:spPr bwMode="auto">
                      <a:xfrm>
                        <a:off x="2774950" y="1347788"/>
                        <a:ext cx="329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17651481"/>
              </p:ext>
            </p:extLst>
          </p:nvPr>
        </p:nvGraphicFramePr>
        <p:xfrm>
          <a:off x="2185071" y="4935018"/>
          <a:ext cx="868418" cy="329999"/>
        </p:xfrm>
        <a:graphic>
          <a:graphicData uri="http://schemas.openxmlformats.org/presentationml/2006/ole">
            <mc:AlternateContent xmlns:mc="http://schemas.openxmlformats.org/markup-compatibility/2006">
              <mc:Choice xmlns:v="urn:schemas-microsoft-com:vml" Requires="v">
                <p:oleObj spid="_x0000_s128074" name="Equation" r:id="rId7" imgW="634680" imgH="241200" progId="Equation.DSMT4">
                  <p:embed/>
                </p:oleObj>
              </mc:Choice>
              <mc:Fallback>
                <p:oleObj name="Equation" r:id="rId7" imgW="634680" imgH="241200" progId="Equation.DSMT4">
                  <p:embed/>
                  <p:pic>
                    <p:nvPicPr>
                      <p:cNvPr id="0" name=""/>
                      <p:cNvPicPr/>
                      <p:nvPr/>
                    </p:nvPicPr>
                    <p:blipFill>
                      <a:blip r:embed="rId8"/>
                      <a:stretch>
                        <a:fillRect/>
                      </a:stretch>
                    </p:blipFill>
                    <p:spPr>
                      <a:xfrm>
                        <a:off x="2185071" y="4935018"/>
                        <a:ext cx="868418" cy="329999"/>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57899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07FA02-6738-436B-840C-1F0097829237}" type="slidenum">
              <a:rPr lang="zh-CN" altLang="en-US"/>
              <a:pPr eaLnBrk="1" hangingPunct="1"/>
              <a:t>16</a:t>
            </a:fld>
            <a:endParaRPr lang="en-US" altLang="zh-CN"/>
          </a:p>
        </p:txBody>
      </p:sp>
      <p:sp>
        <p:nvSpPr>
          <p:cNvPr id="25602" name="Rectangle 2"/>
          <p:cNvSpPr>
            <a:spLocks noGrp="1" noChangeArrowheads="1"/>
          </p:cNvSpPr>
          <p:nvPr>
            <p:ph type="body" idx="1"/>
          </p:nvPr>
        </p:nvSpPr>
        <p:spPr>
          <a:xfrm>
            <a:off x="468313" y="1040238"/>
            <a:ext cx="8229600" cy="5149850"/>
          </a:xfrm>
        </p:spPr>
        <p:txBody>
          <a:bodyPr/>
          <a:lstStyle/>
          <a:p>
            <a:pPr eaLnBrk="1" hangingPunct="1">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期初付年金的现值</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因子</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期初付年金的积累值</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因子</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itchFamily="2" charset="2"/>
              <a:buNone/>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53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3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606" name="Object 6"/>
          <p:cNvGraphicFramePr>
            <a:graphicFrameLocks noChangeAspect="1"/>
          </p:cNvGraphicFramePr>
          <p:nvPr>
            <p:extLst>
              <p:ext uri="{D42A27DB-BD31-4B8C-83A1-F6EECF244321}">
                <p14:modId xmlns:p14="http://schemas.microsoft.com/office/powerpoint/2010/main" val="437171152"/>
              </p:ext>
            </p:extLst>
          </p:nvPr>
        </p:nvGraphicFramePr>
        <p:xfrm>
          <a:off x="1077812" y="1944103"/>
          <a:ext cx="3160712" cy="828675"/>
        </p:xfrm>
        <a:graphic>
          <a:graphicData uri="http://schemas.openxmlformats.org/presentationml/2006/ole">
            <mc:AlternateContent xmlns:mc="http://schemas.openxmlformats.org/markup-compatibility/2006">
              <mc:Choice xmlns:v="urn:schemas-microsoft-com:vml" Requires="v">
                <p:oleObj spid="_x0000_s79986" name="Equation" r:id="rId3" imgW="914400" imgH="241200" progId="Equation.DSMT4">
                  <p:embed/>
                </p:oleObj>
              </mc:Choice>
              <mc:Fallback>
                <p:oleObj name="Equation" r:id="rId3" imgW="914400" imgH="241200" progId="Equation.DSMT4">
                  <p:embed/>
                  <p:pic>
                    <p:nvPicPr>
                      <p:cNvPr id="0" name=""/>
                      <p:cNvPicPr>
                        <a:picLocks noChangeAspect="1" noChangeArrowheads="1"/>
                      </p:cNvPicPr>
                      <p:nvPr/>
                    </p:nvPicPr>
                    <p:blipFill>
                      <a:blip r:embed="rId4"/>
                      <a:srcRect/>
                      <a:stretch>
                        <a:fillRect/>
                      </a:stretch>
                    </p:blipFill>
                    <p:spPr bwMode="auto">
                      <a:xfrm>
                        <a:off x="1077812" y="1944103"/>
                        <a:ext cx="3160712"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42"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194231408"/>
              </p:ext>
            </p:extLst>
          </p:nvPr>
        </p:nvGraphicFramePr>
        <p:xfrm>
          <a:off x="1028700" y="4365625"/>
          <a:ext cx="3724275" cy="1063625"/>
        </p:xfrm>
        <a:graphic>
          <a:graphicData uri="http://schemas.openxmlformats.org/presentationml/2006/ole">
            <mc:AlternateContent xmlns:mc="http://schemas.openxmlformats.org/markup-compatibility/2006">
              <mc:Choice xmlns:v="urn:schemas-microsoft-com:vml" Requires="v">
                <p:oleObj spid="_x0000_s79987" name="Equation" r:id="rId5" imgW="888614" imgH="253890" progId="Equation.DSMT4">
                  <p:embed/>
                </p:oleObj>
              </mc:Choice>
              <mc:Fallback>
                <p:oleObj name="Equation" r:id="rId5" imgW="888614"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700" y="4365625"/>
                        <a:ext cx="3724275"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08363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 calcmode="lin" valueType="num">
                                      <p:cBhvr additive="base">
                                        <p:cTn id="7" dur="5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606"/>
                                        </p:tgtEl>
                                        <p:attrNameLst>
                                          <p:attrName>style.visibility</p:attrName>
                                        </p:attrNameLst>
                                      </p:cBhvr>
                                      <p:to>
                                        <p:strVal val="visible"/>
                                      </p:to>
                                    </p:set>
                                    <p:anim calcmode="lin" valueType="num">
                                      <p:cBhvr additive="base">
                                        <p:cTn id="13" dur="500" fill="hold"/>
                                        <p:tgtEl>
                                          <p:spTgt spid="25606"/>
                                        </p:tgtEl>
                                        <p:attrNameLst>
                                          <p:attrName>ppt_x</p:attrName>
                                        </p:attrNameLst>
                                      </p:cBhvr>
                                      <p:tavLst>
                                        <p:tav tm="0">
                                          <p:val>
                                            <p:strVal val="#ppt_x"/>
                                          </p:val>
                                        </p:tav>
                                        <p:tav tm="100000">
                                          <p:val>
                                            <p:strVal val="#ppt_x"/>
                                          </p:val>
                                        </p:tav>
                                      </p:tavLst>
                                    </p:anim>
                                    <p:anim calcmode="lin" valueType="num">
                                      <p:cBhvr additive="base">
                                        <p:cTn id="14"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2">
                                            <p:txEl>
                                              <p:pRg st="6" end="6"/>
                                            </p:txEl>
                                          </p:spTgt>
                                        </p:tgtEl>
                                        <p:attrNameLst>
                                          <p:attrName>style.visibility</p:attrName>
                                        </p:attrNameLst>
                                      </p:cBhvr>
                                      <p:to>
                                        <p:strVal val="visible"/>
                                      </p:to>
                                    </p:set>
                                    <p:anim calcmode="lin" valueType="num">
                                      <p:cBhvr additive="base">
                                        <p:cTn id="19" dur="500" fill="hold"/>
                                        <p:tgtEl>
                                          <p:spTgt spid="2560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xfrm>
            <a:off x="6553199" y="6248399"/>
            <a:ext cx="2559931" cy="553675"/>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C5971B-012F-42F9-8DFD-BFF25B5723DF}" type="slidenum">
              <a:rPr lang="zh-CN" altLang="en-US"/>
              <a:pPr eaLnBrk="1" hangingPunct="1"/>
              <a:t>17</a:t>
            </a:fld>
            <a:endParaRPr lang="en-US" altLang="zh-CN"/>
          </a:p>
        </p:txBody>
      </p:sp>
      <p:sp>
        <p:nvSpPr>
          <p:cNvPr id="26626" name="Rectangle 2"/>
          <p:cNvSpPr>
            <a:spLocks noGrp="1" noChangeArrowheads="1"/>
          </p:cNvSpPr>
          <p:nvPr>
            <p:ph type="body" idx="1"/>
          </p:nvPr>
        </p:nvSpPr>
        <p:spPr>
          <a:xfrm>
            <a:off x="590550" y="836613"/>
            <a:ext cx="8229600" cy="5294312"/>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和      的关系（下页图示） </a:t>
            </a:r>
          </a:p>
          <a:p>
            <a:pPr lvl="1"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55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28" name="Object 4"/>
          <p:cNvGraphicFramePr>
            <a:graphicFrameLocks noChangeAspect="1"/>
          </p:cNvGraphicFramePr>
          <p:nvPr>
            <p:extLst>
              <p:ext uri="{D42A27DB-BD31-4B8C-83A1-F6EECF244321}">
                <p14:modId xmlns:p14="http://schemas.microsoft.com/office/powerpoint/2010/main" val="2789638051"/>
              </p:ext>
            </p:extLst>
          </p:nvPr>
        </p:nvGraphicFramePr>
        <p:xfrm>
          <a:off x="928688" y="922338"/>
          <a:ext cx="512762" cy="547687"/>
        </p:xfrm>
        <a:graphic>
          <a:graphicData uri="http://schemas.openxmlformats.org/presentationml/2006/ole">
            <mc:AlternateContent xmlns:mc="http://schemas.openxmlformats.org/markup-compatibility/2006">
              <mc:Choice xmlns:v="urn:schemas-microsoft-com:vml" Requires="v">
                <p:oleObj spid="_x0000_s81060" name="Equation" r:id="rId3" imgW="228600" imgH="241200" progId="Equation.DSMT4">
                  <p:embed/>
                </p:oleObj>
              </mc:Choice>
              <mc:Fallback>
                <p:oleObj name="Equation" r:id="rId3" imgW="228600" imgH="241200" progId="Equation.DSMT4">
                  <p:embed/>
                  <p:pic>
                    <p:nvPicPr>
                      <p:cNvPr id="0" name=""/>
                      <p:cNvPicPr>
                        <a:picLocks noChangeAspect="1" noChangeArrowheads="1"/>
                      </p:cNvPicPr>
                      <p:nvPr/>
                    </p:nvPicPr>
                    <p:blipFill>
                      <a:blip r:embed="rId4"/>
                      <a:srcRect/>
                      <a:stretch>
                        <a:fillRect/>
                      </a:stretch>
                    </p:blipFill>
                    <p:spPr bwMode="auto">
                      <a:xfrm>
                        <a:off x="928688" y="922338"/>
                        <a:ext cx="512762"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5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1" name="Object 7"/>
          <p:cNvGraphicFramePr>
            <a:graphicFrameLocks noChangeAspect="1"/>
          </p:cNvGraphicFramePr>
          <p:nvPr>
            <p:extLst>
              <p:ext uri="{D42A27DB-BD31-4B8C-83A1-F6EECF244321}">
                <p14:modId xmlns:p14="http://schemas.microsoft.com/office/powerpoint/2010/main" val="1219498451"/>
              </p:ext>
            </p:extLst>
          </p:nvPr>
        </p:nvGraphicFramePr>
        <p:xfrm>
          <a:off x="1789113" y="923925"/>
          <a:ext cx="501650" cy="615950"/>
        </p:xfrm>
        <a:graphic>
          <a:graphicData uri="http://schemas.openxmlformats.org/presentationml/2006/ole">
            <mc:AlternateContent xmlns:mc="http://schemas.openxmlformats.org/markup-compatibility/2006">
              <mc:Choice xmlns:v="urn:schemas-microsoft-com:vml" Requires="v">
                <p:oleObj spid="_x0000_s81061" name="Equation" r:id="rId5" imgW="203040" imgH="241200" progId="Equation.DSMT4">
                  <p:embed/>
                </p:oleObj>
              </mc:Choice>
              <mc:Fallback>
                <p:oleObj name="Equation" r:id="rId5" imgW="203040" imgH="241200" progId="Equation.DSMT4">
                  <p:embed/>
                  <p:pic>
                    <p:nvPicPr>
                      <p:cNvPr id="0" name=""/>
                      <p:cNvPicPr>
                        <a:picLocks noChangeAspect="1" noChangeArrowheads="1"/>
                      </p:cNvPicPr>
                      <p:nvPr/>
                    </p:nvPicPr>
                    <p:blipFill>
                      <a:blip r:embed="rId6"/>
                      <a:srcRect/>
                      <a:stretch>
                        <a:fillRect/>
                      </a:stretch>
                    </p:blipFill>
                    <p:spPr bwMode="auto">
                      <a:xfrm>
                        <a:off x="1789113" y="923925"/>
                        <a:ext cx="5016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1"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56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2271426760"/>
              </p:ext>
            </p:extLst>
          </p:nvPr>
        </p:nvGraphicFramePr>
        <p:xfrm>
          <a:off x="2600273" y="2411350"/>
          <a:ext cx="2665065" cy="1569897"/>
        </p:xfrm>
        <a:graphic>
          <a:graphicData uri="http://schemas.openxmlformats.org/presentationml/2006/ole">
            <mc:AlternateContent xmlns:mc="http://schemas.openxmlformats.org/markup-compatibility/2006">
              <mc:Choice xmlns:v="urn:schemas-microsoft-com:vml" Requires="v">
                <p:oleObj spid="_x0000_s81062" name="Equation" r:id="rId7" imgW="774364" imgH="457002" progId="">
                  <p:embed/>
                </p:oleObj>
              </mc:Choice>
              <mc:Fallback>
                <p:oleObj name="Equation" r:id="rId7" imgW="774364" imgH="457002"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0273" y="2411350"/>
                        <a:ext cx="2665065" cy="1569897"/>
                      </a:xfrm>
                      <a:prstGeom prst="rect">
                        <a:avLst/>
                      </a:prstGeom>
                      <a:solidFill>
                        <a:srgbClr val="FFFFC2"/>
                      </a:solidFill>
                    </p:spPr>
                  </p:pic>
                </p:oleObj>
              </mc:Fallback>
            </mc:AlternateContent>
          </a:graphicData>
        </a:graphic>
      </p:graphicFrame>
      <p:sp>
        <p:nvSpPr>
          <p:cNvPr id="17" name="Rectangle 3"/>
          <p:cNvSpPr>
            <a:spLocks noChangeArrowheads="1"/>
          </p:cNvSpPr>
          <p:nvPr/>
        </p:nvSpPr>
        <p:spPr bwMode="auto">
          <a:xfrm>
            <a:off x="0" y="36895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755003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8"/>
                                        </p:tgtEl>
                                        <p:attrNameLst>
                                          <p:attrName>style.visibility</p:attrName>
                                        </p:attrNameLst>
                                      </p:cBhvr>
                                      <p:to>
                                        <p:strVal val="visible"/>
                                      </p:to>
                                    </p:set>
                                    <p:anim calcmode="lin" valueType="num">
                                      <p:cBhvr additive="base">
                                        <p:cTn id="11" dur="500" fill="hold"/>
                                        <p:tgtEl>
                                          <p:spTgt spid="26628"/>
                                        </p:tgtEl>
                                        <p:attrNameLst>
                                          <p:attrName>ppt_x</p:attrName>
                                        </p:attrNameLst>
                                      </p:cBhvr>
                                      <p:tavLst>
                                        <p:tav tm="0">
                                          <p:val>
                                            <p:strVal val="#ppt_x"/>
                                          </p:val>
                                        </p:tav>
                                        <p:tav tm="100000">
                                          <p:val>
                                            <p:strVal val="#ppt_x"/>
                                          </p:val>
                                        </p:tav>
                                      </p:tavLst>
                                    </p:anim>
                                    <p:anim calcmode="lin" valueType="num">
                                      <p:cBhvr additive="base">
                                        <p:cTn id="12" dur="500" fill="hold"/>
                                        <p:tgtEl>
                                          <p:spTgt spid="266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631"/>
                                        </p:tgtEl>
                                        <p:attrNameLst>
                                          <p:attrName>style.visibility</p:attrName>
                                        </p:attrNameLst>
                                      </p:cBhvr>
                                      <p:to>
                                        <p:strVal val="visible"/>
                                      </p:to>
                                    </p:set>
                                    <p:anim calcmode="lin" valueType="num">
                                      <p:cBhvr additive="base">
                                        <p:cTn id="15" dur="500" fill="hold"/>
                                        <p:tgtEl>
                                          <p:spTgt spid="26631"/>
                                        </p:tgtEl>
                                        <p:attrNameLst>
                                          <p:attrName>ppt_x</p:attrName>
                                        </p:attrNameLst>
                                      </p:cBhvr>
                                      <p:tavLst>
                                        <p:tav tm="0">
                                          <p:val>
                                            <p:strVal val="#ppt_x"/>
                                          </p:val>
                                        </p:tav>
                                        <p:tav tm="100000">
                                          <p:val>
                                            <p:strVal val="#ppt_x"/>
                                          </p:val>
                                        </p:tav>
                                      </p:tavLst>
                                    </p:anim>
                                    <p:anim calcmode="lin" valueType="num">
                                      <p:cBhvr additive="base">
                                        <p:cTn id="16" dur="500" fill="hold"/>
                                        <p:tgtEl>
                                          <p:spTgt spid="2663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635"/>
                                        </p:tgtEl>
                                        <p:attrNameLst>
                                          <p:attrName>style.visibility</p:attrName>
                                        </p:attrNameLst>
                                      </p:cBhvr>
                                      <p:to>
                                        <p:strVal val="visible"/>
                                      </p:to>
                                    </p:set>
                                    <p:anim calcmode="lin" valueType="num">
                                      <p:cBhvr additive="base">
                                        <p:cTn id="19" dur="500" fill="hold"/>
                                        <p:tgtEl>
                                          <p:spTgt spid="26635"/>
                                        </p:tgtEl>
                                        <p:attrNameLst>
                                          <p:attrName>ppt_x</p:attrName>
                                        </p:attrNameLst>
                                      </p:cBhvr>
                                      <p:tavLst>
                                        <p:tav tm="0">
                                          <p:val>
                                            <p:strVal val="#ppt_x"/>
                                          </p:val>
                                        </p:tav>
                                        <p:tav tm="100000">
                                          <p:val>
                                            <p:strVal val="#ppt_x"/>
                                          </p:val>
                                        </p:tav>
                                      </p:tavLst>
                                    </p:anim>
                                    <p:anim calcmode="lin" valueType="num">
                                      <p:cBhvr additive="base">
                                        <p:cTn id="20" dur="500" fill="hold"/>
                                        <p:tgtEl>
                                          <p:spTgt spid="26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F85061D-D145-4137-9D76-E5FAE0ED1600}" type="slidenum">
              <a:rPr lang="zh-CN" altLang="en-US"/>
              <a:pPr eaLnBrk="1" hangingPunct="1">
                <a:buNone/>
              </a:pPr>
              <a:t>18</a:t>
            </a:fld>
            <a:endParaRPr lang="en-US" altLang="zh-CN" dirty="0"/>
          </a:p>
        </p:txBody>
      </p:sp>
      <p:graphicFrame>
        <p:nvGraphicFramePr>
          <p:cNvPr id="25603" name="Object 2"/>
          <p:cNvGraphicFramePr>
            <a:graphicFrameLocks noChangeAspect="1"/>
          </p:cNvGraphicFramePr>
          <p:nvPr>
            <p:extLst>
              <p:ext uri="{D42A27DB-BD31-4B8C-83A1-F6EECF244321}">
                <p14:modId xmlns:p14="http://schemas.microsoft.com/office/powerpoint/2010/main" val="3884156454"/>
              </p:ext>
            </p:extLst>
          </p:nvPr>
        </p:nvGraphicFramePr>
        <p:xfrm>
          <a:off x="2124075" y="1097232"/>
          <a:ext cx="477838" cy="949325"/>
        </p:xfrm>
        <a:graphic>
          <a:graphicData uri="http://schemas.openxmlformats.org/presentationml/2006/ole">
            <mc:AlternateContent xmlns:mc="http://schemas.openxmlformats.org/markup-compatibility/2006">
              <mc:Choice xmlns:v="urn:schemas-microsoft-com:vml" Requires="v">
                <p:oleObj spid="_x0000_s82354" r:id="rId3" imgW="228998" imgH="457995" progId="">
                  <p:embed/>
                </p:oleObj>
              </mc:Choice>
              <mc:Fallback>
                <p:oleObj r:id="rId3" imgW="228998" imgH="4579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97232"/>
                        <a:ext cx="477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Line 3"/>
          <p:cNvSpPr>
            <a:spLocks noChangeShapeType="1"/>
          </p:cNvSpPr>
          <p:nvPr/>
        </p:nvSpPr>
        <p:spPr bwMode="auto">
          <a:xfrm>
            <a:off x="1116013" y="2968894"/>
            <a:ext cx="70564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5605" name="Text Box 4"/>
          <p:cNvSpPr txBox="1">
            <a:spLocks noChangeArrowheads="1"/>
          </p:cNvSpPr>
          <p:nvPr/>
        </p:nvSpPr>
        <p:spPr bwMode="auto">
          <a:xfrm>
            <a:off x="1023938" y="2556144"/>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0</a:t>
            </a:r>
          </a:p>
        </p:txBody>
      </p:sp>
      <p:sp>
        <p:nvSpPr>
          <p:cNvPr id="25606" name="Text Box 5"/>
          <p:cNvSpPr txBox="1">
            <a:spLocks noChangeArrowheads="1"/>
          </p:cNvSpPr>
          <p:nvPr/>
        </p:nvSpPr>
        <p:spPr bwMode="auto">
          <a:xfrm>
            <a:off x="8080375" y="2557732"/>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Times New Roman" pitchFamily="18" charset="0"/>
              </a:rPr>
              <a:t>n</a:t>
            </a:r>
          </a:p>
        </p:txBody>
      </p:sp>
      <p:sp>
        <p:nvSpPr>
          <p:cNvPr id="25607" name="Text Box 6"/>
          <p:cNvSpPr txBox="1">
            <a:spLocks noChangeArrowheads="1"/>
          </p:cNvSpPr>
          <p:nvPr/>
        </p:nvSpPr>
        <p:spPr bwMode="auto">
          <a:xfrm>
            <a:off x="1116013" y="3545157"/>
            <a:ext cx="3540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a:solidFill>
                  <a:srgbClr val="6600FF"/>
                </a:solidFill>
              </a:rPr>
              <a:t>1</a:t>
            </a:r>
          </a:p>
        </p:txBody>
      </p:sp>
      <p:sp>
        <p:nvSpPr>
          <p:cNvPr id="25608" name="Line 7"/>
          <p:cNvSpPr>
            <a:spLocks noChangeShapeType="1"/>
          </p:cNvSpPr>
          <p:nvPr/>
        </p:nvSpPr>
        <p:spPr bwMode="auto">
          <a:xfrm>
            <a:off x="2339975" y="2176732"/>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5609" name="Line 8"/>
          <p:cNvSpPr>
            <a:spLocks noChangeShapeType="1"/>
          </p:cNvSpPr>
          <p:nvPr/>
        </p:nvSpPr>
        <p:spPr bwMode="auto">
          <a:xfrm>
            <a:off x="3635375" y="2176732"/>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5610" name="Line 9"/>
          <p:cNvSpPr>
            <a:spLocks noChangeShapeType="1"/>
          </p:cNvSpPr>
          <p:nvPr/>
        </p:nvSpPr>
        <p:spPr bwMode="auto">
          <a:xfrm>
            <a:off x="5724525" y="2176732"/>
            <a:ext cx="0" cy="187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5611" name="Line 10"/>
          <p:cNvSpPr>
            <a:spLocks noChangeShapeType="1"/>
          </p:cNvSpPr>
          <p:nvPr/>
        </p:nvSpPr>
        <p:spPr bwMode="auto">
          <a:xfrm>
            <a:off x="7164388" y="2105294"/>
            <a:ext cx="0" cy="1871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5612" name="Text Box 11"/>
          <p:cNvSpPr txBox="1">
            <a:spLocks noChangeArrowheads="1"/>
          </p:cNvSpPr>
          <p:nvPr/>
        </p:nvSpPr>
        <p:spPr bwMode="auto">
          <a:xfrm>
            <a:off x="4335463" y="2483119"/>
            <a:ext cx="80021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a:t>……</a:t>
            </a:r>
          </a:p>
        </p:txBody>
      </p:sp>
      <p:graphicFrame>
        <p:nvGraphicFramePr>
          <p:cNvPr id="25613" name="Object 12"/>
          <p:cNvGraphicFramePr>
            <a:graphicFrameLocks noChangeAspect="1"/>
          </p:cNvGraphicFramePr>
          <p:nvPr>
            <p:extLst>
              <p:ext uri="{D42A27DB-BD31-4B8C-83A1-F6EECF244321}">
                <p14:modId xmlns:p14="http://schemas.microsoft.com/office/powerpoint/2010/main" val="3363235563"/>
              </p:ext>
            </p:extLst>
          </p:nvPr>
        </p:nvGraphicFramePr>
        <p:xfrm>
          <a:off x="971550" y="1097232"/>
          <a:ext cx="477838" cy="949325"/>
        </p:xfrm>
        <a:graphic>
          <a:graphicData uri="http://schemas.openxmlformats.org/presentationml/2006/ole">
            <mc:AlternateContent xmlns:mc="http://schemas.openxmlformats.org/markup-compatibility/2006">
              <mc:Choice xmlns:v="urn:schemas-microsoft-com:vml" Requires="v">
                <p:oleObj spid="_x0000_s82355" r:id="rId5" imgW="228998" imgH="457995" progId="">
                  <p:embed/>
                </p:oleObj>
              </mc:Choice>
              <mc:Fallback>
                <p:oleObj r:id="rId5" imgW="228998" imgH="45799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097232"/>
                        <a:ext cx="477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4" name="Object 13"/>
          <p:cNvGraphicFramePr>
            <a:graphicFrameLocks noChangeAspect="1"/>
          </p:cNvGraphicFramePr>
          <p:nvPr>
            <p:extLst>
              <p:ext uri="{D42A27DB-BD31-4B8C-83A1-F6EECF244321}">
                <p14:modId xmlns:p14="http://schemas.microsoft.com/office/powerpoint/2010/main" val="343446740"/>
              </p:ext>
            </p:extLst>
          </p:nvPr>
        </p:nvGraphicFramePr>
        <p:xfrm>
          <a:off x="6948488" y="1097232"/>
          <a:ext cx="477837" cy="949325"/>
        </p:xfrm>
        <a:graphic>
          <a:graphicData uri="http://schemas.openxmlformats.org/presentationml/2006/ole">
            <mc:AlternateContent xmlns:mc="http://schemas.openxmlformats.org/markup-compatibility/2006">
              <mc:Choice xmlns:v="urn:schemas-microsoft-com:vml" Requires="v">
                <p:oleObj spid="_x0000_s82356" r:id="rId7" imgW="228998" imgH="457995" progId="">
                  <p:embed/>
                </p:oleObj>
              </mc:Choice>
              <mc:Fallback>
                <p:oleObj r:id="rId7" imgW="228998" imgH="45799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8488" y="1097232"/>
                        <a:ext cx="477837"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5" name="Object 14"/>
          <p:cNvGraphicFramePr>
            <a:graphicFrameLocks noChangeAspect="1"/>
          </p:cNvGraphicFramePr>
          <p:nvPr>
            <p:extLst>
              <p:ext uri="{D42A27DB-BD31-4B8C-83A1-F6EECF244321}">
                <p14:modId xmlns:p14="http://schemas.microsoft.com/office/powerpoint/2010/main" val="3804322284"/>
              </p:ext>
            </p:extLst>
          </p:nvPr>
        </p:nvGraphicFramePr>
        <p:xfrm>
          <a:off x="3419475" y="1097232"/>
          <a:ext cx="477838" cy="949325"/>
        </p:xfrm>
        <a:graphic>
          <a:graphicData uri="http://schemas.openxmlformats.org/presentationml/2006/ole">
            <mc:AlternateContent xmlns:mc="http://schemas.openxmlformats.org/markup-compatibility/2006">
              <mc:Choice xmlns:v="urn:schemas-microsoft-com:vml" Requires="v">
                <p:oleObj spid="_x0000_s82357" r:id="rId9" imgW="228998" imgH="457995" progId="">
                  <p:embed/>
                </p:oleObj>
              </mc:Choice>
              <mc:Fallback>
                <p:oleObj r:id="rId9" imgW="228998" imgH="457995"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1097232"/>
                        <a:ext cx="477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16" name="Text Box 15"/>
          <p:cNvSpPr txBox="1">
            <a:spLocks noChangeArrowheads="1"/>
          </p:cNvSpPr>
          <p:nvPr/>
        </p:nvSpPr>
        <p:spPr bwMode="auto">
          <a:xfrm>
            <a:off x="2197100" y="4337319"/>
            <a:ext cx="33855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d</a:t>
            </a:r>
          </a:p>
        </p:txBody>
      </p:sp>
      <p:sp>
        <p:nvSpPr>
          <p:cNvPr id="25617" name="Text Box 16"/>
          <p:cNvSpPr txBox="1">
            <a:spLocks noChangeArrowheads="1"/>
          </p:cNvSpPr>
          <p:nvPr/>
        </p:nvSpPr>
        <p:spPr bwMode="auto">
          <a:xfrm>
            <a:off x="7092950" y="4337319"/>
            <a:ext cx="33855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d</a:t>
            </a:r>
          </a:p>
        </p:txBody>
      </p:sp>
      <p:sp>
        <p:nvSpPr>
          <p:cNvPr id="25618" name="Text Box 17"/>
          <p:cNvSpPr txBox="1">
            <a:spLocks noChangeArrowheads="1"/>
          </p:cNvSpPr>
          <p:nvPr/>
        </p:nvSpPr>
        <p:spPr bwMode="auto">
          <a:xfrm>
            <a:off x="5580063" y="4337319"/>
            <a:ext cx="33855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d</a:t>
            </a:r>
          </a:p>
        </p:txBody>
      </p:sp>
      <p:sp>
        <p:nvSpPr>
          <p:cNvPr id="25621" name="Text Box 20"/>
          <p:cNvSpPr txBox="1">
            <a:spLocks noChangeArrowheads="1"/>
          </p:cNvSpPr>
          <p:nvPr/>
        </p:nvSpPr>
        <p:spPr bwMode="auto">
          <a:xfrm>
            <a:off x="977900" y="472757"/>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dirty="0">
                <a:solidFill>
                  <a:srgbClr val="6600FF"/>
                </a:solidFill>
              </a:rPr>
              <a:t>1</a:t>
            </a:r>
          </a:p>
        </p:txBody>
      </p:sp>
      <p:sp>
        <p:nvSpPr>
          <p:cNvPr id="25622" name="AutoShape 21"/>
          <p:cNvSpPr>
            <a:spLocks noChangeArrowheads="1"/>
          </p:cNvSpPr>
          <p:nvPr/>
        </p:nvSpPr>
        <p:spPr bwMode="auto">
          <a:xfrm>
            <a:off x="1620838" y="655719"/>
            <a:ext cx="287337" cy="287338"/>
          </a:xfrm>
          <a:prstGeom prst="rightArrow">
            <a:avLst>
              <a:gd name="adj1" fmla="val 50000"/>
              <a:gd name="adj2" fmla="val 25000"/>
            </a:avLst>
          </a:prstGeom>
          <a:solidFill>
            <a:srgbClr val="0000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None/>
            </a:pPr>
            <a:endParaRPr lang="zh-CN" altLang="en-US">
              <a:solidFill>
                <a:srgbClr val="000066"/>
              </a:solidFill>
            </a:endParaRPr>
          </a:p>
        </p:txBody>
      </p:sp>
      <p:sp>
        <p:nvSpPr>
          <p:cNvPr id="25623" name="AutoShape 22"/>
          <p:cNvSpPr>
            <a:spLocks noChangeArrowheads="1"/>
          </p:cNvSpPr>
          <p:nvPr/>
        </p:nvSpPr>
        <p:spPr bwMode="auto">
          <a:xfrm>
            <a:off x="1765300" y="3689619"/>
            <a:ext cx="287338" cy="287338"/>
          </a:xfrm>
          <a:prstGeom prst="rightArrow">
            <a:avLst>
              <a:gd name="adj1" fmla="val 50000"/>
              <a:gd name="adj2" fmla="val 25000"/>
            </a:avLst>
          </a:prstGeom>
          <a:solidFill>
            <a:srgbClr val="00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a:p>
        </p:txBody>
      </p:sp>
      <p:graphicFrame>
        <p:nvGraphicFramePr>
          <p:cNvPr id="25624" name="Object 23"/>
          <p:cNvGraphicFramePr>
            <a:graphicFrameLocks noChangeAspect="1"/>
          </p:cNvGraphicFramePr>
          <p:nvPr>
            <p:extLst>
              <p:ext uri="{D42A27DB-BD31-4B8C-83A1-F6EECF244321}">
                <p14:modId xmlns:p14="http://schemas.microsoft.com/office/powerpoint/2010/main" val="1325110107"/>
              </p:ext>
            </p:extLst>
          </p:nvPr>
        </p:nvGraphicFramePr>
        <p:xfrm>
          <a:off x="2195513" y="5057474"/>
          <a:ext cx="476250" cy="1008062"/>
        </p:xfrm>
        <a:graphic>
          <a:graphicData uri="http://schemas.openxmlformats.org/presentationml/2006/ole">
            <mc:AlternateContent xmlns:mc="http://schemas.openxmlformats.org/markup-compatibility/2006">
              <mc:Choice xmlns:v="urn:schemas-microsoft-com:vml" Requires="v">
                <p:oleObj spid="_x0000_s82358" name="Equation" r:id="rId11" imgW="215806" imgH="457002" progId="">
                  <p:embed/>
                </p:oleObj>
              </mc:Choice>
              <mc:Fallback>
                <p:oleObj name="Equation" r:id="rId11" imgW="215806" imgH="457002"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5057474"/>
                        <a:ext cx="476250" cy="10080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5" name="Object 24"/>
          <p:cNvGraphicFramePr>
            <a:graphicFrameLocks noChangeAspect="1"/>
          </p:cNvGraphicFramePr>
          <p:nvPr>
            <p:extLst>
              <p:ext uri="{D42A27DB-BD31-4B8C-83A1-F6EECF244321}">
                <p14:modId xmlns:p14="http://schemas.microsoft.com/office/powerpoint/2010/main" val="1693274937"/>
              </p:ext>
            </p:extLst>
          </p:nvPr>
        </p:nvGraphicFramePr>
        <p:xfrm>
          <a:off x="1042988" y="4984449"/>
          <a:ext cx="476250" cy="1008062"/>
        </p:xfrm>
        <a:graphic>
          <a:graphicData uri="http://schemas.openxmlformats.org/presentationml/2006/ole">
            <mc:AlternateContent xmlns:mc="http://schemas.openxmlformats.org/markup-compatibility/2006">
              <mc:Choice xmlns:v="urn:schemas-microsoft-com:vml" Requires="v">
                <p:oleObj spid="_x0000_s82359" name="Equation" r:id="rId13" imgW="215806" imgH="457002" progId="">
                  <p:embed/>
                </p:oleObj>
              </mc:Choice>
              <mc:Fallback>
                <p:oleObj name="Equation" r:id="rId13" imgW="215806" imgH="457002"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984449"/>
                        <a:ext cx="476250" cy="10080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26" name="Object 25"/>
          <p:cNvGraphicFramePr>
            <a:graphicFrameLocks noChangeAspect="1"/>
          </p:cNvGraphicFramePr>
          <p:nvPr>
            <p:extLst>
              <p:ext uri="{D42A27DB-BD31-4B8C-83A1-F6EECF244321}">
                <p14:modId xmlns:p14="http://schemas.microsoft.com/office/powerpoint/2010/main" val="2669189895"/>
              </p:ext>
            </p:extLst>
          </p:nvPr>
        </p:nvGraphicFramePr>
        <p:xfrm>
          <a:off x="7019925" y="4913011"/>
          <a:ext cx="476250" cy="1008063"/>
        </p:xfrm>
        <a:graphic>
          <a:graphicData uri="http://schemas.openxmlformats.org/presentationml/2006/ole">
            <mc:AlternateContent xmlns:mc="http://schemas.openxmlformats.org/markup-compatibility/2006">
              <mc:Choice xmlns:v="urn:schemas-microsoft-com:vml" Requires="v">
                <p:oleObj spid="_x0000_s82360" name="Equation" r:id="rId15" imgW="215806" imgH="457002" progId="">
                  <p:embed/>
                </p:oleObj>
              </mc:Choice>
              <mc:Fallback>
                <p:oleObj name="Equation" r:id="rId15" imgW="215806" imgH="45700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9925" y="4913011"/>
                        <a:ext cx="476250" cy="10080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27" name="Text Box 27"/>
          <p:cNvSpPr txBox="1">
            <a:spLocks noChangeArrowheads="1"/>
          </p:cNvSpPr>
          <p:nvPr/>
        </p:nvSpPr>
        <p:spPr bwMode="auto">
          <a:xfrm>
            <a:off x="1116013" y="4337319"/>
            <a:ext cx="33855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d</a:t>
            </a:r>
          </a:p>
        </p:txBody>
      </p:sp>
      <p:sp>
        <p:nvSpPr>
          <p:cNvPr id="25628" name="AutoShape 28"/>
          <p:cNvSpPr>
            <a:spLocks noChangeArrowheads="1"/>
          </p:cNvSpPr>
          <p:nvPr/>
        </p:nvSpPr>
        <p:spPr bwMode="auto">
          <a:xfrm>
            <a:off x="8672512" y="4094432"/>
            <a:ext cx="327026" cy="1796229"/>
          </a:xfrm>
          <a:prstGeom prst="curvedLeftArrow">
            <a:avLst>
              <a:gd name="adj1" fmla="val 69237"/>
              <a:gd name="adj2" fmla="val 138474"/>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298014740"/>
              </p:ext>
            </p:extLst>
          </p:nvPr>
        </p:nvGraphicFramePr>
        <p:xfrm>
          <a:off x="3644875" y="6306611"/>
          <a:ext cx="1259775" cy="551389"/>
        </p:xfrm>
        <a:graphic>
          <a:graphicData uri="http://schemas.openxmlformats.org/presentationml/2006/ole">
            <mc:AlternateContent xmlns:mc="http://schemas.openxmlformats.org/markup-compatibility/2006">
              <mc:Choice xmlns:v="urn:schemas-microsoft-com:vml" Requires="v">
                <p:oleObj spid="_x0000_s82361" name="Equation" r:id="rId17" imgW="774364" imgH="457002" progId="">
                  <p:embed/>
                </p:oleObj>
              </mc:Choice>
              <mc:Fallback>
                <p:oleObj name="Equation" r:id="rId17" imgW="774364" imgH="457002"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44875" y="6306611"/>
                        <a:ext cx="1259775" cy="551389"/>
                      </a:xfrm>
                      <a:prstGeom prst="rect">
                        <a:avLst/>
                      </a:prstGeom>
                      <a:solidFill>
                        <a:srgbClr val="FFFF00"/>
                      </a:solidFill>
                    </p:spPr>
                  </p:pic>
                </p:oleObj>
              </mc:Fallback>
            </mc:AlternateContent>
          </a:graphicData>
        </a:graphic>
      </p:graphicFrame>
      <p:sp>
        <p:nvSpPr>
          <p:cNvPr id="30" name="Text Box 15"/>
          <p:cNvSpPr txBox="1">
            <a:spLocks noChangeArrowheads="1"/>
          </p:cNvSpPr>
          <p:nvPr/>
        </p:nvSpPr>
        <p:spPr bwMode="auto">
          <a:xfrm>
            <a:off x="2106364" y="3616594"/>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a:t>
            </a:r>
          </a:p>
        </p:txBody>
      </p:sp>
      <p:sp>
        <p:nvSpPr>
          <p:cNvPr id="31" name="Text Box 16"/>
          <p:cNvSpPr txBox="1">
            <a:spLocks noChangeArrowheads="1"/>
          </p:cNvSpPr>
          <p:nvPr/>
        </p:nvSpPr>
        <p:spPr bwMode="auto">
          <a:xfrm>
            <a:off x="6948264" y="3616594"/>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dirty="0" err="1">
                <a:latin typeface="Times New Roman" pitchFamily="18" charset="0"/>
              </a:rPr>
              <a:t>i</a:t>
            </a:r>
            <a:endParaRPr lang="en-US" altLang="zh-CN" sz="2400" i="1" dirty="0">
              <a:latin typeface="Times New Roman" pitchFamily="18" charset="0"/>
            </a:endParaRPr>
          </a:p>
        </p:txBody>
      </p:sp>
      <p:sp>
        <p:nvSpPr>
          <p:cNvPr id="33" name="Text Box 18"/>
          <p:cNvSpPr txBox="1">
            <a:spLocks noChangeArrowheads="1"/>
          </p:cNvSpPr>
          <p:nvPr/>
        </p:nvSpPr>
        <p:spPr bwMode="auto">
          <a:xfrm>
            <a:off x="3419872" y="3616594"/>
            <a:ext cx="26962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dirty="0" err="1">
                <a:latin typeface="Times New Roman" pitchFamily="18" charset="0"/>
              </a:rPr>
              <a:t>i</a:t>
            </a:r>
            <a:endParaRPr lang="en-US" altLang="zh-CN" sz="2400" i="1" dirty="0">
              <a:latin typeface="Times New Roman" pitchFamily="18" charset="0"/>
            </a:endParaRPr>
          </a:p>
        </p:txBody>
      </p:sp>
      <p:sp>
        <p:nvSpPr>
          <p:cNvPr id="34" name="Text Box 19"/>
          <p:cNvSpPr txBox="1">
            <a:spLocks noChangeArrowheads="1"/>
          </p:cNvSpPr>
          <p:nvPr/>
        </p:nvSpPr>
        <p:spPr bwMode="auto">
          <a:xfrm>
            <a:off x="8062664" y="3637232"/>
            <a:ext cx="69281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a:latin typeface="Times New Roman" pitchFamily="18" charset="0"/>
              </a:rPr>
              <a:t>i </a:t>
            </a:r>
            <a:r>
              <a:rPr lang="en-US" altLang="zh-CN" sz="2400">
                <a:latin typeface="Times New Roman" pitchFamily="18" charset="0"/>
              </a:rPr>
              <a:t>+</a:t>
            </a:r>
            <a:r>
              <a:rPr lang="en-US" altLang="zh-CN" sz="2400" b="1">
                <a:solidFill>
                  <a:srgbClr val="FF0000"/>
                </a:solidFill>
              </a:rPr>
              <a:t>1</a:t>
            </a:r>
          </a:p>
        </p:txBody>
      </p:sp>
      <p:cxnSp>
        <p:nvCxnSpPr>
          <p:cNvPr id="4" name="直接箭头连接符 3"/>
          <p:cNvCxnSpPr/>
          <p:nvPr/>
        </p:nvCxnSpPr>
        <p:spPr>
          <a:xfrm flipH="1">
            <a:off x="1620838" y="4094432"/>
            <a:ext cx="431800" cy="386382"/>
          </a:xfrm>
          <a:prstGeom prst="straightConnector1">
            <a:avLst/>
          </a:prstGeom>
          <a:ln>
            <a:solidFill>
              <a:srgbClr val="66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2771800" y="4023814"/>
            <a:ext cx="431800" cy="386382"/>
          </a:xfrm>
          <a:prstGeom prst="straightConnector1">
            <a:avLst/>
          </a:prstGeom>
          <a:ln>
            <a:solidFill>
              <a:srgbClr val="66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a:off x="6156176" y="4067294"/>
            <a:ext cx="431800" cy="386382"/>
          </a:xfrm>
          <a:prstGeom prst="straightConnector1">
            <a:avLst/>
          </a:prstGeom>
          <a:ln>
            <a:solidFill>
              <a:srgbClr val="66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7524328" y="4023814"/>
            <a:ext cx="431800" cy="386382"/>
          </a:xfrm>
          <a:prstGeom prst="straightConnector1">
            <a:avLst/>
          </a:prstGeom>
          <a:ln>
            <a:solidFill>
              <a:srgbClr val="66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96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anim calcmode="lin" valueType="num">
                                      <p:cBhvr additive="base">
                                        <p:cTn id="7" dur="500" fill="hold"/>
                                        <p:tgtEl>
                                          <p:spTgt spid="25607"/>
                                        </p:tgtEl>
                                        <p:attrNameLst>
                                          <p:attrName>ppt_x</p:attrName>
                                        </p:attrNameLst>
                                      </p:cBhvr>
                                      <p:tavLst>
                                        <p:tav tm="0">
                                          <p:val>
                                            <p:strVal val="#ppt_x"/>
                                          </p:val>
                                        </p:tav>
                                        <p:tav tm="100000">
                                          <p:val>
                                            <p:strVal val="#ppt_x"/>
                                          </p:val>
                                        </p:tav>
                                      </p:tavLst>
                                    </p:anim>
                                    <p:anim calcmode="lin" valueType="num">
                                      <p:cBhvr additive="base">
                                        <p:cTn id="8" dur="500" fill="hold"/>
                                        <p:tgtEl>
                                          <p:spTgt spid="2560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616"/>
                                        </p:tgtEl>
                                        <p:attrNameLst>
                                          <p:attrName>style.visibility</p:attrName>
                                        </p:attrNameLst>
                                      </p:cBhvr>
                                      <p:to>
                                        <p:strVal val="visible"/>
                                      </p:to>
                                    </p:set>
                                    <p:anim calcmode="lin" valueType="num">
                                      <p:cBhvr additive="base">
                                        <p:cTn id="11" dur="500" fill="hold"/>
                                        <p:tgtEl>
                                          <p:spTgt spid="25616"/>
                                        </p:tgtEl>
                                        <p:attrNameLst>
                                          <p:attrName>ppt_x</p:attrName>
                                        </p:attrNameLst>
                                      </p:cBhvr>
                                      <p:tavLst>
                                        <p:tav tm="0">
                                          <p:val>
                                            <p:strVal val="#ppt_x"/>
                                          </p:val>
                                        </p:tav>
                                        <p:tav tm="100000">
                                          <p:val>
                                            <p:strVal val="#ppt_x"/>
                                          </p:val>
                                        </p:tav>
                                      </p:tavLst>
                                    </p:anim>
                                    <p:anim calcmode="lin" valueType="num">
                                      <p:cBhvr additive="base">
                                        <p:cTn id="12" dur="500" fill="hold"/>
                                        <p:tgtEl>
                                          <p:spTgt spid="256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617"/>
                                        </p:tgtEl>
                                        <p:attrNameLst>
                                          <p:attrName>style.visibility</p:attrName>
                                        </p:attrNameLst>
                                      </p:cBhvr>
                                      <p:to>
                                        <p:strVal val="visible"/>
                                      </p:to>
                                    </p:set>
                                    <p:anim calcmode="lin" valueType="num">
                                      <p:cBhvr additive="base">
                                        <p:cTn id="15" dur="500" fill="hold"/>
                                        <p:tgtEl>
                                          <p:spTgt spid="25617"/>
                                        </p:tgtEl>
                                        <p:attrNameLst>
                                          <p:attrName>ppt_x</p:attrName>
                                        </p:attrNameLst>
                                      </p:cBhvr>
                                      <p:tavLst>
                                        <p:tav tm="0">
                                          <p:val>
                                            <p:strVal val="#ppt_x"/>
                                          </p:val>
                                        </p:tav>
                                        <p:tav tm="100000">
                                          <p:val>
                                            <p:strVal val="#ppt_x"/>
                                          </p:val>
                                        </p:tav>
                                      </p:tavLst>
                                    </p:anim>
                                    <p:anim calcmode="lin" valueType="num">
                                      <p:cBhvr additive="base">
                                        <p:cTn id="16" dur="500" fill="hold"/>
                                        <p:tgtEl>
                                          <p:spTgt spid="256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618"/>
                                        </p:tgtEl>
                                        <p:attrNameLst>
                                          <p:attrName>style.visibility</p:attrName>
                                        </p:attrNameLst>
                                      </p:cBhvr>
                                      <p:to>
                                        <p:strVal val="visible"/>
                                      </p:to>
                                    </p:set>
                                    <p:anim calcmode="lin" valueType="num">
                                      <p:cBhvr additive="base">
                                        <p:cTn id="19" dur="500" fill="hold"/>
                                        <p:tgtEl>
                                          <p:spTgt spid="25618"/>
                                        </p:tgtEl>
                                        <p:attrNameLst>
                                          <p:attrName>ppt_x</p:attrName>
                                        </p:attrNameLst>
                                      </p:cBhvr>
                                      <p:tavLst>
                                        <p:tav tm="0">
                                          <p:val>
                                            <p:strVal val="#ppt_x"/>
                                          </p:val>
                                        </p:tav>
                                        <p:tav tm="100000">
                                          <p:val>
                                            <p:strVal val="#ppt_x"/>
                                          </p:val>
                                        </p:tav>
                                      </p:tavLst>
                                    </p:anim>
                                    <p:anim calcmode="lin" valueType="num">
                                      <p:cBhvr additive="base">
                                        <p:cTn id="20" dur="500" fill="hold"/>
                                        <p:tgtEl>
                                          <p:spTgt spid="256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623"/>
                                        </p:tgtEl>
                                        <p:attrNameLst>
                                          <p:attrName>style.visibility</p:attrName>
                                        </p:attrNameLst>
                                      </p:cBhvr>
                                      <p:to>
                                        <p:strVal val="visible"/>
                                      </p:to>
                                    </p:set>
                                    <p:anim calcmode="lin" valueType="num">
                                      <p:cBhvr additive="base">
                                        <p:cTn id="23" dur="500" fill="hold"/>
                                        <p:tgtEl>
                                          <p:spTgt spid="25623"/>
                                        </p:tgtEl>
                                        <p:attrNameLst>
                                          <p:attrName>ppt_x</p:attrName>
                                        </p:attrNameLst>
                                      </p:cBhvr>
                                      <p:tavLst>
                                        <p:tav tm="0">
                                          <p:val>
                                            <p:strVal val="#ppt_x"/>
                                          </p:val>
                                        </p:tav>
                                        <p:tav tm="100000">
                                          <p:val>
                                            <p:strVal val="#ppt_x"/>
                                          </p:val>
                                        </p:tav>
                                      </p:tavLst>
                                    </p:anim>
                                    <p:anim calcmode="lin" valueType="num">
                                      <p:cBhvr additive="base">
                                        <p:cTn id="24" dur="500" fill="hold"/>
                                        <p:tgtEl>
                                          <p:spTgt spid="256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627"/>
                                        </p:tgtEl>
                                        <p:attrNameLst>
                                          <p:attrName>style.visibility</p:attrName>
                                        </p:attrNameLst>
                                      </p:cBhvr>
                                      <p:to>
                                        <p:strVal val="visible"/>
                                      </p:to>
                                    </p:set>
                                    <p:anim calcmode="lin" valueType="num">
                                      <p:cBhvr additive="base">
                                        <p:cTn id="27" dur="500" fill="hold"/>
                                        <p:tgtEl>
                                          <p:spTgt spid="25627"/>
                                        </p:tgtEl>
                                        <p:attrNameLst>
                                          <p:attrName>ppt_x</p:attrName>
                                        </p:attrNameLst>
                                      </p:cBhvr>
                                      <p:tavLst>
                                        <p:tav tm="0">
                                          <p:val>
                                            <p:strVal val="#ppt_x"/>
                                          </p:val>
                                        </p:tav>
                                        <p:tav tm="100000">
                                          <p:val>
                                            <p:strVal val="#ppt_x"/>
                                          </p:val>
                                        </p:tav>
                                      </p:tavLst>
                                    </p:anim>
                                    <p:anim calcmode="lin" valueType="num">
                                      <p:cBhvr additive="base">
                                        <p:cTn id="28" dur="500" fill="hold"/>
                                        <p:tgtEl>
                                          <p:spTgt spid="256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5625"/>
                                        </p:tgtEl>
                                        <p:attrNameLst>
                                          <p:attrName>style.visibility</p:attrName>
                                        </p:attrNameLst>
                                      </p:cBhvr>
                                      <p:to>
                                        <p:strVal val="visible"/>
                                      </p:to>
                                    </p:set>
                                    <p:anim calcmode="lin" valueType="num">
                                      <p:cBhvr additive="base">
                                        <p:cTn id="65" dur="500" fill="hold"/>
                                        <p:tgtEl>
                                          <p:spTgt spid="25625"/>
                                        </p:tgtEl>
                                        <p:attrNameLst>
                                          <p:attrName>ppt_x</p:attrName>
                                        </p:attrNameLst>
                                      </p:cBhvr>
                                      <p:tavLst>
                                        <p:tav tm="0">
                                          <p:val>
                                            <p:strVal val="#ppt_x"/>
                                          </p:val>
                                        </p:tav>
                                        <p:tav tm="100000">
                                          <p:val>
                                            <p:strVal val="#ppt_x"/>
                                          </p:val>
                                        </p:tav>
                                      </p:tavLst>
                                    </p:anim>
                                    <p:anim calcmode="lin" valueType="num">
                                      <p:cBhvr additive="base">
                                        <p:cTn id="66" dur="500" fill="hold"/>
                                        <p:tgtEl>
                                          <p:spTgt spid="2562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5624"/>
                                        </p:tgtEl>
                                        <p:attrNameLst>
                                          <p:attrName>style.visibility</p:attrName>
                                        </p:attrNameLst>
                                      </p:cBhvr>
                                      <p:to>
                                        <p:strVal val="visible"/>
                                      </p:to>
                                    </p:set>
                                    <p:anim calcmode="lin" valueType="num">
                                      <p:cBhvr additive="base">
                                        <p:cTn id="69" dur="500" fill="hold"/>
                                        <p:tgtEl>
                                          <p:spTgt spid="25624"/>
                                        </p:tgtEl>
                                        <p:attrNameLst>
                                          <p:attrName>ppt_x</p:attrName>
                                        </p:attrNameLst>
                                      </p:cBhvr>
                                      <p:tavLst>
                                        <p:tav tm="0">
                                          <p:val>
                                            <p:strVal val="#ppt_x"/>
                                          </p:val>
                                        </p:tav>
                                        <p:tav tm="100000">
                                          <p:val>
                                            <p:strVal val="#ppt_x"/>
                                          </p:val>
                                        </p:tav>
                                      </p:tavLst>
                                    </p:anim>
                                    <p:anim calcmode="lin" valueType="num">
                                      <p:cBhvr additive="base">
                                        <p:cTn id="70" dur="500" fill="hold"/>
                                        <p:tgtEl>
                                          <p:spTgt spid="2562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5626"/>
                                        </p:tgtEl>
                                        <p:attrNameLst>
                                          <p:attrName>style.visibility</p:attrName>
                                        </p:attrNameLst>
                                      </p:cBhvr>
                                      <p:to>
                                        <p:strVal val="visible"/>
                                      </p:to>
                                    </p:set>
                                    <p:anim calcmode="lin" valueType="num">
                                      <p:cBhvr additive="base">
                                        <p:cTn id="73" dur="500" fill="hold"/>
                                        <p:tgtEl>
                                          <p:spTgt spid="25626"/>
                                        </p:tgtEl>
                                        <p:attrNameLst>
                                          <p:attrName>ppt_x</p:attrName>
                                        </p:attrNameLst>
                                      </p:cBhvr>
                                      <p:tavLst>
                                        <p:tav tm="0">
                                          <p:val>
                                            <p:strVal val="#ppt_x"/>
                                          </p:val>
                                        </p:tav>
                                        <p:tav tm="100000">
                                          <p:val>
                                            <p:strVal val="#ppt_x"/>
                                          </p:val>
                                        </p:tav>
                                      </p:tavLst>
                                    </p:anim>
                                    <p:anim calcmode="lin" valueType="num">
                                      <p:cBhvr additive="base">
                                        <p:cTn id="74" dur="500" fill="hold"/>
                                        <p:tgtEl>
                                          <p:spTgt spid="2562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628"/>
                                        </p:tgtEl>
                                        <p:attrNameLst>
                                          <p:attrName>style.visibility</p:attrName>
                                        </p:attrNameLst>
                                      </p:cBhvr>
                                      <p:to>
                                        <p:strVal val="visible"/>
                                      </p:to>
                                    </p:set>
                                    <p:anim calcmode="lin" valueType="num">
                                      <p:cBhvr additive="base">
                                        <p:cTn id="77" dur="500" fill="hold"/>
                                        <p:tgtEl>
                                          <p:spTgt spid="25628"/>
                                        </p:tgtEl>
                                        <p:attrNameLst>
                                          <p:attrName>ppt_x</p:attrName>
                                        </p:attrNameLst>
                                      </p:cBhvr>
                                      <p:tavLst>
                                        <p:tav tm="0">
                                          <p:val>
                                            <p:strVal val="#ppt_x"/>
                                          </p:val>
                                        </p:tav>
                                        <p:tav tm="100000">
                                          <p:val>
                                            <p:strVal val="#ppt_x"/>
                                          </p:val>
                                        </p:tav>
                                      </p:tavLst>
                                    </p:anim>
                                    <p:anim calcmode="lin" valueType="num">
                                      <p:cBhvr additive="base">
                                        <p:cTn id="78" dur="500" fill="hold"/>
                                        <p:tgtEl>
                                          <p:spTgt spid="2562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500" fill="hold"/>
                                        <p:tgtEl>
                                          <p:spTgt spid="2"/>
                                        </p:tgtEl>
                                        <p:attrNameLst>
                                          <p:attrName>ppt_x</p:attrName>
                                        </p:attrNameLst>
                                      </p:cBhvr>
                                      <p:tavLst>
                                        <p:tav tm="0">
                                          <p:val>
                                            <p:strVal val="#ppt_x"/>
                                          </p:val>
                                        </p:tav>
                                        <p:tav tm="100000">
                                          <p:val>
                                            <p:strVal val="#ppt_x"/>
                                          </p:val>
                                        </p:tav>
                                      </p:tavLst>
                                    </p:anim>
                                    <p:anim calcmode="lin" valueType="num">
                                      <p:cBhvr additive="base">
                                        <p:cTn id="8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P spid="25616" grpId="0"/>
      <p:bldP spid="25617" grpId="0"/>
      <p:bldP spid="25618" grpId="0"/>
      <p:bldP spid="25623" grpId="0" animBg="1"/>
      <p:bldP spid="25627" grpId="0"/>
      <p:bldP spid="25628" grpId="0" animBg="1"/>
      <p:bldP spid="30" grpId="0"/>
      <p:bldP spid="31"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03560" y="1308564"/>
            <a:ext cx="8229600" cy="789140"/>
          </a:xfrm>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期初付年金和期末付年金的关系</a:t>
            </a:r>
          </a:p>
        </p:txBody>
      </p:sp>
      <p:graphicFrame>
        <p:nvGraphicFramePr>
          <p:cNvPr id="5" name="对象 4"/>
          <p:cNvGraphicFramePr>
            <a:graphicFrameLocks noGrp="1" noChangeAspect="1"/>
          </p:cNvGraphicFramePr>
          <p:nvPr>
            <p:extLst>
              <p:ext uri="{D42A27DB-BD31-4B8C-83A1-F6EECF244321}">
                <p14:modId xmlns:p14="http://schemas.microsoft.com/office/powerpoint/2010/main" val="3356262998"/>
              </p:ext>
            </p:extLst>
          </p:nvPr>
        </p:nvGraphicFramePr>
        <p:xfrm>
          <a:off x="3102543" y="2526531"/>
          <a:ext cx="2383857" cy="742898"/>
        </p:xfrm>
        <a:graphic>
          <a:graphicData uri="http://schemas.openxmlformats.org/presentationml/2006/ole">
            <mc:AlternateContent xmlns:mc="http://schemas.openxmlformats.org/markup-compatibility/2006">
              <mc:Choice xmlns:v="urn:schemas-microsoft-com:vml" Requires="v">
                <p:oleObj spid="_x0000_s83086" name="Equation" r:id="rId3" imgW="774360" imgH="241200" progId="Equation.DSMT4">
                  <p:embed/>
                </p:oleObj>
              </mc:Choice>
              <mc:Fallback>
                <p:oleObj name="Equation" r:id="rId3" imgW="774360" imgH="241200" progId="Equation.DSMT4">
                  <p:embed/>
                  <p:pic>
                    <p:nvPicPr>
                      <p:cNvPr id="0" name=""/>
                      <p:cNvPicPr>
                        <a:picLocks noGrp="1" noChangeAspect="1" noChangeArrowheads="1"/>
                      </p:cNvPicPr>
                      <p:nvPr/>
                    </p:nvPicPr>
                    <p:blipFill>
                      <a:blip r:embed="rId4"/>
                      <a:srcRect/>
                      <a:stretch>
                        <a:fillRect/>
                      </a:stretch>
                    </p:blipFill>
                    <p:spPr bwMode="auto">
                      <a:xfrm>
                        <a:off x="3102543" y="2526531"/>
                        <a:ext cx="2383857" cy="742898"/>
                      </a:xfrm>
                      <a:prstGeom prst="rect">
                        <a:avLst/>
                      </a:prstGeom>
                      <a:noFill/>
                      <a:extLst/>
                    </p:spPr>
                  </p:pic>
                </p:oleObj>
              </mc:Fallback>
            </mc:AlternateContent>
          </a:graphicData>
        </a:graphic>
      </p:graphicFrame>
      <p:sp>
        <p:nvSpPr>
          <p:cNvPr id="11" name="Rectangle 12"/>
          <p:cNvSpPr>
            <a:spLocks noChangeArrowheads="1"/>
          </p:cNvSpPr>
          <p:nvPr/>
        </p:nvSpPr>
        <p:spPr bwMode="auto">
          <a:xfrm>
            <a:off x="-396552" y="3411589"/>
            <a:ext cx="967923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None/>
            </a:pPr>
            <a:endParaRPr lang="zh-CN" altLang="en-US"/>
          </a:p>
        </p:txBody>
      </p:sp>
      <p:sp>
        <p:nvSpPr>
          <p:cNvPr id="12" name="Text Box 16"/>
          <p:cNvSpPr txBox="1">
            <a:spLocks noChangeArrowheads="1"/>
          </p:cNvSpPr>
          <p:nvPr/>
        </p:nvSpPr>
        <p:spPr bwMode="auto">
          <a:xfrm>
            <a:off x="503560" y="3989812"/>
            <a:ext cx="8460927" cy="106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spcBef>
                <a:spcPct val="50000"/>
              </a:spcBef>
              <a:buNone/>
            </a:pPr>
            <a:r>
              <a:rPr lang="zh-CN" altLang="en-US" sz="2400" b="1" dirty="0">
                <a:latin typeface="Times New Roman" pitchFamily="18" charset="0"/>
              </a:rPr>
              <a:t>说明</a:t>
            </a:r>
            <a:r>
              <a:rPr lang="en-US" altLang="zh-CN" sz="2400" dirty="0">
                <a:latin typeface="Times New Roman" pitchFamily="18" charset="0"/>
              </a:rPr>
              <a:t>:       </a:t>
            </a:r>
            <a:r>
              <a:rPr lang="zh-CN" altLang="en-US" sz="2400" dirty="0">
                <a:latin typeface="Times New Roman" pitchFamily="18" charset="0"/>
              </a:rPr>
              <a:t>的 </a:t>
            </a:r>
            <a:r>
              <a:rPr lang="en-US" altLang="zh-CN" sz="2400" i="1" dirty="0">
                <a:latin typeface="Times New Roman" pitchFamily="18" charset="0"/>
              </a:rPr>
              <a:t>n </a:t>
            </a:r>
            <a:r>
              <a:rPr lang="zh-CN" altLang="en-US" sz="2400" dirty="0">
                <a:latin typeface="Times New Roman" pitchFamily="18" charset="0"/>
              </a:rPr>
              <a:t>次</a:t>
            </a:r>
            <a:r>
              <a:rPr lang="zh-CN" altLang="en-US" sz="2400" dirty="0" smtClean="0">
                <a:latin typeface="Times New Roman" pitchFamily="18" charset="0"/>
              </a:rPr>
              <a:t>付款分解</a:t>
            </a:r>
            <a:r>
              <a:rPr lang="zh-CN" altLang="en-US" sz="2400" dirty="0">
                <a:latin typeface="Times New Roman" pitchFamily="18" charset="0"/>
              </a:rPr>
              <a:t>为第</a:t>
            </a:r>
            <a:r>
              <a:rPr lang="en-US" altLang="zh-CN" sz="2400" dirty="0">
                <a:latin typeface="Times New Roman" pitchFamily="18" charset="0"/>
              </a:rPr>
              <a:t>1</a:t>
            </a:r>
            <a:r>
              <a:rPr lang="zh-CN" altLang="en-US" sz="2400" dirty="0">
                <a:latin typeface="Times New Roman" pitchFamily="18" charset="0"/>
              </a:rPr>
              <a:t>次</a:t>
            </a:r>
            <a:r>
              <a:rPr lang="zh-CN" altLang="en-US" sz="2400" dirty="0" smtClean="0">
                <a:latin typeface="Times New Roman" pitchFamily="18" charset="0"/>
              </a:rPr>
              <a:t>付款</a:t>
            </a:r>
            <a:r>
              <a:rPr lang="zh-CN" altLang="en-US" sz="2400" dirty="0">
                <a:latin typeface="Times New Roman" pitchFamily="18" charset="0"/>
              </a:rPr>
              <a:t>与</a:t>
            </a:r>
            <a:r>
              <a:rPr lang="zh-CN" altLang="en-US" sz="2400" dirty="0" smtClean="0">
                <a:latin typeface="Times New Roman" pitchFamily="18" charset="0"/>
              </a:rPr>
              <a:t>后面</a:t>
            </a:r>
            <a:r>
              <a:rPr lang="zh-CN" altLang="en-US" sz="2400" dirty="0">
                <a:latin typeface="Times New Roman" pitchFamily="18" charset="0"/>
              </a:rPr>
              <a:t>的  </a:t>
            </a:r>
            <a:r>
              <a:rPr lang="en-US" altLang="zh-CN" sz="2400" dirty="0">
                <a:latin typeface="Times New Roman" pitchFamily="18" charset="0"/>
              </a:rPr>
              <a:t>(</a:t>
            </a:r>
            <a:r>
              <a:rPr lang="en-US" altLang="zh-CN" sz="2400" i="1" dirty="0">
                <a:latin typeface="Times New Roman" pitchFamily="18" charset="0"/>
              </a:rPr>
              <a:t>n</a:t>
            </a:r>
            <a:r>
              <a:rPr lang="en-US" altLang="zh-CN" sz="2400" dirty="0">
                <a:latin typeface="Times New Roman" pitchFamily="18" charset="0"/>
              </a:rPr>
              <a:t> – 1) </a:t>
            </a:r>
            <a:r>
              <a:rPr lang="zh-CN" altLang="en-US" sz="2400" dirty="0">
                <a:latin typeface="Times New Roman" pitchFamily="18" charset="0"/>
              </a:rPr>
              <a:t>次付款</a:t>
            </a:r>
            <a:r>
              <a:rPr lang="zh-CN" altLang="en-US" sz="2400" dirty="0" smtClean="0">
                <a:latin typeface="Times New Roman" pitchFamily="18" charset="0"/>
              </a:rPr>
              <a:t>。</a:t>
            </a:r>
            <a:endParaRPr lang="zh-CN" altLang="en-US" sz="2400" dirty="0">
              <a:latin typeface="Times New Roman" pitchFamily="18" charset="0"/>
            </a:endParaRPr>
          </a:p>
        </p:txBody>
      </p:sp>
      <p:graphicFrame>
        <p:nvGraphicFramePr>
          <p:cNvPr id="13" name="Object 17"/>
          <p:cNvGraphicFramePr>
            <a:graphicFrameLocks noChangeAspect="1"/>
          </p:cNvGraphicFramePr>
          <p:nvPr>
            <p:extLst>
              <p:ext uri="{D42A27DB-BD31-4B8C-83A1-F6EECF244321}">
                <p14:modId xmlns:p14="http://schemas.microsoft.com/office/powerpoint/2010/main" val="1057469841"/>
              </p:ext>
            </p:extLst>
          </p:nvPr>
        </p:nvGraphicFramePr>
        <p:xfrm>
          <a:off x="1407249" y="4017793"/>
          <a:ext cx="421787" cy="504825"/>
        </p:xfrm>
        <a:graphic>
          <a:graphicData uri="http://schemas.openxmlformats.org/presentationml/2006/ole">
            <mc:AlternateContent xmlns:mc="http://schemas.openxmlformats.org/markup-compatibility/2006">
              <mc:Choice xmlns:v="urn:schemas-microsoft-com:vml" Requires="v">
                <p:oleObj spid="_x0000_s83087" r:id="rId5" imgW="190914" imgH="241825" progId="">
                  <p:embed/>
                </p:oleObj>
              </mc:Choice>
              <mc:Fallback>
                <p:oleObj r:id="rId5" imgW="190914" imgH="24182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7249" y="4017793"/>
                        <a:ext cx="421787"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522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5C30987-EA60-4CA0-BD53-FCEC7744F8B7}" type="slidenum">
              <a:rPr lang="zh-CN" altLang="en-US"/>
              <a:pPr eaLnBrk="1" hangingPunct="1"/>
              <a:t>2</a:t>
            </a:fld>
            <a:endParaRPr lang="en-US" altLang="zh-CN" dirty="0"/>
          </a:p>
        </p:txBody>
      </p:sp>
      <p:sp>
        <p:nvSpPr>
          <p:cNvPr id="10243" name="Rectangle 2"/>
          <p:cNvSpPr>
            <a:spLocks noGrp="1" noChangeArrowheads="1"/>
          </p:cNvSpPr>
          <p:nvPr>
            <p:ph type="title"/>
          </p:nvPr>
        </p:nvSpPr>
        <p:spPr>
          <a:xfrm>
            <a:off x="601579" y="670877"/>
            <a:ext cx="7543800" cy="858490"/>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主要内容</a:t>
            </a:r>
            <a:endPar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4" name="Rectangle 3"/>
          <p:cNvSpPr>
            <a:spLocks noGrp="1" noChangeArrowheads="1"/>
          </p:cNvSpPr>
          <p:nvPr>
            <p:ph type="body" idx="1"/>
          </p:nvPr>
        </p:nvSpPr>
        <p:spPr>
          <a:xfrm>
            <a:off x="457200" y="1414914"/>
            <a:ext cx="8229600" cy="4716011"/>
          </a:xfrm>
        </p:spPr>
        <p:txBody>
          <a:bodyPr/>
          <a:lstStyle/>
          <a:p>
            <a:pPr eaLnBrk="1" hangingPunct="1"/>
            <a:r>
              <a:rPr lang="zh-CN" altLang="en-US" sz="2400" b="0" dirty="0" smtClean="0">
                <a:latin typeface="Tahoma" panose="020B0604030504040204" pitchFamily="34" charset="0"/>
                <a:cs typeface="Tahoma" panose="020B0604030504040204" pitchFamily="34" charset="0"/>
              </a:rPr>
              <a:t>年金的含义和类型</a:t>
            </a:r>
            <a:endParaRPr lang="en-US" altLang="zh-CN" sz="2400" b="0" dirty="0" smtClean="0">
              <a:latin typeface="Tahoma" panose="020B0604030504040204" pitchFamily="34" charset="0"/>
              <a:ea typeface="Tahoma" panose="020B0604030504040204" pitchFamily="34" charset="0"/>
              <a:cs typeface="Tahoma" panose="020B0604030504040204" pitchFamily="34" charset="0"/>
            </a:endParaRPr>
          </a:p>
          <a:p>
            <a:pPr eaLnBrk="1" hangingPunct="1"/>
            <a:r>
              <a:rPr lang="zh-CN" altLang="en-US" sz="2400" b="0" dirty="0" smtClean="0">
                <a:solidFill>
                  <a:srgbClr val="0000CC"/>
                </a:solidFill>
                <a:latin typeface="Tahoma" panose="020B0604030504040204" pitchFamily="34" charset="0"/>
                <a:cs typeface="Tahoma" panose="020B0604030504040204" pitchFamily="34" charset="0"/>
              </a:rPr>
              <a:t>期末付年金（</a:t>
            </a: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Annuity-immediate</a:t>
            </a:r>
            <a:r>
              <a:rPr lang="zh-CN" altLang="en-US" sz="2400" b="0" dirty="0" smtClean="0">
                <a:solidFill>
                  <a:srgbClr val="0000CC"/>
                </a:solidFill>
                <a:latin typeface="Tahoma" panose="020B0604030504040204" pitchFamily="34" charset="0"/>
                <a:cs typeface="Tahoma" panose="020B0604030504040204" pitchFamily="34" charset="0"/>
              </a:rPr>
              <a:t>） </a:t>
            </a:r>
          </a:p>
          <a:p>
            <a:pPr eaLnBrk="1" hangingPunct="1"/>
            <a:r>
              <a:rPr lang="zh-CN" altLang="en-US" sz="2400" b="0" dirty="0" smtClean="0">
                <a:solidFill>
                  <a:srgbClr val="0000CC"/>
                </a:solidFill>
                <a:latin typeface="Tahoma" panose="020B0604030504040204" pitchFamily="34" charset="0"/>
                <a:cs typeface="Tahoma" panose="020B0604030504040204" pitchFamily="34" charset="0"/>
              </a:rPr>
              <a:t>期初付年金（</a:t>
            </a: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Annuity-due</a:t>
            </a:r>
            <a:r>
              <a:rPr lang="zh-CN" altLang="en-US" sz="2400" b="0" dirty="0" smtClean="0">
                <a:solidFill>
                  <a:srgbClr val="0000CC"/>
                </a:solidFill>
                <a:latin typeface="Tahoma" panose="020B0604030504040204" pitchFamily="34" charset="0"/>
                <a:cs typeface="Tahoma" panose="020B0604030504040204" pitchFamily="34" charset="0"/>
              </a:rPr>
              <a:t>） </a:t>
            </a:r>
          </a:p>
          <a:p>
            <a:pPr lvl="1" eaLnBrk="1" hangingPunct="1"/>
            <a:r>
              <a:rPr lang="zh-CN" altLang="en-US" b="0" dirty="0" smtClean="0">
                <a:solidFill>
                  <a:srgbClr val="0000CC"/>
                </a:solidFill>
                <a:latin typeface="Tahoma" panose="020B0604030504040204" pitchFamily="34" charset="0"/>
                <a:cs typeface="Tahoma" panose="020B0604030504040204" pitchFamily="34" charset="0"/>
              </a:rPr>
              <a:t>期初付与期末付年金的关系</a:t>
            </a:r>
          </a:p>
          <a:p>
            <a:pPr eaLnBrk="1" hangingPunct="1"/>
            <a:r>
              <a:rPr lang="zh-CN" altLang="en-US" sz="2400" b="0" dirty="0" smtClean="0">
                <a:solidFill>
                  <a:srgbClr val="0000CC"/>
                </a:solidFill>
                <a:latin typeface="Tahoma" panose="020B0604030504040204" pitchFamily="34" charset="0"/>
                <a:cs typeface="Tahoma" panose="020B0604030504040204" pitchFamily="34" charset="0"/>
              </a:rPr>
              <a:t>延期年金（</a:t>
            </a: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deferred annuity</a:t>
            </a:r>
            <a:r>
              <a:rPr lang="zh-CN" altLang="en-US" sz="2400" b="0" dirty="0" smtClean="0">
                <a:solidFill>
                  <a:srgbClr val="0000CC"/>
                </a:solidFill>
                <a:latin typeface="Tahoma" panose="020B0604030504040204" pitchFamily="34" charset="0"/>
                <a:cs typeface="Tahoma" panose="020B0604030504040204" pitchFamily="34" charset="0"/>
              </a:rPr>
              <a:t>） </a:t>
            </a:r>
          </a:p>
          <a:p>
            <a:pPr eaLnBrk="1" hangingPunct="1"/>
            <a:r>
              <a:rPr lang="zh-CN" altLang="en-US" sz="2400" b="0" dirty="0" smtClean="0">
                <a:solidFill>
                  <a:srgbClr val="0000CC"/>
                </a:solidFill>
                <a:latin typeface="Tahoma" panose="020B0604030504040204" pitchFamily="34" charset="0"/>
                <a:cs typeface="Tahoma" panose="020B0604030504040204" pitchFamily="34" charset="0"/>
              </a:rPr>
              <a:t>永续年金（</a:t>
            </a:r>
            <a:r>
              <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rPr>
              <a:t>Perpetuity</a:t>
            </a:r>
            <a:r>
              <a:rPr lang="zh-CN" altLang="en-US" sz="2400" b="0" dirty="0" smtClean="0">
                <a:solidFill>
                  <a:srgbClr val="0000CC"/>
                </a:solidFill>
                <a:latin typeface="Tahoma" panose="020B0604030504040204" pitchFamily="34" charset="0"/>
                <a:cs typeface="Tahoma" panose="020B0604030504040204" pitchFamily="34" charset="0"/>
              </a:rPr>
              <a:t>）</a:t>
            </a:r>
            <a:endParaRPr lang="en-US" altLang="zh-CN" sz="2400" b="0" dirty="0" smtClean="0">
              <a:solidFill>
                <a:srgbClr val="0000CC"/>
              </a:solidFill>
              <a:latin typeface="Tahoma" panose="020B0604030504040204" pitchFamily="34" charset="0"/>
              <a:ea typeface="Tahoma" panose="020B0604030504040204" pitchFamily="34" charset="0"/>
              <a:cs typeface="Tahoma" panose="020B0604030504040204" pitchFamily="34" charset="0"/>
            </a:endParaRPr>
          </a:p>
          <a:p>
            <a:pPr eaLnBrk="1" hangingPunct="1"/>
            <a:r>
              <a:rPr lang="zh-CN" altLang="en-US" sz="2400" b="0" dirty="0" smtClean="0">
                <a:solidFill>
                  <a:schemeClr val="accent6">
                    <a:lumMod val="50000"/>
                  </a:schemeClr>
                </a:solidFill>
                <a:latin typeface="Tahoma" panose="020B0604030504040204" pitchFamily="34" charset="0"/>
                <a:cs typeface="Tahoma" panose="020B0604030504040204" pitchFamily="34" charset="0"/>
              </a:rPr>
              <a:t>每年支付</a:t>
            </a:r>
            <a:r>
              <a:rPr lang="en-US" altLang="zh-CN" sz="2400" b="0" i="1"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m</a:t>
            </a:r>
            <a:r>
              <a:rPr lang="zh-CN" altLang="en-US" sz="2400" b="0" dirty="0" smtClean="0">
                <a:solidFill>
                  <a:schemeClr val="accent6">
                    <a:lumMod val="50000"/>
                  </a:schemeClr>
                </a:solidFill>
                <a:latin typeface="Tahoma" panose="020B0604030504040204" pitchFamily="34" charset="0"/>
                <a:cs typeface="Tahoma" panose="020B0604030504040204" pitchFamily="34" charset="0"/>
              </a:rPr>
              <a:t>次的年金（</a:t>
            </a:r>
            <a:r>
              <a:rPr lang="en-US" altLang="zh-CN" sz="2400" b="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mthly payable annuity</a:t>
            </a:r>
            <a:r>
              <a:rPr lang="zh-CN" altLang="en-US" sz="2400" b="0" dirty="0" smtClean="0">
                <a:solidFill>
                  <a:schemeClr val="accent6">
                    <a:lumMod val="50000"/>
                  </a:schemeClr>
                </a:solidFill>
                <a:latin typeface="Tahoma" panose="020B0604030504040204" pitchFamily="34" charset="0"/>
                <a:cs typeface="Tahoma" panose="020B0604030504040204" pitchFamily="34" charset="0"/>
              </a:rPr>
              <a:t>）</a:t>
            </a:r>
            <a:endParaRPr lang="en-US" altLang="zh-CN" sz="2400" b="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a:p>
            <a:pPr eaLnBrk="1" hangingPunct="1"/>
            <a:r>
              <a:rPr lang="zh-CN" altLang="en-US" sz="2400" b="0" dirty="0" smtClean="0">
                <a:solidFill>
                  <a:schemeClr val="accent6">
                    <a:lumMod val="50000"/>
                  </a:schemeClr>
                </a:solidFill>
                <a:latin typeface="Tahoma" panose="020B0604030504040204" pitchFamily="34" charset="0"/>
                <a:cs typeface="Tahoma" panose="020B0604030504040204" pitchFamily="34" charset="0"/>
              </a:rPr>
              <a:t>连续年金（</a:t>
            </a:r>
            <a:r>
              <a:rPr lang="en-US" altLang="zh-CN" sz="2400" b="0" dirty="0" smtClean="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continuous payable annuity</a:t>
            </a:r>
            <a:r>
              <a:rPr lang="zh-CN" altLang="en-US" sz="2400" b="0" dirty="0" smtClean="0">
                <a:solidFill>
                  <a:schemeClr val="accent6">
                    <a:lumMod val="50000"/>
                  </a:schemeClr>
                </a:solidFill>
                <a:latin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543950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xfrm>
            <a:off x="6974904" y="6381328"/>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F425C3D-E4CB-47A0-8716-6E5EE4EF81BC}" type="slidenum">
              <a:rPr lang="zh-CN" altLang="en-US"/>
              <a:pPr eaLnBrk="1" hangingPunct="1"/>
              <a:t>20</a:t>
            </a:fld>
            <a:endParaRPr lang="en-US" altLang="zh-CN"/>
          </a:p>
        </p:txBody>
      </p:sp>
      <p:sp>
        <p:nvSpPr>
          <p:cNvPr id="28675" name="Rectangle 2"/>
          <p:cNvSpPr>
            <a:spLocks noGrp="1" noChangeArrowheads="1"/>
          </p:cNvSpPr>
          <p:nvPr>
            <p:ph type="title"/>
          </p:nvPr>
        </p:nvSpPr>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期初付年金和期末付年金的关系</a:t>
            </a:r>
          </a:p>
        </p:txBody>
      </p:sp>
      <p:graphicFrame>
        <p:nvGraphicFramePr>
          <p:cNvPr id="6" name="对象 5"/>
          <p:cNvGraphicFramePr>
            <a:graphicFrameLocks noChangeAspect="1"/>
          </p:cNvGraphicFramePr>
          <p:nvPr>
            <p:extLst>
              <p:ext uri="{D42A27DB-BD31-4B8C-83A1-F6EECF244321}">
                <p14:modId xmlns:p14="http://schemas.microsoft.com/office/powerpoint/2010/main" val="1811188175"/>
              </p:ext>
            </p:extLst>
          </p:nvPr>
        </p:nvGraphicFramePr>
        <p:xfrm>
          <a:off x="3057380" y="1941646"/>
          <a:ext cx="2668878" cy="830429"/>
        </p:xfrm>
        <a:graphic>
          <a:graphicData uri="http://schemas.openxmlformats.org/presentationml/2006/ole">
            <mc:AlternateContent xmlns:mc="http://schemas.openxmlformats.org/markup-compatibility/2006">
              <mc:Choice xmlns:v="urn:schemas-microsoft-com:vml" Requires="v">
                <p:oleObj spid="_x0000_s125065" name="Equation" r:id="rId3" imgW="787320" imgH="241200" progId="Equation.DSMT4">
                  <p:embed/>
                </p:oleObj>
              </mc:Choice>
              <mc:Fallback>
                <p:oleObj name="Equation" r:id="rId3" imgW="787320" imgH="241200" progId="Equation.DSMT4">
                  <p:embed/>
                  <p:pic>
                    <p:nvPicPr>
                      <p:cNvPr id="0" name=""/>
                      <p:cNvPicPr>
                        <a:picLocks noChangeAspect="1" noChangeArrowheads="1"/>
                      </p:cNvPicPr>
                      <p:nvPr/>
                    </p:nvPicPr>
                    <p:blipFill>
                      <a:blip r:embed="rId4"/>
                      <a:srcRect/>
                      <a:stretch>
                        <a:fillRect/>
                      </a:stretch>
                    </p:blipFill>
                    <p:spPr bwMode="auto">
                      <a:xfrm>
                        <a:off x="3057380" y="1941646"/>
                        <a:ext cx="2668878" cy="830429"/>
                      </a:xfrm>
                      <a:prstGeom prst="rect">
                        <a:avLst/>
                      </a:prstGeom>
                      <a:noFill/>
                      <a:extLst/>
                    </p:spPr>
                  </p:pic>
                </p:oleObj>
              </mc:Fallback>
            </mc:AlternateContent>
          </a:graphicData>
        </a:graphic>
      </p:graphicFrame>
      <p:sp>
        <p:nvSpPr>
          <p:cNvPr id="16" name="Line 6"/>
          <p:cNvSpPr>
            <a:spLocks noChangeShapeType="1"/>
          </p:cNvSpPr>
          <p:nvPr/>
        </p:nvSpPr>
        <p:spPr bwMode="auto">
          <a:xfrm>
            <a:off x="755650" y="4484038"/>
            <a:ext cx="72723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solidFill>
                <a:srgbClr val="003399"/>
              </a:solidFill>
            </a:endParaRPr>
          </a:p>
        </p:txBody>
      </p:sp>
      <p:sp>
        <p:nvSpPr>
          <p:cNvPr id="17" name="Text Box 7"/>
          <p:cNvSpPr txBox="1">
            <a:spLocks noChangeArrowheads="1"/>
          </p:cNvSpPr>
          <p:nvPr/>
        </p:nvSpPr>
        <p:spPr bwMode="auto">
          <a:xfrm>
            <a:off x="1743075" y="3917288"/>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3399"/>
                </a:solidFill>
              </a:rPr>
              <a:t>1</a:t>
            </a:r>
          </a:p>
        </p:txBody>
      </p:sp>
      <p:sp>
        <p:nvSpPr>
          <p:cNvPr id="18" name="Text Box 8"/>
          <p:cNvSpPr txBox="1">
            <a:spLocks noChangeArrowheads="1"/>
          </p:cNvSpPr>
          <p:nvPr/>
        </p:nvSpPr>
        <p:spPr bwMode="auto">
          <a:xfrm>
            <a:off x="3348038" y="3896650"/>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3399"/>
                </a:solidFill>
              </a:rPr>
              <a:t>1</a:t>
            </a:r>
          </a:p>
        </p:txBody>
      </p:sp>
      <p:sp>
        <p:nvSpPr>
          <p:cNvPr id="19" name="Text Box 9"/>
          <p:cNvSpPr txBox="1">
            <a:spLocks noChangeArrowheads="1"/>
          </p:cNvSpPr>
          <p:nvPr/>
        </p:nvSpPr>
        <p:spPr bwMode="auto">
          <a:xfrm>
            <a:off x="4695825" y="3917288"/>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3399"/>
                </a:solidFill>
              </a:rPr>
              <a:t>……</a:t>
            </a:r>
          </a:p>
        </p:txBody>
      </p:sp>
      <p:sp>
        <p:nvSpPr>
          <p:cNvPr id="20" name="Text Box 10"/>
          <p:cNvSpPr txBox="1">
            <a:spLocks noChangeArrowheads="1"/>
          </p:cNvSpPr>
          <p:nvPr/>
        </p:nvSpPr>
        <p:spPr bwMode="auto">
          <a:xfrm>
            <a:off x="7092950" y="3896650"/>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3399"/>
                </a:solidFill>
              </a:rPr>
              <a:t>1</a:t>
            </a:r>
          </a:p>
        </p:txBody>
      </p:sp>
      <p:sp>
        <p:nvSpPr>
          <p:cNvPr id="21" name="Text Box 11"/>
          <p:cNvSpPr txBox="1">
            <a:spLocks noChangeArrowheads="1"/>
          </p:cNvSpPr>
          <p:nvPr/>
        </p:nvSpPr>
        <p:spPr bwMode="auto">
          <a:xfrm>
            <a:off x="7861250" y="4401450"/>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solidFill>
                  <a:srgbClr val="FF0000"/>
                </a:solidFill>
              </a:rPr>
              <a:t>1</a:t>
            </a:r>
          </a:p>
        </p:txBody>
      </p:sp>
      <p:sp>
        <p:nvSpPr>
          <p:cNvPr id="22" name="Line 12"/>
          <p:cNvSpPr>
            <a:spLocks noChangeShapeType="1"/>
          </p:cNvSpPr>
          <p:nvPr/>
        </p:nvSpPr>
        <p:spPr bwMode="auto">
          <a:xfrm flipV="1">
            <a:off x="8039344" y="4931741"/>
            <a:ext cx="0" cy="647700"/>
          </a:xfrm>
          <a:prstGeom prst="line">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AutoShape 13"/>
          <p:cNvSpPr>
            <a:spLocks/>
          </p:cNvSpPr>
          <p:nvPr/>
        </p:nvSpPr>
        <p:spPr bwMode="auto">
          <a:xfrm rot="5400000">
            <a:off x="3672682" y="1907561"/>
            <a:ext cx="647700" cy="6481763"/>
          </a:xfrm>
          <a:prstGeom prst="rightBrace">
            <a:avLst>
              <a:gd name="adj1" fmla="val 8339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14"/>
          <p:cNvSpPr txBox="1">
            <a:spLocks noChangeArrowheads="1"/>
          </p:cNvSpPr>
          <p:nvPr/>
        </p:nvSpPr>
        <p:spPr bwMode="auto">
          <a:xfrm>
            <a:off x="3706900" y="5392905"/>
            <a:ext cx="742511" cy="5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dirty="0">
                <a:latin typeface="Times New Roman" pitchFamily="18" charset="0"/>
              </a:rPr>
              <a:t>n </a:t>
            </a:r>
            <a:r>
              <a:rPr lang="zh-CN" altLang="en-US" dirty="0"/>
              <a:t>次</a:t>
            </a:r>
          </a:p>
        </p:txBody>
      </p:sp>
      <p:sp>
        <p:nvSpPr>
          <p:cNvPr id="25" name="Text Box 15"/>
          <p:cNvSpPr txBox="1">
            <a:spLocks noChangeArrowheads="1"/>
          </p:cNvSpPr>
          <p:nvPr/>
        </p:nvSpPr>
        <p:spPr bwMode="auto">
          <a:xfrm>
            <a:off x="663575" y="3917288"/>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3399"/>
                </a:solidFill>
              </a:rPr>
              <a:t>1</a:t>
            </a:r>
          </a:p>
        </p:txBody>
      </p:sp>
      <p:graphicFrame>
        <p:nvGraphicFramePr>
          <p:cNvPr id="26" name="Object 16"/>
          <p:cNvGraphicFramePr>
            <a:graphicFrameLocks noChangeAspect="1"/>
          </p:cNvGraphicFramePr>
          <p:nvPr>
            <p:extLst>
              <p:ext uri="{D42A27DB-BD31-4B8C-83A1-F6EECF244321}">
                <p14:modId xmlns:p14="http://schemas.microsoft.com/office/powerpoint/2010/main" val="1863482966"/>
              </p:ext>
            </p:extLst>
          </p:nvPr>
        </p:nvGraphicFramePr>
        <p:xfrm>
          <a:off x="7715494" y="5472293"/>
          <a:ext cx="647700" cy="585787"/>
        </p:xfrm>
        <a:graphic>
          <a:graphicData uri="http://schemas.openxmlformats.org/presentationml/2006/ole">
            <mc:AlternateContent xmlns:mc="http://schemas.openxmlformats.org/markup-compatibility/2006">
              <mc:Choice xmlns:v="urn:schemas-microsoft-com:vml" Requires="v">
                <p:oleObj spid="_x0000_s125066" name="Equation" r:id="rId5" imgW="266469" imgH="241091" progId="">
                  <p:embed/>
                </p:oleObj>
              </mc:Choice>
              <mc:Fallback>
                <p:oleObj name="Equation" r:id="rId5" imgW="266469" imgH="2410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494" y="5472293"/>
                        <a:ext cx="647700"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17"/>
          <p:cNvGraphicFramePr>
            <a:graphicFrameLocks noChangeAspect="1"/>
          </p:cNvGraphicFramePr>
          <p:nvPr>
            <p:extLst>
              <p:ext uri="{D42A27DB-BD31-4B8C-83A1-F6EECF244321}">
                <p14:modId xmlns:p14="http://schemas.microsoft.com/office/powerpoint/2010/main" val="642773226"/>
              </p:ext>
            </p:extLst>
          </p:nvPr>
        </p:nvGraphicFramePr>
        <p:xfrm>
          <a:off x="7820545" y="2889282"/>
          <a:ext cx="423863" cy="576262"/>
        </p:xfrm>
        <a:graphic>
          <a:graphicData uri="http://schemas.openxmlformats.org/presentationml/2006/ole">
            <mc:AlternateContent xmlns:mc="http://schemas.openxmlformats.org/markup-compatibility/2006">
              <mc:Choice xmlns:v="urn:schemas-microsoft-com:vml" Requires="v">
                <p:oleObj spid="_x0000_s125067" name="Equation" r:id="rId7" imgW="177480" imgH="241200" progId="Equation.DSMT4">
                  <p:embed/>
                </p:oleObj>
              </mc:Choice>
              <mc:Fallback>
                <p:oleObj name="Equation" r:id="rId7" imgW="177480" imgH="241200" progId="Equation.DSMT4">
                  <p:embed/>
                  <p:pic>
                    <p:nvPicPr>
                      <p:cNvPr id="0" name=""/>
                      <p:cNvPicPr>
                        <a:picLocks noChangeAspect="1" noChangeArrowheads="1"/>
                      </p:cNvPicPr>
                      <p:nvPr/>
                    </p:nvPicPr>
                    <p:blipFill>
                      <a:blip r:embed="rId8"/>
                      <a:srcRect/>
                      <a:stretch>
                        <a:fillRect/>
                      </a:stretch>
                    </p:blipFill>
                    <p:spPr bwMode="auto">
                      <a:xfrm>
                        <a:off x="7820545" y="2889282"/>
                        <a:ext cx="4238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Line 18"/>
          <p:cNvSpPr>
            <a:spLocks noChangeShapeType="1"/>
          </p:cNvSpPr>
          <p:nvPr/>
        </p:nvSpPr>
        <p:spPr bwMode="auto">
          <a:xfrm>
            <a:off x="8055046" y="3609312"/>
            <a:ext cx="0" cy="2873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solidFill>
                <a:srgbClr val="003399"/>
              </a:solidFill>
            </a:endParaRPr>
          </a:p>
        </p:txBody>
      </p:sp>
      <p:sp>
        <p:nvSpPr>
          <p:cNvPr id="29" name="Text Box 7"/>
          <p:cNvSpPr txBox="1">
            <a:spLocks noChangeArrowheads="1"/>
          </p:cNvSpPr>
          <p:nvPr/>
        </p:nvSpPr>
        <p:spPr bwMode="auto">
          <a:xfrm>
            <a:off x="1791295" y="4466786"/>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1</a:t>
            </a:r>
          </a:p>
        </p:txBody>
      </p:sp>
      <p:sp>
        <p:nvSpPr>
          <p:cNvPr id="30" name="Text Box 8"/>
          <p:cNvSpPr txBox="1">
            <a:spLocks noChangeArrowheads="1"/>
          </p:cNvSpPr>
          <p:nvPr/>
        </p:nvSpPr>
        <p:spPr bwMode="auto">
          <a:xfrm>
            <a:off x="3396258" y="4446148"/>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1</a:t>
            </a:r>
          </a:p>
        </p:txBody>
      </p:sp>
      <p:sp>
        <p:nvSpPr>
          <p:cNvPr id="31" name="Text Box 9"/>
          <p:cNvSpPr txBox="1">
            <a:spLocks noChangeArrowheads="1"/>
          </p:cNvSpPr>
          <p:nvPr/>
        </p:nvSpPr>
        <p:spPr bwMode="auto">
          <a:xfrm>
            <a:off x="4744045" y="4466786"/>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a:t>
            </a:r>
          </a:p>
        </p:txBody>
      </p:sp>
      <p:sp>
        <p:nvSpPr>
          <p:cNvPr id="32" name="Text Box 10"/>
          <p:cNvSpPr txBox="1">
            <a:spLocks noChangeArrowheads="1"/>
          </p:cNvSpPr>
          <p:nvPr/>
        </p:nvSpPr>
        <p:spPr bwMode="auto">
          <a:xfrm>
            <a:off x="7141170" y="4446148"/>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1</a:t>
            </a:r>
          </a:p>
        </p:txBody>
      </p:sp>
      <p:sp>
        <p:nvSpPr>
          <p:cNvPr id="33" name="Text Box 15"/>
          <p:cNvSpPr txBox="1">
            <a:spLocks noChangeArrowheads="1"/>
          </p:cNvSpPr>
          <p:nvPr/>
        </p:nvSpPr>
        <p:spPr bwMode="auto">
          <a:xfrm>
            <a:off x="711795" y="4466786"/>
            <a:ext cx="3561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1</a:t>
            </a:r>
          </a:p>
        </p:txBody>
      </p:sp>
    </p:spTree>
    <p:extLst>
      <p:ext uri="{BB962C8B-B14F-4D97-AF65-F5344CB8AC3E}">
        <p14:creationId xmlns:p14="http://schemas.microsoft.com/office/powerpoint/2010/main" val="299990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ppt_x"/>
                                          </p:val>
                                        </p:tav>
                                        <p:tav tm="100000">
                                          <p:val>
                                            <p:strVal val="#ppt_x"/>
                                          </p:val>
                                        </p:tav>
                                      </p:tavLst>
                                    </p:anim>
                                    <p:anim calcmode="lin" valueType="num">
                                      <p:cBhvr additive="base">
                                        <p:cTn id="60" dur="500" fill="hold"/>
                                        <p:tgtEl>
                                          <p:spTgt spid="2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ppt_x"/>
                                          </p:val>
                                        </p:tav>
                                        <p:tav tm="100000">
                                          <p:val>
                                            <p:strVal val="#ppt_x"/>
                                          </p:val>
                                        </p:tav>
                                      </p:tavLst>
                                    </p:anim>
                                    <p:anim calcmode="lin" valueType="num">
                                      <p:cBhvr additive="base">
                                        <p:cTn id="76" dur="500" fill="hold"/>
                                        <p:tgtEl>
                                          <p:spTgt spid="3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utoUpdateAnimBg="0"/>
      <p:bldP spid="18" grpId="0" autoUpdateAnimBg="0"/>
      <p:bldP spid="19" grpId="0" autoUpdateAnimBg="0"/>
      <p:bldP spid="20" grpId="0" autoUpdateAnimBg="0"/>
      <p:bldP spid="21" grpId="0" autoUpdateAnimBg="0"/>
      <p:bldP spid="22" grpId="0" animBg="1"/>
      <p:bldP spid="23" grpId="0" animBg="1"/>
      <p:bldP spid="24" grpId="0" autoUpdateAnimBg="0"/>
      <p:bldP spid="25" grpId="0" autoUpdateAnimBg="0"/>
      <p:bldP spid="28" grpId="0" animBg="1"/>
      <p:bldP spid="29" grpId="0" autoUpdateAnimBg="0"/>
      <p:bldP spid="30" grpId="0" autoUpdateAnimBg="0"/>
      <p:bldP spid="31" grpId="0" autoUpdateAnimBg="0"/>
      <p:bldP spid="32" grpId="0" autoUpdateAnimBg="0"/>
      <p:bldP spid="3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512763" y="565001"/>
            <a:ext cx="7543800" cy="570458"/>
          </a:xfrm>
        </p:spPr>
        <p:txBody>
          <a:bodyPr/>
          <a:lstStyle/>
          <a:p>
            <a:pPr eaLnBrk="1" hangingPunct="1"/>
            <a:r>
              <a:rPr lang="en-US" altLang="zh-CN" sz="3200" dirty="0" smtClean="0">
                <a:latin typeface="+mn-lt"/>
                <a:ea typeface="黑体" panose="02010609060101010101" pitchFamily="49" charset="-122"/>
                <a:cs typeface="Times New Roman" panose="02020603050405020304" pitchFamily="18" charset="0"/>
              </a:rPr>
              <a:t>Example </a:t>
            </a:r>
          </a:p>
        </p:txBody>
      </p:sp>
      <p:sp>
        <p:nvSpPr>
          <p:cNvPr id="26628" name="Rectangle 3"/>
          <p:cNvSpPr>
            <a:spLocks noGrp="1" noChangeArrowheads="1"/>
          </p:cNvSpPr>
          <p:nvPr>
            <p:ph type="body" idx="1"/>
          </p:nvPr>
        </p:nvSpPr>
        <p:spPr>
          <a:xfrm>
            <a:off x="267722" y="1294353"/>
            <a:ext cx="8800863" cy="2635124"/>
          </a:xfrm>
        </p:spPr>
        <p:txBody>
          <a:bodyPr/>
          <a:lstStyle/>
          <a:p>
            <a:pPr marL="0" indent="0" eaLnBrk="1" hangingPunct="1">
              <a:lnSpc>
                <a:spcPct val="130000"/>
              </a:lnSpc>
              <a:buNone/>
            </a:pPr>
            <a:r>
              <a:rPr lang="en-US" altLang="zh-CN" sz="2000" b="1" dirty="0" smtClean="0">
                <a:latin typeface="+mn-lt"/>
                <a:ea typeface="黑体" panose="02010609060101010101" pitchFamily="49" charset="-122"/>
                <a:cs typeface="Times New Roman" panose="02020603050405020304" pitchFamily="18" charset="0"/>
              </a:rPr>
              <a:t>Charles has inherited an annuity-due on which there remain 12 payments of 10,000 per year at an effective discount rate of 5%; the first payment is due immediately. He wishes to convert this to a 25-year annuity-immediate at the same effective rates of discount, with first payment due one year from now. What will be the size of the payments under the new annuity?</a:t>
            </a:r>
          </a:p>
        </p:txBody>
      </p:sp>
      <p:sp>
        <p:nvSpPr>
          <p:cNvPr id="29700" name="Text Box 4"/>
          <p:cNvSpPr txBox="1">
            <a:spLocks noChangeArrowheads="1"/>
          </p:cNvSpPr>
          <p:nvPr/>
        </p:nvSpPr>
        <p:spPr bwMode="auto">
          <a:xfrm>
            <a:off x="900113" y="4970675"/>
            <a:ext cx="104227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FF0000"/>
                </a:solidFill>
                <a:latin typeface="+mn-lt"/>
              </a:rPr>
              <a:t>10000</a:t>
            </a:r>
          </a:p>
        </p:txBody>
      </p:sp>
      <p:sp>
        <p:nvSpPr>
          <p:cNvPr id="29701" name="Text Box 5"/>
          <p:cNvSpPr txBox="1">
            <a:spLocks noChangeArrowheads="1"/>
          </p:cNvSpPr>
          <p:nvPr/>
        </p:nvSpPr>
        <p:spPr bwMode="auto">
          <a:xfrm>
            <a:off x="2484438" y="4984963"/>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solidFill>
                  <a:srgbClr val="FF0000"/>
                </a:solidFill>
                <a:latin typeface="+mn-lt"/>
              </a:rPr>
              <a:t>……</a:t>
            </a:r>
          </a:p>
        </p:txBody>
      </p:sp>
      <p:sp>
        <p:nvSpPr>
          <p:cNvPr id="29702" name="Text Box 6"/>
          <p:cNvSpPr txBox="1">
            <a:spLocks noChangeArrowheads="1"/>
          </p:cNvSpPr>
          <p:nvPr/>
        </p:nvSpPr>
        <p:spPr bwMode="auto">
          <a:xfrm>
            <a:off x="3995738" y="5042113"/>
            <a:ext cx="104227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FF0000"/>
                </a:solidFill>
                <a:latin typeface="+mn-lt"/>
              </a:rPr>
              <a:t>10000</a:t>
            </a:r>
          </a:p>
        </p:txBody>
      </p:sp>
      <p:sp>
        <p:nvSpPr>
          <p:cNvPr id="29703" name="Line 7"/>
          <p:cNvSpPr>
            <a:spLocks noChangeShapeType="1"/>
          </p:cNvSpPr>
          <p:nvPr/>
        </p:nvSpPr>
        <p:spPr bwMode="auto">
          <a:xfrm>
            <a:off x="1258888" y="5834275"/>
            <a:ext cx="7272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latin typeface="+mn-lt"/>
            </a:endParaRPr>
          </a:p>
        </p:txBody>
      </p:sp>
      <p:sp>
        <p:nvSpPr>
          <p:cNvPr id="29704" name="Text Box 8"/>
          <p:cNvSpPr txBox="1">
            <a:spLocks noChangeArrowheads="1"/>
          </p:cNvSpPr>
          <p:nvPr/>
        </p:nvSpPr>
        <p:spPr bwMode="auto">
          <a:xfrm>
            <a:off x="1908175" y="6050175"/>
            <a:ext cx="3898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mn-lt"/>
              </a:rPr>
              <a:t>X</a:t>
            </a:r>
          </a:p>
        </p:txBody>
      </p:sp>
      <p:sp>
        <p:nvSpPr>
          <p:cNvPr id="29705" name="Text Box 9"/>
          <p:cNvSpPr txBox="1">
            <a:spLocks noChangeArrowheads="1"/>
          </p:cNvSpPr>
          <p:nvPr/>
        </p:nvSpPr>
        <p:spPr bwMode="auto">
          <a:xfrm>
            <a:off x="3400425" y="6070813"/>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latin typeface="+mn-lt"/>
              </a:rPr>
              <a:t>……</a:t>
            </a:r>
          </a:p>
        </p:txBody>
      </p:sp>
      <p:sp>
        <p:nvSpPr>
          <p:cNvPr id="29706" name="Text Box 10"/>
          <p:cNvSpPr txBox="1">
            <a:spLocks noChangeArrowheads="1"/>
          </p:cNvSpPr>
          <p:nvPr/>
        </p:nvSpPr>
        <p:spPr bwMode="auto">
          <a:xfrm>
            <a:off x="8440738" y="6072400"/>
            <a:ext cx="3898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mn-lt"/>
              </a:rPr>
              <a:t>X</a:t>
            </a:r>
          </a:p>
        </p:txBody>
      </p:sp>
      <p:sp>
        <p:nvSpPr>
          <p:cNvPr id="29707" name="Line 11"/>
          <p:cNvSpPr>
            <a:spLocks noChangeShapeType="1"/>
          </p:cNvSpPr>
          <p:nvPr/>
        </p:nvSpPr>
        <p:spPr bwMode="auto">
          <a:xfrm>
            <a:off x="1258888" y="4826213"/>
            <a:ext cx="3673475"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latin typeface="+mn-lt"/>
            </a:endParaRPr>
          </a:p>
        </p:txBody>
      </p:sp>
      <p:sp>
        <p:nvSpPr>
          <p:cNvPr id="29708" name="Text Box 12"/>
          <p:cNvSpPr txBox="1">
            <a:spLocks noChangeArrowheads="1"/>
          </p:cNvSpPr>
          <p:nvPr/>
        </p:nvSpPr>
        <p:spPr bwMode="auto">
          <a:xfrm>
            <a:off x="5190489" y="4610313"/>
            <a:ext cx="3445174" cy="54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dirty="0">
                <a:solidFill>
                  <a:srgbClr val="FF0000"/>
                </a:solidFill>
                <a:latin typeface="+mn-lt"/>
              </a:rPr>
              <a:t>（</a:t>
            </a:r>
            <a:r>
              <a:rPr lang="en-US" altLang="zh-CN" dirty="0">
                <a:solidFill>
                  <a:srgbClr val="FF0000"/>
                </a:solidFill>
                <a:latin typeface="+mn-lt"/>
              </a:rPr>
              <a:t>12 payments, d=5%)</a:t>
            </a:r>
          </a:p>
        </p:txBody>
      </p:sp>
      <p:sp>
        <p:nvSpPr>
          <p:cNvPr id="29709" name="Text Box 13"/>
          <p:cNvSpPr txBox="1">
            <a:spLocks noChangeArrowheads="1"/>
          </p:cNvSpPr>
          <p:nvPr/>
        </p:nvSpPr>
        <p:spPr bwMode="auto">
          <a:xfrm>
            <a:off x="5094950" y="6171209"/>
            <a:ext cx="334578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latin typeface="+mn-lt"/>
              </a:rPr>
              <a:t>(25 payments, d=5%)</a:t>
            </a:r>
          </a:p>
        </p:txBody>
      </p:sp>
      <p:sp>
        <p:nvSpPr>
          <p:cNvPr id="26639" name="Line 14"/>
          <p:cNvSpPr>
            <a:spLocks noChangeShapeType="1"/>
          </p:cNvSpPr>
          <p:nvPr/>
        </p:nvSpPr>
        <p:spPr bwMode="auto">
          <a:xfrm>
            <a:off x="1258888" y="4538875"/>
            <a:ext cx="0"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latin typeface="+mn-lt"/>
            </a:endParaRPr>
          </a:p>
        </p:txBody>
      </p:sp>
      <p:sp>
        <p:nvSpPr>
          <p:cNvPr id="26640" name="Line 15"/>
          <p:cNvSpPr>
            <a:spLocks noChangeShapeType="1"/>
          </p:cNvSpPr>
          <p:nvPr/>
        </p:nvSpPr>
        <p:spPr bwMode="auto">
          <a:xfrm>
            <a:off x="2051050" y="561837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latin typeface="+mn-lt"/>
            </a:endParaRPr>
          </a:p>
        </p:txBody>
      </p:sp>
      <p:sp>
        <p:nvSpPr>
          <p:cNvPr id="26641" name="Line 16"/>
          <p:cNvSpPr>
            <a:spLocks noChangeShapeType="1"/>
          </p:cNvSpPr>
          <p:nvPr/>
        </p:nvSpPr>
        <p:spPr bwMode="auto">
          <a:xfrm>
            <a:off x="2051050" y="4538875"/>
            <a:ext cx="0"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latin typeface="+mn-lt"/>
            </a:endParaRPr>
          </a:p>
        </p:txBody>
      </p:sp>
      <p:sp>
        <p:nvSpPr>
          <p:cNvPr id="26642" name="Line 17"/>
          <p:cNvSpPr>
            <a:spLocks noChangeShapeType="1"/>
          </p:cNvSpPr>
          <p:nvPr/>
        </p:nvSpPr>
        <p:spPr bwMode="auto">
          <a:xfrm>
            <a:off x="4284663" y="4610313"/>
            <a:ext cx="0"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latin typeface="+mn-lt"/>
            </a:endParaRPr>
          </a:p>
        </p:txBody>
      </p:sp>
    </p:spTree>
    <p:extLst>
      <p:ext uri="{BB962C8B-B14F-4D97-AF65-F5344CB8AC3E}">
        <p14:creationId xmlns:p14="http://schemas.microsoft.com/office/powerpoint/2010/main" val="121627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ppt_x"/>
                                          </p:val>
                                        </p:tav>
                                        <p:tav tm="100000">
                                          <p:val>
                                            <p:strVal val="#ppt_x"/>
                                          </p:val>
                                        </p:tav>
                                      </p:tavLst>
                                    </p:anim>
                                    <p:anim calcmode="lin" valueType="num">
                                      <p:cBhvr additive="base">
                                        <p:cTn id="8" dur="500" fill="hold"/>
                                        <p:tgtEl>
                                          <p:spTgt spid="2970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701"/>
                                        </p:tgtEl>
                                        <p:attrNameLst>
                                          <p:attrName>style.visibility</p:attrName>
                                        </p:attrNameLst>
                                      </p:cBhvr>
                                      <p:to>
                                        <p:strVal val="visible"/>
                                      </p:to>
                                    </p:set>
                                    <p:anim calcmode="lin" valueType="num">
                                      <p:cBhvr additive="base">
                                        <p:cTn id="11" dur="500" fill="hold"/>
                                        <p:tgtEl>
                                          <p:spTgt spid="29701"/>
                                        </p:tgtEl>
                                        <p:attrNameLst>
                                          <p:attrName>ppt_x</p:attrName>
                                        </p:attrNameLst>
                                      </p:cBhvr>
                                      <p:tavLst>
                                        <p:tav tm="0">
                                          <p:val>
                                            <p:strVal val="#ppt_x"/>
                                          </p:val>
                                        </p:tav>
                                        <p:tav tm="100000">
                                          <p:val>
                                            <p:strVal val="#ppt_x"/>
                                          </p:val>
                                        </p:tav>
                                      </p:tavLst>
                                    </p:anim>
                                    <p:anim calcmode="lin" valueType="num">
                                      <p:cBhvr additive="base">
                                        <p:cTn id="12" dur="500" fill="hold"/>
                                        <p:tgtEl>
                                          <p:spTgt spid="2970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anim calcmode="lin" valueType="num">
                                      <p:cBhvr additive="base">
                                        <p:cTn id="15" dur="500" fill="hold"/>
                                        <p:tgtEl>
                                          <p:spTgt spid="29702"/>
                                        </p:tgtEl>
                                        <p:attrNameLst>
                                          <p:attrName>ppt_x</p:attrName>
                                        </p:attrNameLst>
                                      </p:cBhvr>
                                      <p:tavLst>
                                        <p:tav tm="0">
                                          <p:val>
                                            <p:strVal val="#ppt_x"/>
                                          </p:val>
                                        </p:tav>
                                        <p:tav tm="100000">
                                          <p:val>
                                            <p:strVal val="#ppt_x"/>
                                          </p:val>
                                        </p:tav>
                                      </p:tavLst>
                                    </p:anim>
                                    <p:anim calcmode="lin" valueType="num">
                                      <p:cBhvr additive="base">
                                        <p:cTn id="16" dur="500" fill="hold"/>
                                        <p:tgtEl>
                                          <p:spTgt spid="2970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703"/>
                                        </p:tgtEl>
                                        <p:attrNameLst>
                                          <p:attrName>style.visibility</p:attrName>
                                        </p:attrNameLst>
                                      </p:cBhvr>
                                      <p:to>
                                        <p:strVal val="visible"/>
                                      </p:to>
                                    </p:set>
                                    <p:anim calcmode="lin" valueType="num">
                                      <p:cBhvr additive="base">
                                        <p:cTn id="19" dur="500" fill="hold"/>
                                        <p:tgtEl>
                                          <p:spTgt spid="29703"/>
                                        </p:tgtEl>
                                        <p:attrNameLst>
                                          <p:attrName>ppt_x</p:attrName>
                                        </p:attrNameLst>
                                      </p:cBhvr>
                                      <p:tavLst>
                                        <p:tav tm="0">
                                          <p:val>
                                            <p:strVal val="#ppt_x"/>
                                          </p:val>
                                        </p:tav>
                                        <p:tav tm="100000">
                                          <p:val>
                                            <p:strVal val="#ppt_x"/>
                                          </p:val>
                                        </p:tav>
                                      </p:tavLst>
                                    </p:anim>
                                    <p:anim calcmode="lin" valueType="num">
                                      <p:cBhvr additive="base">
                                        <p:cTn id="20" dur="500" fill="hold"/>
                                        <p:tgtEl>
                                          <p:spTgt spid="2970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704"/>
                                        </p:tgtEl>
                                        <p:attrNameLst>
                                          <p:attrName>style.visibility</p:attrName>
                                        </p:attrNameLst>
                                      </p:cBhvr>
                                      <p:to>
                                        <p:strVal val="visible"/>
                                      </p:to>
                                    </p:set>
                                    <p:anim calcmode="lin" valueType="num">
                                      <p:cBhvr additive="base">
                                        <p:cTn id="23" dur="500" fill="hold"/>
                                        <p:tgtEl>
                                          <p:spTgt spid="29704"/>
                                        </p:tgtEl>
                                        <p:attrNameLst>
                                          <p:attrName>ppt_x</p:attrName>
                                        </p:attrNameLst>
                                      </p:cBhvr>
                                      <p:tavLst>
                                        <p:tav tm="0">
                                          <p:val>
                                            <p:strVal val="#ppt_x"/>
                                          </p:val>
                                        </p:tav>
                                        <p:tav tm="100000">
                                          <p:val>
                                            <p:strVal val="#ppt_x"/>
                                          </p:val>
                                        </p:tav>
                                      </p:tavLst>
                                    </p:anim>
                                    <p:anim calcmode="lin" valueType="num">
                                      <p:cBhvr additive="base">
                                        <p:cTn id="24" dur="500" fill="hold"/>
                                        <p:tgtEl>
                                          <p:spTgt spid="2970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705"/>
                                        </p:tgtEl>
                                        <p:attrNameLst>
                                          <p:attrName>style.visibility</p:attrName>
                                        </p:attrNameLst>
                                      </p:cBhvr>
                                      <p:to>
                                        <p:strVal val="visible"/>
                                      </p:to>
                                    </p:set>
                                    <p:anim calcmode="lin" valueType="num">
                                      <p:cBhvr additive="base">
                                        <p:cTn id="27" dur="500" fill="hold"/>
                                        <p:tgtEl>
                                          <p:spTgt spid="29705"/>
                                        </p:tgtEl>
                                        <p:attrNameLst>
                                          <p:attrName>ppt_x</p:attrName>
                                        </p:attrNameLst>
                                      </p:cBhvr>
                                      <p:tavLst>
                                        <p:tav tm="0">
                                          <p:val>
                                            <p:strVal val="#ppt_x"/>
                                          </p:val>
                                        </p:tav>
                                        <p:tav tm="100000">
                                          <p:val>
                                            <p:strVal val="#ppt_x"/>
                                          </p:val>
                                        </p:tav>
                                      </p:tavLst>
                                    </p:anim>
                                    <p:anim calcmode="lin" valueType="num">
                                      <p:cBhvr additive="base">
                                        <p:cTn id="28" dur="500" fill="hold"/>
                                        <p:tgtEl>
                                          <p:spTgt spid="297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706"/>
                                        </p:tgtEl>
                                        <p:attrNameLst>
                                          <p:attrName>style.visibility</p:attrName>
                                        </p:attrNameLst>
                                      </p:cBhvr>
                                      <p:to>
                                        <p:strVal val="visible"/>
                                      </p:to>
                                    </p:set>
                                    <p:anim calcmode="lin" valueType="num">
                                      <p:cBhvr additive="base">
                                        <p:cTn id="31" dur="500" fill="hold"/>
                                        <p:tgtEl>
                                          <p:spTgt spid="29706"/>
                                        </p:tgtEl>
                                        <p:attrNameLst>
                                          <p:attrName>ppt_x</p:attrName>
                                        </p:attrNameLst>
                                      </p:cBhvr>
                                      <p:tavLst>
                                        <p:tav tm="0">
                                          <p:val>
                                            <p:strVal val="#ppt_x"/>
                                          </p:val>
                                        </p:tav>
                                        <p:tav tm="100000">
                                          <p:val>
                                            <p:strVal val="#ppt_x"/>
                                          </p:val>
                                        </p:tav>
                                      </p:tavLst>
                                    </p:anim>
                                    <p:anim calcmode="lin" valueType="num">
                                      <p:cBhvr additive="base">
                                        <p:cTn id="32" dur="500" fill="hold"/>
                                        <p:tgtEl>
                                          <p:spTgt spid="2970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anim calcmode="lin" valueType="num">
                                      <p:cBhvr additive="base">
                                        <p:cTn id="35" dur="500" fill="hold"/>
                                        <p:tgtEl>
                                          <p:spTgt spid="29707"/>
                                        </p:tgtEl>
                                        <p:attrNameLst>
                                          <p:attrName>ppt_x</p:attrName>
                                        </p:attrNameLst>
                                      </p:cBhvr>
                                      <p:tavLst>
                                        <p:tav tm="0">
                                          <p:val>
                                            <p:strVal val="#ppt_x"/>
                                          </p:val>
                                        </p:tav>
                                        <p:tav tm="100000">
                                          <p:val>
                                            <p:strVal val="#ppt_x"/>
                                          </p:val>
                                        </p:tav>
                                      </p:tavLst>
                                    </p:anim>
                                    <p:anim calcmode="lin" valueType="num">
                                      <p:cBhvr additive="base">
                                        <p:cTn id="36" dur="500" fill="hold"/>
                                        <p:tgtEl>
                                          <p:spTgt spid="2970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9708"/>
                                        </p:tgtEl>
                                        <p:attrNameLst>
                                          <p:attrName>style.visibility</p:attrName>
                                        </p:attrNameLst>
                                      </p:cBhvr>
                                      <p:to>
                                        <p:strVal val="visible"/>
                                      </p:to>
                                    </p:set>
                                    <p:anim calcmode="lin" valueType="num">
                                      <p:cBhvr additive="base">
                                        <p:cTn id="39" dur="500" fill="hold"/>
                                        <p:tgtEl>
                                          <p:spTgt spid="29708"/>
                                        </p:tgtEl>
                                        <p:attrNameLst>
                                          <p:attrName>ppt_x</p:attrName>
                                        </p:attrNameLst>
                                      </p:cBhvr>
                                      <p:tavLst>
                                        <p:tav tm="0">
                                          <p:val>
                                            <p:strVal val="#ppt_x"/>
                                          </p:val>
                                        </p:tav>
                                        <p:tav tm="100000">
                                          <p:val>
                                            <p:strVal val="#ppt_x"/>
                                          </p:val>
                                        </p:tav>
                                      </p:tavLst>
                                    </p:anim>
                                    <p:anim calcmode="lin" valueType="num">
                                      <p:cBhvr additive="base">
                                        <p:cTn id="40" dur="500" fill="hold"/>
                                        <p:tgtEl>
                                          <p:spTgt spid="2970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709"/>
                                        </p:tgtEl>
                                        <p:attrNameLst>
                                          <p:attrName>style.visibility</p:attrName>
                                        </p:attrNameLst>
                                      </p:cBhvr>
                                      <p:to>
                                        <p:strVal val="visible"/>
                                      </p:to>
                                    </p:set>
                                    <p:anim calcmode="lin" valueType="num">
                                      <p:cBhvr additive="base">
                                        <p:cTn id="43" dur="500" fill="hold"/>
                                        <p:tgtEl>
                                          <p:spTgt spid="29709"/>
                                        </p:tgtEl>
                                        <p:attrNameLst>
                                          <p:attrName>ppt_x</p:attrName>
                                        </p:attrNameLst>
                                      </p:cBhvr>
                                      <p:tavLst>
                                        <p:tav tm="0">
                                          <p:val>
                                            <p:strVal val="#ppt_x"/>
                                          </p:val>
                                        </p:tav>
                                        <p:tav tm="100000">
                                          <p:val>
                                            <p:strVal val="#ppt_x"/>
                                          </p:val>
                                        </p:tav>
                                      </p:tavLst>
                                    </p:anim>
                                    <p:anim calcmode="lin" valueType="num">
                                      <p:cBhvr additive="base">
                                        <p:cTn id="44" dur="500" fill="hold"/>
                                        <p:tgtEl>
                                          <p:spTgt spid="2970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639"/>
                                        </p:tgtEl>
                                        <p:attrNameLst>
                                          <p:attrName>style.visibility</p:attrName>
                                        </p:attrNameLst>
                                      </p:cBhvr>
                                      <p:to>
                                        <p:strVal val="visible"/>
                                      </p:to>
                                    </p:set>
                                    <p:anim calcmode="lin" valueType="num">
                                      <p:cBhvr additive="base">
                                        <p:cTn id="47" dur="500" fill="hold"/>
                                        <p:tgtEl>
                                          <p:spTgt spid="26639"/>
                                        </p:tgtEl>
                                        <p:attrNameLst>
                                          <p:attrName>ppt_x</p:attrName>
                                        </p:attrNameLst>
                                      </p:cBhvr>
                                      <p:tavLst>
                                        <p:tav tm="0">
                                          <p:val>
                                            <p:strVal val="#ppt_x"/>
                                          </p:val>
                                        </p:tav>
                                        <p:tav tm="100000">
                                          <p:val>
                                            <p:strVal val="#ppt_x"/>
                                          </p:val>
                                        </p:tav>
                                      </p:tavLst>
                                    </p:anim>
                                    <p:anim calcmode="lin" valueType="num">
                                      <p:cBhvr additive="base">
                                        <p:cTn id="48" dur="500" fill="hold"/>
                                        <p:tgtEl>
                                          <p:spTgt spid="2663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6640"/>
                                        </p:tgtEl>
                                        <p:attrNameLst>
                                          <p:attrName>style.visibility</p:attrName>
                                        </p:attrNameLst>
                                      </p:cBhvr>
                                      <p:to>
                                        <p:strVal val="visible"/>
                                      </p:to>
                                    </p:set>
                                    <p:anim calcmode="lin" valueType="num">
                                      <p:cBhvr additive="base">
                                        <p:cTn id="51" dur="500" fill="hold"/>
                                        <p:tgtEl>
                                          <p:spTgt spid="26640"/>
                                        </p:tgtEl>
                                        <p:attrNameLst>
                                          <p:attrName>ppt_x</p:attrName>
                                        </p:attrNameLst>
                                      </p:cBhvr>
                                      <p:tavLst>
                                        <p:tav tm="0">
                                          <p:val>
                                            <p:strVal val="#ppt_x"/>
                                          </p:val>
                                        </p:tav>
                                        <p:tav tm="100000">
                                          <p:val>
                                            <p:strVal val="#ppt_x"/>
                                          </p:val>
                                        </p:tav>
                                      </p:tavLst>
                                    </p:anim>
                                    <p:anim calcmode="lin" valueType="num">
                                      <p:cBhvr additive="base">
                                        <p:cTn id="52" dur="500" fill="hold"/>
                                        <p:tgtEl>
                                          <p:spTgt spid="266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641"/>
                                        </p:tgtEl>
                                        <p:attrNameLst>
                                          <p:attrName>style.visibility</p:attrName>
                                        </p:attrNameLst>
                                      </p:cBhvr>
                                      <p:to>
                                        <p:strVal val="visible"/>
                                      </p:to>
                                    </p:set>
                                    <p:anim calcmode="lin" valueType="num">
                                      <p:cBhvr additive="base">
                                        <p:cTn id="55" dur="500" fill="hold"/>
                                        <p:tgtEl>
                                          <p:spTgt spid="26641"/>
                                        </p:tgtEl>
                                        <p:attrNameLst>
                                          <p:attrName>ppt_x</p:attrName>
                                        </p:attrNameLst>
                                      </p:cBhvr>
                                      <p:tavLst>
                                        <p:tav tm="0">
                                          <p:val>
                                            <p:strVal val="#ppt_x"/>
                                          </p:val>
                                        </p:tav>
                                        <p:tav tm="100000">
                                          <p:val>
                                            <p:strVal val="#ppt_x"/>
                                          </p:val>
                                        </p:tav>
                                      </p:tavLst>
                                    </p:anim>
                                    <p:anim calcmode="lin" valueType="num">
                                      <p:cBhvr additive="base">
                                        <p:cTn id="56" dur="500" fill="hold"/>
                                        <p:tgtEl>
                                          <p:spTgt spid="2664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6642"/>
                                        </p:tgtEl>
                                        <p:attrNameLst>
                                          <p:attrName>style.visibility</p:attrName>
                                        </p:attrNameLst>
                                      </p:cBhvr>
                                      <p:to>
                                        <p:strVal val="visible"/>
                                      </p:to>
                                    </p:set>
                                    <p:anim calcmode="lin" valueType="num">
                                      <p:cBhvr additive="base">
                                        <p:cTn id="59" dur="500" fill="hold"/>
                                        <p:tgtEl>
                                          <p:spTgt spid="26642"/>
                                        </p:tgtEl>
                                        <p:attrNameLst>
                                          <p:attrName>ppt_x</p:attrName>
                                        </p:attrNameLst>
                                      </p:cBhvr>
                                      <p:tavLst>
                                        <p:tav tm="0">
                                          <p:val>
                                            <p:strVal val="#ppt_x"/>
                                          </p:val>
                                        </p:tav>
                                        <p:tav tm="100000">
                                          <p:val>
                                            <p:strVal val="#ppt_x"/>
                                          </p:val>
                                        </p:tav>
                                      </p:tavLst>
                                    </p:anim>
                                    <p:anim calcmode="lin" valueType="num">
                                      <p:cBhvr additive="base">
                                        <p:cTn id="60" dur="500" fill="hold"/>
                                        <p:tgtEl>
                                          <p:spTgt spid="26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2" grpId="0"/>
      <p:bldP spid="29703" grpId="0" animBg="1"/>
      <p:bldP spid="29704" grpId="0"/>
      <p:bldP spid="29705" grpId="0"/>
      <p:bldP spid="29706" grpId="0"/>
      <p:bldP spid="29707" grpId="0" animBg="1"/>
      <p:bldP spid="29708" grpId="0"/>
      <p:bldP spid="29709" grpId="0"/>
      <p:bldP spid="26639" grpId="0" animBg="1"/>
      <p:bldP spid="26640" grpId="0" animBg="1"/>
      <p:bldP spid="26641" grpId="0" animBg="1"/>
      <p:bldP spid="2664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403623" y="2276872"/>
            <a:ext cx="640873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None/>
            </a:pPr>
            <a:r>
              <a:rPr lang="zh-CN" altLang="en-US" sz="2400" b="1" dirty="0" smtClean="0">
                <a:latin typeface="Times New Roman" pitchFamily="18" charset="0"/>
              </a:rPr>
              <a:t>令 </a:t>
            </a:r>
            <a:r>
              <a:rPr lang="en-US" altLang="zh-CN" sz="2400" b="1" i="1" dirty="0" smtClean="0">
                <a:latin typeface="Times New Roman" pitchFamily="18" charset="0"/>
              </a:rPr>
              <a:t>X </a:t>
            </a:r>
            <a:r>
              <a:rPr lang="zh-CN" altLang="en-US" sz="2400" b="1" dirty="0" smtClean="0">
                <a:latin typeface="Times New Roman" pitchFamily="18" charset="0"/>
              </a:rPr>
              <a:t>是</a:t>
            </a:r>
            <a:r>
              <a:rPr lang="zh-CN" altLang="en-US" sz="2400" b="1" dirty="0">
                <a:latin typeface="Times New Roman" pitchFamily="18" charset="0"/>
              </a:rPr>
              <a:t>新年金在每年末的支付额，则</a:t>
            </a:r>
          </a:p>
        </p:txBody>
      </p:sp>
      <p:sp>
        <p:nvSpPr>
          <p:cNvPr id="27654" name="Text Box 8"/>
          <p:cNvSpPr txBox="1">
            <a:spLocks noChangeArrowheads="1"/>
          </p:cNvSpPr>
          <p:nvPr/>
        </p:nvSpPr>
        <p:spPr bwMode="auto">
          <a:xfrm>
            <a:off x="735013" y="423863"/>
            <a:ext cx="151515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dirty="0">
                <a:solidFill>
                  <a:srgbClr val="333399"/>
                </a:solidFill>
              </a:rPr>
              <a:t>Solution:</a:t>
            </a:r>
          </a:p>
        </p:txBody>
      </p:sp>
      <p:graphicFrame>
        <p:nvGraphicFramePr>
          <p:cNvPr id="30729" name="Object 9"/>
          <p:cNvGraphicFramePr>
            <a:graphicFrameLocks noChangeAspect="1"/>
          </p:cNvGraphicFramePr>
          <p:nvPr>
            <p:extLst>
              <p:ext uri="{D42A27DB-BD31-4B8C-83A1-F6EECF244321}">
                <p14:modId xmlns:p14="http://schemas.microsoft.com/office/powerpoint/2010/main" val="3507823501"/>
              </p:ext>
            </p:extLst>
          </p:nvPr>
        </p:nvGraphicFramePr>
        <p:xfrm>
          <a:off x="3779912" y="1052736"/>
          <a:ext cx="2592388" cy="787400"/>
        </p:xfrm>
        <a:graphic>
          <a:graphicData uri="http://schemas.openxmlformats.org/presentationml/2006/ole">
            <mc:AlternateContent xmlns:mc="http://schemas.openxmlformats.org/markup-compatibility/2006">
              <mc:Choice xmlns:v="urn:schemas-microsoft-com:vml" Requires="v">
                <p:oleObj spid="_x0000_s84080" r:id="rId3" imgW="1295962" imgH="393871" progId="">
                  <p:embed/>
                </p:oleObj>
              </mc:Choice>
              <mc:Fallback>
                <p:oleObj r:id="rId3" imgW="1295962" imgH="39387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1052736"/>
                        <a:ext cx="25923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32" name="Text Box 12"/>
          <p:cNvSpPr txBox="1">
            <a:spLocks noChangeArrowheads="1"/>
          </p:cNvSpPr>
          <p:nvPr/>
        </p:nvSpPr>
        <p:spPr bwMode="auto">
          <a:xfrm>
            <a:off x="1485900" y="1196752"/>
            <a:ext cx="1205779"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dirty="0" smtClean="0">
                <a:latin typeface="Times New Roman" pitchFamily="18" charset="0"/>
              </a:rPr>
              <a:t>d </a:t>
            </a:r>
            <a:r>
              <a:rPr lang="en-US" altLang="zh-CN" sz="2400" dirty="0" smtClean="0">
                <a:latin typeface="Times New Roman" pitchFamily="18" charset="0"/>
              </a:rPr>
              <a:t>=</a:t>
            </a:r>
            <a:r>
              <a:rPr lang="en-US" altLang="zh-CN" sz="2400" dirty="0">
                <a:latin typeface="Times New Roman" pitchFamily="18" charset="0"/>
              </a:rPr>
              <a:t>5</a:t>
            </a:r>
            <a:r>
              <a:rPr lang="en-US" altLang="zh-CN" sz="2400" dirty="0" smtClean="0">
                <a:latin typeface="Times New Roman" pitchFamily="18" charset="0"/>
              </a:rPr>
              <a:t>%  </a:t>
            </a:r>
            <a:endParaRPr lang="en-US" altLang="zh-CN" sz="2400" dirty="0">
              <a:latin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65230788"/>
              </p:ext>
            </p:extLst>
          </p:nvPr>
        </p:nvGraphicFramePr>
        <p:xfrm>
          <a:off x="1586349" y="3348092"/>
          <a:ext cx="5861050" cy="596900"/>
        </p:xfrm>
        <a:graphic>
          <a:graphicData uri="http://schemas.openxmlformats.org/presentationml/2006/ole">
            <mc:AlternateContent xmlns:mc="http://schemas.openxmlformats.org/markup-compatibility/2006">
              <mc:Choice xmlns:v="urn:schemas-microsoft-com:vml" Requires="v">
                <p:oleObj spid="_x0000_s84081" name="Equation" r:id="rId5" imgW="2209680" imgH="241200" progId="Equation.DSMT4">
                  <p:embed/>
                </p:oleObj>
              </mc:Choice>
              <mc:Fallback>
                <p:oleObj name="Equation" r:id="rId5" imgW="2209680" imgH="241200" progId="Equation.DSMT4">
                  <p:embed/>
                  <p:pic>
                    <p:nvPicPr>
                      <p:cNvPr id="0" name=""/>
                      <p:cNvPicPr>
                        <a:picLocks noChangeAspect="1" noChangeArrowheads="1"/>
                      </p:cNvPicPr>
                      <p:nvPr/>
                    </p:nvPicPr>
                    <p:blipFill>
                      <a:blip r:embed="rId6"/>
                      <a:srcRect/>
                      <a:stretch>
                        <a:fillRect/>
                      </a:stretch>
                    </p:blipFill>
                    <p:spPr bwMode="auto">
                      <a:xfrm>
                        <a:off x="1586349" y="3348092"/>
                        <a:ext cx="58610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右箭头 2"/>
          <p:cNvSpPr/>
          <p:nvPr/>
        </p:nvSpPr>
        <p:spPr>
          <a:xfrm>
            <a:off x="2892693" y="1340768"/>
            <a:ext cx="527179"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a:p>
        </p:txBody>
      </p:sp>
      <p:sp>
        <p:nvSpPr>
          <p:cNvPr id="10" name="Text Box 4"/>
          <p:cNvSpPr txBox="1">
            <a:spLocks noChangeArrowheads="1"/>
          </p:cNvSpPr>
          <p:nvPr/>
        </p:nvSpPr>
        <p:spPr bwMode="auto">
          <a:xfrm>
            <a:off x="900113" y="4797425"/>
            <a:ext cx="104227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FF0000"/>
                </a:solidFill>
              </a:rPr>
              <a:t>10000</a:t>
            </a:r>
          </a:p>
        </p:txBody>
      </p:sp>
      <p:sp>
        <p:nvSpPr>
          <p:cNvPr id="11" name="Text Box 5"/>
          <p:cNvSpPr txBox="1">
            <a:spLocks noChangeArrowheads="1"/>
          </p:cNvSpPr>
          <p:nvPr/>
        </p:nvSpPr>
        <p:spPr bwMode="auto">
          <a:xfrm>
            <a:off x="2484438" y="4811713"/>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solidFill>
                  <a:srgbClr val="FF0000"/>
                </a:solidFill>
              </a:rPr>
              <a:t>……</a:t>
            </a:r>
          </a:p>
        </p:txBody>
      </p:sp>
      <p:sp>
        <p:nvSpPr>
          <p:cNvPr id="12" name="Text Box 6"/>
          <p:cNvSpPr txBox="1">
            <a:spLocks noChangeArrowheads="1"/>
          </p:cNvSpPr>
          <p:nvPr/>
        </p:nvSpPr>
        <p:spPr bwMode="auto">
          <a:xfrm>
            <a:off x="3995738" y="4868863"/>
            <a:ext cx="1042273"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FF0000"/>
                </a:solidFill>
              </a:rPr>
              <a:t>10000</a:t>
            </a:r>
          </a:p>
        </p:txBody>
      </p:sp>
      <p:sp>
        <p:nvSpPr>
          <p:cNvPr id="13" name="Line 7"/>
          <p:cNvSpPr>
            <a:spLocks noChangeShapeType="1"/>
          </p:cNvSpPr>
          <p:nvPr/>
        </p:nvSpPr>
        <p:spPr bwMode="auto">
          <a:xfrm>
            <a:off x="1258888" y="5661025"/>
            <a:ext cx="72723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4" name="Text Box 8"/>
          <p:cNvSpPr txBox="1">
            <a:spLocks noChangeArrowheads="1"/>
          </p:cNvSpPr>
          <p:nvPr/>
        </p:nvSpPr>
        <p:spPr bwMode="auto">
          <a:xfrm>
            <a:off x="1908175" y="5876925"/>
            <a:ext cx="3898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Times New Roman" pitchFamily="18" charset="0"/>
              </a:rPr>
              <a:t>X</a:t>
            </a:r>
          </a:p>
        </p:txBody>
      </p:sp>
      <p:sp>
        <p:nvSpPr>
          <p:cNvPr id="15" name="Text Box 9"/>
          <p:cNvSpPr txBox="1">
            <a:spLocks noChangeArrowheads="1"/>
          </p:cNvSpPr>
          <p:nvPr/>
        </p:nvSpPr>
        <p:spPr bwMode="auto">
          <a:xfrm>
            <a:off x="3400425" y="5897563"/>
            <a:ext cx="80021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t>……</a:t>
            </a:r>
          </a:p>
        </p:txBody>
      </p:sp>
      <p:sp>
        <p:nvSpPr>
          <p:cNvPr id="16" name="Text Box 10"/>
          <p:cNvSpPr txBox="1">
            <a:spLocks noChangeArrowheads="1"/>
          </p:cNvSpPr>
          <p:nvPr/>
        </p:nvSpPr>
        <p:spPr bwMode="auto">
          <a:xfrm>
            <a:off x="8491875" y="5849420"/>
            <a:ext cx="3898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dirty="0">
                <a:latin typeface="Times New Roman" pitchFamily="18" charset="0"/>
              </a:rPr>
              <a:t>X</a:t>
            </a:r>
          </a:p>
        </p:txBody>
      </p:sp>
      <p:sp>
        <p:nvSpPr>
          <p:cNvPr id="17" name="Line 11"/>
          <p:cNvSpPr>
            <a:spLocks noChangeShapeType="1"/>
          </p:cNvSpPr>
          <p:nvPr/>
        </p:nvSpPr>
        <p:spPr bwMode="auto">
          <a:xfrm>
            <a:off x="1258888" y="4652963"/>
            <a:ext cx="3673475"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8" name="Text Box 12"/>
          <p:cNvSpPr txBox="1">
            <a:spLocks noChangeArrowheads="1"/>
          </p:cNvSpPr>
          <p:nvPr/>
        </p:nvSpPr>
        <p:spPr bwMode="auto">
          <a:xfrm>
            <a:off x="5241626" y="4417512"/>
            <a:ext cx="344517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dirty="0">
                <a:solidFill>
                  <a:srgbClr val="FF0000"/>
                </a:solidFill>
              </a:rPr>
              <a:t>（</a:t>
            </a:r>
            <a:r>
              <a:rPr lang="en-US" altLang="zh-CN" dirty="0">
                <a:solidFill>
                  <a:srgbClr val="FF0000"/>
                </a:solidFill>
              </a:rPr>
              <a:t>12 payments, d=5%)</a:t>
            </a:r>
          </a:p>
        </p:txBody>
      </p:sp>
      <p:sp>
        <p:nvSpPr>
          <p:cNvPr id="19" name="Text Box 13"/>
          <p:cNvSpPr txBox="1">
            <a:spLocks noChangeArrowheads="1"/>
          </p:cNvSpPr>
          <p:nvPr/>
        </p:nvSpPr>
        <p:spPr bwMode="auto">
          <a:xfrm>
            <a:off x="4895056" y="5897563"/>
            <a:ext cx="3238387"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t>(25 payments, d=5%)</a:t>
            </a:r>
          </a:p>
        </p:txBody>
      </p:sp>
      <p:sp>
        <p:nvSpPr>
          <p:cNvPr id="20" name="Line 14"/>
          <p:cNvSpPr>
            <a:spLocks noChangeShapeType="1"/>
          </p:cNvSpPr>
          <p:nvPr/>
        </p:nvSpPr>
        <p:spPr bwMode="auto">
          <a:xfrm>
            <a:off x="1258888" y="4365625"/>
            <a:ext cx="0"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1" name="Line 15"/>
          <p:cNvSpPr>
            <a:spLocks noChangeShapeType="1"/>
          </p:cNvSpPr>
          <p:nvPr/>
        </p:nvSpPr>
        <p:spPr bwMode="auto">
          <a:xfrm>
            <a:off x="2051050" y="54451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2" name="Line 16"/>
          <p:cNvSpPr>
            <a:spLocks noChangeShapeType="1"/>
          </p:cNvSpPr>
          <p:nvPr/>
        </p:nvSpPr>
        <p:spPr bwMode="auto">
          <a:xfrm>
            <a:off x="2051050" y="4365625"/>
            <a:ext cx="0"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23" name="Line 17"/>
          <p:cNvSpPr>
            <a:spLocks noChangeShapeType="1"/>
          </p:cNvSpPr>
          <p:nvPr/>
        </p:nvSpPr>
        <p:spPr bwMode="auto">
          <a:xfrm>
            <a:off x="4284663" y="4437063"/>
            <a:ext cx="0" cy="431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Tree>
    <p:extLst>
      <p:ext uri="{BB962C8B-B14F-4D97-AF65-F5344CB8AC3E}">
        <p14:creationId xmlns:p14="http://schemas.microsoft.com/office/powerpoint/2010/main" val="804966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32"/>
                                        </p:tgtEl>
                                        <p:attrNameLst>
                                          <p:attrName>style.visibility</p:attrName>
                                        </p:attrNameLst>
                                      </p:cBhvr>
                                      <p:to>
                                        <p:strVal val="visible"/>
                                      </p:to>
                                    </p:set>
                                    <p:anim calcmode="lin" valueType="num">
                                      <p:cBhvr additive="base">
                                        <p:cTn id="7" dur="500" fill="hold"/>
                                        <p:tgtEl>
                                          <p:spTgt spid="30732"/>
                                        </p:tgtEl>
                                        <p:attrNameLst>
                                          <p:attrName>ppt_x</p:attrName>
                                        </p:attrNameLst>
                                      </p:cBhvr>
                                      <p:tavLst>
                                        <p:tav tm="0">
                                          <p:val>
                                            <p:strVal val="#ppt_x"/>
                                          </p:val>
                                        </p:tav>
                                        <p:tav tm="100000">
                                          <p:val>
                                            <p:strVal val="#ppt_x"/>
                                          </p:val>
                                        </p:tav>
                                      </p:tavLst>
                                    </p:anim>
                                    <p:anim calcmode="lin" valueType="num">
                                      <p:cBhvr additive="base">
                                        <p:cTn id="8" dur="500" fill="hold"/>
                                        <p:tgtEl>
                                          <p:spTgt spid="307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9"/>
                                        </p:tgtEl>
                                        <p:attrNameLst>
                                          <p:attrName>style.visibility</p:attrName>
                                        </p:attrNameLst>
                                      </p:cBhvr>
                                      <p:to>
                                        <p:strVal val="visible"/>
                                      </p:to>
                                    </p:set>
                                    <p:anim calcmode="lin" valueType="num">
                                      <p:cBhvr additive="base">
                                        <p:cTn id="19" dur="500" fill="hold"/>
                                        <p:tgtEl>
                                          <p:spTgt spid="30729"/>
                                        </p:tgtEl>
                                        <p:attrNameLst>
                                          <p:attrName>ppt_x</p:attrName>
                                        </p:attrNameLst>
                                      </p:cBhvr>
                                      <p:tavLst>
                                        <p:tav tm="0">
                                          <p:val>
                                            <p:strVal val="#ppt_x"/>
                                          </p:val>
                                        </p:tav>
                                        <p:tav tm="100000">
                                          <p:val>
                                            <p:strVal val="#ppt_x"/>
                                          </p:val>
                                        </p:tav>
                                      </p:tavLst>
                                    </p:anim>
                                    <p:anim calcmode="lin" valueType="num">
                                      <p:cBhvr additive="base">
                                        <p:cTn id="20" dur="500" fill="hold"/>
                                        <p:tgtEl>
                                          <p:spTgt spid="307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2"/>
                                        </p:tgtEl>
                                        <p:attrNameLst>
                                          <p:attrName>style.visibility</p:attrName>
                                        </p:attrNameLst>
                                      </p:cBhvr>
                                      <p:to>
                                        <p:strVal val="visible"/>
                                      </p:to>
                                    </p:set>
                                    <p:anim calcmode="lin" valueType="num">
                                      <p:cBhvr additive="base">
                                        <p:cTn id="25" dur="500" fill="hold"/>
                                        <p:tgtEl>
                                          <p:spTgt spid="30722"/>
                                        </p:tgtEl>
                                        <p:attrNameLst>
                                          <p:attrName>ppt_x</p:attrName>
                                        </p:attrNameLst>
                                      </p:cBhvr>
                                      <p:tavLst>
                                        <p:tav tm="0">
                                          <p:val>
                                            <p:strVal val="#ppt_x"/>
                                          </p:val>
                                        </p:tav>
                                        <p:tav tm="100000">
                                          <p:val>
                                            <p:strVal val="#ppt_x"/>
                                          </p:val>
                                        </p:tav>
                                      </p:tavLst>
                                    </p:anim>
                                    <p:anim calcmode="lin" valueType="num">
                                      <p:cBhvr additive="base">
                                        <p:cTn id="26" dur="500" fill="hold"/>
                                        <p:tgtEl>
                                          <p:spTgt spid="307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32" grpId="0" autoUpdateAnimBg="0"/>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B0255F-FD85-4DE9-AF5A-4C360E54540F}" type="slidenum">
              <a:rPr lang="zh-CN" altLang="en-US" b="1"/>
              <a:pPr eaLnBrk="1" hangingPunct="1"/>
              <a:t>23</a:t>
            </a:fld>
            <a:endParaRPr lang="en-US" altLang="zh-CN" b="1"/>
          </a:p>
        </p:txBody>
      </p:sp>
      <p:sp>
        <p:nvSpPr>
          <p:cNvPr id="31747" name="Rectangle 2"/>
          <p:cNvSpPr>
            <a:spLocks noGrp="1" noChangeArrowheads="1"/>
          </p:cNvSpPr>
          <p:nvPr>
            <p:ph type="title"/>
          </p:nvPr>
        </p:nvSpPr>
        <p:spPr>
          <a:xfrm>
            <a:off x="466825" y="613126"/>
            <a:ext cx="7543800" cy="1074737"/>
          </a:xfrm>
        </p:spPr>
        <p:txBody>
          <a:bodyPr/>
          <a:lstStyle/>
          <a:p>
            <a:pPr eaLnBrk="1" hangingPunct="1"/>
            <a:r>
              <a:rPr lang="en-US" altLang="zh-CN" dirty="0" smtClean="0">
                <a:latin typeface="Segoe UI Semibold" panose="020B0702040204020203" pitchFamily="34" charset="0"/>
                <a:ea typeface="黑体" panose="02010609060101010101" pitchFamily="49" charset="-122"/>
                <a:cs typeface="Segoe UI Semibold" panose="020B0702040204020203" pitchFamily="34" charset="0"/>
              </a:rPr>
              <a:t>Exercise</a:t>
            </a:r>
          </a:p>
        </p:txBody>
      </p:sp>
      <p:sp>
        <p:nvSpPr>
          <p:cNvPr id="36867" name="Rectangle 3"/>
          <p:cNvSpPr>
            <a:spLocks noGrp="1" noChangeArrowheads="1"/>
          </p:cNvSpPr>
          <p:nvPr>
            <p:ph type="body" idx="1"/>
          </p:nvPr>
        </p:nvSpPr>
        <p:spPr>
          <a:xfrm>
            <a:off x="131975" y="1557338"/>
            <a:ext cx="8889477" cy="3288039"/>
          </a:xfrm>
        </p:spPr>
        <p:txBody>
          <a:bodyPr/>
          <a:lstStyle/>
          <a:p>
            <a:pPr eaLnBrk="1" hangingPunct="1"/>
            <a:r>
              <a:rPr lang="en-US" altLang="zh-CN" sz="2000" b="1" dirty="0" smtClean="0">
                <a:latin typeface="+mn-lt"/>
                <a:ea typeface="黑体" panose="02010609060101010101" pitchFamily="49" charset="-122"/>
                <a:cs typeface="Times New Roman" panose="02020603050405020304" pitchFamily="18" charset="0"/>
              </a:rPr>
              <a:t>Kathryn deposits 100 into an account at the beginning of each 4-year period for 40 years. </a:t>
            </a:r>
          </a:p>
          <a:p>
            <a:pPr eaLnBrk="1" hangingPunct="1"/>
            <a:r>
              <a:rPr lang="en-US" altLang="zh-CN" sz="2000" b="1" dirty="0" smtClean="0">
                <a:latin typeface="+mn-lt"/>
                <a:ea typeface="黑体" panose="02010609060101010101" pitchFamily="49" charset="-122"/>
                <a:cs typeface="Times New Roman" panose="02020603050405020304" pitchFamily="18" charset="0"/>
              </a:rPr>
              <a:t>The account credits interest at an annual effective interest rate of </a:t>
            </a:r>
            <a:r>
              <a:rPr lang="en-US" altLang="zh-CN" sz="2000" b="1" i="1" dirty="0" err="1" smtClean="0">
                <a:latin typeface="+mn-lt"/>
                <a:ea typeface="黑体" panose="02010609060101010101" pitchFamily="49" charset="-122"/>
                <a:cs typeface="Times New Roman" panose="02020603050405020304" pitchFamily="18" charset="0"/>
              </a:rPr>
              <a:t>i</a:t>
            </a:r>
            <a:r>
              <a:rPr lang="en-US" altLang="zh-CN" sz="2000" b="1" dirty="0" smtClean="0">
                <a:latin typeface="+mn-lt"/>
                <a:ea typeface="黑体" panose="02010609060101010101" pitchFamily="49" charset="-122"/>
                <a:cs typeface="Times New Roman" panose="02020603050405020304" pitchFamily="18" charset="0"/>
              </a:rPr>
              <a:t>. </a:t>
            </a:r>
          </a:p>
          <a:p>
            <a:pPr eaLnBrk="1" hangingPunct="1"/>
            <a:r>
              <a:rPr lang="en-US" altLang="zh-CN" sz="2000" b="1" dirty="0" smtClean="0">
                <a:latin typeface="+mn-lt"/>
                <a:ea typeface="黑体" panose="02010609060101010101" pitchFamily="49" charset="-122"/>
                <a:cs typeface="Times New Roman" panose="02020603050405020304" pitchFamily="18" charset="0"/>
              </a:rPr>
              <a:t>The accumulated amount in the account at the end of 40 years is </a:t>
            </a:r>
            <a:r>
              <a:rPr lang="en-US" altLang="zh-CN" sz="2000" b="1" i="1" dirty="0" smtClean="0">
                <a:latin typeface="+mn-lt"/>
                <a:ea typeface="黑体" panose="02010609060101010101" pitchFamily="49" charset="-122"/>
                <a:cs typeface="Times New Roman" panose="02020603050405020304" pitchFamily="18" charset="0"/>
              </a:rPr>
              <a:t>X</a:t>
            </a:r>
            <a:r>
              <a:rPr lang="en-US" altLang="zh-CN" sz="2000" b="1" dirty="0" smtClean="0">
                <a:latin typeface="+mn-lt"/>
                <a:ea typeface="黑体" panose="02010609060101010101" pitchFamily="49" charset="-122"/>
                <a:cs typeface="Times New Roman" panose="02020603050405020304" pitchFamily="18" charset="0"/>
              </a:rPr>
              <a:t>, which is 5 times the accumulated amount in the account at the end of 20 years. </a:t>
            </a:r>
          </a:p>
          <a:p>
            <a:pPr eaLnBrk="1" hangingPunct="1"/>
            <a:r>
              <a:rPr lang="en-US" altLang="zh-CN" sz="2000" b="1" dirty="0" smtClean="0">
                <a:latin typeface="+mn-lt"/>
                <a:ea typeface="黑体" panose="02010609060101010101" pitchFamily="49" charset="-122"/>
                <a:cs typeface="Times New Roman" panose="02020603050405020304" pitchFamily="18" charset="0"/>
              </a:rPr>
              <a:t>Calculate </a:t>
            </a:r>
            <a:r>
              <a:rPr lang="en-US" altLang="zh-CN" sz="2000" b="1" i="1" dirty="0" smtClean="0">
                <a:latin typeface="+mn-lt"/>
                <a:ea typeface="黑体" panose="02010609060101010101" pitchFamily="49" charset="-122"/>
                <a:cs typeface="Times New Roman" panose="02020603050405020304" pitchFamily="18" charset="0"/>
              </a:rPr>
              <a:t>X</a:t>
            </a:r>
            <a:r>
              <a:rPr lang="en-US" altLang="zh-CN" sz="2000" b="1" dirty="0" smtClean="0">
                <a:latin typeface="+mn-lt"/>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678526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45067259-2007-451A-A67B-7A2AC333291D}" type="slidenum">
              <a:rPr lang="zh-CN" altLang="en-US" b="1"/>
              <a:pPr eaLnBrk="1" hangingPunct="1">
                <a:buNone/>
              </a:pPr>
              <a:t>24</a:t>
            </a:fld>
            <a:endParaRPr lang="en-US" altLang="zh-CN" b="1" dirty="0"/>
          </a:p>
        </p:txBody>
      </p:sp>
      <p:sp>
        <p:nvSpPr>
          <p:cNvPr id="32771" name="Rectangle 2"/>
          <p:cNvSpPr>
            <a:spLocks noGrp="1" noChangeArrowheads="1"/>
          </p:cNvSpPr>
          <p:nvPr>
            <p:ph type="title"/>
          </p:nvPr>
        </p:nvSpPr>
        <p:spPr>
          <a:xfrm>
            <a:off x="437949" y="640407"/>
            <a:ext cx="7543800" cy="1003300"/>
          </a:xfrm>
        </p:spPr>
        <p:txBody>
          <a:bodyPr/>
          <a:lstStyle/>
          <a:p>
            <a:pPr eaLnBrk="1" hangingPunct="1"/>
            <a:r>
              <a:rPr lang="en-US" altLang="zh-CN" b="0" dirty="0" smtClean="0">
                <a:latin typeface="+mn-lt"/>
                <a:ea typeface="黑体" panose="02010609060101010101" pitchFamily="49" charset="-122"/>
                <a:cs typeface="Times New Roman" panose="02020603050405020304" pitchFamily="18" charset="0"/>
              </a:rPr>
              <a:t>Solution</a:t>
            </a:r>
          </a:p>
        </p:txBody>
      </p:sp>
      <p:sp>
        <p:nvSpPr>
          <p:cNvPr id="37891" name="Rectangle 3"/>
          <p:cNvSpPr>
            <a:spLocks noChangeArrowheads="1"/>
          </p:cNvSpPr>
          <p:nvPr/>
        </p:nvSpPr>
        <p:spPr bwMode="auto">
          <a:xfrm>
            <a:off x="827088" y="1412875"/>
            <a:ext cx="7795724"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400" b="1" dirty="0">
                <a:latin typeface="+mn-lt"/>
              </a:rPr>
              <a:t>The effective interest rate over a four-year period is:</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182813"/>
            <a:ext cx="165735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962289551"/>
              </p:ext>
            </p:extLst>
          </p:nvPr>
        </p:nvGraphicFramePr>
        <p:xfrm>
          <a:off x="3111256" y="3074803"/>
          <a:ext cx="3227387" cy="3281363"/>
        </p:xfrm>
        <a:graphic>
          <a:graphicData uri="http://schemas.openxmlformats.org/presentationml/2006/ole">
            <mc:AlternateContent xmlns:mc="http://schemas.openxmlformats.org/markup-compatibility/2006">
              <mc:Choice xmlns:v="urn:schemas-microsoft-com:vml" Requires="v">
                <p:oleObj spid="_x0000_s85049" name="Equation" r:id="rId4" imgW="1422360" imgH="1447560" progId="Equation.DSMT4">
                  <p:embed/>
                </p:oleObj>
              </mc:Choice>
              <mc:Fallback>
                <p:oleObj name="Equation" r:id="rId4" imgW="1422360" imgH="1447560" progId="Equation.DSMT4">
                  <p:embed/>
                  <p:pic>
                    <p:nvPicPr>
                      <p:cNvPr id="0" name=""/>
                      <p:cNvPicPr>
                        <a:picLocks noChangeAspect="1" noChangeArrowheads="1"/>
                      </p:cNvPicPr>
                      <p:nvPr/>
                    </p:nvPicPr>
                    <p:blipFill>
                      <a:blip r:embed="rId5"/>
                      <a:srcRect/>
                      <a:stretch>
                        <a:fillRect/>
                      </a:stretch>
                    </p:blipFill>
                    <p:spPr bwMode="auto">
                      <a:xfrm>
                        <a:off x="3111256" y="3074803"/>
                        <a:ext cx="3227387" cy="328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6354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ppt_x"/>
                                          </p:val>
                                        </p:tav>
                                        <p:tav tm="100000">
                                          <p:val>
                                            <p:strVal val="#ppt_x"/>
                                          </p:val>
                                        </p:tav>
                                      </p:tavLst>
                                    </p:anim>
                                    <p:anim calcmode="lin" valueType="num">
                                      <p:cBhvr additive="base">
                                        <p:cTn id="8"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2"/>
                                        </p:tgtEl>
                                        <p:attrNameLst>
                                          <p:attrName>style.visibility</p:attrName>
                                        </p:attrNameLst>
                                      </p:cBhvr>
                                      <p:to>
                                        <p:strVal val="visible"/>
                                      </p:to>
                                    </p:set>
                                    <p:anim calcmode="lin" valueType="num">
                                      <p:cBhvr additive="base">
                                        <p:cTn id="13" dur="500" fill="hold"/>
                                        <p:tgtEl>
                                          <p:spTgt spid="37892"/>
                                        </p:tgtEl>
                                        <p:attrNameLst>
                                          <p:attrName>ppt_x</p:attrName>
                                        </p:attrNameLst>
                                      </p:cBhvr>
                                      <p:tavLst>
                                        <p:tav tm="0">
                                          <p:val>
                                            <p:strVal val="#ppt_x"/>
                                          </p:val>
                                        </p:tav>
                                        <p:tav tm="100000">
                                          <p:val>
                                            <p:strVal val="#ppt_x"/>
                                          </p:val>
                                        </p:tav>
                                      </p:tavLst>
                                    </p:anim>
                                    <p:anim calcmode="lin" valueType="num">
                                      <p:cBhvr additive="base">
                                        <p:cTn id="14"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81827D25-E962-484A-B601-EDE15A93D140}" type="slidenum">
              <a:rPr lang="zh-CN" altLang="en-US"/>
              <a:pPr eaLnBrk="1" hangingPunct="1">
                <a:buNone/>
              </a:pPr>
              <a:t>25</a:t>
            </a:fld>
            <a:endParaRPr lang="en-US" altLang="zh-CN"/>
          </a:p>
        </p:txBody>
      </p:sp>
      <p:sp>
        <p:nvSpPr>
          <p:cNvPr id="33795" name="Rectangle 2"/>
          <p:cNvSpPr>
            <a:spLocks noGrp="1" noChangeArrowheads="1"/>
          </p:cNvSpPr>
          <p:nvPr>
            <p:ph type="title"/>
          </p:nvPr>
        </p:nvSpPr>
        <p:spPr>
          <a:xfrm>
            <a:off x="692150" y="789271"/>
            <a:ext cx="7543800" cy="930275"/>
          </a:xfrm>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延期年金（</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deferred annuity</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38915" name="Rectangle 3"/>
          <p:cNvSpPr>
            <a:spLocks noGrp="1" noChangeArrowheads="1"/>
          </p:cNvSpPr>
          <p:nvPr>
            <p:ph type="body" idx="1"/>
          </p:nvPr>
        </p:nvSpPr>
        <p:spPr>
          <a:xfrm>
            <a:off x="457200" y="1740038"/>
            <a:ext cx="8229600" cy="4862512"/>
          </a:xfrm>
        </p:spPr>
        <p:txBody>
          <a:bodyPr/>
          <a:lstStyle/>
          <a:p>
            <a:pPr eaLnBrk="1" hangingPunct="1"/>
            <a:r>
              <a:rPr lang="zh-CN" altLang="en-US"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：推迟</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m</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个</a:t>
            </a:r>
            <a:r>
              <a:rPr lang="en-US" b="0" dirty="0" err="1" smtClean="0">
                <a:latin typeface="Times New Roman" panose="02020603050405020304" pitchFamily="18" charset="0"/>
                <a:ea typeface="黑体" panose="02010609060101010101" pitchFamily="49" charset="-122"/>
                <a:cs typeface="Times New Roman" panose="02020603050405020304" pitchFamily="18" charset="0"/>
              </a:rPr>
              <a:t>时期后才开始付款的年金</a:t>
            </a:r>
            <a:r>
              <a:rPr lang="en-US" b="0" dirty="0" smtClean="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延期年金现值为</a:t>
            </a:r>
          </a:p>
        </p:txBody>
      </p:sp>
      <p:graphicFrame>
        <p:nvGraphicFramePr>
          <p:cNvPr id="38917" name="Object 5"/>
          <p:cNvGraphicFramePr>
            <a:graphicFrameLocks noChangeAspect="1"/>
          </p:cNvGraphicFramePr>
          <p:nvPr>
            <p:extLst>
              <p:ext uri="{D42A27DB-BD31-4B8C-83A1-F6EECF244321}">
                <p14:modId xmlns:p14="http://schemas.microsoft.com/office/powerpoint/2010/main" val="1316846364"/>
              </p:ext>
            </p:extLst>
          </p:nvPr>
        </p:nvGraphicFramePr>
        <p:xfrm>
          <a:off x="3627171" y="4981546"/>
          <a:ext cx="4064000" cy="695325"/>
        </p:xfrm>
        <a:graphic>
          <a:graphicData uri="http://schemas.openxmlformats.org/presentationml/2006/ole">
            <mc:AlternateContent xmlns:mc="http://schemas.openxmlformats.org/markup-compatibility/2006">
              <mc:Choice xmlns:v="urn:schemas-microsoft-com:vml" Requires="v">
                <p:oleObj spid="_x0000_s86073" name="Equation" r:id="rId3" imgW="1485255" imgH="253890" progId="">
                  <p:embed/>
                </p:oleObj>
              </mc:Choice>
              <mc:Fallback>
                <p:oleObj name="Equation" r:id="rId3" imgW="1485255" imgH="25389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171" y="4981546"/>
                        <a:ext cx="40640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91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l="8937" t="7854" r="3563" b="8987"/>
          <a:stretch>
            <a:fillRect/>
          </a:stretch>
        </p:blipFill>
        <p:spPr bwMode="auto">
          <a:xfrm>
            <a:off x="755650" y="2676663"/>
            <a:ext cx="74168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541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918"/>
                                        </p:tgtEl>
                                        <p:attrNameLst>
                                          <p:attrName>style.visibility</p:attrName>
                                        </p:attrNameLst>
                                      </p:cBhvr>
                                      <p:to>
                                        <p:strVal val="visible"/>
                                      </p:to>
                                    </p:set>
                                    <p:anim calcmode="lin" valueType="num">
                                      <p:cBhvr additive="base">
                                        <p:cTn id="13" dur="500" fill="hold"/>
                                        <p:tgtEl>
                                          <p:spTgt spid="38918"/>
                                        </p:tgtEl>
                                        <p:attrNameLst>
                                          <p:attrName>ppt_x</p:attrName>
                                        </p:attrNameLst>
                                      </p:cBhvr>
                                      <p:tavLst>
                                        <p:tav tm="0">
                                          <p:val>
                                            <p:strVal val="#ppt_x"/>
                                          </p:val>
                                        </p:tav>
                                        <p:tav tm="100000">
                                          <p:val>
                                            <p:strVal val="#ppt_x"/>
                                          </p:val>
                                        </p:tav>
                                      </p:tavLst>
                                    </p:anim>
                                    <p:anim calcmode="lin" valueType="num">
                                      <p:cBhvr additive="base">
                                        <p:cTn id="14"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anim calcmode="lin" valueType="num">
                                      <p:cBhvr additive="base">
                                        <p:cTn id="19"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917"/>
                                        </p:tgtEl>
                                        <p:attrNameLst>
                                          <p:attrName>style.visibility</p:attrName>
                                        </p:attrNameLst>
                                      </p:cBhvr>
                                      <p:to>
                                        <p:strVal val="visible"/>
                                      </p:to>
                                    </p:set>
                                    <p:anim calcmode="lin" valueType="num">
                                      <p:cBhvr additive="base">
                                        <p:cTn id="25" dur="500" fill="hold"/>
                                        <p:tgtEl>
                                          <p:spTgt spid="38917"/>
                                        </p:tgtEl>
                                        <p:attrNameLst>
                                          <p:attrName>ppt_x</p:attrName>
                                        </p:attrNameLst>
                                      </p:cBhvr>
                                      <p:tavLst>
                                        <p:tav tm="0">
                                          <p:val>
                                            <p:strVal val="#ppt_x"/>
                                          </p:val>
                                        </p:tav>
                                        <p:tav tm="100000">
                                          <p:val>
                                            <p:strVal val="#ppt_x"/>
                                          </p:val>
                                        </p:tav>
                                      </p:tavLst>
                                    </p:anim>
                                    <p:anim calcmode="lin" valueType="num">
                                      <p:cBhvr additive="base">
                                        <p:cTn id="26"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261B4B-DE60-4148-BF29-7B91C466C428}" type="slidenum">
              <a:rPr lang="zh-CN" altLang="en-US"/>
              <a:pPr eaLnBrk="1" hangingPunct="1"/>
              <a:t>26</a:t>
            </a:fld>
            <a:endParaRPr lang="en-US" altLang="zh-CN"/>
          </a:p>
        </p:txBody>
      </p:sp>
      <p:sp>
        <p:nvSpPr>
          <p:cNvPr id="39959" name="Rectangle 23"/>
          <p:cNvSpPr>
            <a:spLocks noGrp="1" noChangeArrowheads="1"/>
          </p:cNvSpPr>
          <p:nvPr>
            <p:ph type="body" idx="1"/>
          </p:nvPr>
        </p:nvSpPr>
        <p:spPr>
          <a:xfrm>
            <a:off x="457200" y="620713"/>
            <a:ext cx="7786688" cy="1223962"/>
          </a:xfrm>
          <a:noFill/>
        </p:spPr>
        <p:txBody>
          <a:bodyPr/>
          <a:lstStyle/>
          <a:p>
            <a:pPr eaLnBrk="1" hangingPunct="1"/>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例： 年金共有</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次付款，每次支付</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元，分别在第</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年末到第</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9</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年末。求此年金的现值和在第</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12</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年</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末的积累值。</a:t>
            </a:r>
          </a:p>
        </p:txBody>
      </p:sp>
      <p:graphicFrame>
        <p:nvGraphicFramePr>
          <p:cNvPr id="39960" name="Object 24"/>
          <p:cNvGraphicFramePr>
            <a:graphicFrameLocks noChangeAspect="1"/>
          </p:cNvGraphicFramePr>
          <p:nvPr>
            <p:extLst>
              <p:ext uri="{D42A27DB-BD31-4B8C-83A1-F6EECF244321}">
                <p14:modId xmlns:p14="http://schemas.microsoft.com/office/powerpoint/2010/main" val="3308467911"/>
              </p:ext>
            </p:extLst>
          </p:nvPr>
        </p:nvGraphicFramePr>
        <p:xfrm>
          <a:off x="1403648" y="5129394"/>
          <a:ext cx="1825625" cy="515938"/>
        </p:xfrm>
        <a:graphic>
          <a:graphicData uri="http://schemas.openxmlformats.org/presentationml/2006/ole">
            <mc:AlternateContent xmlns:mc="http://schemas.openxmlformats.org/markup-compatibility/2006">
              <mc:Choice xmlns:v="urn:schemas-microsoft-com:vml" Requires="v">
                <p:oleObj spid="_x0000_s87152" name="Equation" r:id="rId3" imgW="901309" imgH="253890" progId="">
                  <p:embed/>
                </p:oleObj>
              </mc:Choice>
              <mc:Fallback>
                <p:oleObj name="Equation" r:id="rId3" imgW="901309" imgH="25389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5129394"/>
                        <a:ext cx="1825625" cy="515938"/>
                      </a:xfrm>
                      <a:prstGeom prst="rect">
                        <a:avLst/>
                      </a:prstGeom>
                      <a:noFill/>
                      <a:extLst/>
                    </p:spPr>
                  </p:pic>
                </p:oleObj>
              </mc:Fallback>
            </mc:AlternateContent>
          </a:graphicData>
        </a:graphic>
      </p:graphicFrame>
      <p:graphicFrame>
        <p:nvGraphicFramePr>
          <p:cNvPr id="39962" name="Object 26"/>
          <p:cNvGraphicFramePr>
            <a:graphicFrameLocks noChangeAspect="1"/>
          </p:cNvGraphicFramePr>
          <p:nvPr>
            <p:extLst>
              <p:ext uri="{D42A27DB-BD31-4B8C-83A1-F6EECF244321}">
                <p14:modId xmlns:p14="http://schemas.microsoft.com/office/powerpoint/2010/main" val="54131167"/>
              </p:ext>
            </p:extLst>
          </p:nvPr>
        </p:nvGraphicFramePr>
        <p:xfrm>
          <a:off x="5436096" y="5053255"/>
          <a:ext cx="2719387" cy="592137"/>
        </p:xfrm>
        <a:graphic>
          <a:graphicData uri="http://schemas.openxmlformats.org/presentationml/2006/ole">
            <mc:AlternateContent xmlns:mc="http://schemas.openxmlformats.org/markup-compatibility/2006">
              <mc:Choice xmlns:v="urn:schemas-microsoft-com:vml" Requires="v">
                <p:oleObj spid="_x0000_s87153" name="Equation" r:id="rId5" imgW="1167893" imgH="253890" progId="">
                  <p:embed/>
                </p:oleObj>
              </mc:Choice>
              <mc:Fallback>
                <p:oleObj name="Equation" r:id="rId5" imgW="1167893" imgH="25389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053255"/>
                        <a:ext cx="27193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992" name="Picture 1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536" y="1716516"/>
            <a:ext cx="8675687" cy="3452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984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59">
                                            <p:txEl>
                                              <p:pRg st="0" end="0"/>
                                            </p:txEl>
                                          </p:spTgt>
                                        </p:tgtEl>
                                        <p:attrNameLst>
                                          <p:attrName>style.visibility</p:attrName>
                                        </p:attrNameLst>
                                      </p:cBhvr>
                                      <p:to>
                                        <p:strVal val="visible"/>
                                      </p:to>
                                    </p:set>
                                    <p:anim calcmode="lin" valueType="num">
                                      <p:cBhvr additive="base">
                                        <p:cTn id="7" dur="500" fill="hold"/>
                                        <p:tgtEl>
                                          <p:spTgt spid="399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992"/>
                                        </p:tgtEl>
                                        <p:attrNameLst>
                                          <p:attrName>style.visibility</p:attrName>
                                        </p:attrNameLst>
                                      </p:cBhvr>
                                      <p:to>
                                        <p:strVal val="visible"/>
                                      </p:to>
                                    </p:set>
                                    <p:anim calcmode="lin" valueType="num">
                                      <p:cBhvr additive="base">
                                        <p:cTn id="13" dur="500" fill="hold"/>
                                        <p:tgtEl>
                                          <p:spTgt spid="34992"/>
                                        </p:tgtEl>
                                        <p:attrNameLst>
                                          <p:attrName>ppt_x</p:attrName>
                                        </p:attrNameLst>
                                      </p:cBhvr>
                                      <p:tavLst>
                                        <p:tav tm="0">
                                          <p:val>
                                            <p:strVal val="#ppt_x"/>
                                          </p:val>
                                        </p:tav>
                                        <p:tav tm="100000">
                                          <p:val>
                                            <p:strVal val="#ppt_x"/>
                                          </p:val>
                                        </p:tav>
                                      </p:tavLst>
                                    </p:anim>
                                    <p:anim calcmode="lin" valueType="num">
                                      <p:cBhvr additive="base">
                                        <p:cTn id="14" dur="500" fill="hold"/>
                                        <p:tgtEl>
                                          <p:spTgt spid="3499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60"/>
                                        </p:tgtEl>
                                        <p:attrNameLst>
                                          <p:attrName>style.visibility</p:attrName>
                                        </p:attrNameLst>
                                      </p:cBhvr>
                                      <p:to>
                                        <p:strVal val="visible"/>
                                      </p:to>
                                    </p:set>
                                    <p:anim calcmode="lin" valueType="num">
                                      <p:cBhvr additive="base">
                                        <p:cTn id="19" dur="500" fill="hold"/>
                                        <p:tgtEl>
                                          <p:spTgt spid="39960"/>
                                        </p:tgtEl>
                                        <p:attrNameLst>
                                          <p:attrName>ppt_x</p:attrName>
                                        </p:attrNameLst>
                                      </p:cBhvr>
                                      <p:tavLst>
                                        <p:tav tm="0">
                                          <p:val>
                                            <p:strVal val="#ppt_x"/>
                                          </p:val>
                                        </p:tav>
                                        <p:tav tm="100000">
                                          <p:val>
                                            <p:strVal val="#ppt_x"/>
                                          </p:val>
                                        </p:tav>
                                      </p:tavLst>
                                    </p:anim>
                                    <p:anim calcmode="lin" valueType="num">
                                      <p:cBhvr additive="base">
                                        <p:cTn id="20" dur="500" fill="hold"/>
                                        <p:tgtEl>
                                          <p:spTgt spid="3996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62"/>
                                        </p:tgtEl>
                                        <p:attrNameLst>
                                          <p:attrName>style.visibility</p:attrName>
                                        </p:attrNameLst>
                                      </p:cBhvr>
                                      <p:to>
                                        <p:strVal val="visible"/>
                                      </p:to>
                                    </p:set>
                                    <p:anim calcmode="lin" valueType="num">
                                      <p:cBhvr additive="base">
                                        <p:cTn id="25" dur="500" fill="hold"/>
                                        <p:tgtEl>
                                          <p:spTgt spid="39962"/>
                                        </p:tgtEl>
                                        <p:attrNameLst>
                                          <p:attrName>ppt_x</p:attrName>
                                        </p:attrNameLst>
                                      </p:cBhvr>
                                      <p:tavLst>
                                        <p:tav tm="0">
                                          <p:val>
                                            <p:strVal val="#ppt_x"/>
                                          </p:val>
                                        </p:tav>
                                        <p:tav tm="100000">
                                          <p:val>
                                            <p:strVal val="#ppt_x"/>
                                          </p:val>
                                        </p:tav>
                                      </p:tavLst>
                                    </p:anim>
                                    <p:anim calcmode="lin" valueType="num">
                                      <p:cBhvr additive="base">
                                        <p:cTn id="26" dur="500" fill="hold"/>
                                        <p:tgtEl>
                                          <p:spTgt spid="39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xfrm>
            <a:off x="6745705" y="6148961"/>
            <a:ext cx="2133600"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F820790-D435-451B-9D7E-4C14922B4323}" type="slidenum">
              <a:rPr lang="zh-CN" altLang="en-US"/>
              <a:pPr eaLnBrk="1" hangingPunct="1">
                <a:buNone/>
              </a:pPr>
              <a:t>27</a:t>
            </a:fld>
            <a:endParaRPr lang="en-US" altLang="zh-CN"/>
          </a:p>
        </p:txBody>
      </p:sp>
      <p:sp>
        <p:nvSpPr>
          <p:cNvPr id="35843" name="Rectangle 2"/>
          <p:cNvSpPr>
            <a:spLocks noGrp="1" noChangeArrowheads="1"/>
          </p:cNvSpPr>
          <p:nvPr>
            <p:ph type="title"/>
          </p:nvPr>
        </p:nvSpPr>
        <p:spPr>
          <a:xfrm>
            <a:off x="524576" y="786380"/>
            <a:ext cx="7543800" cy="963612"/>
          </a:xfrm>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永续年金（</a:t>
            </a:r>
            <a:r>
              <a:rPr lang="en-US" altLang="zh-CN" sz="3200" b="0" dirty="0" smtClean="0">
                <a:latin typeface="Times New Roman" panose="02020603050405020304" pitchFamily="18" charset="0"/>
                <a:ea typeface="黑体" panose="02010609060101010101" pitchFamily="49" charset="-122"/>
                <a:cs typeface="Times New Roman" panose="02020603050405020304" pitchFamily="18" charset="0"/>
              </a:rPr>
              <a:t>Perpetuity</a:t>
            </a:r>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43011" name="Rectangle 3"/>
          <p:cNvSpPr>
            <a:spLocks noGrp="1" noChangeArrowheads="1"/>
          </p:cNvSpPr>
          <p:nvPr>
            <p:ph type="body" idx="1"/>
          </p:nvPr>
        </p:nvSpPr>
        <p:spPr>
          <a:xfrm>
            <a:off x="539750" y="1711163"/>
            <a:ext cx="8135938" cy="4930269"/>
          </a:xfrm>
        </p:spPr>
        <p:txBody>
          <a:bodyPr/>
          <a:lstStyle/>
          <a:p>
            <a:pPr eaLnBrk="1" hangingPunct="1"/>
            <a:r>
              <a:rPr lang="zh-CN" altLang="en-US"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永续年金</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：无限期支付下去的年金。</a:t>
            </a:r>
          </a:p>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期末付永续年金（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perpetuity-immediate</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）的现值</a:t>
            </a: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1000"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1000"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永续年金：将本金    按利率 </a:t>
            </a:r>
            <a:r>
              <a:rPr lang="en-US" altLang="zh-CN" b="0"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无限期投资，每期支付利息            。</a:t>
            </a:r>
          </a:p>
        </p:txBody>
      </p:sp>
      <p:sp>
        <p:nvSpPr>
          <p:cNvPr id="3584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4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4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7" name="Object 9"/>
          <p:cNvGraphicFramePr>
            <a:graphicFrameLocks noChangeAspect="1"/>
          </p:cNvGraphicFramePr>
          <p:nvPr>
            <p:extLst>
              <p:ext uri="{D42A27DB-BD31-4B8C-83A1-F6EECF244321}">
                <p14:modId xmlns:p14="http://schemas.microsoft.com/office/powerpoint/2010/main" val="2443970805"/>
              </p:ext>
            </p:extLst>
          </p:nvPr>
        </p:nvGraphicFramePr>
        <p:xfrm>
          <a:off x="3905767" y="4112018"/>
          <a:ext cx="188913" cy="647700"/>
        </p:xfrm>
        <a:graphic>
          <a:graphicData uri="http://schemas.openxmlformats.org/presentationml/2006/ole">
            <mc:AlternateContent xmlns:mc="http://schemas.openxmlformats.org/markup-compatibility/2006">
              <mc:Choice xmlns:v="urn:schemas-microsoft-com:vml" Requires="v">
                <p:oleObj spid="_x0000_s88232" r:id="rId3" imgW="114449" imgH="394213" progId="">
                  <p:embed/>
                </p:oleObj>
              </mc:Choice>
              <mc:Fallback>
                <p:oleObj r:id="rId3" imgW="114449" imgH="3942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767" y="4112018"/>
                        <a:ext cx="1889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9" name="Object 11"/>
          <p:cNvGraphicFramePr>
            <a:graphicFrameLocks noChangeAspect="1"/>
          </p:cNvGraphicFramePr>
          <p:nvPr>
            <p:extLst>
              <p:ext uri="{D42A27DB-BD31-4B8C-83A1-F6EECF244321}">
                <p14:modId xmlns:p14="http://schemas.microsoft.com/office/powerpoint/2010/main" val="522835941"/>
              </p:ext>
            </p:extLst>
          </p:nvPr>
        </p:nvGraphicFramePr>
        <p:xfrm>
          <a:off x="2438545" y="4755823"/>
          <a:ext cx="863600" cy="787400"/>
        </p:xfrm>
        <a:graphic>
          <a:graphicData uri="http://schemas.openxmlformats.org/presentationml/2006/ole">
            <mc:AlternateContent xmlns:mc="http://schemas.openxmlformats.org/markup-compatibility/2006">
              <mc:Choice xmlns:v="urn:schemas-microsoft-com:vml" Requires="v">
                <p:oleObj spid="_x0000_s88233" r:id="rId5" imgW="432363" imgH="394213" progId="">
                  <p:embed/>
                </p:oleObj>
              </mc:Choice>
              <mc:Fallback>
                <p:oleObj r:id="rId5" imgW="432363" imgH="39421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545" y="4755823"/>
                        <a:ext cx="8636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21" name="Object 13"/>
          <p:cNvGraphicFramePr>
            <a:graphicFrameLocks noGrp="1" noChangeAspect="1"/>
          </p:cNvGraphicFramePr>
          <p:nvPr>
            <p:ph sz="half" idx="4294967295"/>
            <p:extLst>
              <p:ext uri="{D42A27DB-BD31-4B8C-83A1-F6EECF244321}">
                <p14:modId xmlns:p14="http://schemas.microsoft.com/office/powerpoint/2010/main" val="1726932041"/>
              </p:ext>
            </p:extLst>
          </p:nvPr>
        </p:nvGraphicFramePr>
        <p:xfrm>
          <a:off x="2484438" y="3138488"/>
          <a:ext cx="3359150" cy="839787"/>
        </p:xfrm>
        <a:graphic>
          <a:graphicData uri="http://schemas.openxmlformats.org/presentationml/2006/ole">
            <mc:AlternateContent xmlns:mc="http://schemas.openxmlformats.org/markup-compatibility/2006">
              <mc:Choice xmlns:v="urn:schemas-microsoft-com:vml" Requires="v">
                <p:oleObj spid="_x0000_s88234" name="Equation" r:id="rId7" imgW="1676160" imgH="419040" progId="Equation.DSMT4">
                  <p:embed/>
                </p:oleObj>
              </mc:Choice>
              <mc:Fallback>
                <p:oleObj name="Equation" r:id="rId7" imgW="1676160" imgH="419040" progId="Equation.DSMT4">
                  <p:embed/>
                  <p:pic>
                    <p:nvPicPr>
                      <p:cNvPr id="0" name=""/>
                      <p:cNvPicPr>
                        <a:picLocks noGrp="1" noChangeAspect="1" noChangeArrowheads="1"/>
                      </p:cNvPicPr>
                      <p:nvPr/>
                    </p:nvPicPr>
                    <p:blipFill>
                      <a:blip r:embed="rId8"/>
                      <a:srcRect/>
                      <a:stretch>
                        <a:fillRect/>
                      </a:stretch>
                    </p:blipFill>
                    <p:spPr bwMode="auto">
                      <a:xfrm>
                        <a:off x="2484438" y="3138488"/>
                        <a:ext cx="3359150" cy="8397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116345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21"/>
                                        </p:tgtEl>
                                        <p:attrNameLst>
                                          <p:attrName>style.visibility</p:attrName>
                                        </p:attrNameLst>
                                      </p:cBhvr>
                                      <p:to>
                                        <p:strVal val="visible"/>
                                      </p:to>
                                    </p:set>
                                    <p:anim calcmode="lin" valueType="num">
                                      <p:cBhvr additive="base">
                                        <p:cTn id="19" dur="500" fill="hold"/>
                                        <p:tgtEl>
                                          <p:spTgt spid="43021"/>
                                        </p:tgtEl>
                                        <p:attrNameLst>
                                          <p:attrName>ppt_x</p:attrName>
                                        </p:attrNameLst>
                                      </p:cBhvr>
                                      <p:tavLst>
                                        <p:tav tm="0">
                                          <p:val>
                                            <p:strVal val="#ppt_x"/>
                                          </p:val>
                                        </p:tav>
                                        <p:tav tm="100000">
                                          <p:val>
                                            <p:strVal val="#ppt_x"/>
                                          </p:val>
                                        </p:tav>
                                      </p:tavLst>
                                    </p:anim>
                                    <p:anim calcmode="lin" valueType="num">
                                      <p:cBhvr additive="base">
                                        <p:cTn id="20" dur="500" fill="hold"/>
                                        <p:tgtEl>
                                          <p:spTgt spid="4302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1">
                                            <p:txEl>
                                              <p:pRg st="5" end="5"/>
                                            </p:txEl>
                                          </p:spTgt>
                                        </p:tgtEl>
                                        <p:attrNameLst>
                                          <p:attrName>style.visibility</p:attrName>
                                        </p:attrNameLst>
                                      </p:cBhvr>
                                      <p:to>
                                        <p:strVal val="visible"/>
                                      </p:to>
                                    </p:set>
                                    <p:anim calcmode="lin" valueType="num">
                                      <p:cBhvr additive="base">
                                        <p:cTn id="25"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3017"/>
                                        </p:tgtEl>
                                        <p:attrNameLst>
                                          <p:attrName>style.visibility</p:attrName>
                                        </p:attrNameLst>
                                      </p:cBhvr>
                                      <p:to>
                                        <p:strVal val="visible"/>
                                      </p:to>
                                    </p:set>
                                    <p:anim calcmode="lin" valueType="num">
                                      <p:cBhvr additive="base">
                                        <p:cTn id="29" dur="500" fill="hold"/>
                                        <p:tgtEl>
                                          <p:spTgt spid="43017"/>
                                        </p:tgtEl>
                                        <p:attrNameLst>
                                          <p:attrName>ppt_x</p:attrName>
                                        </p:attrNameLst>
                                      </p:cBhvr>
                                      <p:tavLst>
                                        <p:tav tm="0">
                                          <p:val>
                                            <p:strVal val="#ppt_x"/>
                                          </p:val>
                                        </p:tav>
                                        <p:tav tm="100000">
                                          <p:val>
                                            <p:strVal val="#ppt_x"/>
                                          </p:val>
                                        </p:tav>
                                      </p:tavLst>
                                    </p:anim>
                                    <p:anim calcmode="lin" valueType="num">
                                      <p:cBhvr additive="base">
                                        <p:cTn id="30" dur="500" fill="hold"/>
                                        <p:tgtEl>
                                          <p:spTgt spid="430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3019"/>
                                        </p:tgtEl>
                                        <p:attrNameLst>
                                          <p:attrName>style.visibility</p:attrName>
                                        </p:attrNameLst>
                                      </p:cBhvr>
                                      <p:to>
                                        <p:strVal val="visible"/>
                                      </p:to>
                                    </p:set>
                                    <p:anim calcmode="lin" valueType="num">
                                      <p:cBhvr additive="base">
                                        <p:cTn id="33" dur="500" fill="hold"/>
                                        <p:tgtEl>
                                          <p:spTgt spid="43019"/>
                                        </p:tgtEl>
                                        <p:attrNameLst>
                                          <p:attrName>ppt_x</p:attrName>
                                        </p:attrNameLst>
                                      </p:cBhvr>
                                      <p:tavLst>
                                        <p:tav tm="0">
                                          <p:val>
                                            <p:strVal val="#ppt_x"/>
                                          </p:val>
                                        </p:tav>
                                        <p:tav tm="100000">
                                          <p:val>
                                            <p:strVal val="#ppt_x"/>
                                          </p:val>
                                        </p:tav>
                                      </p:tavLst>
                                    </p:anim>
                                    <p:anim calcmode="lin" valueType="num">
                                      <p:cBhvr additive="base">
                                        <p:cTn id="34" dur="500" fill="hold"/>
                                        <p:tgtEl>
                                          <p:spTgt spid="43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F3D9BE-4A34-4B7C-A911-E84F9491D441}" type="slidenum">
              <a:rPr lang="zh-CN" altLang="en-US"/>
              <a:pPr eaLnBrk="1" hangingPunct="1"/>
              <a:t>28</a:t>
            </a:fld>
            <a:endParaRPr lang="en-US" altLang="zh-CN"/>
          </a:p>
        </p:txBody>
      </p:sp>
      <p:sp>
        <p:nvSpPr>
          <p:cNvPr id="44034" name="Rectangle 2"/>
          <p:cNvSpPr>
            <a:spLocks noGrp="1" noChangeArrowheads="1"/>
          </p:cNvSpPr>
          <p:nvPr>
            <p:ph type="body" idx="1"/>
          </p:nvPr>
        </p:nvSpPr>
        <p:spPr>
          <a:xfrm>
            <a:off x="457200" y="1412875"/>
            <a:ext cx="8229600" cy="4718050"/>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期初付的永续年金（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perpetuity-due</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）的现值：</a:t>
            </a:r>
            <a:endParaRPr 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86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0" name="Rectangle 5"/>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355978524"/>
              </p:ext>
            </p:extLst>
          </p:nvPr>
        </p:nvGraphicFramePr>
        <p:xfrm>
          <a:off x="387350" y="3009900"/>
          <a:ext cx="7559675" cy="1604963"/>
        </p:xfrm>
        <a:graphic>
          <a:graphicData uri="http://schemas.openxmlformats.org/presentationml/2006/ole">
            <mc:AlternateContent xmlns:mc="http://schemas.openxmlformats.org/markup-compatibility/2006">
              <mc:Choice xmlns:v="urn:schemas-microsoft-com:vml" Requires="v">
                <p:oleObj spid="_x0000_s89146" name="Equation" r:id="rId3" imgW="1854000" imgH="393480" progId="Equation.DSMT4">
                  <p:embed/>
                </p:oleObj>
              </mc:Choice>
              <mc:Fallback>
                <p:oleObj name="Equation" r:id="rId3" imgW="1854000" imgH="393480" progId="Equation.DSMT4">
                  <p:embed/>
                  <p:pic>
                    <p:nvPicPr>
                      <p:cNvPr id="0" name=""/>
                      <p:cNvPicPr/>
                      <p:nvPr/>
                    </p:nvPicPr>
                    <p:blipFill>
                      <a:blip r:embed="rId4"/>
                      <a:stretch>
                        <a:fillRect/>
                      </a:stretch>
                    </p:blipFill>
                    <p:spPr>
                      <a:xfrm>
                        <a:off x="387350" y="3009900"/>
                        <a:ext cx="7559675" cy="1604963"/>
                      </a:xfrm>
                      <a:prstGeom prst="rect">
                        <a:avLst/>
                      </a:prstGeom>
                    </p:spPr>
                  </p:pic>
                </p:oleObj>
              </mc:Fallback>
            </mc:AlternateContent>
          </a:graphicData>
        </a:graphic>
      </p:graphicFrame>
    </p:spTree>
    <p:extLst>
      <p:ext uri="{BB962C8B-B14F-4D97-AF65-F5344CB8AC3E}">
        <p14:creationId xmlns:p14="http://schemas.microsoft.com/office/powerpoint/2010/main" val="3580209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additive="base">
                                        <p:cTn id="7" dur="500" fill="hold"/>
                                        <p:tgtEl>
                                          <p:spTgt spid="44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9FDB4E-645E-4423-B568-5E07F9BD3FFE}" type="slidenum">
              <a:rPr lang="zh-CN" altLang="en-US"/>
              <a:pPr eaLnBrk="1" hangingPunct="1"/>
              <a:t>29</a:t>
            </a:fld>
            <a:endParaRPr lang="en-US" altLang="zh-CN" dirty="0"/>
          </a:p>
        </p:txBody>
      </p:sp>
      <p:sp>
        <p:nvSpPr>
          <p:cNvPr id="45058" name="Rectangle 2"/>
          <p:cNvSpPr>
            <a:spLocks noGrp="1" noChangeArrowheads="1"/>
          </p:cNvSpPr>
          <p:nvPr>
            <p:ph type="body" idx="1"/>
          </p:nvPr>
        </p:nvSpPr>
        <p:spPr>
          <a:xfrm>
            <a:off x="468313" y="1412875"/>
            <a:ext cx="8496300" cy="3455988"/>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期末付年金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两个永续年金之 差：</a:t>
            </a:r>
          </a:p>
          <a:p>
            <a:pPr lvl="1" eaLnBrk="1" hangingPunct="1"/>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第一个每年末付款</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，现值为    ；</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第二个延</a:t>
            </a:r>
            <a:r>
              <a:rPr lang="en-US" b="0" dirty="0" smtClean="0">
                <a:latin typeface="Times New Roman" panose="02020603050405020304" pitchFamily="18" charset="0"/>
                <a:ea typeface="黑体" panose="02010609060101010101" pitchFamily="49" charset="-122"/>
                <a:cs typeface="Times New Roman" panose="02020603050405020304" pitchFamily="18" charset="0"/>
              </a:rPr>
              <a:t>迟 </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n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年，从 </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n +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年开始每年支付</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，现值为</a:t>
            </a:r>
          </a:p>
        </p:txBody>
      </p:sp>
      <p:sp>
        <p:nvSpPr>
          <p:cNvPr id="3789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0" name="Object 4"/>
          <p:cNvGraphicFramePr>
            <a:graphicFrameLocks noChangeAspect="1"/>
          </p:cNvGraphicFramePr>
          <p:nvPr>
            <p:extLst>
              <p:ext uri="{D42A27DB-BD31-4B8C-83A1-F6EECF244321}">
                <p14:modId xmlns:p14="http://schemas.microsoft.com/office/powerpoint/2010/main" val="1161755534"/>
              </p:ext>
            </p:extLst>
          </p:nvPr>
        </p:nvGraphicFramePr>
        <p:xfrm>
          <a:off x="5148064" y="2492896"/>
          <a:ext cx="214313" cy="719138"/>
        </p:xfrm>
        <a:graphic>
          <a:graphicData uri="http://schemas.openxmlformats.org/presentationml/2006/ole">
            <mc:AlternateContent xmlns:mc="http://schemas.openxmlformats.org/markup-compatibility/2006">
              <mc:Choice xmlns:v="urn:schemas-microsoft-com:vml" Requires="v">
                <p:oleObj spid="_x0000_s90279" r:id="rId3" imgW="114449" imgH="394213" progId="">
                  <p:embed/>
                </p:oleObj>
              </mc:Choice>
              <mc:Fallback>
                <p:oleObj r:id="rId3" imgW="114449" imgH="3942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492896"/>
                        <a:ext cx="214313"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2" name="Object 6"/>
          <p:cNvGraphicFramePr>
            <a:graphicFrameLocks noChangeAspect="1"/>
          </p:cNvGraphicFramePr>
          <p:nvPr>
            <p:extLst>
              <p:ext uri="{D42A27DB-BD31-4B8C-83A1-F6EECF244321}">
                <p14:modId xmlns:p14="http://schemas.microsoft.com/office/powerpoint/2010/main" val="893472453"/>
              </p:ext>
            </p:extLst>
          </p:nvPr>
        </p:nvGraphicFramePr>
        <p:xfrm>
          <a:off x="8321410" y="3553766"/>
          <a:ext cx="412750" cy="865188"/>
        </p:xfrm>
        <a:graphic>
          <a:graphicData uri="http://schemas.openxmlformats.org/presentationml/2006/ole">
            <mc:AlternateContent xmlns:mc="http://schemas.openxmlformats.org/markup-compatibility/2006">
              <mc:Choice xmlns:v="urn:schemas-microsoft-com:vml" Requires="v">
                <p:oleObj spid="_x0000_s90280" r:id="rId5" imgW="203465" imgH="419646" progId="">
                  <p:embed/>
                </p:oleObj>
              </mc:Choice>
              <mc:Fallback>
                <p:oleObj r:id="rId5" imgW="203465" imgH="41964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1410" y="3553766"/>
                        <a:ext cx="412750"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6" name="Rectangle 7"/>
          <p:cNvSpPr>
            <a:spLocks noChangeArrowheads="1"/>
          </p:cNvSpPr>
          <p:nvPr/>
        </p:nvSpPr>
        <p:spPr bwMode="auto">
          <a:xfrm>
            <a:off x="0" y="3074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5064" name="Object 8"/>
          <p:cNvGraphicFramePr>
            <a:graphicFrameLocks noChangeAspect="1"/>
          </p:cNvGraphicFramePr>
          <p:nvPr>
            <p:extLst>
              <p:ext uri="{D42A27DB-BD31-4B8C-83A1-F6EECF244321}">
                <p14:modId xmlns:p14="http://schemas.microsoft.com/office/powerpoint/2010/main" val="3854108393"/>
              </p:ext>
            </p:extLst>
          </p:nvPr>
        </p:nvGraphicFramePr>
        <p:xfrm>
          <a:off x="2228850" y="4941888"/>
          <a:ext cx="3090863" cy="933450"/>
        </p:xfrm>
        <a:graphic>
          <a:graphicData uri="http://schemas.openxmlformats.org/presentationml/2006/ole">
            <mc:AlternateContent xmlns:mc="http://schemas.openxmlformats.org/markup-compatibility/2006">
              <mc:Choice xmlns:v="urn:schemas-microsoft-com:vml" Requires="v">
                <p:oleObj spid="_x0000_s90281" name="Equation" r:id="rId7" imgW="1384200" imgH="419040" progId="Equation.DSMT4">
                  <p:embed/>
                </p:oleObj>
              </mc:Choice>
              <mc:Fallback>
                <p:oleObj name="Equation" r:id="rId7" imgW="1384200" imgH="419040" progId="Equation.DSMT4">
                  <p:embed/>
                  <p:pic>
                    <p:nvPicPr>
                      <p:cNvPr id="0" name=""/>
                      <p:cNvPicPr>
                        <a:picLocks noChangeAspect="1" noChangeArrowheads="1"/>
                      </p:cNvPicPr>
                      <p:nvPr/>
                    </p:nvPicPr>
                    <p:blipFill>
                      <a:blip r:embed="rId8"/>
                      <a:srcRect/>
                      <a:stretch>
                        <a:fillRect/>
                      </a:stretch>
                    </p:blipFill>
                    <p:spPr bwMode="auto">
                      <a:xfrm>
                        <a:off x="2228850" y="4941888"/>
                        <a:ext cx="3090863"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80458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8">
                                            <p:txEl>
                                              <p:pRg st="2" end="2"/>
                                            </p:txEl>
                                          </p:spTgt>
                                        </p:tgtEl>
                                        <p:attrNameLst>
                                          <p:attrName>style.visibility</p:attrName>
                                        </p:attrNameLst>
                                      </p:cBhvr>
                                      <p:to>
                                        <p:strVal val="visible"/>
                                      </p:to>
                                    </p:set>
                                    <p:anim calcmode="lin" valueType="num">
                                      <p:cBhvr additive="base">
                                        <p:cTn id="11"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060"/>
                                        </p:tgtEl>
                                        <p:attrNameLst>
                                          <p:attrName>style.visibility</p:attrName>
                                        </p:attrNameLst>
                                      </p:cBhvr>
                                      <p:to>
                                        <p:strVal val="visible"/>
                                      </p:to>
                                    </p:set>
                                    <p:anim calcmode="lin" valueType="num">
                                      <p:cBhvr additive="base">
                                        <p:cTn id="15" dur="500" fill="hold"/>
                                        <p:tgtEl>
                                          <p:spTgt spid="45060"/>
                                        </p:tgtEl>
                                        <p:attrNameLst>
                                          <p:attrName>ppt_x</p:attrName>
                                        </p:attrNameLst>
                                      </p:cBhvr>
                                      <p:tavLst>
                                        <p:tav tm="0">
                                          <p:val>
                                            <p:strVal val="#ppt_x"/>
                                          </p:val>
                                        </p:tav>
                                        <p:tav tm="100000">
                                          <p:val>
                                            <p:strVal val="#ppt_x"/>
                                          </p:val>
                                        </p:tav>
                                      </p:tavLst>
                                    </p:anim>
                                    <p:anim calcmode="lin" valueType="num">
                                      <p:cBhvr additive="base">
                                        <p:cTn id="16"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5058">
                                            <p:txEl>
                                              <p:pRg st="4" end="4"/>
                                            </p:txEl>
                                          </p:spTgt>
                                        </p:tgtEl>
                                        <p:attrNameLst>
                                          <p:attrName>style.visibility</p:attrName>
                                        </p:attrNameLst>
                                      </p:cBhvr>
                                      <p:to>
                                        <p:strVal val="visible"/>
                                      </p:to>
                                    </p:set>
                                    <p:anim calcmode="lin" valueType="num">
                                      <p:cBhvr additive="base">
                                        <p:cTn id="21"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505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5062"/>
                                        </p:tgtEl>
                                        <p:attrNameLst>
                                          <p:attrName>style.visibility</p:attrName>
                                        </p:attrNameLst>
                                      </p:cBhvr>
                                      <p:to>
                                        <p:strVal val="visible"/>
                                      </p:to>
                                    </p:set>
                                    <p:anim calcmode="lin" valueType="num">
                                      <p:cBhvr additive="base">
                                        <p:cTn id="25" dur="500" fill="hold"/>
                                        <p:tgtEl>
                                          <p:spTgt spid="45062"/>
                                        </p:tgtEl>
                                        <p:attrNameLst>
                                          <p:attrName>ppt_x</p:attrName>
                                        </p:attrNameLst>
                                      </p:cBhvr>
                                      <p:tavLst>
                                        <p:tav tm="0">
                                          <p:val>
                                            <p:strVal val="#ppt_x"/>
                                          </p:val>
                                        </p:tav>
                                        <p:tav tm="100000">
                                          <p:val>
                                            <p:strVal val="#ppt_x"/>
                                          </p:val>
                                        </p:tav>
                                      </p:tavLst>
                                    </p:anim>
                                    <p:anim calcmode="lin" valueType="num">
                                      <p:cBhvr additive="base">
                                        <p:cTn id="26" dur="500" fill="hold"/>
                                        <p:tgtEl>
                                          <p:spTgt spid="4506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5064"/>
                                        </p:tgtEl>
                                        <p:attrNameLst>
                                          <p:attrName>style.visibility</p:attrName>
                                        </p:attrNameLst>
                                      </p:cBhvr>
                                      <p:to>
                                        <p:strVal val="visible"/>
                                      </p:to>
                                    </p:set>
                                    <p:anim calcmode="lin" valueType="num">
                                      <p:cBhvr additive="base">
                                        <p:cTn id="31" dur="500" fill="hold"/>
                                        <p:tgtEl>
                                          <p:spTgt spid="45064"/>
                                        </p:tgtEl>
                                        <p:attrNameLst>
                                          <p:attrName>ppt_x</p:attrName>
                                        </p:attrNameLst>
                                      </p:cBhvr>
                                      <p:tavLst>
                                        <p:tav tm="0">
                                          <p:val>
                                            <p:strVal val="#ppt_x"/>
                                          </p:val>
                                        </p:tav>
                                        <p:tav tm="100000">
                                          <p:val>
                                            <p:strVal val="#ppt_x"/>
                                          </p:val>
                                        </p:tav>
                                      </p:tavLst>
                                    </p:anim>
                                    <p:anim calcmode="lin" valueType="num">
                                      <p:cBhvr additive="base">
                                        <p:cTn id="32" dur="500" fill="hold"/>
                                        <p:tgtEl>
                                          <p:spTgt spid="45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521297-ACF9-4F81-99E4-69A846367B83}" type="slidenum">
              <a:rPr lang="zh-CN" altLang="en-US"/>
              <a:pPr eaLnBrk="1" hangingPunct="1"/>
              <a:t>3</a:t>
            </a:fld>
            <a:endParaRPr lang="en-US" altLang="zh-CN"/>
          </a:p>
        </p:txBody>
      </p:sp>
      <p:sp>
        <p:nvSpPr>
          <p:cNvPr id="8195" name="Rectangle 2"/>
          <p:cNvSpPr>
            <a:spLocks noGrp="1" noChangeArrowheads="1"/>
          </p:cNvSpPr>
          <p:nvPr>
            <p:ph type="title"/>
          </p:nvPr>
        </p:nvSpPr>
        <p:spPr>
          <a:xfrm>
            <a:off x="486076" y="1019806"/>
            <a:ext cx="8229600" cy="789140"/>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annuity</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196" name="Rectangle 3"/>
          <p:cNvSpPr>
            <a:spLocks noGrp="1" noChangeArrowheads="1"/>
          </p:cNvSpPr>
          <p:nvPr>
            <p:ph type="body" idx="1"/>
          </p:nvPr>
        </p:nvSpPr>
        <p:spPr>
          <a:xfrm>
            <a:off x="486076" y="2070835"/>
            <a:ext cx="8229600" cy="4214093"/>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含义：一系列的付款（或收款），付款时间和付款金额具有一定规律性。</a:t>
            </a: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2401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76EB99E-E173-43E8-B875-0CEC830448AB}" type="slidenum">
              <a:rPr lang="zh-CN" altLang="en-US" b="1"/>
              <a:pPr eaLnBrk="1" hangingPunct="1">
                <a:buNone/>
              </a:pPr>
              <a:t>30</a:t>
            </a:fld>
            <a:endParaRPr lang="en-US" altLang="zh-CN" b="1" dirty="0"/>
          </a:p>
        </p:txBody>
      </p:sp>
      <p:sp>
        <p:nvSpPr>
          <p:cNvPr id="38915" name="Rectangle 2"/>
          <p:cNvSpPr>
            <a:spLocks noGrp="1" noChangeArrowheads="1"/>
          </p:cNvSpPr>
          <p:nvPr>
            <p:ph type="title"/>
          </p:nvPr>
        </p:nvSpPr>
        <p:spPr>
          <a:xfrm>
            <a:off x="808181" y="548866"/>
            <a:ext cx="7543800" cy="504056"/>
          </a:xfrm>
        </p:spPr>
        <p:txBody>
          <a:bodyPr/>
          <a:lstStyle/>
          <a:p>
            <a:pPr eaLnBrk="1" hangingPunct="1"/>
            <a:r>
              <a:rPr lang="en-US" altLang="zh-CN" dirty="0" smtClean="0">
                <a:latin typeface="+mn-lt"/>
                <a:ea typeface="黑体" panose="02010609060101010101" pitchFamily="49" charset="-122"/>
                <a:cs typeface="Times New Roman" panose="02020603050405020304" pitchFamily="18" charset="0"/>
              </a:rPr>
              <a:t>Example </a:t>
            </a:r>
          </a:p>
        </p:txBody>
      </p:sp>
      <p:sp>
        <p:nvSpPr>
          <p:cNvPr id="38916" name="Rectangle 3"/>
          <p:cNvSpPr>
            <a:spLocks noGrp="1" noChangeArrowheads="1"/>
          </p:cNvSpPr>
          <p:nvPr>
            <p:ph type="body" idx="1"/>
          </p:nvPr>
        </p:nvSpPr>
        <p:spPr>
          <a:xfrm>
            <a:off x="539750" y="1196975"/>
            <a:ext cx="7920038" cy="4718050"/>
          </a:xfrm>
        </p:spPr>
        <p:txBody>
          <a:bodyPr/>
          <a:lstStyle/>
          <a:p>
            <a:pPr eaLnBrk="1" hangingPunct="1"/>
            <a:r>
              <a:rPr lang="en-US" altLang="zh-CN" sz="2400" b="1" dirty="0" smtClean="0">
                <a:latin typeface="+mn-lt"/>
                <a:ea typeface="黑体" panose="02010609060101010101" pitchFamily="49" charset="-122"/>
                <a:cs typeface="Times New Roman" panose="02020603050405020304" pitchFamily="18" charset="0"/>
              </a:rPr>
              <a:t>A perpetuity paying 1 at the beginning of each year has a present value of 20. If this perpetuity is exchanged for another perpetuity paying </a:t>
            </a:r>
            <a:r>
              <a:rPr lang="en-US" altLang="zh-CN" sz="2400" b="1" i="1" dirty="0" smtClean="0">
                <a:latin typeface="+mn-lt"/>
                <a:ea typeface="黑体" panose="02010609060101010101" pitchFamily="49" charset="-122"/>
                <a:cs typeface="Times New Roman" panose="02020603050405020304" pitchFamily="18" charset="0"/>
              </a:rPr>
              <a:t>R </a:t>
            </a:r>
            <a:r>
              <a:rPr lang="en-US" altLang="zh-CN" sz="2400" b="1" dirty="0" smtClean="0">
                <a:latin typeface="+mn-lt"/>
                <a:ea typeface="黑体" panose="02010609060101010101" pitchFamily="49" charset="-122"/>
                <a:cs typeface="Times New Roman" panose="02020603050405020304" pitchFamily="18" charset="0"/>
              </a:rPr>
              <a:t>at the beginning of every 2 years, find </a:t>
            </a:r>
            <a:r>
              <a:rPr lang="en-US" altLang="zh-CN" sz="2400" b="1" i="1" dirty="0" smtClean="0">
                <a:latin typeface="+mn-lt"/>
                <a:ea typeface="黑体" panose="02010609060101010101" pitchFamily="49" charset="-122"/>
                <a:cs typeface="Times New Roman" panose="02020603050405020304" pitchFamily="18" charset="0"/>
              </a:rPr>
              <a:t>R </a:t>
            </a:r>
            <a:r>
              <a:rPr lang="en-US" altLang="zh-CN" sz="2400" b="1" dirty="0" smtClean="0">
                <a:latin typeface="+mn-lt"/>
                <a:ea typeface="黑体" panose="02010609060101010101" pitchFamily="49" charset="-122"/>
                <a:cs typeface="Times New Roman" panose="02020603050405020304" pitchFamily="18" charset="0"/>
              </a:rPr>
              <a:t>so that the values of the two perpetuities are equal.</a:t>
            </a:r>
          </a:p>
          <a:p>
            <a:pPr eaLnBrk="1" hangingPunct="1"/>
            <a:endParaRPr lang="zh-CN" altLang="en-US" sz="2400" b="1" dirty="0" smtClean="0">
              <a:latin typeface="+mn-lt"/>
              <a:ea typeface="黑体" panose="02010609060101010101" pitchFamily="49" charset="-122"/>
              <a:cs typeface="Times New Roman" panose="02020603050405020304" pitchFamily="18" charset="0"/>
            </a:endParaRPr>
          </a:p>
        </p:txBody>
      </p:sp>
      <p:sp>
        <p:nvSpPr>
          <p:cNvPr id="47108" name="Line 4"/>
          <p:cNvSpPr>
            <a:spLocks noChangeShapeType="1"/>
          </p:cNvSpPr>
          <p:nvPr/>
        </p:nvSpPr>
        <p:spPr bwMode="auto">
          <a:xfrm>
            <a:off x="1042988" y="4724400"/>
            <a:ext cx="7632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09" name="Line 5"/>
          <p:cNvSpPr>
            <a:spLocks noChangeShapeType="1"/>
          </p:cNvSpPr>
          <p:nvPr/>
        </p:nvSpPr>
        <p:spPr bwMode="auto">
          <a:xfrm>
            <a:off x="1042988"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10" name="Line 6"/>
          <p:cNvSpPr>
            <a:spLocks noChangeShapeType="1"/>
          </p:cNvSpPr>
          <p:nvPr/>
        </p:nvSpPr>
        <p:spPr bwMode="auto">
          <a:xfrm>
            <a:off x="2051050"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11" name="Line 7"/>
          <p:cNvSpPr>
            <a:spLocks noChangeShapeType="1"/>
          </p:cNvSpPr>
          <p:nvPr/>
        </p:nvSpPr>
        <p:spPr bwMode="auto">
          <a:xfrm>
            <a:off x="3132138"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12" name="Line 8"/>
          <p:cNvSpPr>
            <a:spLocks noChangeShapeType="1"/>
          </p:cNvSpPr>
          <p:nvPr/>
        </p:nvSpPr>
        <p:spPr bwMode="auto">
          <a:xfrm>
            <a:off x="4211638"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13" name="Text Box 9"/>
          <p:cNvSpPr txBox="1">
            <a:spLocks noChangeArrowheads="1"/>
          </p:cNvSpPr>
          <p:nvPr/>
        </p:nvSpPr>
        <p:spPr bwMode="auto">
          <a:xfrm>
            <a:off x="900113"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47114" name="Text Box 10"/>
          <p:cNvSpPr txBox="1">
            <a:spLocks noChangeArrowheads="1"/>
          </p:cNvSpPr>
          <p:nvPr/>
        </p:nvSpPr>
        <p:spPr bwMode="auto">
          <a:xfrm>
            <a:off x="1835150"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47115" name="Text Box 11"/>
          <p:cNvSpPr txBox="1">
            <a:spLocks noChangeArrowheads="1"/>
          </p:cNvSpPr>
          <p:nvPr/>
        </p:nvSpPr>
        <p:spPr bwMode="auto">
          <a:xfrm>
            <a:off x="2916238"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47116" name="Text Box 12"/>
          <p:cNvSpPr txBox="1">
            <a:spLocks noChangeArrowheads="1"/>
          </p:cNvSpPr>
          <p:nvPr/>
        </p:nvSpPr>
        <p:spPr bwMode="auto">
          <a:xfrm>
            <a:off x="3995738"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47117" name="Text Box 13"/>
          <p:cNvSpPr txBox="1">
            <a:spLocks noChangeArrowheads="1"/>
          </p:cNvSpPr>
          <p:nvPr/>
        </p:nvSpPr>
        <p:spPr bwMode="auto">
          <a:xfrm>
            <a:off x="4767263" y="395287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a:t>
            </a:r>
          </a:p>
        </p:txBody>
      </p:sp>
      <p:sp>
        <p:nvSpPr>
          <p:cNvPr id="47118" name="Line 14"/>
          <p:cNvSpPr>
            <a:spLocks noChangeShapeType="1"/>
          </p:cNvSpPr>
          <p:nvPr/>
        </p:nvSpPr>
        <p:spPr bwMode="auto">
          <a:xfrm>
            <a:off x="1042988" y="6164263"/>
            <a:ext cx="7632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19" name="Line 15"/>
          <p:cNvSpPr>
            <a:spLocks noChangeShapeType="1"/>
          </p:cNvSpPr>
          <p:nvPr/>
        </p:nvSpPr>
        <p:spPr bwMode="auto">
          <a:xfrm>
            <a:off x="1042988"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20" name="Line 16"/>
          <p:cNvSpPr>
            <a:spLocks noChangeShapeType="1"/>
          </p:cNvSpPr>
          <p:nvPr/>
        </p:nvSpPr>
        <p:spPr bwMode="auto">
          <a:xfrm>
            <a:off x="2051050"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21" name="Line 17"/>
          <p:cNvSpPr>
            <a:spLocks noChangeShapeType="1"/>
          </p:cNvSpPr>
          <p:nvPr/>
        </p:nvSpPr>
        <p:spPr bwMode="auto">
          <a:xfrm>
            <a:off x="3132138"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22" name="Line 18"/>
          <p:cNvSpPr>
            <a:spLocks noChangeShapeType="1"/>
          </p:cNvSpPr>
          <p:nvPr/>
        </p:nvSpPr>
        <p:spPr bwMode="auto">
          <a:xfrm>
            <a:off x="4211638"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123" name="Text Box 19"/>
          <p:cNvSpPr txBox="1">
            <a:spLocks noChangeArrowheads="1"/>
          </p:cNvSpPr>
          <p:nvPr/>
        </p:nvSpPr>
        <p:spPr bwMode="auto">
          <a:xfrm>
            <a:off x="900113" y="55165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R</a:t>
            </a:r>
          </a:p>
        </p:txBody>
      </p:sp>
      <p:sp>
        <p:nvSpPr>
          <p:cNvPr id="47124" name="Text Box 20"/>
          <p:cNvSpPr txBox="1">
            <a:spLocks noChangeArrowheads="1"/>
          </p:cNvSpPr>
          <p:nvPr/>
        </p:nvSpPr>
        <p:spPr bwMode="auto">
          <a:xfrm>
            <a:off x="2916238" y="55165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R</a:t>
            </a:r>
          </a:p>
        </p:txBody>
      </p:sp>
      <p:sp>
        <p:nvSpPr>
          <p:cNvPr id="47125" name="Text Box 21"/>
          <p:cNvSpPr txBox="1">
            <a:spLocks noChangeArrowheads="1"/>
          </p:cNvSpPr>
          <p:nvPr/>
        </p:nvSpPr>
        <p:spPr bwMode="auto">
          <a:xfrm>
            <a:off x="4787900" y="55165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a:t>
            </a:r>
          </a:p>
        </p:txBody>
      </p:sp>
    </p:spTree>
    <p:extLst>
      <p:ext uri="{BB962C8B-B14F-4D97-AF65-F5344CB8AC3E}">
        <p14:creationId xmlns:p14="http://schemas.microsoft.com/office/powerpoint/2010/main" val="868279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ppt_x"/>
                                          </p:val>
                                        </p:tav>
                                        <p:tav tm="100000">
                                          <p:val>
                                            <p:strVal val="#ppt_x"/>
                                          </p:val>
                                        </p:tav>
                                      </p:tavLst>
                                    </p:anim>
                                    <p:anim calcmode="lin" valueType="num">
                                      <p:cBhvr additive="base">
                                        <p:cTn id="8" dur="500" fill="hold"/>
                                        <p:tgtEl>
                                          <p:spTgt spid="471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109"/>
                                        </p:tgtEl>
                                        <p:attrNameLst>
                                          <p:attrName>style.visibility</p:attrName>
                                        </p:attrNameLst>
                                      </p:cBhvr>
                                      <p:to>
                                        <p:strVal val="visible"/>
                                      </p:to>
                                    </p:set>
                                    <p:anim calcmode="lin" valueType="num">
                                      <p:cBhvr additive="base">
                                        <p:cTn id="11" dur="500" fill="hold"/>
                                        <p:tgtEl>
                                          <p:spTgt spid="47109"/>
                                        </p:tgtEl>
                                        <p:attrNameLst>
                                          <p:attrName>ppt_x</p:attrName>
                                        </p:attrNameLst>
                                      </p:cBhvr>
                                      <p:tavLst>
                                        <p:tav tm="0">
                                          <p:val>
                                            <p:strVal val="#ppt_x"/>
                                          </p:val>
                                        </p:tav>
                                        <p:tav tm="100000">
                                          <p:val>
                                            <p:strVal val="#ppt_x"/>
                                          </p:val>
                                        </p:tav>
                                      </p:tavLst>
                                    </p:anim>
                                    <p:anim calcmode="lin" valueType="num">
                                      <p:cBhvr additive="base">
                                        <p:cTn id="12" dur="500" fill="hold"/>
                                        <p:tgtEl>
                                          <p:spTgt spid="4710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110"/>
                                        </p:tgtEl>
                                        <p:attrNameLst>
                                          <p:attrName>style.visibility</p:attrName>
                                        </p:attrNameLst>
                                      </p:cBhvr>
                                      <p:to>
                                        <p:strVal val="visible"/>
                                      </p:to>
                                    </p:set>
                                    <p:anim calcmode="lin" valueType="num">
                                      <p:cBhvr additive="base">
                                        <p:cTn id="15" dur="500" fill="hold"/>
                                        <p:tgtEl>
                                          <p:spTgt spid="47110"/>
                                        </p:tgtEl>
                                        <p:attrNameLst>
                                          <p:attrName>ppt_x</p:attrName>
                                        </p:attrNameLst>
                                      </p:cBhvr>
                                      <p:tavLst>
                                        <p:tav tm="0">
                                          <p:val>
                                            <p:strVal val="#ppt_x"/>
                                          </p:val>
                                        </p:tav>
                                        <p:tav tm="100000">
                                          <p:val>
                                            <p:strVal val="#ppt_x"/>
                                          </p:val>
                                        </p:tav>
                                      </p:tavLst>
                                    </p:anim>
                                    <p:anim calcmode="lin" valueType="num">
                                      <p:cBhvr additive="base">
                                        <p:cTn id="16" dur="500" fill="hold"/>
                                        <p:tgtEl>
                                          <p:spTgt spid="471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111"/>
                                        </p:tgtEl>
                                        <p:attrNameLst>
                                          <p:attrName>style.visibility</p:attrName>
                                        </p:attrNameLst>
                                      </p:cBhvr>
                                      <p:to>
                                        <p:strVal val="visible"/>
                                      </p:to>
                                    </p:set>
                                    <p:anim calcmode="lin" valueType="num">
                                      <p:cBhvr additive="base">
                                        <p:cTn id="19" dur="500" fill="hold"/>
                                        <p:tgtEl>
                                          <p:spTgt spid="47111"/>
                                        </p:tgtEl>
                                        <p:attrNameLst>
                                          <p:attrName>ppt_x</p:attrName>
                                        </p:attrNameLst>
                                      </p:cBhvr>
                                      <p:tavLst>
                                        <p:tav tm="0">
                                          <p:val>
                                            <p:strVal val="#ppt_x"/>
                                          </p:val>
                                        </p:tav>
                                        <p:tav tm="100000">
                                          <p:val>
                                            <p:strVal val="#ppt_x"/>
                                          </p:val>
                                        </p:tav>
                                      </p:tavLst>
                                    </p:anim>
                                    <p:anim calcmode="lin" valueType="num">
                                      <p:cBhvr additive="base">
                                        <p:cTn id="20" dur="500" fill="hold"/>
                                        <p:tgtEl>
                                          <p:spTgt spid="471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112"/>
                                        </p:tgtEl>
                                        <p:attrNameLst>
                                          <p:attrName>style.visibility</p:attrName>
                                        </p:attrNameLst>
                                      </p:cBhvr>
                                      <p:to>
                                        <p:strVal val="visible"/>
                                      </p:to>
                                    </p:set>
                                    <p:anim calcmode="lin" valueType="num">
                                      <p:cBhvr additive="base">
                                        <p:cTn id="23" dur="500" fill="hold"/>
                                        <p:tgtEl>
                                          <p:spTgt spid="47112"/>
                                        </p:tgtEl>
                                        <p:attrNameLst>
                                          <p:attrName>ppt_x</p:attrName>
                                        </p:attrNameLst>
                                      </p:cBhvr>
                                      <p:tavLst>
                                        <p:tav tm="0">
                                          <p:val>
                                            <p:strVal val="#ppt_x"/>
                                          </p:val>
                                        </p:tav>
                                        <p:tav tm="100000">
                                          <p:val>
                                            <p:strVal val="#ppt_x"/>
                                          </p:val>
                                        </p:tav>
                                      </p:tavLst>
                                    </p:anim>
                                    <p:anim calcmode="lin" valueType="num">
                                      <p:cBhvr additive="base">
                                        <p:cTn id="24" dur="500" fill="hold"/>
                                        <p:tgtEl>
                                          <p:spTgt spid="471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113"/>
                                        </p:tgtEl>
                                        <p:attrNameLst>
                                          <p:attrName>style.visibility</p:attrName>
                                        </p:attrNameLst>
                                      </p:cBhvr>
                                      <p:to>
                                        <p:strVal val="visible"/>
                                      </p:to>
                                    </p:set>
                                    <p:anim calcmode="lin" valueType="num">
                                      <p:cBhvr additive="base">
                                        <p:cTn id="27" dur="500" fill="hold"/>
                                        <p:tgtEl>
                                          <p:spTgt spid="47113"/>
                                        </p:tgtEl>
                                        <p:attrNameLst>
                                          <p:attrName>ppt_x</p:attrName>
                                        </p:attrNameLst>
                                      </p:cBhvr>
                                      <p:tavLst>
                                        <p:tav tm="0">
                                          <p:val>
                                            <p:strVal val="#ppt_x"/>
                                          </p:val>
                                        </p:tav>
                                        <p:tav tm="100000">
                                          <p:val>
                                            <p:strVal val="#ppt_x"/>
                                          </p:val>
                                        </p:tav>
                                      </p:tavLst>
                                    </p:anim>
                                    <p:anim calcmode="lin" valueType="num">
                                      <p:cBhvr additive="base">
                                        <p:cTn id="28" dur="500" fill="hold"/>
                                        <p:tgtEl>
                                          <p:spTgt spid="471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114"/>
                                        </p:tgtEl>
                                        <p:attrNameLst>
                                          <p:attrName>style.visibility</p:attrName>
                                        </p:attrNameLst>
                                      </p:cBhvr>
                                      <p:to>
                                        <p:strVal val="visible"/>
                                      </p:to>
                                    </p:set>
                                    <p:anim calcmode="lin" valueType="num">
                                      <p:cBhvr additive="base">
                                        <p:cTn id="31" dur="500" fill="hold"/>
                                        <p:tgtEl>
                                          <p:spTgt spid="47114"/>
                                        </p:tgtEl>
                                        <p:attrNameLst>
                                          <p:attrName>ppt_x</p:attrName>
                                        </p:attrNameLst>
                                      </p:cBhvr>
                                      <p:tavLst>
                                        <p:tav tm="0">
                                          <p:val>
                                            <p:strVal val="#ppt_x"/>
                                          </p:val>
                                        </p:tav>
                                        <p:tav tm="100000">
                                          <p:val>
                                            <p:strVal val="#ppt_x"/>
                                          </p:val>
                                        </p:tav>
                                      </p:tavLst>
                                    </p:anim>
                                    <p:anim calcmode="lin" valueType="num">
                                      <p:cBhvr additive="base">
                                        <p:cTn id="32" dur="500" fill="hold"/>
                                        <p:tgtEl>
                                          <p:spTgt spid="471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115"/>
                                        </p:tgtEl>
                                        <p:attrNameLst>
                                          <p:attrName>style.visibility</p:attrName>
                                        </p:attrNameLst>
                                      </p:cBhvr>
                                      <p:to>
                                        <p:strVal val="visible"/>
                                      </p:to>
                                    </p:set>
                                    <p:anim calcmode="lin" valueType="num">
                                      <p:cBhvr additive="base">
                                        <p:cTn id="35" dur="500" fill="hold"/>
                                        <p:tgtEl>
                                          <p:spTgt spid="47115"/>
                                        </p:tgtEl>
                                        <p:attrNameLst>
                                          <p:attrName>ppt_x</p:attrName>
                                        </p:attrNameLst>
                                      </p:cBhvr>
                                      <p:tavLst>
                                        <p:tav tm="0">
                                          <p:val>
                                            <p:strVal val="#ppt_x"/>
                                          </p:val>
                                        </p:tav>
                                        <p:tav tm="100000">
                                          <p:val>
                                            <p:strVal val="#ppt_x"/>
                                          </p:val>
                                        </p:tav>
                                      </p:tavLst>
                                    </p:anim>
                                    <p:anim calcmode="lin" valueType="num">
                                      <p:cBhvr additive="base">
                                        <p:cTn id="36" dur="500" fill="hold"/>
                                        <p:tgtEl>
                                          <p:spTgt spid="471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116"/>
                                        </p:tgtEl>
                                        <p:attrNameLst>
                                          <p:attrName>style.visibility</p:attrName>
                                        </p:attrNameLst>
                                      </p:cBhvr>
                                      <p:to>
                                        <p:strVal val="visible"/>
                                      </p:to>
                                    </p:set>
                                    <p:anim calcmode="lin" valueType="num">
                                      <p:cBhvr additive="base">
                                        <p:cTn id="39" dur="500" fill="hold"/>
                                        <p:tgtEl>
                                          <p:spTgt spid="47116"/>
                                        </p:tgtEl>
                                        <p:attrNameLst>
                                          <p:attrName>ppt_x</p:attrName>
                                        </p:attrNameLst>
                                      </p:cBhvr>
                                      <p:tavLst>
                                        <p:tav tm="0">
                                          <p:val>
                                            <p:strVal val="#ppt_x"/>
                                          </p:val>
                                        </p:tav>
                                        <p:tav tm="100000">
                                          <p:val>
                                            <p:strVal val="#ppt_x"/>
                                          </p:val>
                                        </p:tav>
                                      </p:tavLst>
                                    </p:anim>
                                    <p:anim calcmode="lin" valueType="num">
                                      <p:cBhvr additive="base">
                                        <p:cTn id="40" dur="500" fill="hold"/>
                                        <p:tgtEl>
                                          <p:spTgt spid="471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7117"/>
                                        </p:tgtEl>
                                        <p:attrNameLst>
                                          <p:attrName>style.visibility</p:attrName>
                                        </p:attrNameLst>
                                      </p:cBhvr>
                                      <p:to>
                                        <p:strVal val="visible"/>
                                      </p:to>
                                    </p:set>
                                    <p:anim calcmode="lin" valueType="num">
                                      <p:cBhvr additive="base">
                                        <p:cTn id="43" dur="500" fill="hold"/>
                                        <p:tgtEl>
                                          <p:spTgt spid="47117"/>
                                        </p:tgtEl>
                                        <p:attrNameLst>
                                          <p:attrName>ppt_x</p:attrName>
                                        </p:attrNameLst>
                                      </p:cBhvr>
                                      <p:tavLst>
                                        <p:tav tm="0">
                                          <p:val>
                                            <p:strVal val="#ppt_x"/>
                                          </p:val>
                                        </p:tav>
                                        <p:tav tm="100000">
                                          <p:val>
                                            <p:strVal val="#ppt_x"/>
                                          </p:val>
                                        </p:tav>
                                      </p:tavLst>
                                    </p:anim>
                                    <p:anim calcmode="lin" valueType="num">
                                      <p:cBhvr additive="base">
                                        <p:cTn id="44" dur="500" fill="hold"/>
                                        <p:tgtEl>
                                          <p:spTgt spid="4711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118"/>
                                        </p:tgtEl>
                                        <p:attrNameLst>
                                          <p:attrName>style.visibility</p:attrName>
                                        </p:attrNameLst>
                                      </p:cBhvr>
                                      <p:to>
                                        <p:strVal val="visible"/>
                                      </p:to>
                                    </p:set>
                                    <p:anim calcmode="lin" valueType="num">
                                      <p:cBhvr additive="base">
                                        <p:cTn id="47" dur="500" fill="hold"/>
                                        <p:tgtEl>
                                          <p:spTgt spid="47118"/>
                                        </p:tgtEl>
                                        <p:attrNameLst>
                                          <p:attrName>ppt_x</p:attrName>
                                        </p:attrNameLst>
                                      </p:cBhvr>
                                      <p:tavLst>
                                        <p:tav tm="0">
                                          <p:val>
                                            <p:strVal val="#ppt_x"/>
                                          </p:val>
                                        </p:tav>
                                        <p:tav tm="100000">
                                          <p:val>
                                            <p:strVal val="#ppt_x"/>
                                          </p:val>
                                        </p:tav>
                                      </p:tavLst>
                                    </p:anim>
                                    <p:anim calcmode="lin" valueType="num">
                                      <p:cBhvr additive="base">
                                        <p:cTn id="48" dur="500" fill="hold"/>
                                        <p:tgtEl>
                                          <p:spTgt spid="4711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7119"/>
                                        </p:tgtEl>
                                        <p:attrNameLst>
                                          <p:attrName>style.visibility</p:attrName>
                                        </p:attrNameLst>
                                      </p:cBhvr>
                                      <p:to>
                                        <p:strVal val="visible"/>
                                      </p:to>
                                    </p:set>
                                    <p:anim calcmode="lin" valueType="num">
                                      <p:cBhvr additive="base">
                                        <p:cTn id="51" dur="500" fill="hold"/>
                                        <p:tgtEl>
                                          <p:spTgt spid="47119"/>
                                        </p:tgtEl>
                                        <p:attrNameLst>
                                          <p:attrName>ppt_x</p:attrName>
                                        </p:attrNameLst>
                                      </p:cBhvr>
                                      <p:tavLst>
                                        <p:tav tm="0">
                                          <p:val>
                                            <p:strVal val="#ppt_x"/>
                                          </p:val>
                                        </p:tav>
                                        <p:tav tm="100000">
                                          <p:val>
                                            <p:strVal val="#ppt_x"/>
                                          </p:val>
                                        </p:tav>
                                      </p:tavLst>
                                    </p:anim>
                                    <p:anim calcmode="lin" valueType="num">
                                      <p:cBhvr additive="base">
                                        <p:cTn id="52" dur="500" fill="hold"/>
                                        <p:tgtEl>
                                          <p:spTgt spid="4711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7120"/>
                                        </p:tgtEl>
                                        <p:attrNameLst>
                                          <p:attrName>style.visibility</p:attrName>
                                        </p:attrNameLst>
                                      </p:cBhvr>
                                      <p:to>
                                        <p:strVal val="visible"/>
                                      </p:to>
                                    </p:set>
                                    <p:anim calcmode="lin" valueType="num">
                                      <p:cBhvr additive="base">
                                        <p:cTn id="55" dur="500" fill="hold"/>
                                        <p:tgtEl>
                                          <p:spTgt spid="47120"/>
                                        </p:tgtEl>
                                        <p:attrNameLst>
                                          <p:attrName>ppt_x</p:attrName>
                                        </p:attrNameLst>
                                      </p:cBhvr>
                                      <p:tavLst>
                                        <p:tav tm="0">
                                          <p:val>
                                            <p:strVal val="#ppt_x"/>
                                          </p:val>
                                        </p:tav>
                                        <p:tav tm="100000">
                                          <p:val>
                                            <p:strVal val="#ppt_x"/>
                                          </p:val>
                                        </p:tav>
                                      </p:tavLst>
                                    </p:anim>
                                    <p:anim calcmode="lin" valueType="num">
                                      <p:cBhvr additive="base">
                                        <p:cTn id="56" dur="500" fill="hold"/>
                                        <p:tgtEl>
                                          <p:spTgt spid="471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7121"/>
                                        </p:tgtEl>
                                        <p:attrNameLst>
                                          <p:attrName>style.visibility</p:attrName>
                                        </p:attrNameLst>
                                      </p:cBhvr>
                                      <p:to>
                                        <p:strVal val="visible"/>
                                      </p:to>
                                    </p:set>
                                    <p:anim calcmode="lin" valueType="num">
                                      <p:cBhvr additive="base">
                                        <p:cTn id="59" dur="500" fill="hold"/>
                                        <p:tgtEl>
                                          <p:spTgt spid="47121"/>
                                        </p:tgtEl>
                                        <p:attrNameLst>
                                          <p:attrName>ppt_x</p:attrName>
                                        </p:attrNameLst>
                                      </p:cBhvr>
                                      <p:tavLst>
                                        <p:tav tm="0">
                                          <p:val>
                                            <p:strVal val="#ppt_x"/>
                                          </p:val>
                                        </p:tav>
                                        <p:tav tm="100000">
                                          <p:val>
                                            <p:strVal val="#ppt_x"/>
                                          </p:val>
                                        </p:tav>
                                      </p:tavLst>
                                    </p:anim>
                                    <p:anim calcmode="lin" valueType="num">
                                      <p:cBhvr additive="base">
                                        <p:cTn id="60" dur="500" fill="hold"/>
                                        <p:tgtEl>
                                          <p:spTgt spid="471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122"/>
                                        </p:tgtEl>
                                        <p:attrNameLst>
                                          <p:attrName>style.visibility</p:attrName>
                                        </p:attrNameLst>
                                      </p:cBhvr>
                                      <p:to>
                                        <p:strVal val="visible"/>
                                      </p:to>
                                    </p:set>
                                    <p:anim calcmode="lin" valueType="num">
                                      <p:cBhvr additive="base">
                                        <p:cTn id="63" dur="500" fill="hold"/>
                                        <p:tgtEl>
                                          <p:spTgt spid="47122"/>
                                        </p:tgtEl>
                                        <p:attrNameLst>
                                          <p:attrName>ppt_x</p:attrName>
                                        </p:attrNameLst>
                                      </p:cBhvr>
                                      <p:tavLst>
                                        <p:tav tm="0">
                                          <p:val>
                                            <p:strVal val="#ppt_x"/>
                                          </p:val>
                                        </p:tav>
                                        <p:tav tm="100000">
                                          <p:val>
                                            <p:strVal val="#ppt_x"/>
                                          </p:val>
                                        </p:tav>
                                      </p:tavLst>
                                    </p:anim>
                                    <p:anim calcmode="lin" valueType="num">
                                      <p:cBhvr additive="base">
                                        <p:cTn id="64" dur="500" fill="hold"/>
                                        <p:tgtEl>
                                          <p:spTgt spid="471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7123"/>
                                        </p:tgtEl>
                                        <p:attrNameLst>
                                          <p:attrName>style.visibility</p:attrName>
                                        </p:attrNameLst>
                                      </p:cBhvr>
                                      <p:to>
                                        <p:strVal val="visible"/>
                                      </p:to>
                                    </p:set>
                                    <p:anim calcmode="lin" valueType="num">
                                      <p:cBhvr additive="base">
                                        <p:cTn id="67" dur="500" fill="hold"/>
                                        <p:tgtEl>
                                          <p:spTgt spid="47123"/>
                                        </p:tgtEl>
                                        <p:attrNameLst>
                                          <p:attrName>ppt_x</p:attrName>
                                        </p:attrNameLst>
                                      </p:cBhvr>
                                      <p:tavLst>
                                        <p:tav tm="0">
                                          <p:val>
                                            <p:strVal val="#ppt_x"/>
                                          </p:val>
                                        </p:tav>
                                        <p:tav tm="100000">
                                          <p:val>
                                            <p:strVal val="#ppt_x"/>
                                          </p:val>
                                        </p:tav>
                                      </p:tavLst>
                                    </p:anim>
                                    <p:anim calcmode="lin" valueType="num">
                                      <p:cBhvr additive="base">
                                        <p:cTn id="68" dur="500" fill="hold"/>
                                        <p:tgtEl>
                                          <p:spTgt spid="4712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7124"/>
                                        </p:tgtEl>
                                        <p:attrNameLst>
                                          <p:attrName>style.visibility</p:attrName>
                                        </p:attrNameLst>
                                      </p:cBhvr>
                                      <p:to>
                                        <p:strVal val="visible"/>
                                      </p:to>
                                    </p:set>
                                    <p:anim calcmode="lin" valueType="num">
                                      <p:cBhvr additive="base">
                                        <p:cTn id="71" dur="500" fill="hold"/>
                                        <p:tgtEl>
                                          <p:spTgt spid="47124"/>
                                        </p:tgtEl>
                                        <p:attrNameLst>
                                          <p:attrName>ppt_x</p:attrName>
                                        </p:attrNameLst>
                                      </p:cBhvr>
                                      <p:tavLst>
                                        <p:tav tm="0">
                                          <p:val>
                                            <p:strVal val="#ppt_x"/>
                                          </p:val>
                                        </p:tav>
                                        <p:tav tm="100000">
                                          <p:val>
                                            <p:strVal val="#ppt_x"/>
                                          </p:val>
                                        </p:tav>
                                      </p:tavLst>
                                    </p:anim>
                                    <p:anim calcmode="lin" valueType="num">
                                      <p:cBhvr additive="base">
                                        <p:cTn id="72" dur="500" fill="hold"/>
                                        <p:tgtEl>
                                          <p:spTgt spid="471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7125"/>
                                        </p:tgtEl>
                                        <p:attrNameLst>
                                          <p:attrName>style.visibility</p:attrName>
                                        </p:attrNameLst>
                                      </p:cBhvr>
                                      <p:to>
                                        <p:strVal val="visible"/>
                                      </p:to>
                                    </p:set>
                                    <p:anim calcmode="lin" valueType="num">
                                      <p:cBhvr additive="base">
                                        <p:cTn id="75" dur="500" fill="hold"/>
                                        <p:tgtEl>
                                          <p:spTgt spid="47125"/>
                                        </p:tgtEl>
                                        <p:attrNameLst>
                                          <p:attrName>ppt_x</p:attrName>
                                        </p:attrNameLst>
                                      </p:cBhvr>
                                      <p:tavLst>
                                        <p:tav tm="0">
                                          <p:val>
                                            <p:strVal val="#ppt_x"/>
                                          </p:val>
                                        </p:tav>
                                        <p:tav tm="100000">
                                          <p:val>
                                            <p:strVal val="#ppt_x"/>
                                          </p:val>
                                        </p:tav>
                                      </p:tavLst>
                                    </p:anim>
                                    <p:anim calcmode="lin" valueType="num">
                                      <p:cBhvr additive="base">
                                        <p:cTn id="76" dur="500" fill="hold"/>
                                        <p:tgtEl>
                                          <p:spTgt spid="47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P spid="47110" grpId="0" animBg="1"/>
      <p:bldP spid="47111" grpId="0" animBg="1"/>
      <p:bldP spid="47112" grpId="0" animBg="1"/>
      <p:bldP spid="47113" grpId="0" autoUpdateAnimBg="0"/>
      <p:bldP spid="47114" grpId="0" autoUpdateAnimBg="0"/>
      <p:bldP spid="47115" grpId="0" autoUpdateAnimBg="0"/>
      <p:bldP spid="47116" grpId="0" autoUpdateAnimBg="0"/>
      <p:bldP spid="47117" grpId="0" autoUpdateAnimBg="0"/>
      <p:bldP spid="47118" grpId="0" animBg="1"/>
      <p:bldP spid="47119" grpId="0" animBg="1"/>
      <p:bldP spid="47120" grpId="0" animBg="1"/>
      <p:bldP spid="47121" grpId="0" animBg="1"/>
      <p:bldP spid="47122" grpId="0" animBg="1"/>
      <p:bldP spid="47123" grpId="0" autoUpdateAnimBg="0"/>
      <p:bldP spid="47124" grpId="0" autoUpdateAnimBg="0"/>
      <p:bldP spid="4712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888968BE-002B-43A2-91A2-FDF6F2513FB0}" type="slidenum">
              <a:rPr lang="zh-CN" altLang="en-US" b="1"/>
              <a:pPr eaLnBrk="1" hangingPunct="1">
                <a:buNone/>
              </a:pPr>
              <a:t>31</a:t>
            </a:fld>
            <a:endParaRPr lang="en-US" altLang="zh-CN" b="1" dirty="0"/>
          </a:p>
        </p:txBody>
      </p:sp>
      <p:sp>
        <p:nvSpPr>
          <p:cNvPr id="48131" name="Text Box 3"/>
          <p:cNvSpPr txBox="1">
            <a:spLocks noChangeArrowheads="1"/>
          </p:cNvSpPr>
          <p:nvPr/>
        </p:nvSpPr>
        <p:spPr bwMode="auto">
          <a:xfrm>
            <a:off x="1239838" y="2269475"/>
            <a:ext cx="38106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400" b="1">
                <a:latin typeface="Times New Roman" pitchFamily="18" charset="0"/>
              </a:rPr>
              <a:t>两年期的实际贴现率</a:t>
            </a:r>
            <a:r>
              <a:rPr lang="en-US" altLang="zh-CN" sz="2400" b="1" i="1">
                <a:latin typeface="Times New Roman" pitchFamily="18" charset="0"/>
              </a:rPr>
              <a:t>D</a:t>
            </a:r>
            <a:r>
              <a:rPr lang="zh-CN" altLang="en-US" sz="2400" b="1">
                <a:latin typeface="Times New Roman" pitchFamily="18" charset="0"/>
              </a:rPr>
              <a:t>为：</a:t>
            </a:r>
          </a:p>
        </p:txBody>
      </p:sp>
      <p:graphicFrame>
        <p:nvGraphicFramePr>
          <p:cNvPr id="48132" name="Object 4"/>
          <p:cNvGraphicFramePr>
            <a:graphicFrameLocks noChangeAspect="1"/>
          </p:cNvGraphicFramePr>
          <p:nvPr>
            <p:extLst>
              <p:ext uri="{D42A27DB-BD31-4B8C-83A1-F6EECF244321}">
                <p14:modId xmlns:p14="http://schemas.microsoft.com/office/powerpoint/2010/main" val="2854839677"/>
              </p:ext>
            </p:extLst>
          </p:nvPr>
        </p:nvGraphicFramePr>
        <p:xfrm>
          <a:off x="1071563" y="3041000"/>
          <a:ext cx="6311900" cy="585788"/>
        </p:xfrm>
        <a:graphic>
          <a:graphicData uri="http://schemas.openxmlformats.org/presentationml/2006/ole">
            <mc:AlternateContent xmlns:mc="http://schemas.openxmlformats.org/markup-compatibility/2006">
              <mc:Choice xmlns:v="urn:schemas-microsoft-com:vml" Requires="v">
                <p:oleObj spid="_x0000_s91358" r:id="rId3" imgW="2464870" imgH="228699" progId="">
                  <p:embed/>
                </p:oleObj>
              </mc:Choice>
              <mc:Fallback>
                <p:oleObj r:id="rId3" imgW="2464870" imgH="2286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3041000"/>
                        <a:ext cx="6311900" cy="585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3" name="Text Box 5"/>
          <p:cNvSpPr txBox="1">
            <a:spLocks noChangeArrowheads="1"/>
          </p:cNvSpPr>
          <p:nvPr/>
        </p:nvSpPr>
        <p:spPr bwMode="auto">
          <a:xfrm>
            <a:off x="1187450" y="3906188"/>
            <a:ext cx="35878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zh-CN" altLang="en-US" sz="2400" b="1">
                <a:latin typeface="Times New Roman" pitchFamily="18" charset="0"/>
              </a:rPr>
              <a:t>故新的永续年金的现值为</a:t>
            </a:r>
          </a:p>
        </p:txBody>
      </p:sp>
      <p:graphicFrame>
        <p:nvGraphicFramePr>
          <p:cNvPr id="48134" name="Object 6"/>
          <p:cNvGraphicFramePr>
            <a:graphicFrameLocks noChangeAspect="1"/>
          </p:cNvGraphicFramePr>
          <p:nvPr>
            <p:extLst>
              <p:ext uri="{D42A27DB-BD31-4B8C-83A1-F6EECF244321}">
                <p14:modId xmlns:p14="http://schemas.microsoft.com/office/powerpoint/2010/main" val="3126217385"/>
              </p:ext>
            </p:extLst>
          </p:nvPr>
        </p:nvGraphicFramePr>
        <p:xfrm>
          <a:off x="1403350" y="4698350"/>
          <a:ext cx="1112838" cy="884238"/>
        </p:xfrm>
        <a:graphic>
          <a:graphicData uri="http://schemas.openxmlformats.org/presentationml/2006/ole">
            <mc:AlternateContent xmlns:mc="http://schemas.openxmlformats.org/markup-compatibility/2006">
              <mc:Choice xmlns:v="urn:schemas-microsoft-com:vml" Requires="v">
                <p:oleObj spid="_x0000_s91359" name="Equation" r:id="rId5" imgW="495085" imgH="393529" progId="">
                  <p:embed/>
                </p:oleObj>
              </mc:Choice>
              <mc:Fallback>
                <p:oleObj name="Equation" r:id="rId5" imgW="495085" imgH="39352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698350"/>
                        <a:ext cx="1112838"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7"/>
          <p:cNvGraphicFramePr>
            <a:graphicFrameLocks noChangeAspect="1"/>
          </p:cNvGraphicFramePr>
          <p:nvPr>
            <p:extLst>
              <p:ext uri="{D42A27DB-BD31-4B8C-83A1-F6EECF244321}">
                <p14:modId xmlns:p14="http://schemas.microsoft.com/office/powerpoint/2010/main" val="1366001081"/>
              </p:ext>
            </p:extLst>
          </p:nvPr>
        </p:nvGraphicFramePr>
        <p:xfrm>
          <a:off x="4314825" y="4719638"/>
          <a:ext cx="1827213" cy="820737"/>
        </p:xfrm>
        <a:graphic>
          <a:graphicData uri="http://schemas.openxmlformats.org/presentationml/2006/ole">
            <mc:AlternateContent xmlns:mc="http://schemas.openxmlformats.org/markup-compatibility/2006">
              <mc:Choice xmlns:v="urn:schemas-microsoft-com:vml" Requires="v">
                <p:oleObj spid="_x0000_s91360" name="Equation" r:id="rId7" imgW="876240" imgH="393480" progId="Equation.DSMT4">
                  <p:embed/>
                </p:oleObj>
              </mc:Choice>
              <mc:Fallback>
                <p:oleObj name="Equation" r:id="rId7" imgW="876240" imgH="393480" progId="Equation.DSMT4">
                  <p:embed/>
                  <p:pic>
                    <p:nvPicPr>
                      <p:cNvPr id="0" name=""/>
                      <p:cNvPicPr>
                        <a:picLocks noChangeAspect="1" noChangeArrowheads="1"/>
                      </p:cNvPicPr>
                      <p:nvPr/>
                    </p:nvPicPr>
                    <p:blipFill>
                      <a:blip r:embed="rId8"/>
                      <a:srcRect/>
                      <a:stretch>
                        <a:fillRect/>
                      </a:stretch>
                    </p:blipFill>
                    <p:spPr bwMode="auto">
                      <a:xfrm>
                        <a:off x="4314825" y="4719638"/>
                        <a:ext cx="1827213"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AutoShape 8"/>
          <p:cNvSpPr>
            <a:spLocks noChangeArrowheads="1"/>
          </p:cNvSpPr>
          <p:nvPr/>
        </p:nvSpPr>
        <p:spPr bwMode="auto">
          <a:xfrm>
            <a:off x="2987675" y="4985688"/>
            <a:ext cx="719138" cy="287337"/>
          </a:xfrm>
          <a:prstGeom prst="rightArrow">
            <a:avLst>
              <a:gd name="adj1" fmla="val 50000"/>
              <a:gd name="adj2" fmla="val 62569"/>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aphicFrame>
        <p:nvGraphicFramePr>
          <p:cNvPr id="39945" name="Object 9"/>
          <p:cNvGraphicFramePr>
            <a:graphicFrameLocks noChangeAspect="1"/>
          </p:cNvGraphicFramePr>
          <p:nvPr>
            <p:extLst>
              <p:ext uri="{D42A27DB-BD31-4B8C-83A1-F6EECF244321}">
                <p14:modId xmlns:p14="http://schemas.microsoft.com/office/powerpoint/2010/main" val="3039659477"/>
              </p:ext>
            </p:extLst>
          </p:nvPr>
        </p:nvGraphicFramePr>
        <p:xfrm>
          <a:off x="1331913" y="1097900"/>
          <a:ext cx="1079500" cy="904875"/>
        </p:xfrm>
        <a:graphic>
          <a:graphicData uri="http://schemas.openxmlformats.org/presentationml/2006/ole">
            <mc:AlternateContent xmlns:mc="http://schemas.openxmlformats.org/markup-compatibility/2006">
              <mc:Choice xmlns:v="urn:schemas-microsoft-com:vml" Requires="v">
                <p:oleObj spid="_x0000_s91361" name="Equation" r:id="rId9" imgW="469696" imgH="393529" progId="">
                  <p:embed/>
                </p:oleObj>
              </mc:Choice>
              <mc:Fallback>
                <p:oleObj name="Equation" r:id="rId9" imgW="469696" imgH="393529"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097900"/>
                        <a:ext cx="10795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66923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ppt_x"/>
                                          </p:val>
                                        </p:tav>
                                        <p:tav tm="100000">
                                          <p:val>
                                            <p:strVal val="#ppt_x"/>
                                          </p:val>
                                        </p:tav>
                                      </p:tavLst>
                                    </p:anim>
                                    <p:anim calcmode="lin" valueType="num">
                                      <p:cBhvr additive="base">
                                        <p:cTn id="8" dur="500" fill="hold"/>
                                        <p:tgtEl>
                                          <p:spTgt spid="481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2"/>
                                        </p:tgtEl>
                                        <p:attrNameLst>
                                          <p:attrName>style.visibility</p:attrName>
                                        </p:attrNameLst>
                                      </p:cBhvr>
                                      <p:to>
                                        <p:strVal val="visible"/>
                                      </p:to>
                                    </p:set>
                                    <p:anim calcmode="lin" valueType="num">
                                      <p:cBhvr additive="base">
                                        <p:cTn id="11" dur="500" fill="hold"/>
                                        <p:tgtEl>
                                          <p:spTgt spid="48132"/>
                                        </p:tgtEl>
                                        <p:attrNameLst>
                                          <p:attrName>ppt_x</p:attrName>
                                        </p:attrNameLst>
                                      </p:cBhvr>
                                      <p:tavLst>
                                        <p:tav tm="0">
                                          <p:val>
                                            <p:strVal val="#ppt_x"/>
                                          </p:val>
                                        </p:tav>
                                        <p:tav tm="100000">
                                          <p:val>
                                            <p:strVal val="#ppt_x"/>
                                          </p:val>
                                        </p:tav>
                                      </p:tavLst>
                                    </p:anim>
                                    <p:anim calcmode="lin" valueType="num">
                                      <p:cBhvr additive="base">
                                        <p:cTn id="12"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8133"/>
                                        </p:tgtEl>
                                        <p:attrNameLst>
                                          <p:attrName>style.visibility</p:attrName>
                                        </p:attrNameLst>
                                      </p:cBhvr>
                                      <p:to>
                                        <p:strVal val="visible"/>
                                      </p:to>
                                    </p:set>
                                    <p:anim calcmode="lin" valueType="num">
                                      <p:cBhvr additive="base">
                                        <p:cTn id="17" dur="500" fill="hold"/>
                                        <p:tgtEl>
                                          <p:spTgt spid="48133"/>
                                        </p:tgtEl>
                                        <p:attrNameLst>
                                          <p:attrName>ppt_x</p:attrName>
                                        </p:attrNameLst>
                                      </p:cBhvr>
                                      <p:tavLst>
                                        <p:tav tm="0">
                                          <p:val>
                                            <p:strVal val="#ppt_x"/>
                                          </p:val>
                                        </p:tav>
                                        <p:tav tm="100000">
                                          <p:val>
                                            <p:strVal val="#ppt_x"/>
                                          </p:val>
                                        </p:tav>
                                      </p:tavLst>
                                    </p:anim>
                                    <p:anim calcmode="lin" valueType="num">
                                      <p:cBhvr additive="base">
                                        <p:cTn id="18" dur="500" fill="hold"/>
                                        <p:tgtEl>
                                          <p:spTgt spid="4813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8134"/>
                                        </p:tgtEl>
                                        <p:attrNameLst>
                                          <p:attrName>style.visibility</p:attrName>
                                        </p:attrNameLst>
                                      </p:cBhvr>
                                      <p:to>
                                        <p:strVal val="visible"/>
                                      </p:to>
                                    </p:set>
                                    <p:anim calcmode="lin" valueType="num">
                                      <p:cBhvr additive="base">
                                        <p:cTn id="21" dur="500" fill="hold"/>
                                        <p:tgtEl>
                                          <p:spTgt spid="48134"/>
                                        </p:tgtEl>
                                        <p:attrNameLst>
                                          <p:attrName>ppt_x</p:attrName>
                                        </p:attrNameLst>
                                      </p:cBhvr>
                                      <p:tavLst>
                                        <p:tav tm="0">
                                          <p:val>
                                            <p:strVal val="#ppt_x"/>
                                          </p:val>
                                        </p:tav>
                                        <p:tav tm="100000">
                                          <p:val>
                                            <p:strVal val="#ppt_x"/>
                                          </p:val>
                                        </p:tav>
                                      </p:tavLst>
                                    </p:anim>
                                    <p:anim calcmode="lin" valueType="num">
                                      <p:cBhvr additive="base">
                                        <p:cTn id="22"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 calcmode="lin" valueType="num">
                                      <p:cBhvr additive="base">
                                        <p:cTn id="27" dur="500" fill="hold"/>
                                        <p:tgtEl>
                                          <p:spTgt spid="48136"/>
                                        </p:tgtEl>
                                        <p:attrNameLst>
                                          <p:attrName>ppt_x</p:attrName>
                                        </p:attrNameLst>
                                      </p:cBhvr>
                                      <p:tavLst>
                                        <p:tav tm="0">
                                          <p:val>
                                            <p:strVal val="#ppt_x"/>
                                          </p:val>
                                        </p:tav>
                                        <p:tav tm="100000">
                                          <p:val>
                                            <p:strVal val="#ppt_x"/>
                                          </p:val>
                                        </p:tav>
                                      </p:tavLst>
                                    </p:anim>
                                    <p:anim calcmode="lin" valueType="num">
                                      <p:cBhvr additive="base">
                                        <p:cTn id="28" dur="500" fill="hold"/>
                                        <p:tgtEl>
                                          <p:spTgt spid="4813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8135"/>
                                        </p:tgtEl>
                                        <p:attrNameLst>
                                          <p:attrName>style.visibility</p:attrName>
                                        </p:attrNameLst>
                                      </p:cBhvr>
                                      <p:to>
                                        <p:strVal val="visible"/>
                                      </p:to>
                                    </p:set>
                                    <p:anim calcmode="lin" valueType="num">
                                      <p:cBhvr additive="base">
                                        <p:cTn id="33" dur="500" fill="hold"/>
                                        <p:tgtEl>
                                          <p:spTgt spid="48135"/>
                                        </p:tgtEl>
                                        <p:attrNameLst>
                                          <p:attrName>ppt_x</p:attrName>
                                        </p:attrNameLst>
                                      </p:cBhvr>
                                      <p:tavLst>
                                        <p:tav tm="0">
                                          <p:val>
                                            <p:strVal val="#ppt_x"/>
                                          </p:val>
                                        </p:tav>
                                        <p:tav tm="100000">
                                          <p:val>
                                            <p:strVal val="#ppt_x"/>
                                          </p:val>
                                        </p:tav>
                                      </p:tavLst>
                                    </p:anim>
                                    <p:anim calcmode="lin" valueType="num">
                                      <p:cBhvr additive="base">
                                        <p:cTn id="34"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p:bldP spid="48133" grpId="0" autoUpdateAnimBg="0"/>
      <p:bldP spid="481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buFontTx/>
              <a:buNone/>
            </a:pPr>
            <a:fld id="{E7128283-1589-4972-82BE-045635513151}" type="slidenum">
              <a:rPr lang="en-US" altLang="zh-CN" smtClean="0"/>
              <a:pPr>
                <a:buFontTx/>
                <a:buNone/>
              </a:pPr>
              <a:t>32</a:t>
            </a:fld>
            <a:endParaRPr lang="en-US"/>
          </a:p>
        </p:txBody>
      </p:sp>
      <p:sp>
        <p:nvSpPr>
          <p:cNvPr id="3" name="文本框 2"/>
          <p:cNvSpPr txBox="1"/>
          <p:nvPr/>
        </p:nvSpPr>
        <p:spPr>
          <a:xfrm>
            <a:off x="291896" y="702880"/>
            <a:ext cx="8648903" cy="2382191"/>
          </a:xfrm>
          <a:prstGeom prst="rect">
            <a:avLst/>
          </a:prstGeom>
          <a:noFill/>
        </p:spPr>
        <p:txBody>
          <a:bodyPr wrap="square" rtlCol="0">
            <a:spAutoFit/>
          </a:bodyPr>
          <a:lstStyle/>
          <a:p>
            <a:pPr>
              <a:buNone/>
            </a:pPr>
            <a:r>
              <a:rPr lang="zh-CN" altLang="en-US" dirty="0" smtClean="0">
                <a:solidFill>
                  <a:srgbClr val="FF0000"/>
                </a:solidFill>
              </a:rPr>
              <a:t>另一种解法</a:t>
            </a:r>
            <a:r>
              <a:rPr lang="zh-CN" altLang="en-US" dirty="0" smtClean="0"/>
              <a:t>：利率为</a:t>
            </a:r>
            <a:r>
              <a:rPr lang="en-US" altLang="zh-CN" dirty="0" smtClean="0"/>
              <a:t>1/19</a:t>
            </a:r>
            <a:r>
              <a:rPr lang="zh-CN" altLang="en-US" dirty="0" smtClean="0"/>
              <a:t>。分解为每两年一个年金，</a:t>
            </a:r>
            <a:endParaRPr lang="en-US" altLang="zh-CN" dirty="0" smtClean="0"/>
          </a:p>
          <a:p>
            <a:pPr>
              <a:buNone/>
            </a:pPr>
            <a:r>
              <a:rPr lang="zh-CN" altLang="en-US" dirty="0"/>
              <a:t>原</a:t>
            </a:r>
            <a:r>
              <a:rPr lang="zh-CN" altLang="en-US" dirty="0" smtClean="0"/>
              <a:t>年金的现值为</a:t>
            </a:r>
            <a:endParaRPr lang="en-US" altLang="zh-CN" dirty="0" smtClean="0"/>
          </a:p>
          <a:p>
            <a:pPr>
              <a:buNone/>
            </a:pPr>
            <a:r>
              <a:rPr lang="zh-CN" altLang="en-US" dirty="0" smtClean="0"/>
              <a:t>新年金的现值为 </a:t>
            </a:r>
            <a:r>
              <a:rPr lang="en-US" altLang="zh-CN" dirty="0" smtClean="0"/>
              <a:t>R</a:t>
            </a:r>
          </a:p>
          <a:p>
            <a:pPr>
              <a:buNone/>
            </a:pPr>
            <a:r>
              <a:rPr lang="zh-CN" altLang="en-US" dirty="0" smtClean="0"/>
              <a:t>令两者相等，即得</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054347063"/>
              </p:ext>
            </p:extLst>
          </p:nvPr>
        </p:nvGraphicFramePr>
        <p:xfrm>
          <a:off x="2649538" y="1382242"/>
          <a:ext cx="482600" cy="393700"/>
        </p:xfrm>
        <a:graphic>
          <a:graphicData uri="http://schemas.openxmlformats.org/presentationml/2006/ole">
            <mc:AlternateContent xmlns:mc="http://schemas.openxmlformats.org/markup-compatibility/2006">
              <mc:Choice xmlns:v="urn:schemas-microsoft-com:vml" Requires="v">
                <p:oleObj spid="_x0000_s129032" name="Equation" r:id="rId3" imgW="482400" imgH="393480" progId="Equation.DSMT4">
                  <p:embed/>
                </p:oleObj>
              </mc:Choice>
              <mc:Fallback>
                <p:oleObj name="Equation" r:id="rId3" imgW="482400" imgH="393480" progId="Equation.DSMT4">
                  <p:embed/>
                  <p:pic>
                    <p:nvPicPr>
                      <p:cNvPr id="0" name=""/>
                      <p:cNvPicPr/>
                      <p:nvPr/>
                    </p:nvPicPr>
                    <p:blipFill>
                      <a:blip r:embed="rId4"/>
                      <a:stretch>
                        <a:fillRect/>
                      </a:stretch>
                    </p:blipFill>
                    <p:spPr>
                      <a:xfrm>
                        <a:off x="2649538" y="1382242"/>
                        <a:ext cx="482600" cy="3937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4741164"/>
              </p:ext>
            </p:extLst>
          </p:nvPr>
        </p:nvGraphicFramePr>
        <p:xfrm>
          <a:off x="3566391" y="2352331"/>
          <a:ext cx="4606845" cy="927352"/>
        </p:xfrm>
        <a:graphic>
          <a:graphicData uri="http://schemas.openxmlformats.org/presentationml/2006/ole">
            <mc:AlternateContent xmlns:mc="http://schemas.openxmlformats.org/markup-compatibility/2006">
              <mc:Choice xmlns:v="urn:schemas-microsoft-com:vml" Requires="v">
                <p:oleObj spid="_x0000_s129033" name="Equation" r:id="rId5" imgW="1955520" imgH="393480" progId="Equation.DSMT4">
                  <p:embed/>
                </p:oleObj>
              </mc:Choice>
              <mc:Fallback>
                <p:oleObj name="Equation" r:id="rId5" imgW="1955520" imgH="393480" progId="Equation.DSMT4">
                  <p:embed/>
                  <p:pic>
                    <p:nvPicPr>
                      <p:cNvPr id="0" name=""/>
                      <p:cNvPicPr/>
                      <p:nvPr/>
                    </p:nvPicPr>
                    <p:blipFill>
                      <a:blip r:embed="rId6"/>
                      <a:stretch>
                        <a:fillRect/>
                      </a:stretch>
                    </p:blipFill>
                    <p:spPr>
                      <a:xfrm>
                        <a:off x="3566391" y="2352331"/>
                        <a:ext cx="4606845" cy="927352"/>
                      </a:xfrm>
                      <a:prstGeom prst="rect">
                        <a:avLst/>
                      </a:prstGeom>
                    </p:spPr>
                  </p:pic>
                </p:oleObj>
              </mc:Fallback>
            </mc:AlternateContent>
          </a:graphicData>
        </a:graphic>
      </p:graphicFrame>
      <p:sp>
        <p:nvSpPr>
          <p:cNvPr id="6" name="Line 4"/>
          <p:cNvSpPr>
            <a:spLocks noChangeShapeType="1"/>
          </p:cNvSpPr>
          <p:nvPr/>
        </p:nvSpPr>
        <p:spPr bwMode="auto">
          <a:xfrm>
            <a:off x="1042988" y="4724400"/>
            <a:ext cx="7632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 name="Line 5"/>
          <p:cNvSpPr>
            <a:spLocks noChangeShapeType="1"/>
          </p:cNvSpPr>
          <p:nvPr/>
        </p:nvSpPr>
        <p:spPr bwMode="auto">
          <a:xfrm>
            <a:off x="1042988"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8" name="Line 6"/>
          <p:cNvSpPr>
            <a:spLocks noChangeShapeType="1"/>
          </p:cNvSpPr>
          <p:nvPr/>
        </p:nvSpPr>
        <p:spPr bwMode="auto">
          <a:xfrm>
            <a:off x="2051050"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9" name="Line 7"/>
          <p:cNvSpPr>
            <a:spLocks noChangeShapeType="1"/>
          </p:cNvSpPr>
          <p:nvPr/>
        </p:nvSpPr>
        <p:spPr bwMode="auto">
          <a:xfrm>
            <a:off x="3132138"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0" name="Line 8"/>
          <p:cNvSpPr>
            <a:spLocks noChangeShapeType="1"/>
          </p:cNvSpPr>
          <p:nvPr/>
        </p:nvSpPr>
        <p:spPr bwMode="auto">
          <a:xfrm>
            <a:off x="4211638" y="4508500"/>
            <a:ext cx="0" cy="433388"/>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1" name="Text Box 9"/>
          <p:cNvSpPr txBox="1">
            <a:spLocks noChangeArrowheads="1"/>
          </p:cNvSpPr>
          <p:nvPr/>
        </p:nvSpPr>
        <p:spPr bwMode="auto">
          <a:xfrm>
            <a:off x="900113"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12" name="Text Box 10"/>
          <p:cNvSpPr txBox="1">
            <a:spLocks noChangeArrowheads="1"/>
          </p:cNvSpPr>
          <p:nvPr/>
        </p:nvSpPr>
        <p:spPr bwMode="auto">
          <a:xfrm>
            <a:off x="1835150"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13" name="Text Box 11"/>
          <p:cNvSpPr txBox="1">
            <a:spLocks noChangeArrowheads="1"/>
          </p:cNvSpPr>
          <p:nvPr/>
        </p:nvSpPr>
        <p:spPr bwMode="auto">
          <a:xfrm>
            <a:off x="2916238"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14" name="Text Box 12"/>
          <p:cNvSpPr txBox="1">
            <a:spLocks noChangeArrowheads="1"/>
          </p:cNvSpPr>
          <p:nvPr/>
        </p:nvSpPr>
        <p:spPr bwMode="auto">
          <a:xfrm>
            <a:off x="3995738" y="4076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1</a:t>
            </a:r>
          </a:p>
        </p:txBody>
      </p:sp>
      <p:sp>
        <p:nvSpPr>
          <p:cNvPr id="15" name="Line 14"/>
          <p:cNvSpPr>
            <a:spLocks noChangeShapeType="1"/>
          </p:cNvSpPr>
          <p:nvPr/>
        </p:nvSpPr>
        <p:spPr bwMode="auto">
          <a:xfrm>
            <a:off x="1042988" y="6164263"/>
            <a:ext cx="76327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6" name="Line 15"/>
          <p:cNvSpPr>
            <a:spLocks noChangeShapeType="1"/>
          </p:cNvSpPr>
          <p:nvPr/>
        </p:nvSpPr>
        <p:spPr bwMode="auto">
          <a:xfrm>
            <a:off x="1042988"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Line 16"/>
          <p:cNvSpPr>
            <a:spLocks noChangeShapeType="1"/>
          </p:cNvSpPr>
          <p:nvPr/>
        </p:nvSpPr>
        <p:spPr bwMode="auto">
          <a:xfrm>
            <a:off x="2051050"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8" name="Line 17"/>
          <p:cNvSpPr>
            <a:spLocks noChangeShapeType="1"/>
          </p:cNvSpPr>
          <p:nvPr/>
        </p:nvSpPr>
        <p:spPr bwMode="auto">
          <a:xfrm>
            <a:off x="3132138"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Line 18"/>
          <p:cNvSpPr>
            <a:spLocks noChangeShapeType="1"/>
          </p:cNvSpPr>
          <p:nvPr/>
        </p:nvSpPr>
        <p:spPr bwMode="auto">
          <a:xfrm>
            <a:off x="4211638" y="5948363"/>
            <a:ext cx="0" cy="4333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0" name="Text Box 19"/>
          <p:cNvSpPr txBox="1">
            <a:spLocks noChangeArrowheads="1"/>
          </p:cNvSpPr>
          <p:nvPr/>
        </p:nvSpPr>
        <p:spPr bwMode="auto">
          <a:xfrm>
            <a:off x="900113" y="55165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R</a:t>
            </a:r>
          </a:p>
        </p:txBody>
      </p:sp>
      <p:sp>
        <p:nvSpPr>
          <p:cNvPr id="21" name="Text Box 20"/>
          <p:cNvSpPr txBox="1">
            <a:spLocks noChangeArrowheads="1"/>
          </p:cNvSpPr>
          <p:nvPr/>
        </p:nvSpPr>
        <p:spPr bwMode="auto">
          <a:xfrm>
            <a:off x="2916238" y="55165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R</a:t>
            </a:r>
          </a:p>
        </p:txBody>
      </p:sp>
      <p:sp>
        <p:nvSpPr>
          <p:cNvPr id="22" name="Text Box 21"/>
          <p:cNvSpPr txBox="1">
            <a:spLocks noChangeArrowheads="1"/>
          </p:cNvSpPr>
          <p:nvPr/>
        </p:nvSpPr>
        <p:spPr bwMode="auto">
          <a:xfrm>
            <a:off x="4787900" y="55165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b="1">
                <a:latin typeface="Times New Roman" pitchFamily="18" charset="0"/>
              </a:rPr>
              <a:t>……</a:t>
            </a:r>
          </a:p>
        </p:txBody>
      </p:sp>
    </p:spTree>
    <p:extLst>
      <p:ext uri="{BB962C8B-B14F-4D97-AF65-F5344CB8AC3E}">
        <p14:creationId xmlns:p14="http://schemas.microsoft.com/office/powerpoint/2010/main" val="21735044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A0B66C-1D11-4E7A-9620-EB0B463D1717}" type="slidenum">
              <a:rPr lang="zh-CN" altLang="en-US"/>
              <a:pPr eaLnBrk="1" hangingPunct="1"/>
              <a:t>33</a:t>
            </a:fld>
            <a:endParaRPr lang="en-US" altLang="zh-CN"/>
          </a:p>
        </p:txBody>
      </p:sp>
      <p:sp>
        <p:nvSpPr>
          <p:cNvPr id="50178" name="Rectangle 2"/>
          <p:cNvSpPr>
            <a:spLocks noGrp="1" noChangeArrowheads="1"/>
          </p:cNvSpPr>
          <p:nvPr>
            <p:ph type="body" idx="1"/>
          </p:nvPr>
        </p:nvSpPr>
        <p:spPr>
          <a:xfrm>
            <a:off x="468313" y="1773238"/>
            <a:ext cx="7632700" cy="4565650"/>
          </a:xfrm>
        </p:spPr>
        <p:txBody>
          <a:bodyPr/>
          <a:lstStyle/>
          <a:p>
            <a:pPr eaLnBrk="1" hangingPunct="1"/>
            <a:r>
              <a:rPr lang="zh-CN" altLang="en-US" b="0"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练习</a:t>
            </a:r>
            <a:r>
              <a:rPr lang="zh-CN" altLang="en-US"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一笔</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万元的遗产：</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第一个</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年将每年的利息付给受益人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第二个</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年将每年的利息付给受益人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二十年后将每年的利息付给受益人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遗产的年收益率为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7</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％，请确定三个受益者的相对受益比例。</a:t>
            </a:r>
          </a:p>
        </p:txBody>
      </p:sp>
      <p:sp>
        <p:nvSpPr>
          <p:cNvPr id="4096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622887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 calcmode="lin" valueType="num">
                                      <p:cBhvr additive="base">
                                        <p:cTn id="7" dur="500" fill="hold"/>
                                        <p:tgtEl>
                                          <p:spTgt spid="501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anim calcmode="lin" valueType="num">
                                      <p:cBhvr additive="base">
                                        <p:cTn id="11" dur="500" fill="hold"/>
                                        <p:tgtEl>
                                          <p:spTgt spid="501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178">
                                            <p:txEl>
                                              <p:pRg st="2" end="2"/>
                                            </p:txEl>
                                          </p:spTgt>
                                        </p:tgtEl>
                                        <p:attrNameLst>
                                          <p:attrName>style.visibility</p:attrName>
                                        </p:attrNameLst>
                                      </p:cBhvr>
                                      <p:to>
                                        <p:strVal val="visible"/>
                                      </p:to>
                                    </p:set>
                                    <p:anim calcmode="lin" valueType="num">
                                      <p:cBhvr additive="base">
                                        <p:cTn id="15" dur="500" fill="hold"/>
                                        <p:tgtEl>
                                          <p:spTgt spid="5017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7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anim calcmode="lin" valueType="num">
                                      <p:cBhvr additive="base">
                                        <p:cTn id="19" dur="500" fill="hold"/>
                                        <p:tgtEl>
                                          <p:spTgt spid="5017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anim calcmode="lin" valueType="num">
                                      <p:cBhvr additive="base">
                                        <p:cTn id="23" dur="500" fill="hold"/>
                                        <p:tgtEl>
                                          <p:spTgt spid="5017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50E1B8E8-5FDB-463B-8DEB-456028659A03}" type="slidenum">
              <a:rPr lang="zh-CN" altLang="en-US"/>
              <a:pPr eaLnBrk="1" hangingPunct="1">
                <a:buNone/>
              </a:pPr>
              <a:t>34</a:t>
            </a:fld>
            <a:endParaRPr lang="en-US" altLang="zh-CN"/>
          </a:p>
        </p:txBody>
      </p:sp>
      <p:sp>
        <p:nvSpPr>
          <p:cNvPr id="51202" name="Rectangle 2"/>
          <p:cNvSpPr>
            <a:spLocks noGrp="1" noChangeArrowheads="1"/>
          </p:cNvSpPr>
          <p:nvPr>
            <p:ph type="body" idx="1"/>
          </p:nvPr>
        </p:nvSpPr>
        <p:spPr>
          <a:xfrm>
            <a:off x="457200" y="1052513"/>
            <a:ext cx="8229600" cy="5078412"/>
          </a:xfrm>
        </p:spPr>
        <p:txBody>
          <a:bodyPr/>
          <a:lstStyle/>
          <a:p>
            <a:pPr marL="0" indent="0" eaLnBrk="1" hangingPunct="1">
              <a:buNone/>
            </a:pPr>
            <a:r>
              <a:rPr lang="zh-CN" altLang="en-US"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万元每年产生的利息是</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7000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a:t>
            </a:r>
          </a:p>
          <a:p>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所占的份额是                                                     </a:t>
            </a:r>
          </a:p>
          <a:p>
            <a:endParaRPr lang="en-US" altLang="zh-CN" sz="900" b="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所占的份额是                                                                      </a:t>
            </a:r>
          </a:p>
          <a:p>
            <a:endParaRPr lang="zh-CN" altLang="en-US" sz="800" b="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所占的份额是                                                                 </a:t>
            </a:r>
          </a:p>
          <a:p>
            <a:pPr marL="0" indent="0" eaLnBrk="1" hangingPunct="1">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buNone/>
            </a:pP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B</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受益比例近似为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49</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25</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26</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51203" name="Object 3"/>
          <p:cNvGraphicFramePr>
            <a:graphicFrameLocks noChangeAspect="1"/>
          </p:cNvGraphicFramePr>
          <p:nvPr>
            <p:extLst>
              <p:ext uri="{D42A27DB-BD31-4B8C-83A1-F6EECF244321}">
                <p14:modId xmlns:p14="http://schemas.microsoft.com/office/powerpoint/2010/main" val="4244741053"/>
              </p:ext>
            </p:extLst>
          </p:nvPr>
        </p:nvGraphicFramePr>
        <p:xfrm>
          <a:off x="3584575" y="1887538"/>
          <a:ext cx="2255838" cy="514350"/>
        </p:xfrm>
        <a:graphic>
          <a:graphicData uri="http://schemas.openxmlformats.org/presentationml/2006/ole">
            <mc:AlternateContent xmlns:mc="http://schemas.openxmlformats.org/markup-compatibility/2006">
              <mc:Choice xmlns:v="urn:schemas-microsoft-com:vml" Requires="v">
                <p:oleObj spid="_x0000_s92327" name="Equation" r:id="rId3" imgW="1066680" imgH="241200" progId="Equation.DSMT4">
                  <p:embed/>
                </p:oleObj>
              </mc:Choice>
              <mc:Fallback>
                <p:oleObj name="Equation" r:id="rId3" imgW="1066680" imgH="241200" progId="Equation.DSMT4">
                  <p:embed/>
                  <p:pic>
                    <p:nvPicPr>
                      <p:cNvPr id="0" name=""/>
                      <p:cNvPicPr>
                        <a:picLocks noChangeAspect="1" noChangeArrowheads="1"/>
                      </p:cNvPicPr>
                      <p:nvPr/>
                    </p:nvPicPr>
                    <p:blipFill>
                      <a:blip r:embed="rId4"/>
                      <a:srcRect/>
                      <a:stretch>
                        <a:fillRect/>
                      </a:stretch>
                    </p:blipFill>
                    <p:spPr bwMode="auto">
                      <a:xfrm>
                        <a:off x="3584575" y="1887538"/>
                        <a:ext cx="2255838"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4"/>
          <p:cNvGraphicFramePr>
            <a:graphicFrameLocks noChangeAspect="1"/>
          </p:cNvGraphicFramePr>
          <p:nvPr>
            <p:extLst>
              <p:ext uri="{D42A27DB-BD31-4B8C-83A1-F6EECF244321}">
                <p14:modId xmlns:p14="http://schemas.microsoft.com/office/powerpoint/2010/main" val="3385797495"/>
              </p:ext>
            </p:extLst>
          </p:nvPr>
        </p:nvGraphicFramePr>
        <p:xfrm>
          <a:off x="3579813" y="2746375"/>
          <a:ext cx="2870200" cy="468313"/>
        </p:xfrm>
        <a:graphic>
          <a:graphicData uri="http://schemas.openxmlformats.org/presentationml/2006/ole">
            <mc:AlternateContent xmlns:mc="http://schemas.openxmlformats.org/markup-compatibility/2006">
              <mc:Choice xmlns:v="urn:schemas-microsoft-com:vml" Requires="v">
                <p:oleObj spid="_x0000_s92328" name="Equation" r:id="rId5" imgW="1498320" imgH="241200" progId="Equation.DSMT4">
                  <p:embed/>
                </p:oleObj>
              </mc:Choice>
              <mc:Fallback>
                <p:oleObj name="Equation" r:id="rId5" imgW="1498320" imgH="241200" progId="Equation.DSMT4">
                  <p:embed/>
                  <p:pic>
                    <p:nvPicPr>
                      <p:cNvPr id="0" name=""/>
                      <p:cNvPicPr>
                        <a:picLocks noChangeAspect="1" noChangeArrowheads="1"/>
                      </p:cNvPicPr>
                      <p:nvPr/>
                    </p:nvPicPr>
                    <p:blipFill>
                      <a:blip r:embed="rId6"/>
                      <a:srcRect/>
                      <a:stretch>
                        <a:fillRect/>
                      </a:stretch>
                    </p:blipFill>
                    <p:spPr bwMode="auto">
                      <a:xfrm>
                        <a:off x="3579813" y="2746375"/>
                        <a:ext cx="2870200" cy="468313"/>
                      </a:xfrm>
                      <a:prstGeom prst="rect">
                        <a:avLst/>
                      </a:prstGeom>
                      <a:noFill/>
                      <a:extLst/>
                    </p:spPr>
                  </p:pic>
                </p:oleObj>
              </mc:Fallback>
            </mc:AlternateContent>
          </a:graphicData>
        </a:graphic>
      </p:graphicFrame>
      <p:graphicFrame>
        <p:nvGraphicFramePr>
          <p:cNvPr id="51205" name="Object 5"/>
          <p:cNvGraphicFramePr>
            <a:graphicFrameLocks noGrp="1" noChangeAspect="1"/>
          </p:cNvGraphicFramePr>
          <p:nvPr>
            <p:ph sz="half" idx="4294967295"/>
            <p:extLst>
              <p:ext uri="{D42A27DB-BD31-4B8C-83A1-F6EECF244321}">
                <p14:modId xmlns:p14="http://schemas.microsoft.com/office/powerpoint/2010/main" val="1645485750"/>
              </p:ext>
            </p:extLst>
          </p:nvPr>
        </p:nvGraphicFramePr>
        <p:xfrm>
          <a:off x="3661527" y="3566544"/>
          <a:ext cx="3168650" cy="536575"/>
        </p:xfrm>
        <a:graphic>
          <a:graphicData uri="http://schemas.openxmlformats.org/presentationml/2006/ole">
            <mc:AlternateContent xmlns:mc="http://schemas.openxmlformats.org/markup-compatibility/2006">
              <mc:Choice xmlns:v="urn:schemas-microsoft-com:vml" Requires="v">
                <p:oleObj spid="_x0000_s92329" name="Equation" r:id="rId7" imgW="1498320" imgH="253800" progId="Equation.DSMT4">
                  <p:embed/>
                </p:oleObj>
              </mc:Choice>
              <mc:Fallback>
                <p:oleObj name="Equation" r:id="rId7" imgW="1498320" imgH="253800" progId="Equation.DSMT4">
                  <p:embed/>
                  <p:pic>
                    <p:nvPicPr>
                      <p:cNvPr id="0" name=""/>
                      <p:cNvPicPr>
                        <a:picLocks noGrp="1" noChangeAspect="1" noChangeArrowheads="1"/>
                      </p:cNvPicPr>
                      <p:nvPr/>
                    </p:nvPicPr>
                    <p:blipFill>
                      <a:blip r:embed="rId8"/>
                      <a:srcRect/>
                      <a:stretch>
                        <a:fillRect/>
                      </a:stretch>
                    </p:blipFill>
                    <p:spPr bwMode="auto">
                      <a:xfrm>
                        <a:off x="3661527" y="3566544"/>
                        <a:ext cx="316865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9328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 calcmode="lin" valueType="num">
                                      <p:cBhvr additive="base">
                                        <p:cTn id="7" dur="500" fill="hold"/>
                                        <p:tgtEl>
                                          <p:spTgt spid="51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2">
                                            <p:txEl>
                                              <p:pRg st="1" end="1"/>
                                            </p:txEl>
                                          </p:spTgt>
                                        </p:tgtEl>
                                        <p:attrNameLst>
                                          <p:attrName>style.visibility</p:attrName>
                                        </p:attrNameLst>
                                      </p:cBhvr>
                                      <p:to>
                                        <p:strVal val="visible"/>
                                      </p:to>
                                    </p:set>
                                    <p:anim calcmode="lin" valueType="num">
                                      <p:cBhvr additive="base">
                                        <p:cTn id="13"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03"/>
                                        </p:tgtEl>
                                        <p:attrNameLst>
                                          <p:attrName>style.visibility</p:attrName>
                                        </p:attrNameLst>
                                      </p:cBhvr>
                                      <p:to>
                                        <p:strVal val="visible"/>
                                      </p:to>
                                    </p:set>
                                    <p:anim calcmode="lin" valueType="num">
                                      <p:cBhvr additive="base">
                                        <p:cTn id="17" dur="500" fill="hold"/>
                                        <p:tgtEl>
                                          <p:spTgt spid="51203"/>
                                        </p:tgtEl>
                                        <p:attrNameLst>
                                          <p:attrName>ppt_x</p:attrName>
                                        </p:attrNameLst>
                                      </p:cBhvr>
                                      <p:tavLst>
                                        <p:tav tm="0">
                                          <p:val>
                                            <p:strVal val="#ppt_x"/>
                                          </p:val>
                                        </p:tav>
                                        <p:tav tm="100000">
                                          <p:val>
                                            <p:strVal val="#ppt_x"/>
                                          </p:val>
                                        </p:tav>
                                      </p:tavLst>
                                    </p:anim>
                                    <p:anim calcmode="lin" valueType="num">
                                      <p:cBhvr additive="base">
                                        <p:cTn id="1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02">
                                            <p:txEl>
                                              <p:pRg st="3" end="3"/>
                                            </p:txEl>
                                          </p:spTgt>
                                        </p:tgtEl>
                                        <p:attrNameLst>
                                          <p:attrName>style.visibility</p:attrName>
                                        </p:attrNameLst>
                                      </p:cBhvr>
                                      <p:to>
                                        <p:strVal val="visible"/>
                                      </p:to>
                                    </p:set>
                                    <p:anim calcmode="lin" valueType="num">
                                      <p:cBhvr additive="base">
                                        <p:cTn id="23"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04"/>
                                        </p:tgtEl>
                                        <p:attrNameLst>
                                          <p:attrName>style.visibility</p:attrName>
                                        </p:attrNameLst>
                                      </p:cBhvr>
                                      <p:to>
                                        <p:strVal val="visible"/>
                                      </p:to>
                                    </p:set>
                                    <p:anim calcmode="lin" valueType="num">
                                      <p:cBhvr additive="base">
                                        <p:cTn id="27" dur="500" fill="hold"/>
                                        <p:tgtEl>
                                          <p:spTgt spid="51204"/>
                                        </p:tgtEl>
                                        <p:attrNameLst>
                                          <p:attrName>ppt_x</p:attrName>
                                        </p:attrNameLst>
                                      </p:cBhvr>
                                      <p:tavLst>
                                        <p:tav tm="0">
                                          <p:val>
                                            <p:strVal val="#ppt_x"/>
                                          </p:val>
                                        </p:tav>
                                        <p:tav tm="100000">
                                          <p:val>
                                            <p:strVal val="#ppt_x"/>
                                          </p:val>
                                        </p:tav>
                                      </p:tavLst>
                                    </p:anim>
                                    <p:anim calcmode="lin" valueType="num">
                                      <p:cBhvr additive="base">
                                        <p:cTn id="28"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202">
                                            <p:txEl>
                                              <p:pRg st="5" end="5"/>
                                            </p:txEl>
                                          </p:spTgt>
                                        </p:tgtEl>
                                        <p:attrNameLst>
                                          <p:attrName>style.visibility</p:attrName>
                                        </p:attrNameLst>
                                      </p:cBhvr>
                                      <p:to>
                                        <p:strVal val="visible"/>
                                      </p:to>
                                    </p:set>
                                    <p:anim calcmode="lin" valueType="num">
                                      <p:cBhvr additive="base">
                                        <p:cTn id="33" dur="500" fill="hold"/>
                                        <p:tgtEl>
                                          <p:spTgt spid="5120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205"/>
                                        </p:tgtEl>
                                        <p:attrNameLst>
                                          <p:attrName>style.visibility</p:attrName>
                                        </p:attrNameLst>
                                      </p:cBhvr>
                                      <p:to>
                                        <p:strVal val="visible"/>
                                      </p:to>
                                    </p:set>
                                    <p:anim calcmode="lin" valueType="num">
                                      <p:cBhvr additive="base">
                                        <p:cTn id="37" dur="500" fill="hold"/>
                                        <p:tgtEl>
                                          <p:spTgt spid="51205"/>
                                        </p:tgtEl>
                                        <p:attrNameLst>
                                          <p:attrName>ppt_x</p:attrName>
                                        </p:attrNameLst>
                                      </p:cBhvr>
                                      <p:tavLst>
                                        <p:tav tm="0">
                                          <p:val>
                                            <p:strVal val="#ppt_x"/>
                                          </p:val>
                                        </p:tav>
                                        <p:tav tm="100000">
                                          <p:val>
                                            <p:strVal val="#ppt_x"/>
                                          </p:val>
                                        </p:tav>
                                      </p:tavLst>
                                    </p:anim>
                                    <p:anim calcmode="lin" valueType="num">
                                      <p:cBhvr additive="base">
                                        <p:cTn id="38"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1202">
                                            <p:txEl>
                                              <p:pRg st="7" end="7"/>
                                            </p:txEl>
                                          </p:spTgt>
                                        </p:tgtEl>
                                        <p:attrNameLst>
                                          <p:attrName>style.visibility</p:attrName>
                                        </p:attrNameLst>
                                      </p:cBhvr>
                                      <p:to>
                                        <p:strVal val="visible"/>
                                      </p:to>
                                    </p:set>
                                    <p:anim calcmode="lin" valueType="num">
                                      <p:cBhvr additive="base">
                                        <p:cTn id="43" dur="500" fill="hold"/>
                                        <p:tgtEl>
                                          <p:spTgt spid="5120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0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1D452B7-D325-4189-AF14-CDED09C4F09B}" type="slidenum">
              <a:rPr lang="zh-CN" altLang="en-US"/>
              <a:pPr eaLnBrk="1" hangingPunct="1"/>
              <a:t>35</a:t>
            </a:fld>
            <a:endParaRPr lang="en-US" altLang="zh-CN"/>
          </a:p>
        </p:txBody>
      </p:sp>
      <p:sp>
        <p:nvSpPr>
          <p:cNvPr id="43011" name="Rectangle 2"/>
          <p:cNvSpPr>
            <a:spLocks noGrp="1" noChangeArrowheads="1"/>
          </p:cNvSpPr>
          <p:nvPr>
            <p:ph type="title"/>
          </p:nvPr>
        </p:nvSpPr>
        <p:spPr>
          <a:xfrm>
            <a:off x="486076" y="565001"/>
            <a:ext cx="7543800" cy="1295400"/>
          </a:xfrm>
        </p:spPr>
        <p:txBody>
          <a:bodyPr/>
          <a:lstStyle/>
          <a:p>
            <a:pPr eaLnBrk="1" hangingPunct="1"/>
            <a:r>
              <a:rPr lang="en-US" altLang="zh-CN" b="0" dirty="0" smtClean="0">
                <a:latin typeface="+mn-lt"/>
                <a:ea typeface="黑体" panose="02010609060101010101" pitchFamily="49" charset="-122"/>
                <a:cs typeface="Times New Roman" panose="02020603050405020304" pitchFamily="18" charset="0"/>
              </a:rPr>
              <a:t>Example</a:t>
            </a:r>
          </a:p>
        </p:txBody>
      </p:sp>
      <p:sp>
        <p:nvSpPr>
          <p:cNvPr id="43012" name="Rectangle 3"/>
          <p:cNvSpPr>
            <a:spLocks noGrp="1" noChangeArrowheads="1"/>
          </p:cNvSpPr>
          <p:nvPr>
            <p:ph type="body" sz="half" idx="1"/>
          </p:nvPr>
        </p:nvSpPr>
        <p:spPr>
          <a:xfrm>
            <a:off x="457200" y="1719263"/>
            <a:ext cx="8362950" cy="1204912"/>
          </a:xfrm>
        </p:spPr>
        <p:txBody>
          <a:bodyPr/>
          <a:lstStyle/>
          <a:p>
            <a:pPr eaLnBrk="1" hangingPunct="1"/>
            <a:r>
              <a:rPr lang="en-US" altLang="zh-CN" b="0" dirty="0" smtClean="0">
                <a:latin typeface="+mn-lt"/>
                <a:ea typeface="黑体" panose="02010609060101010101" pitchFamily="49" charset="-122"/>
                <a:cs typeface="Times New Roman" panose="02020603050405020304" pitchFamily="18" charset="0"/>
              </a:rPr>
              <a:t>Give an algebraic proof and a verbal explanation for the formula</a:t>
            </a:r>
            <a:r>
              <a:rPr lang="zh-CN" altLang="en-US" b="0" dirty="0" smtClean="0">
                <a:latin typeface="+mn-lt"/>
                <a:ea typeface="黑体" panose="02010609060101010101" pitchFamily="49" charset="-122"/>
                <a:cs typeface="Times New Roman" panose="02020603050405020304" pitchFamily="18" charset="0"/>
              </a:rPr>
              <a:t>。</a:t>
            </a:r>
          </a:p>
        </p:txBody>
      </p:sp>
      <p:graphicFrame>
        <p:nvGraphicFramePr>
          <p:cNvPr id="43013" name="Object 4"/>
          <p:cNvGraphicFramePr>
            <a:graphicFrameLocks noGrp="1" noChangeAspect="1"/>
          </p:cNvGraphicFramePr>
          <p:nvPr>
            <p:ph sz="half" idx="2"/>
            <p:extLst>
              <p:ext uri="{D42A27DB-BD31-4B8C-83A1-F6EECF244321}">
                <p14:modId xmlns:p14="http://schemas.microsoft.com/office/powerpoint/2010/main" val="3681616272"/>
              </p:ext>
            </p:extLst>
          </p:nvPr>
        </p:nvGraphicFramePr>
        <p:xfrm>
          <a:off x="1187450" y="3409950"/>
          <a:ext cx="6315075" cy="825500"/>
        </p:xfrm>
        <a:graphic>
          <a:graphicData uri="http://schemas.openxmlformats.org/presentationml/2006/ole">
            <mc:AlternateContent xmlns:mc="http://schemas.openxmlformats.org/markup-compatibility/2006">
              <mc:Choice xmlns:v="urn:schemas-microsoft-com:vml" Requires="v">
                <p:oleObj spid="_x0000_s93241" name="Equation" r:id="rId3" imgW="1942920" imgH="253800" progId="Equation.DSMT4">
                  <p:embed/>
                </p:oleObj>
              </mc:Choice>
              <mc:Fallback>
                <p:oleObj name="Equation" r:id="rId3" imgW="1942920" imgH="253800" progId="Equation.DSMT4">
                  <p:embed/>
                  <p:pic>
                    <p:nvPicPr>
                      <p:cNvPr id="0" name=""/>
                      <p:cNvPicPr>
                        <a:picLocks noGrp="1" noChangeAspect="1" noChangeArrowheads="1"/>
                      </p:cNvPicPr>
                      <p:nvPr/>
                    </p:nvPicPr>
                    <p:blipFill>
                      <a:blip r:embed="rId4"/>
                      <a:srcRect/>
                      <a:stretch>
                        <a:fillRect/>
                      </a:stretch>
                    </p:blipFill>
                    <p:spPr bwMode="auto">
                      <a:xfrm>
                        <a:off x="1187450" y="3409950"/>
                        <a:ext cx="631507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8348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CDE40C5-89E4-4170-9863-84A421AF33BE}" type="slidenum">
              <a:rPr lang="zh-CN" altLang="en-US"/>
              <a:pPr eaLnBrk="1" hangingPunct="1">
                <a:buNone/>
              </a:pPr>
              <a:t>36</a:t>
            </a:fld>
            <a:endParaRPr lang="en-US" altLang="zh-CN" dirty="0"/>
          </a:p>
        </p:txBody>
      </p:sp>
      <p:sp>
        <p:nvSpPr>
          <p:cNvPr id="45059" name="Line 2"/>
          <p:cNvSpPr>
            <a:spLocks noChangeShapeType="1"/>
          </p:cNvSpPr>
          <p:nvPr/>
        </p:nvSpPr>
        <p:spPr bwMode="auto">
          <a:xfrm>
            <a:off x="755650" y="2472457"/>
            <a:ext cx="7704000" cy="0"/>
          </a:xfrm>
          <a:prstGeom prst="line">
            <a:avLst/>
          </a:prstGeom>
          <a:ln>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p>
            <a:pPr>
              <a:buNone/>
            </a:pPr>
            <a:endParaRPr lang="zh-CN" altLang="en-US" sz="2800" b="1" dirty="0"/>
          </a:p>
        </p:txBody>
      </p:sp>
      <p:sp>
        <p:nvSpPr>
          <p:cNvPr id="45060" name="Text Box 3"/>
          <p:cNvSpPr txBox="1">
            <a:spLocks noChangeArrowheads="1"/>
          </p:cNvSpPr>
          <p:nvPr/>
        </p:nvSpPr>
        <p:spPr bwMode="auto">
          <a:xfrm>
            <a:off x="663575" y="1948300"/>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t>0</a:t>
            </a:r>
          </a:p>
        </p:txBody>
      </p:sp>
      <p:sp>
        <p:nvSpPr>
          <p:cNvPr id="45061" name="Text Box 4"/>
          <p:cNvSpPr txBox="1">
            <a:spLocks noChangeArrowheads="1"/>
          </p:cNvSpPr>
          <p:nvPr/>
        </p:nvSpPr>
        <p:spPr bwMode="auto">
          <a:xfrm>
            <a:off x="3924300" y="1936370"/>
            <a:ext cx="42351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Times New Roman" pitchFamily="18" charset="0"/>
              </a:rPr>
              <a:t>m</a:t>
            </a:r>
          </a:p>
        </p:txBody>
      </p:sp>
      <p:sp>
        <p:nvSpPr>
          <p:cNvPr id="45062" name="Text Box 5"/>
          <p:cNvSpPr txBox="1">
            <a:spLocks noChangeArrowheads="1"/>
          </p:cNvSpPr>
          <p:nvPr/>
        </p:nvSpPr>
        <p:spPr bwMode="auto">
          <a:xfrm>
            <a:off x="6351588" y="1955420"/>
            <a:ext cx="769763"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i="1">
                <a:latin typeface="Times New Roman" pitchFamily="18" charset="0"/>
              </a:rPr>
              <a:t>m</a:t>
            </a:r>
            <a:r>
              <a:rPr lang="en-US" altLang="zh-CN">
                <a:latin typeface="Times New Roman" pitchFamily="18" charset="0"/>
              </a:rPr>
              <a:t>+</a:t>
            </a:r>
            <a:r>
              <a:rPr lang="en-US" altLang="zh-CN" i="1">
                <a:latin typeface="Times New Roman" pitchFamily="18" charset="0"/>
              </a:rPr>
              <a:t>n</a:t>
            </a:r>
          </a:p>
        </p:txBody>
      </p:sp>
      <p:sp>
        <p:nvSpPr>
          <p:cNvPr id="45063" name="AutoShape 6"/>
          <p:cNvSpPr>
            <a:spLocks/>
          </p:cNvSpPr>
          <p:nvPr/>
        </p:nvSpPr>
        <p:spPr bwMode="auto">
          <a:xfrm rot="16200000">
            <a:off x="5323682" y="1649338"/>
            <a:ext cx="223838" cy="2447925"/>
          </a:xfrm>
          <a:prstGeom prst="leftBrace">
            <a:avLst>
              <a:gd name="adj1" fmla="val 9113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4" name="AutoShape 7"/>
          <p:cNvSpPr>
            <a:spLocks/>
          </p:cNvSpPr>
          <p:nvPr/>
        </p:nvSpPr>
        <p:spPr bwMode="auto">
          <a:xfrm rot="16200000">
            <a:off x="7667625" y="1969220"/>
            <a:ext cx="288925" cy="2016125"/>
          </a:xfrm>
          <a:prstGeom prst="leftBrace">
            <a:avLst>
              <a:gd name="adj1" fmla="val 5815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65" name="AutoShape 8"/>
          <p:cNvSpPr>
            <a:spLocks/>
          </p:cNvSpPr>
          <p:nvPr/>
        </p:nvSpPr>
        <p:spPr bwMode="auto">
          <a:xfrm rot="16200000">
            <a:off x="2313781" y="1203251"/>
            <a:ext cx="195263" cy="3311525"/>
          </a:xfrm>
          <a:prstGeom prst="leftBrace">
            <a:avLst>
              <a:gd name="adj1" fmla="val 14132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5066" name="Object 9"/>
          <p:cNvGraphicFramePr>
            <a:graphicFrameLocks noChangeAspect="1"/>
          </p:cNvGraphicFramePr>
          <p:nvPr>
            <p:extLst>
              <p:ext uri="{D42A27DB-BD31-4B8C-83A1-F6EECF244321}">
                <p14:modId xmlns:p14="http://schemas.microsoft.com/office/powerpoint/2010/main" val="3682159797"/>
              </p:ext>
            </p:extLst>
          </p:nvPr>
        </p:nvGraphicFramePr>
        <p:xfrm>
          <a:off x="576262" y="5949280"/>
          <a:ext cx="485775" cy="576262"/>
        </p:xfrm>
        <a:graphic>
          <a:graphicData uri="http://schemas.openxmlformats.org/presentationml/2006/ole">
            <mc:AlternateContent xmlns:mc="http://schemas.openxmlformats.org/markup-compatibility/2006">
              <mc:Choice xmlns:v="urn:schemas-microsoft-com:vml" Requires="v">
                <p:oleObj spid="_x0000_s94490" r:id="rId3" imgW="203553" imgH="241720" progId="">
                  <p:embed/>
                </p:oleObj>
              </mc:Choice>
              <mc:Fallback>
                <p:oleObj r:id="rId3" imgW="203553" imgH="24172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 y="5949280"/>
                        <a:ext cx="4857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7" name="Object 10"/>
          <p:cNvGraphicFramePr>
            <a:graphicFrameLocks noChangeAspect="1"/>
          </p:cNvGraphicFramePr>
          <p:nvPr>
            <p:extLst>
              <p:ext uri="{D42A27DB-BD31-4B8C-83A1-F6EECF244321}">
                <p14:modId xmlns:p14="http://schemas.microsoft.com/office/powerpoint/2010/main" val="4282979708"/>
              </p:ext>
            </p:extLst>
          </p:nvPr>
        </p:nvGraphicFramePr>
        <p:xfrm>
          <a:off x="663575" y="2870126"/>
          <a:ext cx="423862" cy="503238"/>
        </p:xfrm>
        <a:graphic>
          <a:graphicData uri="http://schemas.openxmlformats.org/presentationml/2006/ole">
            <mc:AlternateContent xmlns:mc="http://schemas.openxmlformats.org/markup-compatibility/2006">
              <mc:Choice xmlns:v="urn:schemas-microsoft-com:vml" Requires="v">
                <p:oleObj spid="_x0000_s94491" r:id="rId5" imgW="203553" imgH="241720" progId="">
                  <p:embed/>
                </p:oleObj>
              </mc:Choice>
              <mc:Fallback>
                <p:oleObj r:id="rId5" imgW="203553" imgH="24172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575" y="2870126"/>
                        <a:ext cx="4238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8" name="Object 11"/>
          <p:cNvGraphicFramePr>
            <a:graphicFrameLocks noChangeAspect="1"/>
          </p:cNvGraphicFramePr>
          <p:nvPr>
            <p:extLst>
              <p:ext uri="{D42A27DB-BD31-4B8C-83A1-F6EECF244321}">
                <p14:modId xmlns:p14="http://schemas.microsoft.com/office/powerpoint/2010/main" val="1551369189"/>
              </p:ext>
            </p:extLst>
          </p:nvPr>
        </p:nvGraphicFramePr>
        <p:xfrm>
          <a:off x="555183" y="3610778"/>
          <a:ext cx="647700" cy="534988"/>
        </p:xfrm>
        <a:graphic>
          <a:graphicData uri="http://schemas.openxmlformats.org/presentationml/2006/ole">
            <mc:AlternateContent xmlns:mc="http://schemas.openxmlformats.org/markup-compatibility/2006">
              <mc:Choice xmlns:v="urn:schemas-microsoft-com:vml" Requires="v">
                <p:oleObj spid="_x0000_s94492" r:id="rId7" imgW="292608" imgH="241720" progId="">
                  <p:embed/>
                </p:oleObj>
              </mc:Choice>
              <mc:Fallback>
                <p:oleObj r:id="rId7" imgW="292608" imgH="2417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5183" y="3610778"/>
                        <a:ext cx="647700"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9" name="Object 12"/>
          <p:cNvGraphicFramePr>
            <a:graphicFrameLocks noChangeAspect="1"/>
          </p:cNvGraphicFramePr>
          <p:nvPr>
            <p:extLst>
              <p:ext uri="{D42A27DB-BD31-4B8C-83A1-F6EECF244321}">
                <p14:modId xmlns:p14="http://schemas.microsoft.com/office/powerpoint/2010/main" val="3990362866"/>
              </p:ext>
            </p:extLst>
          </p:nvPr>
        </p:nvGraphicFramePr>
        <p:xfrm>
          <a:off x="395536" y="4509120"/>
          <a:ext cx="1079500" cy="600075"/>
        </p:xfrm>
        <a:graphic>
          <a:graphicData uri="http://schemas.openxmlformats.org/presentationml/2006/ole">
            <mc:AlternateContent xmlns:mc="http://schemas.openxmlformats.org/markup-compatibility/2006">
              <mc:Choice xmlns:v="urn:schemas-microsoft-com:vml" Requires="v">
                <p:oleObj spid="_x0000_s94493" r:id="rId9" imgW="457597" imgH="254221" progId="">
                  <p:embed/>
                </p:oleObj>
              </mc:Choice>
              <mc:Fallback>
                <p:oleObj r:id="rId9" imgW="457597" imgH="25422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5536" y="4509120"/>
                        <a:ext cx="10795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0" name="AutoShape 13"/>
          <p:cNvSpPr>
            <a:spLocks/>
          </p:cNvSpPr>
          <p:nvPr/>
        </p:nvSpPr>
        <p:spPr bwMode="auto">
          <a:xfrm rot="16200000">
            <a:off x="4356100" y="1772121"/>
            <a:ext cx="720725" cy="7921625"/>
          </a:xfrm>
          <a:prstGeom prst="leftBrace">
            <a:avLst>
              <a:gd name="adj1" fmla="val 91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1" name="Text Box 14"/>
          <p:cNvSpPr txBox="1">
            <a:spLocks noChangeArrowheads="1"/>
          </p:cNvSpPr>
          <p:nvPr/>
        </p:nvSpPr>
        <p:spPr bwMode="auto">
          <a:xfrm>
            <a:off x="250825" y="587053"/>
            <a:ext cx="5636479"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400" b="1" dirty="0"/>
              <a:t>解释</a:t>
            </a:r>
            <a:r>
              <a:rPr lang="zh-CN" altLang="en-US" sz="2400" dirty="0" smtClean="0"/>
              <a:t>：永</a:t>
            </a:r>
            <a:r>
              <a:rPr lang="zh-CN" altLang="en-US" sz="2400" dirty="0"/>
              <a:t>续</a:t>
            </a:r>
            <a:r>
              <a:rPr lang="zh-CN" altLang="en-US" sz="2400" dirty="0" smtClean="0"/>
              <a:t>年金分解</a:t>
            </a:r>
            <a:r>
              <a:rPr lang="zh-CN" altLang="en-US" sz="2400" dirty="0"/>
              <a:t>为三个</a:t>
            </a:r>
            <a:r>
              <a:rPr lang="zh-CN" altLang="en-US" sz="2400" dirty="0" smtClean="0"/>
              <a:t>年金 </a:t>
            </a:r>
            <a:r>
              <a:rPr lang="zh-CN" altLang="en-US" sz="2400" dirty="0"/>
              <a:t>之和：</a:t>
            </a:r>
          </a:p>
        </p:txBody>
      </p:sp>
      <p:graphicFrame>
        <p:nvGraphicFramePr>
          <p:cNvPr id="45072" name="Object 15"/>
          <p:cNvGraphicFramePr>
            <a:graphicFrameLocks noChangeAspect="1"/>
          </p:cNvGraphicFramePr>
          <p:nvPr>
            <p:extLst>
              <p:ext uri="{D42A27DB-BD31-4B8C-83A1-F6EECF244321}">
                <p14:modId xmlns:p14="http://schemas.microsoft.com/office/powerpoint/2010/main" val="3020756616"/>
              </p:ext>
            </p:extLst>
          </p:nvPr>
        </p:nvGraphicFramePr>
        <p:xfrm>
          <a:off x="234950" y="1125538"/>
          <a:ext cx="8809038" cy="647700"/>
        </p:xfrm>
        <a:graphic>
          <a:graphicData uri="http://schemas.openxmlformats.org/presentationml/2006/ole">
            <mc:AlternateContent xmlns:mc="http://schemas.openxmlformats.org/markup-compatibility/2006">
              <mc:Choice xmlns:v="urn:schemas-microsoft-com:vml" Requires="v">
                <p:oleObj spid="_x0000_s94494" name="Equation" r:id="rId11" imgW="3441600" imgH="253800" progId="Equation.DSMT4">
                  <p:embed/>
                </p:oleObj>
              </mc:Choice>
              <mc:Fallback>
                <p:oleObj name="Equation" r:id="rId11" imgW="3441600" imgH="253800" progId="Equation.DSMT4">
                  <p:embed/>
                  <p:pic>
                    <p:nvPicPr>
                      <p:cNvPr id="0" name=""/>
                      <p:cNvPicPr>
                        <a:picLocks noChangeAspect="1" noChangeArrowheads="1"/>
                      </p:cNvPicPr>
                      <p:nvPr/>
                    </p:nvPicPr>
                    <p:blipFill>
                      <a:blip r:embed="rId12"/>
                      <a:srcRect/>
                      <a:stretch>
                        <a:fillRect/>
                      </a:stretch>
                    </p:blipFill>
                    <p:spPr bwMode="auto">
                      <a:xfrm>
                        <a:off x="234950" y="1125538"/>
                        <a:ext cx="8809038" cy="647700"/>
                      </a:xfrm>
                      <a:prstGeom prst="rect">
                        <a:avLst/>
                      </a:prstGeom>
                      <a:solidFill>
                        <a:schemeClr val="folHlink"/>
                      </a:solidFill>
                    </p:spPr>
                  </p:pic>
                </p:oleObj>
              </mc:Fallback>
            </mc:AlternateContent>
          </a:graphicData>
        </a:graphic>
      </p:graphicFrame>
      <p:cxnSp>
        <p:nvCxnSpPr>
          <p:cNvPr id="3" name="肘形连接符 2"/>
          <p:cNvCxnSpPr>
            <a:stCxn id="45070" idx="1"/>
          </p:cNvCxnSpPr>
          <p:nvPr/>
        </p:nvCxnSpPr>
        <p:spPr>
          <a:xfrm rot="5400000">
            <a:off x="2844032" y="4436889"/>
            <a:ext cx="216024" cy="3528839"/>
          </a:xfrm>
          <a:prstGeom prst="bentConnector4">
            <a:avLst>
              <a:gd name="adj1" fmla="val 105822"/>
              <a:gd name="adj2" fmla="val 55106"/>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5400000">
            <a:off x="2945707" y="1413023"/>
            <a:ext cx="803820" cy="4175970"/>
          </a:xfrm>
          <a:prstGeom prst="bentConnector4">
            <a:avLst>
              <a:gd name="adj1" fmla="val 28439"/>
              <a:gd name="adj2" fmla="val -60"/>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rot="10800000" flipV="1">
            <a:off x="1740681" y="3501008"/>
            <a:ext cx="6120407" cy="1296144"/>
          </a:xfrm>
          <a:prstGeom prst="bentConnector3">
            <a:avLst>
              <a:gd name="adj1" fmla="val 147"/>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10800000" flipV="1">
            <a:off x="1187624" y="3121744"/>
            <a:ext cx="1223788" cy="91231"/>
          </a:xfrm>
          <a:prstGeom prst="bentConnector3">
            <a:avLst>
              <a:gd name="adj1" fmla="val 1236"/>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64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 calcmode="lin" valueType="num">
                                      <p:cBhvr>
                                        <p:cTn id="7" dur="500" fill="hold"/>
                                        <p:tgtEl>
                                          <p:spTgt spid="45072"/>
                                        </p:tgtEl>
                                        <p:attrNameLst>
                                          <p:attrName>ppt_w</p:attrName>
                                        </p:attrNameLst>
                                      </p:cBhvr>
                                      <p:tavLst>
                                        <p:tav tm="0">
                                          <p:val>
                                            <p:fltVal val="0"/>
                                          </p:val>
                                        </p:tav>
                                        <p:tav tm="100000">
                                          <p:val>
                                            <p:strVal val="#ppt_w"/>
                                          </p:val>
                                        </p:tav>
                                      </p:tavLst>
                                    </p:anim>
                                    <p:anim calcmode="lin" valueType="num">
                                      <p:cBhvr>
                                        <p:cTn id="8" dur="500" fill="hold"/>
                                        <p:tgtEl>
                                          <p:spTgt spid="45072"/>
                                        </p:tgtEl>
                                        <p:attrNameLst>
                                          <p:attrName>ppt_h</p:attrName>
                                        </p:attrNameLst>
                                      </p:cBhvr>
                                      <p:tavLst>
                                        <p:tav tm="0">
                                          <p:val>
                                            <p:fltVal val="0"/>
                                          </p:val>
                                        </p:tav>
                                        <p:tav tm="100000">
                                          <p:val>
                                            <p:strVal val="#ppt_h"/>
                                          </p:val>
                                        </p:tav>
                                      </p:tavLst>
                                    </p:anim>
                                    <p:animEffect transition="in" filter="fade">
                                      <p:cBhvr>
                                        <p:cTn id="9" dur="500"/>
                                        <p:tgtEl>
                                          <p:spTgt spid="4507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5059"/>
                                        </p:tgtEl>
                                        <p:attrNameLst>
                                          <p:attrName>style.visibility</p:attrName>
                                        </p:attrNameLst>
                                      </p:cBhvr>
                                      <p:to>
                                        <p:strVal val="visible"/>
                                      </p:to>
                                    </p:set>
                                    <p:animEffect transition="in" filter="fade">
                                      <p:cBhvr>
                                        <p:cTn id="14" dur="500"/>
                                        <p:tgtEl>
                                          <p:spTgt spid="4505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fade">
                                      <p:cBhvr>
                                        <p:cTn id="17" dur="500"/>
                                        <p:tgtEl>
                                          <p:spTgt spid="4506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061"/>
                                        </p:tgtEl>
                                        <p:attrNameLst>
                                          <p:attrName>style.visibility</p:attrName>
                                        </p:attrNameLst>
                                      </p:cBhvr>
                                      <p:to>
                                        <p:strVal val="visible"/>
                                      </p:to>
                                    </p:set>
                                    <p:animEffect transition="in" filter="fade">
                                      <p:cBhvr>
                                        <p:cTn id="20" dur="500"/>
                                        <p:tgtEl>
                                          <p:spTgt spid="450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062"/>
                                        </p:tgtEl>
                                        <p:attrNameLst>
                                          <p:attrName>style.visibility</p:attrName>
                                        </p:attrNameLst>
                                      </p:cBhvr>
                                      <p:to>
                                        <p:strVal val="visible"/>
                                      </p:to>
                                    </p:set>
                                    <p:animEffect transition="in" filter="fade">
                                      <p:cBhvr>
                                        <p:cTn id="23" dur="500"/>
                                        <p:tgtEl>
                                          <p:spTgt spid="4506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45065"/>
                                        </p:tgtEl>
                                        <p:attrNameLst>
                                          <p:attrName>style.visibility</p:attrName>
                                        </p:attrNameLst>
                                      </p:cBhvr>
                                      <p:to>
                                        <p:strVal val="visible"/>
                                      </p:to>
                                    </p:set>
                                    <p:anim calcmode="lin" valueType="num">
                                      <p:cBhvr>
                                        <p:cTn id="28" dur="500" fill="hold"/>
                                        <p:tgtEl>
                                          <p:spTgt spid="45065"/>
                                        </p:tgtEl>
                                        <p:attrNameLst>
                                          <p:attrName>ppt_w</p:attrName>
                                        </p:attrNameLst>
                                      </p:cBhvr>
                                      <p:tavLst>
                                        <p:tav tm="0">
                                          <p:val>
                                            <p:fltVal val="0"/>
                                          </p:val>
                                        </p:tav>
                                        <p:tav tm="100000">
                                          <p:val>
                                            <p:strVal val="#ppt_w"/>
                                          </p:val>
                                        </p:tav>
                                      </p:tavLst>
                                    </p:anim>
                                    <p:anim calcmode="lin" valueType="num">
                                      <p:cBhvr>
                                        <p:cTn id="29" dur="500" fill="hold"/>
                                        <p:tgtEl>
                                          <p:spTgt spid="45065"/>
                                        </p:tgtEl>
                                        <p:attrNameLst>
                                          <p:attrName>ppt_h</p:attrName>
                                        </p:attrNameLst>
                                      </p:cBhvr>
                                      <p:tavLst>
                                        <p:tav tm="0">
                                          <p:val>
                                            <p:fltVal val="0"/>
                                          </p:val>
                                        </p:tav>
                                        <p:tav tm="100000">
                                          <p:val>
                                            <p:strVal val="#ppt_h"/>
                                          </p:val>
                                        </p:tav>
                                      </p:tavLst>
                                    </p:anim>
                                    <p:animEffect transition="in" filter="fade">
                                      <p:cBhvr>
                                        <p:cTn id="30" dur="500"/>
                                        <p:tgtEl>
                                          <p:spTgt spid="45065"/>
                                        </p:tgtEl>
                                      </p:cBhvr>
                                    </p:animEffect>
                                  </p:childTnLst>
                                </p:cTn>
                              </p:par>
                              <p:par>
                                <p:cTn id="31" presetID="53" presetClass="entr" presetSubtype="16" fill="hold" nodeType="withEffect">
                                  <p:stCondLst>
                                    <p:cond delay="0"/>
                                  </p:stCondLst>
                                  <p:childTnLst>
                                    <p:set>
                                      <p:cBhvr>
                                        <p:cTn id="32" dur="1" fill="hold">
                                          <p:stCondLst>
                                            <p:cond delay="0"/>
                                          </p:stCondLst>
                                        </p:cTn>
                                        <p:tgtEl>
                                          <p:spTgt spid="45067"/>
                                        </p:tgtEl>
                                        <p:attrNameLst>
                                          <p:attrName>style.visibility</p:attrName>
                                        </p:attrNameLst>
                                      </p:cBhvr>
                                      <p:to>
                                        <p:strVal val="visible"/>
                                      </p:to>
                                    </p:set>
                                    <p:anim calcmode="lin" valueType="num">
                                      <p:cBhvr>
                                        <p:cTn id="33" dur="500" fill="hold"/>
                                        <p:tgtEl>
                                          <p:spTgt spid="45067"/>
                                        </p:tgtEl>
                                        <p:attrNameLst>
                                          <p:attrName>ppt_w</p:attrName>
                                        </p:attrNameLst>
                                      </p:cBhvr>
                                      <p:tavLst>
                                        <p:tav tm="0">
                                          <p:val>
                                            <p:fltVal val="0"/>
                                          </p:val>
                                        </p:tav>
                                        <p:tav tm="100000">
                                          <p:val>
                                            <p:strVal val="#ppt_w"/>
                                          </p:val>
                                        </p:tav>
                                      </p:tavLst>
                                    </p:anim>
                                    <p:anim calcmode="lin" valueType="num">
                                      <p:cBhvr>
                                        <p:cTn id="34" dur="500" fill="hold"/>
                                        <p:tgtEl>
                                          <p:spTgt spid="45067"/>
                                        </p:tgtEl>
                                        <p:attrNameLst>
                                          <p:attrName>ppt_h</p:attrName>
                                        </p:attrNameLst>
                                      </p:cBhvr>
                                      <p:tavLst>
                                        <p:tav tm="0">
                                          <p:val>
                                            <p:fltVal val="0"/>
                                          </p:val>
                                        </p:tav>
                                        <p:tav tm="100000">
                                          <p:val>
                                            <p:strVal val="#ppt_h"/>
                                          </p:val>
                                        </p:tav>
                                      </p:tavLst>
                                    </p:anim>
                                    <p:animEffect transition="in" filter="fade">
                                      <p:cBhvr>
                                        <p:cTn id="35" dur="500"/>
                                        <p:tgtEl>
                                          <p:spTgt spid="45067"/>
                                        </p:tgtEl>
                                      </p:cBhvr>
                                    </p:animEffect>
                                  </p:childTnLst>
                                </p:cTn>
                              </p:par>
                              <p:par>
                                <p:cTn id="36" presetID="53" presetClass="entr" presetSubtype="16"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500" fill="hold"/>
                                        <p:tgtEl>
                                          <p:spTgt spid="19"/>
                                        </p:tgtEl>
                                        <p:attrNameLst>
                                          <p:attrName>ppt_w</p:attrName>
                                        </p:attrNameLst>
                                      </p:cBhvr>
                                      <p:tavLst>
                                        <p:tav tm="0">
                                          <p:val>
                                            <p:fltVal val="0"/>
                                          </p:val>
                                        </p:tav>
                                        <p:tav tm="100000">
                                          <p:val>
                                            <p:strVal val="#ppt_w"/>
                                          </p:val>
                                        </p:tav>
                                      </p:tavLst>
                                    </p:anim>
                                    <p:anim calcmode="lin" valueType="num">
                                      <p:cBhvr>
                                        <p:cTn id="39" dur="500" fill="hold"/>
                                        <p:tgtEl>
                                          <p:spTgt spid="19"/>
                                        </p:tgtEl>
                                        <p:attrNameLst>
                                          <p:attrName>ppt_h</p:attrName>
                                        </p:attrNameLst>
                                      </p:cBhvr>
                                      <p:tavLst>
                                        <p:tav tm="0">
                                          <p:val>
                                            <p:fltVal val="0"/>
                                          </p:val>
                                        </p:tav>
                                        <p:tav tm="100000">
                                          <p:val>
                                            <p:strVal val="#ppt_h"/>
                                          </p:val>
                                        </p:tav>
                                      </p:tavLst>
                                    </p:anim>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45063"/>
                                        </p:tgtEl>
                                        <p:attrNameLst>
                                          <p:attrName>style.visibility</p:attrName>
                                        </p:attrNameLst>
                                      </p:cBhvr>
                                      <p:to>
                                        <p:strVal val="visible"/>
                                      </p:to>
                                    </p:set>
                                    <p:anim calcmode="lin" valueType="num">
                                      <p:cBhvr>
                                        <p:cTn id="45" dur="500" fill="hold"/>
                                        <p:tgtEl>
                                          <p:spTgt spid="45063"/>
                                        </p:tgtEl>
                                        <p:attrNameLst>
                                          <p:attrName>ppt_w</p:attrName>
                                        </p:attrNameLst>
                                      </p:cBhvr>
                                      <p:tavLst>
                                        <p:tav tm="0">
                                          <p:val>
                                            <p:fltVal val="0"/>
                                          </p:val>
                                        </p:tav>
                                        <p:tav tm="100000">
                                          <p:val>
                                            <p:strVal val="#ppt_w"/>
                                          </p:val>
                                        </p:tav>
                                      </p:tavLst>
                                    </p:anim>
                                    <p:anim calcmode="lin" valueType="num">
                                      <p:cBhvr>
                                        <p:cTn id="46" dur="500" fill="hold"/>
                                        <p:tgtEl>
                                          <p:spTgt spid="45063"/>
                                        </p:tgtEl>
                                        <p:attrNameLst>
                                          <p:attrName>ppt_h</p:attrName>
                                        </p:attrNameLst>
                                      </p:cBhvr>
                                      <p:tavLst>
                                        <p:tav tm="0">
                                          <p:val>
                                            <p:fltVal val="0"/>
                                          </p:val>
                                        </p:tav>
                                        <p:tav tm="100000">
                                          <p:val>
                                            <p:strVal val="#ppt_h"/>
                                          </p:val>
                                        </p:tav>
                                      </p:tavLst>
                                    </p:anim>
                                    <p:animEffect transition="in" filter="fade">
                                      <p:cBhvr>
                                        <p:cTn id="47" dur="500"/>
                                        <p:tgtEl>
                                          <p:spTgt spid="45063"/>
                                        </p:tgtEl>
                                      </p:cBhvr>
                                    </p:animEffect>
                                  </p:childTnLst>
                                </p:cTn>
                              </p:par>
                              <p:par>
                                <p:cTn id="48" presetID="53" presetClass="entr" presetSubtype="16"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par>
                                <p:cTn id="53" presetID="53" presetClass="entr" presetSubtype="16" fill="hold" nodeType="withEffect">
                                  <p:stCondLst>
                                    <p:cond delay="0"/>
                                  </p:stCondLst>
                                  <p:childTnLst>
                                    <p:set>
                                      <p:cBhvr>
                                        <p:cTn id="54" dur="1" fill="hold">
                                          <p:stCondLst>
                                            <p:cond delay="0"/>
                                          </p:stCondLst>
                                        </p:cTn>
                                        <p:tgtEl>
                                          <p:spTgt spid="45068"/>
                                        </p:tgtEl>
                                        <p:attrNameLst>
                                          <p:attrName>style.visibility</p:attrName>
                                        </p:attrNameLst>
                                      </p:cBhvr>
                                      <p:to>
                                        <p:strVal val="visible"/>
                                      </p:to>
                                    </p:set>
                                    <p:anim calcmode="lin" valueType="num">
                                      <p:cBhvr>
                                        <p:cTn id="55" dur="500" fill="hold"/>
                                        <p:tgtEl>
                                          <p:spTgt spid="45068"/>
                                        </p:tgtEl>
                                        <p:attrNameLst>
                                          <p:attrName>ppt_w</p:attrName>
                                        </p:attrNameLst>
                                      </p:cBhvr>
                                      <p:tavLst>
                                        <p:tav tm="0">
                                          <p:val>
                                            <p:fltVal val="0"/>
                                          </p:val>
                                        </p:tav>
                                        <p:tav tm="100000">
                                          <p:val>
                                            <p:strVal val="#ppt_w"/>
                                          </p:val>
                                        </p:tav>
                                      </p:tavLst>
                                    </p:anim>
                                    <p:anim calcmode="lin" valueType="num">
                                      <p:cBhvr>
                                        <p:cTn id="56" dur="500" fill="hold"/>
                                        <p:tgtEl>
                                          <p:spTgt spid="45068"/>
                                        </p:tgtEl>
                                        <p:attrNameLst>
                                          <p:attrName>ppt_h</p:attrName>
                                        </p:attrNameLst>
                                      </p:cBhvr>
                                      <p:tavLst>
                                        <p:tav tm="0">
                                          <p:val>
                                            <p:fltVal val="0"/>
                                          </p:val>
                                        </p:tav>
                                        <p:tav tm="100000">
                                          <p:val>
                                            <p:strVal val="#ppt_h"/>
                                          </p:val>
                                        </p:tav>
                                      </p:tavLst>
                                    </p:anim>
                                    <p:animEffect transition="in" filter="fade">
                                      <p:cBhvr>
                                        <p:cTn id="57" dur="500"/>
                                        <p:tgtEl>
                                          <p:spTgt spid="45068"/>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45064"/>
                                        </p:tgtEl>
                                        <p:attrNameLst>
                                          <p:attrName>style.visibility</p:attrName>
                                        </p:attrNameLst>
                                      </p:cBhvr>
                                      <p:to>
                                        <p:strVal val="visible"/>
                                      </p:to>
                                    </p:set>
                                    <p:anim calcmode="lin" valueType="num">
                                      <p:cBhvr>
                                        <p:cTn id="62" dur="500" fill="hold"/>
                                        <p:tgtEl>
                                          <p:spTgt spid="45064"/>
                                        </p:tgtEl>
                                        <p:attrNameLst>
                                          <p:attrName>ppt_w</p:attrName>
                                        </p:attrNameLst>
                                      </p:cBhvr>
                                      <p:tavLst>
                                        <p:tav tm="0">
                                          <p:val>
                                            <p:fltVal val="0"/>
                                          </p:val>
                                        </p:tav>
                                        <p:tav tm="100000">
                                          <p:val>
                                            <p:strVal val="#ppt_w"/>
                                          </p:val>
                                        </p:tav>
                                      </p:tavLst>
                                    </p:anim>
                                    <p:anim calcmode="lin" valueType="num">
                                      <p:cBhvr>
                                        <p:cTn id="63" dur="500" fill="hold"/>
                                        <p:tgtEl>
                                          <p:spTgt spid="45064"/>
                                        </p:tgtEl>
                                        <p:attrNameLst>
                                          <p:attrName>ppt_h</p:attrName>
                                        </p:attrNameLst>
                                      </p:cBhvr>
                                      <p:tavLst>
                                        <p:tav tm="0">
                                          <p:val>
                                            <p:fltVal val="0"/>
                                          </p:val>
                                        </p:tav>
                                        <p:tav tm="100000">
                                          <p:val>
                                            <p:strVal val="#ppt_h"/>
                                          </p:val>
                                        </p:tav>
                                      </p:tavLst>
                                    </p:anim>
                                    <p:animEffect transition="in" filter="fade">
                                      <p:cBhvr>
                                        <p:cTn id="64" dur="500"/>
                                        <p:tgtEl>
                                          <p:spTgt spid="45064"/>
                                        </p:tgtEl>
                                      </p:cBhvr>
                                    </p:animEffect>
                                  </p:childTnLst>
                                </p:cTn>
                              </p:par>
                              <p:par>
                                <p:cTn id="65" presetID="53" presetClass="entr" presetSubtype="16"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par>
                                <p:cTn id="70" presetID="53" presetClass="entr" presetSubtype="16" fill="hold" nodeType="withEffect">
                                  <p:stCondLst>
                                    <p:cond delay="0"/>
                                  </p:stCondLst>
                                  <p:childTnLst>
                                    <p:set>
                                      <p:cBhvr>
                                        <p:cTn id="71" dur="1" fill="hold">
                                          <p:stCondLst>
                                            <p:cond delay="0"/>
                                          </p:stCondLst>
                                        </p:cTn>
                                        <p:tgtEl>
                                          <p:spTgt spid="45069"/>
                                        </p:tgtEl>
                                        <p:attrNameLst>
                                          <p:attrName>style.visibility</p:attrName>
                                        </p:attrNameLst>
                                      </p:cBhvr>
                                      <p:to>
                                        <p:strVal val="visible"/>
                                      </p:to>
                                    </p:set>
                                    <p:anim calcmode="lin" valueType="num">
                                      <p:cBhvr>
                                        <p:cTn id="72" dur="500" fill="hold"/>
                                        <p:tgtEl>
                                          <p:spTgt spid="45069"/>
                                        </p:tgtEl>
                                        <p:attrNameLst>
                                          <p:attrName>ppt_w</p:attrName>
                                        </p:attrNameLst>
                                      </p:cBhvr>
                                      <p:tavLst>
                                        <p:tav tm="0">
                                          <p:val>
                                            <p:fltVal val="0"/>
                                          </p:val>
                                        </p:tav>
                                        <p:tav tm="100000">
                                          <p:val>
                                            <p:strVal val="#ppt_w"/>
                                          </p:val>
                                        </p:tav>
                                      </p:tavLst>
                                    </p:anim>
                                    <p:anim calcmode="lin" valueType="num">
                                      <p:cBhvr>
                                        <p:cTn id="73" dur="500" fill="hold"/>
                                        <p:tgtEl>
                                          <p:spTgt spid="45069"/>
                                        </p:tgtEl>
                                        <p:attrNameLst>
                                          <p:attrName>ppt_h</p:attrName>
                                        </p:attrNameLst>
                                      </p:cBhvr>
                                      <p:tavLst>
                                        <p:tav tm="0">
                                          <p:val>
                                            <p:fltVal val="0"/>
                                          </p:val>
                                        </p:tav>
                                        <p:tav tm="100000">
                                          <p:val>
                                            <p:strVal val="#ppt_h"/>
                                          </p:val>
                                        </p:tav>
                                      </p:tavLst>
                                    </p:anim>
                                    <p:animEffect transition="in" filter="fade">
                                      <p:cBhvr>
                                        <p:cTn id="74" dur="500"/>
                                        <p:tgtEl>
                                          <p:spTgt spid="45069"/>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5066"/>
                                        </p:tgtEl>
                                        <p:attrNameLst>
                                          <p:attrName>style.visibility</p:attrName>
                                        </p:attrNameLst>
                                      </p:cBhvr>
                                      <p:to>
                                        <p:strVal val="visible"/>
                                      </p:to>
                                    </p:set>
                                    <p:anim calcmode="lin" valueType="num">
                                      <p:cBhvr>
                                        <p:cTn id="79" dur="500" fill="hold"/>
                                        <p:tgtEl>
                                          <p:spTgt spid="45066"/>
                                        </p:tgtEl>
                                        <p:attrNameLst>
                                          <p:attrName>ppt_w</p:attrName>
                                        </p:attrNameLst>
                                      </p:cBhvr>
                                      <p:tavLst>
                                        <p:tav tm="0">
                                          <p:val>
                                            <p:fltVal val="0"/>
                                          </p:val>
                                        </p:tav>
                                        <p:tav tm="100000">
                                          <p:val>
                                            <p:strVal val="#ppt_w"/>
                                          </p:val>
                                        </p:tav>
                                      </p:tavLst>
                                    </p:anim>
                                    <p:anim calcmode="lin" valueType="num">
                                      <p:cBhvr>
                                        <p:cTn id="80" dur="500" fill="hold"/>
                                        <p:tgtEl>
                                          <p:spTgt spid="45066"/>
                                        </p:tgtEl>
                                        <p:attrNameLst>
                                          <p:attrName>ppt_h</p:attrName>
                                        </p:attrNameLst>
                                      </p:cBhvr>
                                      <p:tavLst>
                                        <p:tav tm="0">
                                          <p:val>
                                            <p:fltVal val="0"/>
                                          </p:val>
                                        </p:tav>
                                        <p:tav tm="100000">
                                          <p:val>
                                            <p:strVal val="#ppt_h"/>
                                          </p:val>
                                        </p:tav>
                                      </p:tavLst>
                                    </p:anim>
                                    <p:animEffect transition="in" filter="fade">
                                      <p:cBhvr>
                                        <p:cTn id="81" dur="500"/>
                                        <p:tgtEl>
                                          <p:spTgt spid="45066"/>
                                        </p:tgtEl>
                                      </p:cBhvr>
                                    </p:animEffect>
                                  </p:childTnLst>
                                </p:cTn>
                              </p:par>
                              <p:par>
                                <p:cTn id="82" presetID="53" presetClass="entr" presetSubtype="16" fill="hold" nodeType="withEffect">
                                  <p:stCondLst>
                                    <p:cond delay="0"/>
                                  </p:stCondLst>
                                  <p:childTnLst>
                                    <p:set>
                                      <p:cBhvr>
                                        <p:cTn id="83" dur="1" fill="hold">
                                          <p:stCondLst>
                                            <p:cond delay="0"/>
                                          </p:stCondLst>
                                        </p:cTn>
                                        <p:tgtEl>
                                          <p:spTgt spid="3"/>
                                        </p:tgtEl>
                                        <p:attrNameLst>
                                          <p:attrName>style.visibility</p:attrName>
                                        </p:attrNameLst>
                                      </p:cBhvr>
                                      <p:to>
                                        <p:strVal val="visible"/>
                                      </p:to>
                                    </p:set>
                                    <p:anim calcmode="lin" valueType="num">
                                      <p:cBhvr>
                                        <p:cTn id="84" dur="500" fill="hold"/>
                                        <p:tgtEl>
                                          <p:spTgt spid="3"/>
                                        </p:tgtEl>
                                        <p:attrNameLst>
                                          <p:attrName>ppt_w</p:attrName>
                                        </p:attrNameLst>
                                      </p:cBhvr>
                                      <p:tavLst>
                                        <p:tav tm="0">
                                          <p:val>
                                            <p:fltVal val="0"/>
                                          </p:val>
                                        </p:tav>
                                        <p:tav tm="100000">
                                          <p:val>
                                            <p:strVal val="#ppt_w"/>
                                          </p:val>
                                        </p:tav>
                                      </p:tavLst>
                                    </p:anim>
                                    <p:anim calcmode="lin" valueType="num">
                                      <p:cBhvr>
                                        <p:cTn id="85" dur="500" fill="hold"/>
                                        <p:tgtEl>
                                          <p:spTgt spid="3"/>
                                        </p:tgtEl>
                                        <p:attrNameLst>
                                          <p:attrName>ppt_h</p:attrName>
                                        </p:attrNameLst>
                                      </p:cBhvr>
                                      <p:tavLst>
                                        <p:tav tm="0">
                                          <p:val>
                                            <p:fltVal val="0"/>
                                          </p:val>
                                        </p:tav>
                                        <p:tav tm="100000">
                                          <p:val>
                                            <p:strVal val="#ppt_h"/>
                                          </p:val>
                                        </p:tav>
                                      </p:tavLst>
                                    </p:anim>
                                    <p:animEffect transition="in" filter="fade">
                                      <p:cBhvr>
                                        <p:cTn id="86" dur="500"/>
                                        <p:tgtEl>
                                          <p:spTgt spid="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5070"/>
                                        </p:tgtEl>
                                        <p:attrNameLst>
                                          <p:attrName>style.visibility</p:attrName>
                                        </p:attrNameLst>
                                      </p:cBhvr>
                                      <p:to>
                                        <p:strVal val="visible"/>
                                      </p:to>
                                    </p:set>
                                    <p:anim calcmode="lin" valueType="num">
                                      <p:cBhvr>
                                        <p:cTn id="89" dur="500" fill="hold"/>
                                        <p:tgtEl>
                                          <p:spTgt spid="45070"/>
                                        </p:tgtEl>
                                        <p:attrNameLst>
                                          <p:attrName>ppt_w</p:attrName>
                                        </p:attrNameLst>
                                      </p:cBhvr>
                                      <p:tavLst>
                                        <p:tav tm="0">
                                          <p:val>
                                            <p:fltVal val="0"/>
                                          </p:val>
                                        </p:tav>
                                        <p:tav tm="100000">
                                          <p:val>
                                            <p:strVal val="#ppt_w"/>
                                          </p:val>
                                        </p:tav>
                                      </p:tavLst>
                                    </p:anim>
                                    <p:anim calcmode="lin" valueType="num">
                                      <p:cBhvr>
                                        <p:cTn id="90" dur="500" fill="hold"/>
                                        <p:tgtEl>
                                          <p:spTgt spid="45070"/>
                                        </p:tgtEl>
                                        <p:attrNameLst>
                                          <p:attrName>ppt_h</p:attrName>
                                        </p:attrNameLst>
                                      </p:cBhvr>
                                      <p:tavLst>
                                        <p:tav tm="0">
                                          <p:val>
                                            <p:fltVal val="0"/>
                                          </p:val>
                                        </p:tav>
                                        <p:tav tm="100000">
                                          <p:val>
                                            <p:strVal val="#ppt_h"/>
                                          </p:val>
                                        </p:tav>
                                      </p:tavLst>
                                    </p:anim>
                                    <p:animEffect transition="in" filter="fade">
                                      <p:cBhvr>
                                        <p:cTn id="91"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P spid="45060" grpId="0"/>
      <p:bldP spid="45061" grpId="0"/>
      <p:bldP spid="45062" grpId="0"/>
      <p:bldP spid="45063" grpId="0" animBg="1"/>
      <p:bldP spid="45064" grpId="0" animBg="1"/>
      <p:bldP spid="45065" grpId="0" animBg="1"/>
      <p:bldP spid="4507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76685" y="809651"/>
            <a:ext cx="7543800" cy="504056"/>
          </a:xfrm>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可变利率年金</a:t>
            </a:r>
          </a:p>
        </p:txBody>
      </p:sp>
      <p:sp>
        <p:nvSpPr>
          <p:cNvPr id="46085" name="Rectangle 4"/>
          <p:cNvSpPr>
            <a:spLocks noChangeArrowheads="1"/>
          </p:cNvSpPr>
          <p:nvPr/>
        </p:nvSpPr>
        <p:spPr bwMode="auto">
          <a:xfrm>
            <a:off x="-180528" y="3497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86" name="Rectangle 5"/>
          <p:cNvSpPr>
            <a:spLocks noChangeArrowheads="1"/>
          </p:cNvSpPr>
          <p:nvPr/>
        </p:nvSpPr>
        <p:spPr bwMode="auto">
          <a:xfrm>
            <a:off x="-180528" y="35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 name="Rectangle 2"/>
          <p:cNvSpPr txBox="1">
            <a:spLocks noChangeArrowheads="1"/>
          </p:cNvSpPr>
          <p:nvPr/>
        </p:nvSpPr>
        <p:spPr bwMode="auto">
          <a:xfrm>
            <a:off x="132210" y="1462257"/>
            <a:ext cx="8229600" cy="1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tx2"/>
              </a:buClr>
              <a:buSzPct val="70000"/>
              <a:buFont typeface="Wingdings" pitchFamily="2" charset="2"/>
              <a:buBlip>
                <a:blip r:embed="rId2"/>
              </a:buBlip>
              <a:defRPr sz="2400">
                <a:solidFill>
                  <a:schemeClr val="tx1"/>
                </a:solidFill>
                <a:latin typeface="+mn-lt"/>
                <a:ea typeface="+mn-ea"/>
                <a:cs typeface="+mn-cs"/>
              </a:defRPr>
            </a:lvl1pPr>
            <a:lvl2pPr marL="692150" indent="-347663" algn="l" rtl="0" eaLnBrk="0" fontAlgn="base" hangingPunct="0">
              <a:lnSpc>
                <a:spcPct val="140000"/>
              </a:lnSpc>
              <a:spcBef>
                <a:spcPct val="20000"/>
              </a:spcBef>
              <a:spcAft>
                <a:spcPct val="0"/>
              </a:spcAft>
              <a:buClr>
                <a:schemeClr val="accent2"/>
              </a:buClr>
              <a:buSzPct val="60000"/>
              <a:buFont typeface="Wingdings" pitchFamily="2" charset="2"/>
              <a:buBlip>
                <a:blip r:embed="rId3"/>
              </a:buBlip>
              <a:defRPr sz="24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eaLnBrk="1" hangingPunct="1">
              <a:buNone/>
            </a:pPr>
            <a:r>
              <a:rPr lang="zh-CN" altLang="en-US" sz="2000" b="1" dirty="0" smtClean="0">
                <a:solidFill>
                  <a:srgbClr val="051291"/>
                </a:solidFill>
              </a:rPr>
              <a:t>Example：</a:t>
            </a:r>
            <a:r>
              <a:rPr lang="zh-CN" altLang="en-US" sz="2000" dirty="0" smtClean="0"/>
              <a:t>Find the accumulated value of a 10-year annuity-immediate of $100 per year if the effective rate of interest is 5% for the first 6 year</a:t>
            </a:r>
            <a:r>
              <a:rPr lang="en-US" altLang="zh-CN" sz="2000" dirty="0" smtClean="0"/>
              <a:t>s</a:t>
            </a:r>
            <a:r>
              <a:rPr lang="zh-CN" altLang="en-US" sz="2000" dirty="0" smtClean="0"/>
              <a:t> and 4% for the last 4 years</a:t>
            </a:r>
            <a:r>
              <a:rPr lang="zh-CN" altLang="en-US" sz="2000" b="1" dirty="0" smtClean="0"/>
              <a:t>. </a:t>
            </a:r>
          </a:p>
        </p:txBody>
      </p:sp>
      <p:sp>
        <p:nvSpPr>
          <p:cNvPr id="22" name="Line 6"/>
          <p:cNvSpPr>
            <a:spLocks noChangeShapeType="1"/>
          </p:cNvSpPr>
          <p:nvPr/>
        </p:nvSpPr>
        <p:spPr bwMode="auto">
          <a:xfrm>
            <a:off x="575122" y="4870981"/>
            <a:ext cx="7561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7"/>
          <p:cNvSpPr txBox="1">
            <a:spLocks noChangeArrowheads="1"/>
          </p:cNvSpPr>
          <p:nvPr/>
        </p:nvSpPr>
        <p:spPr bwMode="auto">
          <a:xfrm>
            <a:off x="483047" y="496305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0</a:t>
            </a:r>
          </a:p>
        </p:txBody>
      </p:sp>
      <p:sp>
        <p:nvSpPr>
          <p:cNvPr id="24" name="Text Box 8"/>
          <p:cNvSpPr txBox="1">
            <a:spLocks noChangeArrowheads="1"/>
          </p:cNvSpPr>
          <p:nvPr/>
        </p:nvSpPr>
        <p:spPr bwMode="auto">
          <a:xfrm>
            <a:off x="4462910" y="501385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6</a:t>
            </a:r>
          </a:p>
        </p:txBody>
      </p:sp>
      <p:sp>
        <p:nvSpPr>
          <p:cNvPr id="25" name="Text Box 9"/>
          <p:cNvSpPr txBox="1">
            <a:spLocks noChangeArrowheads="1"/>
          </p:cNvSpPr>
          <p:nvPr/>
        </p:nvSpPr>
        <p:spPr bwMode="auto">
          <a:xfrm>
            <a:off x="7920485" y="501385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10</a:t>
            </a:r>
          </a:p>
        </p:txBody>
      </p:sp>
      <p:sp>
        <p:nvSpPr>
          <p:cNvPr id="26" name="Text Box 10"/>
          <p:cNvSpPr txBox="1">
            <a:spLocks noChangeArrowheads="1"/>
          </p:cNvSpPr>
          <p:nvPr/>
        </p:nvSpPr>
        <p:spPr bwMode="auto">
          <a:xfrm>
            <a:off x="1491110" y="4099456"/>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100</a:t>
            </a:r>
          </a:p>
        </p:txBody>
      </p:sp>
      <p:sp>
        <p:nvSpPr>
          <p:cNvPr id="27" name="Line 11"/>
          <p:cNvSpPr>
            <a:spLocks noChangeShapeType="1"/>
          </p:cNvSpPr>
          <p:nvPr/>
        </p:nvSpPr>
        <p:spPr bwMode="auto">
          <a:xfrm>
            <a:off x="1799085" y="4655081"/>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2"/>
          <p:cNvSpPr>
            <a:spLocks noChangeShapeType="1"/>
          </p:cNvSpPr>
          <p:nvPr/>
        </p:nvSpPr>
        <p:spPr bwMode="auto">
          <a:xfrm>
            <a:off x="8136385" y="4582056"/>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Text Box 13"/>
          <p:cNvSpPr txBox="1">
            <a:spLocks noChangeArrowheads="1"/>
          </p:cNvSpPr>
          <p:nvPr/>
        </p:nvSpPr>
        <p:spPr bwMode="auto">
          <a:xfrm>
            <a:off x="7776022" y="4078819"/>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100</a:t>
            </a:r>
          </a:p>
        </p:txBody>
      </p:sp>
      <p:sp>
        <p:nvSpPr>
          <p:cNvPr id="30" name="Line 14"/>
          <p:cNvSpPr>
            <a:spLocks noChangeShapeType="1"/>
          </p:cNvSpPr>
          <p:nvPr/>
        </p:nvSpPr>
        <p:spPr bwMode="auto">
          <a:xfrm>
            <a:off x="4607372" y="4582056"/>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AutoShape 15"/>
          <p:cNvSpPr>
            <a:spLocks/>
          </p:cNvSpPr>
          <p:nvPr/>
        </p:nvSpPr>
        <p:spPr bwMode="auto">
          <a:xfrm rot="-5400000">
            <a:off x="2447578" y="3790688"/>
            <a:ext cx="287337" cy="4032250"/>
          </a:xfrm>
          <a:prstGeom prst="leftBrace">
            <a:avLst>
              <a:gd name="adj1" fmla="val 11694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utoShape 16"/>
          <p:cNvSpPr>
            <a:spLocks/>
          </p:cNvSpPr>
          <p:nvPr/>
        </p:nvSpPr>
        <p:spPr bwMode="auto">
          <a:xfrm rot="-5400000">
            <a:off x="6299647" y="4186769"/>
            <a:ext cx="360363" cy="3455987"/>
          </a:xfrm>
          <a:prstGeom prst="leftBrace">
            <a:avLst>
              <a:gd name="adj1" fmla="val 7991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Text Box 17"/>
          <p:cNvSpPr txBox="1">
            <a:spLocks noChangeArrowheads="1"/>
          </p:cNvSpPr>
          <p:nvPr/>
        </p:nvSpPr>
        <p:spPr bwMode="auto">
          <a:xfrm>
            <a:off x="2303910" y="6021919"/>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5%</a:t>
            </a:r>
          </a:p>
        </p:txBody>
      </p:sp>
      <p:sp>
        <p:nvSpPr>
          <p:cNvPr id="34" name="Text Box 18"/>
          <p:cNvSpPr txBox="1">
            <a:spLocks noChangeArrowheads="1"/>
          </p:cNvSpPr>
          <p:nvPr/>
        </p:nvSpPr>
        <p:spPr bwMode="auto">
          <a:xfrm>
            <a:off x="6315522" y="6042556"/>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4%</a:t>
            </a:r>
          </a:p>
        </p:txBody>
      </p:sp>
      <p:sp>
        <p:nvSpPr>
          <p:cNvPr id="35" name="Text Box 19"/>
          <p:cNvSpPr txBox="1">
            <a:spLocks noChangeArrowheads="1"/>
          </p:cNvSpPr>
          <p:nvPr/>
        </p:nvSpPr>
        <p:spPr bwMode="auto">
          <a:xfrm>
            <a:off x="4247010" y="4005794"/>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latin typeface="Times New Roman" pitchFamily="18" charset="0"/>
              </a:rPr>
              <a:t>100</a:t>
            </a:r>
          </a:p>
        </p:txBody>
      </p:sp>
      <p:sp>
        <p:nvSpPr>
          <p:cNvPr id="36" name="Line 20"/>
          <p:cNvSpPr>
            <a:spLocks noChangeShapeType="1"/>
          </p:cNvSpPr>
          <p:nvPr/>
        </p:nvSpPr>
        <p:spPr bwMode="auto">
          <a:xfrm>
            <a:off x="8136385" y="3429531"/>
            <a:ext cx="0" cy="6477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Text Box 21"/>
          <p:cNvSpPr txBox="1">
            <a:spLocks noChangeArrowheads="1"/>
          </p:cNvSpPr>
          <p:nvPr/>
        </p:nvSpPr>
        <p:spPr bwMode="auto">
          <a:xfrm>
            <a:off x="7415660" y="2781831"/>
            <a:ext cx="1368425" cy="6955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1400" dirty="0">
                <a:solidFill>
                  <a:srgbClr val="FF0000"/>
                </a:solidFill>
                <a:latin typeface="Times New Roman" pitchFamily="18" charset="0"/>
              </a:rPr>
              <a:t>accumulated value</a:t>
            </a:r>
          </a:p>
        </p:txBody>
      </p:sp>
    </p:spTree>
    <p:extLst>
      <p:ext uri="{BB962C8B-B14F-4D97-AF65-F5344CB8AC3E}">
        <p14:creationId xmlns:p14="http://schemas.microsoft.com/office/powerpoint/2010/main" val="3738629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250825" y="568350"/>
            <a:ext cx="7273925" cy="3024188"/>
          </a:xfrm>
        </p:spPr>
        <p:txBody>
          <a:bodyPr/>
          <a:lstStyle/>
          <a:p>
            <a:pPr eaLnBrk="1" hangingPunct="1"/>
            <a:r>
              <a:rPr lang="zh-CN" altLang="en-US" b="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前六年的投资在第</a:t>
            </a:r>
            <a:r>
              <a:rPr lang="en-US" altLang="zh-CN" b="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年末的价值为</a:t>
            </a:r>
          </a:p>
          <a:p>
            <a:pPr lvl="1" eaLnBrk="1" hangingPunct="1"/>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再按</a:t>
            </a:r>
            <a:r>
              <a:rPr lang="en-US" altLang="zh-CN" b="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％的利率积累到第</a:t>
            </a:r>
            <a:r>
              <a:rPr lang="en-US" altLang="zh-CN" b="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年末的价值为</a:t>
            </a:r>
          </a:p>
          <a:p>
            <a:pPr eaLnBrk="1" hangingPunct="1"/>
            <a:endParaRPr lang="zh-CN" altLang="en-US" b="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后四年的投资在第</a:t>
            </a:r>
            <a:r>
              <a:rPr lang="en-US" altLang="zh-CN" b="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年末的累积值为</a:t>
            </a:r>
            <a:endParaRPr lang="en-US" altLang="zh-CN" b="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在第</a:t>
            </a:r>
            <a:r>
              <a:rPr lang="en-US" altLang="zh-CN" b="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b="0" smtClean="0">
                <a:latin typeface="Times New Roman" panose="02020603050405020304" pitchFamily="18" charset="0"/>
                <a:ea typeface="黑体" panose="02010609060101010101" pitchFamily="49" charset="-122"/>
                <a:cs typeface="Times New Roman" panose="02020603050405020304" pitchFamily="18" charset="0"/>
              </a:rPr>
              <a:t>年末的价值为</a:t>
            </a:r>
          </a:p>
        </p:txBody>
      </p:sp>
      <p:sp>
        <p:nvSpPr>
          <p:cNvPr id="4813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2" name="Object 4"/>
          <p:cNvGraphicFramePr>
            <a:graphicFrameLocks noChangeAspect="1"/>
          </p:cNvGraphicFramePr>
          <p:nvPr>
            <p:extLst>
              <p:ext uri="{D42A27DB-BD31-4B8C-83A1-F6EECF244321}">
                <p14:modId xmlns:p14="http://schemas.microsoft.com/office/powerpoint/2010/main" val="1123796825"/>
              </p:ext>
            </p:extLst>
          </p:nvPr>
        </p:nvGraphicFramePr>
        <p:xfrm>
          <a:off x="6659563" y="774700"/>
          <a:ext cx="1225550" cy="550863"/>
        </p:xfrm>
        <a:graphic>
          <a:graphicData uri="http://schemas.openxmlformats.org/presentationml/2006/ole">
            <mc:AlternateContent xmlns:mc="http://schemas.openxmlformats.org/markup-compatibility/2006">
              <mc:Choice xmlns:v="urn:schemas-microsoft-com:vml" Requires="v">
                <p:oleObj spid="_x0000_s95454" name="Equation" r:id="rId3" imgW="545760" imgH="241200" progId="Equation.DSMT4">
                  <p:embed/>
                </p:oleObj>
              </mc:Choice>
              <mc:Fallback>
                <p:oleObj name="Equation" r:id="rId3" imgW="545760" imgH="241200" progId="Equation.DSMT4">
                  <p:embed/>
                  <p:pic>
                    <p:nvPicPr>
                      <p:cNvPr id="0" name=""/>
                      <p:cNvPicPr>
                        <a:picLocks noChangeAspect="1" noChangeArrowheads="1"/>
                      </p:cNvPicPr>
                      <p:nvPr/>
                    </p:nvPicPr>
                    <p:blipFill>
                      <a:blip r:embed="rId4"/>
                      <a:srcRect/>
                      <a:stretch>
                        <a:fillRect/>
                      </a:stretch>
                    </p:blipFill>
                    <p:spPr bwMode="auto">
                      <a:xfrm>
                        <a:off x="6659563" y="774700"/>
                        <a:ext cx="12255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4" name="Object 6"/>
          <p:cNvGraphicFramePr>
            <a:graphicFrameLocks noChangeAspect="1"/>
          </p:cNvGraphicFramePr>
          <p:nvPr>
            <p:extLst>
              <p:ext uri="{D42A27DB-BD31-4B8C-83A1-F6EECF244321}">
                <p14:modId xmlns:p14="http://schemas.microsoft.com/office/powerpoint/2010/main" val="3565824426"/>
              </p:ext>
            </p:extLst>
          </p:nvPr>
        </p:nvGraphicFramePr>
        <p:xfrm>
          <a:off x="1116013" y="1804988"/>
          <a:ext cx="2016125" cy="531812"/>
        </p:xfrm>
        <a:graphic>
          <a:graphicData uri="http://schemas.openxmlformats.org/presentationml/2006/ole">
            <mc:AlternateContent xmlns:mc="http://schemas.openxmlformats.org/markup-compatibility/2006">
              <mc:Choice xmlns:v="urn:schemas-microsoft-com:vml" Requires="v">
                <p:oleObj spid="_x0000_s95455" name="Equation" r:id="rId5" imgW="965160" imgH="253800" progId="Equation.DSMT4">
                  <p:embed/>
                </p:oleObj>
              </mc:Choice>
              <mc:Fallback>
                <p:oleObj name="Equation" r:id="rId5" imgW="965160" imgH="253800" progId="Equation.DSMT4">
                  <p:embed/>
                  <p:pic>
                    <p:nvPicPr>
                      <p:cNvPr id="0" name=""/>
                      <p:cNvPicPr>
                        <a:picLocks noChangeAspect="1" noChangeArrowheads="1"/>
                      </p:cNvPicPr>
                      <p:nvPr/>
                    </p:nvPicPr>
                    <p:blipFill>
                      <a:blip r:embed="rId6"/>
                      <a:srcRect/>
                      <a:stretch>
                        <a:fillRect/>
                      </a:stretch>
                    </p:blipFill>
                    <p:spPr bwMode="auto">
                      <a:xfrm>
                        <a:off x="1116013" y="1804988"/>
                        <a:ext cx="201612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3496" name="Object 8"/>
          <p:cNvGraphicFramePr>
            <a:graphicFrameLocks noChangeAspect="1"/>
          </p:cNvGraphicFramePr>
          <p:nvPr>
            <p:extLst>
              <p:ext uri="{D42A27DB-BD31-4B8C-83A1-F6EECF244321}">
                <p14:modId xmlns:p14="http://schemas.microsoft.com/office/powerpoint/2010/main" val="3471087260"/>
              </p:ext>
            </p:extLst>
          </p:nvPr>
        </p:nvGraphicFramePr>
        <p:xfrm>
          <a:off x="6078538" y="2551113"/>
          <a:ext cx="1079500" cy="485775"/>
        </p:xfrm>
        <a:graphic>
          <a:graphicData uri="http://schemas.openxmlformats.org/presentationml/2006/ole">
            <mc:AlternateContent xmlns:mc="http://schemas.openxmlformats.org/markup-compatibility/2006">
              <mc:Choice xmlns:v="urn:schemas-microsoft-com:vml" Requires="v">
                <p:oleObj spid="_x0000_s95456" name="Equation" r:id="rId7" imgW="545760" imgH="241200" progId="Equation.DSMT4">
                  <p:embed/>
                </p:oleObj>
              </mc:Choice>
              <mc:Fallback>
                <p:oleObj name="Equation" r:id="rId7" imgW="545760" imgH="241200" progId="Equation.DSMT4">
                  <p:embed/>
                  <p:pic>
                    <p:nvPicPr>
                      <p:cNvPr id="0" name=""/>
                      <p:cNvPicPr>
                        <a:picLocks noChangeAspect="1" noChangeArrowheads="1"/>
                      </p:cNvPicPr>
                      <p:nvPr/>
                    </p:nvPicPr>
                    <p:blipFill>
                      <a:blip r:embed="rId8"/>
                      <a:srcRect/>
                      <a:stretch>
                        <a:fillRect/>
                      </a:stretch>
                    </p:blipFill>
                    <p:spPr bwMode="auto">
                      <a:xfrm>
                        <a:off x="6078538" y="2551113"/>
                        <a:ext cx="10795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Line 9"/>
          <p:cNvSpPr>
            <a:spLocks noChangeShapeType="1"/>
          </p:cNvSpPr>
          <p:nvPr/>
        </p:nvSpPr>
        <p:spPr bwMode="auto">
          <a:xfrm>
            <a:off x="755650" y="4368679"/>
            <a:ext cx="75612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9" name="Text Box 10"/>
          <p:cNvSpPr txBox="1">
            <a:spLocks noChangeArrowheads="1"/>
          </p:cNvSpPr>
          <p:nvPr/>
        </p:nvSpPr>
        <p:spPr bwMode="auto">
          <a:xfrm>
            <a:off x="663575" y="482111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0</a:t>
            </a:r>
          </a:p>
        </p:txBody>
      </p:sp>
      <p:sp>
        <p:nvSpPr>
          <p:cNvPr id="48140" name="Text Box 11"/>
          <p:cNvSpPr txBox="1">
            <a:spLocks noChangeArrowheads="1"/>
          </p:cNvSpPr>
          <p:nvPr/>
        </p:nvSpPr>
        <p:spPr bwMode="auto">
          <a:xfrm>
            <a:off x="4643438" y="4871916"/>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6</a:t>
            </a:r>
          </a:p>
        </p:txBody>
      </p:sp>
      <p:sp>
        <p:nvSpPr>
          <p:cNvPr id="48141" name="Text Box 12"/>
          <p:cNvSpPr txBox="1">
            <a:spLocks noChangeArrowheads="1"/>
          </p:cNvSpPr>
          <p:nvPr/>
        </p:nvSpPr>
        <p:spPr bwMode="auto">
          <a:xfrm>
            <a:off x="8101013" y="487191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10</a:t>
            </a:r>
          </a:p>
        </p:txBody>
      </p:sp>
      <p:sp>
        <p:nvSpPr>
          <p:cNvPr id="48142" name="Text Box 13"/>
          <p:cNvSpPr txBox="1">
            <a:spLocks noChangeArrowheads="1"/>
          </p:cNvSpPr>
          <p:nvPr/>
        </p:nvSpPr>
        <p:spPr bwMode="auto">
          <a:xfrm>
            <a:off x="1671638" y="3902100"/>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100</a:t>
            </a:r>
          </a:p>
        </p:txBody>
      </p:sp>
      <p:sp>
        <p:nvSpPr>
          <p:cNvPr id="48143" name="Line 14"/>
          <p:cNvSpPr>
            <a:spLocks noChangeShapeType="1"/>
          </p:cNvSpPr>
          <p:nvPr/>
        </p:nvSpPr>
        <p:spPr bwMode="auto">
          <a:xfrm>
            <a:off x="1979613" y="4513141"/>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4" name="Line 15"/>
          <p:cNvSpPr>
            <a:spLocks noChangeShapeType="1"/>
          </p:cNvSpPr>
          <p:nvPr/>
        </p:nvSpPr>
        <p:spPr bwMode="auto">
          <a:xfrm>
            <a:off x="8316913" y="4440116"/>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5" name="Text Box 16"/>
          <p:cNvSpPr txBox="1">
            <a:spLocks noChangeArrowheads="1"/>
          </p:cNvSpPr>
          <p:nvPr/>
        </p:nvSpPr>
        <p:spPr bwMode="auto">
          <a:xfrm>
            <a:off x="7956550" y="3881463"/>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100</a:t>
            </a:r>
          </a:p>
        </p:txBody>
      </p:sp>
      <p:sp>
        <p:nvSpPr>
          <p:cNvPr id="48146" name="Line 17"/>
          <p:cNvSpPr>
            <a:spLocks noChangeShapeType="1"/>
          </p:cNvSpPr>
          <p:nvPr/>
        </p:nvSpPr>
        <p:spPr bwMode="auto">
          <a:xfrm>
            <a:off x="4787900" y="4440116"/>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7" name="AutoShape 18"/>
          <p:cNvSpPr>
            <a:spLocks/>
          </p:cNvSpPr>
          <p:nvPr/>
        </p:nvSpPr>
        <p:spPr bwMode="auto">
          <a:xfrm rot="16200000">
            <a:off x="2628106" y="3648748"/>
            <a:ext cx="287337" cy="4032250"/>
          </a:xfrm>
          <a:prstGeom prst="leftBrace">
            <a:avLst>
              <a:gd name="adj1" fmla="val 11694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8" name="AutoShape 19"/>
          <p:cNvSpPr>
            <a:spLocks/>
          </p:cNvSpPr>
          <p:nvPr/>
        </p:nvSpPr>
        <p:spPr bwMode="auto">
          <a:xfrm rot="16200000">
            <a:off x="6480175" y="4044829"/>
            <a:ext cx="360363" cy="3455987"/>
          </a:xfrm>
          <a:prstGeom prst="leftBrace">
            <a:avLst>
              <a:gd name="adj1" fmla="val 7991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9" name="Text Box 20"/>
          <p:cNvSpPr txBox="1">
            <a:spLocks noChangeArrowheads="1"/>
          </p:cNvSpPr>
          <p:nvPr/>
        </p:nvSpPr>
        <p:spPr bwMode="auto">
          <a:xfrm>
            <a:off x="2484438" y="5879979"/>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5%</a:t>
            </a:r>
          </a:p>
        </p:txBody>
      </p:sp>
      <p:sp>
        <p:nvSpPr>
          <p:cNvPr id="48150" name="Text Box 21"/>
          <p:cNvSpPr txBox="1">
            <a:spLocks noChangeArrowheads="1"/>
          </p:cNvSpPr>
          <p:nvPr/>
        </p:nvSpPr>
        <p:spPr bwMode="auto">
          <a:xfrm>
            <a:off x="6496050" y="5900616"/>
            <a:ext cx="59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4%</a:t>
            </a:r>
          </a:p>
        </p:txBody>
      </p:sp>
      <p:sp>
        <p:nvSpPr>
          <p:cNvPr id="48151" name="Text Box 22"/>
          <p:cNvSpPr txBox="1">
            <a:spLocks noChangeArrowheads="1"/>
          </p:cNvSpPr>
          <p:nvPr/>
        </p:nvSpPr>
        <p:spPr bwMode="auto">
          <a:xfrm>
            <a:off x="4427538" y="380843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Clr>
                <a:schemeClr val="tx2"/>
              </a:buClr>
              <a:buSzPct val="70000"/>
              <a:buFont typeface="Wingdings" pitchFamily="2" charset="2"/>
              <a:buNone/>
            </a:pPr>
            <a:r>
              <a:rPr lang="en-US" altLang="zh-CN" sz="2400">
                <a:solidFill>
                  <a:srgbClr val="FF0000"/>
                </a:solidFill>
                <a:latin typeface="Times New Roman" pitchFamily="18" charset="0"/>
              </a:rPr>
              <a:t>100</a:t>
            </a:r>
          </a:p>
        </p:txBody>
      </p:sp>
      <p:graphicFrame>
        <p:nvGraphicFramePr>
          <p:cNvPr id="63511" name="Object 23"/>
          <p:cNvGraphicFramePr>
            <a:graphicFrameLocks noChangeAspect="1"/>
          </p:cNvGraphicFramePr>
          <p:nvPr>
            <p:extLst>
              <p:ext uri="{D42A27DB-BD31-4B8C-83A1-F6EECF244321}">
                <p14:modId xmlns:p14="http://schemas.microsoft.com/office/powerpoint/2010/main" val="973610024"/>
              </p:ext>
            </p:extLst>
          </p:nvPr>
        </p:nvGraphicFramePr>
        <p:xfrm>
          <a:off x="3738563" y="3052763"/>
          <a:ext cx="4662487" cy="565150"/>
        </p:xfrm>
        <a:graphic>
          <a:graphicData uri="http://schemas.openxmlformats.org/presentationml/2006/ole">
            <mc:AlternateContent xmlns:mc="http://schemas.openxmlformats.org/markup-compatibility/2006">
              <mc:Choice xmlns:v="urn:schemas-microsoft-com:vml" Requires="v">
                <p:oleObj spid="_x0000_s95457" name="Equation" r:id="rId9" imgW="2311200" imgH="279360" progId="Equation.DSMT4">
                  <p:embed/>
                </p:oleObj>
              </mc:Choice>
              <mc:Fallback>
                <p:oleObj name="Equation" r:id="rId9" imgW="2311200" imgH="279360" progId="Equation.DSMT4">
                  <p:embed/>
                  <p:pic>
                    <p:nvPicPr>
                      <p:cNvPr id="0" name=""/>
                      <p:cNvPicPr>
                        <a:picLocks noChangeAspect="1" noChangeArrowheads="1"/>
                      </p:cNvPicPr>
                      <p:nvPr/>
                    </p:nvPicPr>
                    <p:blipFill>
                      <a:blip r:embed="rId10"/>
                      <a:srcRect/>
                      <a:stretch>
                        <a:fillRect/>
                      </a:stretch>
                    </p:blipFill>
                    <p:spPr bwMode="auto">
                      <a:xfrm>
                        <a:off x="3738563" y="3052763"/>
                        <a:ext cx="466248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5676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 calcmode="lin" valueType="num">
                                      <p:cBhvr additive="base">
                                        <p:cTn id="7" dur="500" fill="hold"/>
                                        <p:tgtEl>
                                          <p:spTgt spid="634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2"/>
                                        </p:tgtEl>
                                        <p:attrNameLst>
                                          <p:attrName>style.visibility</p:attrName>
                                        </p:attrNameLst>
                                      </p:cBhvr>
                                      <p:to>
                                        <p:strVal val="visible"/>
                                      </p:to>
                                    </p:set>
                                    <p:anim calcmode="lin" valueType="num">
                                      <p:cBhvr additive="base">
                                        <p:cTn id="11" dur="500" fill="hold"/>
                                        <p:tgtEl>
                                          <p:spTgt spid="63492"/>
                                        </p:tgtEl>
                                        <p:attrNameLst>
                                          <p:attrName>ppt_x</p:attrName>
                                        </p:attrNameLst>
                                      </p:cBhvr>
                                      <p:tavLst>
                                        <p:tav tm="0">
                                          <p:val>
                                            <p:strVal val="#ppt_x"/>
                                          </p:val>
                                        </p:tav>
                                        <p:tav tm="100000">
                                          <p:val>
                                            <p:strVal val="#ppt_x"/>
                                          </p:val>
                                        </p:tav>
                                      </p:tavLst>
                                    </p:anim>
                                    <p:anim calcmode="lin" valueType="num">
                                      <p:cBhvr additive="base">
                                        <p:cTn id="12" dur="500" fill="hold"/>
                                        <p:tgtEl>
                                          <p:spTgt spid="6349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490">
                                            <p:txEl>
                                              <p:pRg st="1" end="1"/>
                                            </p:txEl>
                                          </p:spTgt>
                                        </p:tgtEl>
                                        <p:attrNameLst>
                                          <p:attrName>style.visibility</p:attrName>
                                        </p:attrNameLst>
                                      </p:cBhvr>
                                      <p:to>
                                        <p:strVal val="visible"/>
                                      </p:to>
                                    </p:set>
                                    <p:anim calcmode="lin" valueType="num">
                                      <p:cBhvr additive="base">
                                        <p:cTn id="15" dur="500" fill="hold"/>
                                        <p:tgtEl>
                                          <p:spTgt spid="63490">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0">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494"/>
                                        </p:tgtEl>
                                        <p:attrNameLst>
                                          <p:attrName>style.visibility</p:attrName>
                                        </p:attrNameLst>
                                      </p:cBhvr>
                                      <p:to>
                                        <p:strVal val="visible"/>
                                      </p:to>
                                    </p:set>
                                    <p:anim calcmode="lin" valueType="num">
                                      <p:cBhvr additive="base">
                                        <p:cTn id="19" dur="500" fill="hold"/>
                                        <p:tgtEl>
                                          <p:spTgt spid="63494"/>
                                        </p:tgtEl>
                                        <p:attrNameLst>
                                          <p:attrName>ppt_x</p:attrName>
                                        </p:attrNameLst>
                                      </p:cBhvr>
                                      <p:tavLst>
                                        <p:tav tm="0">
                                          <p:val>
                                            <p:strVal val="#ppt_x"/>
                                          </p:val>
                                        </p:tav>
                                        <p:tav tm="100000">
                                          <p:val>
                                            <p:strVal val="#ppt_x"/>
                                          </p:val>
                                        </p:tav>
                                      </p:tavLst>
                                    </p:anim>
                                    <p:anim calcmode="lin" valueType="num">
                                      <p:cBhvr additive="base">
                                        <p:cTn id="20"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0">
                                            <p:txEl>
                                              <p:pRg st="3" end="3"/>
                                            </p:txEl>
                                          </p:spTgt>
                                        </p:tgtEl>
                                        <p:attrNameLst>
                                          <p:attrName>style.visibility</p:attrName>
                                        </p:attrNameLst>
                                      </p:cBhvr>
                                      <p:to>
                                        <p:strVal val="visible"/>
                                      </p:to>
                                    </p:set>
                                    <p:anim calcmode="lin" valueType="num">
                                      <p:cBhvr additive="base">
                                        <p:cTn id="25"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3490">
                                            <p:txEl>
                                              <p:pRg st="4" end="4"/>
                                            </p:txEl>
                                          </p:spTgt>
                                        </p:tgtEl>
                                        <p:attrNameLst>
                                          <p:attrName>style.visibility</p:attrName>
                                        </p:attrNameLst>
                                      </p:cBhvr>
                                      <p:to>
                                        <p:strVal val="visible"/>
                                      </p:to>
                                    </p:set>
                                    <p:anim calcmode="lin" valueType="num">
                                      <p:cBhvr additive="base">
                                        <p:cTn id="29" dur="500" fill="hold"/>
                                        <p:tgtEl>
                                          <p:spTgt spid="6349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49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3496"/>
                                        </p:tgtEl>
                                        <p:attrNameLst>
                                          <p:attrName>style.visibility</p:attrName>
                                        </p:attrNameLst>
                                      </p:cBhvr>
                                      <p:to>
                                        <p:strVal val="visible"/>
                                      </p:to>
                                    </p:set>
                                    <p:anim calcmode="lin" valueType="num">
                                      <p:cBhvr additive="base">
                                        <p:cTn id="33" dur="500" fill="hold"/>
                                        <p:tgtEl>
                                          <p:spTgt spid="63496"/>
                                        </p:tgtEl>
                                        <p:attrNameLst>
                                          <p:attrName>ppt_x</p:attrName>
                                        </p:attrNameLst>
                                      </p:cBhvr>
                                      <p:tavLst>
                                        <p:tav tm="0">
                                          <p:val>
                                            <p:strVal val="#ppt_x"/>
                                          </p:val>
                                        </p:tav>
                                        <p:tav tm="100000">
                                          <p:val>
                                            <p:strVal val="#ppt_x"/>
                                          </p:val>
                                        </p:tav>
                                      </p:tavLst>
                                    </p:anim>
                                    <p:anim calcmode="lin" valueType="num">
                                      <p:cBhvr additive="base">
                                        <p:cTn id="34" dur="500" fill="hold"/>
                                        <p:tgtEl>
                                          <p:spTgt spid="63496"/>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3490">
                                            <p:txEl>
                                              <p:pRg st="4" end="4"/>
                                            </p:txEl>
                                          </p:spTgt>
                                        </p:tgtEl>
                                        <p:attrNameLst>
                                          <p:attrName>style.visibility</p:attrName>
                                        </p:attrNameLst>
                                      </p:cBhvr>
                                      <p:to>
                                        <p:strVal val="visible"/>
                                      </p:to>
                                    </p:set>
                                    <p:anim calcmode="lin" valueType="num">
                                      <p:cBhvr additive="base">
                                        <p:cTn id="39" dur="500" fill="hold"/>
                                        <p:tgtEl>
                                          <p:spTgt spid="63490">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3490">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511"/>
                                        </p:tgtEl>
                                        <p:attrNameLst>
                                          <p:attrName>style.visibility</p:attrName>
                                        </p:attrNameLst>
                                      </p:cBhvr>
                                      <p:to>
                                        <p:strVal val="visible"/>
                                      </p:to>
                                    </p:set>
                                    <p:anim calcmode="lin" valueType="num">
                                      <p:cBhvr additive="base">
                                        <p:cTn id="43" dur="500" fill="hold"/>
                                        <p:tgtEl>
                                          <p:spTgt spid="63511"/>
                                        </p:tgtEl>
                                        <p:attrNameLst>
                                          <p:attrName>ppt_x</p:attrName>
                                        </p:attrNameLst>
                                      </p:cBhvr>
                                      <p:tavLst>
                                        <p:tav tm="0">
                                          <p:val>
                                            <p:strVal val="#ppt_x"/>
                                          </p:val>
                                        </p:tav>
                                        <p:tav tm="100000">
                                          <p:val>
                                            <p:strVal val="#ppt_x"/>
                                          </p:val>
                                        </p:tav>
                                      </p:tavLst>
                                    </p:anim>
                                    <p:anim calcmode="lin" valueType="num">
                                      <p:cBhvr additive="base">
                                        <p:cTn id="44" dur="500" fill="hold"/>
                                        <p:tgtEl>
                                          <p:spTgt spid="63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88D820-5746-4383-ADAF-0C989B3D5B7C}" type="slidenum">
              <a:rPr lang="zh-CN" altLang="en-US"/>
              <a:pPr eaLnBrk="1" hangingPunct="1"/>
              <a:t>39</a:t>
            </a:fld>
            <a:endParaRPr lang="en-US" altLang="zh-CN"/>
          </a:p>
        </p:txBody>
      </p:sp>
      <p:sp>
        <p:nvSpPr>
          <p:cNvPr id="51203" name="Rectangle 2"/>
          <p:cNvSpPr>
            <a:spLocks noGrp="1" noChangeArrowheads="1"/>
          </p:cNvSpPr>
          <p:nvPr>
            <p:ph type="body" idx="1"/>
          </p:nvPr>
        </p:nvSpPr>
        <p:spPr>
          <a:xfrm>
            <a:off x="468313" y="1268413"/>
            <a:ext cx="8229600" cy="4968875"/>
          </a:xfrm>
        </p:spPr>
        <p:txBody>
          <a:bodyPr/>
          <a:lstStyle/>
          <a:p>
            <a:pPr eaLnBrk="1" hangingPunct="1"/>
            <a:r>
              <a:rPr lang="en-US" altLang="zh-CN" sz="2400" b="1" dirty="0" smtClean="0">
                <a:solidFill>
                  <a:srgbClr val="333399"/>
                </a:solidFill>
                <a:latin typeface="+mn-lt"/>
                <a:ea typeface="黑体" panose="02010609060101010101" pitchFamily="49" charset="-122"/>
                <a:cs typeface="Times New Roman" panose="02020603050405020304" pitchFamily="18" charset="0"/>
              </a:rPr>
              <a:t>Exercise:  </a:t>
            </a:r>
            <a:r>
              <a:rPr lang="en-US" altLang="zh-CN" sz="2400" b="1" dirty="0" smtClean="0">
                <a:latin typeface="+mn-lt"/>
                <a:ea typeface="黑体" panose="02010609060101010101" pitchFamily="49" charset="-122"/>
                <a:cs typeface="Times New Roman" panose="02020603050405020304" pitchFamily="18" charset="0"/>
              </a:rPr>
              <a:t>A level perpetuity-immediate is to be shared by A, B, C, and D. A receives the first </a:t>
            </a:r>
            <a:r>
              <a:rPr lang="en-US" altLang="zh-CN" sz="2400" b="1" i="1" dirty="0" smtClean="0">
                <a:latin typeface="+mn-lt"/>
                <a:ea typeface="黑体" panose="02010609060101010101" pitchFamily="49" charset="-122"/>
                <a:cs typeface="Times New Roman" panose="02020603050405020304" pitchFamily="18" charset="0"/>
              </a:rPr>
              <a:t>n </a:t>
            </a:r>
            <a:r>
              <a:rPr lang="en-US" altLang="zh-CN" sz="2400" b="1" dirty="0" smtClean="0">
                <a:latin typeface="+mn-lt"/>
                <a:ea typeface="黑体" panose="02010609060101010101" pitchFamily="49" charset="-122"/>
                <a:cs typeface="Times New Roman" panose="02020603050405020304" pitchFamily="18" charset="0"/>
              </a:rPr>
              <a:t>payments, B the next </a:t>
            </a:r>
            <a:r>
              <a:rPr lang="en-US" altLang="zh-CN" sz="2400" b="1" dirty="0" err="1" smtClean="0">
                <a:latin typeface="+mn-lt"/>
                <a:ea typeface="黑体" panose="02010609060101010101" pitchFamily="49" charset="-122"/>
                <a:cs typeface="Times New Roman" panose="02020603050405020304" pitchFamily="18" charset="0"/>
              </a:rPr>
              <a:t>2</a:t>
            </a:r>
            <a:r>
              <a:rPr lang="en-US" altLang="zh-CN" sz="2400" b="1" i="1" dirty="0" err="1" smtClean="0">
                <a:latin typeface="+mn-lt"/>
                <a:ea typeface="黑体" panose="02010609060101010101" pitchFamily="49" charset="-122"/>
                <a:cs typeface="Times New Roman" panose="02020603050405020304" pitchFamily="18" charset="0"/>
              </a:rPr>
              <a:t>n</a:t>
            </a:r>
            <a:r>
              <a:rPr lang="en-US" altLang="zh-CN" sz="2400" b="1" i="1" dirty="0" smtClean="0">
                <a:latin typeface="+mn-lt"/>
                <a:ea typeface="黑体" panose="02010609060101010101" pitchFamily="49" charset="-122"/>
                <a:cs typeface="Times New Roman" panose="02020603050405020304" pitchFamily="18" charset="0"/>
              </a:rPr>
              <a:t> </a:t>
            </a:r>
            <a:r>
              <a:rPr lang="en-US" altLang="zh-CN" sz="2400" b="1" dirty="0" smtClean="0">
                <a:latin typeface="+mn-lt"/>
                <a:ea typeface="黑体" panose="02010609060101010101" pitchFamily="49" charset="-122"/>
                <a:cs typeface="Times New Roman" panose="02020603050405020304" pitchFamily="18" charset="0"/>
              </a:rPr>
              <a:t>payments, C payments # </a:t>
            </a:r>
            <a:r>
              <a:rPr lang="en-US" altLang="zh-CN" sz="2400" b="1" dirty="0" err="1" smtClean="0">
                <a:latin typeface="+mn-lt"/>
                <a:ea typeface="黑体" panose="02010609060101010101" pitchFamily="49" charset="-122"/>
                <a:cs typeface="Times New Roman" panose="02020603050405020304" pitchFamily="18" charset="0"/>
              </a:rPr>
              <a:t>3</a:t>
            </a:r>
            <a:r>
              <a:rPr lang="en-US" altLang="zh-CN" sz="2400" b="1" i="1" dirty="0" err="1" smtClean="0">
                <a:latin typeface="+mn-lt"/>
                <a:ea typeface="黑体" panose="02010609060101010101" pitchFamily="49" charset="-122"/>
                <a:cs typeface="Times New Roman" panose="02020603050405020304" pitchFamily="18" charset="0"/>
              </a:rPr>
              <a:t>n</a:t>
            </a:r>
            <a:r>
              <a:rPr lang="en-US" altLang="zh-CN" sz="2400" b="1" i="1" dirty="0" smtClean="0">
                <a:latin typeface="+mn-lt"/>
                <a:ea typeface="黑体" panose="02010609060101010101" pitchFamily="49" charset="-122"/>
                <a:cs typeface="Times New Roman" panose="02020603050405020304" pitchFamily="18" charset="0"/>
              </a:rPr>
              <a:t> </a:t>
            </a:r>
            <a:r>
              <a:rPr lang="en-US" altLang="zh-CN" sz="2400" b="1" dirty="0" smtClean="0">
                <a:latin typeface="+mn-lt"/>
                <a:ea typeface="黑体" panose="02010609060101010101" pitchFamily="49" charset="-122"/>
                <a:cs typeface="Times New Roman" panose="02020603050405020304" pitchFamily="18" charset="0"/>
              </a:rPr>
              <a:t>+ 1</a:t>
            </a:r>
            <a:r>
              <a:rPr lang="en-US" altLang="zh-CN" sz="2400" b="1" i="1" dirty="0" smtClean="0">
                <a:latin typeface="+mn-lt"/>
                <a:ea typeface="黑体" panose="02010609060101010101" pitchFamily="49" charset="-122"/>
                <a:cs typeface="Times New Roman" panose="02020603050405020304" pitchFamily="18" charset="0"/>
              </a:rPr>
              <a:t>,…, </a:t>
            </a:r>
            <a:r>
              <a:rPr lang="en-US" altLang="zh-CN" sz="2400" b="1" dirty="0" err="1" smtClean="0">
                <a:latin typeface="+mn-lt"/>
                <a:ea typeface="黑体" panose="02010609060101010101" pitchFamily="49" charset="-122"/>
                <a:cs typeface="Times New Roman" panose="02020603050405020304" pitchFamily="18" charset="0"/>
              </a:rPr>
              <a:t>5</a:t>
            </a:r>
            <a:r>
              <a:rPr lang="en-US" altLang="zh-CN" sz="2400" b="1" i="1" dirty="0" err="1" smtClean="0">
                <a:latin typeface="+mn-lt"/>
                <a:ea typeface="黑体" panose="02010609060101010101" pitchFamily="49" charset="-122"/>
                <a:cs typeface="Times New Roman" panose="02020603050405020304" pitchFamily="18" charset="0"/>
              </a:rPr>
              <a:t>n</a:t>
            </a:r>
            <a:r>
              <a:rPr lang="en-US" altLang="zh-CN" sz="2400" b="1" dirty="0" smtClean="0">
                <a:latin typeface="+mn-lt"/>
                <a:ea typeface="黑体" panose="02010609060101010101" pitchFamily="49" charset="-122"/>
                <a:cs typeface="Times New Roman" panose="02020603050405020304" pitchFamily="18" charset="0"/>
              </a:rPr>
              <a:t>, and D the payments thereafter. It is known that the present values of B's and D's shares are equal. Find the ratio of the present value of the shares of A, B, C, D.</a:t>
            </a:r>
          </a:p>
          <a:p>
            <a:pPr eaLnBrk="1" hangingPunct="1">
              <a:buFont typeface="Wingdings" pitchFamily="2" charset="2"/>
              <a:buNone/>
            </a:pPr>
            <a:r>
              <a:rPr lang="en-US" altLang="zh-CN" sz="2400" b="1" dirty="0" smtClean="0">
                <a:latin typeface="+mn-lt"/>
                <a:ea typeface="黑体" panose="02010609060101010101" pitchFamily="49" charset="-122"/>
                <a:cs typeface="Times New Roman" panose="02020603050405020304" pitchFamily="18" charset="0"/>
              </a:rPr>
              <a:t>    </a:t>
            </a:r>
          </a:p>
          <a:p>
            <a:pPr eaLnBrk="1" hangingPunct="1">
              <a:buFont typeface="Wingdings" pitchFamily="2" charset="2"/>
              <a:buNone/>
            </a:pPr>
            <a:r>
              <a:rPr lang="en-US" altLang="zh-CN" sz="2400" b="1" dirty="0" smtClean="0">
                <a:latin typeface="+mn-lt"/>
                <a:ea typeface="黑体"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226049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C35FDEA-A9DF-44E3-8D9A-C47D48264819}" type="slidenum">
              <a:rPr lang="zh-CN" altLang="en-US"/>
              <a:pPr eaLnBrk="1" hangingPunct="1"/>
              <a:t>4</a:t>
            </a:fld>
            <a:endParaRPr lang="en-US" altLang="zh-CN"/>
          </a:p>
        </p:txBody>
      </p:sp>
      <p:sp>
        <p:nvSpPr>
          <p:cNvPr id="9219" name="Rectangle 2"/>
          <p:cNvSpPr>
            <a:spLocks noGrp="1" noChangeArrowheads="1"/>
          </p:cNvSpPr>
          <p:nvPr>
            <p:ph type="title"/>
          </p:nvPr>
        </p:nvSpPr>
        <p:spPr>
          <a:xfrm>
            <a:off x="466826" y="787968"/>
            <a:ext cx="7543800" cy="785813"/>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年金的类型</a:t>
            </a:r>
          </a:p>
        </p:txBody>
      </p:sp>
      <p:sp>
        <p:nvSpPr>
          <p:cNvPr id="2" name="Rectangle 3"/>
          <p:cNvSpPr>
            <a:spLocks noGrp="1" noChangeArrowheads="1"/>
          </p:cNvSpPr>
          <p:nvPr>
            <p:ph type="body" idx="1"/>
          </p:nvPr>
        </p:nvSpPr>
        <p:spPr>
          <a:xfrm>
            <a:off x="468313" y="1693381"/>
            <a:ext cx="8229600" cy="5038725"/>
          </a:xfrm>
        </p:spPr>
        <p:txBody>
          <a:bodyPr/>
          <a:lstStyle/>
          <a:p>
            <a:pPr eaLnBrk="1" hangingPunct="1">
              <a:lnSpc>
                <a:spcPct val="15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支付时间和支付金额是否确定？</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pP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确定</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(annuity-certain)</a:t>
            </a:r>
          </a:p>
          <a:p>
            <a:pPr lvl="1" eaLnBrk="1" hangingPunct="1">
              <a:lnSpc>
                <a:spcPct val="150000"/>
              </a:lnSpc>
            </a:pP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风险</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(contingent annuity)</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15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支付期限？</a:t>
            </a: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lnSpc>
                <a:spcPct val="150000"/>
              </a:lnSpc>
            </a:pP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定期</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period-certain annuity)</a:t>
            </a:r>
          </a:p>
          <a:p>
            <a:pPr lvl="1" eaLnBrk="1" hangingPunct="1">
              <a:lnSpc>
                <a:spcPct val="150000"/>
              </a:lnSpc>
            </a:pPr>
            <a:r>
              <a:rPr lang="zh-CN" altLang="en-US" b="0" dirty="0" smtClean="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永续</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perpetuity</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 </a:t>
            </a:r>
          </a:p>
        </p:txBody>
      </p:sp>
    </p:spTree>
    <p:extLst>
      <p:ext uri="{BB962C8B-B14F-4D97-AF65-F5344CB8AC3E}">
        <p14:creationId xmlns:p14="http://schemas.microsoft.com/office/powerpoint/2010/main" val="244577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C9B1D55-AA27-4AE7-AAE8-A1B3AC489575}" type="slidenum">
              <a:rPr lang="zh-CN" altLang="en-US"/>
              <a:pPr eaLnBrk="1" hangingPunct="1"/>
              <a:t>40</a:t>
            </a:fld>
            <a:endParaRPr lang="en-US" altLang="zh-CN"/>
          </a:p>
        </p:txBody>
      </p:sp>
      <p:sp>
        <p:nvSpPr>
          <p:cNvPr id="53251" name="Rectangle 2"/>
          <p:cNvSpPr>
            <a:spLocks noGrp="1" noChangeArrowheads="1"/>
          </p:cNvSpPr>
          <p:nvPr>
            <p:ph type="title"/>
          </p:nvPr>
        </p:nvSpPr>
        <p:spPr>
          <a:xfrm>
            <a:off x="457200" y="894677"/>
            <a:ext cx="8229600" cy="789140"/>
          </a:xfrm>
        </p:spPr>
        <p:txBody>
          <a:bodyPr/>
          <a:lstStyle/>
          <a:p>
            <a:pPr eaLnBrk="1" hangingPunct="1"/>
            <a:r>
              <a:rPr lang="en-US" altLang="zh-CN" sz="2400" b="0" dirty="0" smtClean="0">
                <a:latin typeface="+mj-lt"/>
                <a:ea typeface="黑体" panose="02010609060101010101" pitchFamily="49" charset="-122"/>
                <a:cs typeface="Times New Roman" panose="02020603050405020304" pitchFamily="18" charset="0"/>
              </a:rPr>
              <a:t>Solution</a:t>
            </a:r>
            <a:r>
              <a:rPr lang="zh-CN" altLang="en-US" sz="2400" b="0" dirty="0" smtClean="0">
                <a:latin typeface="+mj-lt"/>
                <a:ea typeface="黑体" panose="02010609060101010101" pitchFamily="49" charset="-122"/>
                <a:cs typeface="Times New Roman" panose="02020603050405020304" pitchFamily="18" charset="0"/>
              </a:rPr>
              <a:t>：</a:t>
            </a:r>
            <a:endParaRPr lang="en-US" sz="2400" b="0" dirty="0" smtClean="0">
              <a:latin typeface="+mj-lt"/>
              <a:ea typeface="黑体" panose="02010609060101010101" pitchFamily="49" charset="-122"/>
              <a:cs typeface="Times New Roman" panose="02020603050405020304" pitchFamily="18" charset="0"/>
            </a:endParaRPr>
          </a:p>
        </p:txBody>
      </p:sp>
      <p:graphicFrame>
        <p:nvGraphicFramePr>
          <p:cNvPr id="53252" name="Object 3"/>
          <p:cNvGraphicFramePr>
            <a:graphicFrameLocks noChangeAspect="1"/>
          </p:cNvGraphicFramePr>
          <p:nvPr/>
        </p:nvGraphicFramePr>
        <p:xfrm>
          <a:off x="1187450" y="1773238"/>
          <a:ext cx="4681538" cy="3508375"/>
        </p:xfrm>
        <a:graphic>
          <a:graphicData uri="http://schemas.openxmlformats.org/presentationml/2006/ole">
            <mc:AlternateContent xmlns:mc="http://schemas.openxmlformats.org/markup-compatibility/2006">
              <mc:Choice xmlns:v="urn:schemas-microsoft-com:vml" Requires="v">
                <p:oleObj spid="_x0000_s96313" r:id="rId3" imgW="2273300" imgH="1701800" progId="">
                  <p:embed/>
                </p:oleObj>
              </mc:Choice>
              <mc:Fallback>
                <p:oleObj r:id="rId3" imgW="2273300" imgH="1701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4681538" cy="350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59871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8B3ADC73-3847-4365-BF76-D25D581BE14D}" type="slidenum">
              <a:rPr lang="zh-CN" altLang="en-US"/>
              <a:pPr eaLnBrk="1" hangingPunct="1">
                <a:buNone/>
              </a:pPr>
              <a:t>41</a:t>
            </a:fld>
            <a:endParaRPr lang="en-US" altLang="zh-CN"/>
          </a:p>
        </p:txBody>
      </p:sp>
      <p:sp>
        <p:nvSpPr>
          <p:cNvPr id="54275" name="Text Box 2"/>
          <p:cNvSpPr txBox="1">
            <a:spLocks noChangeArrowheads="1"/>
          </p:cNvSpPr>
          <p:nvPr/>
        </p:nvSpPr>
        <p:spPr bwMode="auto">
          <a:xfrm>
            <a:off x="1476375" y="1771650"/>
            <a:ext cx="941283"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a:latin typeface="Times New Roman" pitchFamily="18" charset="0"/>
              </a:rPr>
              <a:t>B = D</a:t>
            </a:r>
          </a:p>
        </p:txBody>
      </p:sp>
      <p:sp>
        <p:nvSpPr>
          <p:cNvPr id="54276" name="AutoShape 3"/>
          <p:cNvSpPr>
            <a:spLocks noChangeArrowheads="1"/>
          </p:cNvSpPr>
          <p:nvPr/>
        </p:nvSpPr>
        <p:spPr bwMode="auto">
          <a:xfrm>
            <a:off x="2854342" y="1939039"/>
            <a:ext cx="719137" cy="217487"/>
          </a:xfrm>
          <a:prstGeom prst="rightArrow">
            <a:avLst>
              <a:gd name="adj1" fmla="val 50000"/>
              <a:gd name="adj2" fmla="val 82664"/>
            </a:avLst>
          </a:prstGeom>
          <a:solidFill>
            <a:schemeClr val="folHlink"/>
          </a:solidFill>
          <a:ln w="9525">
            <a:solidFill>
              <a:srgbClr val="00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a:p>
        </p:txBody>
      </p:sp>
      <p:sp>
        <p:nvSpPr>
          <p:cNvPr id="54277" name="Text Box 4"/>
          <p:cNvSpPr txBox="1">
            <a:spLocks noChangeArrowheads="1"/>
          </p:cNvSpPr>
          <p:nvPr/>
        </p:nvSpPr>
        <p:spPr bwMode="auto">
          <a:xfrm>
            <a:off x="1476375" y="4005263"/>
            <a:ext cx="641874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dirty="0" err="1">
                <a:latin typeface="+mn-lt"/>
              </a:rPr>
              <a:t>A:B:C:D</a:t>
            </a:r>
            <a:r>
              <a:rPr lang="en-US" altLang="zh-CN" sz="2400" b="1" dirty="0">
                <a:latin typeface="+mn-lt"/>
              </a:rPr>
              <a:t> = (1 – </a:t>
            </a:r>
            <a:r>
              <a:rPr lang="en-US" altLang="zh-CN" sz="2400" b="1" i="1" dirty="0" err="1">
                <a:latin typeface="Times New Roman" panose="02020603050405020304" pitchFamily="18" charset="0"/>
                <a:cs typeface="Times New Roman" panose="02020603050405020304" pitchFamily="18" charset="0"/>
              </a:rPr>
              <a:t>v</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mn-lt"/>
              </a:rPr>
              <a:t>)</a:t>
            </a:r>
            <a:r>
              <a:rPr lang="en-US" altLang="zh-CN" sz="2400" b="1" i="1" baseline="30000" dirty="0">
                <a:latin typeface="+mn-lt"/>
              </a:rPr>
              <a:t> </a:t>
            </a:r>
            <a:r>
              <a:rPr lang="en-US" altLang="zh-CN" sz="2400" b="1" dirty="0">
                <a:latin typeface="+mn-lt"/>
                <a:cs typeface="Times New Roman" pitchFamily="18" charset="0"/>
              </a:rPr>
              <a:t>: (</a:t>
            </a:r>
            <a:r>
              <a:rPr lang="en-US" altLang="zh-CN" sz="2400" b="1" i="1" dirty="0" err="1">
                <a:latin typeface="Times New Roman" panose="02020603050405020304" pitchFamily="18" charset="0"/>
                <a:cs typeface="Times New Roman" panose="02020603050405020304" pitchFamily="18" charset="0"/>
              </a:rPr>
              <a:t>v</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mn-lt"/>
                <a:cs typeface="Times New Roman" pitchFamily="18" charset="0"/>
              </a:rPr>
              <a:t> – </a:t>
            </a:r>
            <a:r>
              <a:rPr lang="en-US" altLang="zh-CN" sz="2400" b="1" i="1" dirty="0" err="1">
                <a:latin typeface="Times New Roman" panose="02020603050405020304" pitchFamily="18" charset="0"/>
                <a:cs typeface="Times New Roman" panose="02020603050405020304" pitchFamily="18" charset="0"/>
              </a:rPr>
              <a:t>v</a:t>
            </a:r>
            <a:r>
              <a:rPr lang="en-US" altLang="zh-CN" sz="2400" b="1" baseline="30000" dirty="0" err="1">
                <a:latin typeface="Times New Roman" panose="02020603050405020304" pitchFamily="18" charset="0"/>
                <a:cs typeface="Times New Roman" panose="02020603050405020304" pitchFamily="18" charset="0"/>
              </a:rPr>
              <a:t>3</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mn-lt"/>
                <a:cs typeface="Times New Roman" pitchFamily="18" charset="0"/>
              </a:rPr>
              <a:t> ): (</a:t>
            </a:r>
            <a:r>
              <a:rPr lang="en-US" altLang="zh-CN" sz="2400" b="1" i="1" dirty="0" err="1">
                <a:latin typeface="Times New Roman" panose="02020603050405020304" pitchFamily="18" charset="0"/>
                <a:cs typeface="Times New Roman" panose="02020603050405020304" pitchFamily="18" charset="0"/>
              </a:rPr>
              <a:t>v</a:t>
            </a:r>
            <a:r>
              <a:rPr lang="en-US" altLang="zh-CN" sz="2400" b="1" baseline="30000" dirty="0" err="1">
                <a:latin typeface="Times New Roman" panose="02020603050405020304" pitchFamily="18" charset="0"/>
                <a:cs typeface="Times New Roman" panose="02020603050405020304" pitchFamily="18" charset="0"/>
              </a:rPr>
              <a:t>3</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 </a:t>
            </a:r>
            <a:r>
              <a:rPr lang="en-US" altLang="zh-CN" sz="2400" b="1" i="1" dirty="0" err="1">
                <a:latin typeface="Times New Roman" panose="02020603050405020304" pitchFamily="18" charset="0"/>
                <a:cs typeface="Times New Roman" panose="02020603050405020304" pitchFamily="18" charset="0"/>
              </a:rPr>
              <a:t>v</a:t>
            </a:r>
            <a:r>
              <a:rPr lang="en-US" altLang="zh-CN" sz="2400" b="1" baseline="30000" dirty="0" err="1">
                <a:latin typeface="Times New Roman" panose="02020603050405020304" pitchFamily="18" charset="0"/>
                <a:cs typeface="Times New Roman" panose="02020603050405020304" pitchFamily="18" charset="0"/>
              </a:rPr>
              <a:t>5</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mn-lt"/>
                <a:cs typeface="Times New Roman" pitchFamily="18" charset="0"/>
              </a:rPr>
              <a:t>): (</a:t>
            </a:r>
            <a:r>
              <a:rPr lang="en-US" altLang="zh-CN" sz="2400" b="1" i="1" dirty="0" err="1">
                <a:latin typeface="Times New Roman" panose="02020603050405020304" pitchFamily="18" charset="0"/>
                <a:cs typeface="Times New Roman" panose="02020603050405020304" pitchFamily="18" charset="0"/>
              </a:rPr>
              <a:t>v</a:t>
            </a:r>
            <a:r>
              <a:rPr lang="en-US" altLang="zh-CN" sz="2400" b="1" baseline="30000" dirty="0" err="1">
                <a:latin typeface="Times New Roman" panose="02020603050405020304" pitchFamily="18" charset="0"/>
                <a:cs typeface="Times New Roman" panose="02020603050405020304" pitchFamily="18" charset="0"/>
              </a:rPr>
              <a:t>5</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mn-lt"/>
                <a:cs typeface="Times New Roman" pitchFamily="18" charset="0"/>
              </a:rPr>
              <a:t>)</a:t>
            </a:r>
            <a:endParaRPr lang="en-US" altLang="zh-CN" sz="2400" b="1" i="1" baseline="30000" dirty="0">
              <a:latin typeface="+mn-lt"/>
              <a:cs typeface="Times New Roman" pitchFamily="18" charset="0"/>
            </a:endParaRPr>
          </a:p>
          <a:p>
            <a:pPr eaLnBrk="1" hangingPunct="1">
              <a:buNone/>
            </a:pPr>
            <a:r>
              <a:rPr lang="en-US" altLang="zh-CN" sz="2400" b="1" i="1" dirty="0">
                <a:latin typeface="+mn-lt"/>
                <a:cs typeface="Times New Roman" pitchFamily="18" charset="0"/>
              </a:rPr>
              <a:t>               </a:t>
            </a:r>
          </a:p>
          <a:p>
            <a:pPr eaLnBrk="1" hangingPunct="1">
              <a:buNone/>
            </a:pPr>
            <a:r>
              <a:rPr lang="en-US" altLang="zh-CN" sz="2400" b="1" i="1" dirty="0">
                <a:latin typeface="+mn-lt"/>
                <a:cs typeface="Times New Roman" pitchFamily="18" charset="0"/>
              </a:rPr>
              <a:t>               = </a:t>
            </a:r>
            <a:r>
              <a:rPr lang="en-US" altLang="zh-CN" sz="2400" b="1" dirty="0">
                <a:latin typeface="+mn-lt"/>
                <a:cs typeface="Times New Roman" pitchFamily="18" charset="0"/>
              </a:rPr>
              <a:t>0.2138 : 0.3003 : 0.1856 : 0.3003</a:t>
            </a:r>
          </a:p>
        </p:txBody>
      </p:sp>
      <p:graphicFrame>
        <p:nvGraphicFramePr>
          <p:cNvPr id="54278" name="Object 5"/>
          <p:cNvGraphicFramePr>
            <a:graphicFrameLocks noChangeAspect="1"/>
          </p:cNvGraphicFramePr>
          <p:nvPr>
            <p:extLst>
              <p:ext uri="{D42A27DB-BD31-4B8C-83A1-F6EECF244321}">
                <p14:modId xmlns:p14="http://schemas.microsoft.com/office/powerpoint/2010/main" val="1849650771"/>
              </p:ext>
            </p:extLst>
          </p:nvPr>
        </p:nvGraphicFramePr>
        <p:xfrm>
          <a:off x="4040188" y="1528763"/>
          <a:ext cx="2359025" cy="895350"/>
        </p:xfrm>
        <a:graphic>
          <a:graphicData uri="http://schemas.openxmlformats.org/presentationml/2006/ole">
            <mc:AlternateContent xmlns:mc="http://schemas.openxmlformats.org/markup-compatibility/2006">
              <mc:Choice xmlns:v="urn:schemas-microsoft-com:vml" Requires="v">
                <p:oleObj spid="_x0000_s97392" r:id="rId3" imgW="1105860" imgH="419464" progId="">
                  <p:embed/>
                </p:oleObj>
              </mc:Choice>
              <mc:Fallback>
                <p:oleObj r:id="rId3" imgW="1105860" imgH="41946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0188" y="1528763"/>
                        <a:ext cx="235902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9" name="Object 6"/>
          <p:cNvGraphicFramePr>
            <a:graphicFrameLocks noChangeAspect="1"/>
          </p:cNvGraphicFramePr>
          <p:nvPr>
            <p:extLst>
              <p:ext uri="{D42A27DB-BD31-4B8C-83A1-F6EECF244321}">
                <p14:modId xmlns:p14="http://schemas.microsoft.com/office/powerpoint/2010/main" val="2539601237"/>
              </p:ext>
            </p:extLst>
          </p:nvPr>
        </p:nvGraphicFramePr>
        <p:xfrm>
          <a:off x="4140200" y="2924175"/>
          <a:ext cx="1743075" cy="428625"/>
        </p:xfrm>
        <a:graphic>
          <a:graphicData uri="http://schemas.openxmlformats.org/presentationml/2006/ole">
            <mc:AlternateContent xmlns:mc="http://schemas.openxmlformats.org/markup-compatibility/2006">
              <mc:Choice xmlns:v="urn:schemas-microsoft-com:vml" Requires="v">
                <p:oleObj spid="_x0000_s97393" r:id="rId5" imgW="825500" imgH="203200" progId="">
                  <p:embed/>
                </p:oleObj>
              </mc:Choice>
              <mc:Fallback>
                <p:oleObj r:id="rId5" imgW="825500" imgH="203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2924175"/>
                        <a:ext cx="17430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9534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58F0FCA-F976-47E8-9AF7-3C50777DDEC0}" type="slidenum">
              <a:rPr lang="zh-CN" altLang="en-US"/>
              <a:pPr eaLnBrk="1" hangingPunct="1"/>
              <a:t>42</a:t>
            </a:fld>
            <a:endParaRPr lang="en-US" altLang="zh-CN"/>
          </a:p>
        </p:txBody>
      </p:sp>
      <p:sp>
        <p:nvSpPr>
          <p:cNvPr id="50179" name="Text Box 2"/>
          <p:cNvSpPr txBox="1">
            <a:spLocks noChangeArrowheads="1"/>
          </p:cNvSpPr>
          <p:nvPr/>
        </p:nvSpPr>
        <p:spPr bwMode="auto">
          <a:xfrm>
            <a:off x="1691680" y="1130935"/>
            <a:ext cx="5544616" cy="622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None/>
            </a:pPr>
            <a:r>
              <a:rPr lang="en-US" altLang="zh-CN" sz="2800" b="1" dirty="0">
                <a:solidFill>
                  <a:srgbClr val="003399"/>
                </a:solidFill>
                <a:latin typeface="+mn-lt"/>
                <a:ea typeface="黑体" panose="02010609060101010101" pitchFamily="49" charset="-122"/>
              </a:rPr>
              <a:t>Excel </a:t>
            </a:r>
            <a:r>
              <a:rPr lang="zh-CN" altLang="en-US" sz="2800" b="1" dirty="0" smtClean="0">
                <a:solidFill>
                  <a:srgbClr val="003399"/>
                </a:solidFill>
                <a:latin typeface="+mn-lt"/>
                <a:ea typeface="黑体" panose="02010609060101010101" pitchFamily="49" charset="-122"/>
              </a:rPr>
              <a:t>应用（说明见下页）</a:t>
            </a:r>
            <a:endParaRPr lang="zh-CN" altLang="en-US" sz="2800" b="1" dirty="0">
              <a:solidFill>
                <a:srgbClr val="003399"/>
              </a:solidFill>
              <a:latin typeface="+mn-lt"/>
              <a:ea typeface="黑体" panose="02010609060101010101" pitchFamily="49" charset="-122"/>
            </a:endParaRP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r="56560"/>
          <a:stretch>
            <a:fillRect/>
          </a:stretch>
        </p:blipFill>
        <p:spPr bwMode="auto">
          <a:xfrm>
            <a:off x="971550" y="2034457"/>
            <a:ext cx="6697663"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460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buNone/>
              <a:defRPr/>
            </a:pPr>
            <a:fld id="{9C4D7B26-6AEB-447E-9E3F-B9B3A76A2582}" type="slidenum">
              <a:rPr lang="zh-CN" altLang="en-US" smtClean="0"/>
              <a:pPr>
                <a:buNone/>
                <a:defRPr/>
              </a:pPr>
              <a:t>43</a:t>
            </a:fld>
            <a:endParaRPr lang="en-US" dirty="0"/>
          </a:p>
        </p:txBody>
      </p:sp>
      <p:sp>
        <p:nvSpPr>
          <p:cNvPr id="3" name="矩形 2"/>
          <p:cNvSpPr/>
          <p:nvPr/>
        </p:nvSpPr>
        <p:spPr>
          <a:xfrm>
            <a:off x="611560" y="1628800"/>
            <a:ext cx="7776864" cy="4044184"/>
          </a:xfrm>
          <a:prstGeom prst="rect">
            <a:avLst/>
          </a:prstGeom>
        </p:spPr>
        <p:txBody>
          <a:bodyPr wrap="square">
            <a:spAutoFit/>
          </a:bodyPr>
          <a:lstStyle/>
          <a:p>
            <a:pPr>
              <a:lnSpc>
                <a:spcPct val="150000"/>
              </a:lnSpc>
              <a:buNone/>
            </a:pPr>
            <a:r>
              <a:rPr lang="en-US" altLang="zh-CN" sz="2400" b="1" dirty="0" smtClean="0">
                <a:solidFill>
                  <a:srgbClr val="6600FF"/>
                </a:solidFill>
                <a:latin typeface="+mn-lt"/>
              </a:rPr>
              <a:t>PV(rate, </a:t>
            </a:r>
            <a:r>
              <a:rPr lang="en-US" altLang="zh-CN" sz="2400" b="1" dirty="0" err="1" smtClean="0">
                <a:solidFill>
                  <a:srgbClr val="6600FF"/>
                </a:solidFill>
                <a:latin typeface="+mn-lt"/>
              </a:rPr>
              <a:t>nper</a:t>
            </a:r>
            <a:r>
              <a:rPr lang="en-US" altLang="zh-CN" sz="2400" b="1" dirty="0" smtClean="0">
                <a:solidFill>
                  <a:srgbClr val="6600FF"/>
                </a:solidFill>
                <a:latin typeface="+mn-lt"/>
              </a:rPr>
              <a:t>, </a:t>
            </a:r>
            <a:r>
              <a:rPr lang="en-US" altLang="zh-CN" sz="2400" b="1" dirty="0" err="1" smtClean="0">
                <a:solidFill>
                  <a:srgbClr val="6600FF"/>
                </a:solidFill>
                <a:latin typeface="+mn-lt"/>
              </a:rPr>
              <a:t>pmt</a:t>
            </a:r>
            <a:r>
              <a:rPr lang="en-US" altLang="zh-CN" sz="2400" b="1" dirty="0" smtClean="0">
                <a:solidFill>
                  <a:srgbClr val="6600FF"/>
                </a:solidFill>
                <a:latin typeface="+mn-lt"/>
              </a:rPr>
              <a:t>, [</a:t>
            </a:r>
            <a:r>
              <a:rPr lang="en-US" altLang="zh-CN" sz="2400" b="1" dirty="0" err="1">
                <a:solidFill>
                  <a:srgbClr val="6600FF"/>
                </a:solidFill>
                <a:latin typeface="+mn-lt"/>
              </a:rPr>
              <a:t>f</a:t>
            </a:r>
            <a:r>
              <a:rPr lang="en-US" altLang="zh-CN" sz="2400" b="1" dirty="0" err="1" smtClean="0">
                <a:solidFill>
                  <a:srgbClr val="6600FF"/>
                </a:solidFill>
                <a:latin typeface="+mn-lt"/>
              </a:rPr>
              <a:t>v</a:t>
            </a:r>
            <a:r>
              <a:rPr lang="en-US" altLang="zh-CN" sz="2400" b="1" dirty="0" smtClean="0">
                <a:solidFill>
                  <a:srgbClr val="6600FF"/>
                </a:solidFill>
                <a:latin typeface="+mn-lt"/>
              </a:rPr>
              <a:t>], [</a:t>
            </a:r>
            <a:r>
              <a:rPr lang="en-US" altLang="zh-CN" sz="2400" b="1" dirty="0">
                <a:solidFill>
                  <a:srgbClr val="6600FF"/>
                </a:solidFill>
                <a:latin typeface="+mn-lt"/>
              </a:rPr>
              <a:t>type])</a:t>
            </a:r>
          </a:p>
          <a:p>
            <a:pPr>
              <a:lnSpc>
                <a:spcPct val="150000"/>
              </a:lnSpc>
              <a:buNone/>
            </a:pPr>
            <a:r>
              <a:rPr lang="en-US" altLang="zh-CN" sz="2400" b="1" dirty="0">
                <a:latin typeface="+mn-lt"/>
              </a:rPr>
              <a:t>rate    </a:t>
            </a:r>
            <a:r>
              <a:rPr lang="zh-CN" altLang="en-US" sz="2400" b="1" dirty="0">
                <a:latin typeface="+mn-lt"/>
              </a:rPr>
              <a:t>必需。各期利率。 </a:t>
            </a:r>
            <a:br>
              <a:rPr lang="zh-CN" altLang="en-US" sz="2400" b="1" dirty="0">
                <a:latin typeface="+mn-lt"/>
              </a:rPr>
            </a:br>
            <a:r>
              <a:rPr lang="en-US" altLang="zh-CN" sz="2400" b="1" dirty="0" err="1">
                <a:latin typeface="+mn-lt"/>
              </a:rPr>
              <a:t>nper</a:t>
            </a:r>
            <a:r>
              <a:rPr lang="en-US" altLang="zh-CN" sz="2400" b="1" dirty="0">
                <a:latin typeface="+mn-lt"/>
              </a:rPr>
              <a:t>    </a:t>
            </a:r>
            <a:r>
              <a:rPr lang="zh-CN" altLang="en-US" sz="2400" b="1" dirty="0">
                <a:latin typeface="+mn-lt"/>
              </a:rPr>
              <a:t>必需。年金的付款总期数。 </a:t>
            </a:r>
            <a:br>
              <a:rPr lang="zh-CN" altLang="en-US" sz="2400" b="1" dirty="0">
                <a:latin typeface="+mn-lt"/>
              </a:rPr>
            </a:br>
            <a:r>
              <a:rPr lang="en-US" altLang="zh-CN" sz="2400" b="1" dirty="0" err="1">
                <a:latin typeface="+mn-lt"/>
              </a:rPr>
              <a:t>pmt</a:t>
            </a:r>
            <a:r>
              <a:rPr lang="en-US" altLang="zh-CN" sz="2400" b="1" dirty="0">
                <a:latin typeface="+mn-lt"/>
              </a:rPr>
              <a:t>     </a:t>
            </a:r>
            <a:r>
              <a:rPr lang="zh-CN" altLang="en-US" sz="2400" b="1" dirty="0">
                <a:latin typeface="+mn-lt"/>
              </a:rPr>
              <a:t>必需。各期所应支付的金额，其数值在整个年金期间保持不变。如果省略 </a:t>
            </a:r>
            <a:r>
              <a:rPr lang="en-US" altLang="zh-CN" sz="2400" b="1" dirty="0" err="1">
                <a:latin typeface="+mn-lt"/>
              </a:rPr>
              <a:t>pmt</a:t>
            </a:r>
            <a:r>
              <a:rPr lang="zh-CN" altLang="en-US" sz="2400" b="1" dirty="0">
                <a:latin typeface="+mn-lt"/>
              </a:rPr>
              <a:t>，则必须包括 </a:t>
            </a:r>
            <a:r>
              <a:rPr lang="en-US" altLang="zh-CN" sz="2400" b="1" dirty="0" err="1" smtClean="0">
                <a:latin typeface="+mn-lt"/>
              </a:rPr>
              <a:t>fv</a:t>
            </a:r>
            <a:r>
              <a:rPr lang="en-US" altLang="zh-CN" sz="2400" b="1" dirty="0" smtClean="0">
                <a:latin typeface="+mn-lt"/>
              </a:rPr>
              <a:t> </a:t>
            </a:r>
            <a:r>
              <a:rPr lang="zh-CN" altLang="en-US" sz="2400" b="1" dirty="0">
                <a:latin typeface="+mn-lt"/>
              </a:rPr>
              <a:t>参数。 </a:t>
            </a:r>
            <a:br>
              <a:rPr lang="zh-CN" altLang="en-US" sz="2400" b="1" dirty="0">
                <a:latin typeface="+mn-lt"/>
              </a:rPr>
            </a:br>
            <a:r>
              <a:rPr lang="en-US" altLang="zh-CN" sz="2400" b="1" dirty="0" err="1" smtClean="0">
                <a:latin typeface="+mn-lt"/>
              </a:rPr>
              <a:t>fv</a:t>
            </a:r>
            <a:r>
              <a:rPr lang="en-US" altLang="zh-CN" sz="2400" b="1" dirty="0">
                <a:latin typeface="+mn-lt"/>
              </a:rPr>
              <a:t>    </a:t>
            </a:r>
            <a:r>
              <a:rPr lang="zh-CN" altLang="en-US" sz="2400" b="1" dirty="0">
                <a:latin typeface="+mn-lt"/>
              </a:rPr>
              <a:t>可选</a:t>
            </a:r>
            <a:r>
              <a:rPr lang="zh-CN" altLang="en-US" sz="2400" b="1" dirty="0" smtClean="0">
                <a:latin typeface="+mn-lt"/>
              </a:rPr>
              <a:t>。终值</a:t>
            </a:r>
            <a:r>
              <a:rPr lang="zh-CN" altLang="en-US" sz="2400" b="1" dirty="0">
                <a:latin typeface="+mn-lt"/>
              </a:rPr>
              <a:t>。缺省值为</a:t>
            </a:r>
            <a:r>
              <a:rPr lang="en-US" altLang="zh-CN" sz="2400" b="1" dirty="0">
                <a:latin typeface="+mn-lt"/>
              </a:rPr>
              <a:t>0</a:t>
            </a:r>
            <a:r>
              <a:rPr lang="zh-CN" altLang="en-US" sz="2400" b="1" dirty="0" smtClean="0">
                <a:latin typeface="+mn-lt"/>
              </a:rPr>
              <a:t>。</a:t>
            </a:r>
            <a:r>
              <a:rPr lang="zh-CN" altLang="en-US" sz="2400" b="1" dirty="0">
                <a:latin typeface="+mn-lt"/>
              </a:rPr>
              <a:t/>
            </a:r>
            <a:br>
              <a:rPr lang="zh-CN" altLang="en-US" sz="2400" b="1" dirty="0">
                <a:latin typeface="+mn-lt"/>
              </a:rPr>
            </a:br>
            <a:r>
              <a:rPr lang="en-US" altLang="zh-CN" sz="2400" b="1" dirty="0">
                <a:latin typeface="+mn-lt"/>
              </a:rPr>
              <a:t>type    </a:t>
            </a:r>
            <a:r>
              <a:rPr lang="zh-CN" altLang="en-US" sz="2400" b="1" dirty="0">
                <a:latin typeface="+mn-lt"/>
              </a:rPr>
              <a:t>可选。</a:t>
            </a:r>
            <a:r>
              <a:rPr lang="en-US" altLang="zh-CN" sz="2400" b="1" dirty="0">
                <a:latin typeface="+mn-lt"/>
              </a:rPr>
              <a:t>0</a:t>
            </a:r>
            <a:r>
              <a:rPr lang="zh-CN" altLang="en-US" sz="2400" b="1" dirty="0">
                <a:latin typeface="+mn-lt"/>
              </a:rPr>
              <a:t>表示期末 ，</a:t>
            </a:r>
            <a:r>
              <a:rPr lang="en-US" altLang="zh-CN" sz="2400" b="1" dirty="0">
                <a:latin typeface="+mn-lt"/>
              </a:rPr>
              <a:t>1</a:t>
            </a:r>
            <a:r>
              <a:rPr lang="zh-CN" altLang="en-US" sz="2400" b="1" dirty="0">
                <a:latin typeface="+mn-lt"/>
              </a:rPr>
              <a:t>表示期</a:t>
            </a:r>
            <a:r>
              <a:rPr lang="zh-CN" altLang="en-US" sz="2400" b="1" dirty="0" smtClean="0">
                <a:latin typeface="+mn-lt"/>
              </a:rPr>
              <a:t>初。缺省值为</a:t>
            </a:r>
            <a:r>
              <a:rPr lang="en-US" altLang="zh-CN" sz="2400" b="1" dirty="0" smtClean="0">
                <a:latin typeface="+mn-lt"/>
              </a:rPr>
              <a:t>0</a:t>
            </a:r>
            <a:r>
              <a:rPr lang="zh-CN" altLang="en-US" sz="2400" b="1" dirty="0" smtClean="0">
                <a:latin typeface="+mn-lt"/>
              </a:rPr>
              <a:t>。</a:t>
            </a:r>
            <a:endParaRPr lang="zh-CN" altLang="en-US" sz="2400" b="1" dirty="0">
              <a:latin typeface="+mn-lt"/>
            </a:endParaRPr>
          </a:p>
        </p:txBody>
      </p:sp>
    </p:spTree>
    <p:extLst>
      <p:ext uri="{BB962C8B-B14F-4D97-AF65-F5344CB8AC3E}">
        <p14:creationId xmlns:p14="http://schemas.microsoft.com/office/powerpoint/2010/main" val="2335193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9C4D7B26-6AEB-447E-9E3F-B9B3A76A2582}" type="slidenum">
              <a:rPr lang="zh-CN" altLang="en-US" smtClean="0"/>
              <a:pPr>
                <a:defRPr/>
              </a:pPr>
              <a:t>44</a:t>
            </a:fld>
            <a:endParaRPr lang="en-US"/>
          </a:p>
        </p:txBody>
      </p:sp>
      <p:sp>
        <p:nvSpPr>
          <p:cNvPr id="3" name="矩形 2"/>
          <p:cNvSpPr/>
          <p:nvPr/>
        </p:nvSpPr>
        <p:spPr>
          <a:xfrm>
            <a:off x="683568" y="1568981"/>
            <a:ext cx="8064896" cy="4044184"/>
          </a:xfrm>
          <a:prstGeom prst="rect">
            <a:avLst/>
          </a:prstGeom>
        </p:spPr>
        <p:txBody>
          <a:bodyPr wrap="square">
            <a:spAutoFit/>
          </a:bodyPr>
          <a:lstStyle/>
          <a:p>
            <a:pPr>
              <a:lnSpc>
                <a:spcPct val="150000"/>
              </a:lnSpc>
              <a:buNone/>
            </a:pPr>
            <a:r>
              <a:rPr lang="en-US" altLang="zh-CN" sz="2400" b="1" dirty="0" err="1">
                <a:solidFill>
                  <a:srgbClr val="6600FF"/>
                </a:solidFill>
                <a:latin typeface="+mn-lt"/>
              </a:rPr>
              <a:t>FV</a:t>
            </a:r>
            <a:r>
              <a:rPr lang="en-US" altLang="zh-CN" sz="2400" b="1" dirty="0">
                <a:solidFill>
                  <a:srgbClr val="6600FF"/>
                </a:solidFill>
                <a:latin typeface="+mn-lt"/>
              </a:rPr>
              <a:t>(rate</a:t>
            </a:r>
            <a:r>
              <a:rPr lang="en-US" altLang="zh-CN" sz="2400" b="1" dirty="0" smtClean="0">
                <a:solidFill>
                  <a:srgbClr val="6600FF"/>
                </a:solidFill>
                <a:latin typeface="+mn-lt"/>
              </a:rPr>
              <a:t>, </a:t>
            </a:r>
            <a:r>
              <a:rPr lang="en-US" altLang="zh-CN" sz="2400" b="1" dirty="0" err="1" smtClean="0">
                <a:solidFill>
                  <a:srgbClr val="6600FF"/>
                </a:solidFill>
                <a:latin typeface="+mn-lt"/>
              </a:rPr>
              <a:t>nper</a:t>
            </a:r>
            <a:r>
              <a:rPr lang="en-US" altLang="zh-CN" sz="2400" b="1" dirty="0" smtClean="0">
                <a:solidFill>
                  <a:srgbClr val="6600FF"/>
                </a:solidFill>
                <a:latin typeface="+mn-lt"/>
              </a:rPr>
              <a:t>, </a:t>
            </a:r>
            <a:r>
              <a:rPr lang="en-US" altLang="zh-CN" sz="2400" b="1" dirty="0" err="1" smtClean="0">
                <a:solidFill>
                  <a:srgbClr val="6600FF"/>
                </a:solidFill>
                <a:latin typeface="+mn-lt"/>
              </a:rPr>
              <a:t>pmt</a:t>
            </a:r>
            <a:r>
              <a:rPr lang="en-US" altLang="zh-CN" sz="2400" b="1" dirty="0" smtClean="0">
                <a:solidFill>
                  <a:srgbClr val="6600FF"/>
                </a:solidFill>
                <a:latin typeface="+mn-lt"/>
              </a:rPr>
              <a:t>, [</a:t>
            </a:r>
            <a:r>
              <a:rPr lang="en-US" altLang="zh-CN" sz="2400" b="1" dirty="0" err="1">
                <a:solidFill>
                  <a:srgbClr val="6600FF"/>
                </a:solidFill>
                <a:latin typeface="+mn-lt"/>
              </a:rPr>
              <a:t>pv</a:t>
            </a:r>
            <a:r>
              <a:rPr lang="en-US" altLang="zh-CN" sz="2400" b="1" dirty="0" smtClean="0">
                <a:solidFill>
                  <a:srgbClr val="6600FF"/>
                </a:solidFill>
                <a:latin typeface="+mn-lt"/>
              </a:rPr>
              <a:t>], [</a:t>
            </a:r>
            <a:r>
              <a:rPr lang="en-US" altLang="zh-CN" sz="2400" b="1" dirty="0">
                <a:solidFill>
                  <a:srgbClr val="6600FF"/>
                </a:solidFill>
                <a:latin typeface="+mn-lt"/>
              </a:rPr>
              <a:t>type</a:t>
            </a:r>
            <a:r>
              <a:rPr lang="en-US" altLang="zh-CN" sz="2400" b="1" dirty="0" smtClean="0">
                <a:solidFill>
                  <a:srgbClr val="6600FF"/>
                </a:solidFill>
                <a:latin typeface="+mn-lt"/>
              </a:rPr>
              <a:t>])</a:t>
            </a:r>
            <a:endParaRPr lang="zh-CN" altLang="en-US" sz="2400" b="1" dirty="0">
              <a:solidFill>
                <a:srgbClr val="6600FF"/>
              </a:solidFill>
              <a:latin typeface="+mn-lt"/>
            </a:endParaRPr>
          </a:p>
          <a:p>
            <a:pPr>
              <a:lnSpc>
                <a:spcPct val="150000"/>
              </a:lnSpc>
              <a:buNone/>
            </a:pPr>
            <a:r>
              <a:rPr lang="en-US" altLang="zh-CN" sz="2400" b="1" dirty="0" smtClean="0">
                <a:latin typeface="+mn-lt"/>
              </a:rPr>
              <a:t>rate</a:t>
            </a:r>
            <a:r>
              <a:rPr lang="en-US" altLang="zh-CN" sz="2400" b="1" dirty="0">
                <a:latin typeface="+mn-lt"/>
              </a:rPr>
              <a:t>    </a:t>
            </a:r>
            <a:r>
              <a:rPr lang="en-US" altLang="zh-CN" sz="2400" b="1" dirty="0" smtClean="0">
                <a:latin typeface="+mn-lt"/>
              </a:rPr>
              <a:t> </a:t>
            </a:r>
            <a:r>
              <a:rPr lang="zh-CN" altLang="en-US" sz="2400" b="1" dirty="0" smtClean="0">
                <a:latin typeface="+mn-lt"/>
              </a:rPr>
              <a:t>必需</a:t>
            </a:r>
            <a:r>
              <a:rPr lang="zh-CN" altLang="en-US" sz="2400" b="1" dirty="0">
                <a:latin typeface="+mn-lt"/>
              </a:rPr>
              <a:t>。各期利率。 </a:t>
            </a:r>
            <a:br>
              <a:rPr lang="zh-CN" altLang="en-US" sz="2400" b="1" dirty="0">
                <a:latin typeface="+mn-lt"/>
              </a:rPr>
            </a:br>
            <a:r>
              <a:rPr lang="en-US" altLang="zh-CN" sz="2400" b="1" dirty="0" err="1" smtClean="0">
                <a:latin typeface="+mn-lt"/>
              </a:rPr>
              <a:t>nper</a:t>
            </a:r>
            <a:r>
              <a:rPr lang="en-US" altLang="zh-CN" sz="2400" b="1" dirty="0">
                <a:latin typeface="+mn-lt"/>
              </a:rPr>
              <a:t>    </a:t>
            </a:r>
            <a:r>
              <a:rPr lang="zh-CN" altLang="en-US" sz="2400" b="1" dirty="0">
                <a:latin typeface="+mn-lt"/>
              </a:rPr>
              <a:t>必需。年金的付款总期数。 </a:t>
            </a:r>
            <a:br>
              <a:rPr lang="zh-CN" altLang="en-US" sz="2400" b="1" dirty="0">
                <a:latin typeface="+mn-lt"/>
              </a:rPr>
            </a:br>
            <a:r>
              <a:rPr lang="en-US" altLang="zh-CN" sz="2400" b="1" dirty="0" err="1" smtClean="0">
                <a:latin typeface="+mn-lt"/>
              </a:rPr>
              <a:t>pmt</a:t>
            </a:r>
            <a:r>
              <a:rPr lang="en-US" altLang="zh-CN" sz="2400" b="1" dirty="0">
                <a:latin typeface="+mn-lt"/>
              </a:rPr>
              <a:t>    </a:t>
            </a:r>
            <a:r>
              <a:rPr lang="en-US" altLang="zh-CN" sz="2400" b="1" dirty="0" smtClean="0">
                <a:latin typeface="+mn-lt"/>
              </a:rPr>
              <a:t> </a:t>
            </a:r>
            <a:r>
              <a:rPr lang="zh-CN" altLang="en-US" sz="2400" b="1" dirty="0" smtClean="0">
                <a:latin typeface="+mn-lt"/>
              </a:rPr>
              <a:t>必需</a:t>
            </a:r>
            <a:r>
              <a:rPr lang="zh-CN" altLang="en-US" sz="2400" b="1" dirty="0">
                <a:latin typeface="+mn-lt"/>
              </a:rPr>
              <a:t>。各</a:t>
            </a:r>
            <a:r>
              <a:rPr lang="zh-CN" altLang="en-US" sz="2400" b="1" dirty="0" smtClean="0">
                <a:latin typeface="+mn-lt"/>
              </a:rPr>
              <a:t>期支付</a:t>
            </a:r>
            <a:r>
              <a:rPr lang="zh-CN" altLang="en-US" sz="2400" b="1" dirty="0">
                <a:latin typeface="+mn-lt"/>
              </a:rPr>
              <a:t>的</a:t>
            </a:r>
            <a:r>
              <a:rPr lang="zh-CN" altLang="en-US" sz="2400" b="1" dirty="0" smtClean="0">
                <a:latin typeface="+mn-lt"/>
              </a:rPr>
              <a:t>金额。如果</a:t>
            </a:r>
            <a:r>
              <a:rPr lang="zh-CN" altLang="en-US" sz="2400" b="1" dirty="0">
                <a:latin typeface="+mn-lt"/>
              </a:rPr>
              <a:t>省略 </a:t>
            </a:r>
            <a:r>
              <a:rPr lang="en-US" altLang="zh-CN" sz="2400" b="1" dirty="0" err="1">
                <a:latin typeface="+mn-lt"/>
              </a:rPr>
              <a:t>pmt</a:t>
            </a:r>
            <a:r>
              <a:rPr lang="zh-CN" altLang="en-US" sz="2400" b="1" dirty="0">
                <a:latin typeface="+mn-lt"/>
              </a:rPr>
              <a:t>，则必须包括 </a:t>
            </a:r>
            <a:r>
              <a:rPr lang="en-US" altLang="zh-CN" sz="2400" b="1" dirty="0" err="1">
                <a:latin typeface="+mn-lt"/>
              </a:rPr>
              <a:t>pv</a:t>
            </a:r>
            <a:r>
              <a:rPr lang="en-US" altLang="zh-CN" sz="2400" b="1" dirty="0">
                <a:latin typeface="+mn-lt"/>
              </a:rPr>
              <a:t> </a:t>
            </a:r>
            <a:r>
              <a:rPr lang="zh-CN" altLang="en-US" sz="2400" b="1" dirty="0">
                <a:latin typeface="+mn-lt"/>
              </a:rPr>
              <a:t>参数。 </a:t>
            </a:r>
            <a:br>
              <a:rPr lang="zh-CN" altLang="en-US" sz="2400" b="1" dirty="0">
                <a:latin typeface="+mn-lt"/>
              </a:rPr>
            </a:br>
            <a:r>
              <a:rPr lang="en-US" altLang="zh-CN" sz="2400" b="1" dirty="0" err="1" smtClean="0">
                <a:latin typeface="+mn-lt"/>
              </a:rPr>
              <a:t>pv</a:t>
            </a:r>
            <a:r>
              <a:rPr lang="en-US" altLang="zh-CN" sz="2400" b="1" dirty="0">
                <a:latin typeface="+mn-lt"/>
              </a:rPr>
              <a:t>    </a:t>
            </a:r>
            <a:r>
              <a:rPr lang="zh-CN" altLang="en-US" sz="2400" b="1" dirty="0">
                <a:latin typeface="+mn-lt"/>
              </a:rPr>
              <a:t>可选。</a:t>
            </a:r>
            <a:r>
              <a:rPr lang="zh-CN" altLang="en-US" sz="2400" b="1" dirty="0" smtClean="0">
                <a:latin typeface="+mn-lt"/>
              </a:rPr>
              <a:t>现值</a:t>
            </a:r>
            <a:r>
              <a:rPr lang="zh-CN" altLang="en-US" sz="2400" b="1" dirty="0">
                <a:latin typeface="+mn-lt"/>
              </a:rPr>
              <a:t>。缺省值为</a:t>
            </a:r>
            <a:r>
              <a:rPr lang="en-US" altLang="zh-CN" sz="2400" b="1" dirty="0" smtClean="0">
                <a:latin typeface="+mn-lt"/>
              </a:rPr>
              <a:t>0</a:t>
            </a:r>
            <a:r>
              <a:rPr lang="zh-CN" altLang="en-US" sz="2400" b="1" dirty="0" smtClean="0">
                <a:latin typeface="+mn-lt"/>
              </a:rPr>
              <a:t>。 </a:t>
            </a:r>
            <a:r>
              <a:rPr lang="zh-CN" altLang="en-US" sz="2400" b="1" dirty="0">
                <a:latin typeface="+mn-lt"/>
              </a:rPr>
              <a:t/>
            </a:r>
            <a:br>
              <a:rPr lang="zh-CN" altLang="en-US" sz="2400" b="1" dirty="0">
                <a:latin typeface="+mn-lt"/>
              </a:rPr>
            </a:br>
            <a:r>
              <a:rPr lang="en-US" altLang="zh-CN" sz="2400" b="1" dirty="0" smtClean="0">
                <a:latin typeface="+mn-lt"/>
              </a:rPr>
              <a:t>type</a:t>
            </a:r>
            <a:r>
              <a:rPr lang="en-US" altLang="zh-CN" sz="2400" b="1" dirty="0">
                <a:latin typeface="+mn-lt"/>
              </a:rPr>
              <a:t>    </a:t>
            </a:r>
            <a:r>
              <a:rPr lang="zh-CN" altLang="en-US" sz="2400" b="1" dirty="0">
                <a:latin typeface="+mn-lt"/>
              </a:rPr>
              <a:t>可选</a:t>
            </a:r>
            <a:r>
              <a:rPr lang="zh-CN" altLang="en-US" sz="2400" b="1" dirty="0" smtClean="0">
                <a:latin typeface="+mn-lt"/>
              </a:rPr>
              <a:t>。</a:t>
            </a:r>
            <a:r>
              <a:rPr lang="en-US" altLang="zh-CN" sz="2400" b="1" dirty="0" smtClean="0">
                <a:latin typeface="+mn-lt"/>
              </a:rPr>
              <a:t>0</a:t>
            </a:r>
            <a:r>
              <a:rPr lang="zh-CN" altLang="en-US" sz="2400" b="1" dirty="0" smtClean="0">
                <a:latin typeface="+mn-lt"/>
              </a:rPr>
              <a:t>表示期末 ，</a:t>
            </a:r>
            <a:r>
              <a:rPr lang="en-US" altLang="zh-CN" sz="2400" b="1" dirty="0" smtClean="0">
                <a:latin typeface="+mn-lt"/>
              </a:rPr>
              <a:t>1</a:t>
            </a:r>
            <a:r>
              <a:rPr lang="zh-CN" altLang="en-US" sz="2400" b="1" dirty="0" smtClean="0">
                <a:latin typeface="+mn-lt"/>
              </a:rPr>
              <a:t>表示期</a:t>
            </a:r>
            <a:r>
              <a:rPr lang="zh-CN" altLang="en-US" sz="2400" b="1" dirty="0">
                <a:latin typeface="+mn-lt"/>
              </a:rPr>
              <a:t>初。缺省值为</a:t>
            </a:r>
            <a:r>
              <a:rPr lang="en-US" altLang="zh-CN" sz="2400" b="1" dirty="0">
                <a:latin typeface="+mn-lt"/>
              </a:rPr>
              <a:t>0</a:t>
            </a:r>
            <a:r>
              <a:rPr lang="zh-CN" altLang="en-US" sz="2400" b="1" dirty="0">
                <a:latin typeface="+mn-lt"/>
              </a:rPr>
              <a:t>。</a:t>
            </a:r>
            <a:endParaRPr lang="zh-CN" altLang="en-US" sz="2400" b="1" dirty="0">
              <a:effectLst/>
              <a:latin typeface="+mn-lt"/>
            </a:endParaRPr>
          </a:p>
        </p:txBody>
      </p:sp>
    </p:spTree>
    <p:extLst>
      <p:ext uri="{BB962C8B-B14F-4D97-AF65-F5344CB8AC3E}">
        <p14:creationId xmlns:p14="http://schemas.microsoft.com/office/powerpoint/2010/main" val="931335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D7E5214-95D4-438A-99CC-CBCF1C710CA2}" type="slidenum">
              <a:rPr lang="en-US" altLang="zh-CN"/>
              <a:pPr eaLnBrk="1" hangingPunct="1"/>
              <a:t>45</a:t>
            </a:fld>
            <a:endParaRPr lang="en-US" altLang="zh-CN"/>
          </a:p>
        </p:txBody>
      </p:sp>
      <p:sp>
        <p:nvSpPr>
          <p:cNvPr id="500739" name="Rectangle 3"/>
          <p:cNvSpPr>
            <a:spLocks noGrp="1" noChangeArrowheads="1"/>
          </p:cNvSpPr>
          <p:nvPr>
            <p:ph type="body" idx="1"/>
          </p:nvPr>
        </p:nvSpPr>
        <p:spPr>
          <a:xfrm>
            <a:off x="395536" y="1484784"/>
            <a:ext cx="7920038" cy="4968552"/>
          </a:xfrm>
        </p:spPr>
        <p:txBody>
          <a:bodyPr/>
          <a:lstStyle/>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前述年金的特点</a:t>
            </a: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每年复利</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次（给出年实际利率），每年支付</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次</a:t>
            </a:r>
          </a:p>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问题：如何计算下述年金？</a:t>
            </a: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每年复利</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次，每年支付 </a:t>
            </a:r>
            <a:r>
              <a:rPr lang="en-US" altLang="zh-CN"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次（</a:t>
            </a:r>
            <a:r>
              <a:rPr lang="zh-CN" altLang="en-US"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常见</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方法１：</a:t>
            </a:r>
          </a:p>
          <a:p>
            <a:pPr lvl="1"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计算每次付款对应的实际利率，再应用基本公式。</a:t>
            </a:r>
          </a:p>
          <a:p>
            <a:pP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方法２：建立新公式</a:t>
            </a:r>
            <a:endParaRPr lang="zh-CN" altLang="en-US" sz="2000"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Rectangle 2"/>
          <p:cNvSpPr>
            <a:spLocks noGrp="1" noChangeArrowheads="1"/>
          </p:cNvSpPr>
          <p:nvPr>
            <p:ph type="title"/>
          </p:nvPr>
        </p:nvSpPr>
        <p:spPr>
          <a:xfrm>
            <a:off x="468313" y="674237"/>
            <a:ext cx="7543800" cy="1003300"/>
          </a:xfrm>
        </p:spPr>
        <p:txBody>
          <a:bodyPr/>
          <a:lstStyle/>
          <a:p>
            <a:pPr algn="ctr" eaLnBrk="1" hangingPunct="1"/>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回顾</a:t>
            </a:r>
          </a:p>
        </p:txBody>
      </p:sp>
    </p:spTree>
    <p:extLst>
      <p:ext uri="{BB962C8B-B14F-4D97-AF65-F5344CB8AC3E}">
        <p14:creationId xmlns:p14="http://schemas.microsoft.com/office/powerpoint/2010/main" val="3372625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 calcmode="lin" valueType="num">
                                      <p:cBhvr additive="base">
                                        <p:cTn id="7" dur="500" fill="hold"/>
                                        <p:tgtEl>
                                          <p:spTgt spid="500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07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anim calcmode="lin" valueType="num">
                                      <p:cBhvr additive="base">
                                        <p:cTn id="11" dur="500" fill="hold"/>
                                        <p:tgtEl>
                                          <p:spTgt spid="5007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07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00739">
                                            <p:txEl>
                                              <p:pRg st="2" end="2"/>
                                            </p:txEl>
                                          </p:spTgt>
                                        </p:tgtEl>
                                        <p:attrNameLst>
                                          <p:attrName>style.visibility</p:attrName>
                                        </p:attrNameLst>
                                      </p:cBhvr>
                                      <p:to>
                                        <p:strVal val="visible"/>
                                      </p:to>
                                    </p:set>
                                    <p:anim calcmode="lin" valueType="num">
                                      <p:cBhvr additive="base">
                                        <p:cTn id="17" dur="500" fill="hold"/>
                                        <p:tgtEl>
                                          <p:spTgt spid="5007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073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00739">
                                            <p:txEl>
                                              <p:pRg st="3" end="3"/>
                                            </p:txEl>
                                          </p:spTgt>
                                        </p:tgtEl>
                                        <p:attrNameLst>
                                          <p:attrName>style.visibility</p:attrName>
                                        </p:attrNameLst>
                                      </p:cBhvr>
                                      <p:to>
                                        <p:strVal val="visible"/>
                                      </p:to>
                                    </p:set>
                                    <p:anim calcmode="lin" valueType="num">
                                      <p:cBhvr additive="base">
                                        <p:cTn id="21" dur="500" fill="hold"/>
                                        <p:tgtEl>
                                          <p:spTgt spid="5007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07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00739">
                                            <p:txEl>
                                              <p:pRg st="4" end="4"/>
                                            </p:txEl>
                                          </p:spTgt>
                                        </p:tgtEl>
                                        <p:attrNameLst>
                                          <p:attrName>style.visibility</p:attrName>
                                        </p:attrNameLst>
                                      </p:cBhvr>
                                      <p:to>
                                        <p:strVal val="visible"/>
                                      </p:to>
                                    </p:set>
                                    <p:anim calcmode="lin" valueType="num">
                                      <p:cBhvr additive="base">
                                        <p:cTn id="27" dur="500" fill="hold"/>
                                        <p:tgtEl>
                                          <p:spTgt spid="5007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073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00739">
                                            <p:txEl>
                                              <p:pRg st="5" end="5"/>
                                            </p:txEl>
                                          </p:spTgt>
                                        </p:tgtEl>
                                        <p:attrNameLst>
                                          <p:attrName>style.visibility</p:attrName>
                                        </p:attrNameLst>
                                      </p:cBhvr>
                                      <p:to>
                                        <p:strVal val="visible"/>
                                      </p:to>
                                    </p:set>
                                    <p:anim calcmode="lin" valueType="num">
                                      <p:cBhvr additive="base">
                                        <p:cTn id="31" dur="500" fill="hold"/>
                                        <p:tgtEl>
                                          <p:spTgt spid="5007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07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00739">
                                            <p:txEl>
                                              <p:pRg st="6" end="6"/>
                                            </p:txEl>
                                          </p:spTgt>
                                        </p:tgtEl>
                                        <p:attrNameLst>
                                          <p:attrName>style.visibility</p:attrName>
                                        </p:attrNameLst>
                                      </p:cBhvr>
                                      <p:to>
                                        <p:strVal val="visible"/>
                                      </p:to>
                                    </p:set>
                                    <p:anim calcmode="lin" valueType="num">
                                      <p:cBhvr additive="base">
                                        <p:cTn id="37" dur="500" fill="hold"/>
                                        <p:tgtEl>
                                          <p:spTgt spid="50073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07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DA39E31-0AE6-41CF-A236-6F162DB79BEB}" type="slidenum">
              <a:rPr lang="en-US" altLang="zh-CN"/>
              <a:pPr eaLnBrk="1" hangingPunct="1"/>
              <a:t>46</a:t>
            </a:fld>
            <a:endParaRPr lang="en-US" altLang="zh-CN"/>
          </a:p>
        </p:txBody>
      </p:sp>
      <p:sp>
        <p:nvSpPr>
          <p:cNvPr id="504834" name="Rectangle 2"/>
          <p:cNvSpPr>
            <a:spLocks noGrp="1" noChangeArrowheads="1"/>
          </p:cNvSpPr>
          <p:nvPr>
            <p:ph type="body" idx="1"/>
          </p:nvPr>
        </p:nvSpPr>
        <p:spPr/>
        <p:txBody>
          <a:bodyPr/>
          <a:lstStyle/>
          <a:p>
            <a:pPr eaLnBrk="1" hangingPunct="1">
              <a:lnSpc>
                <a:spcPct val="160000"/>
              </a:lnSpc>
            </a:pPr>
            <a:r>
              <a:rPr lang="zh-CN" altLang="en-US"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例</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：一笔</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50000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元的贷款，计划在今后的</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年内按</a:t>
            </a:r>
            <a:r>
              <a:rPr lang="zh-CN" altLang="en-US"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月</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偿还，如果年实际利率为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，请计算每月末的付款金额。 （</a:t>
            </a:r>
            <a:r>
              <a:rPr lang="zh-CN" altLang="en-US" b="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应用基本公式</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159286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4834">
                                            <p:txEl>
                                              <p:pRg st="0" end="0"/>
                                            </p:txEl>
                                          </p:spTgt>
                                        </p:tgtEl>
                                        <p:attrNameLst>
                                          <p:attrName>style.visibility</p:attrName>
                                        </p:attrNameLst>
                                      </p:cBhvr>
                                      <p:to>
                                        <p:strVal val="visible"/>
                                      </p:to>
                                    </p:set>
                                    <p:anim calcmode="lin" valueType="num">
                                      <p:cBhvr additive="base">
                                        <p:cTn id="7" dur="500" fill="hold"/>
                                        <p:tgtEl>
                                          <p:spTgt spid="5048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483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928EEE2-37D9-431A-8632-52E703451405}" type="slidenum">
              <a:rPr lang="en-US" altLang="zh-CN"/>
              <a:pPr eaLnBrk="1" hangingPunct="1">
                <a:buNone/>
              </a:pPr>
              <a:t>47</a:t>
            </a:fld>
            <a:endParaRPr lang="en-US" altLang="zh-CN" dirty="0"/>
          </a:p>
        </p:txBody>
      </p:sp>
      <p:sp>
        <p:nvSpPr>
          <p:cNvPr id="505858" name="Rectangle 2"/>
          <p:cNvSpPr>
            <a:spLocks noGrp="1" noChangeArrowheads="1"/>
          </p:cNvSpPr>
          <p:nvPr>
            <p:ph type="body" idx="1"/>
          </p:nvPr>
        </p:nvSpPr>
        <p:spPr>
          <a:xfrm>
            <a:off x="539750" y="1125538"/>
            <a:ext cx="7920038" cy="4718050"/>
          </a:xfrm>
        </p:spPr>
        <p:txBody>
          <a:bodyPr/>
          <a:lstStyle/>
          <a:p>
            <a:pPr eaLnBrk="1" hangingPunct="1"/>
            <a:r>
              <a:rPr lang="zh-CN" altLang="en-US"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年实际利率为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6%</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，所以月实际利率 </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j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为</a:t>
            </a:r>
          </a:p>
          <a:p>
            <a:pPr algn="ctr" eaLnBrk="1" hangingPunct="1">
              <a:buFont typeface="Wingdings" pitchFamily="2" charset="2"/>
              <a:buNone/>
            </a:pPr>
            <a:endParaRPr lang="zh-CN" altLang="en-US" sz="1200" b="0" i="1"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None/>
            </a:pPr>
            <a:r>
              <a:rPr lang="en-US" altLang="zh-CN" b="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假设每月</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偿还金额为 </a:t>
            </a:r>
            <a:r>
              <a:rPr lang="en-US" altLang="zh-CN" b="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，则</a:t>
            </a:r>
          </a:p>
          <a:p>
            <a:pPr eaLnBrk="1" hangingPunct="1">
              <a:buFont typeface="Wingdings" pitchFamily="2" charset="2"/>
              <a:buNone/>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endParaRPr lang="en-US" altLang="zh-CN" b="0" dirty="0" smtClean="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05859" name="Object 3"/>
          <p:cNvGraphicFramePr>
            <a:graphicFrameLocks noChangeAspect="1"/>
          </p:cNvGraphicFramePr>
          <p:nvPr>
            <p:extLst>
              <p:ext uri="{D42A27DB-BD31-4B8C-83A1-F6EECF244321}">
                <p14:modId xmlns:p14="http://schemas.microsoft.com/office/powerpoint/2010/main" val="960686956"/>
              </p:ext>
            </p:extLst>
          </p:nvPr>
        </p:nvGraphicFramePr>
        <p:xfrm>
          <a:off x="2397125" y="4202113"/>
          <a:ext cx="2044700" cy="538162"/>
        </p:xfrm>
        <a:graphic>
          <a:graphicData uri="http://schemas.openxmlformats.org/presentationml/2006/ole">
            <mc:AlternateContent xmlns:mc="http://schemas.openxmlformats.org/markup-compatibility/2006">
              <mc:Choice xmlns:v="urn:schemas-microsoft-com:vml" Requires="v">
                <p:oleObj spid="_x0000_s98471" name="Equation" r:id="rId3" imgW="914400" imgH="241200" progId="Equation.DSMT4">
                  <p:embed/>
                </p:oleObj>
              </mc:Choice>
              <mc:Fallback>
                <p:oleObj name="Equation" r:id="rId3" imgW="914400" imgH="241200" progId="Equation.DSMT4">
                  <p:embed/>
                  <p:pic>
                    <p:nvPicPr>
                      <p:cNvPr id="0" name=""/>
                      <p:cNvPicPr>
                        <a:picLocks noChangeAspect="1" noChangeArrowheads="1"/>
                      </p:cNvPicPr>
                      <p:nvPr/>
                    </p:nvPicPr>
                    <p:blipFill>
                      <a:blip r:embed="rId4"/>
                      <a:srcRect/>
                      <a:stretch>
                        <a:fillRect/>
                      </a:stretch>
                    </p:blipFill>
                    <p:spPr bwMode="auto">
                      <a:xfrm>
                        <a:off x="2397125" y="4202113"/>
                        <a:ext cx="20447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5860" name="Object 4"/>
          <p:cNvGraphicFramePr>
            <a:graphicFrameLocks noChangeAspect="1"/>
          </p:cNvGraphicFramePr>
          <p:nvPr>
            <p:extLst>
              <p:ext uri="{D42A27DB-BD31-4B8C-83A1-F6EECF244321}">
                <p14:modId xmlns:p14="http://schemas.microsoft.com/office/powerpoint/2010/main" val="2652837422"/>
              </p:ext>
            </p:extLst>
          </p:nvPr>
        </p:nvGraphicFramePr>
        <p:xfrm>
          <a:off x="2484438" y="5172075"/>
          <a:ext cx="4187825" cy="517525"/>
        </p:xfrm>
        <a:graphic>
          <a:graphicData uri="http://schemas.openxmlformats.org/presentationml/2006/ole">
            <mc:AlternateContent xmlns:mc="http://schemas.openxmlformats.org/markup-compatibility/2006">
              <mc:Choice xmlns:v="urn:schemas-microsoft-com:vml" Requires="v">
                <p:oleObj spid="_x0000_s98472" name="Equation" r:id="rId5" imgW="1942920" imgH="241200" progId="Equation.DSMT4">
                  <p:embed/>
                </p:oleObj>
              </mc:Choice>
              <mc:Fallback>
                <p:oleObj name="Equation" r:id="rId5" imgW="1942920" imgH="241200" progId="Equation.DSMT4">
                  <p:embed/>
                  <p:pic>
                    <p:nvPicPr>
                      <p:cNvPr id="0" name=""/>
                      <p:cNvPicPr>
                        <a:picLocks noChangeAspect="1" noChangeArrowheads="1"/>
                      </p:cNvPicPr>
                      <p:nvPr/>
                    </p:nvPicPr>
                    <p:blipFill>
                      <a:blip r:embed="rId6"/>
                      <a:srcRect/>
                      <a:stretch>
                        <a:fillRect/>
                      </a:stretch>
                    </p:blipFill>
                    <p:spPr bwMode="auto">
                      <a:xfrm>
                        <a:off x="2484438" y="5172075"/>
                        <a:ext cx="41878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784607971"/>
              </p:ext>
            </p:extLst>
          </p:nvPr>
        </p:nvGraphicFramePr>
        <p:xfrm>
          <a:off x="1341265" y="2210221"/>
          <a:ext cx="6192688" cy="648072"/>
        </p:xfrm>
        <a:graphic>
          <a:graphicData uri="http://schemas.openxmlformats.org/presentationml/2006/ole">
            <mc:AlternateContent xmlns:mc="http://schemas.openxmlformats.org/markup-compatibility/2006">
              <mc:Choice xmlns:v="urn:schemas-microsoft-com:vml" Requires="v">
                <p:oleObj spid="_x0000_s98473" name="Equation" r:id="rId7" imgW="2184120" imgH="228600" progId="Equation.DSMT4">
                  <p:embed/>
                </p:oleObj>
              </mc:Choice>
              <mc:Fallback>
                <p:oleObj name="Equation" r:id="rId7" imgW="2184120" imgH="228600" progId="Equation.DSMT4">
                  <p:embed/>
                  <p:pic>
                    <p:nvPicPr>
                      <p:cNvPr id="0" name=""/>
                      <p:cNvPicPr/>
                      <p:nvPr/>
                    </p:nvPicPr>
                    <p:blipFill>
                      <a:blip r:embed="rId8"/>
                      <a:stretch>
                        <a:fillRect/>
                      </a:stretch>
                    </p:blipFill>
                    <p:spPr>
                      <a:xfrm>
                        <a:off x="1341265" y="2210221"/>
                        <a:ext cx="6192688" cy="648072"/>
                      </a:xfrm>
                      <a:prstGeom prst="rect">
                        <a:avLst/>
                      </a:prstGeom>
                    </p:spPr>
                  </p:pic>
                </p:oleObj>
              </mc:Fallback>
            </mc:AlternateContent>
          </a:graphicData>
        </a:graphic>
      </p:graphicFrame>
    </p:spTree>
    <p:extLst>
      <p:ext uri="{BB962C8B-B14F-4D97-AF65-F5344CB8AC3E}">
        <p14:creationId xmlns:p14="http://schemas.microsoft.com/office/powerpoint/2010/main" val="3411163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5858">
                                            <p:txEl>
                                              <p:pRg st="4" end="4"/>
                                            </p:txEl>
                                          </p:spTgt>
                                        </p:tgtEl>
                                        <p:attrNameLst>
                                          <p:attrName>style.visibility</p:attrName>
                                        </p:attrNameLst>
                                      </p:cBhvr>
                                      <p:to>
                                        <p:strVal val="visible"/>
                                      </p:to>
                                    </p:set>
                                    <p:anim calcmode="lin" valueType="num">
                                      <p:cBhvr additive="base">
                                        <p:cTn id="13" dur="500" fill="hold"/>
                                        <p:tgtEl>
                                          <p:spTgt spid="50585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58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additive="base">
                                        <p:cTn id="19" dur="500" fill="hold"/>
                                        <p:tgtEl>
                                          <p:spTgt spid="505859"/>
                                        </p:tgtEl>
                                        <p:attrNameLst>
                                          <p:attrName>ppt_x</p:attrName>
                                        </p:attrNameLst>
                                      </p:cBhvr>
                                      <p:tavLst>
                                        <p:tav tm="0">
                                          <p:val>
                                            <p:strVal val="#ppt_x"/>
                                          </p:val>
                                        </p:tav>
                                        <p:tav tm="100000">
                                          <p:val>
                                            <p:strVal val="#ppt_x"/>
                                          </p:val>
                                        </p:tav>
                                      </p:tavLst>
                                    </p:anim>
                                    <p:anim calcmode="lin" valueType="num">
                                      <p:cBhvr additive="base">
                                        <p:cTn id="20" dur="500" fill="hold"/>
                                        <p:tgtEl>
                                          <p:spTgt spid="5058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5860"/>
                                        </p:tgtEl>
                                        <p:attrNameLst>
                                          <p:attrName>style.visibility</p:attrName>
                                        </p:attrNameLst>
                                      </p:cBhvr>
                                      <p:to>
                                        <p:strVal val="visible"/>
                                      </p:to>
                                    </p:set>
                                    <p:anim calcmode="lin" valueType="num">
                                      <p:cBhvr additive="base">
                                        <p:cTn id="25" dur="500" fill="hold"/>
                                        <p:tgtEl>
                                          <p:spTgt spid="505860"/>
                                        </p:tgtEl>
                                        <p:attrNameLst>
                                          <p:attrName>ppt_x</p:attrName>
                                        </p:attrNameLst>
                                      </p:cBhvr>
                                      <p:tavLst>
                                        <p:tav tm="0">
                                          <p:val>
                                            <p:strVal val="#ppt_x"/>
                                          </p:val>
                                        </p:tav>
                                        <p:tav tm="100000">
                                          <p:val>
                                            <p:strVal val="#ppt_x"/>
                                          </p:val>
                                        </p:tav>
                                      </p:tavLst>
                                    </p:anim>
                                    <p:anim calcmode="lin" valueType="num">
                                      <p:cBhvr additive="base">
                                        <p:cTn id="26" dur="500" fill="hold"/>
                                        <p:tgtEl>
                                          <p:spTgt spid="505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4BE1599-7B2C-48F9-8BC0-E62CDE2F7672}" type="slidenum">
              <a:rPr lang="en-US" altLang="zh-CN"/>
              <a:pPr eaLnBrk="1" hangingPunct="1"/>
              <a:t>48</a:t>
            </a:fld>
            <a:endParaRPr lang="en-US" altLang="zh-CN"/>
          </a:p>
        </p:txBody>
      </p:sp>
      <p:sp>
        <p:nvSpPr>
          <p:cNvPr id="116739" name="Rectangle 3"/>
          <p:cNvSpPr>
            <a:spLocks noGrp="1" noChangeArrowheads="1"/>
          </p:cNvSpPr>
          <p:nvPr>
            <p:ph type="body" idx="1"/>
          </p:nvPr>
        </p:nvSpPr>
        <p:spPr>
          <a:xfrm>
            <a:off x="827088" y="620713"/>
            <a:ext cx="7993062" cy="5040312"/>
          </a:xfrm>
        </p:spPr>
        <p:txBody>
          <a:bodyPr/>
          <a:lstStyle/>
          <a:p>
            <a:pPr eaLnBrk="1" hangingPunct="1">
              <a:lnSpc>
                <a:spcPct val="195000"/>
              </a:lnSpc>
              <a:buFont typeface="Wingdings" pitchFamily="2" charset="2"/>
              <a:buNone/>
            </a:pPr>
            <a:r>
              <a:rPr lang="zh-CN" altLang="en-US" sz="32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每年支付 </a:t>
            </a:r>
            <a:r>
              <a:rPr lang="en-US" altLang="zh-CN" sz="3200" b="0" i="1"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m </a:t>
            </a:r>
            <a:r>
              <a:rPr lang="zh-CN" altLang="en-US" sz="32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次的年金</a:t>
            </a:r>
            <a:r>
              <a:rPr lang="zh-CN" altLang="en-US"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：建立新公式</a:t>
            </a:r>
          </a:p>
          <a:p>
            <a:pPr eaLnBrk="1" hangingPunct="1">
              <a:lnSpc>
                <a:spcPct val="195000"/>
              </a:lnSpc>
              <a:buFont typeface="Wingdings" pitchFamily="2" charset="2"/>
              <a:buNone/>
            </a:pPr>
            <a:endParaRPr lang="zh-CN" altLang="en-US" sz="14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lnSpc>
                <a:spcPct val="195000"/>
              </a:lnSpc>
              <a:buNone/>
            </a:pPr>
            <a:r>
              <a:rPr lang="en-US" altLang="zh-CN"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表示年数。</a:t>
            </a:r>
            <a:endParaRPr lang="zh-CN" altLang="en-US" b="0" i="1"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lnSpc>
                <a:spcPct val="195000"/>
              </a:lnSpc>
              <a:buNone/>
            </a:pPr>
            <a:r>
              <a:rPr lang="en-US" altLang="zh-CN"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表示每年的付款次数。</a:t>
            </a:r>
          </a:p>
          <a:p>
            <a:pPr marL="0" indent="0" eaLnBrk="1" hangingPunct="1">
              <a:lnSpc>
                <a:spcPct val="195000"/>
              </a:lnSpc>
              <a:buNone/>
            </a:pPr>
            <a:r>
              <a:rPr lang="en-US" altLang="zh-CN" b="0" i="1" dirty="0" err="1"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表示</a:t>
            </a:r>
            <a:r>
              <a:rPr lang="zh-CN" altLang="en-US"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年实际利率。</a:t>
            </a:r>
            <a:endParaRPr lang="zh-CN" altLang="en-US" b="0" i="1"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69172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anim calcmode="lin" valueType="num">
                                      <p:cBhvr additive="base">
                                        <p:cTn id="13" dur="500" fill="hold"/>
                                        <p:tgtEl>
                                          <p:spTgt spid="1167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6739">
                                            <p:txEl>
                                              <p:pRg st="3" end="3"/>
                                            </p:txEl>
                                          </p:spTgt>
                                        </p:tgtEl>
                                        <p:attrNameLst>
                                          <p:attrName>style.visibility</p:attrName>
                                        </p:attrNameLst>
                                      </p:cBhvr>
                                      <p:to>
                                        <p:strVal val="visible"/>
                                      </p:to>
                                    </p:set>
                                    <p:anim calcmode="lin" valueType="num">
                                      <p:cBhvr additive="base">
                                        <p:cTn id="19" dur="500" fill="hold"/>
                                        <p:tgtEl>
                                          <p:spTgt spid="1167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6739">
                                            <p:txEl>
                                              <p:pRg st="4" end="4"/>
                                            </p:txEl>
                                          </p:spTgt>
                                        </p:tgtEl>
                                        <p:attrNameLst>
                                          <p:attrName>style.visibility</p:attrName>
                                        </p:attrNameLst>
                                      </p:cBhvr>
                                      <p:to>
                                        <p:strVal val="visible"/>
                                      </p:to>
                                    </p:set>
                                    <p:anim calcmode="lin" valueType="num">
                                      <p:cBhvr additive="base">
                                        <p:cTn id="25" dur="500" fill="hold"/>
                                        <p:tgtEl>
                                          <p:spTgt spid="1167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67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12061C2-BA95-4162-87DC-78AA21F68E47}" type="slidenum">
              <a:rPr lang="en-US" altLang="zh-CN"/>
              <a:pPr eaLnBrk="1" hangingPunct="1"/>
              <a:t>49</a:t>
            </a:fld>
            <a:endParaRPr lang="en-US" altLang="zh-CN"/>
          </a:p>
        </p:txBody>
      </p:sp>
      <p:sp>
        <p:nvSpPr>
          <p:cNvPr id="63491" name="Rectangle 3"/>
          <p:cNvSpPr>
            <a:spLocks noGrp="1" noChangeArrowheads="1"/>
          </p:cNvSpPr>
          <p:nvPr>
            <p:ph type="body" idx="1"/>
          </p:nvPr>
        </p:nvSpPr>
        <p:spPr>
          <a:xfrm>
            <a:off x="250825" y="789906"/>
            <a:ext cx="8280400" cy="1296988"/>
          </a:xfrm>
        </p:spPr>
        <p:txBody>
          <a:bodyPr/>
          <a:lstStyle/>
          <a:p>
            <a:pPr eaLnBrk="1" hangingPunct="1">
              <a:buFont typeface="Wingdings" pitchFamily="2" charset="2"/>
              <a:buNone/>
            </a:pPr>
            <a:r>
              <a:rPr lang="en-US" altLang="zh-CN"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期末付年金（</a:t>
            </a:r>
            <a:r>
              <a:rPr lang="en-US" altLang="zh-CN"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annuity-immediate payable </a:t>
            </a:r>
            <a:r>
              <a:rPr lang="en-US" altLang="zh-CN" sz="2800"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thly</a:t>
            </a:r>
            <a:r>
              <a:rPr lang="zh-CN" altLang="en-US"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：每年支付 </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m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次</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每次支付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m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元，每年付款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a:t>
            </a:r>
            <a:endParaRPr lang="zh-CN" altLang="en-US" sz="1900" b="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3493" name="Picture 36"/>
          <p:cNvPicPr>
            <a:picLocks noChangeAspect="1" noChangeArrowheads="1"/>
          </p:cNvPicPr>
          <p:nvPr/>
        </p:nvPicPr>
        <p:blipFill rotWithShape="1">
          <a:blip r:embed="rId2">
            <a:extLst>
              <a:ext uri="{28A0092B-C50C-407E-A947-70E740481C1C}">
                <a14:useLocalDpi xmlns:a14="http://schemas.microsoft.com/office/drawing/2010/main" val="0"/>
              </a:ext>
            </a:extLst>
          </a:blip>
          <a:srcRect b="16524"/>
          <a:stretch/>
        </p:blipFill>
        <p:spPr bwMode="auto">
          <a:xfrm>
            <a:off x="250825" y="2710372"/>
            <a:ext cx="8893175" cy="3271904"/>
          </a:xfrm>
          <a:prstGeom prst="rect">
            <a:avLst/>
          </a:prstGeom>
          <a:solidFill>
            <a:srgbClr val="CEF6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70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4952" y="957936"/>
            <a:ext cx="8229600" cy="5654253"/>
          </a:xfrm>
        </p:spPr>
        <p:txBody>
          <a:bodyPr/>
          <a:lstStyle/>
          <a:p>
            <a:pPr eaLnBrk="1" hangingPunct="1">
              <a:lnSpc>
                <a:spcPct val="150000"/>
              </a:lnSpc>
            </a:pPr>
            <a:r>
              <a:rPr lang="zh-CN" altLang="en-US" b="0" dirty="0">
                <a:latin typeface="+mn-lt"/>
                <a:ea typeface="黑体" panose="02010609060101010101" pitchFamily="49" charset="-122"/>
                <a:cs typeface="Times New Roman" panose="02020603050405020304" pitchFamily="18" charset="0"/>
              </a:rPr>
              <a:t>支付时点？</a:t>
            </a:r>
            <a:endParaRPr lang="en-US" altLang="zh-CN" b="0" dirty="0">
              <a:latin typeface="+mn-lt"/>
              <a:ea typeface="黑体" panose="02010609060101010101" pitchFamily="49" charset="-122"/>
              <a:cs typeface="Times New Roman" panose="02020603050405020304" pitchFamily="18" charset="0"/>
            </a:endParaRPr>
          </a:p>
          <a:p>
            <a:pPr lvl="1" eaLnBrk="1" hangingPunct="1">
              <a:lnSpc>
                <a:spcPct val="150000"/>
              </a:lnSpc>
            </a:pPr>
            <a:r>
              <a:rPr lang="zh-CN" altLang="en-US" b="0" dirty="0" smtClean="0">
                <a:solidFill>
                  <a:srgbClr val="0000CC"/>
                </a:solidFill>
                <a:latin typeface="+mn-lt"/>
                <a:ea typeface="黑体" panose="02010609060101010101" pitchFamily="49" charset="-122"/>
                <a:cs typeface="Times New Roman" panose="02020603050405020304" pitchFamily="18" charset="0"/>
              </a:rPr>
              <a:t>期初</a:t>
            </a:r>
            <a:r>
              <a:rPr lang="zh-CN" altLang="en-US" b="0" dirty="0">
                <a:solidFill>
                  <a:srgbClr val="0000CC"/>
                </a:solidFill>
                <a:latin typeface="+mn-lt"/>
                <a:ea typeface="黑体" panose="02010609060101010101" pitchFamily="49" charset="-122"/>
                <a:cs typeface="Times New Roman" panose="02020603050405020304" pitchFamily="18" charset="0"/>
              </a:rPr>
              <a:t>付</a:t>
            </a:r>
            <a:r>
              <a:rPr lang="zh-CN" altLang="en-US" b="0" dirty="0">
                <a:latin typeface="+mn-lt"/>
                <a:ea typeface="黑体" panose="02010609060101010101" pitchFamily="49" charset="-122"/>
                <a:cs typeface="Times New Roman" panose="02020603050405020304" pitchFamily="18" charset="0"/>
              </a:rPr>
              <a:t>年金（</a:t>
            </a:r>
            <a:r>
              <a:rPr lang="en-US" altLang="zh-CN" b="0" dirty="0">
                <a:latin typeface="+mn-lt"/>
                <a:ea typeface="黑体" panose="02010609060101010101" pitchFamily="49" charset="-122"/>
                <a:cs typeface="Times New Roman" panose="02020603050405020304" pitchFamily="18" charset="0"/>
              </a:rPr>
              <a:t>annuity-due</a:t>
            </a:r>
            <a:r>
              <a:rPr lang="zh-CN" altLang="en-US" b="0" dirty="0">
                <a:latin typeface="+mn-lt"/>
                <a:ea typeface="黑体" panose="02010609060101010101" pitchFamily="49" charset="-122"/>
                <a:cs typeface="Times New Roman" panose="02020603050405020304" pitchFamily="18" charset="0"/>
              </a:rPr>
              <a:t>）</a:t>
            </a:r>
            <a:endParaRPr lang="en-US" altLang="zh-CN" b="0" dirty="0">
              <a:latin typeface="+mn-lt"/>
              <a:ea typeface="黑体" panose="02010609060101010101" pitchFamily="49" charset="-122"/>
              <a:cs typeface="Times New Roman" panose="02020603050405020304" pitchFamily="18" charset="0"/>
            </a:endParaRPr>
          </a:p>
          <a:p>
            <a:pPr lvl="1" eaLnBrk="1" hangingPunct="1">
              <a:lnSpc>
                <a:spcPct val="150000"/>
              </a:lnSpc>
            </a:pPr>
            <a:r>
              <a:rPr lang="zh-CN" altLang="en-US" b="0" dirty="0">
                <a:solidFill>
                  <a:srgbClr val="0000CC"/>
                </a:solidFill>
                <a:latin typeface="+mn-lt"/>
                <a:ea typeface="黑体" panose="02010609060101010101" pitchFamily="49" charset="-122"/>
                <a:cs typeface="Times New Roman" panose="02020603050405020304" pitchFamily="18" charset="0"/>
              </a:rPr>
              <a:t>期末付</a:t>
            </a:r>
            <a:r>
              <a:rPr lang="zh-CN" altLang="en-US" b="0" dirty="0">
                <a:latin typeface="+mn-lt"/>
                <a:ea typeface="黑体" panose="02010609060101010101" pitchFamily="49" charset="-122"/>
                <a:cs typeface="Times New Roman" panose="02020603050405020304" pitchFamily="18" charset="0"/>
              </a:rPr>
              <a:t>年金（</a:t>
            </a:r>
            <a:r>
              <a:rPr lang="en-US" altLang="zh-CN" b="0" dirty="0">
                <a:latin typeface="+mn-lt"/>
                <a:ea typeface="黑体" panose="02010609060101010101" pitchFamily="49" charset="-122"/>
                <a:cs typeface="Times New Roman" panose="02020603050405020304" pitchFamily="18" charset="0"/>
              </a:rPr>
              <a:t>annuity-immediate</a:t>
            </a:r>
            <a:r>
              <a:rPr lang="zh-CN" altLang="en-US" b="0" dirty="0">
                <a:latin typeface="+mn-lt"/>
                <a:ea typeface="黑体" panose="02010609060101010101" pitchFamily="49" charset="-122"/>
                <a:cs typeface="Times New Roman" panose="02020603050405020304" pitchFamily="18" charset="0"/>
              </a:rPr>
              <a:t>） </a:t>
            </a:r>
            <a:r>
              <a:rPr lang="zh-CN" altLang="en-US" b="0" dirty="0" smtClean="0">
                <a:latin typeface="+mn-lt"/>
                <a:ea typeface="黑体" panose="02010609060101010101" pitchFamily="49" charset="-122"/>
                <a:cs typeface="Times New Roman" panose="02020603050405020304" pitchFamily="18" charset="0"/>
              </a:rPr>
              <a:t> </a:t>
            </a:r>
            <a:endParaRPr lang="zh-CN" altLang="en-US" b="0" dirty="0">
              <a:latin typeface="+mn-lt"/>
              <a:ea typeface="黑体" panose="02010609060101010101" pitchFamily="49" charset="-122"/>
              <a:cs typeface="Times New Roman" panose="02020603050405020304" pitchFamily="18" charset="0"/>
            </a:endParaRPr>
          </a:p>
          <a:p>
            <a:pPr eaLnBrk="1" hangingPunct="1">
              <a:lnSpc>
                <a:spcPct val="150000"/>
              </a:lnSpc>
            </a:pPr>
            <a:r>
              <a:rPr lang="zh-CN" altLang="en-US" b="0" dirty="0">
                <a:latin typeface="+mn-lt"/>
                <a:ea typeface="黑体" panose="02010609060101010101" pitchFamily="49" charset="-122"/>
                <a:cs typeface="Times New Roman" panose="02020603050405020304" pitchFamily="18" charset="0"/>
              </a:rPr>
              <a:t>开始支付的时间</a:t>
            </a:r>
            <a:r>
              <a:rPr lang="zh-CN" altLang="en-US" b="0" dirty="0" smtClean="0">
                <a:latin typeface="+mn-lt"/>
                <a:ea typeface="黑体" panose="02010609060101010101" pitchFamily="49" charset="-122"/>
                <a:cs typeface="Times New Roman" panose="02020603050405020304" pitchFamily="18" charset="0"/>
              </a:rPr>
              <a:t>？</a:t>
            </a:r>
            <a:endParaRPr lang="en-US" altLang="zh-CN" b="0" dirty="0" smtClean="0">
              <a:latin typeface="+mn-lt"/>
              <a:ea typeface="黑体" panose="02010609060101010101" pitchFamily="49" charset="-122"/>
              <a:cs typeface="Times New Roman" panose="02020603050405020304" pitchFamily="18" charset="0"/>
            </a:endParaRPr>
          </a:p>
          <a:p>
            <a:pPr lvl="1" eaLnBrk="1" hangingPunct="1">
              <a:lnSpc>
                <a:spcPct val="150000"/>
              </a:lnSpc>
            </a:pPr>
            <a:r>
              <a:rPr lang="zh-CN" altLang="en-US" b="0" dirty="0" smtClean="0">
                <a:solidFill>
                  <a:srgbClr val="0000CC"/>
                </a:solidFill>
                <a:latin typeface="+mn-lt"/>
                <a:ea typeface="黑体" panose="02010609060101010101" pitchFamily="49" charset="-122"/>
                <a:cs typeface="Times New Roman" panose="02020603050405020304" pitchFamily="18" charset="0"/>
              </a:rPr>
              <a:t>即</a:t>
            </a:r>
            <a:r>
              <a:rPr lang="zh-CN" altLang="en-US" b="0" dirty="0">
                <a:solidFill>
                  <a:srgbClr val="0000CC"/>
                </a:solidFill>
                <a:latin typeface="+mn-lt"/>
                <a:ea typeface="黑体" panose="02010609060101010101" pitchFamily="49" charset="-122"/>
                <a:cs typeface="Times New Roman" panose="02020603050405020304" pitchFamily="18" charset="0"/>
              </a:rPr>
              <a:t>期</a:t>
            </a:r>
            <a:r>
              <a:rPr lang="zh-CN" altLang="en-US" b="0" dirty="0" smtClean="0">
                <a:latin typeface="+mn-lt"/>
                <a:ea typeface="黑体" panose="02010609060101010101" pitchFamily="49" charset="-122"/>
                <a:cs typeface="Times New Roman" panose="02020603050405020304" pitchFamily="18" charset="0"/>
              </a:rPr>
              <a:t>年金，简称年金</a:t>
            </a:r>
            <a:endParaRPr lang="en-US" altLang="zh-CN" b="0" dirty="0" smtClean="0">
              <a:latin typeface="+mn-lt"/>
              <a:ea typeface="黑体" panose="02010609060101010101" pitchFamily="49" charset="-122"/>
              <a:cs typeface="Times New Roman" panose="02020603050405020304" pitchFamily="18" charset="0"/>
            </a:endParaRPr>
          </a:p>
          <a:p>
            <a:pPr lvl="1" eaLnBrk="1" hangingPunct="1">
              <a:lnSpc>
                <a:spcPct val="150000"/>
              </a:lnSpc>
            </a:pPr>
            <a:r>
              <a:rPr lang="zh-CN" altLang="en-US" b="0" dirty="0" smtClean="0">
                <a:solidFill>
                  <a:srgbClr val="0000CC"/>
                </a:solidFill>
                <a:latin typeface="+mn-lt"/>
                <a:ea typeface="黑体" panose="02010609060101010101" pitchFamily="49" charset="-122"/>
                <a:cs typeface="Times New Roman" panose="02020603050405020304" pitchFamily="18" charset="0"/>
              </a:rPr>
              <a:t>延期</a:t>
            </a:r>
            <a:r>
              <a:rPr lang="zh-CN" altLang="en-US" b="0" dirty="0">
                <a:latin typeface="+mn-lt"/>
                <a:ea typeface="黑体" panose="02010609060101010101" pitchFamily="49" charset="-122"/>
                <a:cs typeface="Times New Roman" panose="02020603050405020304" pitchFamily="18" charset="0"/>
              </a:rPr>
              <a:t>年金（</a:t>
            </a:r>
            <a:r>
              <a:rPr lang="en-US" altLang="zh-CN" b="0" dirty="0">
                <a:latin typeface="+mn-lt"/>
                <a:ea typeface="黑体" panose="02010609060101010101" pitchFamily="49" charset="-122"/>
                <a:cs typeface="Times New Roman" panose="02020603050405020304" pitchFamily="18" charset="0"/>
              </a:rPr>
              <a:t>deferred annuity</a:t>
            </a:r>
            <a:r>
              <a:rPr lang="zh-CN" altLang="en-US" b="0" dirty="0">
                <a:latin typeface="+mn-lt"/>
                <a:ea typeface="黑体" panose="02010609060101010101" pitchFamily="49" charset="-122"/>
                <a:cs typeface="Times New Roman" panose="02020603050405020304" pitchFamily="18" charset="0"/>
              </a:rPr>
              <a:t>） </a:t>
            </a:r>
            <a:r>
              <a:rPr lang="zh-CN" altLang="en-US" b="0" dirty="0" smtClean="0">
                <a:latin typeface="+mn-lt"/>
                <a:ea typeface="黑体" panose="02010609060101010101" pitchFamily="49" charset="-122"/>
                <a:cs typeface="Times New Roman" panose="02020603050405020304" pitchFamily="18" charset="0"/>
              </a:rPr>
              <a:t> </a:t>
            </a:r>
            <a:endParaRPr lang="zh-CN" altLang="en-US" b="0" dirty="0">
              <a:latin typeface="+mn-lt"/>
              <a:ea typeface="黑体" panose="02010609060101010101" pitchFamily="49" charset="-122"/>
              <a:cs typeface="Times New Roman" panose="02020603050405020304" pitchFamily="18" charset="0"/>
            </a:endParaRPr>
          </a:p>
          <a:p>
            <a:pPr eaLnBrk="1" hangingPunct="1">
              <a:lnSpc>
                <a:spcPct val="150000"/>
              </a:lnSpc>
            </a:pPr>
            <a:r>
              <a:rPr lang="zh-CN" altLang="en-US" b="0" dirty="0">
                <a:latin typeface="+mn-lt"/>
                <a:ea typeface="黑体" panose="02010609060101010101" pitchFamily="49" charset="-122"/>
                <a:cs typeface="Times New Roman" panose="02020603050405020304" pitchFamily="18" charset="0"/>
              </a:rPr>
              <a:t>每次付款的金额是否相等</a:t>
            </a:r>
            <a:r>
              <a:rPr lang="zh-CN" altLang="en-US" b="0" dirty="0" smtClean="0">
                <a:latin typeface="+mn-lt"/>
                <a:ea typeface="黑体" panose="02010609060101010101" pitchFamily="49" charset="-122"/>
                <a:cs typeface="Times New Roman" panose="02020603050405020304" pitchFamily="18" charset="0"/>
              </a:rPr>
              <a:t>？</a:t>
            </a:r>
            <a:endParaRPr lang="en-US" altLang="zh-CN" b="0" dirty="0" smtClean="0">
              <a:latin typeface="+mn-lt"/>
              <a:ea typeface="黑体" panose="02010609060101010101" pitchFamily="49" charset="-122"/>
              <a:cs typeface="Times New Roman" panose="02020603050405020304" pitchFamily="18" charset="0"/>
            </a:endParaRPr>
          </a:p>
          <a:p>
            <a:pPr lvl="1" eaLnBrk="1" hangingPunct="1">
              <a:lnSpc>
                <a:spcPct val="150000"/>
              </a:lnSpc>
            </a:pPr>
            <a:r>
              <a:rPr lang="zh-CN" altLang="en-US" b="0" dirty="0" smtClean="0">
                <a:solidFill>
                  <a:srgbClr val="0000CC"/>
                </a:solidFill>
                <a:latin typeface="+mn-lt"/>
                <a:ea typeface="黑体" panose="02010609060101010101" pitchFamily="49" charset="-122"/>
                <a:cs typeface="Times New Roman" panose="02020603050405020304" pitchFamily="18" charset="0"/>
              </a:rPr>
              <a:t>等额</a:t>
            </a:r>
            <a:r>
              <a:rPr lang="zh-CN" altLang="en-US" b="0" dirty="0">
                <a:latin typeface="+mn-lt"/>
                <a:ea typeface="黑体" panose="02010609060101010101" pitchFamily="49" charset="-122"/>
                <a:cs typeface="Times New Roman" panose="02020603050405020304" pitchFamily="18" charset="0"/>
              </a:rPr>
              <a:t>年金</a:t>
            </a:r>
            <a:r>
              <a:rPr lang="en-US" altLang="zh-CN" b="0" dirty="0">
                <a:latin typeface="+mn-lt"/>
                <a:ea typeface="黑体" panose="02010609060101010101" pitchFamily="49" charset="-122"/>
                <a:cs typeface="Times New Roman" panose="02020603050405020304" pitchFamily="18" charset="0"/>
              </a:rPr>
              <a:t>(level annuity</a:t>
            </a:r>
            <a:r>
              <a:rPr lang="en-US" altLang="zh-CN" b="0" dirty="0" smtClean="0">
                <a:latin typeface="+mn-lt"/>
                <a:ea typeface="黑体" panose="02010609060101010101" pitchFamily="49" charset="-122"/>
                <a:cs typeface="Times New Roman" panose="02020603050405020304" pitchFamily="18" charset="0"/>
              </a:rPr>
              <a:t>)</a:t>
            </a:r>
          </a:p>
          <a:p>
            <a:pPr lvl="1" eaLnBrk="1" hangingPunct="1">
              <a:lnSpc>
                <a:spcPct val="150000"/>
              </a:lnSpc>
            </a:pPr>
            <a:r>
              <a:rPr lang="zh-CN" altLang="en-US" b="0" dirty="0" smtClean="0">
                <a:solidFill>
                  <a:srgbClr val="0000CC"/>
                </a:solidFill>
                <a:latin typeface="+mn-lt"/>
                <a:ea typeface="黑体" panose="02010609060101010101" pitchFamily="49" charset="-122"/>
                <a:cs typeface="Times New Roman" panose="02020603050405020304" pitchFamily="18" charset="0"/>
              </a:rPr>
              <a:t>变</a:t>
            </a:r>
            <a:r>
              <a:rPr lang="zh-CN" altLang="en-US" b="0" dirty="0">
                <a:solidFill>
                  <a:srgbClr val="0000CC"/>
                </a:solidFill>
                <a:latin typeface="+mn-lt"/>
                <a:ea typeface="黑体" panose="02010609060101010101" pitchFamily="49" charset="-122"/>
                <a:cs typeface="Times New Roman" panose="02020603050405020304" pitchFamily="18" charset="0"/>
              </a:rPr>
              <a:t>额</a:t>
            </a:r>
            <a:r>
              <a:rPr lang="zh-CN" altLang="en-US" b="0" dirty="0">
                <a:latin typeface="+mn-lt"/>
                <a:ea typeface="黑体" panose="02010609060101010101" pitchFamily="49" charset="-122"/>
                <a:cs typeface="Times New Roman" panose="02020603050405020304" pitchFamily="18" charset="0"/>
              </a:rPr>
              <a:t>年金</a:t>
            </a:r>
            <a:r>
              <a:rPr lang="en-US" altLang="zh-CN" b="0" dirty="0">
                <a:latin typeface="+mn-lt"/>
                <a:ea typeface="黑体" panose="02010609060101010101" pitchFamily="49" charset="-122"/>
                <a:cs typeface="Times New Roman" panose="02020603050405020304" pitchFamily="18" charset="0"/>
              </a:rPr>
              <a:t>(varying annuity</a:t>
            </a:r>
            <a:r>
              <a:rPr lang="en-US" altLang="zh-CN" b="0" dirty="0" smtClean="0">
                <a:latin typeface="+mn-lt"/>
                <a:ea typeface="黑体" panose="02010609060101010101" pitchFamily="49" charset="-122"/>
                <a:cs typeface="Times New Roman" panose="02020603050405020304" pitchFamily="18" charset="0"/>
              </a:rPr>
              <a:t>)</a:t>
            </a:r>
            <a:endParaRPr lang="zh-CN" altLang="en-US" b="0" dirty="0">
              <a:latin typeface="+mn-lt"/>
              <a:ea typeface="黑体" panose="02010609060101010101" pitchFamily="49" charset="-122"/>
              <a:cs typeface="Times New Roman" panose="02020603050405020304" pitchFamily="18" charset="0"/>
            </a:endParaRPr>
          </a:p>
          <a:p>
            <a:pPr>
              <a:lnSpc>
                <a:spcPct val="150000"/>
              </a:lnSpc>
            </a:pPr>
            <a:endParaRPr lang="zh-CN" altLang="en-US" b="0" dirty="0">
              <a:latin typeface="+mn-lt"/>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632438D2-1884-4E80-A197-E1A83A677596}" type="slidenum">
              <a:rPr lang="zh-CN" altLang="en-US" smtClean="0"/>
              <a:pPr>
                <a:defRPr/>
              </a:pPr>
              <a:t>5</a:t>
            </a:fld>
            <a:endParaRPr lang="en-US"/>
          </a:p>
        </p:txBody>
      </p:sp>
    </p:spTree>
    <p:extLst>
      <p:ext uri="{BB962C8B-B14F-4D97-AF65-F5344CB8AC3E}">
        <p14:creationId xmlns:p14="http://schemas.microsoft.com/office/powerpoint/2010/main" val="308578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buFontTx/>
              <a:buNone/>
            </a:pPr>
            <a:fld id="{62BE8675-7E1E-4F0D-99E8-4CEF8F868FF2}" type="slidenum">
              <a:rPr lang="en-US" altLang="zh-CN" smtClean="0"/>
              <a:pPr>
                <a:buFontTx/>
                <a:buNone/>
              </a:pPr>
              <a:t>50</a:t>
            </a:fld>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184906379"/>
              </p:ext>
            </p:extLst>
          </p:nvPr>
        </p:nvGraphicFramePr>
        <p:xfrm>
          <a:off x="2752806" y="4722997"/>
          <a:ext cx="3153427" cy="1437172"/>
        </p:xfrm>
        <a:graphic>
          <a:graphicData uri="http://schemas.openxmlformats.org/presentationml/2006/ole">
            <mc:AlternateContent xmlns:mc="http://schemas.openxmlformats.org/markup-compatibility/2006">
              <mc:Choice xmlns:v="urn:schemas-microsoft-com:vml" Requires="v">
                <p:oleObj spid="_x0000_s126040" name="Equation" r:id="rId3" imgW="863280" imgH="393480" progId="Equation.DSMT4">
                  <p:embed/>
                </p:oleObj>
              </mc:Choice>
              <mc:Fallback>
                <p:oleObj name="Equation" r:id="rId3" imgW="863280" imgH="393480" progId="Equation.DSMT4">
                  <p:embed/>
                  <p:pic>
                    <p:nvPicPr>
                      <p:cNvPr id="0" name="对象 2"/>
                      <p:cNvPicPr>
                        <a:picLocks noChangeAspect="1" noChangeArrowheads="1"/>
                      </p:cNvPicPr>
                      <p:nvPr/>
                    </p:nvPicPr>
                    <p:blipFill>
                      <a:blip r:embed="rId4"/>
                      <a:srcRect/>
                      <a:stretch>
                        <a:fillRect/>
                      </a:stretch>
                    </p:blipFill>
                    <p:spPr bwMode="auto">
                      <a:xfrm>
                        <a:off x="2752806" y="4722997"/>
                        <a:ext cx="3153427" cy="1437172"/>
                      </a:xfrm>
                      <a:prstGeom prst="rect">
                        <a:avLst/>
                      </a:prstGeom>
                      <a:noFill/>
                      <a:ln>
                        <a:noFill/>
                      </a:ln>
                    </p:spPr>
                  </p:pic>
                </p:oleObj>
              </mc:Fallback>
            </mc:AlternateContent>
          </a:graphicData>
        </a:graphic>
      </p:graphicFrame>
      <p:sp>
        <p:nvSpPr>
          <p:cNvPr id="6" name="TextBox 5"/>
          <p:cNvSpPr txBox="1"/>
          <p:nvPr/>
        </p:nvSpPr>
        <p:spPr>
          <a:xfrm>
            <a:off x="1020277" y="1318661"/>
            <a:ext cx="7446269" cy="695575"/>
          </a:xfrm>
          <a:prstGeom prst="rect">
            <a:avLst/>
          </a:prstGeom>
          <a:noFill/>
        </p:spPr>
        <p:txBody>
          <a:bodyPr wrap="none" rtlCol="0">
            <a:spAutoFit/>
          </a:bodyPr>
          <a:lstStyle/>
          <a:p>
            <a:pPr>
              <a:buNone/>
            </a:pPr>
            <a:r>
              <a:rPr lang="zh-CN" altLang="en-US" sz="2800" b="0" dirty="0">
                <a:latin typeface="Times New Roman" panose="02020603050405020304" pitchFamily="18" charset="0"/>
                <a:ea typeface="黑体" panose="02010609060101010101" pitchFamily="49" charset="-122"/>
                <a:cs typeface="Times New Roman" panose="02020603050405020304" pitchFamily="18" charset="0"/>
              </a:rPr>
              <a:t>每年</a:t>
            </a:r>
            <a:r>
              <a:rPr lang="zh-CN" altLang="en-US" sz="2800" b="0" dirty="0" smtClean="0">
                <a:latin typeface="Times New Roman" panose="02020603050405020304" pitchFamily="18" charset="0"/>
                <a:ea typeface="黑体" panose="02010609060101010101" pitchFamily="49" charset="-122"/>
                <a:cs typeface="Times New Roman" panose="02020603050405020304" pitchFamily="18" charset="0"/>
              </a:rPr>
              <a:t>支付 </a:t>
            </a:r>
            <a:r>
              <a:rPr lang="en-US" altLang="zh-CN" sz="2800"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0" dirty="0" smtClean="0">
                <a:latin typeface="Times New Roman" panose="02020603050405020304" pitchFamily="18" charset="0"/>
                <a:ea typeface="黑体" panose="02010609060101010101" pitchFamily="49" charset="-122"/>
                <a:cs typeface="Times New Roman" panose="02020603050405020304" pitchFamily="18" charset="0"/>
              </a:rPr>
              <a:t>次、 </a:t>
            </a:r>
            <a:r>
              <a:rPr lang="en-US" altLang="zh-CN" sz="2800"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n</a:t>
            </a:r>
            <a:r>
              <a:rPr lang="en-US" altLang="zh-CN" sz="2800" b="0"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0" dirty="0" smtClean="0">
                <a:latin typeface="Times New Roman" panose="02020603050405020304" pitchFamily="18" charset="0"/>
                <a:ea typeface="黑体" panose="02010609060101010101" pitchFamily="49" charset="-122"/>
                <a:cs typeface="Times New Roman" panose="02020603050405020304" pitchFamily="18" charset="0"/>
              </a:rPr>
              <a:t>年期、期末付年金的现值：</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3335019490"/>
              </p:ext>
            </p:extLst>
          </p:nvPr>
        </p:nvGraphicFramePr>
        <p:xfrm>
          <a:off x="2807670" y="2613976"/>
          <a:ext cx="2890672" cy="1467135"/>
        </p:xfrm>
        <a:graphic>
          <a:graphicData uri="http://schemas.openxmlformats.org/presentationml/2006/ole">
            <mc:AlternateContent xmlns:mc="http://schemas.openxmlformats.org/markup-compatibility/2006">
              <mc:Choice xmlns:v="urn:schemas-microsoft-com:vml" Requires="v">
                <p:oleObj spid="_x0000_s126041" name="Equation" r:id="rId5" imgW="825480" imgH="419040" progId="Equation.DSMT4">
                  <p:embed/>
                </p:oleObj>
              </mc:Choice>
              <mc:Fallback>
                <p:oleObj name="Equation" r:id="rId5" imgW="825480" imgH="419040" progId="Equation.DSMT4">
                  <p:embed/>
                  <p:pic>
                    <p:nvPicPr>
                      <p:cNvPr id="0" name="Object 28"/>
                      <p:cNvPicPr>
                        <a:picLocks noChangeAspect="1" noChangeArrowheads="1"/>
                      </p:cNvPicPr>
                      <p:nvPr/>
                    </p:nvPicPr>
                    <p:blipFill>
                      <a:blip r:embed="rId6"/>
                      <a:srcRect/>
                      <a:stretch>
                        <a:fillRect/>
                      </a:stretch>
                    </p:blipFill>
                    <p:spPr bwMode="auto">
                      <a:xfrm>
                        <a:off x="2807670" y="2613976"/>
                        <a:ext cx="2890672" cy="146713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546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D89A5A-4877-451C-9000-FE2E581E4E16}" type="slidenum">
              <a:rPr lang="en-US" altLang="zh-CN"/>
              <a:pPr eaLnBrk="1" hangingPunct="1"/>
              <a:t>51</a:t>
            </a:fld>
            <a:endParaRPr lang="en-US" altLang="zh-CN"/>
          </a:p>
        </p:txBody>
      </p:sp>
      <p:sp>
        <p:nvSpPr>
          <p:cNvPr id="64516" name="Text Box 20"/>
          <p:cNvSpPr txBox="1">
            <a:spLocks noChangeArrowheads="1"/>
          </p:cNvSpPr>
          <p:nvPr/>
        </p:nvSpPr>
        <p:spPr bwMode="auto">
          <a:xfrm>
            <a:off x="323850" y="1567046"/>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zh-CN" altLang="en-US" b="1">
                <a:solidFill>
                  <a:srgbClr val="081EEC"/>
                </a:solidFill>
                <a:latin typeface="Times New Roman" pitchFamily="18" charset="0"/>
              </a:rPr>
              <a:t>证明：</a:t>
            </a:r>
          </a:p>
        </p:txBody>
      </p:sp>
      <p:graphicFrame>
        <p:nvGraphicFramePr>
          <p:cNvPr id="318485" name="Object 21"/>
          <p:cNvGraphicFramePr>
            <a:graphicFrameLocks noChangeAspect="1"/>
          </p:cNvGraphicFramePr>
          <p:nvPr>
            <p:extLst>
              <p:ext uri="{D42A27DB-BD31-4B8C-83A1-F6EECF244321}">
                <p14:modId xmlns:p14="http://schemas.microsoft.com/office/powerpoint/2010/main" val="582660519"/>
              </p:ext>
            </p:extLst>
          </p:nvPr>
        </p:nvGraphicFramePr>
        <p:xfrm>
          <a:off x="2660565" y="2924944"/>
          <a:ext cx="3697288" cy="485775"/>
        </p:xfrm>
        <a:graphic>
          <a:graphicData uri="http://schemas.openxmlformats.org/presentationml/2006/ole">
            <mc:AlternateContent xmlns:mc="http://schemas.openxmlformats.org/markup-compatibility/2006">
              <mc:Choice xmlns:v="urn:schemas-microsoft-com:vml" Requires="v">
                <p:oleObj spid="_x0000_s100645" name="Equation" r:id="rId3" imgW="1739880" imgH="228600" progId="Equation.DSMT4">
                  <p:embed/>
                </p:oleObj>
              </mc:Choice>
              <mc:Fallback>
                <p:oleObj name="Equation" r:id="rId3" imgW="1739880" imgH="228600" progId="Equation.DSMT4">
                  <p:embed/>
                  <p:pic>
                    <p:nvPicPr>
                      <p:cNvPr id="0" name=""/>
                      <p:cNvPicPr>
                        <a:picLocks noChangeAspect="1" noChangeArrowheads="1"/>
                      </p:cNvPicPr>
                      <p:nvPr/>
                    </p:nvPicPr>
                    <p:blipFill>
                      <a:blip r:embed="rId4"/>
                      <a:srcRect/>
                      <a:stretch>
                        <a:fillRect/>
                      </a:stretch>
                    </p:blipFill>
                    <p:spPr bwMode="auto">
                      <a:xfrm>
                        <a:off x="2660565" y="2924944"/>
                        <a:ext cx="3697288" cy="485775"/>
                      </a:xfrm>
                      <a:prstGeom prst="rect">
                        <a:avLst/>
                      </a:prstGeom>
                      <a:solidFill>
                        <a:schemeClr val="accent1"/>
                      </a:solidFill>
                      <a:ln>
                        <a:noFill/>
                      </a:ln>
                      <a:effectLst/>
                      <a:extLst/>
                    </p:spPr>
                  </p:pic>
                </p:oleObj>
              </mc:Fallback>
            </mc:AlternateContent>
          </a:graphicData>
        </a:graphic>
      </p:graphicFrame>
      <p:graphicFrame>
        <p:nvGraphicFramePr>
          <p:cNvPr id="318486" name="Object 22"/>
          <p:cNvGraphicFramePr>
            <a:graphicFrameLocks noChangeAspect="1"/>
          </p:cNvGraphicFramePr>
          <p:nvPr>
            <p:extLst>
              <p:ext uri="{D42A27DB-BD31-4B8C-83A1-F6EECF244321}">
                <p14:modId xmlns:p14="http://schemas.microsoft.com/office/powerpoint/2010/main" val="3845199342"/>
              </p:ext>
            </p:extLst>
          </p:nvPr>
        </p:nvGraphicFramePr>
        <p:xfrm>
          <a:off x="2359025" y="4044950"/>
          <a:ext cx="1617663" cy="820738"/>
        </p:xfrm>
        <a:graphic>
          <a:graphicData uri="http://schemas.openxmlformats.org/presentationml/2006/ole">
            <mc:AlternateContent xmlns:mc="http://schemas.openxmlformats.org/markup-compatibility/2006">
              <mc:Choice xmlns:v="urn:schemas-microsoft-com:vml" Requires="v">
                <p:oleObj spid="_x0000_s100646" name="Equation" r:id="rId5" imgW="825480" imgH="419040" progId="Equation.DSMT4">
                  <p:embed/>
                </p:oleObj>
              </mc:Choice>
              <mc:Fallback>
                <p:oleObj name="Equation" r:id="rId5" imgW="825480" imgH="419040" progId="Equation.DSMT4">
                  <p:embed/>
                  <p:pic>
                    <p:nvPicPr>
                      <p:cNvPr id="0" name=""/>
                      <p:cNvPicPr>
                        <a:picLocks noChangeAspect="1" noChangeArrowheads="1"/>
                      </p:cNvPicPr>
                      <p:nvPr/>
                    </p:nvPicPr>
                    <p:blipFill>
                      <a:blip r:embed="rId6"/>
                      <a:srcRect/>
                      <a:stretch>
                        <a:fillRect/>
                      </a:stretch>
                    </p:blipFill>
                    <p:spPr bwMode="auto">
                      <a:xfrm>
                        <a:off x="2359025" y="4044950"/>
                        <a:ext cx="1617663"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8492" name="Object 28"/>
          <p:cNvGraphicFramePr>
            <a:graphicFrameLocks noChangeAspect="1"/>
          </p:cNvGraphicFramePr>
          <p:nvPr/>
        </p:nvGraphicFramePr>
        <p:xfrm>
          <a:off x="2268538" y="5251450"/>
          <a:ext cx="1295400" cy="1068388"/>
        </p:xfrm>
        <a:graphic>
          <a:graphicData uri="http://schemas.openxmlformats.org/presentationml/2006/ole">
            <mc:AlternateContent xmlns:mc="http://schemas.openxmlformats.org/markup-compatibility/2006">
              <mc:Choice xmlns:v="urn:schemas-microsoft-com:vml" Requires="v">
                <p:oleObj spid="_x0000_s100647" name="Equation" r:id="rId7" imgW="508000" imgH="419100" progId="Equation.DSMT4">
                  <p:embed/>
                </p:oleObj>
              </mc:Choice>
              <mc:Fallback>
                <p:oleObj name="Equation" r:id="rId7" imgW="5080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251450"/>
                        <a:ext cx="129540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198131063"/>
              </p:ext>
            </p:extLst>
          </p:nvPr>
        </p:nvGraphicFramePr>
        <p:xfrm>
          <a:off x="1763688" y="1443831"/>
          <a:ext cx="3997325" cy="973138"/>
        </p:xfrm>
        <a:graphic>
          <a:graphicData uri="http://schemas.openxmlformats.org/presentationml/2006/ole">
            <mc:AlternateContent xmlns:mc="http://schemas.openxmlformats.org/markup-compatibility/2006">
              <mc:Choice xmlns:v="urn:schemas-microsoft-com:vml" Requires="v">
                <p:oleObj spid="_x0000_s100648" name="Equation" r:id="rId9" imgW="1815840" imgH="444240" progId="Equation.DSMT4">
                  <p:embed/>
                </p:oleObj>
              </mc:Choice>
              <mc:Fallback>
                <p:oleObj name="Equation" r:id="rId9" imgW="1815840" imgH="444240" progId="Equation.DSMT4">
                  <p:embed/>
                  <p:pic>
                    <p:nvPicPr>
                      <p:cNvPr id="0" name=""/>
                      <p:cNvPicPr>
                        <a:picLocks noChangeAspect="1" noChangeArrowheads="1"/>
                      </p:cNvPicPr>
                      <p:nvPr/>
                    </p:nvPicPr>
                    <p:blipFill>
                      <a:blip r:embed="rId10"/>
                      <a:srcRect/>
                      <a:stretch>
                        <a:fillRect/>
                      </a:stretch>
                    </p:blipFill>
                    <p:spPr bwMode="auto">
                      <a:xfrm>
                        <a:off x="1763688" y="1443831"/>
                        <a:ext cx="3997325" cy="973138"/>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472716581"/>
              </p:ext>
            </p:extLst>
          </p:nvPr>
        </p:nvGraphicFramePr>
        <p:xfrm>
          <a:off x="4067944" y="5301208"/>
          <a:ext cx="1439863" cy="1038225"/>
        </p:xfrm>
        <a:graphic>
          <a:graphicData uri="http://schemas.openxmlformats.org/presentationml/2006/ole">
            <mc:AlternateContent xmlns:mc="http://schemas.openxmlformats.org/markup-compatibility/2006">
              <mc:Choice xmlns:v="urn:schemas-microsoft-com:vml" Requires="v">
                <p:oleObj spid="_x0000_s100649" name="Equation" r:id="rId11" imgW="545863" imgH="393529" progId="Equation.DSMT4">
                  <p:embed/>
                </p:oleObj>
              </mc:Choice>
              <mc:Fallback>
                <p:oleObj name="Equation" r:id="rId11" imgW="545863"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944" y="5301208"/>
                        <a:ext cx="14398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9117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8485"/>
                                        </p:tgtEl>
                                        <p:attrNameLst>
                                          <p:attrName>style.visibility</p:attrName>
                                        </p:attrNameLst>
                                      </p:cBhvr>
                                      <p:to>
                                        <p:strVal val="visible"/>
                                      </p:to>
                                    </p:set>
                                    <p:anim calcmode="lin" valueType="num">
                                      <p:cBhvr additive="base">
                                        <p:cTn id="7" dur="500" fill="hold"/>
                                        <p:tgtEl>
                                          <p:spTgt spid="318485"/>
                                        </p:tgtEl>
                                        <p:attrNameLst>
                                          <p:attrName>ppt_x</p:attrName>
                                        </p:attrNameLst>
                                      </p:cBhvr>
                                      <p:tavLst>
                                        <p:tav tm="0">
                                          <p:val>
                                            <p:strVal val="#ppt_x"/>
                                          </p:val>
                                        </p:tav>
                                        <p:tav tm="100000">
                                          <p:val>
                                            <p:strVal val="#ppt_x"/>
                                          </p:val>
                                        </p:tav>
                                      </p:tavLst>
                                    </p:anim>
                                    <p:anim calcmode="lin" valueType="num">
                                      <p:cBhvr additive="base">
                                        <p:cTn id="8" dur="500" fill="hold"/>
                                        <p:tgtEl>
                                          <p:spTgt spid="3184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8486"/>
                                        </p:tgtEl>
                                        <p:attrNameLst>
                                          <p:attrName>style.visibility</p:attrName>
                                        </p:attrNameLst>
                                      </p:cBhvr>
                                      <p:to>
                                        <p:strVal val="visible"/>
                                      </p:to>
                                    </p:set>
                                    <p:anim calcmode="lin" valueType="num">
                                      <p:cBhvr additive="base">
                                        <p:cTn id="13" dur="500" fill="hold"/>
                                        <p:tgtEl>
                                          <p:spTgt spid="318486"/>
                                        </p:tgtEl>
                                        <p:attrNameLst>
                                          <p:attrName>ppt_x</p:attrName>
                                        </p:attrNameLst>
                                      </p:cBhvr>
                                      <p:tavLst>
                                        <p:tav tm="0">
                                          <p:val>
                                            <p:strVal val="#ppt_x"/>
                                          </p:val>
                                        </p:tav>
                                        <p:tav tm="100000">
                                          <p:val>
                                            <p:strVal val="#ppt_x"/>
                                          </p:val>
                                        </p:tav>
                                      </p:tavLst>
                                    </p:anim>
                                    <p:anim calcmode="lin" valueType="num">
                                      <p:cBhvr additive="base">
                                        <p:cTn id="14" dur="500" fill="hold"/>
                                        <p:tgtEl>
                                          <p:spTgt spid="3184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8492"/>
                                        </p:tgtEl>
                                        <p:attrNameLst>
                                          <p:attrName>style.visibility</p:attrName>
                                        </p:attrNameLst>
                                      </p:cBhvr>
                                      <p:to>
                                        <p:strVal val="visible"/>
                                      </p:to>
                                    </p:set>
                                    <p:anim calcmode="lin" valueType="num">
                                      <p:cBhvr additive="base">
                                        <p:cTn id="19" dur="500" fill="hold"/>
                                        <p:tgtEl>
                                          <p:spTgt spid="318492"/>
                                        </p:tgtEl>
                                        <p:attrNameLst>
                                          <p:attrName>ppt_x</p:attrName>
                                        </p:attrNameLst>
                                      </p:cBhvr>
                                      <p:tavLst>
                                        <p:tav tm="0">
                                          <p:val>
                                            <p:strVal val="#ppt_x"/>
                                          </p:val>
                                        </p:tav>
                                        <p:tav tm="100000">
                                          <p:val>
                                            <p:strVal val="#ppt_x"/>
                                          </p:val>
                                        </p:tav>
                                      </p:tavLst>
                                    </p:anim>
                                    <p:anim calcmode="lin" valueType="num">
                                      <p:cBhvr additive="base">
                                        <p:cTn id="20" dur="500" fill="hold"/>
                                        <p:tgtEl>
                                          <p:spTgt spid="3184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40" name="Object 4"/>
          <p:cNvGraphicFramePr>
            <a:graphicFrameLocks noChangeAspect="1"/>
          </p:cNvGraphicFramePr>
          <p:nvPr>
            <p:extLst>
              <p:ext uri="{D42A27DB-BD31-4B8C-83A1-F6EECF244321}">
                <p14:modId xmlns:p14="http://schemas.microsoft.com/office/powerpoint/2010/main" val="1379677294"/>
              </p:ext>
            </p:extLst>
          </p:nvPr>
        </p:nvGraphicFramePr>
        <p:xfrm>
          <a:off x="1680789" y="1582646"/>
          <a:ext cx="738187" cy="703263"/>
        </p:xfrm>
        <a:graphic>
          <a:graphicData uri="http://schemas.openxmlformats.org/presentationml/2006/ole">
            <mc:AlternateContent xmlns:mc="http://schemas.openxmlformats.org/markup-compatibility/2006">
              <mc:Choice xmlns:v="urn:schemas-microsoft-com:vml" Requires="v">
                <p:oleObj spid="_x0000_s101543" name="Equation" r:id="rId3" imgW="266400" imgH="253800" progId="Equation.DSMT4">
                  <p:embed/>
                </p:oleObj>
              </mc:Choice>
              <mc:Fallback>
                <p:oleObj name="Equation" r:id="rId3" imgW="266400" imgH="253800" progId="Equation.DSMT4">
                  <p:embed/>
                  <p:pic>
                    <p:nvPicPr>
                      <p:cNvPr id="0" name=""/>
                      <p:cNvPicPr>
                        <a:picLocks noChangeAspect="1" noChangeArrowheads="1"/>
                      </p:cNvPicPr>
                      <p:nvPr/>
                    </p:nvPicPr>
                    <p:blipFill>
                      <a:blip r:embed="rId4"/>
                      <a:srcRect/>
                      <a:stretch>
                        <a:fillRect/>
                      </a:stretch>
                    </p:blipFill>
                    <p:spPr bwMode="auto">
                      <a:xfrm>
                        <a:off x="1680789" y="1582646"/>
                        <a:ext cx="738187" cy="703263"/>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
        <p:nvSpPr>
          <p:cNvPr id="321541" name="Rectangle 5"/>
          <p:cNvSpPr>
            <a:spLocks noChangeArrowheads="1"/>
          </p:cNvSpPr>
          <p:nvPr/>
        </p:nvSpPr>
        <p:spPr bwMode="auto">
          <a:xfrm>
            <a:off x="2418976" y="1629579"/>
            <a:ext cx="3663268"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buNone/>
            </a:pPr>
            <a:r>
              <a:rPr lang="zh-CN" altLang="en-US" sz="2400" b="1" dirty="0" smtClean="0">
                <a:solidFill>
                  <a:srgbClr val="0000CC"/>
                </a:solidFill>
                <a:latin typeface="黑体" panose="02010609060101010101" pitchFamily="49" charset="-122"/>
                <a:ea typeface="黑体" panose="02010609060101010101" pitchFamily="49" charset="-122"/>
              </a:rPr>
              <a:t>：每年</a:t>
            </a:r>
            <a:r>
              <a:rPr lang="zh-CN" altLang="en-US" sz="2400" b="1" dirty="0">
                <a:solidFill>
                  <a:srgbClr val="0000CC"/>
                </a:solidFill>
                <a:latin typeface="黑体" panose="02010609060101010101" pitchFamily="49" charset="-122"/>
                <a:ea typeface="黑体" panose="02010609060101010101" pitchFamily="49" charset="-122"/>
              </a:rPr>
              <a:t>的付款</a:t>
            </a:r>
            <a:r>
              <a:rPr lang="zh-CN" altLang="en-US" sz="2400" b="1" dirty="0" smtClean="0">
                <a:solidFill>
                  <a:srgbClr val="0000CC"/>
                </a:solidFill>
                <a:latin typeface="黑体" panose="02010609060101010101" pitchFamily="49" charset="-122"/>
                <a:ea typeface="黑体" panose="02010609060101010101" pitchFamily="49" charset="-122"/>
              </a:rPr>
              <a:t>等于 </a:t>
            </a:r>
            <a:r>
              <a:rPr lang="en-US" altLang="zh-CN" sz="2400" b="1" dirty="0" smtClean="0">
                <a:solidFill>
                  <a:srgbClr val="0000CC"/>
                </a:solidFill>
                <a:latin typeface="黑体" panose="02010609060101010101" pitchFamily="49" charset="-122"/>
                <a:ea typeface="黑体" panose="02010609060101010101" pitchFamily="49" charset="-122"/>
              </a:rPr>
              <a:t>1</a:t>
            </a:r>
            <a:endParaRPr lang="zh-CN" altLang="en-US" sz="2400" dirty="0">
              <a:latin typeface="黑体" panose="02010609060101010101" pitchFamily="49" charset="-122"/>
              <a:ea typeface="黑体" panose="02010609060101010101" pitchFamily="49" charset="-122"/>
            </a:endParaRPr>
          </a:p>
        </p:txBody>
      </p:sp>
      <p:sp>
        <p:nvSpPr>
          <p:cNvPr id="321543" name="Text Box 7"/>
          <p:cNvSpPr txBox="1">
            <a:spLocks noChangeArrowheads="1"/>
          </p:cNvSpPr>
          <p:nvPr/>
        </p:nvSpPr>
        <p:spPr bwMode="auto">
          <a:xfrm>
            <a:off x="971550" y="3324713"/>
            <a:ext cx="5137945" cy="217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75000"/>
              </a:lnSpc>
              <a:spcBef>
                <a:spcPct val="20000"/>
              </a:spcBef>
              <a:buFont typeface="Wingdings" pitchFamily="2" charset="2"/>
              <a:buNone/>
            </a:pPr>
            <a:r>
              <a:rPr lang="zh-CN" altLang="en-US" sz="2400" b="1" dirty="0">
                <a:latin typeface="黑体" panose="02010609060101010101" pitchFamily="49" charset="-122"/>
                <a:ea typeface="黑体" panose="02010609060101010101" pitchFamily="49" charset="-122"/>
              </a:rPr>
              <a:t>例</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10</a:t>
            </a:r>
            <a:r>
              <a:rPr lang="zh-CN" altLang="en-US" sz="2400" dirty="0">
                <a:latin typeface="黑体" panose="02010609060101010101" pitchFamily="49" charset="-122"/>
                <a:ea typeface="黑体" panose="02010609060101010101" pitchFamily="49" charset="-122"/>
              </a:rPr>
              <a:t>年内每月末支付</a:t>
            </a:r>
            <a:r>
              <a:rPr lang="en-US" altLang="zh-CN" sz="2400" dirty="0">
                <a:latin typeface="黑体" panose="02010609060101010101" pitchFamily="49" charset="-122"/>
                <a:ea typeface="黑体" panose="02010609060101010101" pitchFamily="49" charset="-122"/>
              </a:rPr>
              <a:t>400</a:t>
            </a:r>
            <a:r>
              <a:rPr lang="zh-CN" altLang="en-US" sz="2400" dirty="0">
                <a:latin typeface="黑体" panose="02010609060101010101" pitchFamily="49" charset="-122"/>
                <a:ea typeface="黑体" panose="02010609060101010101" pitchFamily="49" charset="-122"/>
              </a:rPr>
              <a:t>的现值</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eaLnBrk="1" hangingPunct="1">
              <a:lnSpc>
                <a:spcPct val="175000"/>
              </a:lnSpc>
              <a:spcBef>
                <a:spcPct val="20000"/>
              </a:spcBef>
              <a:buFont typeface="Wingdings" pitchFamily="2" charset="2"/>
              <a:buNone/>
            </a:pPr>
            <a:endParaRPr lang="zh-CN" altLang="en-US" sz="2400" dirty="0">
              <a:latin typeface="黑体" panose="02010609060101010101" pitchFamily="49" charset="-122"/>
              <a:ea typeface="黑体" panose="02010609060101010101" pitchFamily="49" charset="-122"/>
            </a:endParaRPr>
          </a:p>
          <a:p>
            <a:pPr eaLnBrk="1" hangingPunct="1">
              <a:lnSpc>
                <a:spcPct val="175000"/>
              </a:lnSpc>
              <a:spcBef>
                <a:spcPct val="20000"/>
              </a:spcBef>
              <a:buFont typeface="Wingdings" pitchFamily="2" charset="2"/>
              <a:buNone/>
            </a:pPr>
            <a:r>
              <a:rPr lang="zh-CN" altLang="en-US" sz="2400" b="1" dirty="0">
                <a:latin typeface="黑体" panose="02010609060101010101" pitchFamily="49" charset="-122"/>
                <a:ea typeface="黑体" panose="02010609060101010101" pitchFamily="49" charset="-122"/>
              </a:rPr>
              <a:t>例</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年内每</a:t>
            </a:r>
            <a:r>
              <a:rPr lang="zh-CN" altLang="en-US" sz="2400" dirty="0">
                <a:latin typeface="黑体" panose="02010609060101010101" pitchFamily="49" charset="-122"/>
                <a:ea typeface="黑体" panose="02010609060101010101" pitchFamily="49" charset="-122"/>
              </a:rPr>
              <a:t>季度</a:t>
            </a:r>
            <a:r>
              <a:rPr lang="zh-CN" altLang="en-US" sz="2400" dirty="0" smtClean="0">
                <a:latin typeface="黑体" panose="02010609060101010101" pitchFamily="49" charset="-122"/>
                <a:ea typeface="黑体" panose="02010609060101010101" pitchFamily="49" charset="-122"/>
              </a:rPr>
              <a:t>末</a:t>
            </a:r>
            <a:r>
              <a:rPr lang="zh-CN" altLang="en-US" sz="2400" dirty="0">
                <a:latin typeface="黑体" panose="02010609060101010101" pitchFamily="49" charset="-122"/>
                <a:ea typeface="黑体" panose="02010609060101010101" pitchFamily="49" charset="-122"/>
              </a:rPr>
              <a:t>支付</a:t>
            </a:r>
            <a:r>
              <a:rPr lang="en-US" altLang="zh-CN" sz="2400" dirty="0">
                <a:latin typeface="黑体" panose="02010609060101010101" pitchFamily="49" charset="-122"/>
                <a:ea typeface="黑体" panose="02010609060101010101" pitchFamily="49" charset="-122"/>
              </a:rPr>
              <a:t>200</a:t>
            </a:r>
            <a:r>
              <a:rPr lang="zh-CN" altLang="en-US" sz="2400" dirty="0">
                <a:latin typeface="黑体" panose="02010609060101010101" pitchFamily="49" charset="-122"/>
                <a:ea typeface="黑体" panose="02010609060101010101" pitchFamily="49" charset="-122"/>
              </a:rPr>
              <a:t>的现值？</a:t>
            </a:r>
          </a:p>
        </p:txBody>
      </p:sp>
      <p:graphicFrame>
        <p:nvGraphicFramePr>
          <p:cNvPr id="321544" name="Object 8"/>
          <p:cNvGraphicFramePr>
            <a:graphicFrameLocks noChangeAspect="1"/>
          </p:cNvGraphicFramePr>
          <p:nvPr>
            <p:extLst>
              <p:ext uri="{D42A27DB-BD31-4B8C-83A1-F6EECF244321}">
                <p14:modId xmlns:p14="http://schemas.microsoft.com/office/powerpoint/2010/main" val="2180539908"/>
              </p:ext>
            </p:extLst>
          </p:nvPr>
        </p:nvGraphicFramePr>
        <p:xfrm>
          <a:off x="6337300" y="3540613"/>
          <a:ext cx="1652588" cy="473075"/>
        </p:xfrm>
        <a:graphic>
          <a:graphicData uri="http://schemas.openxmlformats.org/presentationml/2006/ole">
            <mc:AlternateContent xmlns:mc="http://schemas.openxmlformats.org/markup-compatibility/2006">
              <mc:Choice xmlns:v="urn:schemas-microsoft-com:vml" Requires="v">
                <p:oleObj spid="_x0000_s101544" name="Equation" r:id="rId5" imgW="888614" imgH="253890" progId="">
                  <p:embed/>
                </p:oleObj>
              </mc:Choice>
              <mc:Fallback>
                <p:oleObj name="Equation" r:id="rId5" imgW="888614" imgH="25389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300" y="3540613"/>
                        <a:ext cx="1652588"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1545" name="Object 9"/>
          <p:cNvGraphicFramePr>
            <a:graphicFrameLocks noChangeAspect="1"/>
          </p:cNvGraphicFramePr>
          <p:nvPr>
            <p:extLst>
              <p:ext uri="{D42A27DB-BD31-4B8C-83A1-F6EECF244321}">
                <p14:modId xmlns:p14="http://schemas.microsoft.com/office/powerpoint/2010/main" val="3847826895"/>
              </p:ext>
            </p:extLst>
          </p:nvPr>
        </p:nvGraphicFramePr>
        <p:xfrm>
          <a:off x="6336899" y="4929541"/>
          <a:ext cx="1506538" cy="471488"/>
        </p:xfrm>
        <a:graphic>
          <a:graphicData uri="http://schemas.openxmlformats.org/presentationml/2006/ole">
            <mc:AlternateContent xmlns:mc="http://schemas.openxmlformats.org/markup-compatibility/2006">
              <mc:Choice xmlns:v="urn:schemas-microsoft-com:vml" Requires="v">
                <p:oleObj spid="_x0000_s101545" name="Equation" r:id="rId7" imgW="812520" imgH="253800" progId="Equation.DSMT4">
                  <p:embed/>
                </p:oleObj>
              </mc:Choice>
              <mc:Fallback>
                <p:oleObj name="Equation" r:id="rId7" imgW="812520" imgH="253800" progId="Equation.DSMT4">
                  <p:embed/>
                  <p:pic>
                    <p:nvPicPr>
                      <p:cNvPr id="0" name=""/>
                      <p:cNvPicPr>
                        <a:picLocks noChangeAspect="1" noChangeArrowheads="1"/>
                      </p:cNvPicPr>
                      <p:nvPr/>
                    </p:nvPicPr>
                    <p:blipFill>
                      <a:blip r:embed="rId8"/>
                      <a:srcRect/>
                      <a:stretch>
                        <a:fillRect/>
                      </a:stretch>
                    </p:blipFill>
                    <p:spPr bwMode="auto">
                      <a:xfrm>
                        <a:off x="6336899" y="4929541"/>
                        <a:ext cx="150653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0835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1540"/>
                                        </p:tgtEl>
                                        <p:attrNameLst>
                                          <p:attrName>style.visibility</p:attrName>
                                        </p:attrNameLst>
                                      </p:cBhvr>
                                      <p:to>
                                        <p:strVal val="visible"/>
                                      </p:to>
                                    </p:set>
                                    <p:anim calcmode="lin" valueType="num">
                                      <p:cBhvr additive="base">
                                        <p:cTn id="7" dur="500" fill="hold"/>
                                        <p:tgtEl>
                                          <p:spTgt spid="321540"/>
                                        </p:tgtEl>
                                        <p:attrNameLst>
                                          <p:attrName>ppt_x</p:attrName>
                                        </p:attrNameLst>
                                      </p:cBhvr>
                                      <p:tavLst>
                                        <p:tav tm="0">
                                          <p:val>
                                            <p:strVal val="#ppt_x"/>
                                          </p:val>
                                        </p:tav>
                                        <p:tav tm="100000">
                                          <p:val>
                                            <p:strVal val="#ppt_x"/>
                                          </p:val>
                                        </p:tav>
                                      </p:tavLst>
                                    </p:anim>
                                    <p:anim calcmode="lin" valueType="num">
                                      <p:cBhvr additive="base">
                                        <p:cTn id="8" dur="500" fill="hold"/>
                                        <p:tgtEl>
                                          <p:spTgt spid="3215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1541"/>
                                        </p:tgtEl>
                                        <p:attrNameLst>
                                          <p:attrName>style.visibility</p:attrName>
                                        </p:attrNameLst>
                                      </p:cBhvr>
                                      <p:to>
                                        <p:strVal val="visible"/>
                                      </p:to>
                                    </p:set>
                                    <p:anim calcmode="lin" valueType="num">
                                      <p:cBhvr additive="base">
                                        <p:cTn id="13" dur="500" fill="hold"/>
                                        <p:tgtEl>
                                          <p:spTgt spid="321541"/>
                                        </p:tgtEl>
                                        <p:attrNameLst>
                                          <p:attrName>ppt_x</p:attrName>
                                        </p:attrNameLst>
                                      </p:cBhvr>
                                      <p:tavLst>
                                        <p:tav tm="0">
                                          <p:val>
                                            <p:strVal val="#ppt_x"/>
                                          </p:val>
                                        </p:tav>
                                        <p:tav tm="100000">
                                          <p:val>
                                            <p:strVal val="#ppt_x"/>
                                          </p:val>
                                        </p:tav>
                                      </p:tavLst>
                                    </p:anim>
                                    <p:anim calcmode="lin" valueType="num">
                                      <p:cBhvr additive="base">
                                        <p:cTn id="14" dur="500" fill="hold"/>
                                        <p:tgtEl>
                                          <p:spTgt spid="32154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1543"/>
                                        </p:tgtEl>
                                        <p:attrNameLst>
                                          <p:attrName>style.visibility</p:attrName>
                                        </p:attrNameLst>
                                      </p:cBhvr>
                                      <p:to>
                                        <p:strVal val="visible"/>
                                      </p:to>
                                    </p:set>
                                    <p:anim calcmode="lin" valueType="num">
                                      <p:cBhvr additive="base">
                                        <p:cTn id="19" dur="500" fill="hold"/>
                                        <p:tgtEl>
                                          <p:spTgt spid="321543"/>
                                        </p:tgtEl>
                                        <p:attrNameLst>
                                          <p:attrName>ppt_x</p:attrName>
                                        </p:attrNameLst>
                                      </p:cBhvr>
                                      <p:tavLst>
                                        <p:tav tm="0">
                                          <p:val>
                                            <p:strVal val="#ppt_x"/>
                                          </p:val>
                                        </p:tav>
                                        <p:tav tm="100000">
                                          <p:val>
                                            <p:strVal val="#ppt_x"/>
                                          </p:val>
                                        </p:tav>
                                      </p:tavLst>
                                    </p:anim>
                                    <p:anim calcmode="lin" valueType="num">
                                      <p:cBhvr additive="base">
                                        <p:cTn id="20" dur="500" fill="hold"/>
                                        <p:tgtEl>
                                          <p:spTgt spid="32154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1544"/>
                                        </p:tgtEl>
                                        <p:attrNameLst>
                                          <p:attrName>style.visibility</p:attrName>
                                        </p:attrNameLst>
                                      </p:cBhvr>
                                      <p:to>
                                        <p:strVal val="visible"/>
                                      </p:to>
                                    </p:set>
                                    <p:anim calcmode="lin" valueType="num">
                                      <p:cBhvr additive="base">
                                        <p:cTn id="25" dur="500" fill="hold"/>
                                        <p:tgtEl>
                                          <p:spTgt spid="321544"/>
                                        </p:tgtEl>
                                        <p:attrNameLst>
                                          <p:attrName>ppt_x</p:attrName>
                                        </p:attrNameLst>
                                      </p:cBhvr>
                                      <p:tavLst>
                                        <p:tav tm="0">
                                          <p:val>
                                            <p:strVal val="#ppt_x"/>
                                          </p:val>
                                        </p:tav>
                                        <p:tav tm="100000">
                                          <p:val>
                                            <p:strVal val="#ppt_x"/>
                                          </p:val>
                                        </p:tav>
                                      </p:tavLst>
                                    </p:anim>
                                    <p:anim calcmode="lin" valueType="num">
                                      <p:cBhvr additive="base">
                                        <p:cTn id="26" dur="500" fill="hold"/>
                                        <p:tgtEl>
                                          <p:spTgt spid="321544"/>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1545"/>
                                        </p:tgtEl>
                                        <p:attrNameLst>
                                          <p:attrName>style.visibility</p:attrName>
                                        </p:attrNameLst>
                                      </p:cBhvr>
                                      <p:to>
                                        <p:strVal val="visible"/>
                                      </p:to>
                                    </p:set>
                                    <p:anim calcmode="lin" valueType="num">
                                      <p:cBhvr additive="base">
                                        <p:cTn id="31" dur="500" fill="hold"/>
                                        <p:tgtEl>
                                          <p:spTgt spid="321545"/>
                                        </p:tgtEl>
                                        <p:attrNameLst>
                                          <p:attrName>ppt_x</p:attrName>
                                        </p:attrNameLst>
                                      </p:cBhvr>
                                      <p:tavLst>
                                        <p:tav tm="0">
                                          <p:val>
                                            <p:strVal val="#ppt_x"/>
                                          </p:val>
                                        </p:tav>
                                        <p:tav tm="100000">
                                          <p:val>
                                            <p:strVal val="#ppt_x"/>
                                          </p:val>
                                        </p:tav>
                                      </p:tavLst>
                                    </p:anim>
                                    <p:anim calcmode="lin" valueType="num">
                                      <p:cBhvr additive="base">
                                        <p:cTn id="32" dur="500" fill="hold"/>
                                        <p:tgtEl>
                                          <p:spTgt spid="3215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1" grpId="0"/>
      <p:bldP spid="3215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FF255046-710F-4BF7-9818-BF4BB1135BF6}" type="slidenum">
              <a:rPr lang="en-US" altLang="zh-CN">
                <a:solidFill>
                  <a:srgbClr val="EBF030"/>
                </a:solidFill>
              </a:rPr>
              <a:pPr eaLnBrk="1" hangingPunct="1">
                <a:buNone/>
              </a:pPr>
              <a:t>53</a:t>
            </a:fld>
            <a:endParaRPr lang="en-US" altLang="zh-CN" dirty="0">
              <a:solidFill>
                <a:srgbClr val="EBF030"/>
              </a:solidFill>
            </a:endParaRPr>
          </a:p>
        </p:txBody>
      </p:sp>
      <p:sp>
        <p:nvSpPr>
          <p:cNvPr id="135171" name="Rectangle 3"/>
          <p:cNvSpPr>
            <a:spLocks noGrp="1" noChangeArrowheads="1"/>
          </p:cNvSpPr>
          <p:nvPr>
            <p:ph type="body" idx="1"/>
          </p:nvPr>
        </p:nvSpPr>
        <p:spPr>
          <a:xfrm>
            <a:off x="468313" y="836613"/>
            <a:ext cx="8137525" cy="936625"/>
          </a:xfrm>
        </p:spPr>
        <p:txBody>
          <a:bodyPr/>
          <a:lstStyle/>
          <a:p>
            <a:pPr eaLnBrk="1" hangingPunct="1"/>
            <a:r>
              <a:rPr lang="zh-CN" altLang="en-US"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期初付年金（</a:t>
            </a:r>
            <a:r>
              <a:rPr lang="en-US" altLang="zh-CN"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annuity-due payable </a:t>
            </a:r>
            <a:r>
              <a:rPr lang="en-US" altLang="zh-CN" sz="2800" b="0" i="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thly</a:t>
            </a:r>
            <a:r>
              <a:rPr lang="zh-CN" altLang="en-US" sz="2800"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2708" name="Rectangle 5"/>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72709" name="Picture 11"/>
          <p:cNvPicPr>
            <a:picLocks noChangeAspect="1" noChangeArrowheads="1"/>
          </p:cNvPicPr>
          <p:nvPr/>
        </p:nvPicPr>
        <p:blipFill rotWithShape="1">
          <a:blip r:embed="rId3">
            <a:extLst>
              <a:ext uri="{28A0092B-C50C-407E-A947-70E740481C1C}">
                <a14:useLocalDpi xmlns:a14="http://schemas.microsoft.com/office/drawing/2010/main" val="0"/>
              </a:ext>
            </a:extLst>
          </a:blip>
          <a:srcRect b="16126"/>
          <a:stretch/>
        </p:blipFill>
        <p:spPr bwMode="auto">
          <a:xfrm>
            <a:off x="323850" y="1844675"/>
            <a:ext cx="8496300" cy="3093085"/>
          </a:xfrm>
          <a:prstGeom prst="rect">
            <a:avLst/>
          </a:prstGeom>
          <a:solidFill>
            <a:srgbClr val="CEF6D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2112221792"/>
              </p:ext>
            </p:extLst>
          </p:nvPr>
        </p:nvGraphicFramePr>
        <p:xfrm>
          <a:off x="2560638" y="5411788"/>
          <a:ext cx="3278187" cy="773112"/>
        </p:xfrm>
        <a:graphic>
          <a:graphicData uri="http://schemas.openxmlformats.org/presentationml/2006/ole">
            <mc:AlternateContent xmlns:mc="http://schemas.openxmlformats.org/markup-compatibility/2006">
              <mc:Choice xmlns:v="urn:schemas-microsoft-com:vml" Requires="v">
                <p:oleObj spid="_x0000_s104504" name="Equation" r:id="rId4" imgW="1104840" imgH="291960" progId="Equation.DSMT4">
                  <p:embed/>
                </p:oleObj>
              </mc:Choice>
              <mc:Fallback>
                <p:oleObj name="Equation" r:id="rId4" imgW="1104840" imgH="291960" progId="Equation.DSMT4">
                  <p:embed/>
                  <p:pic>
                    <p:nvPicPr>
                      <p:cNvPr id="0" name=""/>
                      <p:cNvPicPr>
                        <a:picLocks noChangeAspect="1" noChangeArrowheads="1"/>
                      </p:cNvPicPr>
                      <p:nvPr/>
                    </p:nvPicPr>
                    <p:blipFill>
                      <a:blip r:embed="rId5"/>
                      <a:srcRect/>
                      <a:stretch>
                        <a:fillRect/>
                      </a:stretch>
                    </p:blipFill>
                    <p:spPr bwMode="auto">
                      <a:xfrm>
                        <a:off x="2560638" y="5411788"/>
                        <a:ext cx="3278187"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3751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xfrm>
            <a:off x="6553200" y="6211888"/>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31841C-C021-43B7-9E8F-5B4C35018B9C}" type="slidenum">
              <a:rPr lang="en-US" altLang="zh-CN"/>
              <a:pPr eaLnBrk="1" hangingPunct="1"/>
              <a:t>54</a:t>
            </a:fld>
            <a:endParaRPr lang="en-US" altLang="zh-CN"/>
          </a:p>
        </p:txBody>
      </p:sp>
      <p:graphicFrame>
        <p:nvGraphicFramePr>
          <p:cNvPr id="193540" name="Object 4"/>
          <p:cNvGraphicFramePr>
            <a:graphicFrameLocks noChangeAspect="1"/>
          </p:cNvGraphicFramePr>
          <p:nvPr>
            <p:extLst>
              <p:ext uri="{D42A27DB-BD31-4B8C-83A1-F6EECF244321}">
                <p14:modId xmlns:p14="http://schemas.microsoft.com/office/powerpoint/2010/main" val="643351820"/>
              </p:ext>
            </p:extLst>
          </p:nvPr>
        </p:nvGraphicFramePr>
        <p:xfrm>
          <a:off x="1120140" y="3243263"/>
          <a:ext cx="6345238" cy="1227137"/>
        </p:xfrm>
        <a:graphic>
          <a:graphicData uri="http://schemas.openxmlformats.org/presentationml/2006/ole">
            <mc:AlternateContent xmlns:mc="http://schemas.openxmlformats.org/markup-compatibility/2006">
              <mc:Choice xmlns:v="urn:schemas-microsoft-com:vml" Requires="v">
                <p:oleObj spid="_x0000_s105528" name="Equation" r:id="rId3" imgW="1307880" imgH="253800" progId="Equation.DSMT4">
                  <p:embed/>
                </p:oleObj>
              </mc:Choice>
              <mc:Fallback>
                <p:oleObj name="Equation" r:id="rId3" imgW="1307880" imgH="253800" progId="Equation.DSMT4">
                  <p:embed/>
                  <p:pic>
                    <p:nvPicPr>
                      <p:cNvPr id="0" name=""/>
                      <p:cNvPicPr>
                        <a:picLocks noChangeAspect="1" noChangeArrowheads="1"/>
                      </p:cNvPicPr>
                      <p:nvPr/>
                    </p:nvPicPr>
                    <p:blipFill>
                      <a:blip r:embed="rId4"/>
                      <a:srcRect/>
                      <a:stretch>
                        <a:fillRect/>
                      </a:stretch>
                    </p:blipFill>
                    <p:spPr bwMode="auto">
                      <a:xfrm>
                        <a:off x="1120140" y="3243263"/>
                        <a:ext cx="6345238" cy="1227137"/>
                      </a:xfrm>
                      <a:prstGeom prst="rect">
                        <a:avLst/>
                      </a:prstGeom>
                      <a:noFill/>
                    </p:spPr>
                  </p:pic>
                </p:oleObj>
              </mc:Fallback>
            </mc:AlternateContent>
          </a:graphicData>
        </a:graphic>
      </p:graphicFrame>
      <p:sp>
        <p:nvSpPr>
          <p:cNvPr id="8" name="Rectangle 11"/>
          <p:cNvSpPr>
            <a:spLocks noChangeArrowheads="1"/>
          </p:cNvSpPr>
          <p:nvPr/>
        </p:nvSpPr>
        <p:spPr bwMode="auto">
          <a:xfrm>
            <a:off x="562267" y="1844824"/>
            <a:ext cx="62343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2800" b="1" dirty="0">
                <a:solidFill>
                  <a:srgbClr val="6600FF"/>
                </a:solidFill>
                <a:latin typeface="Times New Roman" panose="02020603050405020304" pitchFamily="18" charset="0"/>
                <a:cs typeface="Times New Roman" panose="02020603050405020304" pitchFamily="18" charset="0"/>
              </a:rPr>
              <a:t>每年支付</a:t>
            </a:r>
            <a:r>
              <a:rPr lang="en-US" altLang="zh-CN" sz="2800" b="1" i="1" dirty="0">
                <a:solidFill>
                  <a:srgbClr val="6600FF"/>
                </a:solidFill>
                <a:latin typeface="Times New Roman" panose="02020603050405020304" pitchFamily="18" charset="0"/>
                <a:cs typeface="Times New Roman" panose="02020603050405020304" pitchFamily="18" charset="0"/>
              </a:rPr>
              <a:t>m</a:t>
            </a:r>
            <a:r>
              <a:rPr lang="zh-CN" altLang="en-US" sz="2800" b="1" dirty="0">
                <a:solidFill>
                  <a:srgbClr val="6600FF"/>
                </a:solidFill>
                <a:latin typeface="Times New Roman" panose="02020603050405020304" pitchFamily="18" charset="0"/>
                <a:cs typeface="Times New Roman" panose="02020603050405020304" pitchFamily="18" charset="0"/>
              </a:rPr>
              <a:t>次的期初付年金</a:t>
            </a:r>
            <a:r>
              <a:rPr lang="zh-CN" altLang="en-US" sz="2800" b="1" dirty="0" smtClean="0">
                <a:solidFill>
                  <a:srgbClr val="6600FF"/>
                </a:solidFill>
                <a:latin typeface="Times New Roman" panose="02020603050405020304" pitchFamily="18" charset="0"/>
                <a:cs typeface="Times New Roman" panose="02020603050405020304" pitchFamily="18" charset="0"/>
              </a:rPr>
              <a:t>的累积值：</a:t>
            </a:r>
            <a:endParaRPr lang="zh-CN" altLang="en-US" sz="2800" b="1" dirty="0">
              <a:solidFill>
                <a:srgbClr val="66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312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93540"/>
                                        </p:tgtEl>
                                        <p:attrNameLst>
                                          <p:attrName>style.visibility</p:attrName>
                                        </p:attrNameLst>
                                      </p:cBhvr>
                                      <p:to>
                                        <p:strVal val="visible"/>
                                      </p:to>
                                    </p:set>
                                    <p:anim calcmode="lin" valueType="num">
                                      <p:cBhvr additive="base">
                                        <p:cTn id="7" dur="500" fill="hold"/>
                                        <p:tgtEl>
                                          <p:spTgt spid="193540"/>
                                        </p:tgtEl>
                                        <p:attrNameLst>
                                          <p:attrName>ppt_x</p:attrName>
                                        </p:attrNameLst>
                                      </p:cBhvr>
                                      <p:tavLst>
                                        <p:tav tm="0">
                                          <p:val>
                                            <p:strVal val="#ppt_x"/>
                                          </p:val>
                                        </p:tav>
                                        <p:tav tm="100000">
                                          <p:val>
                                            <p:strVal val="#ppt_x"/>
                                          </p:val>
                                        </p:tav>
                                      </p:tavLst>
                                    </p:anim>
                                    <p:anim calcmode="lin" valueType="num">
                                      <p:cBhvr additive="base">
                                        <p:cTn id="8" dur="500" fill="hold"/>
                                        <p:tgtEl>
                                          <p:spTgt spid="193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A9BC40E-CC23-41F2-AA86-B473155FFC5F}" type="slidenum">
              <a:rPr lang="en-US" altLang="zh-CN"/>
              <a:pPr eaLnBrk="1" hangingPunct="1"/>
              <a:t>55</a:t>
            </a:fld>
            <a:endParaRPr lang="en-US" altLang="zh-CN"/>
          </a:p>
        </p:txBody>
      </p:sp>
      <p:sp>
        <p:nvSpPr>
          <p:cNvPr id="84995" name="Rectangle 2"/>
          <p:cNvSpPr>
            <a:spLocks noGrp="1" noChangeArrowheads="1"/>
          </p:cNvSpPr>
          <p:nvPr>
            <p:ph type="title"/>
          </p:nvPr>
        </p:nvSpPr>
        <p:spPr>
          <a:xfrm>
            <a:off x="457200" y="736650"/>
            <a:ext cx="8229600" cy="1143000"/>
          </a:xfrm>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永续年金</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每年支付</a:t>
            </a:r>
            <a:r>
              <a:rPr lang="en-US" altLang="zh-CN" sz="2400" b="0" i="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b="0"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次的永续年金</a:t>
            </a:r>
          </a:p>
        </p:txBody>
      </p:sp>
      <p:graphicFrame>
        <p:nvGraphicFramePr>
          <p:cNvPr id="141321" name="Object 9"/>
          <p:cNvGraphicFramePr>
            <a:graphicFrameLocks noGrp="1" noChangeAspect="1"/>
          </p:cNvGraphicFramePr>
          <p:nvPr>
            <p:ph sz="half" idx="1"/>
            <p:extLst>
              <p:ext uri="{D42A27DB-BD31-4B8C-83A1-F6EECF244321}">
                <p14:modId xmlns:p14="http://schemas.microsoft.com/office/powerpoint/2010/main" val="1553095696"/>
              </p:ext>
            </p:extLst>
          </p:nvPr>
        </p:nvGraphicFramePr>
        <p:xfrm>
          <a:off x="536994" y="3560194"/>
          <a:ext cx="7968956" cy="1185061"/>
        </p:xfrm>
        <a:graphic>
          <a:graphicData uri="http://schemas.openxmlformats.org/presentationml/2006/ole">
            <mc:AlternateContent xmlns:mc="http://schemas.openxmlformats.org/markup-compatibility/2006">
              <mc:Choice xmlns:v="urn:schemas-microsoft-com:vml" Requires="v">
                <p:oleObj spid="_x0000_s106663" name="Equation" r:id="rId3" imgW="2819160" imgH="419040" progId="Equation.DSMT4">
                  <p:embed/>
                </p:oleObj>
              </mc:Choice>
              <mc:Fallback>
                <p:oleObj name="Equation" r:id="rId3" imgW="2819160" imgH="419040" progId="Equation.DSMT4">
                  <p:embed/>
                  <p:pic>
                    <p:nvPicPr>
                      <p:cNvPr id="0" name=""/>
                      <p:cNvPicPr>
                        <a:picLocks noGrp="1" noChangeAspect="1" noChangeArrowheads="1"/>
                      </p:cNvPicPr>
                      <p:nvPr/>
                    </p:nvPicPr>
                    <p:blipFill>
                      <a:blip r:embed="rId4"/>
                      <a:srcRect/>
                      <a:stretch>
                        <a:fillRect/>
                      </a:stretch>
                    </p:blipFill>
                    <p:spPr bwMode="auto">
                      <a:xfrm>
                        <a:off x="536994" y="3560194"/>
                        <a:ext cx="7968956" cy="1185061"/>
                      </a:xfrm>
                      <a:prstGeom prst="rect">
                        <a:avLst/>
                      </a:prstGeom>
                      <a:noFill/>
                    </p:spPr>
                  </p:pic>
                </p:oleObj>
              </mc:Fallback>
            </mc:AlternateContent>
          </a:graphicData>
        </a:graphic>
      </p:graphicFrame>
      <p:sp>
        <p:nvSpPr>
          <p:cNvPr id="8499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1316" name="Object 4"/>
          <p:cNvGraphicFramePr>
            <a:graphicFrameLocks noChangeAspect="1"/>
          </p:cNvGraphicFramePr>
          <p:nvPr>
            <p:extLst>
              <p:ext uri="{D42A27DB-BD31-4B8C-83A1-F6EECF244321}">
                <p14:modId xmlns:p14="http://schemas.microsoft.com/office/powerpoint/2010/main" val="1503237132"/>
              </p:ext>
            </p:extLst>
          </p:nvPr>
        </p:nvGraphicFramePr>
        <p:xfrm>
          <a:off x="523081" y="1782779"/>
          <a:ext cx="8097837" cy="1214438"/>
        </p:xfrm>
        <a:graphic>
          <a:graphicData uri="http://schemas.openxmlformats.org/presentationml/2006/ole">
            <mc:AlternateContent xmlns:mc="http://schemas.openxmlformats.org/markup-compatibility/2006">
              <mc:Choice xmlns:v="urn:schemas-microsoft-com:vml" Requires="v">
                <p:oleObj spid="_x0000_s106664" name="Equation" r:id="rId5" imgW="2768400" imgH="419040" progId="Equation.DSMT4">
                  <p:embed/>
                </p:oleObj>
              </mc:Choice>
              <mc:Fallback>
                <p:oleObj name="Equation" r:id="rId5" imgW="2768400" imgH="419040" progId="Equation.DSMT4">
                  <p:embed/>
                  <p:pic>
                    <p:nvPicPr>
                      <p:cNvPr id="0" name=""/>
                      <p:cNvPicPr>
                        <a:picLocks noChangeAspect="1" noChangeArrowheads="1"/>
                      </p:cNvPicPr>
                      <p:nvPr/>
                    </p:nvPicPr>
                    <p:blipFill>
                      <a:blip r:embed="rId6"/>
                      <a:srcRect/>
                      <a:stretch>
                        <a:fillRect/>
                      </a:stretch>
                    </p:blipFill>
                    <p:spPr bwMode="auto">
                      <a:xfrm>
                        <a:off x="523081" y="1782779"/>
                        <a:ext cx="8097837" cy="1214438"/>
                      </a:xfrm>
                      <a:prstGeom prst="rect">
                        <a:avLst/>
                      </a:prstGeom>
                      <a:noFill/>
                    </p:spPr>
                  </p:pic>
                </p:oleObj>
              </mc:Fallback>
            </mc:AlternateContent>
          </a:graphicData>
        </a:graphic>
      </p:graphicFrame>
      <p:sp>
        <p:nvSpPr>
          <p:cNvPr id="8499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41323" name="Object 11"/>
          <p:cNvGraphicFramePr>
            <a:graphicFrameLocks noGrp="1" noChangeAspect="1"/>
          </p:cNvGraphicFramePr>
          <p:nvPr>
            <p:ph sz="half" idx="2"/>
            <p:extLst>
              <p:ext uri="{D42A27DB-BD31-4B8C-83A1-F6EECF244321}">
                <p14:modId xmlns:p14="http://schemas.microsoft.com/office/powerpoint/2010/main" val="2890761141"/>
              </p:ext>
            </p:extLst>
          </p:nvPr>
        </p:nvGraphicFramePr>
        <p:xfrm>
          <a:off x="690563" y="5251450"/>
          <a:ext cx="3619681" cy="658462"/>
        </p:xfrm>
        <a:graphic>
          <a:graphicData uri="http://schemas.openxmlformats.org/presentationml/2006/ole">
            <mc:AlternateContent xmlns:mc="http://schemas.openxmlformats.org/markup-compatibility/2006">
              <mc:Choice xmlns:v="urn:schemas-microsoft-com:vml" Requires="v">
                <p:oleObj spid="_x0000_s106665" name="Equation" r:id="rId7" imgW="1396800" imgH="253800" progId="Equation.DSMT4">
                  <p:embed/>
                </p:oleObj>
              </mc:Choice>
              <mc:Fallback>
                <p:oleObj name="Equation" r:id="rId7" imgW="1396800" imgH="253800" progId="Equation.DSMT4">
                  <p:embed/>
                  <p:pic>
                    <p:nvPicPr>
                      <p:cNvPr id="0" name=""/>
                      <p:cNvPicPr>
                        <a:picLocks noGrp="1" noChangeAspect="1" noChangeArrowheads="1"/>
                      </p:cNvPicPr>
                      <p:nvPr/>
                    </p:nvPicPr>
                    <p:blipFill>
                      <a:blip r:embed="rId8"/>
                      <a:srcRect/>
                      <a:stretch>
                        <a:fillRect/>
                      </a:stretch>
                    </p:blipFill>
                    <p:spPr bwMode="auto">
                      <a:xfrm>
                        <a:off x="690563" y="5251450"/>
                        <a:ext cx="3619681" cy="658462"/>
                      </a:xfrm>
                      <a:prstGeom prst="rect">
                        <a:avLst/>
                      </a:prstGeom>
                      <a:noFill/>
                    </p:spPr>
                  </p:pic>
                </p:oleObj>
              </mc:Fallback>
            </mc:AlternateContent>
          </a:graphicData>
        </a:graphic>
      </p:graphicFrame>
      <p:sp>
        <p:nvSpPr>
          <p:cNvPr id="141325" name="Text Box 13"/>
          <p:cNvSpPr txBox="1">
            <a:spLocks noChangeArrowheads="1"/>
          </p:cNvSpPr>
          <p:nvPr/>
        </p:nvSpPr>
        <p:spPr bwMode="auto">
          <a:xfrm>
            <a:off x="4710848" y="5297822"/>
            <a:ext cx="399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zh-CN" altLang="en-US" dirty="0">
                <a:solidFill>
                  <a:srgbClr val="051291"/>
                </a:solidFill>
                <a:latin typeface="Times New Roman" pitchFamily="18" charset="0"/>
              </a:rPr>
              <a:t>（两个年金相差</a:t>
            </a:r>
            <a:r>
              <a:rPr lang="en-US" altLang="zh-CN" dirty="0">
                <a:solidFill>
                  <a:srgbClr val="051291"/>
                </a:solidFill>
                <a:latin typeface="Times New Roman" pitchFamily="18" charset="0"/>
              </a:rPr>
              <a:t>1/</a:t>
            </a:r>
            <a:r>
              <a:rPr lang="en-US" altLang="zh-CN" i="1" dirty="0">
                <a:solidFill>
                  <a:srgbClr val="051291"/>
                </a:solidFill>
                <a:latin typeface="Times New Roman" pitchFamily="18" charset="0"/>
              </a:rPr>
              <a:t>m</a:t>
            </a:r>
            <a:r>
              <a:rPr lang="zh-CN" altLang="en-US" dirty="0">
                <a:solidFill>
                  <a:srgbClr val="051291"/>
                </a:solidFill>
                <a:latin typeface="Times New Roman" pitchFamily="18" charset="0"/>
              </a:rPr>
              <a:t>个时期）</a:t>
            </a:r>
          </a:p>
        </p:txBody>
      </p:sp>
    </p:spTree>
    <p:extLst>
      <p:ext uri="{BB962C8B-B14F-4D97-AF65-F5344CB8AC3E}">
        <p14:creationId xmlns:p14="http://schemas.microsoft.com/office/powerpoint/2010/main" val="4127765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additive="base">
                                        <p:cTn id="7" dur="500" fill="hold"/>
                                        <p:tgtEl>
                                          <p:spTgt spid="141316"/>
                                        </p:tgtEl>
                                        <p:attrNameLst>
                                          <p:attrName>ppt_x</p:attrName>
                                        </p:attrNameLst>
                                      </p:cBhvr>
                                      <p:tavLst>
                                        <p:tav tm="0">
                                          <p:val>
                                            <p:strVal val="#ppt_x"/>
                                          </p:val>
                                        </p:tav>
                                        <p:tav tm="100000">
                                          <p:val>
                                            <p:strVal val="#ppt_x"/>
                                          </p:val>
                                        </p:tav>
                                      </p:tavLst>
                                    </p:anim>
                                    <p:anim calcmode="lin" valueType="num">
                                      <p:cBhvr additive="base">
                                        <p:cTn id="8" dur="500" fill="hold"/>
                                        <p:tgtEl>
                                          <p:spTgt spid="1413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1321"/>
                                        </p:tgtEl>
                                        <p:attrNameLst>
                                          <p:attrName>style.visibility</p:attrName>
                                        </p:attrNameLst>
                                      </p:cBhvr>
                                      <p:to>
                                        <p:strVal val="visible"/>
                                      </p:to>
                                    </p:set>
                                    <p:anim calcmode="lin" valueType="num">
                                      <p:cBhvr additive="base">
                                        <p:cTn id="13" dur="500" fill="hold"/>
                                        <p:tgtEl>
                                          <p:spTgt spid="141321"/>
                                        </p:tgtEl>
                                        <p:attrNameLst>
                                          <p:attrName>ppt_x</p:attrName>
                                        </p:attrNameLst>
                                      </p:cBhvr>
                                      <p:tavLst>
                                        <p:tav tm="0">
                                          <p:val>
                                            <p:strVal val="#ppt_x"/>
                                          </p:val>
                                        </p:tav>
                                        <p:tav tm="100000">
                                          <p:val>
                                            <p:strVal val="#ppt_x"/>
                                          </p:val>
                                        </p:tav>
                                      </p:tavLst>
                                    </p:anim>
                                    <p:anim calcmode="lin" valueType="num">
                                      <p:cBhvr additive="base">
                                        <p:cTn id="14" dur="500" fill="hold"/>
                                        <p:tgtEl>
                                          <p:spTgt spid="1413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1323"/>
                                        </p:tgtEl>
                                        <p:attrNameLst>
                                          <p:attrName>style.visibility</p:attrName>
                                        </p:attrNameLst>
                                      </p:cBhvr>
                                      <p:to>
                                        <p:strVal val="visible"/>
                                      </p:to>
                                    </p:set>
                                    <p:anim calcmode="lin" valueType="num">
                                      <p:cBhvr additive="base">
                                        <p:cTn id="19" dur="500" fill="hold"/>
                                        <p:tgtEl>
                                          <p:spTgt spid="141323"/>
                                        </p:tgtEl>
                                        <p:attrNameLst>
                                          <p:attrName>ppt_x</p:attrName>
                                        </p:attrNameLst>
                                      </p:cBhvr>
                                      <p:tavLst>
                                        <p:tav tm="0">
                                          <p:val>
                                            <p:strVal val="#ppt_x"/>
                                          </p:val>
                                        </p:tav>
                                        <p:tav tm="100000">
                                          <p:val>
                                            <p:strVal val="#ppt_x"/>
                                          </p:val>
                                        </p:tav>
                                      </p:tavLst>
                                    </p:anim>
                                    <p:anim calcmode="lin" valueType="num">
                                      <p:cBhvr additive="base">
                                        <p:cTn id="20" dur="500" fill="hold"/>
                                        <p:tgtEl>
                                          <p:spTgt spid="1413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325"/>
                                        </p:tgtEl>
                                        <p:attrNameLst>
                                          <p:attrName>style.visibility</p:attrName>
                                        </p:attrNameLst>
                                      </p:cBhvr>
                                      <p:to>
                                        <p:strVal val="visible"/>
                                      </p:to>
                                    </p:set>
                                    <p:anim calcmode="lin" valueType="num">
                                      <p:cBhvr additive="base">
                                        <p:cTn id="23" dur="500" fill="hold"/>
                                        <p:tgtEl>
                                          <p:spTgt spid="141325"/>
                                        </p:tgtEl>
                                        <p:attrNameLst>
                                          <p:attrName>ppt_x</p:attrName>
                                        </p:attrNameLst>
                                      </p:cBhvr>
                                      <p:tavLst>
                                        <p:tav tm="0">
                                          <p:val>
                                            <p:strVal val="#ppt_x"/>
                                          </p:val>
                                        </p:tav>
                                        <p:tav tm="100000">
                                          <p:val>
                                            <p:strVal val="#ppt_x"/>
                                          </p:val>
                                        </p:tav>
                                      </p:tavLst>
                                    </p:anim>
                                    <p:anim calcmode="lin" valueType="num">
                                      <p:cBhvr additive="base">
                                        <p:cTn id="24" dur="500" fill="hold"/>
                                        <p:tgtEl>
                                          <p:spTgt spid="141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19C048-92E0-42F4-8811-D33CC7C98327}" type="slidenum">
              <a:rPr lang="en-US" altLang="zh-CN"/>
              <a:pPr eaLnBrk="1" hangingPunct="1"/>
              <a:t>56</a:t>
            </a:fld>
            <a:endParaRPr lang="en-US" altLang="zh-CN"/>
          </a:p>
        </p:txBody>
      </p:sp>
      <p:sp>
        <p:nvSpPr>
          <p:cNvPr id="69635" name="Rectangle 3"/>
          <p:cNvSpPr>
            <a:spLocks noGrp="1" noChangeArrowheads="1"/>
          </p:cNvSpPr>
          <p:nvPr>
            <p:ph type="body" idx="1"/>
          </p:nvPr>
        </p:nvSpPr>
        <p:spPr>
          <a:xfrm>
            <a:off x="457200" y="1719263"/>
            <a:ext cx="8229600" cy="1925761"/>
          </a:xfrm>
        </p:spPr>
        <p:txBody>
          <a:bodyPr/>
          <a:lstStyle/>
          <a:p>
            <a:pPr marL="0" indent="0" eaLnBrk="1" hangingPunct="1">
              <a:buNone/>
            </a:pPr>
            <a:r>
              <a:rPr lang="zh-CN" altLang="en-US"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例：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投资者向一基金存入</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10000</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元，基金的年实际利率为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。如果投资者在今后的</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年内每个季度末从基金领取一笔等额收入</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，则投资者第</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年末在基金的价值为零。请计算该投资者每次可以领取多少。</a:t>
            </a:r>
          </a:p>
        </p:txBody>
      </p:sp>
    </p:spTree>
    <p:extLst>
      <p:ext uri="{BB962C8B-B14F-4D97-AF65-F5344CB8AC3E}">
        <p14:creationId xmlns:p14="http://schemas.microsoft.com/office/powerpoint/2010/main" val="2388507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a:spLocks noGrp="1" noChangeArrowheads="1"/>
          </p:cNvSpPr>
          <p:nvPr>
            <p:ph type="body" idx="1"/>
          </p:nvPr>
        </p:nvSpPr>
        <p:spPr>
          <a:xfrm>
            <a:off x="539750" y="765175"/>
            <a:ext cx="7920038" cy="2591817"/>
          </a:xfrm>
        </p:spPr>
        <p:txBody>
          <a:bodyPr/>
          <a:lstStyle/>
          <a:p>
            <a:pPr marL="0" indent="0" eaLnBrk="1" hangingPunct="1">
              <a:buNone/>
            </a:pPr>
            <a:r>
              <a:rPr lang="zh-CN" altLang="en-US" b="0" dirty="0" smtClean="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假设在每个季度末可以领取</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元，则每年的领取额是 </a:t>
            </a:r>
            <a:r>
              <a:rPr lang="en-US" altLang="zh-CN" b="0" dirty="0" err="1" smtClean="0">
                <a:latin typeface="Times New Roman" panose="02020603050405020304" pitchFamily="18" charset="0"/>
                <a:ea typeface="黑体" panose="02010609060101010101" pitchFamily="49" charset="-122"/>
                <a:cs typeface="Times New Roman" panose="02020603050405020304" pitchFamily="18" charset="0"/>
              </a:rPr>
              <a:t>4</a:t>
            </a:r>
            <a:r>
              <a:rPr lang="en-US" altLang="zh-CN" b="0" i="1" dirty="0" err="1" smtClean="0">
                <a:latin typeface="Times New Roman" panose="02020603050405020304" pitchFamily="18" charset="0"/>
                <a:ea typeface="黑体" panose="02010609060101010101" pitchFamily="49" charset="-122"/>
                <a:cs typeface="Times New Roman" panose="02020603050405020304" pitchFamily="18" charset="0"/>
              </a:rPr>
              <a:t>x</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元，因此所有领取额的现值为           ，故：</a:t>
            </a: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buNone/>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20000"/>
              </a:lnSpc>
              <a:buFont typeface="Wingdings" pitchFamily="2" charset="2"/>
              <a:buNone/>
            </a:pPr>
            <a:endParaRPr lang="en-US" altLang="zh-CN" sz="2100"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66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2" name="Object 6"/>
          <p:cNvGraphicFramePr>
            <a:graphicFrameLocks noChangeAspect="1"/>
          </p:cNvGraphicFramePr>
          <p:nvPr>
            <p:extLst>
              <p:ext uri="{D42A27DB-BD31-4B8C-83A1-F6EECF244321}">
                <p14:modId xmlns:p14="http://schemas.microsoft.com/office/powerpoint/2010/main" val="3129971865"/>
              </p:ext>
            </p:extLst>
          </p:nvPr>
        </p:nvGraphicFramePr>
        <p:xfrm>
          <a:off x="6869113" y="1593850"/>
          <a:ext cx="766762" cy="490538"/>
        </p:xfrm>
        <a:graphic>
          <a:graphicData uri="http://schemas.openxmlformats.org/presentationml/2006/ole">
            <mc:AlternateContent xmlns:mc="http://schemas.openxmlformats.org/markup-compatibility/2006">
              <mc:Choice xmlns:v="urn:schemas-microsoft-com:vml" Requires="v">
                <p:oleObj spid="_x0000_s127056" name="Equation" r:id="rId3" imgW="393480" imgH="253800" progId="Equation.DSMT4">
                  <p:embed/>
                </p:oleObj>
              </mc:Choice>
              <mc:Fallback>
                <p:oleObj name="Equation" r:id="rId3" imgW="393480" imgH="253800" progId="Equation.DSMT4">
                  <p:embed/>
                  <p:pic>
                    <p:nvPicPr>
                      <p:cNvPr id="0" name=""/>
                      <p:cNvPicPr>
                        <a:picLocks noChangeAspect="1" noChangeArrowheads="1"/>
                      </p:cNvPicPr>
                      <p:nvPr/>
                    </p:nvPicPr>
                    <p:blipFill>
                      <a:blip r:embed="rId4"/>
                      <a:srcRect/>
                      <a:stretch>
                        <a:fillRect/>
                      </a:stretch>
                    </p:blipFill>
                    <p:spPr bwMode="auto">
                      <a:xfrm>
                        <a:off x="6869113" y="1593850"/>
                        <a:ext cx="766762"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2"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2104" name="Object 8"/>
          <p:cNvGraphicFramePr>
            <a:graphicFrameLocks noChangeAspect="1"/>
          </p:cNvGraphicFramePr>
          <p:nvPr>
            <p:extLst>
              <p:ext uri="{D42A27DB-BD31-4B8C-83A1-F6EECF244321}">
                <p14:modId xmlns:p14="http://schemas.microsoft.com/office/powerpoint/2010/main" val="3426432080"/>
              </p:ext>
            </p:extLst>
          </p:nvPr>
        </p:nvGraphicFramePr>
        <p:xfrm>
          <a:off x="539552" y="2488005"/>
          <a:ext cx="8759825" cy="909637"/>
        </p:xfrm>
        <a:graphic>
          <a:graphicData uri="http://schemas.openxmlformats.org/presentationml/2006/ole">
            <mc:AlternateContent xmlns:mc="http://schemas.openxmlformats.org/markup-compatibility/2006">
              <mc:Choice xmlns:v="urn:schemas-microsoft-com:vml" Requires="v">
                <p:oleObj spid="_x0000_s127057" name="Equation" r:id="rId5" imgW="4178160" imgH="431640" progId="Equation.DSMT4">
                  <p:embed/>
                </p:oleObj>
              </mc:Choice>
              <mc:Fallback>
                <p:oleObj name="Equation" r:id="rId5" imgW="4178160" imgH="431640" progId="Equation.DSMT4">
                  <p:embed/>
                  <p:pic>
                    <p:nvPicPr>
                      <p:cNvPr id="0" name=""/>
                      <p:cNvPicPr>
                        <a:picLocks noChangeAspect="1" noChangeArrowheads="1"/>
                      </p:cNvPicPr>
                      <p:nvPr/>
                    </p:nvPicPr>
                    <p:blipFill>
                      <a:blip r:embed="rId6"/>
                      <a:srcRect/>
                      <a:stretch>
                        <a:fillRect/>
                      </a:stretch>
                    </p:blipFill>
                    <p:spPr bwMode="auto">
                      <a:xfrm>
                        <a:off x="539552" y="2488005"/>
                        <a:ext cx="8759825"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11" name="Text Box 15"/>
          <p:cNvSpPr txBox="1">
            <a:spLocks noChangeArrowheads="1"/>
          </p:cNvSpPr>
          <p:nvPr/>
        </p:nvSpPr>
        <p:spPr bwMode="auto">
          <a:xfrm>
            <a:off x="539552" y="3212976"/>
            <a:ext cx="8208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dirty="0" smtClean="0">
                <a:solidFill>
                  <a:srgbClr val="FF0000"/>
                </a:solidFill>
                <a:latin typeface="Times New Roman" pitchFamily="18" charset="0"/>
              </a:rPr>
              <a:t>Excel</a:t>
            </a:r>
            <a:r>
              <a:rPr lang="zh-CN" altLang="en-US" dirty="0" smtClean="0">
                <a:solidFill>
                  <a:srgbClr val="FF0000"/>
                </a:solidFill>
                <a:latin typeface="Times New Roman" pitchFamily="18" charset="0"/>
              </a:rPr>
              <a:t>应用？</a:t>
            </a:r>
            <a:endParaRPr lang="zh-CN" altLang="en-US" dirty="0">
              <a:solidFill>
                <a:srgbClr val="FF0000"/>
              </a:solidFill>
              <a:latin typeface="Times New Roman"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551915523"/>
              </p:ext>
            </p:extLst>
          </p:nvPr>
        </p:nvGraphicFramePr>
        <p:xfrm>
          <a:off x="1187624" y="4082423"/>
          <a:ext cx="7200798" cy="2161129"/>
        </p:xfrm>
        <a:graphic>
          <a:graphicData uri="http://schemas.openxmlformats.org/drawingml/2006/table">
            <a:tbl>
              <a:tblPr/>
              <a:tblGrid>
                <a:gridCol w="792088"/>
                <a:gridCol w="1800200"/>
                <a:gridCol w="3315404"/>
                <a:gridCol w="1293106"/>
              </a:tblGrid>
              <a:tr h="421001">
                <a:tc>
                  <a:txBody>
                    <a:bodyPr/>
                    <a:lstStyle/>
                    <a:p>
                      <a:pPr algn="ctr" fontAlgn="ct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smtClean="0">
                          <a:solidFill>
                            <a:srgbClr val="000000"/>
                          </a:solidFill>
                          <a:effectLst/>
                          <a:latin typeface="Times New Roman" panose="02020603050405020304" pitchFamily="18" charset="0"/>
                          <a:cs typeface="Times New Roman" panose="02020603050405020304" pitchFamily="18" charset="0"/>
                        </a:rPr>
                        <a:t>A</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smtClean="0">
                          <a:solidFill>
                            <a:srgbClr val="000000"/>
                          </a:solidFill>
                          <a:effectLst/>
                          <a:latin typeface="Times New Roman" panose="02020603050405020304" pitchFamily="18" charset="0"/>
                          <a:cs typeface="Times New Roman" panose="02020603050405020304" pitchFamily="18" charset="0"/>
                        </a:rPr>
                        <a:t>B</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smtClean="0">
                          <a:solidFill>
                            <a:srgbClr val="000000"/>
                          </a:solidFill>
                          <a:effectLst/>
                          <a:latin typeface="Times New Roman" panose="02020603050405020304" pitchFamily="18" charset="0"/>
                          <a:cs typeface="Times New Roman" panose="02020603050405020304" pitchFamily="18" charset="0"/>
                        </a:rPr>
                        <a:t>C</a:t>
                      </a: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r>
              <a:tr h="421001">
                <a:tc>
                  <a:txBody>
                    <a:bodyPr/>
                    <a:lstStyle/>
                    <a:p>
                      <a:pPr algn="ctr" fontAlgn="ct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zh-CN" altLang="en-US" sz="1800" b="0" i="0" u="none" strike="noStrike" dirty="0">
                          <a:solidFill>
                            <a:srgbClr val="000000"/>
                          </a:solidFill>
                          <a:effectLst/>
                          <a:latin typeface="Times New Roman" panose="02020603050405020304" pitchFamily="18" charset="0"/>
                          <a:cs typeface="Times New Roman" panose="02020603050405020304" pitchFamily="18" charset="0"/>
                        </a:rPr>
                        <a:t>实际利率 </a:t>
                      </a:r>
                      <a:r>
                        <a:rPr lang="en-US" sz="1800" b="0" i="1" u="none" strike="noStrike" dirty="0" err="1">
                          <a:solidFill>
                            <a:srgbClr val="000000"/>
                          </a:solidFill>
                          <a:effectLst/>
                          <a:latin typeface="Times New Roman" panose="02020603050405020304" pitchFamily="18" charset="0"/>
                          <a:cs typeface="Times New Roman" panose="02020603050405020304" pitchFamily="18" charset="0"/>
                        </a:rPr>
                        <a:t>i</a:t>
                      </a:r>
                      <a:endParaRPr lang="en-US"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endParaRPr lang="en-US" altLang="zh-C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r>
              <a:tr h="475915">
                <a:tc>
                  <a:txBody>
                    <a:bodyPr/>
                    <a:lstStyle/>
                    <a:p>
                      <a:pPr algn="ctr" fontAlgn="ct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zh-CN" altLang="en-US" sz="1800" b="0" i="0" u="none" strike="noStrike" dirty="0">
                          <a:solidFill>
                            <a:srgbClr val="000000"/>
                          </a:solidFill>
                          <a:effectLst/>
                          <a:latin typeface="Times New Roman" panose="02020603050405020304" pitchFamily="18" charset="0"/>
                          <a:cs typeface="Times New Roman" panose="02020603050405020304" pitchFamily="18" charset="0"/>
                        </a:rPr>
                        <a:t>名义利率 </a:t>
                      </a:r>
                      <a:r>
                        <a:rPr lang="en-US" sz="1800" b="0" i="1" u="none" strike="noStrike" dirty="0" err="1">
                          <a:solidFill>
                            <a:srgbClr val="000000"/>
                          </a:solidFill>
                          <a:effectLst/>
                          <a:latin typeface="Times New Roman" panose="02020603050405020304" pitchFamily="18" charset="0"/>
                          <a:cs typeface="Times New Roman" panose="02020603050405020304" pitchFamily="18" charset="0"/>
                        </a:rPr>
                        <a:t>i</a:t>
                      </a:r>
                      <a:r>
                        <a:rPr lang="en-US" sz="1800" b="0" i="1" u="none" strike="noStrike" baseline="30000" dirty="0">
                          <a:solidFill>
                            <a:srgbClr val="000000"/>
                          </a:solidFill>
                          <a:effectLst/>
                          <a:latin typeface="Times New Roman" panose="02020603050405020304" pitchFamily="18" charset="0"/>
                          <a:cs typeface="Times New Roman" panose="02020603050405020304" pitchFamily="18" charset="0"/>
                        </a:rPr>
                        <a:t>(m)</a:t>
                      </a:r>
                      <a:endParaRPr lang="en-US"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 NOMINAL(C1, 4</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a:solidFill>
                            <a:srgbClr val="000000"/>
                          </a:solidFill>
                          <a:effectLst/>
                          <a:latin typeface="Times New Roman" panose="02020603050405020304" pitchFamily="18" charset="0"/>
                          <a:cs typeface="Times New Roman" panose="02020603050405020304" pitchFamily="18" charset="0"/>
                        </a:rPr>
                        <a:t>4.91%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r>
              <a:tr h="494219">
                <a:tc>
                  <a:txBody>
                    <a:bodyPr/>
                    <a:lstStyle/>
                    <a:p>
                      <a:pPr algn="ctr" fontAlgn="ct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3</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zh-CN" altLang="en-US" sz="1800" b="0" i="0" u="none" strike="noStrike" dirty="0">
                          <a:solidFill>
                            <a:srgbClr val="000000"/>
                          </a:solidFill>
                          <a:effectLst/>
                          <a:latin typeface="Times New Roman" panose="02020603050405020304" pitchFamily="18" charset="0"/>
                          <a:cs typeface="Times New Roman" panose="02020603050405020304" pitchFamily="18" charset="0"/>
                        </a:rPr>
                        <a:t>现值因子 </a:t>
                      </a:r>
                      <a:r>
                        <a:rPr lang="en-US" sz="1800" b="0" i="1" u="none" strike="noStrike" dirty="0">
                          <a:solidFill>
                            <a:srgbClr val="000000"/>
                          </a:solidFill>
                          <a:effectLst/>
                          <a:latin typeface="Times New Roman" panose="02020603050405020304" pitchFamily="18" charset="0"/>
                          <a:cs typeface="Times New Roman" panose="02020603050405020304" pitchFamily="18" charset="0"/>
                        </a:rPr>
                        <a:t>a</a:t>
                      </a:r>
                      <a:r>
                        <a:rPr lang="en-US" sz="1800" b="0" i="1" u="none" strike="noStrike" baseline="-25000" dirty="0">
                          <a:solidFill>
                            <a:srgbClr val="000000"/>
                          </a:solidFill>
                          <a:effectLst/>
                          <a:latin typeface="Times New Roman" panose="02020603050405020304" pitchFamily="18" charset="0"/>
                          <a:cs typeface="Times New Roman" panose="02020603050405020304" pitchFamily="18" charset="0"/>
                        </a:rPr>
                        <a:t>n</a:t>
                      </a:r>
                      <a:endParaRPr lang="en-US" sz="1800" b="0" i="1"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 PV(C1, 5,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1</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 0, 0</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a:solidFill>
                            <a:srgbClr val="000000"/>
                          </a:solidFill>
                          <a:effectLst/>
                          <a:latin typeface="Times New Roman" panose="02020603050405020304" pitchFamily="18" charset="0"/>
                          <a:cs typeface="Times New Roman" panose="02020603050405020304" pitchFamily="18" charset="0"/>
                        </a:rPr>
                        <a:t>¥4.33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r>
              <a:tr h="348993">
                <a:tc>
                  <a:txBody>
                    <a:bodyPr/>
                    <a:lstStyle/>
                    <a:p>
                      <a:pPr algn="ctr" fontAlgn="ctr"/>
                      <a:r>
                        <a:rPr lang="en-US" altLang="zh-CN" sz="1800" b="0" i="0" u="none" strike="noStrike" dirty="0" smtClean="0">
                          <a:solidFill>
                            <a:srgbClr val="000000"/>
                          </a:solidFill>
                          <a:effectLst/>
                          <a:latin typeface="Times New Roman" panose="02020603050405020304" pitchFamily="18" charset="0"/>
                          <a:cs typeface="Times New Roman" panose="02020603050405020304" pitchFamily="18" charset="0"/>
                        </a:rPr>
                        <a:t>4</a:t>
                      </a:r>
                      <a:endParaRPr lang="zh-CN" alt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zh-CN" altLang="en-US" sz="1800" b="0" i="0" u="none" strike="noStrike" dirty="0">
                          <a:solidFill>
                            <a:srgbClr val="000000"/>
                          </a:solidFill>
                          <a:effectLst/>
                          <a:latin typeface="Times New Roman" panose="02020603050405020304" pitchFamily="18" charset="0"/>
                          <a:cs typeface="Times New Roman" panose="02020603050405020304" pitchFamily="18" charset="0"/>
                        </a:rPr>
                        <a:t>领取额</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 2500</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/(C1/C2*C3)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en-US" altLang="zh-CN" sz="1800" b="0" i="0" u="none" strike="noStrike" dirty="0">
                          <a:solidFill>
                            <a:srgbClr val="000000"/>
                          </a:solidFill>
                          <a:effectLst/>
                          <a:latin typeface="Times New Roman" panose="02020603050405020304" pitchFamily="18" charset="0"/>
                          <a:cs typeface="Times New Roman" panose="02020603050405020304" pitchFamily="18" charset="0"/>
                        </a:rPr>
                        <a:t>¥566.92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r>
            </a:tbl>
          </a:graphicData>
        </a:graphic>
      </p:graphicFrame>
    </p:spTree>
    <p:extLst>
      <p:ext uri="{BB962C8B-B14F-4D97-AF65-F5344CB8AC3E}">
        <p14:creationId xmlns:p14="http://schemas.microsoft.com/office/powerpoint/2010/main" val="1646097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101">
                                            <p:txEl>
                                              <p:pRg st="0" end="0"/>
                                            </p:txEl>
                                          </p:spTgt>
                                        </p:tgtEl>
                                        <p:attrNameLst>
                                          <p:attrName>style.visibility</p:attrName>
                                        </p:attrNameLst>
                                      </p:cBhvr>
                                      <p:to>
                                        <p:strVal val="visible"/>
                                      </p:to>
                                    </p:set>
                                    <p:anim calcmode="lin" valueType="num">
                                      <p:cBhvr additive="base">
                                        <p:cTn id="7" dur="500" fill="hold"/>
                                        <p:tgtEl>
                                          <p:spTgt spid="132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10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2102"/>
                                        </p:tgtEl>
                                        <p:attrNameLst>
                                          <p:attrName>style.visibility</p:attrName>
                                        </p:attrNameLst>
                                      </p:cBhvr>
                                      <p:to>
                                        <p:strVal val="visible"/>
                                      </p:to>
                                    </p:set>
                                    <p:anim calcmode="lin" valueType="num">
                                      <p:cBhvr additive="base">
                                        <p:cTn id="11" dur="500" fill="hold"/>
                                        <p:tgtEl>
                                          <p:spTgt spid="132102"/>
                                        </p:tgtEl>
                                        <p:attrNameLst>
                                          <p:attrName>ppt_x</p:attrName>
                                        </p:attrNameLst>
                                      </p:cBhvr>
                                      <p:tavLst>
                                        <p:tav tm="0">
                                          <p:val>
                                            <p:strVal val="#ppt_x"/>
                                          </p:val>
                                        </p:tav>
                                        <p:tav tm="100000">
                                          <p:val>
                                            <p:strVal val="#ppt_x"/>
                                          </p:val>
                                        </p:tav>
                                      </p:tavLst>
                                    </p:anim>
                                    <p:anim calcmode="lin" valueType="num">
                                      <p:cBhvr additive="base">
                                        <p:cTn id="12" dur="500" fill="hold"/>
                                        <p:tgtEl>
                                          <p:spTgt spid="13210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2104"/>
                                        </p:tgtEl>
                                        <p:attrNameLst>
                                          <p:attrName>style.visibility</p:attrName>
                                        </p:attrNameLst>
                                      </p:cBhvr>
                                      <p:to>
                                        <p:strVal val="visible"/>
                                      </p:to>
                                    </p:set>
                                    <p:anim calcmode="lin" valueType="num">
                                      <p:cBhvr additive="base">
                                        <p:cTn id="17" dur="500" fill="hold"/>
                                        <p:tgtEl>
                                          <p:spTgt spid="132104"/>
                                        </p:tgtEl>
                                        <p:attrNameLst>
                                          <p:attrName>ppt_x</p:attrName>
                                        </p:attrNameLst>
                                      </p:cBhvr>
                                      <p:tavLst>
                                        <p:tav tm="0">
                                          <p:val>
                                            <p:strVal val="#ppt_x"/>
                                          </p:val>
                                        </p:tav>
                                        <p:tav tm="100000">
                                          <p:val>
                                            <p:strVal val="#ppt_x"/>
                                          </p:val>
                                        </p:tav>
                                      </p:tavLst>
                                    </p:anim>
                                    <p:anim calcmode="lin" valueType="num">
                                      <p:cBhvr additive="base">
                                        <p:cTn id="18" dur="500" fill="hold"/>
                                        <p:tgtEl>
                                          <p:spTgt spid="13210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2111"/>
                                        </p:tgtEl>
                                        <p:attrNameLst>
                                          <p:attrName>style.visibility</p:attrName>
                                        </p:attrNameLst>
                                      </p:cBhvr>
                                      <p:to>
                                        <p:strVal val="visible"/>
                                      </p:to>
                                    </p:set>
                                    <p:anim calcmode="lin" valueType="num">
                                      <p:cBhvr additive="base">
                                        <p:cTn id="23" dur="500" fill="hold"/>
                                        <p:tgtEl>
                                          <p:spTgt spid="132111"/>
                                        </p:tgtEl>
                                        <p:attrNameLst>
                                          <p:attrName>ppt_x</p:attrName>
                                        </p:attrNameLst>
                                      </p:cBhvr>
                                      <p:tavLst>
                                        <p:tav tm="0">
                                          <p:val>
                                            <p:strVal val="#ppt_x"/>
                                          </p:val>
                                        </p:tav>
                                        <p:tav tm="100000">
                                          <p:val>
                                            <p:strVal val="#ppt_x"/>
                                          </p:val>
                                        </p:tav>
                                      </p:tavLst>
                                    </p:anim>
                                    <p:anim calcmode="lin" valueType="num">
                                      <p:cBhvr additive="base">
                                        <p:cTn id="24" dur="500" fill="hold"/>
                                        <p:tgtEl>
                                          <p:spTgt spid="1321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build="p"/>
      <p:bldP spid="1321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0139" y="740673"/>
            <a:ext cx="8229600" cy="789140"/>
          </a:xfrm>
        </p:spPr>
        <p:txBody>
          <a:bodyPr/>
          <a:lstStyle/>
          <a:p>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小结</a:t>
            </a:r>
            <a:endParaRPr lang="zh-CN" altLang="en-US" sz="3200" b="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9638"/>
          <a:stretch/>
        </p:blipFill>
        <p:spPr bwMode="auto">
          <a:xfrm>
            <a:off x="4553176" y="1751032"/>
            <a:ext cx="3926316" cy="4952198"/>
          </a:xfrm>
          <a:prstGeom prst="rect">
            <a:avLst/>
          </a:prstGeom>
          <a:solidFill>
            <a:schemeClr val="bg1"/>
          </a:solidFill>
          <a:ln>
            <a:noFill/>
          </a:ln>
          <a:effectLst/>
          <a:extLst/>
        </p:spPr>
      </p:pic>
      <p:graphicFrame>
        <p:nvGraphicFramePr>
          <p:cNvPr id="8" name="对象 7"/>
          <p:cNvGraphicFramePr>
            <a:graphicFrameLocks noChangeAspect="1"/>
          </p:cNvGraphicFramePr>
          <p:nvPr>
            <p:extLst>
              <p:ext uri="{D42A27DB-BD31-4B8C-83A1-F6EECF244321}">
                <p14:modId xmlns:p14="http://schemas.microsoft.com/office/powerpoint/2010/main" val="2837177517"/>
              </p:ext>
            </p:extLst>
          </p:nvPr>
        </p:nvGraphicFramePr>
        <p:xfrm>
          <a:off x="539552" y="1916832"/>
          <a:ext cx="2376487" cy="1425575"/>
        </p:xfrm>
        <a:graphic>
          <a:graphicData uri="http://schemas.openxmlformats.org/presentationml/2006/ole">
            <mc:AlternateContent xmlns:mc="http://schemas.openxmlformats.org/markup-compatibility/2006">
              <mc:Choice xmlns:v="urn:schemas-microsoft-com:vml" Requires="v">
                <p:oleObj spid="_x0000_s107577" name="Equation" r:id="rId4" imgW="698500" imgH="419100" progId="Equation.DSMT4">
                  <p:embed/>
                </p:oleObj>
              </mc:Choice>
              <mc:Fallback>
                <p:oleObj name="Equation" r:id="rId4" imgW="698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916832"/>
                        <a:ext cx="2376487" cy="1425575"/>
                      </a:xfrm>
                      <a:prstGeom prst="rect">
                        <a:avLst/>
                      </a:prstGeom>
                      <a:solidFill>
                        <a:srgbClr val="FFFFC2"/>
                      </a:solidFill>
                      <a:ln w="9525">
                        <a:solidFill>
                          <a:schemeClr val="accent1"/>
                        </a:solidFill>
                        <a:miter lim="800000"/>
                        <a:headEnd/>
                        <a:tailEnd/>
                      </a:ln>
                    </p:spPr>
                  </p:pic>
                </p:oleObj>
              </mc:Fallback>
            </mc:AlternateContent>
          </a:graphicData>
        </a:graphic>
      </p:graphicFrame>
      <p:sp>
        <p:nvSpPr>
          <p:cNvPr id="9" name="TextBox 8"/>
          <p:cNvSpPr txBox="1"/>
          <p:nvPr/>
        </p:nvSpPr>
        <p:spPr>
          <a:xfrm>
            <a:off x="467544" y="3735030"/>
            <a:ext cx="2799018" cy="2862322"/>
          </a:xfrm>
          <a:prstGeom prst="rect">
            <a:avLst/>
          </a:prstGeom>
          <a:noFill/>
        </p:spPr>
        <p:txBody>
          <a:bodyPr wrap="square" rtlCol="0">
            <a:spAutoFit/>
          </a:bodyPr>
          <a:lstStyle/>
          <a:p>
            <a:pPr>
              <a:lnSpc>
                <a:spcPct val="150000"/>
              </a:lnSpc>
            </a:pPr>
            <a:r>
              <a:rPr lang="zh-CN" altLang="en-US" sz="2400" b="1" dirty="0" smtClean="0">
                <a:solidFill>
                  <a:srgbClr val="FF0000"/>
                </a:solidFill>
                <a:latin typeface="Times New Roman" panose="02020603050405020304" pitchFamily="18" charset="0"/>
                <a:cs typeface="Times New Roman" panose="02020603050405020304" pitchFamily="18" charset="0"/>
              </a:rPr>
              <a:t>问题</a:t>
            </a:r>
            <a:r>
              <a:rPr lang="zh-CN" altLang="en-US" sz="2400" dirty="0" smtClean="0">
                <a:solidFill>
                  <a:srgbClr val="6600FF"/>
                </a:solidFill>
                <a:latin typeface="Times New Roman" panose="02020603050405020304" pitchFamily="18" charset="0"/>
                <a:cs typeface="Times New Roman" panose="02020603050405020304" pitchFamily="18" charset="0"/>
              </a:rPr>
              <a:t>：随着</a:t>
            </a:r>
            <a:r>
              <a:rPr lang="en-US" altLang="zh-CN" sz="2400" i="1" dirty="0" smtClean="0">
                <a:solidFill>
                  <a:srgbClr val="6600FF"/>
                </a:solidFill>
                <a:latin typeface="Times New Roman" panose="02020603050405020304" pitchFamily="18" charset="0"/>
                <a:cs typeface="Times New Roman" panose="02020603050405020304" pitchFamily="18" charset="0"/>
              </a:rPr>
              <a:t>m</a:t>
            </a:r>
            <a:r>
              <a:rPr lang="zh-CN" altLang="en-US" sz="2400" dirty="0" smtClean="0">
                <a:solidFill>
                  <a:srgbClr val="6600FF"/>
                </a:solidFill>
                <a:latin typeface="Times New Roman" panose="02020603050405020304" pitchFamily="18" charset="0"/>
                <a:cs typeface="Times New Roman" panose="02020603050405020304" pitchFamily="18" charset="0"/>
              </a:rPr>
              <a:t>的增大，每年支付</a:t>
            </a:r>
            <a:r>
              <a:rPr lang="en-US" altLang="zh-CN" sz="2400" i="1" dirty="0" smtClean="0">
                <a:solidFill>
                  <a:srgbClr val="6600FF"/>
                </a:solidFill>
                <a:latin typeface="Times New Roman" panose="02020603050405020304" pitchFamily="18" charset="0"/>
                <a:cs typeface="Times New Roman" panose="02020603050405020304" pitchFamily="18" charset="0"/>
              </a:rPr>
              <a:t>m</a:t>
            </a:r>
            <a:r>
              <a:rPr lang="zh-CN" altLang="en-US" sz="2400" dirty="0" smtClean="0">
                <a:solidFill>
                  <a:srgbClr val="6600FF"/>
                </a:solidFill>
                <a:latin typeface="Times New Roman" panose="02020603050405020304" pitchFamily="18" charset="0"/>
                <a:cs typeface="Times New Roman" panose="02020603050405020304" pitchFamily="18" charset="0"/>
              </a:rPr>
              <a:t>次的年金的价值如何变化？</a:t>
            </a:r>
            <a:r>
              <a:rPr lang="en-US" altLang="zh-CN" sz="2400" i="1" dirty="0" smtClean="0">
                <a:solidFill>
                  <a:srgbClr val="6600FF"/>
                </a:solidFill>
                <a:latin typeface="Times New Roman" panose="02020603050405020304" pitchFamily="18" charset="0"/>
                <a:cs typeface="Times New Roman" panose="02020603050405020304" pitchFamily="18" charset="0"/>
              </a:rPr>
              <a:t>m</a:t>
            </a:r>
            <a:r>
              <a:rPr lang="zh-CN" altLang="en-US" sz="2400" dirty="0" smtClean="0">
                <a:solidFill>
                  <a:srgbClr val="6600FF"/>
                </a:solidFill>
                <a:latin typeface="Times New Roman" panose="02020603050405020304" pitchFamily="18" charset="0"/>
                <a:cs typeface="Times New Roman" panose="02020603050405020304" pitchFamily="18" charset="0"/>
              </a:rPr>
              <a:t>趋于无穷呢？</a:t>
            </a:r>
            <a:endParaRPr lang="zh-CN" altLang="en-US" sz="2400" dirty="0">
              <a:solidFill>
                <a:srgbClr val="66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859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716BCCC-C5DA-442F-8689-93E45F1052AF}" type="slidenum">
              <a:rPr lang="zh-CN" altLang="en-US" smtClean="0"/>
              <a:pPr>
                <a:defRPr/>
              </a:pPr>
              <a:t>59</a:t>
            </a:fld>
            <a:endParaRPr lang="en-US"/>
          </a:p>
        </p:txBody>
      </p:sp>
      <p:sp>
        <p:nvSpPr>
          <p:cNvPr id="8" name="矩形 7"/>
          <p:cNvSpPr/>
          <p:nvPr/>
        </p:nvSpPr>
        <p:spPr>
          <a:xfrm>
            <a:off x="251520" y="188640"/>
            <a:ext cx="2286000" cy="553998"/>
          </a:xfrm>
          <a:prstGeom prst="rect">
            <a:avLst/>
          </a:prstGeom>
        </p:spPr>
        <p:txBody>
          <a:bodyPr wrap="square">
            <a:spAutoFit/>
          </a:bodyPr>
          <a:lstStyle/>
          <a:p>
            <a:r>
              <a:rPr lang="en-US" altLang="zh-CN" sz="200" dirty="0"/>
              <a:t>n=10</a:t>
            </a:r>
          </a:p>
          <a:p>
            <a:r>
              <a:rPr lang="en-US" altLang="zh-CN" sz="200" dirty="0" err="1"/>
              <a:t>i</a:t>
            </a:r>
            <a:r>
              <a:rPr lang="en-US" altLang="zh-CN" sz="200" dirty="0"/>
              <a:t>=0.1</a:t>
            </a:r>
          </a:p>
          <a:p>
            <a:r>
              <a:rPr lang="en-US" altLang="zh-CN" sz="200" dirty="0"/>
              <a:t>d=</a:t>
            </a:r>
            <a:r>
              <a:rPr lang="en-US" altLang="zh-CN" sz="200" dirty="0" err="1"/>
              <a:t>i</a:t>
            </a:r>
            <a:r>
              <a:rPr lang="en-US" altLang="zh-CN" sz="200" dirty="0"/>
              <a:t>/(</a:t>
            </a:r>
            <a:r>
              <a:rPr lang="en-US" altLang="zh-CN" sz="200" dirty="0" err="1"/>
              <a:t>1+i</a:t>
            </a:r>
            <a:r>
              <a:rPr lang="en-US" altLang="zh-CN" sz="200" dirty="0"/>
              <a:t>)</a:t>
            </a:r>
          </a:p>
          <a:p>
            <a:r>
              <a:rPr lang="en-US" altLang="zh-CN" sz="200" dirty="0"/>
              <a:t>m=1:12</a:t>
            </a:r>
          </a:p>
          <a:p>
            <a:r>
              <a:rPr lang="en-US" altLang="zh-CN" sz="200" dirty="0" err="1"/>
              <a:t>im</a:t>
            </a:r>
            <a:r>
              <a:rPr lang="en-US" altLang="zh-CN" sz="200" dirty="0"/>
              <a:t>=((</a:t>
            </a:r>
            <a:r>
              <a:rPr lang="en-US" altLang="zh-CN" sz="200" dirty="0" err="1"/>
              <a:t>1+i</a:t>
            </a:r>
            <a:r>
              <a:rPr lang="en-US" altLang="zh-CN" sz="200" dirty="0"/>
              <a:t>)^(1/m)-1)*m</a:t>
            </a:r>
          </a:p>
          <a:p>
            <a:r>
              <a:rPr lang="en-US" altLang="zh-CN" sz="200" dirty="0" err="1"/>
              <a:t>dm</a:t>
            </a:r>
            <a:r>
              <a:rPr lang="en-US" altLang="zh-CN" sz="200" dirty="0"/>
              <a:t>=(1-(1-d)^(1/m))*m</a:t>
            </a:r>
          </a:p>
          <a:p>
            <a:r>
              <a:rPr lang="en-US" altLang="zh-CN" sz="200" dirty="0" err="1"/>
              <a:t>am0</a:t>
            </a:r>
            <a:r>
              <a:rPr lang="en-US" altLang="zh-CN" sz="200" dirty="0"/>
              <a:t>=(</a:t>
            </a:r>
            <a:r>
              <a:rPr lang="en-US" altLang="zh-CN" sz="200" dirty="0" err="1"/>
              <a:t>i</a:t>
            </a:r>
            <a:r>
              <a:rPr lang="en-US" altLang="zh-CN" sz="200" dirty="0"/>
              <a:t>/</a:t>
            </a:r>
            <a:r>
              <a:rPr lang="en-US" altLang="zh-CN" sz="200" dirty="0" err="1"/>
              <a:t>im</a:t>
            </a:r>
            <a:r>
              <a:rPr lang="en-US" altLang="zh-CN" sz="200" dirty="0"/>
              <a:t>)*(1-(</a:t>
            </a:r>
            <a:r>
              <a:rPr lang="en-US" altLang="zh-CN" sz="200" dirty="0" err="1"/>
              <a:t>1+i</a:t>
            </a:r>
            <a:r>
              <a:rPr lang="en-US" altLang="zh-CN" sz="200" dirty="0"/>
              <a:t>)^(-n))/</a:t>
            </a:r>
            <a:r>
              <a:rPr lang="en-US" altLang="zh-CN" sz="200" dirty="0" err="1"/>
              <a:t>i</a:t>
            </a:r>
            <a:r>
              <a:rPr lang="en-US" altLang="zh-CN" sz="200" dirty="0"/>
              <a:t>  #</a:t>
            </a:r>
            <a:r>
              <a:rPr lang="zh-CN" altLang="en-US" sz="200" dirty="0"/>
              <a:t>每年支付</a:t>
            </a:r>
            <a:r>
              <a:rPr lang="en-US" altLang="zh-CN" sz="200" dirty="0"/>
              <a:t>m</a:t>
            </a:r>
            <a:r>
              <a:rPr lang="zh-CN" altLang="en-US" sz="200" dirty="0"/>
              <a:t>次的期末付年金</a:t>
            </a:r>
          </a:p>
          <a:p>
            <a:r>
              <a:rPr lang="en-US" altLang="zh-CN" sz="200" dirty="0" err="1"/>
              <a:t>am1</a:t>
            </a:r>
            <a:r>
              <a:rPr lang="en-US" altLang="zh-CN" sz="200" dirty="0"/>
              <a:t>=</a:t>
            </a:r>
            <a:r>
              <a:rPr lang="en-US" altLang="zh-CN" sz="200" dirty="0" err="1"/>
              <a:t>am0</a:t>
            </a:r>
            <a:r>
              <a:rPr lang="en-US" altLang="zh-CN" sz="200" dirty="0"/>
              <a:t>*(</a:t>
            </a:r>
            <a:r>
              <a:rPr lang="en-US" altLang="zh-CN" sz="200" dirty="0" err="1"/>
              <a:t>1+i</a:t>
            </a:r>
            <a:r>
              <a:rPr lang="en-US" altLang="zh-CN" sz="200" dirty="0"/>
              <a:t>)^(1/m)          #</a:t>
            </a:r>
            <a:r>
              <a:rPr lang="zh-CN" altLang="en-US" sz="200" dirty="0"/>
              <a:t>每年支付</a:t>
            </a:r>
            <a:r>
              <a:rPr lang="en-US" altLang="zh-CN" sz="200" dirty="0"/>
              <a:t>m</a:t>
            </a:r>
            <a:r>
              <a:rPr lang="zh-CN" altLang="en-US" sz="200" dirty="0"/>
              <a:t>次的期初付年金</a:t>
            </a:r>
          </a:p>
          <a:p>
            <a:r>
              <a:rPr lang="en-US" altLang="zh-CN" sz="200" dirty="0" err="1"/>
              <a:t>matplot</a:t>
            </a:r>
            <a:r>
              <a:rPr lang="en-US" altLang="zh-CN" sz="200" dirty="0"/>
              <a:t>(</a:t>
            </a:r>
            <a:r>
              <a:rPr lang="en-US" altLang="zh-CN" sz="200" dirty="0" err="1"/>
              <a:t>m,cbind</a:t>
            </a:r>
            <a:r>
              <a:rPr lang="en-US" altLang="zh-CN" sz="200" dirty="0"/>
              <a:t>(</a:t>
            </a:r>
            <a:r>
              <a:rPr lang="en-US" altLang="zh-CN" sz="200" dirty="0" err="1"/>
              <a:t>am0,am1</a:t>
            </a:r>
            <a:r>
              <a:rPr lang="en-US" altLang="zh-CN" sz="200" dirty="0"/>
              <a:t>),type='o',</a:t>
            </a:r>
            <a:r>
              <a:rPr lang="en-US" altLang="zh-CN" sz="200" dirty="0" err="1"/>
              <a:t>pch</a:t>
            </a:r>
            <a:r>
              <a:rPr lang="en-US" altLang="zh-CN" sz="200" dirty="0"/>
              <a:t>=</a:t>
            </a:r>
            <a:r>
              <a:rPr lang="en-US" altLang="zh-CN" sz="200" dirty="0" err="1"/>
              <a:t>16,lty</a:t>
            </a:r>
            <a:r>
              <a:rPr lang="en-US" altLang="zh-CN" sz="200" dirty="0"/>
              <a:t>=</a:t>
            </a:r>
            <a:r>
              <a:rPr lang="en-US" altLang="zh-CN" sz="200" dirty="0" err="1"/>
              <a:t>1:2,col</a:t>
            </a:r>
            <a:r>
              <a:rPr lang="en-US" altLang="zh-CN" sz="200" dirty="0"/>
              <a:t>=</a:t>
            </a:r>
            <a:r>
              <a:rPr lang="en-US" altLang="zh-CN" sz="200" dirty="0" err="1"/>
              <a:t>1:2,lwd</a:t>
            </a:r>
            <a:r>
              <a:rPr lang="en-US" altLang="zh-CN" sz="200" dirty="0"/>
              <a:t>=</a:t>
            </a:r>
            <a:r>
              <a:rPr lang="en-US" altLang="zh-CN" sz="200" dirty="0" err="1"/>
              <a:t>2,ylab</a:t>
            </a:r>
            <a:r>
              <a:rPr lang="en-US" altLang="zh-CN" sz="200" dirty="0"/>
              <a:t>='',main='</a:t>
            </a:r>
            <a:r>
              <a:rPr lang="zh-CN" altLang="en-US" sz="200" dirty="0"/>
              <a:t>每年支付</a:t>
            </a:r>
            <a:r>
              <a:rPr lang="en-US" altLang="zh-CN" sz="200" dirty="0"/>
              <a:t>m</a:t>
            </a:r>
            <a:r>
              <a:rPr lang="zh-CN" altLang="en-US" sz="200" dirty="0"/>
              <a:t>次的年金现值因子随着</a:t>
            </a:r>
            <a:r>
              <a:rPr lang="en-US" altLang="zh-CN" sz="200" dirty="0"/>
              <a:t>m</a:t>
            </a:r>
            <a:r>
              <a:rPr lang="zh-CN" altLang="en-US" sz="200" dirty="0"/>
              <a:t>增加而变化的过程</a:t>
            </a:r>
          </a:p>
          <a:p>
            <a:r>
              <a:rPr lang="zh-CN" altLang="en-US" sz="200" dirty="0"/>
              <a:t>								（假设年金期限为</a:t>
            </a:r>
            <a:r>
              <a:rPr lang="en-US" altLang="zh-CN" sz="200" dirty="0"/>
              <a:t>10</a:t>
            </a:r>
            <a:r>
              <a:rPr lang="zh-CN" altLang="en-US" sz="200" dirty="0"/>
              <a:t>年，年利率为</a:t>
            </a:r>
            <a:r>
              <a:rPr lang="en-US" altLang="zh-CN" sz="200" dirty="0"/>
              <a:t>10%</a:t>
            </a:r>
            <a:r>
              <a:rPr lang="zh-CN" altLang="en-US" sz="200" dirty="0"/>
              <a:t>）</a:t>
            </a:r>
            <a:r>
              <a:rPr lang="en-US" altLang="zh-CN" sz="200" dirty="0"/>
              <a:t>')</a:t>
            </a:r>
          </a:p>
          <a:p>
            <a:r>
              <a:rPr lang="en-US" altLang="zh-CN" sz="200" dirty="0"/>
              <a:t>legend(</a:t>
            </a:r>
            <a:r>
              <a:rPr lang="en-US" altLang="zh-CN" sz="200" dirty="0" err="1"/>
              <a:t>4,6.7,c</a:t>
            </a:r>
            <a:r>
              <a:rPr lang="en-US" altLang="zh-CN" sz="200" dirty="0"/>
              <a:t>('</a:t>
            </a:r>
            <a:r>
              <a:rPr lang="zh-CN" altLang="en-US" sz="200" dirty="0"/>
              <a:t>每年支付</a:t>
            </a:r>
            <a:r>
              <a:rPr lang="en-US" altLang="zh-CN" sz="200" dirty="0"/>
              <a:t>m</a:t>
            </a:r>
            <a:r>
              <a:rPr lang="zh-CN" altLang="en-US" sz="200" dirty="0"/>
              <a:t>次的期末付年金现值因子</a:t>
            </a:r>
            <a:r>
              <a:rPr lang="en-US" altLang="zh-CN" sz="200" dirty="0"/>
              <a:t>','</a:t>
            </a:r>
            <a:r>
              <a:rPr lang="zh-CN" altLang="en-US" sz="200" dirty="0"/>
              <a:t>每年支付</a:t>
            </a:r>
            <a:r>
              <a:rPr lang="en-US" altLang="zh-CN" sz="200" dirty="0"/>
              <a:t>m</a:t>
            </a:r>
            <a:r>
              <a:rPr lang="zh-CN" altLang="en-US" sz="200" dirty="0"/>
              <a:t>次的期初付年金现值因子</a:t>
            </a:r>
            <a:r>
              <a:rPr lang="en-US" altLang="zh-CN" sz="200" dirty="0"/>
              <a:t>'),</a:t>
            </a:r>
            <a:r>
              <a:rPr lang="en-US" altLang="zh-CN" sz="200" dirty="0" err="1"/>
              <a:t>lty</a:t>
            </a:r>
            <a:r>
              <a:rPr lang="en-US" altLang="zh-CN" sz="200" dirty="0"/>
              <a:t>=</a:t>
            </a:r>
            <a:r>
              <a:rPr lang="en-US" altLang="zh-CN" sz="200" dirty="0" err="1"/>
              <a:t>1:2,col</a:t>
            </a:r>
            <a:r>
              <a:rPr lang="en-US" altLang="zh-CN" sz="200" dirty="0"/>
              <a:t>=</a:t>
            </a:r>
            <a:r>
              <a:rPr lang="en-US" altLang="zh-CN" sz="200" dirty="0" err="1"/>
              <a:t>1:2,box.col</a:t>
            </a:r>
            <a:r>
              <a:rPr lang="en-US" altLang="zh-CN" sz="200" dirty="0"/>
              <a:t>='white',</a:t>
            </a:r>
            <a:r>
              <a:rPr lang="en-US" altLang="zh-CN" sz="200" dirty="0" err="1"/>
              <a:t>lwd</a:t>
            </a:r>
            <a:r>
              <a:rPr lang="en-US" altLang="zh-CN" sz="200" dirty="0"/>
              <a:t>=2)</a:t>
            </a:r>
          </a:p>
        </p:txBody>
      </p:sp>
      <p:pic>
        <p:nvPicPr>
          <p:cNvPr id="1239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46" y="908720"/>
            <a:ext cx="8579418" cy="592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8440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D0C1037-0431-4BD1-9FC1-697B0D036F40}" type="slidenum">
              <a:rPr lang="zh-CN" altLang="en-US"/>
              <a:pPr eaLnBrk="1" hangingPunct="1"/>
              <a:t>6</a:t>
            </a:fld>
            <a:endParaRPr lang="en-US" altLang="zh-CN"/>
          </a:p>
        </p:txBody>
      </p:sp>
      <p:sp>
        <p:nvSpPr>
          <p:cNvPr id="11267" name="Rectangle 2"/>
          <p:cNvSpPr>
            <a:spLocks noGrp="1" noChangeArrowheads="1"/>
          </p:cNvSpPr>
          <p:nvPr>
            <p:ph type="title"/>
          </p:nvPr>
        </p:nvSpPr>
        <p:spPr>
          <a:xfrm>
            <a:off x="591953" y="767131"/>
            <a:ext cx="7543800" cy="1295400"/>
          </a:xfrm>
        </p:spPr>
        <p:txBody>
          <a:bodyPr/>
          <a:lstStyle/>
          <a:p>
            <a:pPr eaLnBrk="1" hangingPunct="1"/>
            <a:r>
              <a:rPr lang="zh-CN" altLang="en-US" sz="3200" b="0" dirty="0" smtClean="0">
                <a:latin typeface="+mn-lt"/>
                <a:ea typeface="黑体" panose="02010609060101010101" pitchFamily="49" charset="-122"/>
                <a:cs typeface="Times New Roman" panose="02020603050405020304" pitchFamily="18" charset="0"/>
              </a:rPr>
              <a:t>期末付年金（</a:t>
            </a:r>
            <a:r>
              <a:rPr lang="en-US" altLang="zh-CN" sz="3200" b="0" dirty="0" smtClean="0">
                <a:latin typeface="+mn-lt"/>
                <a:ea typeface="黑体" panose="02010609060101010101" pitchFamily="49" charset="-122"/>
                <a:cs typeface="Times New Roman" panose="02020603050405020304" pitchFamily="18" charset="0"/>
              </a:rPr>
              <a:t>Annuity-immediate</a:t>
            </a:r>
            <a:r>
              <a:rPr lang="zh-CN" altLang="en-US" sz="3200" b="0" dirty="0" smtClean="0">
                <a:latin typeface="+mn-lt"/>
                <a:ea typeface="黑体" panose="02010609060101010101" pitchFamily="49" charset="-122"/>
                <a:cs typeface="Times New Roman" panose="02020603050405020304" pitchFamily="18" charset="0"/>
              </a:rPr>
              <a:t>） </a:t>
            </a:r>
          </a:p>
        </p:txBody>
      </p:sp>
      <p:sp>
        <p:nvSpPr>
          <p:cNvPr id="2" name="Rectangle 3"/>
          <p:cNvSpPr>
            <a:spLocks noGrp="1" noChangeArrowheads="1"/>
          </p:cNvSpPr>
          <p:nvPr>
            <p:ph type="body" sz="half" idx="1"/>
          </p:nvPr>
        </p:nvSpPr>
        <p:spPr>
          <a:xfrm>
            <a:off x="458788" y="1720850"/>
            <a:ext cx="8075612" cy="989013"/>
          </a:xfrm>
        </p:spPr>
        <p:txBody>
          <a:bodyPr/>
          <a:lstStyle/>
          <a:p>
            <a:pPr eaLnBrk="1" hangingPunct="1"/>
            <a:r>
              <a:rPr lang="zh-CN" altLang="en-US"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每个时期末付款</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a:t>
            </a:r>
          </a:p>
        </p:txBody>
      </p:sp>
      <p:pic>
        <p:nvPicPr>
          <p:cNvPr id="11269"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395413" y="2852936"/>
            <a:ext cx="6840537" cy="2262187"/>
          </a:xfrm>
          <a:noFill/>
        </p:spPr>
      </p:pic>
      <p:sp>
        <p:nvSpPr>
          <p:cNvPr id="11270" name="Text Box 5"/>
          <p:cNvSpPr txBox="1">
            <a:spLocks noChangeArrowheads="1"/>
          </p:cNvSpPr>
          <p:nvPr/>
        </p:nvSpPr>
        <p:spPr bwMode="auto">
          <a:xfrm>
            <a:off x="755649" y="2864571"/>
            <a:ext cx="803425" cy="54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t>年金</a:t>
            </a:r>
          </a:p>
        </p:txBody>
      </p:sp>
      <p:sp>
        <p:nvSpPr>
          <p:cNvPr id="11271" name="Text Box 6"/>
          <p:cNvSpPr txBox="1">
            <a:spLocks noChangeArrowheads="1"/>
          </p:cNvSpPr>
          <p:nvPr/>
        </p:nvSpPr>
        <p:spPr bwMode="auto">
          <a:xfrm>
            <a:off x="755650" y="3926123"/>
            <a:ext cx="803425" cy="54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t>时间</a:t>
            </a:r>
          </a:p>
        </p:txBody>
      </p:sp>
      <p:graphicFrame>
        <p:nvGraphicFramePr>
          <p:cNvPr id="3" name="对象 2"/>
          <p:cNvGraphicFramePr>
            <a:graphicFrameLocks noChangeAspect="1"/>
          </p:cNvGraphicFramePr>
          <p:nvPr>
            <p:extLst>
              <p:ext uri="{D42A27DB-BD31-4B8C-83A1-F6EECF244321}">
                <p14:modId xmlns:p14="http://schemas.microsoft.com/office/powerpoint/2010/main" val="183962658"/>
              </p:ext>
            </p:extLst>
          </p:nvPr>
        </p:nvGraphicFramePr>
        <p:xfrm>
          <a:off x="654050" y="5300663"/>
          <a:ext cx="8094663" cy="576262"/>
        </p:xfrm>
        <a:graphic>
          <a:graphicData uri="http://schemas.openxmlformats.org/presentationml/2006/ole">
            <mc:AlternateContent xmlns:mc="http://schemas.openxmlformats.org/markup-compatibility/2006">
              <mc:Choice xmlns:v="urn:schemas-microsoft-com:vml" Requires="v">
                <p:oleObj spid="_x0000_s72760" name="Equation" r:id="rId4" imgW="3213000" imgH="228600" progId="Equation.DSMT4">
                  <p:embed/>
                </p:oleObj>
              </mc:Choice>
              <mc:Fallback>
                <p:oleObj name="Equation" r:id="rId4" imgW="3213000" imgH="228600" progId="Equation.DSMT4">
                  <p:embed/>
                  <p:pic>
                    <p:nvPicPr>
                      <p:cNvPr id="0" name=""/>
                      <p:cNvPicPr>
                        <a:picLocks noChangeAspect="1" noChangeArrowheads="1"/>
                      </p:cNvPicPr>
                      <p:nvPr/>
                    </p:nvPicPr>
                    <p:blipFill>
                      <a:blip r:embed="rId5"/>
                      <a:srcRect/>
                      <a:stretch>
                        <a:fillRect/>
                      </a:stretch>
                    </p:blipFill>
                    <p:spPr bwMode="auto">
                      <a:xfrm>
                        <a:off x="654050" y="5300663"/>
                        <a:ext cx="80946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278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xfrm>
            <a:off x="6880450" y="6245225"/>
            <a:ext cx="2133600"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4E0E8424-BA84-4927-92FD-2F7A9F945532}" type="slidenum">
              <a:rPr lang="en-US" altLang="zh-CN" sz="1000"/>
              <a:pPr eaLnBrk="1" hangingPunct="1">
                <a:buNone/>
              </a:pPr>
              <a:t>60</a:t>
            </a:fld>
            <a:endParaRPr lang="en-US" altLang="zh-CN" sz="1000" dirty="0"/>
          </a:p>
        </p:txBody>
      </p:sp>
      <p:sp>
        <p:nvSpPr>
          <p:cNvPr id="90115" name="Rectangle 2"/>
          <p:cNvSpPr>
            <a:spLocks noGrp="1" noChangeArrowheads="1"/>
          </p:cNvSpPr>
          <p:nvPr>
            <p:ph type="title"/>
          </p:nvPr>
        </p:nvSpPr>
        <p:spPr>
          <a:xfrm>
            <a:off x="468313" y="736125"/>
            <a:ext cx="7543800" cy="1003300"/>
          </a:xfrm>
        </p:spPr>
        <p:txBody>
          <a:bodyPr/>
          <a:lstStyle/>
          <a:p>
            <a:pPr eaLnBrk="1" hangingPunct="1"/>
            <a:r>
              <a:rPr lang="zh-CN" altLang="en-US" sz="3200" dirty="0" smtClean="0">
                <a:latin typeface="+mn-lt"/>
                <a:ea typeface="黑体" panose="02010609060101010101" pitchFamily="49" charset="-122"/>
                <a:cs typeface="Times New Roman" panose="02020603050405020304" pitchFamily="18" charset="0"/>
              </a:rPr>
              <a:t>连续支付的年金</a:t>
            </a:r>
            <a:br>
              <a:rPr lang="zh-CN" altLang="en-US" sz="3200" dirty="0" smtClean="0">
                <a:latin typeface="+mn-lt"/>
                <a:ea typeface="黑体" panose="02010609060101010101" pitchFamily="49" charset="-122"/>
                <a:cs typeface="Times New Roman" panose="02020603050405020304" pitchFamily="18" charset="0"/>
              </a:rPr>
            </a:br>
            <a:r>
              <a:rPr lang="zh-CN" altLang="en-US" sz="3200" b="0" dirty="0" smtClean="0">
                <a:latin typeface="+mn-lt"/>
                <a:ea typeface="黑体" panose="02010609060101010101" pitchFamily="49" charset="-122"/>
                <a:cs typeface="Times New Roman" panose="02020603050405020304" pitchFamily="18" charset="0"/>
              </a:rPr>
              <a:t>（</a:t>
            </a:r>
            <a:r>
              <a:rPr lang="en-US" altLang="zh-CN" sz="3200" b="0" dirty="0" smtClean="0">
                <a:latin typeface="+mn-lt"/>
                <a:ea typeface="黑体" panose="02010609060101010101" pitchFamily="49" charset="-122"/>
                <a:cs typeface="Times New Roman" panose="02020603050405020304" pitchFamily="18" charset="0"/>
              </a:rPr>
              <a:t>continuously payable annuity</a:t>
            </a:r>
            <a:r>
              <a:rPr lang="zh-CN" altLang="en-US" sz="3200" b="0" dirty="0" smtClean="0">
                <a:latin typeface="+mn-lt"/>
                <a:ea typeface="黑体" panose="02010609060101010101" pitchFamily="49" charset="-122"/>
                <a:cs typeface="Times New Roman" panose="02020603050405020304" pitchFamily="18" charset="0"/>
              </a:rPr>
              <a:t>）</a:t>
            </a:r>
          </a:p>
        </p:txBody>
      </p:sp>
      <p:sp>
        <p:nvSpPr>
          <p:cNvPr id="466947" name="Rectangle 3"/>
          <p:cNvSpPr>
            <a:spLocks noGrp="1" noChangeArrowheads="1"/>
          </p:cNvSpPr>
          <p:nvPr>
            <p:ph type="body" idx="1"/>
          </p:nvPr>
        </p:nvSpPr>
        <p:spPr>
          <a:xfrm>
            <a:off x="468312" y="2194560"/>
            <a:ext cx="8463931" cy="4330065"/>
          </a:xfrm>
        </p:spPr>
        <p:txBody>
          <a:bodyPr/>
          <a:lstStyle/>
          <a:p>
            <a:pPr eaLnBrk="1" hangingPunct="1">
              <a:lnSpc>
                <a:spcPct val="115000"/>
              </a:lnSpc>
              <a:spcBef>
                <a:spcPct val="50000"/>
              </a:spcBef>
            </a:pPr>
            <a:r>
              <a:rPr lang="zh-CN" altLang="en-US" b="0" dirty="0"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连续不断地付款，但每年的付款总量为</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元。</a:t>
            </a:r>
          </a:p>
          <a:p>
            <a:pPr eaLnBrk="1" hangingPunct="1">
              <a:lnSpc>
                <a:spcPct val="115000"/>
              </a:lnSpc>
              <a:spcBef>
                <a:spcPct val="50000"/>
              </a:spcBef>
            </a:pPr>
            <a:r>
              <a:rPr lang="zh-CN" altLang="en-US" b="0" dirty="0" smtClean="0">
                <a:solidFill>
                  <a:srgbClr val="111DB7"/>
                </a:solidFill>
                <a:latin typeface="Times New Roman" panose="02020603050405020304" pitchFamily="18" charset="0"/>
                <a:ea typeface="黑体" panose="02010609060101010101" pitchFamily="49" charset="-122"/>
                <a:cs typeface="Times New Roman" panose="02020603050405020304" pitchFamily="18" charset="0"/>
              </a:rPr>
              <a:t>记号：</a:t>
            </a: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011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6952" name="Object 8"/>
          <p:cNvGraphicFramePr>
            <a:graphicFrameLocks noChangeAspect="1"/>
          </p:cNvGraphicFramePr>
          <p:nvPr>
            <p:extLst>
              <p:ext uri="{D42A27DB-BD31-4B8C-83A1-F6EECF244321}">
                <p14:modId xmlns:p14="http://schemas.microsoft.com/office/powerpoint/2010/main" val="524707004"/>
              </p:ext>
            </p:extLst>
          </p:nvPr>
        </p:nvGraphicFramePr>
        <p:xfrm>
          <a:off x="2051051" y="3467808"/>
          <a:ext cx="404812" cy="504825"/>
        </p:xfrm>
        <a:graphic>
          <a:graphicData uri="http://schemas.openxmlformats.org/presentationml/2006/ole">
            <mc:AlternateContent xmlns:mc="http://schemas.openxmlformats.org/markup-compatibility/2006">
              <mc:Choice xmlns:v="urn:schemas-microsoft-com:vml" Requires="v">
                <p:oleObj spid="_x0000_s108656" name="Equation" r:id="rId3" imgW="190440" imgH="241200" progId="Equation.DSMT4">
                  <p:embed/>
                </p:oleObj>
              </mc:Choice>
              <mc:Fallback>
                <p:oleObj name="Equation" r:id="rId3" imgW="190440" imgH="241200" progId="Equation.DSMT4">
                  <p:embed/>
                  <p:pic>
                    <p:nvPicPr>
                      <p:cNvPr id="0" name=""/>
                      <p:cNvPicPr>
                        <a:picLocks noChangeAspect="1" noChangeArrowheads="1"/>
                      </p:cNvPicPr>
                      <p:nvPr/>
                    </p:nvPicPr>
                    <p:blipFill>
                      <a:blip r:embed="rId4"/>
                      <a:srcRect/>
                      <a:stretch>
                        <a:fillRect/>
                      </a:stretch>
                    </p:blipFill>
                    <p:spPr bwMode="auto">
                      <a:xfrm>
                        <a:off x="2051051" y="3467808"/>
                        <a:ext cx="404812" cy="504825"/>
                      </a:xfrm>
                      <a:prstGeom prst="rect">
                        <a:avLst/>
                      </a:prstGeom>
                      <a:solidFill>
                        <a:schemeClr val="accent5"/>
                      </a:solidFill>
                      <a:extLst/>
                    </p:spPr>
                  </p:pic>
                </p:oleObj>
              </mc:Fallback>
            </mc:AlternateContent>
          </a:graphicData>
        </a:graphic>
      </p:graphicFrame>
      <p:sp>
        <p:nvSpPr>
          <p:cNvPr id="9012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6954" name="Object 10"/>
          <p:cNvGraphicFramePr>
            <a:graphicFrameLocks noChangeAspect="1"/>
          </p:cNvGraphicFramePr>
          <p:nvPr>
            <p:extLst>
              <p:ext uri="{D42A27DB-BD31-4B8C-83A1-F6EECF244321}">
                <p14:modId xmlns:p14="http://schemas.microsoft.com/office/powerpoint/2010/main" val="2613773024"/>
              </p:ext>
            </p:extLst>
          </p:nvPr>
        </p:nvGraphicFramePr>
        <p:xfrm>
          <a:off x="2071788" y="3992051"/>
          <a:ext cx="393700" cy="547687"/>
        </p:xfrm>
        <a:graphic>
          <a:graphicData uri="http://schemas.openxmlformats.org/presentationml/2006/ole">
            <mc:AlternateContent xmlns:mc="http://schemas.openxmlformats.org/markup-compatibility/2006">
              <mc:Choice xmlns:v="urn:schemas-microsoft-com:vml" Requires="v">
                <p:oleObj spid="_x0000_s108657" name="Equation" r:id="rId5" imgW="177480" imgH="241200" progId="Equation.DSMT4">
                  <p:embed/>
                </p:oleObj>
              </mc:Choice>
              <mc:Fallback>
                <p:oleObj name="Equation" r:id="rId5" imgW="177480" imgH="241200" progId="Equation.DSMT4">
                  <p:embed/>
                  <p:pic>
                    <p:nvPicPr>
                      <p:cNvPr id="0" name=""/>
                      <p:cNvPicPr>
                        <a:picLocks noChangeAspect="1" noChangeArrowheads="1"/>
                      </p:cNvPicPr>
                      <p:nvPr/>
                    </p:nvPicPr>
                    <p:blipFill>
                      <a:blip r:embed="rId6"/>
                      <a:srcRect/>
                      <a:stretch>
                        <a:fillRect/>
                      </a:stretch>
                    </p:blipFill>
                    <p:spPr bwMode="auto">
                      <a:xfrm>
                        <a:off x="2071788" y="3992051"/>
                        <a:ext cx="393700" cy="547687"/>
                      </a:xfrm>
                      <a:prstGeom prst="rect">
                        <a:avLst/>
                      </a:prstGeom>
                      <a:solidFill>
                        <a:schemeClr val="accent5"/>
                      </a:solidFill>
                      <a:extLst/>
                    </p:spPr>
                  </p:pic>
                </p:oleObj>
              </mc:Fallback>
            </mc:AlternateContent>
          </a:graphicData>
        </a:graphic>
      </p:graphicFrame>
      <p:sp>
        <p:nvSpPr>
          <p:cNvPr id="466955" name="Rectangle 11"/>
          <p:cNvSpPr>
            <a:spLocks noChangeArrowheads="1"/>
          </p:cNvSpPr>
          <p:nvPr/>
        </p:nvSpPr>
        <p:spPr bwMode="auto">
          <a:xfrm>
            <a:off x="2494363" y="3440564"/>
            <a:ext cx="599394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dirty="0">
                <a:latin typeface="+mn-lt"/>
              </a:rPr>
              <a:t>Continuously payable annuity PV factor</a:t>
            </a:r>
          </a:p>
        </p:txBody>
      </p:sp>
      <p:sp>
        <p:nvSpPr>
          <p:cNvPr id="466956" name="Rectangle 12"/>
          <p:cNvSpPr>
            <a:spLocks noChangeArrowheads="1"/>
          </p:cNvSpPr>
          <p:nvPr/>
        </p:nvSpPr>
        <p:spPr bwMode="auto">
          <a:xfrm>
            <a:off x="2455863" y="3946525"/>
            <a:ext cx="597631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dirty="0">
                <a:latin typeface="+mn-lt"/>
              </a:rPr>
              <a:t>Continuously payable annuity </a:t>
            </a:r>
            <a:r>
              <a:rPr lang="en-US" altLang="zh-CN" dirty="0" err="1">
                <a:latin typeface="+mn-lt"/>
              </a:rPr>
              <a:t>FV</a:t>
            </a:r>
            <a:r>
              <a:rPr lang="en-US" altLang="zh-CN" dirty="0">
                <a:latin typeface="+mn-lt"/>
              </a:rPr>
              <a:t> factor</a:t>
            </a:r>
          </a:p>
        </p:txBody>
      </p:sp>
      <p:sp>
        <p:nvSpPr>
          <p:cNvPr id="90125" name="Line 13"/>
          <p:cNvSpPr>
            <a:spLocks noChangeShapeType="1"/>
          </p:cNvSpPr>
          <p:nvPr/>
        </p:nvSpPr>
        <p:spPr bwMode="auto">
          <a:xfrm>
            <a:off x="1446213" y="5878513"/>
            <a:ext cx="583406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26" name="Line 14"/>
          <p:cNvSpPr>
            <a:spLocks noChangeShapeType="1"/>
          </p:cNvSpPr>
          <p:nvPr/>
        </p:nvSpPr>
        <p:spPr bwMode="auto">
          <a:xfrm>
            <a:off x="1446213" y="5518150"/>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27" name="Line 15"/>
          <p:cNvSpPr>
            <a:spLocks noChangeShapeType="1"/>
          </p:cNvSpPr>
          <p:nvPr/>
        </p:nvSpPr>
        <p:spPr bwMode="auto">
          <a:xfrm>
            <a:off x="2887663" y="5518150"/>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28" name="Line 16"/>
          <p:cNvSpPr>
            <a:spLocks noChangeShapeType="1"/>
          </p:cNvSpPr>
          <p:nvPr/>
        </p:nvSpPr>
        <p:spPr bwMode="auto">
          <a:xfrm>
            <a:off x="4327525" y="5591175"/>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29" name="Line 17"/>
          <p:cNvSpPr>
            <a:spLocks noChangeShapeType="1"/>
          </p:cNvSpPr>
          <p:nvPr/>
        </p:nvSpPr>
        <p:spPr bwMode="auto">
          <a:xfrm>
            <a:off x="5838825" y="5591175"/>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0" name="Line 20"/>
          <p:cNvSpPr>
            <a:spLocks noChangeShapeType="1"/>
          </p:cNvSpPr>
          <p:nvPr/>
        </p:nvSpPr>
        <p:spPr bwMode="auto">
          <a:xfrm>
            <a:off x="7280275" y="5518150"/>
            <a:ext cx="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1" name="Line 21"/>
          <p:cNvSpPr>
            <a:spLocks noChangeShapeType="1"/>
          </p:cNvSpPr>
          <p:nvPr/>
        </p:nvSpPr>
        <p:spPr bwMode="auto">
          <a:xfrm>
            <a:off x="1446213" y="5446713"/>
            <a:ext cx="144145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2" name="Text Box 22"/>
          <p:cNvSpPr txBox="1">
            <a:spLocks noChangeArrowheads="1"/>
          </p:cNvSpPr>
          <p:nvPr/>
        </p:nvSpPr>
        <p:spPr bwMode="auto">
          <a:xfrm>
            <a:off x="1930400" y="49625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solidFill>
                  <a:srgbClr val="FF0000"/>
                </a:solidFill>
                <a:latin typeface="Times New Roman" pitchFamily="18" charset="0"/>
              </a:rPr>
              <a:t>1</a:t>
            </a:r>
          </a:p>
        </p:txBody>
      </p:sp>
      <p:sp>
        <p:nvSpPr>
          <p:cNvPr id="90133" name="Line 23"/>
          <p:cNvSpPr>
            <a:spLocks noChangeShapeType="1"/>
          </p:cNvSpPr>
          <p:nvPr/>
        </p:nvSpPr>
        <p:spPr bwMode="auto">
          <a:xfrm>
            <a:off x="2886075" y="5426075"/>
            <a:ext cx="144145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4" name="Text Box 24"/>
          <p:cNvSpPr txBox="1">
            <a:spLocks noChangeArrowheads="1"/>
          </p:cNvSpPr>
          <p:nvPr/>
        </p:nvSpPr>
        <p:spPr bwMode="auto">
          <a:xfrm>
            <a:off x="3370263" y="49418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solidFill>
                  <a:srgbClr val="FF0000"/>
                </a:solidFill>
                <a:latin typeface="Times New Roman" pitchFamily="18" charset="0"/>
              </a:rPr>
              <a:t>1</a:t>
            </a:r>
          </a:p>
        </p:txBody>
      </p:sp>
      <p:sp>
        <p:nvSpPr>
          <p:cNvPr id="90135" name="Line 27"/>
          <p:cNvSpPr>
            <a:spLocks noChangeShapeType="1"/>
          </p:cNvSpPr>
          <p:nvPr/>
        </p:nvSpPr>
        <p:spPr bwMode="auto">
          <a:xfrm>
            <a:off x="5838825" y="5426075"/>
            <a:ext cx="1441450" cy="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6" name="Text Box 28"/>
          <p:cNvSpPr txBox="1">
            <a:spLocks noChangeArrowheads="1"/>
          </p:cNvSpPr>
          <p:nvPr/>
        </p:nvSpPr>
        <p:spPr bwMode="auto">
          <a:xfrm>
            <a:off x="6323013" y="49418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solidFill>
                  <a:srgbClr val="FF0000"/>
                </a:solidFill>
                <a:latin typeface="Times New Roman" pitchFamily="18" charset="0"/>
              </a:rPr>
              <a:t>1</a:t>
            </a:r>
          </a:p>
        </p:txBody>
      </p:sp>
      <p:sp>
        <p:nvSpPr>
          <p:cNvPr id="90137" name="Line 29"/>
          <p:cNvSpPr>
            <a:spLocks noChangeShapeType="1"/>
          </p:cNvSpPr>
          <p:nvPr/>
        </p:nvSpPr>
        <p:spPr bwMode="auto">
          <a:xfrm>
            <a:off x="4543425" y="5878513"/>
            <a:ext cx="863600" cy="0"/>
          </a:xfrm>
          <a:prstGeom prst="line">
            <a:avLst/>
          </a:prstGeom>
          <a:noFill/>
          <a:ln w="571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8" name="Text Box 30"/>
          <p:cNvSpPr txBox="1">
            <a:spLocks noChangeArrowheads="1"/>
          </p:cNvSpPr>
          <p:nvPr/>
        </p:nvSpPr>
        <p:spPr bwMode="auto">
          <a:xfrm>
            <a:off x="1282700" y="60420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Times New Roman" pitchFamily="18" charset="0"/>
              </a:rPr>
              <a:t>0</a:t>
            </a:r>
          </a:p>
        </p:txBody>
      </p:sp>
      <p:sp>
        <p:nvSpPr>
          <p:cNvPr id="90139" name="Text Box 31"/>
          <p:cNvSpPr txBox="1">
            <a:spLocks noChangeArrowheads="1"/>
          </p:cNvSpPr>
          <p:nvPr/>
        </p:nvSpPr>
        <p:spPr bwMode="auto">
          <a:xfrm>
            <a:off x="2722563" y="60420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Times New Roman" pitchFamily="18" charset="0"/>
              </a:rPr>
              <a:t>1</a:t>
            </a:r>
          </a:p>
        </p:txBody>
      </p:sp>
      <p:sp>
        <p:nvSpPr>
          <p:cNvPr id="90140" name="Text Box 32"/>
          <p:cNvSpPr txBox="1">
            <a:spLocks noChangeArrowheads="1"/>
          </p:cNvSpPr>
          <p:nvPr/>
        </p:nvSpPr>
        <p:spPr bwMode="auto">
          <a:xfrm>
            <a:off x="4162425" y="6069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Times New Roman" pitchFamily="18" charset="0"/>
              </a:rPr>
              <a:t>2</a:t>
            </a:r>
          </a:p>
        </p:txBody>
      </p:sp>
      <p:sp>
        <p:nvSpPr>
          <p:cNvPr id="90141" name="Text Box 33"/>
          <p:cNvSpPr txBox="1">
            <a:spLocks noChangeArrowheads="1"/>
          </p:cNvSpPr>
          <p:nvPr/>
        </p:nvSpPr>
        <p:spPr bwMode="auto">
          <a:xfrm>
            <a:off x="7115175" y="60420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i="1">
                <a:latin typeface="Times New Roman" pitchFamily="18" charset="0"/>
              </a:rPr>
              <a:t>n</a:t>
            </a:r>
          </a:p>
        </p:txBody>
      </p:sp>
    </p:spTree>
    <p:extLst>
      <p:ext uri="{BB962C8B-B14F-4D97-AF65-F5344CB8AC3E}">
        <p14:creationId xmlns:p14="http://schemas.microsoft.com/office/powerpoint/2010/main" val="3455598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 calcmode="lin" valueType="num">
                                      <p:cBhvr additive="base">
                                        <p:cTn id="7" dur="500" fill="hold"/>
                                        <p:tgtEl>
                                          <p:spTgt spid="466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6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6947">
                                            <p:txEl>
                                              <p:pRg st="1" end="1"/>
                                            </p:txEl>
                                          </p:spTgt>
                                        </p:tgtEl>
                                        <p:attrNameLst>
                                          <p:attrName>style.visibility</p:attrName>
                                        </p:attrNameLst>
                                      </p:cBhvr>
                                      <p:to>
                                        <p:strVal val="visible"/>
                                      </p:to>
                                    </p:set>
                                    <p:anim calcmode="lin" valueType="num">
                                      <p:cBhvr additive="base">
                                        <p:cTn id="13" dur="500" fill="hold"/>
                                        <p:tgtEl>
                                          <p:spTgt spid="466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69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66952"/>
                                        </p:tgtEl>
                                        <p:attrNameLst>
                                          <p:attrName>style.visibility</p:attrName>
                                        </p:attrNameLst>
                                      </p:cBhvr>
                                      <p:to>
                                        <p:strVal val="visible"/>
                                      </p:to>
                                    </p:set>
                                    <p:anim calcmode="lin" valueType="num">
                                      <p:cBhvr additive="base">
                                        <p:cTn id="17" dur="500" fill="hold"/>
                                        <p:tgtEl>
                                          <p:spTgt spid="466952"/>
                                        </p:tgtEl>
                                        <p:attrNameLst>
                                          <p:attrName>ppt_x</p:attrName>
                                        </p:attrNameLst>
                                      </p:cBhvr>
                                      <p:tavLst>
                                        <p:tav tm="0">
                                          <p:val>
                                            <p:strVal val="#ppt_x"/>
                                          </p:val>
                                        </p:tav>
                                        <p:tav tm="100000">
                                          <p:val>
                                            <p:strVal val="#ppt_x"/>
                                          </p:val>
                                        </p:tav>
                                      </p:tavLst>
                                    </p:anim>
                                    <p:anim calcmode="lin" valueType="num">
                                      <p:cBhvr additive="base">
                                        <p:cTn id="18" dur="500" fill="hold"/>
                                        <p:tgtEl>
                                          <p:spTgt spid="46695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6955"/>
                                        </p:tgtEl>
                                        <p:attrNameLst>
                                          <p:attrName>style.visibility</p:attrName>
                                        </p:attrNameLst>
                                      </p:cBhvr>
                                      <p:to>
                                        <p:strVal val="visible"/>
                                      </p:to>
                                    </p:set>
                                    <p:anim calcmode="lin" valueType="num">
                                      <p:cBhvr additive="base">
                                        <p:cTn id="21" dur="500" fill="hold"/>
                                        <p:tgtEl>
                                          <p:spTgt spid="466955"/>
                                        </p:tgtEl>
                                        <p:attrNameLst>
                                          <p:attrName>ppt_x</p:attrName>
                                        </p:attrNameLst>
                                      </p:cBhvr>
                                      <p:tavLst>
                                        <p:tav tm="0">
                                          <p:val>
                                            <p:strVal val="#ppt_x"/>
                                          </p:val>
                                        </p:tav>
                                        <p:tav tm="100000">
                                          <p:val>
                                            <p:strVal val="#ppt_x"/>
                                          </p:val>
                                        </p:tav>
                                      </p:tavLst>
                                    </p:anim>
                                    <p:anim calcmode="lin" valueType="num">
                                      <p:cBhvr additive="base">
                                        <p:cTn id="22" dur="500" fill="hold"/>
                                        <p:tgtEl>
                                          <p:spTgt spid="46695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66954"/>
                                        </p:tgtEl>
                                        <p:attrNameLst>
                                          <p:attrName>style.visibility</p:attrName>
                                        </p:attrNameLst>
                                      </p:cBhvr>
                                      <p:to>
                                        <p:strVal val="visible"/>
                                      </p:to>
                                    </p:set>
                                    <p:anim calcmode="lin" valueType="num">
                                      <p:cBhvr additive="base">
                                        <p:cTn id="27" dur="500" fill="hold"/>
                                        <p:tgtEl>
                                          <p:spTgt spid="466954"/>
                                        </p:tgtEl>
                                        <p:attrNameLst>
                                          <p:attrName>ppt_x</p:attrName>
                                        </p:attrNameLst>
                                      </p:cBhvr>
                                      <p:tavLst>
                                        <p:tav tm="0">
                                          <p:val>
                                            <p:strVal val="#ppt_x"/>
                                          </p:val>
                                        </p:tav>
                                        <p:tav tm="100000">
                                          <p:val>
                                            <p:strVal val="#ppt_x"/>
                                          </p:val>
                                        </p:tav>
                                      </p:tavLst>
                                    </p:anim>
                                    <p:anim calcmode="lin" valueType="num">
                                      <p:cBhvr additive="base">
                                        <p:cTn id="28" dur="500" fill="hold"/>
                                        <p:tgtEl>
                                          <p:spTgt spid="46695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6956"/>
                                        </p:tgtEl>
                                        <p:attrNameLst>
                                          <p:attrName>style.visibility</p:attrName>
                                        </p:attrNameLst>
                                      </p:cBhvr>
                                      <p:to>
                                        <p:strVal val="visible"/>
                                      </p:to>
                                    </p:set>
                                    <p:anim calcmode="lin" valueType="num">
                                      <p:cBhvr additive="base">
                                        <p:cTn id="31" dur="500" fill="hold"/>
                                        <p:tgtEl>
                                          <p:spTgt spid="466956"/>
                                        </p:tgtEl>
                                        <p:attrNameLst>
                                          <p:attrName>ppt_x</p:attrName>
                                        </p:attrNameLst>
                                      </p:cBhvr>
                                      <p:tavLst>
                                        <p:tav tm="0">
                                          <p:val>
                                            <p:strVal val="#ppt_x"/>
                                          </p:val>
                                        </p:tav>
                                        <p:tav tm="100000">
                                          <p:val>
                                            <p:strVal val="#ppt_x"/>
                                          </p:val>
                                        </p:tav>
                                      </p:tavLst>
                                    </p:anim>
                                    <p:anim calcmode="lin" valueType="num">
                                      <p:cBhvr additive="base">
                                        <p:cTn id="32" dur="500" fill="hold"/>
                                        <p:tgtEl>
                                          <p:spTgt spid="466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p:bldP spid="466955" grpId="0"/>
      <p:bldP spid="46695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9A42BE3F-6D1B-4298-A535-633C85B14C99}" type="slidenum">
              <a:rPr lang="en-US" altLang="zh-CN"/>
              <a:pPr eaLnBrk="1" hangingPunct="1">
                <a:buNone/>
              </a:pPr>
              <a:t>61</a:t>
            </a:fld>
            <a:endParaRPr lang="en-US" altLang="zh-CN" dirty="0"/>
          </a:p>
        </p:txBody>
      </p:sp>
      <p:sp>
        <p:nvSpPr>
          <p:cNvPr id="468994" name="Rectangle 2"/>
          <p:cNvSpPr>
            <a:spLocks noGrp="1" noChangeArrowheads="1"/>
          </p:cNvSpPr>
          <p:nvPr>
            <p:ph type="body" idx="1"/>
          </p:nvPr>
        </p:nvSpPr>
        <p:spPr>
          <a:xfrm>
            <a:off x="468313" y="2204864"/>
            <a:ext cx="8494712" cy="3907010"/>
          </a:xfrm>
        </p:spPr>
        <p:txBody>
          <a:bodyPr/>
          <a:lstStyle/>
          <a:p>
            <a:pPr eaLnBrk="1" hangingPunct="1">
              <a:lnSpc>
                <a:spcPct val="90000"/>
              </a:lnSpc>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连续支付年金 </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年支付次数</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m</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趋于无穷大，故</a:t>
            </a: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buFont typeface="Wingdings" pitchFamily="2" charset="2"/>
              <a:buNone/>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90000"/>
              </a:lnSpc>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buFont typeface="Wingdings" pitchFamily="2" charset="2"/>
              <a:buNone/>
            </a:pP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92164"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8996" name="Object 4"/>
          <p:cNvGraphicFramePr>
            <a:graphicFrameLocks noChangeAspect="1"/>
          </p:cNvGraphicFramePr>
          <p:nvPr>
            <p:extLst>
              <p:ext uri="{D42A27DB-BD31-4B8C-83A1-F6EECF244321}">
                <p14:modId xmlns:p14="http://schemas.microsoft.com/office/powerpoint/2010/main" val="3147773080"/>
              </p:ext>
            </p:extLst>
          </p:nvPr>
        </p:nvGraphicFramePr>
        <p:xfrm>
          <a:off x="784620" y="3305944"/>
          <a:ext cx="7574759" cy="1035050"/>
        </p:xfrm>
        <a:graphic>
          <a:graphicData uri="http://schemas.openxmlformats.org/presentationml/2006/ole">
            <mc:AlternateContent xmlns:mc="http://schemas.openxmlformats.org/markup-compatibility/2006">
              <mc:Choice xmlns:v="urn:schemas-microsoft-com:vml" Requires="v">
                <p:oleObj spid="_x0000_s109663" name="Equation" r:id="rId3" imgW="2882880" imgH="393480" progId="Equation.DSMT4">
                  <p:embed/>
                </p:oleObj>
              </mc:Choice>
              <mc:Fallback>
                <p:oleObj name="Equation" r:id="rId3" imgW="2882880" imgH="393480" progId="Equation.DSMT4">
                  <p:embed/>
                  <p:pic>
                    <p:nvPicPr>
                      <p:cNvPr id="0" name=""/>
                      <p:cNvPicPr>
                        <a:picLocks noChangeAspect="1" noChangeArrowheads="1"/>
                      </p:cNvPicPr>
                      <p:nvPr/>
                    </p:nvPicPr>
                    <p:blipFill>
                      <a:blip r:embed="rId4"/>
                      <a:srcRect/>
                      <a:stretch>
                        <a:fillRect/>
                      </a:stretch>
                    </p:blipFill>
                    <p:spPr bwMode="auto">
                      <a:xfrm>
                        <a:off x="784620" y="3305944"/>
                        <a:ext cx="7574759" cy="1035050"/>
                      </a:xfrm>
                      <a:prstGeom prst="rect">
                        <a:avLst/>
                      </a:prstGeom>
                      <a:noFill/>
                    </p:spPr>
                  </p:pic>
                </p:oleObj>
              </mc:Fallback>
            </mc:AlternateContent>
          </a:graphicData>
        </a:graphic>
      </p:graphicFrame>
      <p:sp>
        <p:nvSpPr>
          <p:cNvPr id="92166" name="Rectangle 5"/>
          <p:cNvSpPr>
            <a:spLocks noChangeArrowheads="1"/>
          </p:cNvSpPr>
          <p:nvPr/>
        </p:nvSpPr>
        <p:spPr bwMode="auto">
          <a:xfrm>
            <a:off x="-180975"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216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1880673237"/>
              </p:ext>
            </p:extLst>
          </p:nvPr>
        </p:nvGraphicFramePr>
        <p:xfrm>
          <a:off x="1174400" y="5150351"/>
          <a:ext cx="2579096" cy="1134946"/>
        </p:xfrm>
        <a:graphic>
          <a:graphicData uri="http://schemas.openxmlformats.org/presentationml/2006/ole">
            <mc:AlternateContent xmlns:mc="http://schemas.openxmlformats.org/markup-compatibility/2006">
              <mc:Choice xmlns:v="urn:schemas-microsoft-com:vml" Requires="v">
                <p:oleObj spid="_x0000_s109664" name="Equation" r:id="rId5" imgW="952200" imgH="419040" progId="Equation.DSMT4">
                  <p:embed/>
                </p:oleObj>
              </mc:Choice>
              <mc:Fallback>
                <p:oleObj name="Equation" r:id="rId5" imgW="952200" imgH="419040" progId="Equation.DSMT4">
                  <p:embed/>
                  <p:pic>
                    <p:nvPicPr>
                      <p:cNvPr id="0" name="Object 4"/>
                      <p:cNvPicPr>
                        <a:picLocks noChangeAspect="1" noChangeArrowheads="1"/>
                      </p:cNvPicPr>
                      <p:nvPr/>
                    </p:nvPicPr>
                    <p:blipFill>
                      <a:blip r:embed="rId6"/>
                      <a:srcRect/>
                      <a:stretch>
                        <a:fillRect/>
                      </a:stretch>
                    </p:blipFill>
                    <p:spPr bwMode="auto">
                      <a:xfrm>
                        <a:off x="1174400" y="5150351"/>
                        <a:ext cx="2579096" cy="113494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56343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8994">
                                            <p:txEl>
                                              <p:pRg st="0" end="0"/>
                                            </p:txEl>
                                          </p:spTgt>
                                        </p:tgtEl>
                                        <p:attrNameLst>
                                          <p:attrName>style.visibility</p:attrName>
                                        </p:attrNameLst>
                                      </p:cBhvr>
                                      <p:to>
                                        <p:strVal val="visible"/>
                                      </p:to>
                                    </p:set>
                                    <p:anim calcmode="lin" valueType="num">
                                      <p:cBhvr additive="base">
                                        <p:cTn id="7" dur="500" fill="hold"/>
                                        <p:tgtEl>
                                          <p:spTgt spid="4689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89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8996"/>
                                        </p:tgtEl>
                                        <p:attrNameLst>
                                          <p:attrName>style.visibility</p:attrName>
                                        </p:attrNameLst>
                                      </p:cBhvr>
                                      <p:to>
                                        <p:strVal val="visible"/>
                                      </p:to>
                                    </p:set>
                                    <p:anim calcmode="lin" valueType="num">
                                      <p:cBhvr additive="base">
                                        <p:cTn id="13" dur="500" fill="hold"/>
                                        <p:tgtEl>
                                          <p:spTgt spid="468996"/>
                                        </p:tgtEl>
                                        <p:attrNameLst>
                                          <p:attrName>ppt_x</p:attrName>
                                        </p:attrNameLst>
                                      </p:cBhvr>
                                      <p:tavLst>
                                        <p:tav tm="0">
                                          <p:val>
                                            <p:strVal val="#ppt_x"/>
                                          </p:val>
                                        </p:tav>
                                        <p:tav tm="100000">
                                          <p:val>
                                            <p:strVal val="#ppt_x"/>
                                          </p:val>
                                        </p:tav>
                                      </p:tavLst>
                                    </p:anim>
                                    <p:anim calcmode="lin" valueType="num">
                                      <p:cBhvr additive="base">
                                        <p:cTn id="14" dur="500" fill="hold"/>
                                        <p:tgtEl>
                                          <p:spTgt spid="4689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42642CFA-7AAA-4E98-953E-5E2DEE14DE9C}" type="slidenum">
              <a:rPr lang="en-US" altLang="zh-CN"/>
              <a:pPr eaLnBrk="1" hangingPunct="1">
                <a:buNone/>
              </a:pPr>
              <a:t>62</a:t>
            </a:fld>
            <a:endParaRPr lang="en-US" altLang="zh-CN" dirty="0"/>
          </a:p>
        </p:txBody>
      </p:sp>
      <p:sp>
        <p:nvSpPr>
          <p:cNvPr id="470018" name="Rectangle 2"/>
          <p:cNvSpPr>
            <a:spLocks noGrp="1" noChangeArrowheads="1"/>
          </p:cNvSpPr>
          <p:nvPr>
            <p:ph type="body" idx="1"/>
          </p:nvPr>
        </p:nvSpPr>
        <p:spPr>
          <a:xfrm>
            <a:off x="182881" y="1484784"/>
            <a:ext cx="8845616" cy="3853979"/>
          </a:xfrm>
        </p:spPr>
        <p:txBody>
          <a:bodyPr/>
          <a:lstStyle/>
          <a:p>
            <a:pPr marL="0" indent="0" eaLnBrk="1" hangingPunct="1">
              <a:buNone/>
            </a:pP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连续支付，每年的支付总量为</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，支付期限为无穷的现值因子：</a:t>
            </a:r>
          </a:p>
        </p:txBody>
      </p:sp>
      <p:sp>
        <p:nvSpPr>
          <p:cNvPr id="93188"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0022" name="Object 6"/>
          <p:cNvGraphicFramePr>
            <a:graphicFrameLocks noChangeAspect="1"/>
          </p:cNvGraphicFramePr>
          <p:nvPr>
            <p:extLst>
              <p:ext uri="{D42A27DB-BD31-4B8C-83A1-F6EECF244321}">
                <p14:modId xmlns:p14="http://schemas.microsoft.com/office/powerpoint/2010/main" val="3785980388"/>
              </p:ext>
            </p:extLst>
          </p:nvPr>
        </p:nvGraphicFramePr>
        <p:xfrm>
          <a:off x="564284" y="3010911"/>
          <a:ext cx="7869238" cy="1293812"/>
        </p:xfrm>
        <a:graphic>
          <a:graphicData uri="http://schemas.openxmlformats.org/presentationml/2006/ole">
            <mc:AlternateContent xmlns:mc="http://schemas.openxmlformats.org/markup-compatibility/2006">
              <mc:Choice xmlns:v="urn:schemas-microsoft-com:vml" Requires="v">
                <p:oleObj spid="_x0000_s110649" name="Equation" r:id="rId3" imgW="2552400" imgH="419040" progId="Equation.DSMT4">
                  <p:embed/>
                </p:oleObj>
              </mc:Choice>
              <mc:Fallback>
                <p:oleObj name="Equation" r:id="rId3" imgW="2552400" imgH="419040" progId="Equation.DSMT4">
                  <p:embed/>
                  <p:pic>
                    <p:nvPicPr>
                      <p:cNvPr id="0" name=""/>
                      <p:cNvPicPr>
                        <a:picLocks noChangeAspect="1" noChangeArrowheads="1"/>
                      </p:cNvPicPr>
                      <p:nvPr/>
                    </p:nvPicPr>
                    <p:blipFill>
                      <a:blip r:embed="rId4"/>
                      <a:srcRect/>
                      <a:stretch>
                        <a:fillRect/>
                      </a:stretch>
                    </p:blipFill>
                    <p:spPr bwMode="auto">
                      <a:xfrm>
                        <a:off x="564284" y="3010911"/>
                        <a:ext cx="7869238" cy="1293812"/>
                      </a:xfrm>
                      <a:prstGeom prst="rect">
                        <a:avLst/>
                      </a:prstGeom>
                      <a:noFill/>
                    </p:spPr>
                  </p:pic>
                </p:oleObj>
              </mc:Fallback>
            </mc:AlternateContent>
          </a:graphicData>
        </a:graphic>
      </p:graphicFrame>
    </p:spTree>
    <p:extLst>
      <p:ext uri="{BB962C8B-B14F-4D97-AF65-F5344CB8AC3E}">
        <p14:creationId xmlns:p14="http://schemas.microsoft.com/office/powerpoint/2010/main" val="2412179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0018">
                                            <p:txEl>
                                              <p:pRg st="0" end="0"/>
                                            </p:txEl>
                                          </p:spTgt>
                                        </p:tgtEl>
                                        <p:attrNameLst>
                                          <p:attrName>style.visibility</p:attrName>
                                        </p:attrNameLst>
                                      </p:cBhvr>
                                      <p:to>
                                        <p:strVal val="visible"/>
                                      </p:to>
                                    </p:set>
                                    <p:anim calcmode="lin" valueType="num">
                                      <p:cBhvr additive="base">
                                        <p:cTn id="7" dur="500" fill="hold"/>
                                        <p:tgtEl>
                                          <p:spTgt spid="4700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0022"/>
                                        </p:tgtEl>
                                        <p:attrNameLst>
                                          <p:attrName>style.visibility</p:attrName>
                                        </p:attrNameLst>
                                      </p:cBhvr>
                                      <p:to>
                                        <p:strVal val="visible"/>
                                      </p:to>
                                    </p:set>
                                    <p:anim calcmode="lin" valueType="num">
                                      <p:cBhvr additive="base">
                                        <p:cTn id="13" dur="500" fill="hold"/>
                                        <p:tgtEl>
                                          <p:spTgt spid="470022"/>
                                        </p:tgtEl>
                                        <p:attrNameLst>
                                          <p:attrName>ppt_x</p:attrName>
                                        </p:attrNameLst>
                                      </p:cBhvr>
                                      <p:tavLst>
                                        <p:tav tm="0">
                                          <p:val>
                                            <p:strVal val="#ppt_x"/>
                                          </p:val>
                                        </p:tav>
                                        <p:tav tm="100000">
                                          <p:val>
                                            <p:strVal val="#ppt_x"/>
                                          </p:val>
                                        </p:tav>
                                      </p:tavLst>
                                    </p:anim>
                                    <p:anim calcmode="lin" valueType="num">
                                      <p:cBhvr additive="base">
                                        <p:cTn id="14" dur="500" fill="hold"/>
                                        <p:tgtEl>
                                          <p:spTgt spid="470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xfrm>
            <a:off x="6846770" y="6235884"/>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95F5E1AC-B1BB-48D0-A54C-BA26588F86DE}" type="slidenum">
              <a:rPr lang="en-US" altLang="zh-CN"/>
              <a:pPr eaLnBrk="1" hangingPunct="1">
                <a:buNone/>
              </a:pPr>
              <a:t>63</a:t>
            </a:fld>
            <a:endParaRPr lang="en-US" altLang="zh-CN" dirty="0"/>
          </a:p>
        </p:txBody>
      </p:sp>
      <p:sp>
        <p:nvSpPr>
          <p:cNvPr id="94211" name="Rectangle 2"/>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2" name="Rectangle 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4"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4216" name="Rectangle 7"/>
          <p:cNvSpPr>
            <a:spLocks noChangeArrowheads="1"/>
          </p:cNvSpPr>
          <p:nvPr/>
        </p:nvSpPr>
        <p:spPr bwMode="auto">
          <a:xfrm>
            <a:off x="202131" y="1534785"/>
            <a:ext cx="877823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buNone/>
            </a:pP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连续支付，每年的支付总量为</a:t>
            </a:r>
            <a:r>
              <a:rPr lang="en-US" altLang="zh-CN" sz="2400" b="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，支付期限为</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无穷的</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累积值</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因子</a:t>
            </a:r>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94217" name="Rectangle 10"/>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72073" name="Object 9"/>
          <p:cNvGraphicFramePr>
            <a:graphicFrameLocks noChangeAspect="1"/>
          </p:cNvGraphicFramePr>
          <p:nvPr>
            <p:extLst>
              <p:ext uri="{D42A27DB-BD31-4B8C-83A1-F6EECF244321}">
                <p14:modId xmlns:p14="http://schemas.microsoft.com/office/powerpoint/2010/main" val="1559913326"/>
              </p:ext>
            </p:extLst>
          </p:nvPr>
        </p:nvGraphicFramePr>
        <p:xfrm>
          <a:off x="565150" y="3341688"/>
          <a:ext cx="8029575" cy="1192212"/>
        </p:xfrm>
        <a:graphic>
          <a:graphicData uri="http://schemas.openxmlformats.org/presentationml/2006/ole">
            <mc:AlternateContent xmlns:mc="http://schemas.openxmlformats.org/markup-compatibility/2006">
              <mc:Choice xmlns:v="urn:schemas-microsoft-com:vml" Requires="v">
                <p:oleObj spid="_x0000_s111673" name="Equation" r:id="rId3" imgW="2654280" imgH="393480" progId="Equation.DSMT4">
                  <p:embed/>
                </p:oleObj>
              </mc:Choice>
              <mc:Fallback>
                <p:oleObj name="Equation" r:id="rId3" imgW="2654280" imgH="393480" progId="Equation.DSMT4">
                  <p:embed/>
                  <p:pic>
                    <p:nvPicPr>
                      <p:cNvPr id="0" name=""/>
                      <p:cNvPicPr>
                        <a:picLocks noChangeAspect="1" noChangeArrowheads="1"/>
                      </p:cNvPicPr>
                      <p:nvPr/>
                    </p:nvPicPr>
                    <p:blipFill>
                      <a:blip r:embed="rId4"/>
                      <a:srcRect/>
                      <a:stretch>
                        <a:fillRect/>
                      </a:stretch>
                    </p:blipFill>
                    <p:spPr bwMode="auto">
                      <a:xfrm>
                        <a:off x="565150" y="3341688"/>
                        <a:ext cx="8029575" cy="1192212"/>
                      </a:xfrm>
                      <a:prstGeom prst="rect">
                        <a:avLst/>
                      </a:prstGeom>
                      <a:noFill/>
                    </p:spPr>
                  </p:pic>
                </p:oleObj>
              </mc:Fallback>
            </mc:AlternateContent>
          </a:graphicData>
        </a:graphic>
      </p:graphicFrame>
    </p:spTree>
    <p:extLst>
      <p:ext uri="{BB962C8B-B14F-4D97-AF65-F5344CB8AC3E}">
        <p14:creationId xmlns:p14="http://schemas.microsoft.com/office/powerpoint/2010/main" val="2321543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2073"/>
                                        </p:tgtEl>
                                        <p:attrNameLst>
                                          <p:attrName>style.visibility</p:attrName>
                                        </p:attrNameLst>
                                      </p:cBhvr>
                                      <p:to>
                                        <p:strVal val="visible"/>
                                      </p:to>
                                    </p:set>
                                    <p:anim calcmode="lin" valueType="num">
                                      <p:cBhvr additive="base">
                                        <p:cTn id="7" dur="500" fill="hold"/>
                                        <p:tgtEl>
                                          <p:spTgt spid="472073"/>
                                        </p:tgtEl>
                                        <p:attrNameLst>
                                          <p:attrName>ppt_x</p:attrName>
                                        </p:attrNameLst>
                                      </p:cBhvr>
                                      <p:tavLst>
                                        <p:tav tm="0">
                                          <p:val>
                                            <p:strVal val="#ppt_x"/>
                                          </p:val>
                                        </p:tav>
                                        <p:tav tm="100000">
                                          <p:val>
                                            <p:strVal val="#ppt_x"/>
                                          </p:val>
                                        </p:tav>
                                      </p:tavLst>
                                    </p:anim>
                                    <p:anim calcmode="lin" valueType="num">
                                      <p:cBhvr additive="base">
                                        <p:cTn id="8" dur="500" fill="hold"/>
                                        <p:tgtEl>
                                          <p:spTgt spid="472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716BCCC-C5DA-442F-8689-93E45F1052AF}" type="slidenum">
              <a:rPr lang="zh-CN" altLang="en-US" smtClean="0"/>
              <a:pPr>
                <a:defRPr/>
              </a:pPr>
              <a:t>64</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1370339313"/>
              </p:ext>
            </p:extLst>
          </p:nvPr>
        </p:nvGraphicFramePr>
        <p:xfrm>
          <a:off x="1258888" y="2627646"/>
          <a:ext cx="2011819" cy="1357210"/>
        </p:xfrm>
        <a:graphic>
          <a:graphicData uri="http://schemas.openxmlformats.org/presentationml/2006/ole">
            <mc:AlternateContent xmlns:mc="http://schemas.openxmlformats.org/markup-compatibility/2006">
              <mc:Choice xmlns:v="urn:schemas-microsoft-com:vml" Requires="v">
                <p:oleObj spid="_x0000_s112858" name="Equation" r:id="rId3" imgW="685800" imgH="469800" progId="Equation.DSMT4">
                  <p:embed/>
                </p:oleObj>
              </mc:Choice>
              <mc:Fallback>
                <p:oleObj name="Equation" r:id="rId3" imgW="685800" imgH="469800" progId="Equation.DSMT4">
                  <p:embed/>
                  <p:pic>
                    <p:nvPicPr>
                      <p:cNvPr id="0" name=""/>
                      <p:cNvPicPr>
                        <a:picLocks noChangeAspect="1" noChangeArrowheads="1"/>
                      </p:cNvPicPr>
                      <p:nvPr/>
                    </p:nvPicPr>
                    <p:blipFill>
                      <a:blip r:embed="rId4"/>
                      <a:srcRect/>
                      <a:stretch>
                        <a:fillRect/>
                      </a:stretch>
                    </p:blipFill>
                    <p:spPr bwMode="auto">
                      <a:xfrm>
                        <a:off x="1258888" y="2627646"/>
                        <a:ext cx="2011819" cy="135721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46877307"/>
              </p:ext>
            </p:extLst>
          </p:nvPr>
        </p:nvGraphicFramePr>
        <p:xfrm>
          <a:off x="3923928" y="2555638"/>
          <a:ext cx="1594488" cy="1400341"/>
        </p:xfrm>
        <a:graphic>
          <a:graphicData uri="http://schemas.openxmlformats.org/presentationml/2006/ole">
            <mc:AlternateContent xmlns:mc="http://schemas.openxmlformats.org/markup-compatibility/2006">
              <mc:Choice xmlns:v="urn:schemas-microsoft-com:vml" Requires="v">
                <p:oleObj spid="_x0000_s112859" name="Equation" r:id="rId5" imgW="520700" imgH="457200" progId="">
                  <p:embed/>
                </p:oleObj>
              </mc:Choice>
              <mc:Fallback>
                <p:oleObj name="Equation" r:id="rId5" imgW="520700" imgH="457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928" y="2555638"/>
                        <a:ext cx="1594488" cy="1400341"/>
                      </a:xfrm>
                      <a:prstGeom prst="rect">
                        <a:avLst/>
                      </a:prstGeom>
                      <a:no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73271404"/>
              </p:ext>
            </p:extLst>
          </p:nvPr>
        </p:nvGraphicFramePr>
        <p:xfrm>
          <a:off x="6126921" y="2555638"/>
          <a:ext cx="1766494" cy="1458093"/>
        </p:xfrm>
        <a:graphic>
          <a:graphicData uri="http://schemas.openxmlformats.org/presentationml/2006/ole">
            <mc:AlternateContent xmlns:mc="http://schemas.openxmlformats.org/markup-compatibility/2006">
              <mc:Choice xmlns:v="urn:schemas-microsoft-com:vml" Requires="v">
                <p:oleObj spid="_x0000_s112860" name="Equation" r:id="rId7" imgW="508000" imgH="419100" progId="">
                  <p:embed/>
                </p:oleObj>
              </mc:Choice>
              <mc:Fallback>
                <p:oleObj name="Equation" r:id="rId7" imgW="5080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6921" y="2555638"/>
                        <a:ext cx="1766494" cy="1458093"/>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71280937"/>
              </p:ext>
            </p:extLst>
          </p:nvPr>
        </p:nvGraphicFramePr>
        <p:xfrm>
          <a:off x="1775583" y="4677877"/>
          <a:ext cx="3261377" cy="1282969"/>
        </p:xfrm>
        <a:graphic>
          <a:graphicData uri="http://schemas.openxmlformats.org/presentationml/2006/ole">
            <mc:AlternateContent xmlns:mc="http://schemas.openxmlformats.org/markup-compatibility/2006">
              <mc:Choice xmlns:v="urn:schemas-microsoft-com:vml" Requires="v">
                <p:oleObj spid="_x0000_s112861" name="Equation" r:id="rId9" imgW="1129810" imgH="444307" progId="">
                  <p:embed/>
                </p:oleObj>
              </mc:Choice>
              <mc:Fallback>
                <p:oleObj name="Equation" r:id="rId9" imgW="1129810" imgH="444307"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5583" y="4677877"/>
                        <a:ext cx="3261377" cy="1282969"/>
                      </a:xfrm>
                      <a:prstGeom prst="rect">
                        <a:avLst/>
                      </a:prstGeom>
                      <a:noFill/>
                      <a:ln>
                        <a:noFill/>
                      </a:ln>
                      <a:effectLst/>
                    </p:spPr>
                  </p:pic>
                </p:oleObj>
              </mc:Fallback>
            </mc:AlternateContent>
          </a:graphicData>
        </a:graphic>
      </p:graphicFrame>
      <p:sp>
        <p:nvSpPr>
          <p:cNvPr id="8" name="Rectangle 7"/>
          <p:cNvSpPr>
            <a:spLocks noChangeArrowheads="1"/>
          </p:cNvSpPr>
          <p:nvPr/>
        </p:nvSpPr>
        <p:spPr bwMode="auto">
          <a:xfrm>
            <a:off x="684213" y="996007"/>
            <a:ext cx="5444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FF0000"/>
                </a:solidFill>
                <a:latin typeface="黑体" panose="02010609060101010101" pitchFamily="49" charset="-122"/>
                <a:ea typeface="黑体" panose="02010609060101010101" pitchFamily="49" charset="-122"/>
              </a:rPr>
              <a:t>连续支付年金的现值（另一种方法）：</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9" name="Text Box 9"/>
          <p:cNvSpPr txBox="1">
            <a:spLocks noChangeArrowheads="1"/>
          </p:cNvSpPr>
          <p:nvPr/>
        </p:nvSpPr>
        <p:spPr bwMode="auto">
          <a:xfrm>
            <a:off x="950913" y="1720850"/>
            <a:ext cx="7178568" cy="5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spcBef>
                <a:spcPct val="20000"/>
              </a:spcBef>
              <a:buNone/>
            </a:pP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年付款为</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，故区间 </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内</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的付款</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，其现值</a:t>
            </a:r>
            <a:r>
              <a:rPr lang="zh-CN" altLang="en-US" sz="2400" b="1" dirty="0" smtClean="0">
                <a:latin typeface="Times New Roman" panose="02020603050405020304" pitchFamily="18" charset="0"/>
                <a:ea typeface="黑体" panose="02010609060101010101" pitchFamily="49" charset="-122"/>
                <a:cs typeface="Times New Roman" panose="02020603050405020304" pitchFamily="18" charset="0"/>
              </a:rPr>
              <a:t>为 </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i="1" baseline="30000" dirty="0" err="1" smtClean="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1" dirty="0" err="1" smtClean="0">
                <a:latin typeface="Times New Roman" panose="02020603050405020304" pitchFamily="18" charset="0"/>
                <a:ea typeface="黑体" panose="02010609060101010101" pitchFamily="49" charset="-122"/>
                <a:cs typeface="Times New Roman" panose="02020603050405020304" pitchFamily="18" charset="0"/>
              </a:rPr>
              <a:t>d</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t</a:t>
            </a:r>
            <a:endParaRPr lang="en-US" altLang="zh-CN" sz="2400" b="1" i="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3283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32438D2-1884-4E80-A197-E1A83A677596}" type="slidenum">
              <a:rPr lang="zh-CN" altLang="en-US" smtClean="0"/>
              <a:pPr>
                <a:defRPr/>
              </a:pPr>
              <a:t>65</a:t>
            </a:fld>
            <a:endParaRPr lang="en-US"/>
          </a:p>
        </p:txBody>
      </p:sp>
      <p:graphicFrame>
        <p:nvGraphicFramePr>
          <p:cNvPr id="5" name="对象 4"/>
          <p:cNvGraphicFramePr>
            <a:graphicFrameLocks noChangeAspect="1"/>
          </p:cNvGraphicFramePr>
          <p:nvPr>
            <p:extLst>
              <p:ext uri="{D42A27DB-BD31-4B8C-83A1-F6EECF244321}">
                <p14:modId xmlns:p14="http://schemas.microsoft.com/office/powerpoint/2010/main" val="3056622760"/>
              </p:ext>
            </p:extLst>
          </p:nvPr>
        </p:nvGraphicFramePr>
        <p:xfrm>
          <a:off x="720201" y="1772816"/>
          <a:ext cx="2840761" cy="1261568"/>
        </p:xfrm>
        <a:graphic>
          <a:graphicData uri="http://schemas.openxmlformats.org/presentationml/2006/ole">
            <mc:AlternateContent xmlns:mc="http://schemas.openxmlformats.org/markup-compatibility/2006">
              <mc:Choice xmlns:v="urn:schemas-microsoft-com:vml" Requires="v">
                <p:oleObj spid="_x0000_s113936" name="Equation" r:id="rId3" imgW="1040948" imgH="469696" progId="">
                  <p:embed/>
                </p:oleObj>
              </mc:Choice>
              <mc:Fallback>
                <p:oleObj name="Equation" r:id="rId3" imgW="1040948" imgH="46969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201" y="1772816"/>
                        <a:ext cx="2840761" cy="1261568"/>
                      </a:xfrm>
                      <a:prstGeom prst="rect">
                        <a:avLst/>
                      </a:prstGeom>
                      <a:solidFill>
                        <a:schemeClr val="bg2">
                          <a:lumMod val="20000"/>
                          <a:lumOff val="80000"/>
                        </a:schemeClr>
                      </a:solidFill>
                      <a:ln>
                        <a:solidFill>
                          <a:schemeClr val="accent1"/>
                        </a:solid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613185425"/>
              </p:ext>
            </p:extLst>
          </p:nvPr>
        </p:nvGraphicFramePr>
        <p:xfrm>
          <a:off x="1196887" y="3462871"/>
          <a:ext cx="2209550" cy="1263133"/>
        </p:xfrm>
        <a:graphic>
          <a:graphicData uri="http://schemas.openxmlformats.org/presentationml/2006/ole">
            <mc:AlternateContent xmlns:mc="http://schemas.openxmlformats.org/markup-compatibility/2006">
              <mc:Choice xmlns:v="urn:schemas-microsoft-com:vml" Requires="v">
                <p:oleObj spid="_x0000_s113937" name="Equation" r:id="rId5" imgW="800100" imgH="457200" progId="">
                  <p:embed/>
                </p:oleObj>
              </mc:Choice>
              <mc:Fallback>
                <p:oleObj name="Equation" r:id="rId5" imgW="800100" imgH="457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887" y="3462871"/>
                        <a:ext cx="2209550" cy="1263133"/>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7527369"/>
              </p:ext>
            </p:extLst>
          </p:nvPr>
        </p:nvGraphicFramePr>
        <p:xfrm>
          <a:off x="1076389" y="5209950"/>
          <a:ext cx="2091151" cy="1200476"/>
        </p:xfrm>
        <a:graphic>
          <a:graphicData uri="http://schemas.openxmlformats.org/presentationml/2006/ole">
            <mc:AlternateContent xmlns:mc="http://schemas.openxmlformats.org/markup-compatibility/2006">
              <mc:Choice xmlns:v="urn:schemas-microsoft-com:vml" Requires="v">
                <p:oleObj spid="_x0000_s113938" name="Equation" r:id="rId7" imgW="774364" imgH="444307" progId="">
                  <p:embed/>
                </p:oleObj>
              </mc:Choice>
              <mc:Fallback>
                <p:oleObj name="Equation" r:id="rId7" imgW="774364" imgH="44430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389" y="5209950"/>
                        <a:ext cx="2091151" cy="1200476"/>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79407528"/>
              </p:ext>
            </p:extLst>
          </p:nvPr>
        </p:nvGraphicFramePr>
        <p:xfrm>
          <a:off x="4660012" y="5275998"/>
          <a:ext cx="1989627" cy="1076676"/>
        </p:xfrm>
        <a:graphic>
          <a:graphicData uri="http://schemas.openxmlformats.org/presentationml/2006/ole">
            <mc:AlternateContent xmlns:mc="http://schemas.openxmlformats.org/markup-compatibility/2006">
              <mc:Choice xmlns:v="urn:schemas-microsoft-com:vml" Requires="v">
                <p:oleObj spid="_x0000_s113939" name="Equation" r:id="rId9" imgW="774364" imgH="418918" progId="">
                  <p:embed/>
                </p:oleObj>
              </mc:Choice>
              <mc:Fallback>
                <p:oleObj name="Equation" r:id="rId9" imgW="774364" imgH="418918"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0012" y="5275998"/>
                        <a:ext cx="1989627" cy="1076676"/>
                      </a:xfrm>
                      <a:prstGeom prst="rect">
                        <a:avLst/>
                      </a:prstGeom>
                      <a:solidFill>
                        <a:schemeClr val="bg2">
                          <a:lumMod val="20000"/>
                          <a:lumOff val="80000"/>
                        </a:schemeClr>
                      </a:solidFill>
                      <a:ln>
                        <a:noFill/>
                      </a:ln>
                      <a:effectLst/>
                    </p:spPr>
                  </p:pic>
                </p:oleObj>
              </mc:Fallback>
            </mc:AlternateContent>
          </a:graphicData>
        </a:graphic>
      </p:graphicFrame>
      <p:sp>
        <p:nvSpPr>
          <p:cNvPr id="9" name="Rectangle 7"/>
          <p:cNvSpPr>
            <a:spLocks noChangeArrowheads="1"/>
          </p:cNvSpPr>
          <p:nvPr/>
        </p:nvSpPr>
        <p:spPr bwMode="auto">
          <a:xfrm>
            <a:off x="684213" y="996007"/>
            <a:ext cx="5753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smtClean="0">
                <a:solidFill>
                  <a:srgbClr val="FF0000"/>
                </a:solidFill>
                <a:latin typeface="黑体" panose="02010609060101010101" pitchFamily="49" charset="-122"/>
                <a:ea typeface="黑体" panose="02010609060101010101" pitchFamily="49" charset="-122"/>
              </a:rPr>
              <a:t>连续支付年金的累积值（另一种方法）：</a:t>
            </a:r>
            <a:endParaRPr lang="zh-CN" altLang="en-US" sz="2400" b="1" dirty="0">
              <a:solidFill>
                <a:srgbClr val="FF0000"/>
              </a:solidFill>
              <a:latin typeface="黑体" panose="02010609060101010101" pitchFamily="49" charset="-122"/>
              <a:ea typeface="黑体"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934361375"/>
              </p:ext>
            </p:extLst>
          </p:nvPr>
        </p:nvGraphicFramePr>
        <p:xfrm>
          <a:off x="4159203" y="1734678"/>
          <a:ext cx="3541008" cy="1310171"/>
        </p:xfrm>
        <a:graphic>
          <a:graphicData uri="http://schemas.openxmlformats.org/presentationml/2006/ole">
            <mc:AlternateContent xmlns:mc="http://schemas.openxmlformats.org/markup-compatibility/2006">
              <mc:Choice xmlns:v="urn:schemas-microsoft-com:vml" Requires="v">
                <p:oleObj spid="_x0000_s113940" name="Equation" r:id="rId11" imgW="1269449" imgH="469696" progId="">
                  <p:embed/>
                </p:oleObj>
              </mc:Choice>
              <mc:Fallback>
                <p:oleObj name="Equation" r:id="rId11" imgW="1269449" imgH="469696"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9203" y="1734678"/>
                        <a:ext cx="3541008" cy="1310171"/>
                      </a:xfrm>
                      <a:prstGeom prst="rect">
                        <a:avLst/>
                      </a:prstGeom>
                      <a:noFill/>
                    </p:spPr>
                  </p:pic>
                </p:oleObj>
              </mc:Fallback>
            </mc:AlternateContent>
          </a:graphicData>
        </a:graphic>
      </p:graphicFrame>
    </p:spTree>
    <p:extLst>
      <p:ext uri="{BB962C8B-B14F-4D97-AF65-F5344CB8AC3E}">
        <p14:creationId xmlns:p14="http://schemas.microsoft.com/office/powerpoint/2010/main" val="203272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42" y="1838425"/>
            <a:ext cx="8085221" cy="4889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2742650803"/>
              </p:ext>
            </p:extLst>
          </p:nvPr>
        </p:nvGraphicFramePr>
        <p:xfrm>
          <a:off x="881068" y="1838425"/>
          <a:ext cx="1797654" cy="1078352"/>
        </p:xfrm>
        <a:graphic>
          <a:graphicData uri="http://schemas.openxmlformats.org/presentationml/2006/ole">
            <mc:AlternateContent xmlns:mc="http://schemas.openxmlformats.org/markup-compatibility/2006">
              <mc:Choice xmlns:v="urn:schemas-microsoft-com:vml" Requires="v">
                <p:oleObj spid="_x0000_s114745" name="Equation" r:id="rId4" imgW="698500" imgH="419100" progId="Equation.DSMT4">
                  <p:embed/>
                </p:oleObj>
              </mc:Choice>
              <mc:Fallback>
                <p:oleObj name="Equation" r:id="rId4" imgW="6985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068" y="1838425"/>
                        <a:ext cx="1797654" cy="1078352"/>
                      </a:xfrm>
                      <a:prstGeom prst="rect">
                        <a:avLst/>
                      </a:prstGeom>
                      <a:solidFill>
                        <a:srgbClr val="FFFFC2"/>
                      </a:solidFill>
                      <a:ln w="9525">
                        <a:solidFill>
                          <a:schemeClr val="accent1"/>
                        </a:solidFill>
                        <a:miter lim="800000"/>
                        <a:headEnd/>
                        <a:tailEnd/>
                      </a:ln>
                    </p:spPr>
                  </p:pic>
                </p:oleObj>
              </mc:Fallback>
            </mc:AlternateContent>
          </a:graphicData>
        </a:graphic>
      </p:graphicFrame>
      <p:sp>
        <p:nvSpPr>
          <p:cNvPr id="6" name="标题 1"/>
          <p:cNvSpPr txBox="1">
            <a:spLocks/>
          </p:cNvSpPr>
          <p:nvPr/>
        </p:nvSpPr>
        <p:spPr>
          <a:xfrm>
            <a:off x="322446" y="817676"/>
            <a:ext cx="8561672" cy="789140"/>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a:lstStyle>
          <a:p>
            <a:pPr>
              <a:lnSpc>
                <a:spcPct val="100000"/>
              </a:lnSpc>
              <a:buNone/>
            </a:pPr>
            <a:r>
              <a:rPr lang="zh-CN" altLang="en-US" sz="3200" b="0" kern="0" dirty="0" smtClean="0">
                <a:latin typeface="Times New Roman" panose="02020603050405020304" pitchFamily="18" charset="0"/>
                <a:ea typeface="黑体" panose="02010609060101010101" pitchFamily="49" charset="-122"/>
                <a:cs typeface="Times New Roman" panose="02020603050405020304" pitchFamily="18" charset="0"/>
              </a:rPr>
              <a:t>本章小结</a:t>
            </a:r>
            <a:endParaRPr lang="zh-CN" altLang="en-US" sz="3200" b="0"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222024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876256" y="6237312"/>
            <a:ext cx="2133600" cy="476250"/>
          </a:xfrm>
        </p:spPr>
        <p:txBody>
          <a:bodyPr/>
          <a:lstStyle/>
          <a:p>
            <a:pPr>
              <a:buNone/>
              <a:defRPr/>
            </a:pPr>
            <a:fld id="{7716BCCC-C5DA-442F-8689-93E45F1052AF}" type="slidenum">
              <a:rPr lang="zh-CN" altLang="en-US" smtClean="0"/>
              <a:pPr>
                <a:buNone/>
                <a:defRPr/>
              </a:pPr>
              <a:t>67</a:t>
            </a:fld>
            <a:endParaRPr lang="en-US" dirty="0"/>
          </a:p>
        </p:txBody>
      </p:sp>
      <p:sp>
        <p:nvSpPr>
          <p:cNvPr id="3" name="TextBox 2"/>
          <p:cNvSpPr txBox="1"/>
          <p:nvPr/>
        </p:nvSpPr>
        <p:spPr>
          <a:xfrm>
            <a:off x="1835696" y="980728"/>
            <a:ext cx="803425" cy="532069"/>
          </a:xfrm>
          <a:prstGeom prst="rect">
            <a:avLst/>
          </a:prstGeom>
          <a:noFill/>
        </p:spPr>
        <p:txBody>
          <a:bodyPr wrap="none" rtlCol="0">
            <a:spAutoFit/>
          </a:bodyPr>
          <a:lstStyle/>
          <a:p>
            <a:pPr>
              <a:buNone/>
            </a:pPr>
            <a:r>
              <a:rPr lang="zh-CN" altLang="en-US" sz="2400" b="1" dirty="0">
                <a:solidFill>
                  <a:srgbClr val="6600FF"/>
                </a:solidFill>
              </a:rPr>
              <a:t>重点</a:t>
            </a:r>
          </a:p>
        </p:txBody>
      </p:sp>
      <p:graphicFrame>
        <p:nvGraphicFramePr>
          <p:cNvPr id="4" name="对象 3"/>
          <p:cNvGraphicFramePr>
            <a:graphicFrameLocks noChangeAspect="1"/>
          </p:cNvGraphicFramePr>
          <p:nvPr>
            <p:extLst>
              <p:ext uri="{D42A27DB-BD31-4B8C-83A1-F6EECF244321}">
                <p14:modId xmlns:p14="http://schemas.microsoft.com/office/powerpoint/2010/main" val="323263450"/>
              </p:ext>
            </p:extLst>
          </p:nvPr>
        </p:nvGraphicFramePr>
        <p:xfrm>
          <a:off x="1389063" y="1844675"/>
          <a:ext cx="1614487" cy="968375"/>
        </p:xfrm>
        <a:graphic>
          <a:graphicData uri="http://schemas.openxmlformats.org/presentationml/2006/ole">
            <mc:AlternateContent xmlns:mc="http://schemas.openxmlformats.org/markup-compatibility/2006">
              <mc:Choice xmlns:v="urn:schemas-microsoft-com:vml" Requires="v">
                <p:oleObj spid="_x0000_s115879" name="Equation" r:id="rId3" imgW="698400" imgH="419040" progId="Equation.DSMT4">
                  <p:embed/>
                </p:oleObj>
              </mc:Choice>
              <mc:Fallback>
                <p:oleObj name="Equation" r:id="rId3" imgW="698400" imgH="419040" progId="Equation.DSMT4">
                  <p:embed/>
                  <p:pic>
                    <p:nvPicPr>
                      <p:cNvPr id="0" name=""/>
                      <p:cNvPicPr>
                        <a:picLocks noChangeAspect="1" noChangeArrowheads="1"/>
                      </p:cNvPicPr>
                      <p:nvPr/>
                    </p:nvPicPr>
                    <p:blipFill>
                      <a:blip r:embed="rId4"/>
                      <a:srcRect/>
                      <a:stretch>
                        <a:fillRect/>
                      </a:stretch>
                    </p:blipFill>
                    <p:spPr bwMode="auto">
                      <a:xfrm>
                        <a:off x="1389063" y="1844675"/>
                        <a:ext cx="16144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79702805"/>
              </p:ext>
            </p:extLst>
          </p:nvPr>
        </p:nvGraphicFramePr>
        <p:xfrm>
          <a:off x="1473200" y="3598863"/>
          <a:ext cx="1662113" cy="809625"/>
        </p:xfrm>
        <a:graphic>
          <a:graphicData uri="http://schemas.openxmlformats.org/presentationml/2006/ole">
            <mc:AlternateContent xmlns:mc="http://schemas.openxmlformats.org/markup-compatibility/2006">
              <mc:Choice xmlns:v="urn:schemas-microsoft-com:vml" Requires="v">
                <p:oleObj spid="_x0000_s115880" name="Equation" r:id="rId5" imgW="812520" imgH="393480" progId="Equation.DSMT4">
                  <p:embed/>
                </p:oleObj>
              </mc:Choice>
              <mc:Fallback>
                <p:oleObj name="Equation" r:id="rId5" imgW="812520" imgH="393480" progId="Equation.DSMT4">
                  <p:embed/>
                  <p:pic>
                    <p:nvPicPr>
                      <p:cNvPr id="0" name=""/>
                      <p:cNvPicPr>
                        <a:picLocks noChangeAspect="1" noChangeArrowheads="1"/>
                      </p:cNvPicPr>
                      <p:nvPr/>
                    </p:nvPicPr>
                    <p:blipFill>
                      <a:blip r:embed="rId6"/>
                      <a:srcRect/>
                      <a:stretch>
                        <a:fillRect/>
                      </a:stretch>
                    </p:blipFill>
                    <p:spPr bwMode="auto">
                      <a:xfrm>
                        <a:off x="1473200" y="3598863"/>
                        <a:ext cx="16621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06312094"/>
              </p:ext>
            </p:extLst>
          </p:nvPr>
        </p:nvGraphicFramePr>
        <p:xfrm>
          <a:off x="1615901" y="5262162"/>
          <a:ext cx="1243013" cy="771525"/>
        </p:xfrm>
        <a:graphic>
          <a:graphicData uri="http://schemas.openxmlformats.org/presentationml/2006/ole">
            <mc:AlternateContent xmlns:mc="http://schemas.openxmlformats.org/markup-compatibility/2006">
              <mc:Choice xmlns:v="urn:schemas-microsoft-com:vml" Requires="v">
                <p:oleObj spid="_x0000_s115881" name="Equation" r:id="rId7" imgW="634680" imgH="393480" progId="Equation.DSMT4">
                  <p:embed/>
                </p:oleObj>
              </mc:Choice>
              <mc:Fallback>
                <p:oleObj name="Equation" r:id="rId7" imgW="634680" imgH="393480" progId="Equation.DSMT4">
                  <p:embed/>
                  <p:pic>
                    <p:nvPicPr>
                      <p:cNvPr id="0" name=""/>
                      <p:cNvPicPr>
                        <a:picLocks noChangeAspect="1" noChangeArrowheads="1"/>
                      </p:cNvPicPr>
                      <p:nvPr/>
                    </p:nvPicPr>
                    <p:blipFill>
                      <a:blip r:embed="rId8"/>
                      <a:srcRect/>
                      <a:stretch>
                        <a:fillRect/>
                      </a:stretch>
                    </p:blipFill>
                    <p:spPr bwMode="auto">
                      <a:xfrm>
                        <a:off x="1615901" y="5262162"/>
                        <a:ext cx="124301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6739775" y="1043444"/>
            <a:ext cx="1422184" cy="532069"/>
          </a:xfrm>
          <a:prstGeom prst="rect">
            <a:avLst/>
          </a:prstGeom>
          <a:noFill/>
        </p:spPr>
        <p:txBody>
          <a:bodyPr wrap="none" rtlCol="0">
            <a:spAutoFit/>
          </a:bodyPr>
          <a:lstStyle/>
          <a:p>
            <a:pPr>
              <a:buNone/>
            </a:pPr>
            <a:r>
              <a:rPr lang="zh-CN" altLang="en-US" sz="2400" b="1" dirty="0" smtClean="0">
                <a:solidFill>
                  <a:srgbClr val="FF0000"/>
                </a:solidFill>
              </a:rPr>
              <a:t>期初付？</a:t>
            </a:r>
            <a:endParaRPr lang="zh-CN" altLang="en-US" sz="2400" b="1" dirty="0">
              <a:solidFill>
                <a:srgbClr val="FF0000"/>
              </a:solidFill>
            </a:endParaRPr>
          </a:p>
        </p:txBody>
      </p:sp>
      <p:sp>
        <p:nvSpPr>
          <p:cNvPr id="8" name="TextBox 7"/>
          <p:cNvSpPr txBox="1"/>
          <p:nvPr/>
        </p:nvSpPr>
        <p:spPr>
          <a:xfrm>
            <a:off x="4499992" y="1054547"/>
            <a:ext cx="1112805" cy="532069"/>
          </a:xfrm>
          <a:prstGeom prst="rect">
            <a:avLst/>
          </a:prstGeom>
          <a:noFill/>
        </p:spPr>
        <p:txBody>
          <a:bodyPr wrap="none" rtlCol="0">
            <a:spAutoFit/>
          </a:bodyPr>
          <a:lstStyle/>
          <a:p>
            <a:pPr>
              <a:buNone/>
            </a:pPr>
            <a:r>
              <a:rPr lang="zh-CN" altLang="en-US" sz="2400" b="1" dirty="0" smtClean="0">
                <a:solidFill>
                  <a:srgbClr val="FF0000"/>
                </a:solidFill>
              </a:rPr>
              <a:t>终值？</a:t>
            </a:r>
            <a:endParaRPr lang="zh-CN" altLang="en-US" sz="2400" b="1" dirty="0">
              <a:solidFill>
                <a:srgbClr val="FF0000"/>
              </a:solidFill>
            </a:endParaRPr>
          </a:p>
        </p:txBody>
      </p:sp>
    </p:spTree>
    <p:extLst>
      <p:ext uri="{BB962C8B-B14F-4D97-AF65-F5344CB8AC3E}">
        <p14:creationId xmlns:p14="http://schemas.microsoft.com/office/powerpoint/2010/main" val="6459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626579D-D07A-4C99-8A02-23ADF6869722}" type="slidenum">
              <a:rPr lang="en-US" altLang="zh-CN"/>
              <a:pPr eaLnBrk="1" hangingPunct="1">
                <a:buNone/>
              </a:pPr>
              <a:t>68</a:t>
            </a:fld>
            <a:endParaRPr lang="en-US" altLang="zh-CN"/>
          </a:p>
        </p:txBody>
      </p:sp>
      <p:sp>
        <p:nvSpPr>
          <p:cNvPr id="87043" name="Rectangle 2"/>
          <p:cNvSpPr>
            <a:spLocks noGrp="1" noChangeArrowheads="1"/>
          </p:cNvSpPr>
          <p:nvPr>
            <p:ph type="title"/>
          </p:nvPr>
        </p:nvSpPr>
        <p:spPr/>
        <p:txBody>
          <a:bodyPr/>
          <a:lstStyle/>
          <a:p>
            <a:pPr eaLnBrk="1" hangingPunct="1"/>
            <a:r>
              <a:rPr lang="en-US" altLang="zh-CN" dirty="0" smtClean="0">
                <a:latin typeface="+mn-lt"/>
                <a:ea typeface="黑体" panose="02010609060101010101" pitchFamily="49" charset="-122"/>
                <a:cs typeface="Times New Roman" panose="02020603050405020304" pitchFamily="18" charset="0"/>
              </a:rPr>
              <a:t>Exercise</a:t>
            </a:r>
          </a:p>
        </p:txBody>
      </p:sp>
      <p:sp>
        <p:nvSpPr>
          <p:cNvPr id="87044" name="Rectangle 3"/>
          <p:cNvSpPr>
            <a:spLocks noGrp="1" noChangeArrowheads="1"/>
          </p:cNvSpPr>
          <p:nvPr>
            <p:ph type="body" idx="1"/>
          </p:nvPr>
        </p:nvSpPr>
        <p:spPr/>
        <p:txBody>
          <a:bodyPr/>
          <a:lstStyle/>
          <a:p>
            <a:pPr eaLnBrk="1" hangingPunct="1"/>
            <a:r>
              <a:rPr lang="en-US" altLang="zh-CN" sz="2400" b="1" dirty="0" smtClean="0">
                <a:latin typeface="+mn-lt"/>
                <a:ea typeface="黑体" panose="02010609060101010101" pitchFamily="49" charset="-122"/>
                <a:cs typeface="Times New Roman" panose="02020603050405020304" pitchFamily="18" charset="0"/>
              </a:rPr>
              <a:t>At an annual effective interest rate of </a:t>
            </a:r>
            <a:r>
              <a:rPr lang="en-US" altLang="zh-CN" sz="2400" b="1" i="1" dirty="0" smtClean="0">
                <a:latin typeface="+mn-lt"/>
                <a:ea typeface="黑体" panose="02010609060101010101" pitchFamily="49" charset="-122"/>
                <a:cs typeface="Times New Roman" panose="02020603050405020304" pitchFamily="18" charset="0"/>
              </a:rPr>
              <a:t>i,  </a:t>
            </a:r>
            <a:r>
              <a:rPr lang="en-US" altLang="zh-CN" sz="2400" b="1" i="1" dirty="0" err="1" smtClean="0">
                <a:latin typeface="+mn-lt"/>
                <a:ea typeface="黑体" panose="02010609060101010101" pitchFamily="49" charset="-122"/>
                <a:cs typeface="Times New Roman" panose="02020603050405020304" pitchFamily="18" charset="0"/>
              </a:rPr>
              <a:t>i</a:t>
            </a:r>
            <a:r>
              <a:rPr lang="en-US" altLang="zh-CN" sz="2400" b="1" dirty="0" smtClean="0">
                <a:latin typeface="+mn-lt"/>
                <a:ea typeface="黑体" panose="02010609060101010101" pitchFamily="49" charset="-122"/>
                <a:cs typeface="Times New Roman" panose="02020603050405020304" pitchFamily="18" charset="0"/>
              </a:rPr>
              <a:t> &gt; 0, the present value of a perpetuity paying 10 at the end of each 3–year period, with the first payment at the end of year 6, is 32. At the same annual effective rate of</a:t>
            </a:r>
            <a:r>
              <a:rPr lang="en-US" altLang="zh-CN" sz="2400" b="1" i="1" dirty="0" smtClean="0">
                <a:latin typeface="+mn-lt"/>
                <a:ea typeface="黑体" panose="02010609060101010101" pitchFamily="49" charset="-122"/>
                <a:cs typeface="Times New Roman" panose="02020603050405020304" pitchFamily="18" charset="0"/>
              </a:rPr>
              <a:t> i</a:t>
            </a:r>
            <a:r>
              <a:rPr lang="en-US" altLang="zh-CN" sz="2400" b="1" dirty="0" smtClean="0">
                <a:latin typeface="+mn-lt"/>
                <a:ea typeface="黑体" panose="02010609060101010101" pitchFamily="49" charset="-122"/>
                <a:cs typeface="Times New Roman" panose="02020603050405020304" pitchFamily="18" charset="0"/>
              </a:rPr>
              <a:t>, the present value of a perpetuity–immediate paying 1 at the end of each 4-month period is </a:t>
            </a:r>
            <a:r>
              <a:rPr lang="en-US" altLang="zh-CN" sz="2400" b="1" i="1" dirty="0" smtClean="0">
                <a:latin typeface="+mn-lt"/>
                <a:ea typeface="黑体" panose="02010609060101010101" pitchFamily="49" charset="-122"/>
                <a:cs typeface="Times New Roman" panose="02020603050405020304" pitchFamily="18" charset="0"/>
              </a:rPr>
              <a:t>X</a:t>
            </a:r>
            <a:r>
              <a:rPr lang="en-US" altLang="zh-CN" sz="2400" b="1" dirty="0" smtClean="0">
                <a:latin typeface="+mn-lt"/>
                <a:ea typeface="黑体" panose="02010609060101010101" pitchFamily="49" charset="-122"/>
                <a:cs typeface="Times New Roman" panose="02020603050405020304" pitchFamily="18" charset="0"/>
              </a:rPr>
              <a:t>. </a:t>
            </a:r>
          </a:p>
          <a:p>
            <a:pPr eaLnBrk="1" hangingPunct="1"/>
            <a:r>
              <a:rPr lang="en-US" altLang="zh-CN" sz="2400" b="1" dirty="0" smtClean="0">
                <a:latin typeface="+mn-lt"/>
                <a:ea typeface="黑体" panose="02010609060101010101" pitchFamily="49" charset="-122"/>
                <a:cs typeface="Times New Roman" panose="02020603050405020304" pitchFamily="18" charset="0"/>
              </a:rPr>
              <a:t>Calculate </a:t>
            </a:r>
            <a:r>
              <a:rPr lang="en-US" altLang="zh-CN" sz="2400" b="1" i="1" dirty="0" smtClean="0">
                <a:latin typeface="+mn-lt"/>
                <a:ea typeface="黑体" panose="02010609060101010101" pitchFamily="49" charset="-122"/>
                <a:cs typeface="Times New Roman" panose="02020603050405020304" pitchFamily="18" charset="0"/>
              </a:rPr>
              <a:t>X</a:t>
            </a:r>
            <a:r>
              <a:rPr lang="en-US" altLang="zh-CN" sz="2400" b="1" dirty="0" smtClean="0">
                <a:latin typeface="+mn-lt"/>
                <a:ea typeface="黑体" panose="02010609060101010101" pitchFamily="49" charset="-122"/>
                <a:cs typeface="Times New Roman" panose="02020603050405020304" pitchFamily="18" charset="0"/>
              </a:rPr>
              <a:t>.</a:t>
            </a:r>
          </a:p>
          <a:p>
            <a:pPr eaLnBrk="1" hangingPunct="1"/>
            <a:endParaRPr lang="en-US" altLang="zh-CN" sz="2400" b="1" dirty="0" smtClean="0">
              <a:latin typeface="+mn-lt"/>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430695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D9E5E0-69BF-40F5-BA9B-C1641FF73E01}" type="slidenum">
              <a:rPr lang="en-US" altLang="zh-CN">
                <a:latin typeface="Times New Roman" panose="02020603050405020304" pitchFamily="18" charset="0"/>
                <a:ea typeface="黑体" panose="02010609060101010101" pitchFamily="49" charset="-122"/>
                <a:cs typeface="Times New Roman" panose="02020603050405020304" pitchFamily="18" charset="0"/>
              </a:rPr>
              <a:pPr eaLnBrk="1" hangingPunct="1"/>
              <a:t>69</a:t>
            </a:fld>
            <a:endParaRPr lang="en-US" altLang="zh-CN">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9188" name="Rectangle 4"/>
          <p:cNvSpPr>
            <a:spLocks noChangeArrowheads="1"/>
          </p:cNvSpPr>
          <p:nvPr/>
        </p:nvSpPr>
        <p:spPr bwMode="auto">
          <a:xfrm>
            <a:off x="684213" y="1125538"/>
            <a:ext cx="8064500" cy="148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sz="2800" b="1" dirty="0">
                <a:solidFill>
                  <a:srgbClr val="051291"/>
                </a:solidFill>
                <a:latin typeface="Times New Roman" panose="02020603050405020304" pitchFamily="18" charset="0"/>
                <a:ea typeface="黑体" panose="02010609060101010101" pitchFamily="49" charset="-122"/>
                <a:cs typeface="Times New Roman" panose="02020603050405020304" pitchFamily="18" charset="0"/>
              </a:rPr>
              <a:t>Solution:</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令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j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为</a:t>
            </a:r>
            <a:r>
              <a:rPr lang="en-US" altLang="zh-CN"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年</a:t>
            </a:r>
            <a:r>
              <a:rPr lang="zh-CN" altLang="en-US" sz="24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期</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实际利率，则 </a:t>
            </a:r>
          </a:p>
          <a:p>
            <a:pPr marL="342900" indent="-342900">
              <a:buFont typeface="Wingdings" pitchFamily="2" charset="2"/>
              <a:buNone/>
            </a:pPr>
            <a:r>
              <a:rPr lang="zh-CN" altLang="en-US" sz="8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800" dirty="0" smtClean="0">
              <a:latin typeface="Times New Roman" panose="02020603050405020304" pitchFamily="18" charset="0"/>
              <a:ea typeface="黑体" panose="02010609060101010101" pitchFamily="49" charset="-122"/>
              <a:cs typeface="Times New Roman" panose="02020603050405020304" pitchFamily="18" charset="0"/>
            </a:endParaRPr>
          </a:p>
          <a:p>
            <a:pPr marL="342900" indent="-342900">
              <a:buFont typeface="Wingdings" pitchFamily="2" charset="2"/>
              <a:buNone/>
            </a:pP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1 + </a:t>
            </a: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j</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 + </a:t>
            </a:r>
            <a:r>
              <a:rPr lang="en-US" altLang="zh-CN" sz="2400" b="1"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b="1" baseline="300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9189" name="Rectangle 5"/>
          <p:cNvSpPr>
            <a:spLocks noChangeArrowheads="1"/>
          </p:cNvSpPr>
          <p:nvPr/>
        </p:nvSpPr>
        <p:spPr bwMode="auto">
          <a:xfrm>
            <a:off x="832736" y="2819633"/>
            <a:ext cx="7488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永续年金在第</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年末的价值为 </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10/</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j</a:t>
            </a:r>
          </a:p>
        </p:txBody>
      </p:sp>
      <p:sp>
        <p:nvSpPr>
          <p:cNvPr id="349190" name="Rectangle 6"/>
          <p:cNvSpPr>
            <a:spLocks noChangeArrowheads="1"/>
          </p:cNvSpPr>
          <p:nvPr/>
        </p:nvSpPr>
        <p:spPr bwMode="auto">
          <a:xfrm>
            <a:off x="803860" y="3781075"/>
            <a:ext cx="525621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时间</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点 的价值为</a:t>
            </a:r>
          </a:p>
        </p:txBody>
      </p:sp>
      <p:sp>
        <p:nvSpPr>
          <p:cNvPr id="349196" name="Text Box 12"/>
          <p:cNvSpPr txBox="1">
            <a:spLocks noChangeArrowheads="1"/>
          </p:cNvSpPr>
          <p:nvPr/>
        </p:nvSpPr>
        <p:spPr bwMode="auto">
          <a:xfrm>
            <a:off x="5544534" y="3870859"/>
            <a:ext cx="296747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，令</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其等于</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，即得</a:t>
            </a:r>
          </a:p>
        </p:txBody>
      </p:sp>
      <p:graphicFrame>
        <p:nvGraphicFramePr>
          <p:cNvPr id="2" name="对象 1"/>
          <p:cNvGraphicFramePr>
            <a:graphicFrameLocks noChangeAspect="1"/>
          </p:cNvGraphicFramePr>
          <p:nvPr>
            <p:extLst>
              <p:ext uri="{D42A27DB-BD31-4B8C-83A1-F6EECF244321}">
                <p14:modId xmlns:p14="http://schemas.microsoft.com/office/powerpoint/2010/main" val="696358665"/>
              </p:ext>
            </p:extLst>
          </p:nvPr>
        </p:nvGraphicFramePr>
        <p:xfrm>
          <a:off x="4068155" y="3653749"/>
          <a:ext cx="1296616" cy="1043618"/>
        </p:xfrm>
        <a:graphic>
          <a:graphicData uri="http://schemas.openxmlformats.org/presentationml/2006/ole">
            <mc:AlternateContent xmlns:mc="http://schemas.openxmlformats.org/markup-compatibility/2006">
              <mc:Choice xmlns:v="urn:schemas-microsoft-com:vml" Requires="v">
                <p:oleObj spid="_x0000_s116846" name="Equation" r:id="rId3" imgW="520560" imgH="419040" progId="Equation.DSMT4">
                  <p:embed/>
                </p:oleObj>
              </mc:Choice>
              <mc:Fallback>
                <p:oleObj name="Equation" r:id="rId3" imgW="520560" imgH="419040" progId="Equation.DSMT4">
                  <p:embed/>
                  <p:pic>
                    <p:nvPicPr>
                      <p:cNvPr id="0" name=""/>
                      <p:cNvPicPr/>
                      <p:nvPr/>
                    </p:nvPicPr>
                    <p:blipFill>
                      <a:blip r:embed="rId4"/>
                      <a:stretch>
                        <a:fillRect/>
                      </a:stretch>
                    </p:blipFill>
                    <p:spPr>
                      <a:xfrm>
                        <a:off x="4068155" y="3653749"/>
                        <a:ext cx="1296616" cy="104361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87000427"/>
              </p:ext>
            </p:extLst>
          </p:nvPr>
        </p:nvGraphicFramePr>
        <p:xfrm>
          <a:off x="1025525" y="5000625"/>
          <a:ext cx="3390900" cy="531813"/>
        </p:xfrm>
        <a:graphic>
          <a:graphicData uri="http://schemas.openxmlformats.org/presentationml/2006/ole">
            <mc:AlternateContent xmlns:mc="http://schemas.openxmlformats.org/markup-compatibility/2006">
              <mc:Choice xmlns:v="urn:schemas-microsoft-com:vml" Requires="v">
                <p:oleObj spid="_x0000_s116847" name="Equation" r:id="rId5" imgW="1460160" imgH="228600" progId="Equation.DSMT4">
                  <p:embed/>
                </p:oleObj>
              </mc:Choice>
              <mc:Fallback>
                <p:oleObj name="Equation" r:id="rId5" imgW="1460160" imgH="228600" progId="Equation.DSMT4">
                  <p:embed/>
                  <p:pic>
                    <p:nvPicPr>
                      <p:cNvPr id="0" name=""/>
                      <p:cNvPicPr/>
                      <p:nvPr/>
                    </p:nvPicPr>
                    <p:blipFill>
                      <a:blip r:embed="rId6"/>
                      <a:stretch>
                        <a:fillRect/>
                      </a:stretch>
                    </p:blipFill>
                    <p:spPr>
                      <a:xfrm>
                        <a:off x="1025525" y="5000625"/>
                        <a:ext cx="3390900" cy="531813"/>
                      </a:xfrm>
                      <a:prstGeom prst="rect">
                        <a:avLst/>
                      </a:prstGeom>
                    </p:spPr>
                  </p:pic>
                </p:oleObj>
              </mc:Fallback>
            </mc:AlternateContent>
          </a:graphicData>
        </a:graphic>
      </p:graphicFrame>
    </p:spTree>
    <p:extLst>
      <p:ext uri="{BB962C8B-B14F-4D97-AF65-F5344CB8AC3E}">
        <p14:creationId xmlns:p14="http://schemas.microsoft.com/office/powerpoint/2010/main" val="387873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9188"/>
                                        </p:tgtEl>
                                        <p:attrNameLst>
                                          <p:attrName>style.visibility</p:attrName>
                                        </p:attrNameLst>
                                      </p:cBhvr>
                                      <p:to>
                                        <p:strVal val="visible"/>
                                      </p:to>
                                    </p:set>
                                    <p:anim calcmode="lin" valueType="num">
                                      <p:cBhvr additive="base">
                                        <p:cTn id="7" dur="500" fill="hold"/>
                                        <p:tgtEl>
                                          <p:spTgt spid="349188"/>
                                        </p:tgtEl>
                                        <p:attrNameLst>
                                          <p:attrName>ppt_x</p:attrName>
                                        </p:attrNameLst>
                                      </p:cBhvr>
                                      <p:tavLst>
                                        <p:tav tm="0">
                                          <p:val>
                                            <p:strVal val="#ppt_x"/>
                                          </p:val>
                                        </p:tav>
                                        <p:tav tm="100000">
                                          <p:val>
                                            <p:strVal val="#ppt_x"/>
                                          </p:val>
                                        </p:tav>
                                      </p:tavLst>
                                    </p:anim>
                                    <p:anim calcmode="lin" valueType="num">
                                      <p:cBhvr additive="base">
                                        <p:cTn id="8" dur="500" fill="hold"/>
                                        <p:tgtEl>
                                          <p:spTgt spid="34918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9189"/>
                                        </p:tgtEl>
                                        <p:attrNameLst>
                                          <p:attrName>style.visibility</p:attrName>
                                        </p:attrNameLst>
                                      </p:cBhvr>
                                      <p:to>
                                        <p:strVal val="visible"/>
                                      </p:to>
                                    </p:set>
                                    <p:anim calcmode="lin" valueType="num">
                                      <p:cBhvr additive="base">
                                        <p:cTn id="13" dur="500" fill="hold"/>
                                        <p:tgtEl>
                                          <p:spTgt spid="349189"/>
                                        </p:tgtEl>
                                        <p:attrNameLst>
                                          <p:attrName>ppt_x</p:attrName>
                                        </p:attrNameLst>
                                      </p:cBhvr>
                                      <p:tavLst>
                                        <p:tav tm="0">
                                          <p:val>
                                            <p:strVal val="#ppt_x"/>
                                          </p:val>
                                        </p:tav>
                                        <p:tav tm="100000">
                                          <p:val>
                                            <p:strVal val="#ppt_x"/>
                                          </p:val>
                                        </p:tav>
                                      </p:tavLst>
                                    </p:anim>
                                    <p:anim calcmode="lin" valueType="num">
                                      <p:cBhvr additive="base">
                                        <p:cTn id="14" dur="500" fill="hold"/>
                                        <p:tgtEl>
                                          <p:spTgt spid="34918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9190"/>
                                        </p:tgtEl>
                                        <p:attrNameLst>
                                          <p:attrName>style.visibility</p:attrName>
                                        </p:attrNameLst>
                                      </p:cBhvr>
                                      <p:to>
                                        <p:strVal val="visible"/>
                                      </p:to>
                                    </p:set>
                                    <p:anim calcmode="lin" valueType="num">
                                      <p:cBhvr additive="base">
                                        <p:cTn id="19" dur="500" fill="hold"/>
                                        <p:tgtEl>
                                          <p:spTgt spid="349190"/>
                                        </p:tgtEl>
                                        <p:attrNameLst>
                                          <p:attrName>ppt_x</p:attrName>
                                        </p:attrNameLst>
                                      </p:cBhvr>
                                      <p:tavLst>
                                        <p:tav tm="0">
                                          <p:val>
                                            <p:strVal val="#ppt_x"/>
                                          </p:val>
                                        </p:tav>
                                        <p:tav tm="100000">
                                          <p:val>
                                            <p:strVal val="#ppt_x"/>
                                          </p:val>
                                        </p:tav>
                                      </p:tavLst>
                                    </p:anim>
                                    <p:anim calcmode="lin" valueType="num">
                                      <p:cBhvr additive="base">
                                        <p:cTn id="20" dur="500" fill="hold"/>
                                        <p:tgtEl>
                                          <p:spTgt spid="34919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49196"/>
                                        </p:tgtEl>
                                        <p:attrNameLst>
                                          <p:attrName>style.visibility</p:attrName>
                                        </p:attrNameLst>
                                      </p:cBhvr>
                                      <p:to>
                                        <p:strVal val="visible"/>
                                      </p:to>
                                    </p:set>
                                    <p:anim calcmode="lin" valueType="num">
                                      <p:cBhvr additive="base">
                                        <p:cTn id="27" dur="500" fill="hold"/>
                                        <p:tgtEl>
                                          <p:spTgt spid="349196"/>
                                        </p:tgtEl>
                                        <p:attrNameLst>
                                          <p:attrName>ppt_x</p:attrName>
                                        </p:attrNameLst>
                                      </p:cBhvr>
                                      <p:tavLst>
                                        <p:tav tm="0">
                                          <p:val>
                                            <p:strVal val="#ppt_x"/>
                                          </p:val>
                                        </p:tav>
                                        <p:tav tm="100000">
                                          <p:val>
                                            <p:strVal val="#ppt_x"/>
                                          </p:val>
                                        </p:tav>
                                      </p:tavLst>
                                    </p:anim>
                                    <p:anim calcmode="lin" valueType="num">
                                      <p:cBhvr additive="base">
                                        <p:cTn id="28" dur="500" fill="hold"/>
                                        <p:tgtEl>
                                          <p:spTgt spid="34919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p:bldP spid="349189" grpId="0"/>
      <p:bldP spid="349190" grpId="0"/>
      <p:bldP spid="3491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B00C41-93D8-40B9-A9A5-6B1FEB8092BA}" type="slidenum">
              <a:rPr lang="zh-CN" altLang="en-US"/>
              <a:pPr eaLnBrk="1" hangingPunct="1"/>
              <a:t>7</a:t>
            </a:fld>
            <a:endParaRPr lang="en-US" altLang="zh-CN"/>
          </a:p>
        </p:txBody>
      </p:sp>
      <p:sp>
        <p:nvSpPr>
          <p:cNvPr id="2" name="Rectangle 2"/>
          <p:cNvSpPr>
            <a:spLocks noGrp="1" noChangeArrowheads="1"/>
          </p:cNvSpPr>
          <p:nvPr>
            <p:ph type="body" idx="1"/>
          </p:nvPr>
        </p:nvSpPr>
        <p:spPr>
          <a:xfrm>
            <a:off x="323850" y="1052513"/>
            <a:ext cx="8229600" cy="5438775"/>
          </a:xfrm>
        </p:spPr>
        <p:txBody>
          <a:bodyPr/>
          <a:lstStyle/>
          <a:p>
            <a:pPr eaLnBrk="1" hangingPunct="1"/>
            <a:endParaRPr lang="en-US" altLang="zh-CN"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marL="0" indent="0" eaLnBrk="1" hangingPunct="1">
              <a:buNone/>
            </a:pPr>
            <a:r>
              <a:rPr lang="zh-CN" altLang="en-US"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9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29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99" name="Object 11"/>
          <p:cNvGraphicFramePr>
            <a:graphicFrameLocks noChangeAspect="1"/>
          </p:cNvGraphicFramePr>
          <p:nvPr>
            <p:extLst>
              <p:ext uri="{D42A27DB-BD31-4B8C-83A1-F6EECF244321}">
                <p14:modId xmlns:p14="http://schemas.microsoft.com/office/powerpoint/2010/main" val="1209444600"/>
              </p:ext>
            </p:extLst>
          </p:nvPr>
        </p:nvGraphicFramePr>
        <p:xfrm>
          <a:off x="1663530" y="3940298"/>
          <a:ext cx="4852773" cy="1008368"/>
        </p:xfrm>
        <a:graphic>
          <a:graphicData uri="http://schemas.openxmlformats.org/presentationml/2006/ole">
            <mc:AlternateContent xmlns:mc="http://schemas.openxmlformats.org/markup-compatibility/2006">
              <mc:Choice xmlns:v="urn:schemas-microsoft-com:vml" Requires="v">
                <p:oleObj spid="_x0000_s73892" r:id="rId3" imgW="1219200" imgH="254000" progId="">
                  <p:embed/>
                </p:oleObj>
              </mc:Choice>
              <mc:Fallback>
                <p:oleObj r:id="rId3" imgW="1219200" imgH="254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530" y="3940298"/>
                        <a:ext cx="4852773" cy="1008368"/>
                      </a:xfrm>
                      <a:prstGeom prst="rect">
                        <a:avLst/>
                      </a:prstGeom>
                      <a:noFill/>
                      <a:extLst/>
                    </p:spPr>
                  </p:pic>
                </p:oleObj>
              </mc:Fallback>
            </mc:AlternateContent>
          </a:graphicData>
        </a:graphic>
      </p:graphicFrame>
      <p:graphicFrame>
        <p:nvGraphicFramePr>
          <p:cNvPr id="12300" name="Object 12"/>
          <p:cNvGraphicFramePr>
            <a:graphicFrameLocks noChangeAspect="1"/>
          </p:cNvGraphicFramePr>
          <p:nvPr>
            <p:extLst>
              <p:ext uri="{D42A27DB-BD31-4B8C-83A1-F6EECF244321}">
                <p14:modId xmlns:p14="http://schemas.microsoft.com/office/powerpoint/2010/main" val="448117762"/>
              </p:ext>
            </p:extLst>
          </p:nvPr>
        </p:nvGraphicFramePr>
        <p:xfrm>
          <a:off x="3807198" y="5187157"/>
          <a:ext cx="1529604" cy="1262317"/>
        </p:xfrm>
        <a:graphic>
          <a:graphicData uri="http://schemas.openxmlformats.org/presentationml/2006/ole">
            <mc:AlternateContent xmlns:mc="http://schemas.openxmlformats.org/markup-compatibility/2006">
              <mc:Choice xmlns:v="urn:schemas-microsoft-com:vml" Requires="v">
                <p:oleObj spid="_x0000_s73893" r:id="rId5" imgW="508662" imgH="419646" progId="">
                  <p:embed/>
                </p:oleObj>
              </mc:Choice>
              <mc:Fallback>
                <p:oleObj r:id="rId5" imgW="508662" imgH="41964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7198" y="5187157"/>
                        <a:ext cx="1529604" cy="1262317"/>
                      </a:xfrm>
                      <a:prstGeom prst="rect">
                        <a:avLst/>
                      </a:prstGeom>
                      <a:noFill/>
                      <a:extLst/>
                    </p:spPr>
                  </p:pic>
                </p:oleObj>
              </mc:Fallback>
            </mc:AlternateContent>
          </a:graphicData>
        </a:graphic>
      </p:graphicFrame>
      <p:sp>
        <p:nvSpPr>
          <p:cNvPr id="12302" name="Rectangle 13"/>
          <p:cNvSpPr>
            <a:spLocks noGrp="1" noChangeArrowheads="1"/>
          </p:cNvSpPr>
          <p:nvPr>
            <p:ph type="title"/>
          </p:nvPr>
        </p:nvSpPr>
        <p:spPr>
          <a:xfrm>
            <a:off x="539750" y="660634"/>
            <a:ext cx="7543800" cy="1079500"/>
          </a:xfrm>
        </p:spPr>
        <p:txBody>
          <a:bodyPr/>
          <a:lstStyle/>
          <a:p>
            <a:pPr eaLnBrk="1" hangingPunct="1"/>
            <a:r>
              <a:rPr lang="zh-CN" altLang="en-US" sz="3200" b="0" dirty="0" smtClean="0">
                <a:latin typeface="+mn-lt"/>
                <a:ea typeface="黑体" panose="02010609060101010101" pitchFamily="49" charset="-122"/>
                <a:cs typeface="Times New Roman" panose="02020603050405020304" pitchFamily="18" charset="0"/>
              </a:rPr>
              <a:t>期末付年金的现值因子</a:t>
            </a:r>
            <a:br>
              <a:rPr lang="zh-CN" altLang="en-US" sz="3200" b="0" dirty="0" smtClean="0">
                <a:latin typeface="+mn-lt"/>
                <a:ea typeface="黑体" panose="02010609060101010101" pitchFamily="49" charset="-122"/>
                <a:cs typeface="Times New Roman" panose="02020603050405020304" pitchFamily="18" charset="0"/>
              </a:rPr>
            </a:br>
            <a:r>
              <a:rPr lang="zh-CN" altLang="en-US" sz="2400" b="0" dirty="0" smtClean="0">
                <a:latin typeface="+mn-lt"/>
                <a:ea typeface="黑体" panose="02010609060101010101" pitchFamily="49" charset="-122"/>
                <a:cs typeface="Times New Roman" panose="02020603050405020304" pitchFamily="18" charset="0"/>
              </a:rPr>
              <a:t>（</a:t>
            </a:r>
            <a:r>
              <a:rPr lang="en-US" altLang="zh-CN" sz="2400" b="0" dirty="0" smtClean="0">
                <a:latin typeface="+mn-lt"/>
                <a:ea typeface="黑体" panose="02010609060101010101" pitchFamily="49" charset="-122"/>
                <a:cs typeface="Times New Roman" panose="02020603050405020304" pitchFamily="18" charset="0"/>
              </a:rPr>
              <a:t>annuity-immediate present value factor</a:t>
            </a:r>
            <a:r>
              <a:rPr lang="zh-CN" altLang="en-US" sz="2400" b="0" dirty="0" smtClean="0">
                <a:latin typeface="+mn-lt"/>
                <a:ea typeface="黑体" panose="02010609060101010101" pitchFamily="49" charset="-122"/>
                <a:cs typeface="Times New Roman" panose="02020603050405020304" pitchFamily="18" charset="0"/>
              </a:rPr>
              <a:t>）</a:t>
            </a:r>
            <a:endParaRPr lang="en-US" altLang="zh-CN" sz="2400" b="0" dirty="0" smtClean="0">
              <a:latin typeface="+mn-lt"/>
              <a:ea typeface="黑体" panose="02010609060101010101" pitchFamily="49"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345956755"/>
              </p:ext>
            </p:extLst>
          </p:nvPr>
        </p:nvGraphicFramePr>
        <p:xfrm>
          <a:off x="1656996" y="2105431"/>
          <a:ext cx="2376264" cy="1425759"/>
        </p:xfrm>
        <a:graphic>
          <a:graphicData uri="http://schemas.openxmlformats.org/presentationml/2006/ole">
            <mc:AlternateContent xmlns:mc="http://schemas.openxmlformats.org/markup-compatibility/2006">
              <mc:Choice xmlns:v="urn:schemas-microsoft-com:vml" Requires="v">
                <p:oleObj spid="_x0000_s73894" name="Equation" r:id="rId7" imgW="698500" imgH="419100" progId="Equation.DSMT4">
                  <p:embed/>
                </p:oleObj>
              </mc:Choice>
              <mc:Fallback>
                <p:oleObj name="Equation" r:id="rId7" imgW="6985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6996" y="2105431"/>
                        <a:ext cx="2376264" cy="1425759"/>
                      </a:xfrm>
                      <a:prstGeom prst="rect">
                        <a:avLst/>
                      </a:prstGeom>
                      <a:solidFill>
                        <a:srgbClr val="FFFFC2"/>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800544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9"/>
                                        </p:tgtEl>
                                        <p:attrNameLst>
                                          <p:attrName>style.visibility</p:attrName>
                                        </p:attrNameLst>
                                      </p:cBhvr>
                                      <p:to>
                                        <p:strVal val="visible"/>
                                      </p:to>
                                    </p:set>
                                    <p:anim calcmode="lin" valueType="num">
                                      <p:cBhvr additive="base">
                                        <p:cTn id="7" dur="500" fill="hold"/>
                                        <p:tgtEl>
                                          <p:spTgt spid="12299"/>
                                        </p:tgtEl>
                                        <p:attrNameLst>
                                          <p:attrName>ppt_x</p:attrName>
                                        </p:attrNameLst>
                                      </p:cBhvr>
                                      <p:tavLst>
                                        <p:tav tm="0">
                                          <p:val>
                                            <p:strVal val="#ppt_x"/>
                                          </p:val>
                                        </p:tav>
                                        <p:tav tm="100000">
                                          <p:val>
                                            <p:strVal val="#ppt_x"/>
                                          </p:val>
                                        </p:tav>
                                      </p:tavLst>
                                    </p:anim>
                                    <p:anim calcmode="lin" valueType="num">
                                      <p:cBhvr additive="base">
                                        <p:cTn id="8"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00"/>
                                        </p:tgtEl>
                                        <p:attrNameLst>
                                          <p:attrName>style.visibility</p:attrName>
                                        </p:attrNameLst>
                                      </p:cBhvr>
                                      <p:to>
                                        <p:strVal val="visible"/>
                                      </p:to>
                                    </p:set>
                                    <p:anim calcmode="lin" valueType="num">
                                      <p:cBhvr additive="base">
                                        <p:cTn id="13" dur="500" fill="hold"/>
                                        <p:tgtEl>
                                          <p:spTgt spid="12300"/>
                                        </p:tgtEl>
                                        <p:attrNameLst>
                                          <p:attrName>ppt_x</p:attrName>
                                        </p:attrNameLst>
                                      </p:cBhvr>
                                      <p:tavLst>
                                        <p:tav tm="0">
                                          <p:val>
                                            <p:strVal val="#ppt_x"/>
                                          </p:val>
                                        </p:tav>
                                        <p:tav tm="100000">
                                          <p:val>
                                            <p:strVal val="#ppt_x"/>
                                          </p:val>
                                        </p:tav>
                                      </p:tavLst>
                                    </p:anim>
                                    <p:anim calcmode="lin" valueType="num">
                                      <p:cBhvr additive="base">
                                        <p:cTn id="14" dur="500" fill="hold"/>
                                        <p:tgtEl>
                                          <p:spTgt spid="12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F08BEA79-58BD-4385-810D-DA4F2329A0DD}" type="slidenum">
              <a:rPr lang="en-US" altLang="zh-CN" b="1">
                <a:latin typeface="Times New Roman" panose="02020603050405020304" pitchFamily="18" charset="0"/>
                <a:ea typeface="黑体" panose="02010609060101010101" pitchFamily="49" charset="-122"/>
                <a:cs typeface="Times New Roman" panose="02020603050405020304" pitchFamily="18" charset="0"/>
              </a:rPr>
              <a:pPr eaLnBrk="1" hangingPunct="1">
                <a:buNone/>
              </a:pPr>
              <a:t>70</a:t>
            </a:fld>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0213" name="Rectangle 5"/>
          <p:cNvSpPr>
            <a:spLocks noChangeArrowheads="1"/>
          </p:cNvSpPr>
          <p:nvPr/>
        </p:nvSpPr>
        <p:spPr bwMode="auto">
          <a:xfrm>
            <a:off x="860545" y="3596945"/>
            <a:ext cx="770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个月末支付</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元（每年支付</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元）的永续年金的现值为</a:t>
            </a:r>
          </a:p>
        </p:txBody>
      </p:sp>
      <p:sp>
        <p:nvSpPr>
          <p:cNvPr id="350215" name="Text Box 7"/>
          <p:cNvSpPr txBox="1">
            <a:spLocks noChangeArrowheads="1"/>
          </p:cNvSpPr>
          <p:nvPr/>
        </p:nvSpPr>
        <p:spPr bwMode="auto">
          <a:xfrm>
            <a:off x="971550" y="981075"/>
            <a:ext cx="5178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每</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个月复利一次的年名义利率 </a:t>
            </a:r>
            <a:r>
              <a:rPr lang="en-US" altLang="zh-CN" sz="2400" b="1" i="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1" baseline="30000">
                <a:latin typeface="Times New Roman" panose="02020603050405020304" pitchFamily="18" charset="0"/>
                <a:ea typeface="黑体" panose="02010609060101010101" pitchFamily="49" charset="-122"/>
                <a:cs typeface="Times New Roman" panose="02020603050405020304" pitchFamily="18" charset="0"/>
              </a:rPr>
              <a:t>(3) </a:t>
            </a:r>
            <a:r>
              <a:rPr lang="zh-CN" altLang="en-US" sz="2400" b="1">
                <a:latin typeface="Times New Roman" panose="02020603050405020304" pitchFamily="18" charset="0"/>
                <a:ea typeface="黑体" panose="02010609060101010101" pitchFamily="49" charset="-122"/>
                <a:cs typeface="Times New Roman" panose="02020603050405020304" pitchFamily="18" charset="0"/>
              </a:rPr>
              <a:t>为</a:t>
            </a:r>
          </a:p>
        </p:txBody>
      </p:sp>
      <p:graphicFrame>
        <p:nvGraphicFramePr>
          <p:cNvPr id="350216" name="Object 8"/>
          <p:cNvGraphicFramePr>
            <a:graphicFrameLocks noChangeAspect="1"/>
          </p:cNvGraphicFramePr>
          <p:nvPr>
            <p:extLst>
              <p:ext uri="{D42A27DB-BD31-4B8C-83A1-F6EECF244321}">
                <p14:modId xmlns:p14="http://schemas.microsoft.com/office/powerpoint/2010/main" val="2729468080"/>
              </p:ext>
            </p:extLst>
          </p:nvPr>
        </p:nvGraphicFramePr>
        <p:xfrm>
          <a:off x="1331913" y="2097088"/>
          <a:ext cx="3832225" cy="1001712"/>
        </p:xfrm>
        <a:graphic>
          <a:graphicData uri="http://schemas.openxmlformats.org/presentationml/2006/ole">
            <mc:AlternateContent xmlns:mc="http://schemas.openxmlformats.org/markup-compatibility/2006">
              <mc:Choice xmlns:v="urn:schemas-microsoft-com:vml" Requires="v">
                <p:oleObj spid="_x0000_s117924" name="Equation" r:id="rId3" imgW="1942920" imgH="507960" progId="Equation.DSMT4">
                  <p:embed/>
                </p:oleObj>
              </mc:Choice>
              <mc:Fallback>
                <p:oleObj name="Equation" r:id="rId3" imgW="1942920" imgH="507960" progId="Equation.DSMT4">
                  <p:embed/>
                  <p:pic>
                    <p:nvPicPr>
                      <p:cNvPr id="0" name=""/>
                      <p:cNvPicPr>
                        <a:picLocks noChangeAspect="1" noChangeArrowheads="1"/>
                      </p:cNvPicPr>
                      <p:nvPr/>
                    </p:nvPicPr>
                    <p:blipFill>
                      <a:blip r:embed="rId4"/>
                      <a:srcRect/>
                      <a:stretch>
                        <a:fillRect/>
                      </a:stretch>
                    </p:blipFill>
                    <p:spPr bwMode="auto">
                      <a:xfrm>
                        <a:off x="1331913" y="2097088"/>
                        <a:ext cx="383222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50217" name="Object 9"/>
          <p:cNvGraphicFramePr>
            <a:graphicFrameLocks noChangeAspect="1"/>
          </p:cNvGraphicFramePr>
          <p:nvPr>
            <p:extLst>
              <p:ext uri="{D42A27DB-BD31-4B8C-83A1-F6EECF244321}">
                <p14:modId xmlns:p14="http://schemas.microsoft.com/office/powerpoint/2010/main" val="3566479865"/>
              </p:ext>
            </p:extLst>
          </p:nvPr>
        </p:nvGraphicFramePr>
        <p:xfrm>
          <a:off x="6405344" y="4893405"/>
          <a:ext cx="1511300" cy="896937"/>
        </p:xfrm>
        <a:graphic>
          <a:graphicData uri="http://schemas.openxmlformats.org/presentationml/2006/ole">
            <mc:AlternateContent xmlns:mc="http://schemas.openxmlformats.org/markup-compatibility/2006">
              <mc:Choice xmlns:v="urn:schemas-microsoft-com:vml" Requires="v">
                <p:oleObj spid="_x0000_s117925" name="Equation" r:id="rId5" imgW="660113" imgH="393529" progId="Equation.DSMT4">
                  <p:embed/>
                </p:oleObj>
              </mc:Choice>
              <mc:Fallback>
                <p:oleObj name="Equation" r:id="rId5" imgW="660113"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5344" y="4893405"/>
                        <a:ext cx="1511300" cy="896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8841278"/>
              </p:ext>
            </p:extLst>
          </p:nvPr>
        </p:nvGraphicFramePr>
        <p:xfrm>
          <a:off x="1331640" y="4653136"/>
          <a:ext cx="2520280" cy="1028009"/>
        </p:xfrm>
        <a:graphic>
          <a:graphicData uri="http://schemas.openxmlformats.org/presentationml/2006/ole">
            <mc:AlternateContent xmlns:mc="http://schemas.openxmlformats.org/markup-compatibility/2006">
              <mc:Choice xmlns:v="urn:schemas-microsoft-com:vml" Requires="v">
                <p:oleObj spid="_x0000_s117926" name="Equation" r:id="rId7" imgW="965160" imgH="393480" progId="Equation.DSMT4">
                  <p:embed/>
                </p:oleObj>
              </mc:Choice>
              <mc:Fallback>
                <p:oleObj name="Equation" r:id="rId7" imgW="965160" imgH="393480" progId="Equation.DSMT4">
                  <p:embed/>
                  <p:pic>
                    <p:nvPicPr>
                      <p:cNvPr id="0" name=""/>
                      <p:cNvPicPr/>
                      <p:nvPr/>
                    </p:nvPicPr>
                    <p:blipFill>
                      <a:blip r:embed="rId8"/>
                      <a:stretch>
                        <a:fillRect/>
                      </a:stretch>
                    </p:blipFill>
                    <p:spPr>
                      <a:xfrm>
                        <a:off x="1331640" y="4653136"/>
                        <a:ext cx="2520280" cy="1028009"/>
                      </a:xfrm>
                      <a:prstGeom prst="rect">
                        <a:avLst/>
                      </a:prstGeom>
                    </p:spPr>
                  </p:pic>
                </p:oleObj>
              </mc:Fallback>
            </mc:AlternateContent>
          </a:graphicData>
        </a:graphic>
      </p:graphicFrame>
    </p:spTree>
    <p:extLst>
      <p:ext uri="{BB962C8B-B14F-4D97-AF65-F5344CB8AC3E}">
        <p14:creationId xmlns:p14="http://schemas.microsoft.com/office/powerpoint/2010/main" val="3746476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0215"/>
                                        </p:tgtEl>
                                        <p:attrNameLst>
                                          <p:attrName>style.visibility</p:attrName>
                                        </p:attrNameLst>
                                      </p:cBhvr>
                                      <p:to>
                                        <p:strVal val="visible"/>
                                      </p:to>
                                    </p:set>
                                    <p:anim calcmode="lin" valueType="num">
                                      <p:cBhvr additive="base">
                                        <p:cTn id="7" dur="500" fill="hold"/>
                                        <p:tgtEl>
                                          <p:spTgt spid="350215"/>
                                        </p:tgtEl>
                                        <p:attrNameLst>
                                          <p:attrName>ppt_x</p:attrName>
                                        </p:attrNameLst>
                                      </p:cBhvr>
                                      <p:tavLst>
                                        <p:tav tm="0">
                                          <p:val>
                                            <p:strVal val="#ppt_x"/>
                                          </p:val>
                                        </p:tav>
                                        <p:tav tm="100000">
                                          <p:val>
                                            <p:strVal val="#ppt_x"/>
                                          </p:val>
                                        </p:tav>
                                      </p:tavLst>
                                    </p:anim>
                                    <p:anim calcmode="lin" valueType="num">
                                      <p:cBhvr additive="base">
                                        <p:cTn id="8" dur="500" fill="hold"/>
                                        <p:tgtEl>
                                          <p:spTgt spid="3502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0216"/>
                                        </p:tgtEl>
                                        <p:attrNameLst>
                                          <p:attrName>style.visibility</p:attrName>
                                        </p:attrNameLst>
                                      </p:cBhvr>
                                      <p:to>
                                        <p:strVal val="visible"/>
                                      </p:to>
                                    </p:set>
                                    <p:anim calcmode="lin" valueType="num">
                                      <p:cBhvr additive="base">
                                        <p:cTn id="11" dur="500" fill="hold"/>
                                        <p:tgtEl>
                                          <p:spTgt spid="350216"/>
                                        </p:tgtEl>
                                        <p:attrNameLst>
                                          <p:attrName>ppt_x</p:attrName>
                                        </p:attrNameLst>
                                      </p:cBhvr>
                                      <p:tavLst>
                                        <p:tav tm="0">
                                          <p:val>
                                            <p:strVal val="#ppt_x"/>
                                          </p:val>
                                        </p:tav>
                                        <p:tav tm="100000">
                                          <p:val>
                                            <p:strVal val="#ppt_x"/>
                                          </p:val>
                                        </p:tav>
                                      </p:tavLst>
                                    </p:anim>
                                    <p:anim calcmode="lin" valueType="num">
                                      <p:cBhvr additive="base">
                                        <p:cTn id="12" dur="500" fill="hold"/>
                                        <p:tgtEl>
                                          <p:spTgt spid="35021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0213"/>
                                        </p:tgtEl>
                                        <p:attrNameLst>
                                          <p:attrName>style.visibility</p:attrName>
                                        </p:attrNameLst>
                                      </p:cBhvr>
                                      <p:to>
                                        <p:strVal val="visible"/>
                                      </p:to>
                                    </p:set>
                                    <p:anim calcmode="lin" valueType="num">
                                      <p:cBhvr additive="base">
                                        <p:cTn id="17" dur="500" fill="hold"/>
                                        <p:tgtEl>
                                          <p:spTgt spid="350213"/>
                                        </p:tgtEl>
                                        <p:attrNameLst>
                                          <p:attrName>ppt_x</p:attrName>
                                        </p:attrNameLst>
                                      </p:cBhvr>
                                      <p:tavLst>
                                        <p:tav tm="0">
                                          <p:val>
                                            <p:strVal val="#ppt_x"/>
                                          </p:val>
                                        </p:tav>
                                        <p:tav tm="100000">
                                          <p:val>
                                            <p:strVal val="#ppt_x"/>
                                          </p:val>
                                        </p:tav>
                                      </p:tavLst>
                                    </p:anim>
                                    <p:anim calcmode="lin" valueType="num">
                                      <p:cBhvr additive="base">
                                        <p:cTn id="18" dur="500" fill="hold"/>
                                        <p:tgtEl>
                                          <p:spTgt spid="35021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0217"/>
                                        </p:tgtEl>
                                        <p:attrNameLst>
                                          <p:attrName>style.visibility</p:attrName>
                                        </p:attrNameLst>
                                      </p:cBhvr>
                                      <p:to>
                                        <p:strVal val="visible"/>
                                      </p:to>
                                    </p:set>
                                    <p:anim calcmode="lin" valueType="num">
                                      <p:cBhvr additive="base">
                                        <p:cTn id="21" dur="500" fill="hold"/>
                                        <p:tgtEl>
                                          <p:spTgt spid="350217"/>
                                        </p:tgtEl>
                                        <p:attrNameLst>
                                          <p:attrName>ppt_x</p:attrName>
                                        </p:attrNameLst>
                                      </p:cBhvr>
                                      <p:tavLst>
                                        <p:tav tm="0">
                                          <p:val>
                                            <p:strVal val="#ppt_x"/>
                                          </p:val>
                                        </p:tav>
                                        <p:tav tm="100000">
                                          <p:val>
                                            <p:strVal val="#ppt_x"/>
                                          </p:val>
                                        </p:tav>
                                      </p:tavLst>
                                    </p:anim>
                                    <p:anim calcmode="lin" valueType="num">
                                      <p:cBhvr additive="base">
                                        <p:cTn id="22" dur="500" fill="hold"/>
                                        <p:tgtEl>
                                          <p:spTgt spid="3502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3" grpId="0"/>
      <p:bldP spid="3502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1EED7671-AD0E-436B-B754-6CBAB023392C}" type="slidenum">
              <a:rPr lang="en-US" altLang="zh-CN"/>
              <a:pPr eaLnBrk="1" hangingPunct="1">
                <a:buNone/>
              </a:pPr>
              <a:t>71</a:t>
            </a:fld>
            <a:endParaRPr lang="en-US" altLang="zh-CN" dirty="0"/>
          </a:p>
        </p:txBody>
      </p:sp>
      <p:sp>
        <p:nvSpPr>
          <p:cNvPr id="532482" name="Rectangle 2"/>
          <p:cNvSpPr>
            <a:spLocks noGrp="1" noChangeArrowheads="1"/>
          </p:cNvSpPr>
          <p:nvPr>
            <p:ph type="body" idx="1"/>
          </p:nvPr>
        </p:nvSpPr>
        <p:spPr>
          <a:xfrm>
            <a:off x="391144" y="808521"/>
            <a:ext cx="7776988" cy="5116513"/>
          </a:xfrm>
        </p:spPr>
        <p:txBody>
          <a:bodyPr/>
          <a:lstStyle/>
          <a:p>
            <a:pPr eaLnBrk="1" hangingPunct="1"/>
            <a:r>
              <a:rPr lang="zh-CN" altLang="en-US" sz="2400" b="0" dirty="0" smtClean="0">
                <a:solidFill>
                  <a:srgbClr val="003399"/>
                </a:solidFill>
                <a:latin typeface="Times New Roman" panose="02020603050405020304" pitchFamily="18" charset="0"/>
                <a:ea typeface="黑体" panose="02010609060101010101" pitchFamily="49" charset="-122"/>
                <a:cs typeface="Times New Roman" panose="02020603050405020304" pitchFamily="18" charset="0"/>
              </a:rPr>
              <a:t>练习：</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如果现在投资</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万元，</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年后投资</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20</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万元，在</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10</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年末的累积值为</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50</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万元。计算半年复利一次的年名义利率。</a:t>
            </a:r>
          </a:p>
          <a:p>
            <a:pPr eaLnBrk="1" hangingPunct="1"/>
            <a:r>
              <a:rPr lang="zh-CN" altLang="en-US" sz="2400" b="0" dirty="0" smtClean="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令                 ，价值方程为</a:t>
            </a:r>
          </a:p>
          <a:p>
            <a:pPr eaLnBrk="1" hangingPunct="1"/>
            <a:endPar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excel</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求解此方程得：</a:t>
            </a:r>
            <a:endParaRPr lang="zh-CN" altLang="en-US" sz="2400" b="0" dirty="0" smtClean="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138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484" name="Object 4"/>
          <p:cNvGraphicFramePr>
            <a:graphicFrameLocks noChangeAspect="1"/>
          </p:cNvGraphicFramePr>
          <p:nvPr>
            <p:extLst>
              <p:ext uri="{D42A27DB-BD31-4B8C-83A1-F6EECF244321}">
                <p14:modId xmlns:p14="http://schemas.microsoft.com/office/powerpoint/2010/main" val="2181745792"/>
              </p:ext>
            </p:extLst>
          </p:nvPr>
        </p:nvGraphicFramePr>
        <p:xfrm>
          <a:off x="1792505" y="2570798"/>
          <a:ext cx="1223963" cy="452437"/>
        </p:xfrm>
        <a:graphic>
          <a:graphicData uri="http://schemas.openxmlformats.org/presentationml/2006/ole">
            <mc:AlternateContent xmlns:mc="http://schemas.openxmlformats.org/markup-compatibility/2006">
              <mc:Choice xmlns:v="urn:schemas-microsoft-com:vml" Requires="v">
                <p:oleObj spid="_x0000_s119006" name="Equation" r:id="rId3" imgW="622030" imgH="228501" progId="">
                  <p:embed/>
                </p:oleObj>
              </mc:Choice>
              <mc:Fallback>
                <p:oleObj name="Equation" r:id="rId3" imgW="622030" imgH="22850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505" y="2570798"/>
                        <a:ext cx="1223963"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486" name="Object 6"/>
          <p:cNvGraphicFramePr>
            <a:graphicFrameLocks noChangeAspect="1"/>
          </p:cNvGraphicFramePr>
          <p:nvPr>
            <p:extLst>
              <p:ext uri="{D42A27DB-BD31-4B8C-83A1-F6EECF244321}">
                <p14:modId xmlns:p14="http://schemas.microsoft.com/office/powerpoint/2010/main" val="1004158469"/>
              </p:ext>
            </p:extLst>
          </p:nvPr>
        </p:nvGraphicFramePr>
        <p:xfrm>
          <a:off x="749350" y="3545593"/>
          <a:ext cx="4415100" cy="576064"/>
        </p:xfrm>
        <a:graphic>
          <a:graphicData uri="http://schemas.openxmlformats.org/presentationml/2006/ole">
            <mc:AlternateContent xmlns:mc="http://schemas.openxmlformats.org/markup-compatibility/2006">
              <mc:Choice xmlns:v="urn:schemas-microsoft-com:vml" Requires="v">
                <p:oleObj spid="_x0000_s119007" name="Equation" r:id="rId5" imgW="1752480" imgH="228600" progId="Equation.DSMT4">
                  <p:embed/>
                </p:oleObj>
              </mc:Choice>
              <mc:Fallback>
                <p:oleObj name="Equation" r:id="rId5" imgW="1752480" imgH="228600" progId="Equation.DSMT4">
                  <p:embed/>
                  <p:pic>
                    <p:nvPicPr>
                      <p:cNvPr id="0" name=""/>
                      <p:cNvPicPr>
                        <a:picLocks noChangeAspect="1" noChangeArrowheads="1"/>
                      </p:cNvPicPr>
                      <p:nvPr/>
                    </p:nvPicPr>
                    <p:blipFill>
                      <a:blip r:embed="rId6"/>
                      <a:srcRect/>
                      <a:stretch>
                        <a:fillRect/>
                      </a:stretch>
                    </p:blipFill>
                    <p:spPr bwMode="auto">
                      <a:xfrm>
                        <a:off x="749350" y="3545593"/>
                        <a:ext cx="4415100" cy="576064"/>
                      </a:xfrm>
                      <a:prstGeom prst="rect">
                        <a:avLst/>
                      </a:prstGeom>
                      <a:noFill/>
                      <a:extLst/>
                    </p:spPr>
                  </p:pic>
                </p:oleObj>
              </mc:Fallback>
            </mc:AlternateContent>
          </a:graphicData>
        </a:graphic>
      </p:graphicFrame>
      <p:sp>
        <p:nvSpPr>
          <p:cNvPr id="10138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32488" name="Object 8"/>
          <p:cNvGraphicFramePr>
            <a:graphicFrameLocks noChangeAspect="1"/>
          </p:cNvGraphicFramePr>
          <p:nvPr>
            <p:extLst>
              <p:ext uri="{D42A27DB-BD31-4B8C-83A1-F6EECF244321}">
                <p14:modId xmlns:p14="http://schemas.microsoft.com/office/powerpoint/2010/main" val="599722885"/>
              </p:ext>
            </p:extLst>
          </p:nvPr>
        </p:nvGraphicFramePr>
        <p:xfrm>
          <a:off x="1403648" y="5930755"/>
          <a:ext cx="2784475" cy="603250"/>
        </p:xfrm>
        <a:graphic>
          <a:graphicData uri="http://schemas.openxmlformats.org/presentationml/2006/ole">
            <mc:AlternateContent xmlns:mc="http://schemas.openxmlformats.org/markup-compatibility/2006">
              <mc:Choice xmlns:v="urn:schemas-microsoft-com:vml" Requires="v">
                <p:oleObj spid="_x0000_s119008" name="Equation" r:id="rId7" imgW="1041120" imgH="228600" progId="Equation.DSMT4">
                  <p:embed/>
                </p:oleObj>
              </mc:Choice>
              <mc:Fallback>
                <p:oleObj name="Equation" r:id="rId7" imgW="1041120" imgH="228600" progId="Equation.DSMT4">
                  <p:embed/>
                  <p:pic>
                    <p:nvPicPr>
                      <p:cNvPr id="0" name=""/>
                      <p:cNvPicPr>
                        <a:picLocks noChangeAspect="1" noChangeArrowheads="1"/>
                      </p:cNvPicPr>
                      <p:nvPr/>
                    </p:nvPicPr>
                    <p:blipFill>
                      <a:blip r:embed="rId8"/>
                      <a:srcRect/>
                      <a:stretch>
                        <a:fillRect/>
                      </a:stretch>
                    </p:blipFill>
                    <p:spPr bwMode="auto">
                      <a:xfrm>
                        <a:off x="1403648" y="5930755"/>
                        <a:ext cx="2784475"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489" name="Object 9"/>
          <p:cNvGraphicFramePr>
            <a:graphicFrameLocks noChangeAspect="1"/>
          </p:cNvGraphicFramePr>
          <p:nvPr>
            <p:extLst>
              <p:ext uri="{D42A27DB-BD31-4B8C-83A1-F6EECF244321}">
                <p14:modId xmlns:p14="http://schemas.microsoft.com/office/powerpoint/2010/main" val="2772345204"/>
              </p:ext>
            </p:extLst>
          </p:nvPr>
        </p:nvGraphicFramePr>
        <p:xfrm>
          <a:off x="1394811" y="5061284"/>
          <a:ext cx="2135187" cy="509588"/>
        </p:xfrm>
        <a:graphic>
          <a:graphicData uri="http://schemas.openxmlformats.org/presentationml/2006/ole">
            <mc:AlternateContent xmlns:mc="http://schemas.openxmlformats.org/markup-compatibility/2006">
              <mc:Choice xmlns:v="urn:schemas-microsoft-com:vml" Requires="v">
                <p:oleObj spid="_x0000_s119009" name="Equation" r:id="rId9" imgW="850531" imgH="203112" progId="">
                  <p:embed/>
                </p:oleObj>
              </mc:Choice>
              <mc:Fallback>
                <p:oleObj name="Equation" r:id="rId9" imgW="850531" imgH="20311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4811" y="5061284"/>
                        <a:ext cx="2135187"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8406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482">
                                            <p:txEl>
                                              <p:pRg st="0" end="0"/>
                                            </p:txEl>
                                          </p:spTgt>
                                        </p:tgtEl>
                                        <p:attrNameLst>
                                          <p:attrName>style.visibility</p:attrName>
                                        </p:attrNameLst>
                                      </p:cBhvr>
                                      <p:to>
                                        <p:strVal val="visible"/>
                                      </p:to>
                                    </p:set>
                                    <p:anim calcmode="lin" valueType="num">
                                      <p:cBhvr additive="base">
                                        <p:cTn id="7" dur="500" fill="hold"/>
                                        <p:tgtEl>
                                          <p:spTgt spid="532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2482">
                                            <p:txEl>
                                              <p:pRg st="1" end="1"/>
                                            </p:txEl>
                                          </p:spTgt>
                                        </p:tgtEl>
                                        <p:attrNameLst>
                                          <p:attrName>style.visibility</p:attrName>
                                        </p:attrNameLst>
                                      </p:cBhvr>
                                      <p:to>
                                        <p:strVal val="visible"/>
                                      </p:to>
                                    </p:set>
                                    <p:anim calcmode="lin" valueType="num">
                                      <p:cBhvr additive="base">
                                        <p:cTn id="13" dur="500" fill="hold"/>
                                        <p:tgtEl>
                                          <p:spTgt spid="5324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48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2484"/>
                                        </p:tgtEl>
                                        <p:attrNameLst>
                                          <p:attrName>style.visibility</p:attrName>
                                        </p:attrNameLst>
                                      </p:cBhvr>
                                      <p:to>
                                        <p:strVal val="visible"/>
                                      </p:to>
                                    </p:set>
                                    <p:anim calcmode="lin" valueType="num">
                                      <p:cBhvr additive="base">
                                        <p:cTn id="17" dur="500" fill="hold"/>
                                        <p:tgtEl>
                                          <p:spTgt spid="532484"/>
                                        </p:tgtEl>
                                        <p:attrNameLst>
                                          <p:attrName>ppt_x</p:attrName>
                                        </p:attrNameLst>
                                      </p:cBhvr>
                                      <p:tavLst>
                                        <p:tav tm="0">
                                          <p:val>
                                            <p:strVal val="#ppt_x"/>
                                          </p:val>
                                        </p:tav>
                                        <p:tav tm="100000">
                                          <p:val>
                                            <p:strVal val="#ppt_x"/>
                                          </p:val>
                                        </p:tav>
                                      </p:tavLst>
                                    </p:anim>
                                    <p:anim calcmode="lin" valueType="num">
                                      <p:cBhvr additive="base">
                                        <p:cTn id="18" dur="500" fill="hold"/>
                                        <p:tgtEl>
                                          <p:spTgt spid="53248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32486"/>
                                        </p:tgtEl>
                                        <p:attrNameLst>
                                          <p:attrName>style.visibility</p:attrName>
                                        </p:attrNameLst>
                                      </p:cBhvr>
                                      <p:to>
                                        <p:strVal val="visible"/>
                                      </p:to>
                                    </p:set>
                                    <p:anim calcmode="lin" valueType="num">
                                      <p:cBhvr additive="base">
                                        <p:cTn id="23" dur="500" fill="hold"/>
                                        <p:tgtEl>
                                          <p:spTgt spid="532486"/>
                                        </p:tgtEl>
                                        <p:attrNameLst>
                                          <p:attrName>ppt_x</p:attrName>
                                        </p:attrNameLst>
                                      </p:cBhvr>
                                      <p:tavLst>
                                        <p:tav tm="0">
                                          <p:val>
                                            <p:strVal val="#ppt_x"/>
                                          </p:val>
                                        </p:tav>
                                        <p:tav tm="100000">
                                          <p:val>
                                            <p:strVal val="#ppt_x"/>
                                          </p:val>
                                        </p:tav>
                                      </p:tavLst>
                                    </p:anim>
                                    <p:anim calcmode="lin" valueType="num">
                                      <p:cBhvr additive="base">
                                        <p:cTn id="24" dur="500" fill="hold"/>
                                        <p:tgtEl>
                                          <p:spTgt spid="53248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32482">
                                            <p:txEl>
                                              <p:pRg st="4" end="4"/>
                                            </p:txEl>
                                          </p:spTgt>
                                        </p:tgtEl>
                                        <p:attrNameLst>
                                          <p:attrName>style.visibility</p:attrName>
                                        </p:attrNameLst>
                                      </p:cBhvr>
                                      <p:to>
                                        <p:strVal val="visible"/>
                                      </p:to>
                                    </p:set>
                                    <p:anim calcmode="lin" valueType="num">
                                      <p:cBhvr additive="base">
                                        <p:cTn id="29" dur="500" fill="hold"/>
                                        <p:tgtEl>
                                          <p:spTgt spid="53248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324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32489"/>
                                        </p:tgtEl>
                                        <p:attrNameLst>
                                          <p:attrName>style.visibility</p:attrName>
                                        </p:attrNameLst>
                                      </p:cBhvr>
                                      <p:to>
                                        <p:strVal val="visible"/>
                                      </p:to>
                                    </p:set>
                                    <p:anim calcmode="lin" valueType="num">
                                      <p:cBhvr additive="base">
                                        <p:cTn id="35" dur="500" fill="hold"/>
                                        <p:tgtEl>
                                          <p:spTgt spid="532489"/>
                                        </p:tgtEl>
                                        <p:attrNameLst>
                                          <p:attrName>ppt_x</p:attrName>
                                        </p:attrNameLst>
                                      </p:cBhvr>
                                      <p:tavLst>
                                        <p:tav tm="0">
                                          <p:val>
                                            <p:strVal val="#ppt_x"/>
                                          </p:val>
                                        </p:tav>
                                        <p:tav tm="100000">
                                          <p:val>
                                            <p:strVal val="#ppt_x"/>
                                          </p:val>
                                        </p:tav>
                                      </p:tavLst>
                                    </p:anim>
                                    <p:anim calcmode="lin" valueType="num">
                                      <p:cBhvr additive="base">
                                        <p:cTn id="36" dur="500" fill="hold"/>
                                        <p:tgtEl>
                                          <p:spTgt spid="532489"/>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32488"/>
                                        </p:tgtEl>
                                        <p:attrNameLst>
                                          <p:attrName>style.visibility</p:attrName>
                                        </p:attrNameLst>
                                      </p:cBhvr>
                                      <p:to>
                                        <p:strVal val="visible"/>
                                      </p:to>
                                    </p:set>
                                    <p:anim calcmode="lin" valueType="num">
                                      <p:cBhvr additive="base">
                                        <p:cTn id="41" dur="500" fill="hold"/>
                                        <p:tgtEl>
                                          <p:spTgt spid="532488"/>
                                        </p:tgtEl>
                                        <p:attrNameLst>
                                          <p:attrName>ppt_x</p:attrName>
                                        </p:attrNameLst>
                                      </p:cBhvr>
                                      <p:tavLst>
                                        <p:tav tm="0">
                                          <p:val>
                                            <p:strVal val="#ppt_x"/>
                                          </p:val>
                                        </p:tav>
                                        <p:tav tm="100000">
                                          <p:val>
                                            <p:strVal val="#ppt_x"/>
                                          </p:val>
                                        </p:tav>
                                      </p:tavLst>
                                    </p:anim>
                                    <p:anim calcmode="lin" valueType="num">
                                      <p:cBhvr additive="base">
                                        <p:cTn id="42" dur="500" fill="hold"/>
                                        <p:tgtEl>
                                          <p:spTgt spid="532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6929AEC8-FE6C-453B-BDD3-375B30E4B4B3}" type="slidenum">
              <a:rPr lang="en-US" altLang="zh-CN"/>
              <a:pPr eaLnBrk="1" hangingPunct="1">
                <a:buNone/>
              </a:pPr>
              <a:t>72</a:t>
            </a:fld>
            <a:endParaRPr lang="en-US" altLang="zh-CN" dirty="0"/>
          </a:p>
        </p:txBody>
      </p:sp>
      <p:sp>
        <p:nvSpPr>
          <p:cNvPr id="104451" name="Rectangle 2"/>
          <p:cNvSpPr>
            <a:spLocks noGrp="1" noChangeArrowheads="1"/>
          </p:cNvSpPr>
          <p:nvPr>
            <p:ph type="body" idx="1"/>
          </p:nvPr>
        </p:nvSpPr>
        <p:spPr>
          <a:xfrm>
            <a:off x="423637" y="775803"/>
            <a:ext cx="8229600" cy="4933950"/>
          </a:xfrm>
        </p:spPr>
        <p:txBody>
          <a:bodyPr/>
          <a:lstStyle/>
          <a:p>
            <a:pPr eaLnBrk="1" hangingPunct="1">
              <a:lnSpc>
                <a:spcPct val="150000"/>
              </a:lnSpc>
            </a:pPr>
            <a:r>
              <a:rPr lang="zh-CN" altLang="en-US" sz="2400" b="0" dirty="0" smtClean="0">
                <a:solidFill>
                  <a:srgbClr val="003399"/>
                </a:solidFill>
                <a:latin typeface="Times New Roman" panose="02020603050405020304" pitchFamily="18" charset="0"/>
                <a:ea typeface="黑体" panose="02010609060101010101" pitchFamily="49" charset="-122"/>
                <a:cs typeface="Times New Roman" panose="02020603050405020304" pitchFamily="18" charset="0"/>
              </a:rPr>
              <a:t>练习</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：投资者在每季初向基金存入</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万元，当每年复利</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次的年名义利率为多少时，在第</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年末可以累积到</a:t>
            </a: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30</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万元？</a:t>
            </a:r>
          </a:p>
          <a:p>
            <a:pPr eaLnBrk="1" hangingPunct="1">
              <a:lnSpc>
                <a:spcPct val="150000"/>
              </a:lnSpc>
            </a:pPr>
            <a:r>
              <a:rPr lang="zh-CN" altLang="en-US" sz="2400" b="0" dirty="0" smtClean="0">
                <a:solidFill>
                  <a:srgbClr val="003399"/>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：假设每个季度的实际利率为  </a:t>
            </a:r>
            <a:r>
              <a:rPr lang="en-US" altLang="zh-CN" sz="2400" b="0" i="1" dirty="0" smtClean="0">
                <a:latin typeface="Times New Roman" panose="02020603050405020304" pitchFamily="18" charset="0"/>
                <a:ea typeface="黑体" panose="02010609060101010101" pitchFamily="49" charset="-122"/>
                <a:cs typeface="Times New Roman" panose="02020603050405020304" pitchFamily="18" charset="0"/>
              </a:rPr>
              <a:t>j</a:t>
            </a:r>
            <a:r>
              <a:rPr lang="zh-CN" altLang="en-US" sz="2400" b="0" i="1"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dirty="0" smtClean="0">
                <a:latin typeface="Times New Roman" panose="02020603050405020304" pitchFamily="18" charset="0"/>
                <a:ea typeface="黑体" panose="02010609060101010101" pitchFamily="49" charset="-122"/>
                <a:cs typeface="Times New Roman" panose="02020603050405020304" pitchFamily="18" charset="0"/>
              </a:rPr>
              <a:t>则</a:t>
            </a:r>
          </a:p>
        </p:txBody>
      </p:sp>
      <p:graphicFrame>
        <p:nvGraphicFramePr>
          <p:cNvPr id="104452" name="Object 3"/>
          <p:cNvGraphicFramePr>
            <a:graphicFrameLocks noChangeAspect="1"/>
          </p:cNvGraphicFramePr>
          <p:nvPr>
            <p:extLst>
              <p:ext uri="{D42A27DB-BD31-4B8C-83A1-F6EECF244321}">
                <p14:modId xmlns:p14="http://schemas.microsoft.com/office/powerpoint/2010/main" val="19335633"/>
              </p:ext>
            </p:extLst>
          </p:nvPr>
        </p:nvGraphicFramePr>
        <p:xfrm>
          <a:off x="395536" y="2948462"/>
          <a:ext cx="8511857" cy="1512168"/>
        </p:xfrm>
        <a:graphic>
          <a:graphicData uri="http://schemas.openxmlformats.org/presentationml/2006/ole">
            <mc:AlternateContent xmlns:mc="http://schemas.openxmlformats.org/markup-compatibility/2006">
              <mc:Choice xmlns:v="urn:schemas-microsoft-com:vml" Requires="v">
                <p:oleObj spid="_x0000_s119865" name="Equation" r:id="rId3" imgW="3873240" imgH="685800" progId="Equation.DSMT4">
                  <p:embed/>
                </p:oleObj>
              </mc:Choice>
              <mc:Fallback>
                <p:oleObj name="Equation" r:id="rId3" imgW="3873240" imgH="685800" progId="Equation.DSMT4">
                  <p:embed/>
                  <p:pic>
                    <p:nvPicPr>
                      <p:cNvPr id="0" name=""/>
                      <p:cNvPicPr>
                        <a:picLocks noChangeAspect="1" noChangeArrowheads="1"/>
                      </p:cNvPicPr>
                      <p:nvPr/>
                    </p:nvPicPr>
                    <p:blipFill>
                      <a:blip r:embed="rId4"/>
                      <a:srcRect/>
                      <a:stretch>
                        <a:fillRect/>
                      </a:stretch>
                    </p:blipFill>
                    <p:spPr bwMode="auto">
                      <a:xfrm>
                        <a:off x="395536" y="2948462"/>
                        <a:ext cx="8511857" cy="1512168"/>
                      </a:xfrm>
                      <a:prstGeom prst="rect">
                        <a:avLst/>
                      </a:prstGeom>
                      <a:noFill/>
                    </p:spPr>
                  </p:pic>
                </p:oleObj>
              </mc:Fallback>
            </mc:AlternateContent>
          </a:graphicData>
        </a:graphic>
      </p:graphicFrame>
      <p:sp>
        <p:nvSpPr>
          <p:cNvPr id="104454" name="Text Box 5"/>
          <p:cNvSpPr txBox="1">
            <a:spLocks noChangeArrowheads="1"/>
          </p:cNvSpPr>
          <p:nvPr/>
        </p:nvSpPr>
        <p:spPr bwMode="auto">
          <a:xfrm>
            <a:off x="1602433" y="5007456"/>
            <a:ext cx="7050804" cy="5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Times New Roman" pitchFamily="18" charset="0"/>
                <a:cs typeface="Times New Roman" pitchFamily="18" charset="0"/>
              </a:rPr>
              <a:t>应用</a:t>
            </a:r>
            <a:r>
              <a:rPr lang="en-US" altLang="zh-CN" sz="2400" b="1" dirty="0">
                <a:latin typeface="Times New Roman" pitchFamily="18" charset="0"/>
                <a:cs typeface="Times New Roman" pitchFamily="18" charset="0"/>
              </a:rPr>
              <a:t>Excel</a:t>
            </a:r>
            <a:r>
              <a:rPr lang="zh-CN" altLang="en-US" sz="2400" b="1" dirty="0">
                <a:latin typeface="Times New Roman" pitchFamily="18" charset="0"/>
                <a:cs typeface="Times New Roman" pitchFamily="18" charset="0"/>
              </a:rPr>
              <a:t>求解即</a:t>
            </a:r>
            <a:r>
              <a:rPr lang="zh-CN" altLang="en-US" sz="2400" b="1" dirty="0" smtClean="0">
                <a:latin typeface="Times New Roman" pitchFamily="18" charset="0"/>
                <a:cs typeface="Times New Roman" pitchFamily="18" charset="0"/>
              </a:rPr>
              <a:t>得  </a:t>
            </a:r>
            <a:r>
              <a:rPr lang="en-US" altLang="zh-CN" sz="2400" b="1" i="1" dirty="0">
                <a:latin typeface="Times New Roman" pitchFamily="18" charset="0"/>
                <a:cs typeface="Times New Roman" pitchFamily="18" charset="0"/>
              </a:rPr>
              <a:t>j </a:t>
            </a:r>
            <a:r>
              <a:rPr lang="en-US" altLang="zh-CN" sz="2400" b="1" dirty="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0.0372</a:t>
            </a:r>
            <a:endParaRPr lang="en-US" altLang="zh-CN" sz="2400" b="1" dirty="0">
              <a:latin typeface="Times New Roman" pitchFamily="18" charset="0"/>
              <a:cs typeface="Times New Roman" pitchFamily="18" charset="0"/>
            </a:endParaRPr>
          </a:p>
        </p:txBody>
      </p:sp>
      <p:sp>
        <p:nvSpPr>
          <p:cNvPr id="104455" name="Rectangle 7"/>
          <p:cNvSpPr>
            <a:spLocks noChangeArrowheads="1"/>
          </p:cNvSpPr>
          <p:nvPr/>
        </p:nvSpPr>
        <p:spPr bwMode="auto">
          <a:xfrm>
            <a:off x="1618209" y="5920356"/>
            <a:ext cx="41937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Wingdings" pitchFamily="2" charset="2"/>
              <a:buNone/>
            </a:pPr>
            <a:r>
              <a:rPr lang="en-US" altLang="zh-CN" sz="2400" b="1" i="1" dirty="0" err="1">
                <a:latin typeface="Times New Roman" pitchFamily="18" charset="0"/>
                <a:cs typeface="Times New Roman" pitchFamily="18" charset="0"/>
              </a:rPr>
              <a:t>i</a:t>
            </a:r>
            <a:r>
              <a:rPr lang="en-US" altLang="zh-CN" sz="2400" b="1" baseline="30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 = </a:t>
            </a:r>
            <a:r>
              <a:rPr lang="en-US" altLang="zh-CN" sz="2400" b="1" dirty="0" smtClean="0">
                <a:latin typeface="Times New Roman" pitchFamily="18" charset="0"/>
                <a:cs typeface="Times New Roman" pitchFamily="18" charset="0"/>
              </a:rPr>
              <a:t>4</a:t>
            </a:r>
            <a:r>
              <a:rPr lang="en-US" altLang="zh-CN" sz="2400" b="1" i="1" dirty="0" smtClean="0">
                <a:latin typeface="Times New Roman" pitchFamily="18" charset="0"/>
                <a:cs typeface="Times New Roman" pitchFamily="18" charset="0"/>
              </a:rPr>
              <a:t>j = </a:t>
            </a:r>
            <a:r>
              <a:rPr lang="en-US" altLang="zh-CN" sz="2400" b="1" dirty="0" smtClean="0">
                <a:latin typeface="Times New Roman" pitchFamily="18" charset="0"/>
                <a:cs typeface="Times New Roman" pitchFamily="18" charset="0"/>
              </a:rPr>
              <a:t>0.1488</a:t>
            </a:r>
            <a:endParaRPr lang="en-US" altLang="zh-C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1866855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32D54F-CAE5-4D13-8C4A-733678FCCB20}" type="slidenum">
              <a:rPr lang="en-US" altLang="zh-CN">
                <a:latin typeface="+mn-lt"/>
              </a:rPr>
              <a:pPr eaLnBrk="1" hangingPunct="1"/>
              <a:t>73</a:t>
            </a:fld>
            <a:endParaRPr lang="en-US" altLang="zh-CN">
              <a:latin typeface="+mn-lt"/>
            </a:endParaRPr>
          </a:p>
        </p:txBody>
      </p:sp>
      <p:sp>
        <p:nvSpPr>
          <p:cNvPr id="110595" name="Rectangle 3"/>
          <p:cNvSpPr>
            <a:spLocks noGrp="1" noChangeArrowheads="1"/>
          </p:cNvSpPr>
          <p:nvPr>
            <p:ph type="body" idx="1"/>
          </p:nvPr>
        </p:nvSpPr>
        <p:spPr>
          <a:xfrm>
            <a:off x="539750" y="1484313"/>
            <a:ext cx="7920038" cy="2232025"/>
          </a:xfrm>
        </p:spPr>
        <p:txBody>
          <a:bodyPr/>
          <a:lstStyle/>
          <a:p>
            <a:pPr marL="0" indent="0" eaLnBrk="1" hangingPunct="1">
              <a:buNone/>
            </a:pPr>
            <a:r>
              <a:rPr lang="en-US" altLang="zh-CN" sz="2400" b="0" dirty="0" smtClean="0">
                <a:latin typeface="+mn-lt"/>
                <a:ea typeface="黑体" panose="02010609060101010101" pitchFamily="49" charset="-122"/>
                <a:cs typeface="Times New Roman" panose="02020603050405020304" pitchFamily="18" charset="0"/>
              </a:rPr>
              <a:t>A sum of 10,000 is used to buy a deferred perpetuity-due paying 500 every 6 months forever. Find an expression for the deferred period expressed as a function of </a:t>
            </a:r>
            <a:r>
              <a:rPr lang="en-US" altLang="zh-CN" sz="2400" b="1" i="1" dirty="0" smtClean="0">
                <a:latin typeface="+mn-lt"/>
                <a:ea typeface="黑体" panose="02010609060101010101" pitchFamily="49" charset="-122"/>
                <a:cs typeface="Times New Roman" panose="02020603050405020304" pitchFamily="18" charset="0"/>
              </a:rPr>
              <a:t>d</a:t>
            </a:r>
            <a:endParaRPr lang="en-US" altLang="zh-CN" sz="2400" b="1" dirty="0" smtClean="0">
              <a:latin typeface="+mn-lt"/>
              <a:ea typeface="黑体" panose="02010609060101010101" pitchFamily="49" charset="-122"/>
              <a:cs typeface="Times New Roman" panose="02020603050405020304" pitchFamily="18" charset="0"/>
            </a:endParaRPr>
          </a:p>
          <a:p>
            <a:pPr eaLnBrk="1" hangingPunct="1"/>
            <a:endParaRPr lang="en-US" altLang="zh-CN" sz="2400" b="0" dirty="0" smtClean="0">
              <a:latin typeface="+mn-lt"/>
              <a:ea typeface="黑体" panose="02010609060101010101" pitchFamily="49" charset="-122"/>
              <a:cs typeface="Times New Roman" panose="02020603050405020304" pitchFamily="18" charset="0"/>
            </a:endParaRPr>
          </a:p>
        </p:txBody>
      </p:sp>
      <p:sp>
        <p:nvSpPr>
          <p:cNvPr id="514052" name="Line 4"/>
          <p:cNvSpPr>
            <a:spLocks noChangeShapeType="1"/>
          </p:cNvSpPr>
          <p:nvPr/>
        </p:nvSpPr>
        <p:spPr bwMode="auto">
          <a:xfrm>
            <a:off x="539750" y="4724400"/>
            <a:ext cx="8135938"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ndParaRPr>
          </a:p>
        </p:txBody>
      </p:sp>
      <p:sp>
        <p:nvSpPr>
          <p:cNvPr id="514053" name="Line 5"/>
          <p:cNvSpPr>
            <a:spLocks noChangeShapeType="1"/>
          </p:cNvSpPr>
          <p:nvPr/>
        </p:nvSpPr>
        <p:spPr bwMode="auto">
          <a:xfrm>
            <a:off x="2916238" y="4437063"/>
            <a:ext cx="0" cy="7207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ndParaRPr>
          </a:p>
        </p:txBody>
      </p:sp>
      <p:sp>
        <p:nvSpPr>
          <p:cNvPr id="514054" name="Line 6"/>
          <p:cNvSpPr>
            <a:spLocks noChangeShapeType="1"/>
          </p:cNvSpPr>
          <p:nvPr/>
        </p:nvSpPr>
        <p:spPr bwMode="auto">
          <a:xfrm>
            <a:off x="539750" y="4724400"/>
            <a:ext cx="0" cy="936625"/>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ndParaRPr>
          </a:p>
        </p:txBody>
      </p:sp>
      <p:sp>
        <p:nvSpPr>
          <p:cNvPr id="514055" name="Text Box 7"/>
          <p:cNvSpPr txBox="1">
            <a:spLocks noChangeArrowheads="1"/>
          </p:cNvSpPr>
          <p:nvPr/>
        </p:nvSpPr>
        <p:spPr bwMode="auto">
          <a:xfrm>
            <a:off x="179388" y="5661025"/>
            <a:ext cx="1120023" cy="609398"/>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dirty="0">
                <a:solidFill>
                  <a:srgbClr val="FF0000"/>
                </a:solidFill>
                <a:latin typeface="+mn-lt"/>
              </a:rPr>
              <a:t>10000</a:t>
            </a:r>
          </a:p>
        </p:txBody>
      </p:sp>
      <p:sp>
        <p:nvSpPr>
          <p:cNvPr id="514056" name="Text Box 8"/>
          <p:cNvSpPr txBox="1">
            <a:spLocks noChangeArrowheads="1"/>
          </p:cNvSpPr>
          <p:nvPr/>
        </p:nvSpPr>
        <p:spPr bwMode="auto">
          <a:xfrm>
            <a:off x="2679700" y="3952875"/>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mn-lt"/>
              </a:rPr>
              <a:t>500</a:t>
            </a:r>
          </a:p>
        </p:txBody>
      </p:sp>
      <p:sp>
        <p:nvSpPr>
          <p:cNvPr id="514057" name="Text Box 9"/>
          <p:cNvSpPr txBox="1">
            <a:spLocks noChangeArrowheads="1"/>
          </p:cNvSpPr>
          <p:nvPr/>
        </p:nvSpPr>
        <p:spPr bwMode="auto">
          <a:xfrm>
            <a:off x="3851275" y="3933825"/>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mn-lt"/>
              </a:rPr>
              <a:t>500</a:t>
            </a:r>
          </a:p>
        </p:txBody>
      </p:sp>
      <p:sp>
        <p:nvSpPr>
          <p:cNvPr id="514058" name="Text Box 10"/>
          <p:cNvSpPr txBox="1">
            <a:spLocks noChangeArrowheads="1"/>
          </p:cNvSpPr>
          <p:nvPr/>
        </p:nvSpPr>
        <p:spPr bwMode="auto">
          <a:xfrm>
            <a:off x="5076825" y="3933825"/>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mn-lt"/>
              </a:rPr>
              <a:t>500</a:t>
            </a:r>
          </a:p>
        </p:txBody>
      </p:sp>
      <p:sp>
        <p:nvSpPr>
          <p:cNvPr id="514059" name="Line 11"/>
          <p:cNvSpPr>
            <a:spLocks noChangeShapeType="1"/>
          </p:cNvSpPr>
          <p:nvPr/>
        </p:nvSpPr>
        <p:spPr bwMode="auto">
          <a:xfrm>
            <a:off x="4140200" y="4365625"/>
            <a:ext cx="0" cy="7207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ndParaRPr>
          </a:p>
        </p:txBody>
      </p:sp>
      <p:sp>
        <p:nvSpPr>
          <p:cNvPr id="514060" name="Line 12"/>
          <p:cNvSpPr>
            <a:spLocks noChangeShapeType="1"/>
          </p:cNvSpPr>
          <p:nvPr/>
        </p:nvSpPr>
        <p:spPr bwMode="auto">
          <a:xfrm>
            <a:off x="5364163" y="4365625"/>
            <a:ext cx="0" cy="72072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lt"/>
            </a:endParaRPr>
          </a:p>
        </p:txBody>
      </p:sp>
      <p:sp>
        <p:nvSpPr>
          <p:cNvPr id="514061" name="Text Box 13"/>
          <p:cNvSpPr txBox="1">
            <a:spLocks noChangeArrowheads="1"/>
          </p:cNvSpPr>
          <p:nvPr/>
        </p:nvSpPr>
        <p:spPr bwMode="auto">
          <a:xfrm>
            <a:off x="2627313" y="5229225"/>
            <a:ext cx="5969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b="1" i="1" dirty="0">
                <a:solidFill>
                  <a:srgbClr val="FF0000"/>
                </a:solidFill>
                <a:latin typeface="Times New Roman" panose="02020603050405020304" pitchFamily="18" charset="0"/>
                <a:cs typeface="Times New Roman" panose="02020603050405020304" pitchFamily="18" charset="0"/>
              </a:rPr>
              <a:t>n </a:t>
            </a:r>
            <a:r>
              <a:rPr lang="en-US" altLang="zh-CN" b="1" dirty="0">
                <a:solidFill>
                  <a:srgbClr val="FF0000"/>
                </a:solidFill>
                <a:latin typeface="Times New Roman" panose="02020603050405020304" pitchFamily="18" charset="0"/>
                <a:cs typeface="Times New Roman" panose="02020603050405020304" pitchFamily="18" charset="0"/>
              </a:rPr>
              <a:t>?</a:t>
            </a:r>
          </a:p>
        </p:txBody>
      </p:sp>
      <p:sp>
        <p:nvSpPr>
          <p:cNvPr id="514062" name="AutoShape 14"/>
          <p:cNvSpPr>
            <a:spLocks/>
          </p:cNvSpPr>
          <p:nvPr/>
        </p:nvSpPr>
        <p:spPr bwMode="auto">
          <a:xfrm rot="5400000">
            <a:off x="4716463" y="4724400"/>
            <a:ext cx="144462" cy="1296988"/>
          </a:xfrm>
          <a:prstGeom prst="rightBrace">
            <a:avLst>
              <a:gd name="adj1" fmla="val 74817"/>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514063" name="Text Box 15"/>
          <p:cNvSpPr txBox="1">
            <a:spLocks noChangeArrowheads="1"/>
          </p:cNvSpPr>
          <p:nvPr/>
        </p:nvSpPr>
        <p:spPr bwMode="auto">
          <a:xfrm>
            <a:off x="4140200" y="5516563"/>
            <a:ext cx="11336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mn-lt"/>
              </a:rPr>
              <a:t>6 months</a:t>
            </a:r>
          </a:p>
        </p:txBody>
      </p:sp>
      <p:sp>
        <p:nvSpPr>
          <p:cNvPr id="514064" name="Text Box 16"/>
          <p:cNvSpPr txBox="1">
            <a:spLocks noChangeArrowheads="1"/>
          </p:cNvSpPr>
          <p:nvPr/>
        </p:nvSpPr>
        <p:spPr bwMode="auto">
          <a:xfrm>
            <a:off x="6372225" y="3860800"/>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b="1">
                <a:latin typeface="+mn-lt"/>
              </a:rPr>
              <a:t>……</a:t>
            </a:r>
          </a:p>
        </p:txBody>
      </p:sp>
      <p:sp>
        <p:nvSpPr>
          <p:cNvPr id="110609" name="Text Box 18"/>
          <p:cNvSpPr txBox="1">
            <a:spLocks noChangeArrowheads="1"/>
          </p:cNvSpPr>
          <p:nvPr/>
        </p:nvSpPr>
        <p:spPr bwMode="auto">
          <a:xfrm>
            <a:off x="684213" y="765175"/>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sz="2400" b="1" dirty="0">
                <a:solidFill>
                  <a:srgbClr val="051291"/>
                </a:solidFill>
                <a:latin typeface="+mn-lt"/>
                <a:ea typeface="Gungsuh" pitchFamily="18" charset="-127"/>
              </a:rPr>
              <a:t>Exercise </a:t>
            </a:r>
            <a:r>
              <a:rPr lang="en-US" altLang="zh-CN" sz="2400" b="1" dirty="0" smtClean="0">
                <a:solidFill>
                  <a:srgbClr val="051291"/>
                </a:solidFill>
                <a:latin typeface="+mn-lt"/>
                <a:ea typeface="Gungsuh" pitchFamily="18" charset="-127"/>
              </a:rPr>
              <a:t>1</a:t>
            </a:r>
            <a:r>
              <a:rPr lang="zh-CN" altLang="en-US" sz="2400" b="1" dirty="0" smtClean="0">
                <a:solidFill>
                  <a:srgbClr val="051291"/>
                </a:solidFill>
                <a:latin typeface="+mn-lt"/>
                <a:ea typeface="Gungsuh" pitchFamily="18" charset="-127"/>
              </a:rPr>
              <a:t>：</a:t>
            </a:r>
            <a:endParaRPr lang="zh-CN" altLang="en-US" sz="2400" b="1" dirty="0">
              <a:solidFill>
                <a:srgbClr val="051291"/>
              </a:solidFill>
              <a:latin typeface="+mn-lt"/>
              <a:ea typeface="Gungsuh" pitchFamily="18" charset="-127"/>
            </a:endParaRPr>
          </a:p>
        </p:txBody>
      </p:sp>
    </p:spTree>
    <p:extLst>
      <p:ext uri="{BB962C8B-B14F-4D97-AF65-F5344CB8AC3E}">
        <p14:creationId xmlns:p14="http://schemas.microsoft.com/office/powerpoint/2010/main" val="182527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052"/>
                                        </p:tgtEl>
                                        <p:attrNameLst>
                                          <p:attrName>style.visibility</p:attrName>
                                        </p:attrNameLst>
                                      </p:cBhvr>
                                      <p:to>
                                        <p:strVal val="visible"/>
                                      </p:to>
                                    </p:set>
                                    <p:anim calcmode="lin" valueType="num">
                                      <p:cBhvr additive="base">
                                        <p:cTn id="7" dur="500" fill="hold"/>
                                        <p:tgtEl>
                                          <p:spTgt spid="514052"/>
                                        </p:tgtEl>
                                        <p:attrNameLst>
                                          <p:attrName>ppt_x</p:attrName>
                                        </p:attrNameLst>
                                      </p:cBhvr>
                                      <p:tavLst>
                                        <p:tav tm="0">
                                          <p:val>
                                            <p:strVal val="#ppt_x"/>
                                          </p:val>
                                        </p:tav>
                                        <p:tav tm="100000">
                                          <p:val>
                                            <p:strVal val="#ppt_x"/>
                                          </p:val>
                                        </p:tav>
                                      </p:tavLst>
                                    </p:anim>
                                    <p:anim calcmode="lin" valueType="num">
                                      <p:cBhvr additive="base">
                                        <p:cTn id="8" dur="500" fill="hold"/>
                                        <p:tgtEl>
                                          <p:spTgt spid="5140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4053"/>
                                        </p:tgtEl>
                                        <p:attrNameLst>
                                          <p:attrName>style.visibility</p:attrName>
                                        </p:attrNameLst>
                                      </p:cBhvr>
                                      <p:to>
                                        <p:strVal val="visible"/>
                                      </p:to>
                                    </p:set>
                                    <p:anim calcmode="lin" valueType="num">
                                      <p:cBhvr additive="base">
                                        <p:cTn id="11" dur="500" fill="hold"/>
                                        <p:tgtEl>
                                          <p:spTgt spid="514053"/>
                                        </p:tgtEl>
                                        <p:attrNameLst>
                                          <p:attrName>ppt_x</p:attrName>
                                        </p:attrNameLst>
                                      </p:cBhvr>
                                      <p:tavLst>
                                        <p:tav tm="0">
                                          <p:val>
                                            <p:strVal val="#ppt_x"/>
                                          </p:val>
                                        </p:tav>
                                        <p:tav tm="100000">
                                          <p:val>
                                            <p:strVal val="#ppt_x"/>
                                          </p:val>
                                        </p:tav>
                                      </p:tavLst>
                                    </p:anim>
                                    <p:anim calcmode="lin" valueType="num">
                                      <p:cBhvr additive="base">
                                        <p:cTn id="12" dur="500" fill="hold"/>
                                        <p:tgtEl>
                                          <p:spTgt spid="5140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4054"/>
                                        </p:tgtEl>
                                        <p:attrNameLst>
                                          <p:attrName>style.visibility</p:attrName>
                                        </p:attrNameLst>
                                      </p:cBhvr>
                                      <p:to>
                                        <p:strVal val="visible"/>
                                      </p:to>
                                    </p:set>
                                    <p:anim calcmode="lin" valueType="num">
                                      <p:cBhvr additive="base">
                                        <p:cTn id="15" dur="500" fill="hold"/>
                                        <p:tgtEl>
                                          <p:spTgt spid="514054"/>
                                        </p:tgtEl>
                                        <p:attrNameLst>
                                          <p:attrName>ppt_x</p:attrName>
                                        </p:attrNameLst>
                                      </p:cBhvr>
                                      <p:tavLst>
                                        <p:tav tm="0">
                                          <p:val>
                                            <p:strVal val="#ppt_x"/>
                                          </p:val>
                                        </p:tav>
                                        <p:tav tm="100000">
                                          <p:val>
                                            <p:strVal val="#ppt_x"/>
                                          </p:val>
                                        </p:tav>
                                      </p:tavLst>
                                    </p:anim>
                                    <p:anim calcmode="lin" valueType="num">
                                      <p:cBhvr additive="base">
                                        <p:cTn id="16" dur="500" fill="hold"/>
                                        <p:tgtEl>
                                          <p:spTgt spid="51405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4055"/>
                                        </p:tgtEl>
                                        <p:attrNameLst>
                                          <p:attrName>style.visibility</p:attrName>
                                        </p:attrNameLst>
                                      </p:cBhvr>
                                      <p:to>
                                        <p:strVal val="visible"/>
                                      </p:to>
                                    </p:set>
                                    <p:anim calcmode="lin" valueType="num">
                                      <p:cBhvr additive="base">
                                        <p:cTn id="19" dur="500" fill="hold"/>
                                        <p:tgtEl>
                                          <p:spTgt spid="514055"/>
                                        </p:tgtEl>
                                        <p:attrNameLst>
                                          <p:attrName>ppt_x</p:attrName>
                                        </p:attrNameLst>
                                      </p:cBhvr>
                                      <p:tavLst>
                                        <p:tav tm="0">
                                          <p:val>
                                            <p:strVal val="#ppt_x"/>
                                          </p:val>
                                        </p:tav>
                                        <p:tav tm="100000">
                                          <p:val>
                                            <p:strVal val="#ppt_x"/>
                                          </p:val>
                                        </p:tav>
                                      </p:tavLst>
                                    </p:anim>
                                    <p:anim calcmode="lin" valueType="num">
                                      <p:cBhvr additive="base">
                                        <p:cTn id="20" dur="500" fill="hold"/>
                                        <p:tgtEl>
                                          <p:spTgt spid="5140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4056"/>
                                        </p:tgtEl>
                                        <p:attrNameLst>
                                          <p:attrName>style.visibility</p:attrName>
                                        </p:attrNameLst>
                                      </p:cBhvr>
                                      <p:to>
                                        <p:strVal val="visible"/>
                                      </p:to>
                                    </p:set>
                                    <p:anim calcmode="lin" valueType="num">
                                      <p:cBhvr additive="base">
                                        <p:cTn id="23" dur="500" fill="hold"/>
                                        <p:tgtEl>
                                          <p:spTgt spid="514056"/>
                                        </p:tgtEl>
                                        <p:attrNameLst>
                                          <p:attrName>ppt_x</p:attrName>
                                        </p:attrNameLst>
                                      </p:cBhvr>
                                      <p:tavLst>
                                        <p:tav tm="0">
                                          <p:val>
                                            <p:strVal val="#ppt_x"/>
                                          </p:val>
                                        </p:tav>
                                        <p:tav tm="100000">
                                          <p:val>
                                            <p:strVal val="#ppt_x"/>
                                          </p:val>
                                        </p:tav>
                                      </p:tavLst>
                                    </p:anim>
                                    <p:anim calcmode="lin" valueType="num">
                                      <p:cBhvr additive="base">
                                        <p:cTn id="24" dur="500" fill="hold"/>
                                        <p:tgtEl>
                                          <p:spTgt spid="51405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4057"/>
                                        </p:tgtEl>
                                        <p:attrNameLst>
                                          <p:attrName>style.visibility</p:attrName>
                                        </p:attrNameLst>
                                      </p:cBhvr>
                                      <p:to>
                                        <p:strVal val="visible"/>
                                      </p:to>
                                    </p:set>
                                    <p:anim calcmode="lin" valueType="num">
                                      <p:cBhvr additive="base">
                                        <p:cTn id="27" dur="500" fill="hold"/>
                                        <p:tgtEl>
                                          <p:spTgt spid="514057"/>
                                        </p:tgtEl>
                                        <p:attrNameLst>
                                          <p:attrName>ppt_x</p:attrName>
                                        </p:attrNameLst>
                                      </p:cBhvr>
                                      <p:tavLst>
                                        <p:tav tm="0">
                                          <p:val>
                                            <p:strVal val="#ppt_x"/>
                                          </p:val>
                                        </p:tav>
                                        <p:tav tm="100000">
                                          <p:val>
                                            <p:strVal val="#ppt_x"/>
                                          </p:val>
                                        </p:tav>
                                      </p:tavLst>
                                    </p:anim>
                                    <p:anim calcmode="lin" valueType="num">
                                      <p:cBhvr additive="base">
                                        <p:cTn id="28" dur="500" fill="hold"/>
                                        <p:tgtEl>
                                          <p:spTgt spid="5140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4058"/>
                                        </p:tgtEl>
                                        <p:attrNameLst>
                                          <p:attrName>style.visibility</p:attrName>
                                        </p:attrNameLst>
                                      </p:cBhvr>
                                      <p:to>
                                        <p:strVal val="visible"/>
                                      </p:to>
                                    </p:set>
                                    <p:anim calcmode="lin" valueType="num">
                                      <p:cBhvr additive="base">
                                        <p:cTn id="31" dur="500" fill="hold"/>
                                        <p:tgtEl>
                                          <p:spTgt spid="514058"/>
                                        </p:tgtEl>
                                        <p:attrNameLst>
                                          <p:attrName>ppt_x</p:attrName>
                                        </p:attrNameLst>
                                      </p:cBhvr>
                                      <p:tavLst>
                                        <p:tav tm="0">
                                          <p:val>
                                            <p:strVal val="#ppt_x"/>
                                          </p:val>
                                        </p:tav>
                                        <p:tav tm="100000">
                                          <p:val>
                                            <p:strVal val="#ppt_x"/>
                                          </p:val>
                                        </p:tav>
                                      </p:tavLst>
                                    </p:anim>
                                    <p:anim calcmode="lin" valueType="num">
                                      <p:cBhvr additive="base">
                                        <p:cTn id="32" dur="500" fill="hold"/>
                                        <p:tgtEl>
                                          <p:spTgt spid="51405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4059"/>
                                        </p:tgtEl>
                                        <p:attrNameLst>
                                          <p:attrName>style.visibility</p:attrName>
                                        </p:attrNameLst>
                                      </p:cBhvr>
                                      <p:to>
                                        <p:strVal val="visible"/>
                                      </p:to>
                                    </p:set>
                                    <p:anim calcmode="lin" valueType="num">
                                      <p:cBhvr additive="base">
                                        <p:cTn id="35" dur="500" fill="hold"/>
                                        <p:tgtEl>
                                          <p:spTgt spid="514059"/>
                                        </p:tgtEl>
                                        <p:attrNameLst>
                                          <p:attrName>ppt_x</p:attrName>
                                        </p:attrNameLst>
                                      </p:cBhvr>
                                      <p:tavLst>
                                        <p:tav tm="0">
                                          <p:val>
                                            <p:strVal val="#ppt_x"/>
                                          </p:val>
                                        </p:tav>
                                        <p:tav tm="100000">
                                          <p:val>
                                            <p:strVal val="#ppt_x"/>
                                          </p:val>
                                        </p:tav>
                                      </p:tavLst>
                                    </p:anim>
                                    <p:anim calcmode="lin" valueType="num">
                                      <p:cBhvr additive="base">
                                        <p:cTn id="36" dur="500" fill="hold"/>
                                        <p:tgtEl>
                                          <p:spTgt spid="51405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4060"/>
                                        </p:tgtEl>
                                        <p:attrNameLst>
                                          <p:attrName>style.visibility</p:attrName>
                                        </p:attrNameLst>
                                      </p:cBhvr>
                                      <p:to>
                                        <p:strVal val="visible"/>
                                      </p:to>
                                    </p:set>
                                    <p:anim calcmode="lin" valueType="num">
                                      <p:cBhvr additive="base">
                                        <p:cTn id="39" dur="500" fill="hold"/>
                                        <p:tgtEl>
                                          <p:spTgt spid="514060"/>
                                        </p:tgtEl>
                                        <p:attrNameLst>
                                          <p:attrName>ppt_x</p:attrName>
                                        </p:attrNameLst>
                                      </p:cBhvr>
                                      <p:tavLst>
                                        <p:tav tm="0">
                                          <p:val>
                                            <p:strVal val="#ppt_x"/>
                                          </p:val>
                                        </p:tav>
                                        <p:tav tm="100000">
                                          <p:val>
                                            <p:strVal val="#ppt_x"/>
                                          </p:val>
                                        </p:tav>
                                      </p:tavLst>
                                    </p:anim>
                                    <p:anim calcmode="lin" valueType="num">
                                      <p:cBhvr additive="base">
                                        <p:cTn id="40" dur="500" fill="hold"/>
                                        <p:tgtEl>
                                          <p:spTgt spid="51406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4061"/>
                                        </p:tgtEl>
                                        <p:attrNameLst>
                                          <p:attrName>style.visibility</p:attrName>
                                        </p:attrNameLst>
                                      </p:cBhvr>
                                      <p:to>
                                        <p:strVal val="visible"/>
                                      </p:to>
                                    </p:set>
                                    <p:anim calcmode="lin" valueType="num">
                                      <p:cBhvr additive="base">
                                        <p:cTn id="43" dur="500" fill="hold"/>
                                        <p:tgtEl>
                                          <p:spTgt spid="514061"/>
                                        </p:tgtEl>
                                        <p:attrNameLst>
                                          <p:attrName>ppt_x</p:attrName>
                                        </p:attrNameLst>
                                      </p:cBhvr>
                                      <p:tavLst>
                                        <p:tav tm="0">
                                          <p:val>
                                            <p:strVal val="#ppt_x"/>
                                          </p:val>
                                        </p:tav>
                                        <p:tav tm="100000">
                                          <p:val>
                                            <p:strVal val="#ppt_x"/>
                                          </p:val>
                                        </p:tav>
                                      </p:tavLst>
                                    </p:anim>
                                    <p:anim calcmode="lin" valueType="num">
                                      <p:cBhvr additive="base">
                                        <p:cTn id="44" dur="500" fill="hold"/>
                                        <p:tgtEl>
                                          <p:spTgt spid="51406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14062"/>
                                        </p:tgtEl>
                                        <p:attrNameLst>
                                          <p:attrName>style.visibility</p:attrName>
                                        </p:attrNameLst>
                                      </p:cBhvr>
                                      <p:to>
                                        <p:strVal val="visible"/>
                                      </p:to>
                                    </p:set>
                                    <p:anim calcmode="lin" valueType="num">
                                      <p:cBhvr additive="base">
                                        <p:cTn id="47" dur="500" fill="hold"/>
                                        <p:tgtEl>
                                          <p:spTgt spid="514062"/>
                                        </p:tgtEl>
                                        <p:attrNameLst>
                                          <p:attrName>ppt_x</p:attrName>
                                        </p:attrNameLst>
                                      </p:cBhvr>
                                      <p:tavLst>
                                        <p:tav tm="0">
                                          <p:val>
                                            <p:strVal val="#ppt_x"/>
                                          </p:val>
                                        </p:tav>
                                        <p:tav tm="100000">
                                          <p:val>
                                            <p:strVal val="#ppt_x"/>
                                          </p:val>
                                        </p:tav>
                                      </p:tavLst>
                                    </p:anim>
                                    <p:anim calcmode="lin" valueType="num">
                                      <p:cBhvr additive="base">
                                        <p:cTn id="48" dur="500" fill="hold"/>
                                        <p:tgtEl>
                                          <p:spTgt spid="51406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4063"/>
                                        </p:tgtEl>
                                        <p:attrNameLst>
                                          <p:attrName>style.visibility</p:attrName>
                                        </p:attrNameLst>
                                      </p:cBhvr>
                                      <p:to>
                                        <p:strVal val="visible"/>
                                      </p:to>
                                    </p:set>
                                    <p:anim calcmode="lin" valueType="num">
                                      <p:cBhvr additive="base">
                                        <p:cTn id="51" dur="500" fill="hold"/>
                                        <p:tgtEl>
                                          <p:spTgt spid="514063"/>
                                        </p:tgtEl>
                                        <p:attrNameLst>
                                          <p:attrName>ppt_x</p:attrName>
                                        </p:attrNameLst>
                                      </p:cBhvr>
                                      <p:tavLst>
                                        <p:tav tm="0">
                                          <p:val>
                                            <p:strVal val="#ppt_x"/>
                                          </p:val>
                                        </p:tav>
                                        <p:tav tm="100000">
                                          <p:val>
                                            <p:strVal val="#ppt_x"/>
                                          </p:val>
                                        </p:tav>
                                      </p:tavLst>
                                    </p:anim>
                                    <p:anim calcmode="lin" valueType="num">
                                      <p:cBhvr additive="base">
                                        <p:cTn id="52" dur="500" fill="hold"/>
                                        <p:tgtEl>
                                          <p:spTgt spid="5140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14064"/>
                                        </p:tgtEl>
                                        <p:attrNameLst>
                                          <p:attrName>style.visibility</p:attrName>
                                        </p:attrNameLst>
                                      </p:cBhvr>
                                      <p:to>
                                        <p:strVal val="visible"/>
                                      </p:to>
                                    </p:set>
                                    <p:anim calcmode="lin" valueType="num">
                                      <p:cBhvr additive="base">
                                        <p:cTn id="55" dur="500" fill="hold"/>
                                        <p:tgtEl>
                                          <p:spTgt spid="514064"/>
                                        </p:tgtEl>
                                        <p:attrNameLst>
                                          <p:attrName>ppt_x</p:attrName>
                                        </p:attrNameLst>
                                      </p:cBhvr>
                                      <p:tavLst>
                                        <p:tav tm="0">
                                          <p:val>
                                            <p:strVal val="#ppt_x"/>
                                          </p:val>
                                        </p:tav>
                                        <p:tav tm="100000">
                                          <p:val>
                                            <p:strVal val="#ppt_x"/>
                                          </p:val>
                                        </p:tav>
                                      </p:tavLst>
                                    </p:anim>
                                    <p:anim calcmode="lin" valueType="num">
                                      <p:cBhvr additive="base">
                                        <p:cTn id="56" dur="500" fill="hold"/>
                                        <p:tgtEl>
                                          <p:spTgt spid="5140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animBg="1"/>
      <p:bldP spid="514053" grpId="0" animBg="1"/>
      <p:bldP spid="514054" grpId="0" animBg="1"/>
      <p:bldP spid="514055" grpId="0" animBg="1"/>
      <p:bldP spid="514056" grpId="0"/>
      <p:bldP spid="514057" grpId="0"/>
      <p:bldP spid="514058" grpId="0"/>
      <p:bldP spid="514059" grpId="0" animBg="1"/>
      <p:bldP spid="514060" grpId="0" animBg="1"/>
      <p:bldP spid="514061" grpId="0"/>
      <p:bldP spid="514062" grpId="0" animBg="1"/>
      <p:bldP spid="514063" grpId="0"/>
      <p:bldP spid="51406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C0E243-82DB-4747-827D-BF6670EBEE6F}" type="slidenum">
              <a:rPr lang="en-US" altLang="zh-CN"/>
              <a:pPr eaLnBrk="1" hangingPunct="1"/>
              <a:t>74</a:t>
            </a:fld>
            <a:endParaRPr lang="en-US" altLang="zh-CN"/>
          </a:p>
        </p:txBody>
      </p:sp>
      <p:sp>
        <p:nvSpPr>
          <p:cNvPr id="111619" name="Rectangle 2"/>
          <p:cNvSpPr>
            <a:spLocks noGrp="1" noChangeArrowheads="1"/>
          </p:cNvSpPr>
          <p:nvPr>
            <p:ph type="title"/>
          </p:nvPr>
        </p:nvSpPr>
        <p:spPr>
          <a:xfrm>
            <a:off x="466826" y="595606"/>
            <a:ext cx="7543800" cy="930498"/>
          </a:xfrm>
        </p:spPr>
        <p:txBody>
          <a:bodyPr/>
          <a:lstStyle/>
          <a:p>
            <a:pPr eaLnBrk="1" hangingPunct="1"/>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Solution :</a:t>
            </a:r>
          </a:p>
        </p:txBody>
      </p:sp>
      <p:sp>
        <p:nvSpPr>
          <p:cNvPr id="515075" name="Rectangle 3"/>
          <p:cNvSpPr>
            <a:spLocks noChangeArrowheads="1"/>
          </p:cNvSpPr>
          <p:nvPr/>
        </p:nvSpPr>
        <p:spPr bwMode="auto">
          <a:xfrm>
            <a:off x="971550" y="2781300"/>
            <a:ext cx="75612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zh-CN" b="1">
                <a:latin typeface="Times New Roman" panose="02020603050405020304" pitchFamily="18" charset="0"/>
                <a:ea typeface="黑体" panose="02010609060101010101" pitchFamily="49" charset="-122"/>
                <a:cs typeface="Times New Roman" panose="02020603050405020304" pitchFamily="18" charset="0"/>
              </a:rPr>
              <a:t> </a:t>
            </a:r>
            <a:r>
              <a:rPr lang="zh-CN" altLang="en-US" b="1">
                <a:latin typeface="Times New Roman" panose="02020603050405020304" pitchFamily="18" charset="0"/>
                <a:ea typeface="黑体" panose="02010609060101010101" pitchFamily="49" charset="-122"/>
                <a:cs typeface="Times New Roman" panose="02020603050405020304" pitchFamily="18" charset="0"/>
              </a:rPr>
              <a:t>延期 </a:t>
            </a:r>
            <a:r>
              <a:rPr lang="en-US" altLang="zh-CN" b="1" i="1">
                <a:latin typeface="Times New Roman" panose="02020603050405020304" pitchFamily="18" charset="0"/>
                <a:ea typeface="黑体" panose="02010609060101010101" pitchFamily="49" charset="-122"/>
                <a:cs typeface="Times New Roman" panose="02020603050405020304" pitchFamily="18" charset="0"/>
              </a:rPr>
              <a:t>n</a:t>
            </a:r>
            <a:r>
              <a:rPr lang="en-US" altLang="zh-CN" b="1">
                <a:latin typeface="Times New Roman" panose="02020603050405020304" pitchFamily="18" charset="0"/>
                <a:ea typeface="黑体" panose="02010609060101010101" pitchFamily="49" charset="-122"/>
                <a:cs typeface="Times New Roman" panose="02020603050405020304" pitchFamily="18" charset="0"/>
              </a:rPr>
              <a:t> </a:t>
            </a:r>
            <a:r>
              <a:rPr lang="zh-CN" altLang="en-US" b="1">
                <a:latin typeface="Times New Roman" panose="02020603050405020304" pitchFamily="18" charset="0"/>
                <a:ea typeface="黑体" panose="02010609060101010101" pitchFamily="49" charset="-122"/>
                <a:cs typeface="Times New Roman" panose="02020603050405020304" pitchFamily="18" charset="0"/>
              </a:rPr>
              <a:t>年的价值方程为：</a:t>
            </a:r>
          </a:p>
        </p:txBody>
      </p:sp>
      <p:pic>
        <p:nvPicPr>
          <p:cNvPr id="515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5157788"/>
            <a:ext cx="3589337"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5077" name="Text Box 5"/>
          <p:cNvSpPr txBox="1">
            <a:spLocks noChangeArrowheads="1"/>
          </p:cNvSpPr>
          <p:nvPr/>
        </p:nvSpPr>
        <p:spPr bwMode="auto">
          <a:xfrm>
            <a:off x="827088" y="1341438"/>
            <a:ext cx="3762568" cy="54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spcBef>
                <a:spcPct val="20000"/>
              </a:spcBef>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个月的实际贴现率</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515078" name="Object 6"/>
          <p:cNvGraphicFramePr>
            <a:graphicFrameLocks noChangeAspect="1"/>
          </p:cNvGraphicFramePr>
          <p:nvPr>
            <p:extLst>
              <p:ext uri="{D42A27DB-BD31-4B8C-83A1-F6EECF244321}">
                <p14:modId xmlns:p14="http://schemas.microsoft.com/office/powerpoint/2010/main" val="2854211543"/>
              </p:ext>
            </p:extLst>
          </p:nvPr>
        </p:nvGraphicFramePr>
        <p:xfrm>
          <a:off x="1116013" y="2060575"/>
          <a:ext cx="4889500" cy="503238"/>
        </p:xfrm>
        <a:graphic>
          <a:graphicData uri="http://schemas.openxmlformats.org/presentationml/2006/ole">
            <mc:AlternateContent xmlns:mc="http://schemas.openxmlformats.org/markup-compatibility/2006">
              <mc:Choice xmlns:v="urn:schemas-microsoft-com:vml" Requires="v">
                <p:oleObj spid="_x0000_s120944" name="Equation" r:id="rId4" imgW="2222500" imgH="228600" progId="">
                  <p:embed/>
                </p:oleObj>
              </mc:Choice>
              <mc:Fallback>
                <p:oleObj name="Equation" r:id="rId4" imgW="2222500" imgH="2286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060575"/>
                        <a:ext cx="48895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5079" name="Object 7"/>
          <p:cNvGraphicFramePr>
            <a:graphicFrameLocks noChangeAspect="1"/>
          </p:cNvGraphicFramePr>
          <p:nvPr>
            <p:extLst>
              <p:ext uri="{D42A27DB-BD31-4B8C-83A1-F6EECF244321}">
                <p14:modId xmlns:p14="http://schemas.microsoft.com/office/powerpoint/2010/main" val="855727689"/>
              </p:ext>
            </p:extLst>
          </p:nvPr>
        </p:nvGraphicFramePr>
        <p:xfrm>
          <a:off x="1135256" y="3532188"/>
          <a:ext cx="6908800" cy="904875"/>
        </p:xfrm>
        <a:graphic>
          <a:graphicData uri="http://schemas.openxmlformats.org/presentationml/2006/ole">
            <mc:AlternateContent xmlns:mc="http://schemas.openxmlformats.org/markup-compatibility/2006">
              <mc:Choice xmlns:v="urn:schemas-microsoft-com:vml" Requires="v">
                <p:oleObj spid="_x0000_s120945" name="Equation" r:id="rId6" imgW="3200400" imgH="419100" progId="">
                  <p:embed/>
                </p:oleObj>
              </mc:Choice>
              <mc:Fallback>
                <p:oleObj name="Equation" r:id="rId6" imgW="3200400" imgH="4191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5256" y="3532188"/>
                        <a:ext cx="690880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080" name="Text Box 8"/>
          <p:cNvSpPr txBox="1">
            <a:spLocks noChangeArrowheads="1"/>
          </p:cNvSpPr>
          <p:nvPr/>
        </p:nvSpPr>
        <p:spPr bwMode="auto">
          <a:xfrm>
            <a:off x="1691680" y="5373216"/>
            <a:ext cx="3850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sz="2800" b="1" i="1" dirty="0">
                <a:latin typeface="Times New Roman" pitchFamily="18" charset="0"/>
              </a:rPr>
              <a:t>n</a:t>
            </a:r>
          </a:p>
        </p:txBody>
      </p:sp>
      <p:sp>
        <p:nvSpPr>
          <p:cNvPr id="515081" name="AutoShape 9"/>
          <p:cNvSpPr>
            <a:spLocks noChangeArrowheads="1"/>
          </p:cNvSpPr>
          <p:nvPr/>
        </p:nvSpPr>
        <p:spPr bwMode="auto">
          <a:xfrm>
            <a:off x="3348038" y="4437063"/>
            <a:ext cx="576262" cy="360362"/>
          </a:xfrm>
          <a:prstGeom prst="downArrow">
            <a:avLst>
              <a:gd name="adj1" fmla="val 50000"/>
              <a:gd name="adj2" fmla="val 2500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Tree>
    <p:extLst>
      <p:ext uri="{BB962C8B-B14F-4D97-AF65-F5344CB8AC3E}">
        <p14:creationId xmlns:p14="http://schemas.microsoft.com/office/powerpoint/2010/main" val="3527313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5077"/>
                                        </p:tgtEl>
                                        <p:attrNameLst>
                                          <p:attrName>style.visibility</p:attrName>
                                        </p:attrNameLst>
                                      </p:cBhvr>
                                      <p:to>
                                        <p:strVal val="visible"/>
                                      </p:to>
                                    </p:set>
                                    <p:anim calcmode="lin" valueType="num">
                                      <p:cBhvr additive="base">
                                        <p:cTn id="7" dur="500" fill="hold"/>
                                        <p:tgtEl>
                                          <p:spTgt spid="515077"/>
                                        </p:tgtEl>
                                        <p:attrNameLst>
                                          <p:attrName>ppt_x</p:attrName>
                                        </p:attrNameLst>
                                      </p:cBhvr>
                                      <p:tavLst>
                                        <p:tav tm="0">
                                          <p:val>
                                            <p:strVal val="#ppt_x"/>
                                          </p:val>
                                        </p:tav>
                                        <p:tav tm="100000">
                                          <p:val>
                                            <p:strVal val="#ppt_x"/>
                                          </p:val>
                                        </p:tav>
                                      </p:tavLst>
                                    </p:anim>
                                    <p:anim calcmode="lin" valueType="num">
                                      <p:cBhvr additive="base">
                                        <p:cTn id="8" dur="500" fill="hold"/>
                                        <p:tgtEl>
                                          <p:spTgt spid="51507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5078"/>
                                        </p:tgtEl>
                                        <p:attrNameLst>
                                          <p:attrName>style.visibility</p:attrName>
                                        </p:attrNameLst>
                                      </p:cBhvr>
                                      <p:to>
                                        <p:strVal val="visible"/>
                                      </p:to>
                                    </p:set>
                                    <p:anim calcmode="lin" valueType="num">
                                      <p:cBhvr additive="base">
                                        <p:cTn id="11" dur="500" fill="hold"/>
                                        <p:tgtEl>
                                          <p:spTgt spid="515078"/>
                                        </p:tgtEl>
                                        <p:attrNameLst>
                                          <p:attrName>ppt_x</p:attrName>
                                        </p:attrNameLst>
                                      </p:cBhvr>
                                      <p:tavLst>
                                        <p:tav tm="0">
                                          <p:val>
                                            <p:strVal val="#ppt_x"/>
                                          </p:val>
                                        </p:tav>
                                        <p:tav tm="100000">
                                          <p:val>
                                            <p:strVal val="#ppt_x"/>
                                          </p:val>
                                        </p:tav>
                                      </p:tavLst>
                                    </p:anim>
                                    <p:anim calcmode="lin" valueType="num">
                                      <p:cBhvr additive="base">
                                        <p:cTn id="12" dur="500" fill="hold"/>
                                        <p:tgtEl>
                                          <p:spTgt spid="51507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5075"/>
                                        </p:tgtEl>
                                        <p:attrNameLst>
                                          <p:attrName>style.visibility</p:attrName>
                                        </p:attrNameLst>
                                      </p:cBhvr>
                                      <p:to>
                                        <p:strVal val="visible"/>
                                      </p:to>
                                    </p:set>
                                    <p:anim calcmode="lin" valueType="num">
                                      <p:cBhvr additive="base">
                                        <p:cTn id="17" dur="500" fill="hold"/>
                                        <p:tgtEl>
                                          <p:spTgt spid="515075"/>
                                        </p:tgtEl>
                                        <p:attrNameLst>
                                          <p:attrName>ppt_x</p:attrName>
                                        </p:attrNameLst>
                                      </p:cBhvr>
                                      <p:tavLst>
                                        <p:tav tm="0">
                                          <p:val>
                                            <p:strVal val="#ppt_x"/>
                                          </p:val>
                                        </p:tav>
                                        <p:tav tm="100000">
                                          <p:val>
                                            <p:strVal val="#ppt_x"/>
                                          </p:val>
                                        </p:tav>
                                      </p:tavLst>
                                    </p:anim>
                                    <p:anim calcmode="lin" valueType="num">
                                      <p:cBhvr additive="base">
                                        <p:cTn id="18" dur="500" fill="hold"/>
                                        <p:tgtEl>
                                          <p:spTgt spid="51507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15079"/>
                                        </p:tgtEl>
                                        <p:attrNameLst>
                                          <p:attrName>style.visibility</p:attrName>
                                        </p:attrNameLst>
                                      </p:cBhvr>
                                      <p:to>
                                        <p:strVal val="visible"/>
                                      </p:to>
                                    </p:set>
                                    <p:anim calcmode="lin" valueType="num">
                                      <p:cBhvr additive="base">
                                        <p:cTn id="23" dur="500" fill="hold"/>
                                        <p:tgtEl>
                                          <p:spTgt spid="515079"/>
                                        </p:tgtEl>
                                        <p:attrNameLst>
                                          <p:attrName>ppt_x</p:attrName>
                                        </p:attrNameLst>
                                      </p:cBhvr>
                                      <p:tavLst>
                                        <p:tav tm="0">
                                          <p:val>
                                            <p:strVal val="#ppt_x"/>
                                          </p:val>
                                        </p:tav>
                                        <p:tav tm="100000">
                                          <p:val>
                                            <p:strVal val="#ppt_x"/>
                                          </p:val>
                                        </p:tav>
                                      </p:tavLst>
                                    </p:anim>
                                    <p:anim calcmode="lin" valueType="num">
                                      <p:cBhvr additive="base">
                                        <p:cTn id="24" dur="500" fill="hold"/>
                                        <p:tgtEl>
                                          <p:spTgt spid="51507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15081"/>
                                        </p:tgtEl>
                                        <p:attrNameLst>
                                          <p:attrName>style.visibility</p:attrName>
                                        </p:attrNameLst>
                                      </p:cBhvr>
                                      <p:to>
                                        <p:strVal val="visible"/>
                                      </p:to>
                                    </p:set>
                                    <p:anim calcmode="lin" valueType="num">
                                      <p:cBhvr additive="base">
                                        <p:cTn id="29" dur="500" fill="hold"/>
                                        <p:tgtEl>
                                          <p:spTgt spid="515081"/>
                                        </p:tgtEl>
                                        <p:attrNameLst>
                                          <p:attrName>ppt_x</p:attrName>
                                        </p:attrNameLst>
                                      </p:cBhvr>
                                      <p:tavLst>
                                        <p:tav tm="0">
                                          <p:val>
                                            <p:strVal val="#ppt_x"/>
                                          </p:val>
                                        </p:tav>
                                        <p:tav tm="100000">
                                          <p:val>
                                            <p:strVal val="#ppt_x"/>
                                          </p:val>
                                        </p:tav>
                                      </p:tavLst>
                                    </p:anim>
                                    <p:anim calcmode="lin" valueType="num">
                                      <p:cBhvr additive="base">
                                        <p:cTn id="30" dur="500" fill="hold"/>
                                        <p:tgtEl>
                                          <p:spTgt spid="51508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515076"/>
                                        </p:tgtEl>
                                        <p:attrNameLst>
                                          <p:attrName>style.visibility</p:attrName>
                                        </p:attrNameLst>
                                      </p:cBhvr>
                                      <p:to>
                                        <p:strVal val="visible"/>
                                      </p:to>
                                    </p:set>
                                    <p:anim calcmode="lin" valueType="num">
                                      <p:cBhvr additive="base">
                                        <p:cTn id="35" dur="500" fill="hold"/>
                                        <p:tgtEl>
                                          <p:spTgt spid="515076"/>
                                        </p:tgtEl>
                                        <p:attrNameLst>
                                          <p:attrName>ppt_x</p:attrName>
                                        </p:attrNameLst>
                                      </p:cBhvr>
                                      <p:tavLst>
                                        <p:tav tm="0">
                                          <p:val>
                                            <p:strVal val="#ppt_x"/>
                                          </p:val>
                                        </p:tav>
                                        <p:tav tm="100000">
                                          <p:val>
                                            <p:strVal val="#ppt_x"/>
                                          </p:val>
                                        </p:tav>
                                      </p:tavLst>
                                    </p:anim>
                                    <p:anim calcmode="lin" valueType="num">
                                      <p:cBhvr additive="base">
                                        <p:cTn id="36" dur="500" fill="hold"/>
                                        <p:tgtEl>
                                          <p:spTgt spid="5150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5080"/>
                                        </p:tgtEl>
                                        <p:attrNameLst>
                                          <p:attrName>style.visibility</p:attrName>
                                        </p:attrNameLst>
                                      </p:cBhvr>
                                      <p:to>
                                        <p:strVal val="visible"/>
                                      </p:to>
                                    </p:set>
                                    <p:anim calcmode="lin" valueType="num">
                                      <p:cBhvr additive="base">
                                        <p:cTn id="39" dur="500" fill="hold"/>
                                        <p:tgtEl>
                                          <p:spTgt spid="515080"/>
                                        </p:tgtEl>
                                        <p:attrNameLst>
                                          <p:attrName>ppt_x</p:attrName>
                                        </p:attrNameLst>
                                      </p:cBhvr>
                                      <p:tavLst>
                                        <p:tav tm="0">
                                          <p:val>
                                            <p:strVal val="#ppt_x"/>
                                          </p:val>
                                        </p:tav>
                                        <p:tav tm="100000">
                                          <p:val>
                                            <p:strVal val="#ppt_x"/>
                                          </p:val>
                                        </p:tav>
                                      </p:tavLst>
                                    </p:anim>
                                    <p:anim calcmode="lin" valueType="num">
                                      <p:cBhvr additive="base">
                                        <p:cTn id="40" dur="500" fill="hold"/>
                                        <p:tgtEl>
                                          <p:spTgt spid="515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p:bldP spid="515077" grpId="0"/>
      <p:bldP spid="515080" grpId="0"/>
      <p:bldP spid="51508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7E244B-40D8-4D96-9A4B-CE4B715E56C8}" type="slidenum">
              <a:rPr lang="en-US" altLang="zh-CN"/>
              <a:pPr eaLnBrk="1" hangingPunct="1"/>
              <a:t>75</a:t>
            </a:fld>
            <a:endParaRPr lang="en-US" altLang="zh-CN"/>
          </a:p>
        </p:txBody>
      </p:sp>
      <p:pic>
        <p:nvPicPr>
          <p:cNvPr id="1054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20938"/>
            <a:ext cx="662622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6" name="Text Box 3"/>
          <p:cNvSpPr txBox="1">
            <a:spLocks noChangeArrowheads="1"/>
          </p:cNvSpPr>
          <p:nvPr/>
        </p:nvSpPr>
        <p:spPr bwMode="auto">
          <a:xfrm>
            <a:off x="684213" y="110331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sz="2400" b="1" dirty="0">
                <a:solidFill>
                  <a:srgbClr val="051291"/>
                </a:solidFill>
                <a:latin typeface="Times New Roman" pitchFamily="18" charset="0"/>
                <a:ea typeface="Gungsuh" pitchFamily="18" charset="-127"/>
              </a:rPr>
              <a:t>Exercise </a:t>
            </a:r>
            <a:r>
              <a:rPr lang="en-US" altLang="zh-CN" sz="2400" b="1" dirty="0" smtClean="0">
                <a:solidFill>
                  <a:srgbClr val="051291"/>
                </a:solidFill>
                <a:latin typeface="Times New Roman" pitchFamily="18" charset="0"/>
                <a:ea typeface="Gungsuh" pitchFamily="18" charset="-127"/>
              </a:rPr>
              <a:t>2</a:t>
            </a:r>
            <a:r>
              <a:rPr lang="zh-CN" altLang="en-US" sz="2400" b="1" dirty="0" smtClean="0">
                <a:solidFill>
                  <a:srgbClr val="051291"/>
                </a:solidFill>
                <a:latin typeface="Arial Black" pitchFamily="34" charset="0"/>
                <a:ea typeface="Gungsuh" pitchFamily="18" charset="-127"/>
              </a:rPr>
              <a:t>：</a:t>
            </a:r>
            <a:endParaRPr lang="zh-CN" altLang="en-US" sz="2400" b="1" dirty="0">
              <a:solidFill>
                <a:srgbClr val="051291"/>
              </a:solidFill>
              <a:latin typeface="Arial Black" pitchFamily="34" charset="0"/>
              <a:ea typeface="Gungsuh" pitchFamily="18" charset="-127"/>
            </a:endParaRPr>
          </a:p>
        </p:txBody>
      </p:sp>
    </p:spTree>
    <p:extLst>
      <p:ext uri="{BB962C8B-B14F-4D97-AF65-F5344CB8AC3E}">
        <p14:creationId xmlns:p14="http://schemas.microsoft.com/office/powerpoint/2010/main" val="14439215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3389A79-168C-4B0A-B580-BB2F18BED3C7}" type="slidenum">
              <a:rPr lang="en-US" altLang="zh-CN"/>
              <a:pPr eaLnBrk="1" hangingPunct="1"/>
              <a:t>76</a:t>
            </a:fld>
            <a:endParaRPr lang="en-US" altLang="zh-CN"/>
          </a:p>
        </p:txBody>
      </p:sp>
      <p:pic>
        <p:nvPicPr>
          <p:cNvPr id="567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268413"/>
            <a:ext cx="403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299" name="AutoShape 3"/>
          <p:cNvSpPr>
            <a:spLocks noChangeArrowheads="1"/>
          </p:cNvSpPr>
          <p:nvPr/>
        </p:nvSpPr>
        <p:spPr bwMode="auto">
          <a:xfrm>
            <a:off x="2700338" y="2133600"/>
            <a:ext cx="792162" cy="288925"/>
          </a:xfrm>
          <a:prstGeom prst="upDownArrow">
            <a:avLst>
              <a:gd name="adj1" fmla="val 50000"/>
              <a:gd name="adj2" fmla="val 2000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0" name="AutoShape 4"/>
          <p:cNvSpPr>
            <a:spLocks/>
          </p:cNvSpPr>
          <p:nvPr/>
        </p:nvSpPr>
        <p:spPr bwMode="auto">
          <a:xfrm rot="5400000">
            <a:off x="2249488" y="2295525"/>
            <a:ext cx="323850" cy="2447925"/>
          </a:xfrm>
          <a:prstGeom prst="rightBrace">
            <a:avLst>
              <a:gd name="adj1" fmla="val 62990"/>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1" name="AutoShape 5"/>
          <p:cNvSpPr>
            <a:spLocks noChangeArrowheads="1"/>
          </p:cNvSpPr>
          <p:nvPr/>
        </p:nvSpPr>
        <p:spPr bwMode="auto">
          <a:xfrm>
            <a:off x="2195513" y="3860800"/>
            <a:ext cx="504825" cy="287338"/>
          </a:xfrm>
          <a:prstGeom prst="downArrow">
            <a:avLst>
              <a:gd name="adj1" fmla="val 50000"/>
              <a:gd name="adj2" fmla="val 2500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673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5302250"/>
            <a:ext cx="187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303" name="AutoShape 7"/>
          <p:cNvSpPr>
            <a:spLocks/>
          </p:cNvSpPr>
          <p:nvPr/>
        </p:nvSpPr>
        <p:spPr bwMode="auto">
          <a:xfrm>
            <a:off x="6804025" y="2852738"/>
            <a:ext cx="215900" cy="3600450"/>
          </a:xfrm>
          <a:prstGeom prst="rightBrace">
            <a:avLst>
              <a:gd name="adj1" fmla="val 138971"/>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673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084763"/>
            <a:ext cx="97948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305" name="Text Box 9"/>
          <p:cNvSpPr txBox="1">
            <a:spLocks noChangeArrowheads="1"/>
          </p:cNvSpPr>
          <p:nvPr/>
        </p:nvSpPr>
        <p:spPr bwMode="auto">
          <a:xfrm>
            <a:off x="808038" y="639763"/>
            <a:ext cx="1665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sz="2400" b="1" dirty="0">
                <a:solidFill>
                  <a:srgbClr val="051291"/>
                </a:solidFill>
                <a:latin typeface="Times New Roman" pitchFamily="18" charset="0"/>
              </a:rPr>
              <a:t>Solution </a:t>
            </a:r>
            <a:r>
              <a:rPr lang="zh-CN" altLang="en-US" sz="2400" b="1" dirty="0" smtClean="0">
                <a:solidFill>
                  <a:srgbClr val="051291"/>
                </a:solidFill>
                <a:latin typeface="Times New Roman" pitchFamily="18" charset="0"/>
              </a:rPr>
              <a:t>：</a:t>
            </a:r>
            <a:endParaRPr lang="zh-CN" altLang="en-US" sz="2400" b="1" dirty="0">
              <a:solidFill>
                <a:srgbClr val="051291"/>
              </a:solidFill>
              <a:latin typeface="Times New Roman" pitchFamily="18" charset="0"/>
            </a:endParaRPr>
          </a:p>
        </p:txBody>
      </p:sp>
      <p:graphicFrame>
        <p:nvGraphicFramePr>
          <p:cNvPr id="567306" name="Object 10"/>
          <p:cNvGraphicFramePr>
            <a:graphicFrameLocks noChangeAspect="1"/>
          </p:cNvGraphicFramePr>
          <p:nvPr/>
        </p:nvGraphicFramePr>
        <p:xfrm>
          <a:off x="4284663" y="5446713"/>
          <a:ext cx="2016125" cy="504825"/>
        </p:xfrm>
        <a:graphic>
          <a:graphicData uri="http://schemas.openxmlformats.org/presentationml/2006/ole">
            <mc:AlternateContent xmlns:mc="http://schemas.openxmlformats.org/markup-compatibility/2006">
              <mc:Choice xmlns:v="urn:schemas-microsoft-com:vml" Requires="v">
                <p:oleObj spid="_x0000_s122020" name="Equation" r:id="rId6" imgW="812447" imgH="203112" progId="">
                  <p:embed/>
                </p:oleObj>
              </mc:Choice>
              <mc:Fallback>
                <p:oleObj name="Equation" r:id="rId6" imgW="812447" imgH="20311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5446713"/>
                        <a:ext cx="20161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7307" name="Object 11"/>
          <p:cNvGraphicFramePr>
            <a:graphicFrameLocks noChangeAspect="1"/>
          </p:cNvGraphicFramePr>
          <p:nvPr/>
        </p:nvGraphicFramePr>
        <p:xfrm>
          <a:off x="1042988" y="2492375"/>
          <a:ext cx="4537075" cy="890588"/>
        </p:xfrm>
        <a:graphic>
          <a:graphicData uri="http://schemas.openxmlformats.org/presentationml/2006/ole">
            <mc:AlternateContent xmlns:mc="http://schemas.openxmlformats.org/markup-compatibility/2006">
              <mc:Choice xmlns:v="urn:schemas-microsoft-com:vml" Requires="v">
                <p:oleObj spid="_x0000_s122021" name="Equation" r:id="rId8" imgW="2133600" imgH="419100" progId="">
                  <p:embed/>
                </p:oleObj>
              </mc:Choice>
              <mc:Fallback>
                <p:oleObj name="Equation" r:id="rId8" imgW="2133600" imgH="4191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2492375"/>
                        <a:ext cx="4537075"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7308" name="Object 12"/>
          <p:cNvGraphicFramePr>
            <a:graphicFrameLocks noChangeAspect="1"/>
          </p:cNvGraphicFramePr>
          <p:nvPr/>
        </p:nvGraphicFramePr>
        <p:xfrm>
          <a:off x="900113" y="4221163"/>
          <a:ext cx="4032250" cy="525462"/>
        </p:xfrm>
        <a:graphic>
          <a:graphicData uri="http://schemas.openxmlformats.org/presentationml/2006/ole">
            <mc:AlternateContent xmlns:mc="http://schemas.openxmlformats.org/markup-compatibility/2006">
              <mc:Choice xmlns:v="urn:schemas-microsoft-com:vml" Requires="v">
                <p:oleObj spid="_x0000_s122022" name="Equation" r:id="rId10" imgW="1752600" imgH="228600" progId="">
                  <p:embed/>
                </p:oleObj>
              </mc:Choice>
              <mc:Fallback>
                <p:oleObj name="Equation" r:id="rId10" imgW="1752600" imgH="2286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4221163"/>
                        <a:ext cx="403225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7309" name="AutoShape 13"/>
          <p:cNvSpPr>
            <a:spLocks noChangeArrowheads="1"/>
          </p:cNvSpPr>
          <p:nvPr/>
        </p:nvSpPr>
        <p:spPr bwMode="auto">
          <a:xfrm>
            <a:off x="2268538" y="5013325"/>
            <a:ext cx="504825" cy="287338"/>
          </a:xfrm>
          <a:prstGeom prst="downArrow">
            <a:avLst>
              <a:gd name="adj1" fmla="val 50000"/>
              <a:gd name="adj2" fmla="val 25000"/>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55434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7305"/>
                                        </p:tgtEl>
                                        <p:attrNameLst>
                                          <p:attrName>style.visibility</p:attrName>
                                        </p:attrNameLst>
                                      </p:cBhvr>
                                      <p:to>
                                        <p:strVal val="visible"/>
                                      </p:to>
                                    </p:set>
                                    <p:anim calcmode="lin" valueType="num">
                                      <p:cBhvr additive="base">
                                        <p:cTn id="7" dur="500" fill="hold"/>
                                        <p:tgtEl>
                                          <p:spTgt spid="567305"/>
                                        </p:tgtEl>
                                        <p:attrNameLst>
                                          <p:attrName>ppt_x</p:attrName>
                                        </p:attrNameLst>
                                      </p:cBhvr>
                                      <p:tavLst>
                                        <p:tav tm="0">
                                          <p:val>
                                            <p:strVal val="#ppt_x"/>
                                          </p:val>
                                        </p:tav>
                                        <p:tav tm="100000">
                                          <p:val>
                                            <p:strVal val="#ppt_x"/>
                                          </p:val>
                                        </p:tav>
                                      </p:tavLst>
                                    </p:anim>
                                    <p:anim calcmode="lin" valueType="num">
                                      <p:cBhvr additive="base">
                                        <p:cTn id="8" dur="500" fill="hold"/>
                                        <p:tgtEl>
                                          <p:spTgt spid="5673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7298"/>
                                        </p:tgtEl>
                                        <p:attrNameLst>
                                          <p:attrName>style.visibility</p:attrName>
                                        </p:attrNameLst>
                                      </p:cBhvr>
                                      <p:to>
                                        <p:strVal val="visible"/>
                                      </p:to>
                                    </p:set>
                                    <p:anim calcmode="lin" valueType="num">
                                      <p:cBhvr additive="base">
                                        <p:cTn id="13" dur="500" fill="hold"/>
                                        <p:tgtEl>
                                          <p:spTgt spid="567298"/>
                                        </p:tgtEl>
                                        <p:attrNameLst>
                                          <p:attrName>ppt_x</p:attrName>
                                        </p:attrNameLst>
                                      </p:cBhvr>
                                      <p:tavLst>
                                        <p:tav tm="0">
                                          <p:val>
                                            <p:strVal val="#ppt_x"/>
                                          </p:val>
                                        </p:tav>
                                        <p:tav tm="100000">
                                          <p:val>
                                            <p:strVal val="#ppt_x"/>
                                          </p:val>
                                        </p:tav>
                                      </p:tavLst>
                                    </p:anim>
                                    <p:anim calcmode="lin" valueType="num">
                                      <p:cBhvr additive="base">
                                        <p:cTn id="14" dur="500" fill="hold"/>
                                        <p:tgtEl>
                                          <p:spTgt spid="56729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7299"/>
                                        </p:tgtEl>
                                        <p:attrNameLst>
                                          <p:attrName>style.visibility</p:attrName>
                                        </p:attrNameLst>
                                      </p:cBhvr>
                                      <p:to>
                                        <p:strVal val="visible"/>
                                      </p:to>
                                    </p:set>
                                    <p:anim calcmode="lin" valueType="num">
                                      <p:cBhvr additive="base">
                                        <p:cTn id="19" dur="500" fill="hold"/>
                                        <p:tgtEl>
                                          <p:spTgt spid="567299"/>
                                        </p:tgtEl>
                                        <p:attrNameLst>
                                          <p:attrName>ppt_x</p:attrName>
                                        </p:attrNameLst>
                                      </p:cBhvr>
                                      <p:tavLst>
                                        <p:tav tm="0">
                                          <p:val>
                                            <p:strVal val="#ppt_x"/>
                                          </p:val>
                                        </p:tav>
                                        <p:tav tm="100000">
                                          <p:val>
                                            <p:strVal val="#ppt_x"/>
                                          </p:val>
                                        </p:tav>
                                      </p:tavLst>
                                    </p:anim>
                                    <p:anim calcmode="lin" valueType="num">
                                      <p:cBhvr additive="base">
                                        <p:cTn id="20" dur="500" fill="hold"/>
                                        <p:tgtEl>
                                          <p:spTgt spid="56729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67307"/>
                                        </p:tgtEl>
                                        <p:attrNameLst>
                                          <p:attrName>style.visibility</p:attrName>
                                        </p:attrNameLst>
                                      </p:cBhvr>
                                      <p:to>
                                        <p:strVal val="visible"/>
                                      </p:to>
                                    </p:set>
                                    <p:anim calcmode="lin" valueType="num">
                                      <p:cBhvr additive="base">
                                        <p:cTn id="25" dur="500" fill="hold"/>
                                        <p:tgtEl>
                                          <p:spTgt spid="567307"/>
                                        </p:tgtEl>
                                        <p:attrNameLst>
                                          <p:attrName>ppt_x</p:attrName>
                                        </p:attrNameLst>
                                      </p:cBhvr>
                                      <p:tavLst>
                                        <p:tav tm="0">
                                          <p:val>
                                            <p:strVal val="#ppt_x"/>
                                          </p:val>
                                        </p:tav>
                                        <p:tav tm="100000">
                                          <p:val>
                                            <p:strVal val="#ppt_x"/>
                                          </p:val>
                                        </p:tav>
                                      </p:tavLst>
                                    </p:anim>
                                    <p:anim calcmode="lin" valueType="num">
                                      <p:cBhvr additive="base">
                                        <p:cTn id="26" dur="500" fill="hold"/>
                                        <p:tgtEl>
                                          <p:spTgt spid="56730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67300"/>
                                        </p:tgtEl>
                                        <p:attrNameLst>
                                          <p:attrName>style.visibility</p:attrName>
                                        </p:attrNameLst>
                                      </p:cBhvr>
                                      <p:to>
                                        <p:strVal val="visible"/>
                                      </p:to>
                                    </p:set>
                                    <p:anim calcmode="lin" valueType="num">
                                      <p:cBhvr additive="base">
                                        <p:cTn id="31" dur="500" fill="hold"/>
                                        <p:tgtEl>
                                          <p:spTgt spid="567300"/>
                                        </p:tgtEl>
                                        <p:attrNameLst>
                                          <p:attrName>ppt_x</p:attrName>
                                        </p:attrNameLst>
                                      </p:cBhvr>
                                      <p:tavLst>
                                        <p:tav tm="0">
                                          <p:val>
                                            <p:strVal val="#ppt_x"/>
                                          </p:val>
                                        </p:tav>
                                        <p:tav tm="100000">
                                          <p:val>
                                            <p:strVal val="#ppt_x"/>
                                          </p:val>
                                        </p:tav>
                                      </p:tavLst>
                                    </p:anim>
                                    <p:anim calcmode="lin" valueType="num">
                                      <p:cBhvr additive="base">
                                        <p:cTn id="32" dur="500" fill="hold"/>
                                        <p:tgtEl>
                                          <p:spTgt spid="5673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67301"/>
                                        </p:tgtEl>
                                        <p:attrNameLst>
                                          <p:attrName>style.visibility</p:attrName>
                                        </p:attrNameLst>
                                      </p:cBhvr>
                                      <p:to>
                                        <p:strVal val="visible"/>
                                      </p:to>
                                    </p:set>
                                    <p:anim calcmode="lin" valueType="num">
                                      <p:cBhvr additive="base">
                                        <p:cTn id="35" dur="500" fill="hold"/>
                                        <p:tgtEl>
                                          <p:spTgt spid="567301"/>
                                        </p:tgtEl>
                                        <p:attrNameLst>
                                          <p:attrName>ppt_x</p:attrName>
                                        </p:attrNameLst>
                                      </p:cBhvr>
                                      <p:tavLst>
                                        <p:tav tm="0">
                                          <p:val>
                                            <p:strVal val="#ppt_x"/>
                                          </p:val>
                                        </p:tav>
                                        <p:tav tm="100000">
                                          <p:val>
                                            <p:strVal val="#ppt_x"/>
                                          </p:val>
                                        </p:tav>
                                      </p:tavLst>
                                    </p:anim>
                                    <p:anim calcmode="lin" valueType="num">
                                      <p:cBhvr additive="base">
                                        <p:cTn id="36" dur="500" fill="hold"/>
                                        <p:tgtEl>
                                          <p:spTgt spid="56730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67308"/>
                                        </p:tgtEl>
                                        <p:attrNameLst>
                                          <p:attrName>style.visibility</p:attrName>
                                        </p:attrNameLst>
                                      </p:cBhvr>
                                      <p:to>
                                        <p:strVal val="visible"/>
                                      </p:to>
                                    </p:set>
                                    <p:anim calcmode="lin" valueType="num">
                                      <p:cBhvr additive="base">
                                        <p:cTn id="41" dur="500" fill="hold"/>
                                        <p:tgtEl>
                                          <p:spTgt spid="567308"/>
                                        </p:tgtEl>
                                        <p:attrNameLst>
                                          <p:attrName>ppt_x</p:attrName>
                                        </p:attrNameLst>
                                      </p:cBhvr>
                                      <p:tavLst>
                                        <p:tav tm="0">
                                          <p:val>
                                            <p:strVal val="#ppt_x"/>
                                          </p:val>
                                        </p:tav>
                                        <p:tav tm="100000">
                                          <p:val>
                                            <p:strVal val="#ppt_x"/>
                                          </p:val>
                                        </p:tav>
                                      </p:tavLst>
                                    </p:anim>
                                    <p:anim calcmode="lin" valueType="num">
                                      <p:cBhvr additive="base">
                                        <p:cTn id="42" dur="500" fill="hold"/>
                                        <p:tgtEl>
                                          <p:spTgt spid="56730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67309"/>
                                        </p:tgtEl>
                                        <p:attrNameLst>
                                          <p:attrName>style.visibility</p:attrName>
                                        </p:attrNameLst>
                                      </p:cBhvr>
                                      <p:to>
                                        <p:strVal val="visible"/>
                                      </p:to>
                                    </p:set>
                                    <p:anim calcmode="lin" valueType="num">
                                      <p:cBhvr additive="base">
                                        <p:cTn id="47" dur="500" fill="hold"/>
                                        <p:tgtEl>
                                          <p:spTgt spid="567309"/>
                                        </p:tgtEl>
                                        <p:attrNameLst>
                                          <p:attrName>ppt_x</p:attrName>
                                        </p:attrNameLst>
                                      </p:cBhvr>
                                      <p:tavLst>
                                        <p:tav tm="0">
                                          <p:val>
                                            <p:strVal val="#ppt_x"/>
                                          </p:val>
                                        </p:tav>
                                        <p:tav tm="100000">
                                          <p:val>
                                            <p:strVal val="#ppt_x"/>
                                          </p:val>
                                        </p:tav>
                                      </p:tavLst>
                                    </p:anim>
                                    <p:anim calcmode="lin" valueType="num">
                                      <p:cBhvr additive="base">
                                        <p:cTn id="48" dur="500" fill="hold"/>
                                        <p:tgtEl>
                                          <p:spTgt spid="567309"/>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nodeType="clickEffect">
                                  <p:stCondLst>
                                    <p:cond delay="0"/>
                                  </p:stCondLst>
                                  <p:childTnLst>
                                    <p:set>
                                      <p:cBhvr>
                                        <p:cTn id="52" dur="1" fill="hold">
                                          <p:stCondLst>
                                            <p:cond delay="0"/>
                                          </p:stCondLst>
                                        </p:cTn>
                                        <p:tgtEl>
                                          <p:spTgt spid="567302"/>
                                        </p:tgtEl>
                                        <p:attrNameLst>
                                          <p:attrName>style.visibility</p:attrName>
                                        </p:attrNameLst>
                                      </p:cBhvr>
                                      <p:to>
                                        <p:strVal val="visible"/>
                                      </p:to>
                                    </p:set>
                                    <p:animEffect transition="in" filter="diamond(in)">
                                      <p:cBhvr>
                                        <p:cTn id="53" dur="2000"/>
                                        <p:tgtEl>
                                          <p:spTgt spid="56730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567306"/>
                                        </p:tgtEl>
                                        <p:attrNameLst>
                                          <p:attrName>style.visibility</p:attrName>
                                        </p:attrNameLst>
                                      </p:cBhvr>
                                      <p:to>
                                        <p:strVal val="visible"/>
                                      </p:to>
                                    </p:set>
                                    <p:anim calcmode="lin" valueType="num">
                                      <p:cBhvr additive="base">
                                        <p:cTn id="58" dur="500" fill="hold"/>
                                        <p:tgtEl>
                                          <p:spTgt spid="567306"/>
                                        </p:tgtEl>
                                        <p:attrNameLst>
                                          <p:attrName>ppt_x</p:attrName>
                                        </p:attrNameLst>
                                      </p:cBhvr>
                                      <p:tavLst>
                                        <p:tav tm="0">
                                          <p:val>
                                            <p:strVal val="#ppt_x"/>
                                          </p:val>
                                        </p:tav>
                                        <p:tav tm="100000">
                                          <p:val>
                                            <p:strVal val="#ppt_x"/>
                                          </p:val>
                                        </p:tav>
                                      </p:tavLst>
                                    </p:anim>
                                    <p:anim calcmode="lin" valueType="num">
                                      <p:cBhvr additive="base">
                                        <p:cTn id="59" dur="500" fill="hold"/>
                                        <p:tgtEl>
                                          <p:spTgt spid="567306"/>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67303"/>
                                        </p:tgtEl>
                                        <p:attrNameLst>
                                          <p:attrName>style.visibility</p:attrName>
                                        </p:attrNameLst>
                                      </p:cBhvr>
                                      <p:to>
                                        <p:strVal val="visible"/>
                                      </p:to>
                                    </p:set>
                                    <p:anim calcmode="lin" valueType="num">
                                      <p:cBhvr additive="base">
                                        <p:cTn id="64" dur="500" fill="hold"/>
                                        <p:tgtEl>
                                          <p:spTgt spid="567303"/>
                                        </p:tgtEl>
                                        <p:attrNameLst>
                                          <p:attrName>ppt_x</p:attrName>
                                        </p:attrNameLst>
                                      </p:cBhvr>
                                      <p:tavLst>
                                        <p:tav tm="0">
                                          <p:val>
                                            <p:strVal val="#ppt_x"/>
                                          </p:val>
                                        </p:tav>
                                        <p:tav tm="100000">
                                          <p:val>
                                            <p:strVal val="#ppt_x"/>
                                          </p:val>
                                        </p:tav>
                                      </p:tavLst>
                                    </p:anim>
                                    <p:anim calcmode="lin" valueType="num">
                                      <p:cBhvr additive="base">
                                        <p:cTn id="65" dur="500" fill="hold"/>
                                        <p:tgtEl>
                                          <p:spTgt spid="56730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567304"/>
                                        </p:tgtEl>
                                        <p:attrNameLst>
                                          <p:attrName>style.visibility</p:attrName>
                                        </p:attrNameLst>
                                      </p:cBhvr>
                                      <p:to>
                                        <p:strVal val="visible"/>
                                      </p:to>
                                    </p:set>
                                    <p:anim calcmode="lin" valueType="num">
                                      <p:cBhvr additive="base">
                                        <p:cTn id="68" dur="500" fill="hold"/>
                                        <p:tgtEl>
                                          <p:spTgt spid="567304"/>
                                        </p:tgtEl>
                                        <p:attrNameLst>
                                          <p:attrName>ppt_x</p:attrName>
                                        </p:attrNameLst>
                                      </p:cBhvr>
                                      <p:tavLst>
                                        <p:tav tm="0">
                                          <p:val>
                                            <p:strVal val="#ppt_x"/>
                                          </p:val>
                                        </p:tav>
                                        <p:tav tm="100000">
                                          <p:val>
                                            <p:strVal val="#ppt_x"/>
                                          </p:val>
                                        </p:tav>
                                      </p:tavLst>
                                    </p:anim>
                                    <p:anim calcmode="lin" valueType="num">
                                      <p:cBhvr additive="base">
                                        <p:cTn id="69" dur="500" fill="hold"/>
                                        <p:tgtEl>
                                          <p:spTgt spid="567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animBg="1"/>
      <p:bldP spid="567300" grpId="0" animBg="1"/>
      <p:bldP spid="567301" grpId="0" animBg="1"/>
      <p:bldP spid="567303" grpId="0" animBg="1"/>
      <p:bldP spid="567305" grpId="0"/>
      <p:bldP spid="56730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CAF0E6CC-27AF-40A4-AFBD-3F907016643C}" type="slidenum">
              <a:rPr lang="en-US" altLang="zh-CN"/>
              <a:pPr eaLnBrk="1" hangingPunct="1">
                <a:buNone/>
              </a:pPr>
              <a:t>77</a:t>
            </a:fld>
            <a:endParaRPr lang="en-US" altLang="zh-CN" dirty="0"/>
          </a:p>
        </p:txBody>
      </p:sp>
      <p:sp>
        <p:nvSpPr>
          <p:cNvPr id="107523" name="Rectangle 2"/>
          <p:cNvSpPr>
            <a:spLocks noGrp="1" noChangeArrowheads="1"/>
          </p:cNvSpPr>
          <p:nvPr>
            <p:ph type="body" idx="1"/>
          </p:nvPr>
        </p:nvSpPr>
        <p:spPr>
          <a:xfrm>
            <a:off x="457200" y="1719263"/>
            <a:ext cx="8435975" cy="4411662"/>
          </a:xfrm>
        </p:spPr>
        <p:txBody>
          <a:bodyPr/>
          <a:lstStyle/>
          <a:p>
            <a:pPr marL="0" indent="0" eaLnBrk="1" hangingPunct="1">
              <a:buNone/>
            </a:pPr>
            <a:r>
              <a:rPr lang="en-US" altLang="zh-CN" sz="2400" b="1" dirty="0" smtClean="0">
                <a:latin typeface="+mn-lt"/>
                <a:ea typeface="黑体" panose="02010609060101010101" pitchFamily="49" charset="-122"/>
                <a:cs typeface="Times New Roman" panose="02020603050405020304" pitchFamily="18" charset="0"/>
              </a:rPr>
              <a:t>At an effective annual interest rate of </a:t>
            </a:r>
            <a:r>
              <a:rPr lang="en-US" altLang="zh-CN" sz="2400" b="1" i="1" dirty="0" err="1" smtClean="0">
                <a:latin typeface="+mn-lt"/>
                <a:ea typeface="黑体" panose="02010609060101010101" pitchFamily="49" charset="-122"/>
                <a:cs typeface="Times New Roman" panose="02020603050405020304" pitchFamily="18" charset="0"/>
              </a:rPr>
              <a:t>i</a:t>
            </a:r>
            <a:r>
              <a:rPr lang="zh-CN" altLang="en-US" sz="2400" b="1" dirty="0" smtClean="0">
                <a:latin typeface="+mn-lt"/>
                <a:ea typeface="黑体" panose="02010609060101010101" pitchFamily="49" charset="-122"/>
                <a:cs typeface="Times New Roman" panose="02020603050405020304" pitchFamily="18" charset="0"/>
              </a:rPr>
              <a:t>（</a:t>
            </a:r>
            <a:r>
              <a:rPr lang="en-US" altLang="zh-CN" sz="2400" b="1" i="1" dirty="0" err="1" smtClean="0">
                <a:latin typeface="+mn-lt"/>
                <a:ea typeface="黑体" panose="02010609060101010101" pitchFamily="49" charset="-122"/>
                <a:cs typeface="Times New Roman" panose="02020603050405020304" pitchFamily="18" charset="0"/>
              </a:rPr>
              <a:t>i</a:t>
            </a:r>
            <a:r>
              <a:rPr lang="en-US" altLang="zh-CN" sz="2400" b="1" i="1" dirty="0" smtClean="0">
                <a:latin typeface="+mn-lt"/>
                <a:ea typeface="黑体" panose="02010609060101010101" pitchFamily="49" charset="-122"/>
                <a:cs typeface="Times New Roman" panose="02020603050405020304" pitchFamily="18" charset="0"/>
              </a:rPr>
              <a:t> </a:t>
            </a:r>
            <a:r>
              <a:rPr lang="en-US" altLang="zh-CN" sz="2400" b="1" dirty="0" smtClean="0">
                <a:latin typeface="+mn-lt"/>
                <a:ea typeface="黑体" panose="02010609060101010101" pitchFamily="49" charset="-122"/>
                <a:cs typeface="Times New Roman" panose="02020603050405020304" pitchFamily="18" charset="0"/>
              </a:rPr>
              <a:t>&gt; 0)</a:t>
            </a:r>
            <a:r>
              <a:rPr lang="en-US" altLang="zh-CN" sz="2400" b="1" i="1" dirty="0" smtClean="0">
                <a:latin typeface="+mn-lt"/>
                <a:ea typeface="黑体" panose="02010609060101010101" pitchFamily="49" charset="-122"/>
                <a:cs typeface="Times New Roman" panose="02020603050405020304" pitchFamily="18" charset="0"/>
              </a:rPr>
              <a:t> , </a:t>
            </a:r>
            <a:r>
              <a:rPr lang="en-US" altLang="zh-CN" sz="2400" b="1" dirty="0" smtClean="0">
                <a:latin typeface="+mn-lt"/>
                <a:ea typeface="黑体" panose="02010609060101010101" pitchFamily="49" charset="-122"/>
                <a:cs typeface="Times New Roman" panose="02020603050405020304" pitchFamily="18" charset="0"/>
              </a:rPr>
              <a:t>it is known that</a:t>
            </a:r>
          </a:p>
          <a:p>
            <a:pPr marL="457200" lvl="1" indent="0" eaLnBrk="1" hangingPunct="1">
              <a:buNone/>
            </a:pPr>
            <a:r>
              <a:rPr lang="en-US" altLang="zh-CN" b="1" dirty="0" smtClean="0">
                <a:latin typeface="+mn-lt"/>
                <a:ea typeface="黑体" panose="02010609060101010101" pitchFamily="49" charset="-122"/>
                <a:cs typeface="Times New Roman" panose="02020603050405020304" pitchFamily="18" charset="0"/>
              </a:rPr>
              <a:t> (a) The present value of 5 at the end of each year for </a:t>
            </a:r>
            <a:r>
              <a:rPr lang="en-US" altLang="zh-CN" b="1" dirty="0" err="1" smtClean="0">
                <a:latin typeface="+mn-lt"/>
                <a:ea typeface="黑体" panose="02010609060101010101" pitchFamily="49" charset="-122"/>
                <a:cs typeface="Times New Roman" panose="02020603050405020304" pitchFamily="18" charset="0"/>
              </a:rPr>
              <a:t>2</a:t>
            </a:r>
            <a:r>
              <a:rPr lang="en-US" altLang="zh-CN" b="1" i="1" dirty="0" err="1" smtClean="0">
                <a:latin typeface="+mn-lt"/>
                <a:ea typeface="黑体" panose="02010609060101010101" pitchFamily="49" charset="-122"/>
                <a:cs typeface="Times New Roman" panose="02020603050405020304" pitchFamily="18" charset="0"/>
              </a:rPr>
              <a:t>n</a:t>
            </a:r>
            <a:r>
              <a:rPr lang="en-US" altLang="zh-CN" b="1" i="1" dirty="0" smtClean="0">
                <a:latin typeface="+mn-lt"/>
                <a:ea typeface="黑体" panose="02010609060101010101" pitchFamily="49" charset="-122"/>
                <a:cs typeface="Times New Roman" panose="02020603050405020304" pitchFamily="18" charset="0"/>
              </a:rPr>
              <a:t> </a:t>
            </a:r>
            <a:r>
              <a:rPr lang="en-US" altLang="zh-CN" b="1" dirty="0" smtClean="0">
                <a:latin typeface="+mn-lt"/>
                <a:ea typeface="黑体" panose="02010609060101010101" pitchFamily="49" charset="-122"/>
                <a:cs typeface="Times New Roman" panose="02020603050405020304" pitchFamily="18" charset="0"/>
              </a:rPr>
              <a:t>years, plus an additional 3 at the end of each of the first </a:t>
            </a:r>
            <a:r>
              <a:rPr lang="en-US" altLang="zh-CN" b="1" i="1" dirty="0" smtClean="0">
                <a:latin typeface="+mn-lt"/>
                <a:ea typeface="黑体" panose="02010609060101010101" pitchFamily="49" charset="-122"/>
                <a:cs typeface="Times New Roman" panose="02020603050405020304" pitchFamily="18" charset="0"/>
              </a:rPr>
              <a:t>n </a:t>
            </a:r>
            <a:r>
              <a:rPr lang="en-US" altLang="zh-CN" b="1" dirty="0" smtClean="0">
                <a:latin typeface="+mn-lt"/>
                <a:ea typeface="黑体" panose="02010609060101010101" pitchFamily="49" charset="-122"/>
                <a:cs typeface="Times New Roman" panose="02020603050405020304" pitchFamily="18" charset="0"/>
              </a:rPr>
              <a:t>years, is 64.6720.</a:t>
            </a:r>
          </a:p>
          <a:p>
            <a:pPr marL="457200" lvl="1" indent="0" eaLnBrk="1" hangingPunct="1">
              <a:buNone/>
            </a:pPr>
            <a:r>
              <a:rPr lang="en-US" altLang="zh-CN" b="1" dirty="0" smtClean="0">
                <a:latin typeface="+mn-lt"/>
                <a:ea typeface="黑体" panose="02010609060101010101" pitchFamily="49" charset="-122"/>
                <a:cs typeface="Times New Roman" panose="02020603050405020304" pitchFamily="18" charset="0"/>
              </a:rPr>
              <a:t>(b) The present value of an </a:t>
            </a:r>
            <a:r>
              <a:rPr lang="en-US" altLang="zh-CN" b="1" i="1" dirty="0" smtClean="0">
                <a:latin typeface="+mn-lt"/>
                <a:ea typeface="黑体" panose="02010609060101010101" pitchFamily="49" charset="-122"/>
                <a:cs typeface="Times New Roman" panose="02020603050405020304" pitchFamily="18" charset="0"/>
              </a:rPr>
              <a:t>n</a:t>
            </a:r>
            <a:r>
              <a:rPr lang="en-US" altLang="zh-CN" b="1" dirty="0" smtClean="0">
                <a:latin typeface="+mn-lt"/>
                <a:ea typeface="黑体" panose="02010609060101010101" pitchFamily="49" charset="-122"/>
                <a:cs typeface="Times New Roman" panose="02020603050405020304" pitchFamily="18" charset="0"/>
              </a:rPr>
              <a:t>-year deferred annuity-immediate paying 10 per year for </a:t>
            </a:r>
            <a:r>
              <a:rPr lang="en-US" altLang="zh-CN" b="1" i="1" dirty="0" smtClean="0">
                <a:latin typeface="+mn-lt"/>
                <a:ea typeface="黑体" panose="02010609060101010101" pitchFamily="49" charset="-122"/>
                <a:cs typeface="Times New Roman" panose="02020603050405020304" pitchFamily="18" charset="0"/>
              </a:rPr>
              <a:t>n </a:t>
            </a:r>
            <a:r>
              <a:rPr lang="en-US" altLang="zh-CN" b="1" dirty="0" smtClean="0">
                <a:latin typeface="+mn-lt"/>
                <a:ea typeface="黑体" panose="02010609060101010101" pitchFamily="49" charset="-122"/>
                <a:cs typeface="Times New Roman" panose="02020603050405020304" pitchFamily="18" charset="0"/>
              </a:rPr>
              <a:t>years is 34.2642.</a:t>
            </a:r>
          </a:p>
          <a:p>
            <a:pPr marL="0" indent="0" eaLnBrk="1" hangingPunct="1">
              <a:buNone/>
            </a:pPr>
            <a:r>
              <a:rPr lang="en-US" altLang="zh-CN" sz="2400" b="1" dirty="0" smtClean="0">
                <a:latin typeface="+mn-lt"/>
                <a:ea typeface="黑体" panose="02010609060101010101" pitchFamily="49" charset="-122"/>
                <a:cs typeface="Times New Roman" panose="02020603050405020304" pitchFamily="18" charset="0"/>
              </a:rPr>
              <a:t>Calculate </a:t>
            </a:r>
            <a:r>
              <a:rPr lang="en-US" altLang="zh-CN" sz="2400" b="1" i="1" dirty="0" smtClean="0">
                <a:latin typeface="+mn-lt"/>
                <a:ea typeface="黑体" panose="02010609060101010101" pitchFamily="49" charset="-122"/>
                <a:cs typeface="Times New Roman" panose="02020603050405020304" pitchFamily="18" charset="0"/>
              </a:rPr>
              <a:t>n</a:t>
            </a:r>
          </a:p>
        </p:txBody>
      </p:sp>
      <p:sp>
        <p:nvSpPr>
          <p:cNvPr id="107524" name="Text Box 4"/>
          <p:cNvSpPr txBox="1">
            <a:spLocks noChangeArrowheads="1"/>
          </p:cNvSpPr>
          <p:nvPr/>
        </p:nvSpPr>
        <p:spPr bwMode="auto">
          <a:xfrm>
            <a:off x="587961" y="779512"/>
            <a:ext cx="2016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sz="2400" b="1" dirty="0">
                <a:solidFill>
                  <a:srgbClr val="051291"/>
                </a:solidFill>
                <a:latin typeface="+mj-lt"/>
                <a:ea typeface="Gungsuh" pitchFamily="18" charset="-127"/>
              </a:rPr>
              <a:t>Exercise </a:t>
            </a:r>
            <a:r>
              <a:rPr lang="en-US" altLang="zh-CN" sz="2400" b="1" dirty="0" smtClean="0">
                <a:solidFill>
                  <a:srgbClr val="051291"/>
                </a:solidFill>
                <a:latin typeface="+mj-lt"/>
                <a:ea typeface="Gungsuh" pitchFamily="18" charset="-127"/>
              </a:rPr>
              <a:t>3</a:t>
            </a:r>
            <a:r>
              <a:rPr lang="zh-CN" altLang="en-US" sz="2400" b="1" dirty="0" smtClean="0">
                <a:solidFill>
                  <a:srgbClr val="051291"/>
                </a:solidFill>
                <a:latin typeface="+mj-lt"/>
                <a:ea typeface="Gungsuh" pitchFamily="18" charset="-127"/>
              </a:rPr>
              <a:t>：</a:t>
            </a:r>
            <a:endParaRPr lang="zh-CN" altLang="en-US" sz="2400" b="1" dirty="0">
              <a:solidFill>
                <a:srgbClr val="051291"/>
              </a:solidFill>
              <a:latin typeface="+mj-lt"/>
              <a:ea typeface="Gungsuh" pitchFamily="18" charset="-127"/>
            </a:endParaRPr>
          </a:p>
        </p:txBody>
      </p:sp>
    </p:spTree>
    <p:extLst>
      <p:ext uri="{BB962C8B-B14F-4D97-AF65-F5344CB8AC3E}">
        <p14:creationId xmlns:p14="http://schemas.microsoft.com/office/powerpoint/2010/main" val="93015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ChangeArrowheads="1"/>
          </p:cNvSpPr>
          <p:nvPr/>
        </p:nvSpPr>
        <p:spPr bwMode="auto">
          <a:xfrm>
            <a:off x="755650" y="693738"/>
            <a:ext cx="1459054"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sz="2400" b="1" dirty="0">
                <a:solidFill>
                  <a:srgbClr val="0000CC"/>
                </a:solidFill>
                <a:latin typeface="Times New Roman" pitchFamily="18" charset="0"/>
                <a:cs typeface="Times New Roman" pitchFamily="18" charset="0"/>
              </a:rPr>
              <a:t>Solution </a:t>
            </a:r>
            <a:r>
              <a:rPr lang="en-US" altLang="zh-CN" sz="2400" b="1" dirty="0" smtClean="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p:txBody>
      </p:sp>
      <p:sp>
        <p:nvSpPr>
          <p:cNvPr id="537603" name="Rectangle 3"/>
          <p:cNvSpPr>
            <a:spLocks noChangeArrowheads="1"/>
          </p:cNvSpPr>
          <p:nvPr/>
        </p:nvSpPr>
        <p:spPr bwMode="auto">
          <a:xfrm>
            <a:off x="971550" y="1557338"/>
            <a:ext cx="5937844"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a:t>From (a) we have an equation of value</a:t>
            </a:r>
          </a:p>
        </p:txBody>
      </p:sp>
      <p:pic>
        <p:nvPicPr>
          <p:cNvPr id="537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276475"/>
            <a:ext cx="3527425"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605" name="Rectangle 5"/>
          <p:cNvSpPr>
            <a:spLocks noChangeArrowheads="1"/>
          </p:cNvSpPr>
          <p:nvPr/>
        </p:nvSpPr>
        <p:spPr bwMode="auto">
          <a:xfrm>
            <a:off x="1042988" y="2997200"/>
            <a:ext cx="6093335"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a:t>From (b) we have the equation of value</a:t>
            </a:r>
          </a:p>
        </p:txBody>
      </p:sp>
      <p:pic>
        <p:nvPicPr>
          <p:cNvPr id="537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860800"/>
            <a:ext cx="489743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607" name="Rectangle 7"/>
          <p:cNvSpPr>
            <a:spLocks noChangeArrowheads="1"/>
          </p:cNvSpPr>
          <p:nvPr/>
        </p:nvSpPr>
        <p:spPr bwMode="auto">
          <a:xfrm>
            <a:off x="1042988" y="4437063"/>
            <a:ext cx="5471370" cy="532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None/>
            </a:pPr>
            <a:r>
              <a:rPr lang="en-US" altLang="zh-CN"/>
              <a:t>Solving these equations, we obtain</a:t>
            </a:r>
          </a:p>
        </p:txBody>
      </p:sp>
      <p:pic>
        <p:nvPicPr>
          <p:cNvPr id="53760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157788"/>
            <a:ext cx="2232025"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609" name="Text Box 9"/>
          <p:cNvSpPr txBox="1">
            <a:spLocks noChangeArrowheads="1"/>
          </p:cNvSpPr>
          <p:nvPr/>
        </p:nvSpPr>
        <p:spPr bwMode="auto">
          <a:xfrm>
            <a:off x="7667625" y="2349500"/>
            <a:ext cx="561372"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00CC"/>
                </a:solidFill>
              </a:rPr>
              <a:t>(1)</a:t>
            </a:r>
          </a:p>
        </p:txBody>
      </p:sp>
      <p:sp>
        <p:nvSpPr>
          <p:cNvPr id="537610" name="Text Box 10"/>
          <p:cNvSpPr txBox="1">
            <a:spLocks noChangeArrowheads="1"/>
          </p:cNvSpPr>
          <p:nvPr/>
        </p:nvSpPr>
        <p:spPr bwMode="auto">
          <a:xfrm>
            <a:off x="7740650" y="3860800"/>
            <a:ext cx="561372"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00CC"/>
                </a:solidFill>
              </a:rPr>
              <a:t>(2)</a:t>
            </a:r>
          </a:p>
        </p:txBody>
      </p:sp>
    </p:spTree>
    <p:extLst>
      <p:ext uri="{BB962C8B-B14F-4D97-AF65-F5344CB8AC3E}">
        <p14:creationId xmlns:p14="http://schemas.microsoft.com/office/powerpoint/2010/main" val="2791171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7602"/>
                                        </p:tgtEl>
                                        <p:attrNameLst>
                                          <p:attrName>style.visibility</p:attrName>
                                        </p:attrNameLst>
                                      </p:cBhvr>
                                      <p:to>
                                        <p:strVal val="visible"/>
                                      </p:to>
                                    </p:set>
                                    <p:anim calcmode="lin" valueType="num">
                                      <p:cBhvr additive="base">
                                        <p:cTn id="7" dur="500" fill="hold"/>
                                        <p:tgtEl>
                                          <p:spTgt spid="537602"/>
                                        </p:tgtEl>
                                        <p:attrNameLst>
                                          <p:attrName>ppt_x</p:attrName>
                                        </p:attrNameLst>
                                      </p:cBhvr>
                                      <p:tavLst>
                                        <p:tav tm="0">
                                          <p:val>
                                            <p:strVal val="#ppt_x"/>
                                          </p:val>
                                        </p:tav>
                                        <p:tav tm="100000">
                                          <p:val>
                                            <p:strVal val="#ppt_x"/>
                                          </p:val>
                                        </p:tav>
                                      </p:tavLst>
                                    </p:anim>
                                    <p:anim calcmode="lin" valueType="num">
                                      <p:cBhvr additive="base">
                                        <p:cTn id="8" dur="500" fill="hold"/>
                                        <p:tgtEl>
                                          <p:spTgt spid="5376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7603"/>
                                        </p:tgtEl>
                                        <p:attrNameLst>
                                          <p:attrName>style.visibility</p:attrName>
                                        </p:attrNameLst>
                                      </p:cBhvr>
                                      <p:to>
                                        <p:strVal val="visible"/>
                                      </p:to>
                                    </p:set>
                                    <p:anim calcmode="lin" valueType="num">
                                      <p:cBhvr additive="base">
                                        <p:cTn id="13" dur="500" fill="hold"/>
                                        <p:tgtEl>
                                          <p:spTgt spid="537603"/>
                                        </p:tgtEl>
                                        <p:attrNameLst>
                                          <p:attrName>ppt_x</p:attrName>
                                        </p:attrNameLst>
                                      </p:cBhvr>
                                      <p:tavLst>
                                        <p:tav tm="0">
                                          <p:val>
                                            <p:strVal val="#ppt_x"/>
                                          </p:val>
                                        </p:tav>
                                        <p:tav tm="100000">
                                          <p:val>
                                            <p:strVal val="#ppt_x"/>
                                          </p:val>
                                        </p:tav>
                                      </p:tavLst>
                                    </p:anim>
                                    <p:anim calcmode="lin" valueType="num">
                                      <p:cBhvr additive="base">
                                        <p:cTn id="14" dur="500" fill="hold"/>
                                        <p:tgtEl>
                                          <p:spTgt spid="53760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7604"/>
                                        </p:tgtEl>
                                        <p:attrNameLst>
                                          <p:attrName>style.visibility</p:attrName>
                                        </p:attrNameLst>
                                      </p:cBhvr>
                                      <p:to>
                                        <p:strVal val="visible"/>
                                      </p:to>
                                    </p:set>
                                    <p:anim calcmode="lin" valueType="num">
                                      <p:cBhvr additive="base">
                                        <p:cTn id="17" dur="500" fill="hold"/>
                                        <p:tgtEl>
                                          <p:spTgt spid="537604"/>
                                        </p:tgtEl>
                                        <p:attrNameLst>
                                          <p:attrName>ppt_x</p:attrName>
                                        </p:attrNameLst>
                                      </p:cBhvr>
                                      <p:tavLst>
                                        <p:tav tm="0">
                                          <p:val>
                                            <p:strVal val="#ppt_x"/>
                                          </p:val>
                                        </p:tav>
                                        <p:tav tm="100000">
                                          <p:val>
                                            <p:strVal val="#ppt_x"/>
                                          </p:val>
                                        </p:tav>
                                      </p:tavLst>
                                    </p:anim>
                                    <p:anim calcmode="lin" valueType="num">
                                      <p:cBhvr additive="base">
                                        <p:cTn id="18" dur="500" fill="hold"/>
                                        <p:tgtEl>
                                          <p:spTgt spid="53760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7605"/>
                                        </p:tgtEl>
                                        <p:attrNameLst>
                                          <p:attrName>style.visibility</p:attrName>
                                        </p:attrNameLst>
                                      </p:cBhvr>
                                      <p:to>
                                        <p:strVal val="visible"/>
                                      </p:to>
                                    </p:set>
                                    <p:anim calcmode="lin" valueType="num">
                                      <p:cBhvr additive="base">
                                        <p:cTn id="23" dur="500" fill="hold"/>
                                        <p:tgtEl>
                                          <p:spTgt spid="537605"/>
                                        </p:tgtEl>
                                        <p:attrNameLst>
                                          <p:attrName>ppt_x</p:attrName>
                                        </p:attrNameLst>
                                      </p:cBhvr>
                                      <p:tavLst>
                                        <p:tav tm="0">
                                          <p:val>
                                            <p:strVal val="#ppt_x"/>
                                          </p:val>
                                        </p:tav>
                                        <p:tav tm="100000">
                                          <p:val>
                                            <p:strVal val="#ppt_x"/>
                                          </p:val>
                                        </p:tav>
                                      </p:tavLst>
                                    </p:anim>
                                    <p:anim calcmode="lin" valueType="num">
                                      <p:cBhvr additive="base">
                                        <p:cTn id="24" dur="500" fill="hold"/>
                                        <p:tgtEl>
                                          <p:spTgt spid="53760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37606"/>
                                        </p:tgtEl>
                                        <p:attrNameLst>
                                          <p:attrName>style.visibility</p:attrName>
                                        </p:attrNameLst>
                                      </p:cBhvr>
                                      <p:to>
                                        <p:strVal val="visible"/>
                                      </p:to>
                                    </p:set>
                                    <p:anim calcmode="lin" valueType="num">
                                      <p:cBhvr additive="base">
                                        <p:cTn id="27" dur="500" fill="hold"/>
                                        <p:tgtEl>
                                          <p:spTgt spid="537606"/>
                                        </p:tgtEl>
                                        <p:attrNameLst>
                                          <p:attrName>ppt_x</p:attrName>
                                        </p:attrNameLst>
                                      </p:cBhvr>
                                      <p:tavLst>
                                        <p:tav tm="0">
                                          <p:val>
                                            <p:strVal val="#ppt_x"/>
                                          </p:val>
                                        </p:tav>
                                        <p:tav tm="100000">
                                          <p:val>
                                            <p:strVal val="#ppt_x"/>
                                          </p:val>
                                        </p:tav>
                                      </p:tavLst>
                                    </p:anim>
                                    <p:anim calcmode="lin" valueType="num">
                                      <p:cBhvr additive="base">
                                        <p:cTn id="28" dur="500" fill="hold"/>
                                        <p:tgtEl>
                                          <p:spTgt spid="53760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37607"/>
                                        </p:tgtEl>
                                        <p:attrNameLst>
                                          <p:attrName>style.visibility</p:attrName>
                                        </p:attrNameLst>
                                      </p:cBhvr>
                                      <p:to>
                                        <p:strVal val="visible"/>
                                      </p:to>
                                    </p:set>
                                    <p:anim calcmode="lin" valueType="num">
                                      <p:cBhvr additive="base">
                                        <p:cTn id="33" dur="500" fill="hold"/>
                                        <p:tgtEl>
                                          <p:spTgt spid="537607"/>
                                        </p:tgtEl>
                                        <p:attrNameLst>
                                          <p:attrName>ppt_x</p:attrName>
                                        </p:attrNameLst>
                                      </p:cBhvr>
                                      <p:tavLst>
                                        <p:tav tm="0">
                                          <p:val>
                                            <p:strVal val="#ppt_x"/>
                                          </p:val>
                                        </p:tav>
                                        <p:tav tm="100000">
                                          <p:val>
                                            <p:strVal val="#ppt_x"/>
                                          </p:val>
                                        </p:tav>
                                      </p:tavLst>
                                    </p:anim>
                                    <p:anim calcmode="lin" valueType="num">
                                      <p:cBhvr additive="base">
                                        <p:cTn id="34" dur="500" fill="hold"/>
                                        <p:tgtEl>
                                          <p:spTgt spid="53760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37608"/>
                                        </p:tgtEl>
                                        <p:attrNameLst>
                                          <p:attrName>style.visibility</p:attrName>
                                        </p:attrNameLst>
                                      </p:cBhvr>
                                      <p:to>
                                        <p:strVal val="visible"/>
                                      </p:to>
                                    </p:set>
                                    <p:anim calcmode="lin" valueType="num">
                                      <p:cBhvr additive="base">
                                        <p:cTn id="37" dur="500" fill="hold"/>
                                        <p:tgtEl>
                                          <p:spTgt spid="537608"/>
                                        </p:tgtEl>
                                        <p:attrNameLst>
                                          <p:attrName>ppt_x</p:attrName>
                                        </p:attrNameLst>
                                      </p:cBhvr>
                                      <p:tavLst>
                                        <p:tav tm="0">
                                          <p:val>
                                            <p:strVal val="#ppt_x"/>
                                          </p:val>
                                        </p:tav>
                                        <p:tav tm="100000">
                                          <p:val>
                                            <p:strVal val="#ppt_x"/>
                                          </p:val>
                                        </p:tav>
                                      </p:tavLst>
                                    </p:anim>
                                    <p:anim calcmode="lin" valueType="num">
                                      <p:cBhvr additive="base">
                                        <p:cTn id="38" dur="500" fill="hold"/>
                                        <p:tgtEl>
                                          <p:spTgt spid="53760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7609"/>
                                        </p:tgtEl>
                                        <p:attrNameLst>
                                          <p:attrName>style.visibility</p:attrName>
                                        </p:attrNameLst>
                                      </p:cBhvr>
                                      <p:to>
                                        <p:strVal val="visible"/>
                                      </p:to>
                                    </p:set>
                                    <p:anim calcmode="lin" valueType="num">
                                      <p:cBhvr additive="base">
                                        <p:cTn id="41" dur="500" fill="hold"/>
                                        <p:tgtEl>
                                          <p:spTgt spid="537609"/>
                                        </p:tgtEl>
                                        <p:attrNameLst>
                                          <p:attrName>ppt_x</p:attrName>
                                        </p:attrNameLst>
                                      </p:cBhvr>
                                      <p:tavLst>
                                        <p:tav tm="0">
                                          <p:val>
                                            <p:strVal val="#ppt_x"/>
                                          </p:val>
                                        </p:tav>
                                        <p:tav tm="100000">
                                          <p:val>
                                            <p:strVal val="#ppt_x"/>
                                          </p:val>
                                        </p:tav>
                                      </p:tavLst>
                                    </p:anim>
                                    <p:anim calcmode="lin" valueType="num">
                                      <p:cBhvr additive="base">
                                        <p:cTn id="42" dur="500" fill="hold"/>
                                        <p:tgtEl>
                                          <p:spTgt spid="53760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37610"/>
                                        </p:tgtEl>
                                        <p:attrNameLst>
                                          <p:attrName>style.visibility</p:attrName>
                                        </p:attrNameLst>
                                      </p:cBhvr>
                                      <p:to>
                                        <p:strVal val="visible"/>
                                      </p:to>
                                    </p:set>
                                    <p:anim calcmode="lin" valueType="num">
                                      <p:cBhvr additive="base">
                                        <p:cTn id="45" dur="500" fill="hold"/>
                                        <p:tgtEl>
                                          <p:spTgt spid="537610"/>
                                        </p:tgtEl>
                                        <p:attrNameLst>
                                          <p:attrName>ppt_x</p:attrName>
                                        </p:attrNameLst>
                                      </p:cBhvr>
                                      <p:tavLst>
                                        <p:tav tm="0">
                                          <p:val>
                                            <p:strVal val="#ppt_x"/>
                                          </p:val>
                                        </p:tav>
                                        <p:tav tm="100000">
                                          <p:val>
                                            <p:strVal val="#ppt_x"/>
                                          </p:val>
                                        </p:tav>
                                      </p:tavLst>
                                    </p:anim>
                                    <p:anim calcmode="lin" valueType="num">
                                      <p:cBhvr additive="base">
                                        <p:cTn id="46" dur="500" fill="hold"/>
                                        <p:tgtEl>
                                          <p:spTgt spid="537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2" grpId="0"/>
      <p:bldP spid="537603" grpId="0"/>
      <p:bldP spid="537605" grpId="0"/>
      <p:bldP spid="537607" grpId="0"/>
      <p:bldP spid="537609" grpId="0"/>
      <p:bldP spid="5376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FFA463-BD4E-47B9-84DE-1052FE0D0E49}" type="slidenum">
              <a:rPr lang="en-US" altLang="zh-CN"/>
              <a:pPr eaLnBrk="1" hangingPunct="1"/>
              <a:t>79</a:t>
            </a:fld>
            <a:endParaRPr lang="en-US" altLang="zh-CN"/>
          </a:p>
        </p:txBody>
      </p:sp>
      <p:pic>
        <p:nvPicPr>
          <p:cNvPr id="538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125538"/>
            <a:ext cx="2305050"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268413"/>
            <a:ext cx="25923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060575"/>
            <a:ext cx="21605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86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933825"/>
            <a:ext cx="30241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38631" name="Object 7"/>
          <p:cNvGraphicFramePr>
            <a:graphicFrameLocks noChangeAspect="1"/>
          </p:cNvGraphicFramePr>
          <p:nvPr/>
        </p:nvGraphicFramePr>
        <p:xfrm>
          <a:off x="1476375" y="2636838"/>
          <a:ext cx="3024188" cy="1008062"/>
        </p:xfrm>
        <a:graphic>
          <a:graphicData uri="http://schemas.openxmlformats.org/presentationml/2006/ole">
            <mc:AlternateContent xmlns:mc="http://schemas.openxmlformats.org/markup-compatibility/2006">
              <mc:Choice xmlns:v="urn:schemas-microsoft-com:vml" Requires="v">
                <p:oleObj spid="_x0000_s122992" name="Equation" r:id="rId7" imgW="1257300" imgH="419100" progId="">
                  <p:embed/>
                </p:oleObj>
              </mc:Choice>
              <mc:Fallback>
                <p:oleObj name="Equation" r:id="rId7" imgW="12573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636838"/>
                        <a:ext cx="3024188"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8634" name="Object 10"/>
          <p:cNvGraphicFramePr>
            <a:graphicFrameLocks noChangeAspect="1"/>
          </p:cNvGraphicFramePr>
          <p:nvPr>
            <p:extLst>
              <p:ext uri="{D42A27DB-BD31-4B8C-83A1-F6EECF244321}">
                <p14:modId xmlns:p14="http://schemas.microsoft.com/office/powerpoint/2010/main" val="2624510323"/>
              </p:ext>
            </p:extLst>
          </p:nvPr>
        </p:nvGraphicFramePr>
        <p:xfrm>
          <a:off x="2771775" y="4654550"/>
          <a:ext cx="1844675" cy="527050"/>
        </p:xfrm>
        <a:graphic>
          <a:graphicData uri="http://schemas.openxmlformats.org/presentationml/2006/ole">
            <mc:AlternateContent xmlns:mc="http://schemas.openxmlformats.org/markup-compatibility/2006">
              <mc:Choice xmlns:v="urn:schemas-microsoft-com:vml" Requires="v">
                <p:oleObj spid="_x0000_s122993" name="Equation" r:id="rId9" imgW="800100" imgH="228600" progId="">
                  <p:embed/>
                </p:oleObj>
              </mc:Choice>
              <mc:Fallback>
                <p:oleObj name="Equation" r:id="rId9" imgW="8001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4654550"/>
                        <a:ext cx="1844675"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右大括号 1"/>
          <p:cNvSpPr/>
          <p:nvPr/>
        </p:nvSpPr>
        <p:spPr>
          <a:xfrm>
            <a:off x="5004048" y="3933825"/>
            <a:ext cx="576064" cy="1367383"/>
          </a:xfrm>
          <a:prstGeom prst="rightBrac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3" name="TextBox 2"/>
          <p:cNvSpPr txBox="1"/>
          <p:nvPr/>
        </p:nvSpPr>
        <p:spPr>
          <a:xfrm>
            <a:off x="5902290" y="4341382"/>
            <a:ext cx="838691" cy="552267"/>
          </a:xfrm>
          <a:prstGeom prst="rect">
            <a:avLst/>
          </a:prstGeom>
          <a:noFill/>
        </p:spPr>
        <p:txBody>
          <a:bodyPr wrap="none" rtlCol="0">
            <a:spAutoFit/>
          </a:bodyPr>
          <a:lstStyle/>
          <a:p>
            <a:pPr>
              <a:buNone/>
            </a:pPr>
            <a:r>
              <a:rPr lang="en-US" altLang="zh-CN" i="1" dirty="0" smtClean="0">
                <a:latin typeface="Times New Roman" pitchFamily="18" charset="0"/>
                <a:cs typeface="Times New Roman" pitchFamily="18" charset="0"/>
              </a:rPr>
              <a:t>n </a:t>
            </a:r>
            <a:r>
              <a:rPr lang="en-US" altLang="zh-CN" dirty="0" smtClean="0">
                <a:latin typeface="Times New Roman" pitchFamily="18" charset="0"/>
                <a:cs typeface="Times New Roman" pitchFamily="18" charset="0"/>
              </a:rPr>
              <a:t>= 8</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02619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8626"/>
                                        </p:tgtEl>
                                        <p:attrNameLst>
                                          <p:attrName>style.visibility</p:attrName>
                                        </p:attrNameLst>
                                      </p:cBhvr>
                                      <p:to>
                                        <p:strVal val="visible"/>
                                      </p:to>
                                    </p:set>
                                    <p:anim calcmode="lin" valueType="num">
                                      <p:cBhvr additive="base">
                                        <p:cTn id="7" dur="500" fill="hold"/>
                                        <p:tgtEl>
                                          <p:spTgt spid="538626"/>
                                        </p:tgtEl>
                                        <p:attrNameLst>
                                          <p:attrName>ppt_x</p:attrName>
                                        </p:attrNameLst>
                                      </p:cBhvr>
                                      <p:tavLst>
                                        <p:tav tm="0">
                                          <p:val>
                                            <p:strVal val="#ppt_x"/>
                                          </p:val>
                                        </p:tav>
                                        <p:tav tm="100000">
                                          <p:val>
                                            <p:strVal val="#ppt_x"/>
                                          </p:val>
                                        </p:tav>
                                      </p:tavLst>
                                    </p:anim>
                                    <p:anim calcmode="lin" valueType="num">
                                      <p:cBhvr additive="base">
                                        <p:cTn id="8" dur="500" fill="hold"/>
                                        <p:tgtEl>
                                          <p:spTgt spid="5386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38627"/>
                                        </p:tgtEl>
                                        <p:attrNameLst>
                                          <p:attrName>style.visibility</p:attrName>
                                        </p:attrNameLst>
                                      </p:cBhvr>
                                      <p:to>
                                        <p:strVal val="visible"/>
                                      </p:to>
                                    </p:set>
                                    <p:anim calcmode="lin" valueType="num">
                                      <p:cBhvr additive="base">
                                        <p:cTn id="13" dur="500" fill="hold"/>
                                        <p:tgtEl>
                                          <p:spTgt spid="538627"/>
                                        </p:tgtEl>
                                        <p:attrNameLst>
                                          <p:attrName>ppt_x</p:attrName>
                                        </p:attrNameLst>
                                      </p:cBhvr>
                                      <p:tavLst>
                                        <p:tav tm="0">
                                          <p:val>
                                            <p:strVal val="#ppt_x"/>
                                          </p:val>
                                        </p:tav>
                                        <p:tav tm="100000">
                                          <p:val>
                                            <p:strVal val="#ppt_x"/>
                                          </p:val>
                                        </p:tav>
                                      </p:tavLst>
                                    </p:anim>
                                    <p:anim calcmode="lin" valueType="num">
                                      <p:cBhvr additive="base">
                                        <p:cTn id="14" dur="500" fill="hold"/>
                                        <p:tgtEl>
                                          <p:spTgt spid="5386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38628"/>
                                        </p:tgtEl>
                                        <p:attrNameLst>
                                          <p:attrName>style.visibility</p:attrName>
                                        </p:attrNameLst>
                                      </p:cBhvr>
                                      <p:to>
                                        <p:strVal val="visible"/>
                                      </p:to>
                                    </p:set>
                                    <p:anim calcmode="lin" valueType="num">
                                      <p:cBhvr additive="base">
                                        <p:cTn id="19" dur="500" fill="hold"/>
                                        <p:tgtEl>
                                          <p:spTgt spid="538628"/>
                                        </p:tgtEl>
                                        <p:attrNameLst>
                                          <p:attrName>ppt_x</p:attrName>
                                        </p:attrNameLst>
                                      </p:cBhvr>
                                      <p:tavLst>
                                        <p:tav tm="0">
                                          <p:val>
                                            <p:strVal val="#ppt_x"/>
                                          </p:val>
                                        </p:tav>
                                        <p:tav tm="100000">
                                          <p:val>
                                            <p:strVal val="#ppt_x"/>
                                          </p:val>
                                        </p:tav>
                                      </p:tavLst>
                                    </p:anim>
                                    <p:anim calcmode="lin" valueType="num">
                                      <p:cBhvr additive="base">
                                        <p:cTn id="20" dur="500" fill="hold"/>
                                        <p:tgtEl>
                                          <p:spTgt spid="53862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8631"/>
                                        </p:tgtEl>
                                        <p:attrNameLst>
                                          <p:attrName>style.visibility</p:attrName>
                                        </p:attrNameLst>
                                      </p:cBhvr>
                                      <p:to>
                                        <p:strVal val="visible"/>
                                      </p:to>
                                    </p:set>
                                    <p:anim calcmode="lin" valueType="num">
                                      <p:cBhvr additive="base">
                                        <p:cTn id="25" dur="500" fill="hold"/>
                                        <p:tgtEl>
                                          <p:spTgt spid="538631"/>
                                        </p:tgtEl>
                                        <p:attrNameLst>
                                          <p:attrName>ppt_x</p:attrName>
                                        </p:attrNameLst>
                                      </p:cBhvr>
                                      <p:tavLst>
                                        <p:tav tm="0">
                                          <p:val>
                                            <p:strVal val="#ppt_x"/>
                                          </p:val>
                                        </p:tav>
                                        <p:tav tm="100000">
                                          <p:val>
                                            <p:strVal val="#ppt_x"/>
                                          </p:val>
                                        </p:tav>
                                      </p:tavLst>
                                    </p:anim>
                                    <p:anim calcmode="lin" valueType="num">
                                      <p:cBhvr additive="base">
                                        <p:cTn id="26" dur="500" fill="hold"/>
                                        <p:tgtEl>
                                          <p:spTgt spid="53863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8629"/>
                                        </p:tgtEl>
                                        <p:attrNameLst>
                                          <p:attrName>style.visibility</p:attrName>
                                        </p:attrNameLst>
                                      </p:cBhvr>
                                      <p:to>
                                        <p:strVal val="visible"/>
                                      </p:to>
                                    </p:set>
                                    <p:anim calcmode="lin" valueType="num">
                                      <p:cBhvr additive="base">
                                        <p:cTn id="31" dur="500" fill="hold"/>
                                        <p:tgtEl>
                                          <p:spTgt spid="538629"/>
                                        </p:tgtEl>
                                        <p:attrNameLst>
                                          <p:attrName>ppt_x</p:attrName>
                                        </p:attrNameLst>
                                      </p:cBhvr>
                                      <p:tavLst>
                                        <p:tav tm="0">
                                          <p:val>
                                            <p:strVal val="#ppt_x"/>
                                          </p:val>
                                        </p:tav>
                                        <p:tav tm="100000">
                                          <p:val>
                                            <p:strVal val="#ppt_x"/>
                                          </p:val>
                                        </p:tav>
                                      </p:tavLst>
                                    </p:anim>
                                    <p:anim calcmode="lin" valueType="num">
                                      <p:cBhvr additive="base">
                                        <p:cTn id="32" dur="500" fill="hold"/>
                                        <p:tgtEl>
                                          <p:spTgt spid="53862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8634"/>
                                        </p:tgtEl>
                                        <p:attrNameLst>
                                          <p:attrName>style.visibility</p:attrName>
                                        </p:attrNameLst>
                                      </p:cBhvr>
                                      <p:to>
                                        <p:strVal val="visible"/>
                                      </p:to>
                                    </p:set>
                                    <p:anim calcmode="lin" valueType="num">
                                      <p:cBhvr additive="base">
                                        <p:cTn id="37" dur="500" fill="hold"/>
                                        <p:tgtEl>
                                          <p:spTgt spid="538634"/>
                                        </p:tgtEl>
                                        <p:attrNameLst>
                                          <p:attrName>ppt_x</p:attrName>
                                        </p:attrNameLst>
                                      </p:cBhvr>
                                      <p:tavLst>
                                        <p:tav tm="0">
                                          <p:val>
                                            <p:strVal val="#ppt_x"/>
                                          </p:val>
                                        </p:tav>
                                        <p:tav tm="100000">
                                          <p:val>
                                            <p:strVal val="#ppt_x"/>
                                          </p:val>
                                        </p:tav>
                                      </p:tavLst>
                                    </p:anim>
                                    <p:anim calcmode="lin" valueType="num">
                                      <p:cBhvr additive="base">
                                        <p:cTn id="38" dur="500" fill="hold"/>
                                        <p:tgtEl>
                                          <p:spTgt spid="5386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511A457-1DF7-4A6E-ABAA-04CA5591CC1A}" type="slidenum">
              <a:rPr lang="zh-CN" altLang="en-US"/>
              <a:pPr eaLnBrk="1" hangingPunct="1"/>
              <a:t>8</a:t>
            </a:fld>
            <a:endParaRPr lang="en-US" altLang="zh-CN"/>
          </a:p>
        </p:txBody>
      </p:sp>
      <p:sp>
        <p:nvSpPr>
          <p:cNvPr id="14340"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346" name="Rectangle 9"/>
          <p:cNvSpPr>
            <a:spLocks noChangeArrowheads="1"/>
          </p:cNvSpPr>
          <p:nvPr/>
        </p:nvSpPr>
        <p:spPr bwMode="auto">
          <a:xfrm>
            <a:off x="-144017" y="2893891"/>
            <a:ext cx="194243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aphicFrame>
        <p:nvGraphicFramePr>
          <p:cNvPr id="14348" name="Object 12"/>
          <p:cNvGraphicFramePr>
            <a:graphicFrameLocks noChangeAspect="1"/>
          </p:cNvGraphicFramePr>
          <p:nvPr>
            <p:extLst>
              <p:ext uri="{D42A27DB-BD31-4B8C-83A1-F6EECF244321}">
                <p14:modId xmlns:p14="http://schemas.microsoft.com/office/powerpoint/2010/main" val="837130456"/>
              </p:ext>
            </p:extLst>
          </p:nvPr>
        </p:nvGraphicFramePr>
        <p:xfrm>
          <a:off x="5230120" y="2369078"/>
          <a:ext cx="3672408" cy="1986271"/>
        </p:xfrm>
        <a:graphic>
          <a:graphicData uri="http://schemas.openxmlformats.org/presentationml/2006/ole">
            <mc:AlternateContent xmlns:mc="http://schemas.openxmlformats.org/markup-compatibility/2006">
              <mc:Choice xmlns:v="urn:schemas-microsoft-com:vml" Requires="v">
                <p:oleObj spid="_x0000_s74916" r:id="rId3" imgW="775036" imgH="419282" progId="">
                  <p:embed/>
                </p:oleObj>
              </mc:Choice>
              <mc:Fallback>
                <p:oleObj r:id="rId3" imgW="775036" imgH="4192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0120" y="2369078"/>
                        <a:ext cx="3672408" cy="1986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0" name="Rectangle 13"/>
          <p:cNvSpPr>
            <a:spLocks noGrp="1" noChangeArrowheads="1"/>
          </p:cNvSpPr>
          <p:nvPr>
            <p:ph type="title"/>
          </p:nvPr>
        </p:nvSpPr>
        <p:spPr>
          <a:xfrm>
            <a:off x="877857" y="843421"/>
            <a:ext cx="7543800" cy="1079500"/>
          </a:xfrm>
          <a:noFill/>
        </p:spPr>
        <p:txBody>
          <a:bodyPr/>
          <a:lstStyle/>
          <a:p>
            <a:pPr eaLnBrk="1" hangingPunct="1"/>
            <a: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t>期末付年金的累积值（终值）因子</a:t>
            </a:r>
            <a:br>
              <a:rPr lang="zh-CN" altLang="en-US" sz="3200" b="0" dirty="0" smtClean="0">
                <a:latin typeface="Times New Roman" panose="02020603050405020304" pitchFamily="18" charset="0"/>
                <a:ea typeface="黑体" panose="02010609060101010101" pitchFamily="49" charset="-122"/>
                <a:cs typeface="Times New Roman" panose="02020603050405020304" pitchFamily="18" charset="0"/>
              </a:rPr>
            </a:br>
            <a:r>
              <a:rPr lang="en-US" altLang="zh-CN" sz="2400" b="0" dirty="0" smtClean="0">
                <a:latin typeface="Times New Roman" panose="02020603050405020304" pitchFamily="18" charset="0"/>
                <a:ea typeface="黑体" panose="02010609060101010101" pitchFamily="49" charset="-122"/>
                <a:cs typeface="Times New Roman" panose="02020603050405020304" pitchFamily="18" charset="0"/>
              </a:rPr>
              <a:t>annuity-immediate accumulated value factor</a:t>
            </a:r>
          </a:p>
        </p:txBody>
      </p:sp>
      <p:graphicFrame>
        <p:nvGraphicFramePr>
          <p:cNvPr id="7" name="对象 6"/>
          <p:cNvGraphicFramePr>
            <a:graphicFrameLocks noChangeAspect="1"/>
          </p:cNvGraphicFramePr>
          <p:nvPr>
            <p:extLst>
              <p:ext uri="{D42A27DB-BD31-4B8C-83A1-F6EECF244321}">
                <p14:modId xmlns:p14="http://schemas.microsoft.com/office/powerpoint/2010/main" val="3150454877"/>
              </p:ext>
            </p:extLst>
          </p:nvPr>
        </p:nvGraphicFramePr>
        <p:xfrm>
          <a:off x="539552" y="2509591"/>
          <a:ext cx="4589665" cy="1315187"/>
        </p:xfrm>
        <a:graphic>
          <a:graphicData uri="http://schemas.openxmlformats.org/presentationml/2006/ole">
            <mc:AlternateContent xmlns:mc="http://schemas.openxmlformats.org/markup-compatibility/2006">
              <mc:Choice xmlns:v="urn:schemas-microsoft-com:vml" Requires="v">
                <p:oleObj spid="_x0000_s74917" name="Equation" r:id="rId5" imgW="888614" imgH="253890" progId="">
                  <p:embed/>
                </p:oleObj>
              </mc:Choice>
              <mc:Fallback>
                <p:oleObj name="Equation" r:id="rId5" imgW="888614" imgH="25389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509591"/>
                        <a:ext cx="4589665" cy="131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76342266"/>
              </p:ext>
            </p:extLst>
          </p:nvPr>
        </p:nvGraphicFramePr>
        <p:xfrm>
          <a:off x="2067943" y="4725113"/>
          <a:ext cx="2376487" cy="1425575"/>
        </p:xfrm>
        <a:graphic>
          <a:graphicData uri="http://schemas.openxmlformats.org/presentationml/2006/ole">
            <mc:AlternateContent xmlns:mc="http://schemas.openxmlformats.org/markup-compatibility/2006">
              <mc:Choice xmlns:v="urn:schemas-microsoft-com:vml" Requires="v">
                <p:oleObj spid="_x0000_s74918" name="Equation" r:id="rId7" imgW="698500" imgH="419100" progId="">
                  <p:embed/>
                </p:oleObj>
              </mc:Choice>
              <mc:Fallback>
                <p:oleObj name="Equation" r:id="rId7" imgW="6985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7943" y="4725113"/>
                        <a:ext cx="2376487" cy="1425575"/>
                      </a:xfrm>
                      <a:prstGeom prst="rect">
                        <a:avLst/>
                      </a:prstGeom>
                      <a:solidFill>
                        <a:srgbClr val="FFFFC2"/>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3493116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8"/>
                                        </p:tgtEl>
                                        <p:attrNameLst>
                                          <p:attrName>style.visibility</p:attrName>
                                        </p:attrNameLst>
                                      </p:cBhvr>
                                      <p:to>
                                        <p:strVal val="visible"/>
                                      </p:to>
                                    </p:set>
                                    <p:anim calcmode="lin" valueType="num">
                                      <p:cBhvr additive="base">
                                        <p:cTn id="19" dur="500" fill="hold"/>
                                        <p:tgtEl>
                                          <p:spTgt spid="14348"/>
                                        </p:tgtEl>
                                        <p:attrNameLst>
                                          <p:attrName>ppt_x</p:attrName>
                                        </p:attrNameLst>
                                      </p:cBhvr>
                                      <p:tavLst>
                                        <p:tav tm="0">
                                          <p:val>
                                            <p:strVal val="#ppt_x"/>
                                          </p:val>
                                        </p:tav>
                                        <p:tav tm="100000">
                                          <p:val>
                                            <p:strVal val="#ppt_x"/>
                                          </p:val>
                                        </p:tav>
                                      </p:tavLst>
                                    </p:anim>
                                    <p:anim calcmode="lin" valueType="num">
                                      <p:cBhvr additive="base">
                                        <p:cTn id="20" dur="500" fill="hold"/>
                                        <p:tgtEl>
                                          <p:spTgt spid="14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39552" y="1721874"/>
            <a:ext cx="8229600" cy="4411662"/>
          </a:xfrm>
        </p:spPr>
        <p:txBody>
          <a:bodyPr/>
          <a:lstStyle/>
          <a:p>
            <a:pPr marL="0" indent="0" eaLnBrk="1" hangingPunct="1">
              <a:buNone/>
            </a:pPr>
            <a:r>
              <a:rPr lang="en-US" altLang="zh-CN" sz="2400" b="0" dirty="0" smtClean="0">
                <a:latin typeface="+mn-lt"/>
                <a:ea typeface="黑体" panose="02010609060101010101" pitchFamily="49" charset="-122"/>
                <a:cs typeface="Times New Roman" panose="02020603050405020304" pitchFamily="18" charset="0"/>
              </a:rPr>
              <a:t>The present values of the following three annuities are equal:</a:t>
            </a:r>
          </a:p>
          <a:p>
            <a:pPr marL="344487" lvl="1" indent="0" eaLnBrk="1" hangingPunct="1">
              <a:buNone/>
            </a:pPr>
            <a:r>
              <a:rPr lang="en-US" altLang="zh-CN" b="0" dirty="0" smtClean="0">
                <a:latin typeface="+mn-lt"/>
                <a:ea typeface="黑体" panose="02010609060101010101" pitchFamily="49" charset="-122"/>
                <a:cs typeface="Times New Roman" panose="02020603050405020304" pitchFamily="18" charset="0"/>
              </a:rPr>
              <a:t>(</a:t>
            </a:r>
            <a:r>
              <a:rPr lang="en-US" altLang="zh-CN" b="0" dirty="0" err="1" smtClean="0">
                <a:latin typeface="+mn-lt"/>
                <a:ea typeface="黑体" panose="02010609060101010101" pitchFamily="49" charset="-122"/>
                <a:cs typeface="Times New Roman" panose="02020603050405020304" pitchFamily="18" charset="0"/>
              </a:rPr>
              <a:t>i</a:t>
            </a:r>
            <a:r>
              <a:rPr lang="en-US" altLang="zh-CN" b="0" dirty="0" smtClean="0">
                <a:latin typeface="+mn-lt"/>
                <a:ea typeface="黑体" panose="02010609060101010101" pitchFamily="49" charset="-122"/>
                <a:cs typeface="Times New Roman" panose="02020603050405020304" pitchFamily="18" charset="0"/>
              </a:rPr>
              <a:t>) perpetuity-immediate paying 1 each year, calculated at an annual effective interest rate of 7.25%</a:t>
            </a:r>
          </a:p>
          <a:p>
            <a:pPr marL="344487" lvl="1" indent="0" eaLnBrk="1" hangingPunct="1">
              <a:buNone/>
            </a:pPr>
            <a:r>
              <a:rPr lang="en-US" altLang="zh-CN" b="0" dirty="0" smtClean="0">
                <a:latin typeface="+mn-lt"/>
                <a:ea typeface="黑体" panose="02010609060101010101" pitchFamily="49" charset="-122"/>
                <a:cs typeface="Times New Roman" panose="02020603050405020304" pitchFamily="18" charset="0"/>
              </a:rPr>
              <a:t>(ii) 50-year annuity-immediate paying 1 each year, calculated at an annual effective interest rate of  </a:t>
            </a:r>
            <a:r>
              <a:rPr lang="en-US" altLang="zh-CN" b="0" i="1" dirty="0" smtClean="0">
                <a:latin typeface="+mn-lt"/>
                <a:ea typeface="黑体" panose="02010609060101010101" pitchFamily="49" charset="-122"/>
                <a:cs typeface="Times New Roman" panose="02020603050405020304" pitchFamily="18" charset="0"/>
              </a:rPr>
              <a:t>j </a:t>
            </a:r>
            <a:r>
              <a:rPr lang="en-US" altLang="zh-CN" b="0" dirty="0" smtClean="0">
                <a:latin typeface="+mn-lt"/>
                <a:ea typeface="黑体" panose="02010609060101010101" pitchFamily="49" charset="-122"/>
                <a:cs typeface="Times New Roman" panose="02020603050405020304" pitchFamily="18" charset="0"/>
              </a:rPr>
              <a:t>%</a:t>
            </a:r>
          </a:p>
          <a:p>
            <a:pPr marL="344487" lvl="1" indent="0" eaLnBrk="1" hangingPunct="1">
              <a:buNone/>
            </a:pPr>
            <a:r>
              <a:rPr lang="en-US" altLang="zh-CN" b="0" dirty="0" smtClean="0">
                <a:latin typeface="+mn-lt"/>
                <a:ea typeface="黑体" panose="02010609060101010101" pitchFamily="49" charset="-122"/>
                <a:cs typeface="Times New Roman" panose="02020603050405020304" pitchFamily="18" charset="0"/>
              </a:rPr>
              <a:t>(iii) </a:t>
            </a:r>
            <a:r>
              <a:rPr lang="en-US" altLang="zh-CN" b="0" i="1" dirty="0" smtClean="0">
                <a:latin typeface="+mn-lt"/>
                <a:ea typeface="黑体" panose="02010609060101010101" pitchFamily="49" charset="-122"/>
                <a:cs typeface="Times New Roman" panose="02020603050405020304" pitchFamily="18" charset="0"/>
              </a:rPr>
              <a:t>n</a:t>
            </a:r>
            <a:r>
              <a:rPr lang="en-US" altLang="zh-CN" b="0" dirty="0" smtClean="0">
                <a:latin typeface="+mn-lt"/>
                <a:ea typeface="黑体" panose="02010609060101010101" pitchFamily="49" charset="-122"/>
                <a:cs typeface="Times New Roman" panose="02020603050405020304" pitchFamily="18" charset="0"/>
              </a:rPr>
              <a:t>-year annuity-immediate paying 1 each year, calculated at an annual effective interest rate of  (</a:t>
            </a:r>
            <a:r>
              <a:rPr lang="en-US" altLang="zh-CN" b="0" i="1" dirty="0" smtClean="0">
                <a:latin typeface="+mn-lt"/>
                <a:ea typeface="黑体" panose="02010609060101010101" pitchFamily="49" charset="-122"/>
                <a:cs typeface="Times New Roman" panose="02020603050405020304" pitchFamily="18" charset="0"/>
              </a:rPr>
              <a:t>j</a:t>
            </a:r>
            <a:r>
              <a:rPr lang="en-US" altLang="zh-CN" b="0" dirty="0" smtClean="0">
                <a:latin typeface="+mn-lt"/>
                <a:ea typeface="黑体" panose="02010609060101010101" pitchFamily="49" charset="-122"/>
                <a:cs typeface="Times New Roman" panose="02020603050405020304" pitchFamily="18" charset="0"/>
              </a:rPr>
              <a:t> − 1)%</a:t>
            </a:r>
          </a:p>
          <a:p>
            <a:pPr marL="0" indent="0" eaLnBrk="1" hangingPunct="1">
              <a:buNone/>
            </a:pPr>
            <a:r>
              <a:rPr lang="en-US" altLang="zh-CN" sz="2400" b="0" dirty="0" smtClean="0">
                <a:latin typeface="+mn-lt"/>
                <a:ea typeface="黑体" panose="02010609060101010101" pitchFamily="49" charset="-122"/>
                <a:cs typeface="Times New Roman" panose="02020603050405020304" pitchFamily="18" charset="0"/>
              </a:rPr>
              <a:t>Calculate </a:t>
            </a:r>
            <a:r>
              <a:rPr lang="en-US" altLang="zh-CN" sz="2400" b="0" i="1" dirty="0" smtClean="0">
                <a:latin typeface="+mn-lt"/>
                <a:ea typeface="黑体" panose="02010609060101010101" pitchFamily="49" charset="-122"/>
                <a:cs typeface="Times New Roman" panose="02020603050405020304" pitchFamily="18" charset="0"/>
              </a:rPr>
              <a:t>n</a:t>
            </a:r>
            <a:r>
              <a:rPr lang="en-US" altLang="zh-CN" sz="2400" b="0" dirty="0" smtClean="0">
                <a:latin typeface="+mn-lt"/>
                <a:ea typeface="黑体" panose="02010609060101010101" pitchFamily="49" charset="-122"/>
                <a:cs typeface="Times New Roman" panose="02020603050405020304" pitchFamily="18" charset="0"/>
              </a:rPr>
              <a:t> .</a:t>
            </a:r>
          </a:p>
        </p:txBody>
      </p:sp>
      <p:sp>
        <p:nvSpPr>
          <p:cNvPr id="112644" name="Text Box 5"/>
          <p:cNvSpPr txBox="1">
            <a:spLocks noChangeArrowheads="1"/>
          </p:cNvSpPr>
          <p:nvPr/>
        </p:nvSpPr>
        <p:spPr bwMode="auto">
          <a:xfrm>
            <a:off x="539552" y="98254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sz="2400" b="1" dirty="0">
                <a:solidFill>
                  <a:srgbClr val="051291"/>
                </a:solidFill>
                <a:latin typeface="Times New Roman" pitchFamily="18" charset="0"/>
                <a:ea typeface="Gungsuh" pitchFamily="18" charset="-127"/>
              </a:rPr>
              <a:t>Exercise 4</a:t>
            </a:r>
            <a:r>
              <a:rPr lang="zh-CN" altLang="en-US" sz="2400" b="1" dirty="0">
                <a:solidFill>
                  <a:srgbClr val="051291"/>
                </a:solidFill>
                <a:latin typeface="Arial Black" pitchFamily="34" charset="0"/>
                <a:ea typeface="Gungsuh" pitchFamily="18" charset="-127"/>
              </a:rPr>
              <a:t>：</a:t>
            </a:r>
          </a:p>
        </p:txBody>
      </p:sp>
    </p:spTree>
    <p:extLst>
      <p:ext uri="{BB962C8B-B14F-4D97-AF65-F5344CB8AC3E}">
        <p14:creationId xmlns:p14="http://schemas.microsoft.com/office/powerpoint/2010/main" val="19051728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88AABE9-C484-4C94-9E2F-DB6CC19357A5}" type="slidenum">
              <a:rPr lang="en-US" altLang="zh-CN"/>
              <a:pPr eaLnBrk="1" hangingPunct="1"/>
              <a:t>81</a:t>
            </a:fld>
            <a:endParaRPr lang="en-US" altLang="zh-CN"/>
          </a:p>
        </p:txBody>
      </p:sp>
      <p:sp>
        <p:nvSpPr>
          <p:cNvPr id="517122" name="Rectangle 2"/>
          <p:cNvSpPr>
            <a:spLocks noChangeArrowheads="1"/>
          </p:cNvSpPr>
          <p:nvPr/>
        </p:nvSpPr>
        <p:spPr bwMode="auto">
          <a:xfrm>
            <a:off x="755650" y="836613"/>
            <a:ext cx="62336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itchFamily="2" charset="2"/>
              <a:buNone/>
            </a:pPr>
            <a:r>
              <a:rPr lang="en-US" altLang="zh-CN" sz="2400" b="1" dirty="0">
                <a:solidFill>
                  <a:srgbClr val="051291"/>
                </a:solidFill>
                <a:latin typeface="Times New Roman" pitchFamily="18" charset="0"/>
                <a:cs typeface="Times New Roman" pitchFamily="18" charset="0"/>
              </a:rPr>
              <a:t>Solution </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The value of the first perpetuity is</a:t>
            </a:r>
          </a:p>
        </p:txBody>
      </p:sp>
      <p:pic>
        <p:nvPicPr>
          <p:cNvPr id="517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700213"/>
            <a:ext cx="44894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7124" name="Rectangle 4"/>
          <p:cNvSpPr>
            <a:spLocks noChangeArrowheads="1"/>
          </p:cNvSpPr>
          <p:nvPr/>
        </p:nvSpPr>
        <p:spPr bwMode="auto">
          <a:xfrm>
            <a:off x="1116013" y="2781300"/>
            <a:ext cx="6119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Wingdings" pitchFamily="2" charset="2"/>
              <a:buNone/>
            </a:pPr>
            <a:r>
              <a:rPr lang="en-US" altLang="zh-CN" sz="2400" dirty="0">
                <a:latin typeface="Times New Roman" pitchFamily="18" charset="0"/>
                <a:cs typeface="Times New Roman" pitchFamily="18" charset="0"/>
              </a:rPr>
              <a:t>The value of the second annuity is</a:t>
            </a:r>
          </a:p>
        </p:txBody>
      </p:sp>
      <p:pic>
        <p:nvPicPr>
          <p:cNvPr id="517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852738"/>
            <a:ext cx="25987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716338"/>
            <a:ext cx="24638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71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445125"/>
            <a:ext cx="385921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7128" name="Rectangle 8"/>
          <p:cNvSpPr>
            <a:spLocks noChangeArrowheads="1"/>
          </p:cNvSpPr>
          <p:nvPr/>
        </p:nvSpPr>
        <p:spPr bwMode="auto">
          <a:xfrm>
            <a:off x="1331913" y="4508500"/>
            <a:ext cx="2515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itchFamily="2" charset="2"/>
              <a:buNone/>
            </a:pPr>
            <a:r>
              <a:rPr lang="en-US" altLang="zh-CN" sz="2400">
                <a:latin typeface="Times New Roman" pitchFamily="18" charset="0"/>
                <a:cs typeface="Times New Roman" pitchFamily="18" charset="0"/>
              </a:rPr>
              <a:t>From the equation,</a:t>
            </a:r>
          </a:p>
        </p:txBody>
      </p:sp>
      <p:graphicFrame>
        <p:nvGraphicFramePr>
          <p:cNvPr id="517129" name="Object 9"/>
          <p:cNvGraphicFramePr>
            <a:graphicFrameLocks noChangeAspect="1"/>
          </p:cNvGraphicFramePr>
          <p:nvPr>
            <p:extLst>
              <p:ext uri="{D42A27DB-BD31-4B8C-83A1-F6EECF244321}">
                <p14:modId xmlns:p14="http://schemas.microsoft.com/office/powerpoint/2010/main" val="3558910709"/>
              </p:ext>
            </p:extLst>
          </p:nvPr>
        </p:nvGraphicFramePr>
        <p:xfrm>
          <a:off x="3924300" y="4508500"/>
          <a:ext cx="2305050" cy="584200"/>
        </p:xfrm>
        <a:graphic>
          <a:graphicData uri="http://schemas.openxmlformats.org/presentationml/2006/ole">
            <mc:AlternateContent xmlns:mc="http://schemas.openxmlformats.org/markup-compatibility/2006">
              <mc:Choice xmlns:v="urn:schemas-microsoft-com:vml" Requires="v">
                <p:oleObj spid="_x0000_s123960" name="Equation" r:id="rId7" imgW="952087" imgH="241195" progId="">
                  <p:embed/>
                </p:oleObj>
              </mc:Choice>
              <mc:Fallback>
                <p:oleObj name="Equation" r:id="rId7" imgW="952087" imgH="24119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4508500"/>
                        <a:ext cx="230505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74468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7122"/>
                                        </p:tgtEl>
                                        <p:attrNameLst>
                                          <p:attrName>style.visibility</p:attrName>
                                        </p:attrNameLst>
                                      </p:cBhvr>
                                      <p:to>
                                        <p:strVal val="visible"/>
                                      </p:to>
                                    </p:set>
                                    <p:anim calcmode="lin" valueType="num">
                                      <p:cBhvr additive="base">
                                        <p:cTn id="7" dur="500" fill="hold"/>
                                        <p:tgtEl>
                                          <p:spTgt spid="517122"/>
                                        </p:tgtEl>
                                        <p:attrNameLst>
                                          <p:attrName>ppt_x</p:attrName>
                                        </p:attrNameLst>
                                      </p:cBhvr>
                                      <p:tavLst>
                                        <p:tav tm="0">
                                          <p:val>
                                            <p:strVal val="#ppt_x"/>
                                          </p:val>
                                        </p:tav>
                                        <p:tav tm="100000">
                                          <p:val>
                                            <p:strVal val="#ppt_x"/>
                                          </p:val>
                                        </p:tav>
                                      </p:tavLst>
                                    </p:anim>
                                    <p:anim calcmode="lin" valueType="num">
                                      <p:cBhvr additive="base">
                                        <p:cTn id="8" dur="500" fill="hold"/>
                                        <p:tgtEl>
                                          <p:spTgt spid="5171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7123"/>
                                        </p:tgtEl>
                                        <p:attrNameLst>
                                          <p:attrName>style.visibility</p:attrName>
                                        </p:attrNameLst>
                                      </p:cBhvr>
                                      <p:to>
                                        <p:strVal val="visible"/>
                                      </p:to>
                                    </p:set>
                                    <p:anim calcmode="lin" valueType="num">
                                      <p:cBhvr additive="base">
                                        <p:cTn id="11" dur="500" fill="hold"/>
                                        <p:tgtEl>
                                          <p:spTgt spid="517123"/>
                                        </p:tgtEl>
                                        <p:attrNameLst>
                                          <p:attrName>ppt_x</p:attrName>
                                        </p:attrNameLst>
                                      </p:cBhvr>
                                      <p:tavLst>
                                        <p:tav tm="0">
                                          <p:val>
                                            <p:strVal val="#ppt_x"/>
                                          </p:val>
                                        </p:tav>
                                        <p:tav tm="100000">
                                          <p:val>
                                            <p:strVal val="#ppt_x"/>
                                          </p:val>
                                        </p:tav>
                                      </p:tavLst>
                                    </p:anim>
                                    <p:anim calcmode="lin" valueType="num">
                                      <p:cBhvr additive="base">
                                        <p:cTn id="12" dur="500" fill="hold"/>
                                        <p:tgtEl>
                                          <p:spTgt spid="51712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7124"/>
                                        </p:tgtEl>
                                        <p:attrNameLst>
                                          <p:attrName>style.visibility</p:attrName>
                                        </p:attrNameLst>
                                      </p:cBhvr>
                                      <p:to>
                                        <p:strVal val="visible"/>
                                      </p:to>
                                    </p:set>
                                    <p:anim calcmode="lin" valueType="num">
                                      <p:cBhvr additive="base">
                                        <p:cTn id="17" dur="500" fill="hold"/>
                                        <p:tgtEl>
                                          <p:spTgt spid="517124"/>
                                        </p:tgtEl>
                                        <p:attrNameLst>
                                          <p:attrName>ppt_x</p:attrName>
                                        </p:attrNameLst>
                                      </p:cBhvr>
                                      <p:tavLst>
                                        <p:tav tm="0">
                                          <p:val>
                                            <p:strVal val="#ppt_x"/>
                                          </p:val>
                                        </p:tav>
                                        <p:tav tm="100000">
                                          <p:val>
                                            <p:strVal val="#ppt_x"/>
                                          </p:val>
                                        </p:tav>
                                      </p:tavLst>
                                    </p:anim>
                                    <p:anim calcmode="lin" valueType="num">
                                      <p:cBhvr additive="base">
                                        <p:cTn id="18" dur="500" fill="hold"/>
                                        <p:tgtEl>
                                          <p:spTgt spid="5171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7125"/>
                                        </p:tgtEl>
                                        <p:attrNameLst>
                                          <p:attrName>style.visibility</p:attrName>
                                        </p:attrNameLst>
                                      </p:cBhvr>
                                      <p:to>
                                        <p:strVal val="visible"/>
                                      </p:to>
                                    </p:set>
                                    <p:anim calcmode="lin" valueType="num">
                                      <p:cBhvr additive="base">
                                        <p:cTn id="21" dur="500" fill="hold"/>
                                        <p:tgtEl>
                                          <p:spTgt spid="517125"/>
                                        </p:tgtEl>
                                        <p:attrNameLst>
                                          <p:attrName>ppt_x</p:attrName>
                                        </p:attrNameLst>
                                      </p:cBhvr>
                                      <p:tavLst>
                                        <p:tav tm="0">
                                          <p:val>
                                            <p:strVal val="#ppt_x"/>
                                          </p:val>
                                        </p:tav>
                                        <p:tav tm="100000">
                                          <p:val>
                                            <p:strVal val="#ppt_x"/>
                                          </p:val>
                                        </p:tav>
                                      </p:tavLst>
                                    </p:anim>
                                    <p:anim calcmode="lin" valueType="num">
                                      <p:cBhvr additive="base">
                                        <p:cTn id="22" dur="500" fill="hold"/>
                                        <p:tgtEl>
                                          <p:spTgt spid="51712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17126"/>
                                        </p:tgtEl>
                                        <p:attrNameLst>
                                          <p:attrName>style.visibility</p:attrName>
                                        </p:attrNameLst>
                                      </p:cBhvr>
                                      <p:to>
                                        <p:strVal val="visible"/>
                                      </p:to>
                                    </p:set>
                                    <p:anim calcmode="lin" valueType="num">
                                      <p:cBhvr additive="base">
                                        <p:cTn id="27" dur="500" fill="hold"/>
                                        <p:tgtEl>
                                          <p:spTgt spid="517126"/>
                                        </p:tgtEl>
                                        <p:attrNameLst>
                                          <p:attrName>ppt_x</p:attrName>
                                        </p:attrNameLst>
                                      </p:cBhvr>
                                      <p:tavLst>
                                        <p:tav tm="0">
                                          <p:val>
                                            <p:strVal val="#ppt_x"/>
                                          </p:val>
                                        </p:tav>
                                        <p:tav tm="100000">
                                          <p:val>
                                            <p:strVal val="#ppt_x"/>
                                          </p:val>
                                        </p:tav>
                                      </p:tavLst>
                                    </p:anim>
                                    <p:anim calcmode="lin" valueType="num">
                                      <p:cBhvr additive="base">
                                        <p:cTn id="28" dur="500" fill="hold"/>
                                        <p:tgtEl>
                                          <p:spTgt spid="51712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17128"/>
                                        </p:tgtEl>
                                        <p:attrNameLst>
                                          <p:attrName>style.visibility</p:attrName>
                                        </p:attrNameLst>
                                      </p:cBhvr>
                                      <p:to>
                                        <p:strVal val="visible"/>
                                      </p:to>
                                    </p:set>
                                    <p:anim calcmode="lin" valueType="num">
                                      <p:cBhvr additive="base">
                                        <p:cTn id="33" dur="500" fill="hold"/>
                                        <p:tgtEl>
                                          <p:spTgt spid="517128"/>
                                        </p:tgtEl>
                                        <p:attrNameLst>
                                          <p:attrName>ppt_x</p:attrName>
                                        </p:attrNameLst>
                                      </p:cBhvr>
                                      <p:tavLst>
                                        <p:tav tm="0">
                                          <p:val>
                                            <p:strVal val="#ppt_x"/>
                                          </p:val>
                                        </p:tav>
                                        <p:tav tm="100000">
                                          <p:val>
                                            <p:strVal val="#ppt_x"/>
                                          </p:val>
                                        </p:tav>
                                      </p:tavLst>
                                    </p:anim>
                                    <p:anim calcmode="lin" valueType="num">
                                      <p:cBhvr additive="base">
                                        <p:cTn id="34" dur="500" fill="hold"/>
                                        <p:tgtEl>
                                          <p:spTgt spid="51712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7129"/>
                                        </p:tgtEl>
                                        <p:attrNameLst>
                                          <p:attrName>style.visibility</p:attrName>
                                        </p:attrNameLst>
                                      </p:cBhvr>
                                      <p:to>
                                        <p:strVal val="visible"/>
                                      </p:to>
                                    </p:set>
                                    <p:anim calcmode="lin" valueType="num">
                                      <p:cBhvr additive="base">
                                        <p:cTn id="37" dur="500" fill="hold"/>
                                        <p:tgtEl>
                                          <p:spTgt spid="517129"/>
                                        </p:tgtEl>
                                        <p:attrNameLst>
                                          <p:attrName>ppt_x</p:attrName>
                                        </p:attrNameLst>
                                      </p:cBhvr>
                                      <p:tavLst>
                                        <p:tav tm="0">
                                          <p:val>
                                            <p:strVal val="#ppt_x"/>
                                          </p:val>
                                        </p:tav>
                                        <p:tav tm="100000">
                                          <p:val>
                                            <p:strVal val="#ppt_x"/>
                                          </p:val>
                                        </p:tav>
                                      </p:tavLst>
                                    </p:anim>
                                    <p:anim calcmode="lin" valueType="num">
                                      <p:cBhvr additive="base">
                                        <p:cTn id="38" dur="500" fill="hold"/>
                                        <p:tgtEl>
                                          <p:spTgt spid="51712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17127"/>
                                        </p:tgtEl>
                                        <p:attrNameLst>
                                          <p:attrName>style.visibility</p:attrName>
                                        </p:attrNameLst>
                                      </p:cBhvr>
                                      <p:to>
                                        <p:strVal val="visible"/>
                                      </p:to>
                                    </p:set>
                                    <p:anim calcmode="lin" valueType="num">
                                      <p:cBhvr additive="base">
                                        <p:cTn id="43" dur="500" fill="hold"/>
                                        <p:tgtEl>
                                          <p:spTgt spid="517127"/>
                                        </p:tgtEl>
                                        <p:attrNameLst>
                                          <p:attrName>ppt_x</p:attrName>
                                        </p:attrNameLst>
                                      </p:cBhvr>
                                      <p:tavLst>
                                        <p:tav tm="0">
                                          <p:val>
                                            <p:strVal val="#ppt_x"/>
                                          </p:val>
                                        </p:tav>
                                        <p:tav tm="100000">
                                          <p:val>
                                            <p:strVal val="#ppt_x"/>
                                          </p:val>
                                        </p:tav>
                                      </p:tavLst>
                                    </p:anim>
                                    <p:anim calcmode="lin" valueType="num">
                                      <p:cBhvr additive="base">
                                        <p:cTn id="44" dur="500" fill="hold"/>
                                        <p:tgtEl>
                                          <p:spTgt spid="5171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2" grpId="0"/>
      <p:bldP spid="517124" grpId="0"/>
      <p:bldP spid="51712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FBDC5C5-B04B-4B39-9C2F-03EA75FE9F36}" type="slidenum">
              <a:rPr lang="en-US" altLang="zh-CN"/>
              <a:pPr eaLnBrk="1" hangingPunct="1"/>
              <a:t>82</a:t>
            </a:fld>
            <a:endParaRPr lang="en-US" altLang="zh-CN"/>
          </a:p>
        </p:txBody>
      </p:sp>
      <p:sp>
        <p:nvSpPr>
          <p:cNvPr id="114691" name="Rectangle 2"/>
          <p:cNvSpPr>
            <a:spLocks noChangeArrowheads="1"/>
          </p:cNvSpPr>
          <p:nvPr/>
        </p:nvSpPr>
        <p:spPr bwMode="auto">
          <a:xfrm>
            <a:off x="827088" y="1268413"/>
            <a:ext cx="18117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itchFamily="2" charset="2"/>
              <a:buNone/>
            </a:pPr>
            <a:r>
              <a:rPr lang="en-US" altLang="zh-CN" sz="2400" b="1" dirty="0">
                <a:solidFill>
                  <a:srgbClr val="0000CC"/>
                </a:solidFill>
                <a:latin typeface="+mn-lt"/>
                <a:cs typeface="Times New Roman" pitchFamily="18" charset="0"/>
              </a:rPr>
              <a:t>Exercise 5:</a:t>
            </a:r>
          </a:p>
        </p:txBody>
      </p:sp>
      <p:sp>
        <p:nvSpPr>
          <p:cNvPr id="114692" name="Rectangle 3"/>
          <p:cNvSpPr>
            <a:spLocks noGrp="1" noChangeArrowheads="1"/>
          </p:cNvSpPr>
          <p:nvPr>
            <p:ph type="body" idx="1"/>
          </p:nvPr>
        </p:nvSpPr>
        <p:spPr>
          <a:xfrm>
            <a:off x="539750" y="2205038"/>
            <a:ext cx="7920038" cy="3663950"/>
          </a:xfrm>
        </p:spPr>
        <p:txBody>
          <a:bodyPr/>
          <a:lstStyle/>
          <a:p>
            <a:pPr eaLnBrk="1" hangingPunct="1">
              <a:lnSpc>
                <a:spcPct val="120000"/>
              </a:lnSpc>
            </a:pPr>
            <a:r>
              <a:rPr lang="en-US" altLang="zh-CN" sz="2400" b="0" dirty="0" smtClean="0">
                <a:latin typeface="+mn-lt"/>
                <a:ea typeface="黑体" panose="02010609060101010101" pitchFamily="49" charset="-122"/>
                <a:cs typeface="Times New Roman" panose="02020603050405020304" pitchFamily="18" charset="0"/>
              </a:rPr>
              <a:t>The accumulated value just after the last payment under a 12-year annuity of 1000 per year, paying interest at the rate of 5% per annum effective, is to be used to purchase a perpetuity at an interest rate of 6%, first payment to be made 1 year after the last payment under the annuity. </a:t>
            </a:r>
          </a:p>
          <a:p>
            <a:pPr eaLnBrk="1" hangingPunct="1">
              <a:lnSpc>
                <a:spcPct val="120000"/>
              </a:lnSpc>
            </a:pPr>
            <a:r>
              <a:rPr lang="en-US" altLang="zh-CN" sz="2400" b="0" dirty="0" smtClean="0">
                <a:latin typeface="+mn-lt"/>
                <a:ea typeface="黑体" panose="02010609060101010101" pitchFamily="49" charset="-122"/>
                <a:cs typeface="Times New Roman" panose="02020603050405020304" pitchFamily="18" charset="0"/>
              </a:rPr>
              <a:t>Showing all your work, determine the size of the payments under the perpetuity.</a:t>
            </a:r>
          </a:p>
        </p:txBody>
      </p:sp>
    </p:spTree>
    <p:extLst>
      <p:ext uri="{BB962C8B-B14F-4D97-AF65-F5344CB8AC3E}">
        <p14:creationId xmlns:p14="http://schemas.microsoft.com/office/powerpoint/2010/main" val="40757448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8B1B173-4A1C-4ECC-84C9-C1A46B41142F}" type="slidenum">
              <a:rPr lang="en-US" altLang="zh-CN"/>
              <a:pPr eaLnBrk="1" hangingPunct="1"/>
              <a:t>83</a:t>
            </a:fld>
            <a:endParaRPr lang="en-US" altLang="zh-CN"/>
          </a:p>
        </p:txBody>
      </p:sp>
      <p:pic>
        <p:nvPicPr>
          <p:cNvPr id="1157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57338"/>
            <a:ext cx="8686800" cy="288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16" name="Text Box 3"/>
          <p:cNvSpPr txBox="1">
            <a:spLocks noChangeArrowheads="1"/>
          </p:cNvSpPr>
          <p:nvPr/>
        </p:nvSpPr>
        <p:spPr bwMode="auto">
          <a:xfrm>
            <a:off x="827088" y="838200"/>
            <a:ext cx="1535998"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dirty="0">
                <a:solidFill>
                  <a:srgbClr val="0000CC"/>
                </a:solidFill>
                <a:latin typeface="Times New Roman" pitchFamily="18" charset="0"/>
                <a:cs typeface="Times New Roman" pitchFamily="18" charset="0"/>
              </a:rPr>
              <a:t>Solution </a:t>
            </a:r>
            <a:r>
              <a:rPr lang="en-US" altLang="zh-CN" sz="2400" b="1" dirty="0" smtClean="0">
                <a:solidFill>
                  <a:srgbClr val="0000CC"/>
                </a:solidFill>
                <a:latin typeface="Times New Roman" pitchFamily="18" charset="0"/>
                <a:cs typeface="Times New Roman" pitchFamily="18" charset="0"/>
              </a:rPr>
              <a:t>: </a:t>
            </a:r>
            <a:endParaRPr lang="en-US" altLang="zh-CN" sz="2400" b="1" dirty="0">
              <a:solidFill>
                <a:srgbClr val="0000CC"/>
              </a:solidFill>
              <a:latin typeface="Times New Roman" pitchFamily="18" charset="0"/>
              <a:cs typeface="Times New Roman" pitchFamily="18" charset="0"/>
            </a:endParaRPr>
          </a:p>
        </p:txBody>
      </p:sp>
      <p:sp>
        <p:nvSpPr>
          <p:cNvPr id="115717" name="Rectangle 4"/>
          <p:cNvSpPr>
            <a:spLocks noChangeArrowheads="1"/>
          </p:cNvSpPr>
          <p:nvPr/>
        </p:nvSpPr>
        <p:spPr bwMode="auto">
          <a:xfrm>
            <a:off x="0" y="1489075"/>
            <a:ext cx="1187450" cy="4318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8" name="Line 5"/>
          <p:cNvSpPr>
            <a:spLocks noChangeShapeType="1"/>
          </p:cNvSpPr>
          <p:nvPr/>
        </p:nvSpPr>
        <p:spPr bwMode="auto">
          <a:xfrm>
            <a:off x="755650" y="5445125"/>
            <a:ext cx="741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19" name="Line 6"/>
          <p:cNvSpPr>
            <a:spLocks noChangeShapeType="1"/>
          </p:cNvSpPr>
          <p:nvPr/>
        </p:nvSpPr>
        <p:spPr bwMode="auto">
          <a:xfrm>
            <a:off x="1763713" y="53006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0" name="Line 7"/>
          <p:cNvSpPr>
            <a:spLocks noChangeShapeType="1"/>
          </p:cNvSpPr>
          <p:nvPr/>
        </p:nvSpPr>
        <p:spPr bwMode="auto">
          <a:xfrm>
            <a:off x="4427538" y="53006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1" name="Line 8"/>
          <p:cNvSpPr>
            <a:spLocks noChangeShapeType="1"/>
          </p:cNvSpPr>
          <p:nvPr/>
        </p:nvSpPr>
        <p:spPr bwMode="auto">
          <a:xfrm>
            <a:off x="5508625" y="53006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2" name="Text Box 9"/>
          <p:cNvSpPr txBox="1">
            <a:spLocks noChangeArrowheads="1"/>
          </p:cNvSpPr>
          <p:nvPr/>
        </p:nvSpPr>
        <p:spPr bwMode="auto">
          <a:xfrm>
            <a:off x="1455738" y="48895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Times New Roman" pitchFamily="18" charset="0"/>
              </a:rPr>
              <a:t>1000</a:t>
            </a:r>
          </a:p>
        </p:txBody>
      </p:sp>
      <p:sp>
        <p:nvSpPr>
          <p:cNvPr id="115723" name="Text Box 10"/>
          <p:cNvSpPr txBox="1">
            <a:spLocks noChangeArrowheads="1"/>
          </p:cNvSpPr>
          <p:nvPr/>
        </p:nvSpPr>
        <p:spPr bwMode="auto">
          <a:xfrm>
            <a:off x="3995738" y="479742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a:latin typeface="Times New Roman" pitchFamily="18" charset="0"/>
              </a:rPr>
              <a:t>1000</a:t>
            </a:r>
          </a:p>
        </p:txBody>
      </p:sp>
      <p:sp>
        <p:nvSpPr>
          <p:cNvPr id="115724" name="Text Box 11"/>
          <p:cNvSpPr txBox="1">
            <a:spLocks noChangeArrowheads="1"/>
          </p:cNvSpPr>
          <p:nvPr/>
        </p:nvSpPr>
        <p:spPr bwMode="auto">
          <a:xfrm>
            <a:off x="5292725" y="479742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i="1">
                <a:latin typeface="Times New Roman" pitchFamily="18" charset="0"/>
              </a:rPr>
              <a:t>X</a:t>
            </a:r>
          </a:p>
        </p:txBody>
      </p:sp>
      <p:sp>
        <p:nvSpPr>
          <p:cNvPr id="115725" name="Text Box 12"/>
          <p:cNvSpPr txBox="1">
            <a:spLocks noChangeArrowheads="1"/>
          </p:cNvSpPr>
          <p:nvPr/>
        </p:nvSpPr>
        <p:spPr bwMode="auto">
          <a:xfrm>
            <a:off x="6372225" y="4797425"/>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i="1">
                <a:latin typeface="Times New Roman" pitchFamily="18" charset="0"/>
              </a:rPr>
              <a:t>X</a:t>
            </a:r>
          </a:p>
        </p:txBody>
      </p:sp>
      <p:sp>
        <p:nvSpPr>
          <p:cNvPr id="115726" name="Line 13"/>
          <p:cNvSpPr>
            <a:spLocks noChangeShapeType="1"/>
          </p:cNvSpPr>
          <p:nvPr/>
        </p:nvSpPr>
        <p:spPr bwMode="auto">
          <a:xfrm>
            <a:off x="6588125" y="5300663"/>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7" name="Text Box 14"/>
          <p:cNvSpPr txBox="1">
            <a:spLocks noChangeArrowheads="1"/>
          </p:cNvSpPr>
          <p:nvPr/>
        </p:nvSpPr>
        <p:spPr bwMode="auto">
          <a:xfrm>
            <a:off x="7288213" y="48180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20000"/>
              </a:spcBef>
              <a:buFont typeface="Wingdings" pitchFamily="2" charset="2"/>
              <a:buNone/>
            </a:pPr>
            <a:r>
              <a:rPr lang="en-US" altLang="zh-CN" b="1">
                <a:latin typeface="Times New Roman" pitchFamily="18" charset="0"/>
              </a:rPr>
              <a:t>……</a:t>
            </a:r>
          </a:p>
        </p:txBody>
      </p:sp>
      <p:sp>
        <p:nvSpPr>
          <p:cNvPr id="115728" name="Line 15"/>
          <p:cNvSpPr>
            <a:spLocks noChangeShapeType="1"/>
          </p:cNvSpPr>
          <p:nvPr/>
        </p:nvSpPr>
        <p:spPr bwMode="auto">
          <a:xfrm>
            <a:off x="4427538" y="5805488"/>
            <a:ext cx="0" cy="647700"/>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3789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xfrm>
            <a:off x="6553200" y="6389600"/>
            <a:ext cx="2133600" cy="47625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2BA3FA91-07AE-48EA-AFC5-C0A18C87E687}" type="slidenum">
              <a:rPr lang="zh-CN" altLang="en-US"/>
              <a:pPr eaLnBrk="1" hangingPunct="1">
                <a:buNone/>
              </a:pPr>
              <a:t>9</a:t>
            </a:fld>
            <a:endParaRPr lang="en-US" altLang="zh-CN"/>
          </a:p>
        </p:txBody>
      </p:sp>
      <p:sp>
        <p:nvSpPr>
          <p:cNvPr id="16387" name="Rectangle 2"/>
          <p:cNvSpPr>
            <a:spLocks noGrp="1" noChangeArrowheads="1"/>
          </p:cNvSpPr>
          <p:nvPr>
            <p:ph type="title"/>
          </p:nvPr>
        </p:nvSpPr>
        <p:spPr>
          <a:xfrm>
            <a:off x="895350" y="651627"/>
            <a:ext cx="7543800" cy="858837"/>
          </a:xfrm>
        </p:spPr>
        <p:txBody>
          <a:bodyPr/>
          <a:lstStyle/>
          <a:p>
            <a:pPr eaLnBrk="1" hangingPunct="1"/>
            <a:r>
              <a:rPr lang="zh-CN" altLang="en-US" sz="3200" b="0" dirty="0" smtClean="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等价关系式：</a:t>
            </a:r>
          </a:p>
        </p:txBody>
      </p:sp>
      <p:sp>
        <p:nvSpPr>
          <p:cNvPr id="2" name="Rectangle 3"/>
          <p:cNvSpPr>
            <a:spLocks noGrp="1" noChangeArrowheads="1"/>
          </p:cNvSpPr>
          <p:nvPr>
            <p:ph type="body" idx="1"/>
          </p:nvPr>
        </p:nvSpPr>
        <p:spPr>
          <a:xfrm>
            <a:off x="468313" y="1123950"/>
            <a:ext cx="8229600" cy="4949825"/>
          </a:xfrm>
        </p:spPr>
        <p:txBody>
          <a:bodyPr/>
          <a:lstStyle/>
          <a:p>
            <a:pPr eaLnBrk="1" hangingPunct="1">
              <a:buFont typeface="Wingdings" pitchFamily="2" charset="2"/>
              <a:buNone/>
            </a:pPr>
            <a:r>
              <a:rPr lang="zh-CN" altLang="en-US"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      </a:t>
            </a:r>
            <a:endParaRPr lang="en-US" altLang="zh-CN"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endParaRPr lang="en-US" altLang="zh-CN"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r>
              <a:rPr lang="zh-CN" altLang="en-US" b="0" dirty="0" smtClean="0">
                <a:solidFill>
                  <a:srgbClr val="333399"/>
                </a:solidFill>
                <a:latin typeface="Times New Roman" panose="02020603050405020304" pitchFamily="18" charset="0"/>
                <a:ea typeface="黑体" panose="02010609060101010101" pitchFamily="49" charset="-122"/>
                <a:cs typeface="Times New Roman" panose="02020603050405020304" pitchFamily="18" charset="0"/>
              </a:rPr>
              <a:t>含义：</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初始投资</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，在每期末产生利息</a:t>
            </a:r>
            <a:r>
              <a:rPr lang="en-US" altLang="zh-CN" b="0"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，这些利息的现值为      。在第</a:t>
            </a:r>
            <a:r>
              <a:rPr lang="en-US" altLang="zh-CN" b="0" i="1" dirty="0" smtClean="0">
                <a:latin typeface="Times New Roman" panose="02020603050405020304" pitchFamily="18" charset="0"/>
                <a:ea typeface="黑体" panose="02010609060101010101" pitchFamily="49" charset="-122"/>
                <a:cs typeface="Times New Roman" panose="02020603050405020304" pitchFamily="18" charset="0"/>
              </a:rPr>
              <a:t>n</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个时期末收回本金</a:t>
            </a:r>
            <a:r>
              <a:rPr lang="en-US" altLang="zh-CN" b="0" dirty="0" smtClean="0">
                <a:latin typeface="Times New Roman" panose="02020603050405020304" pitchFamily="18" charset="0"/>
                <a:ea typeface="黑体" panose="02010609060101010101" pitchFamily="49" charset="-122"/>
                <a:cs typeface="Times New Roman" panose="02020603050405020304" pitchFamily="18" charset="0"/>
              </a:rPr>
              <a:t>1</a:t>
            </a:r>
            <a:r>
              <a:rPr lang="zh-CN" altLang="en-US" b="0" dirty="0" smtClean="0">
                <a:latin typeface="Times New Roman" panose="02020603050405020304" pitchFamily="18" charset="0"/>
                <a:ea typeface="黑体" panose="02010609060101010101" pitchFamily="49" charset="-122"/>
                <a:cs typeface="Times New Roman" panose="02020603050405020304" pitchFamily="18" charset="0"/>
              </a:rPr>
              <a:t>，其现值为     。</a:t>
            </a: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sz="1200" b="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Font typeface="Wingdings" pitchFamily="2" charset="2"/>
              <a:buNone/>
            </a:pPr>
            <a:endParaRPr lang="zh-CN" altLang="en-US" b="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38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 name="Object 5"/>
          <p:cNvGraphicFramePr>
            <a:graphicFrameLocks noChangeAspect="1"/>
          </p:cNvGraphicFramePr>
          <p:nvPr>
            <p:extLst>
              <p:ext uri="{D42A27DB-BD31-4B8C-83A1-F6EECF244321}">
                <p14:modId xmlns:p14="http://schemas.microsoft.com/office/powerpoint/2010/main" val="3662141767"/>
              </p:ext>
            </p:extLst>
          </p:nvPr>
        </p:nvGraphicFramePr>
        <p:xfrm>
          <a:off x="3235816" y="1542899"/>
          <a:ext cx="2231653" cy="815512"/>
        </p:xfrm>
        <a:graphic>
          <a:graphicData uri="http://schemas.openxmlformats.org/presentationml/2006/ole">
            <mc:AlternateContent xmlns:mc="http://schemas.openxmlformats.org/markup-compatibility/2006">
              <mc:Choice xmlns:v="urn:schemas-microsoft-com:vml" Requires="v">
                <p:oleObj spid="_x0000_s75943" r:id="rId3" imgW="698803" imgH="254110" progId="">
                  <p:embed/>
                </p:oleObj>
              </mc:Choice>
              <mc:Fallback>
                <p:oleObj r:id="rId3" imgW="698803" imgH="2541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816" y="1542899"/>
                        <a:ext cx="2231653" cy="815512"/>
                      </a:xfrm>
                      <a:prstGeom prst="rect">
                        <a:avLst/>
                      </a:prstGeom>
                      <a:solidFill>
                        <a:srgbClr val="FFFFC2"/>
                      </a:solidFill>
                    </p:spPr>
                  </p:pic>
                </p:oleObj>
              </mc:Fallback>
            </mc:AlternateContent>
          </a:graphicData>
        </a:graphic>
      </p:graphicFrame>
      <p:sp>
        <p:nvSpPr>
          <p:cNvPr id="1639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39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 name="Object 9"/>
          <p:cNvGraphicFramePr>
            <a:graphicFrameLocks noChangeAspect="1"/>
          </p:cNvGraphicFramePr>
          <p:nvPr>
            <p:extLst>
              <p:ext uri="{D42A27DB-BD31-4B8C-83A1-F6EECF244321}">
                <p14:modId xmlns:p14="http://schemas.microsoft.com/office/powerpoint/2010/main" val="93197132"/>
              </p:ext>
            </p:extLst>
          </p:nvPr>
        </p:nvGraphicFramePr>
        <p:xfrm>
          <a:off x="2344489" y="3132065"/>
          <a:ext cx="577850" cy="649288"/>
        </p:xfrm>
        <a:graphic>
          <a:graphicData uri="http://schemas.openxmlformats.org/presentationml/2006/ole">
            <mc:AlternateContent xmlns:mc="http://schemas.openxmlformats.org/markup-compatibility/2006">
              <mc:Choice xmlns:v="urn:schemas-microsoft-com:vml" Requires="v">
                <p:oleObj spid="_x0000_s75944" r:id="rId5" imgW="229097" imgH="254552" progId="">
                  <p:embed/>
                </p:oleObj>
              </mc:Choice>
              <mc:Fallback>
                <p:oleObj r:id="rId5" imgW="229097" imgH="25455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4489" y="3132065"/>
                        <a:ext cx="57785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 name="Object 11"/>
          <p:cNvGraphicFramePr>
            <a:graphicFrameLocks noChangeAspect="1"/>
          </p:cNvGraphicFramePr>
          <p:nvPr>
            <p:extLst>
              <p:ext uri="{D42A27DB-BD31-4B8C-83A1-F6EECF244321}">
                <p14:modId xmlns:p14="http://schemas.microsoft.com/office/powerpoint/2010/main" val="2026383263"/>
              </p:ext>
            </p:extLst>
          </p:nvPr>
        </p:nvGraphicFramePr>
        <p:xfrm>
          <a:off x="1244894" y="3859224"/>
          <a:ext cx="407987" cy="503238"/>
        </p:xfrm>
        <a:graphic>
          <a:graphicData uri="http://schemas.openxmlformats.org/presentationml/2006/ole">
            <mc:AlternateContent xmlns:mc="http://schemas.openxmlformats.org/markup-compatibility/2006">
              <mc:Choice xmlns:v="urn:schemas-microsoft-com:vml" Requires="v">
                <p:oleObj spid="_x0000_s75945" r:id="rId7" imgW="165531" imgH="203731" progId="">
                  <p:embed/>
                </p:oleObj>
              </mc:Choice>
              <mc:Fallback>
                <p:oleObj r:id="rId7" imgW="165531" imgH="203731"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4894" y="3859224"/>
                        <a:ext cx="4079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Line 12"/>
          <p:cNvSpPr>
            <a:spLocks noChangeShapeType="1"/>
          </p:cNvSpPr>
          <p:nvPr/>
        </p:nvSpPr>
        <p:spPr bwMode="auto">
          <a:xfrm>
            <a:off x="1182188" y="5080124"/>
            <a:ext cx="66976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6397" name="Text Box 13"/>
          <p:cNvSpPr txBox="1">
            <a:spLocks noChangeArrowheads="1"/>
          </p:cNvSpPr>
          <p:nvPr/>
        </p:nvSpPr>
        <p:spPr bwMode="auto">
          <a:xfrm>
            <a:off x="1039313" y="4505449"/>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solidFill>
                  <a:srgbClr val="008000"/>
                </a:solidFill>
              </a:rPr>
              <a:t>1</a:t>
            </a:r>
          </a:p>
        </p:txBody>
      </p:sp>
      <p:sp>
        <p:nvSpPr>
          <p:cNvPr id="16398" name="Line 14"/>
          <p:cNvSpPr>
            <a:spLocks noChangeShapeType="1"/>
          </p:cNvSpPr>
          <p:nvPr/>
        </p:nvSpPr>
        <p:spPr bwMode="auto">
          <a:xfrm>
            <a:off x="2238375" y="5139374"/>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6399" name="Line 15"/>
          <p:cNvSpPr>
            <a:spLocks noChangeShapeType="1"/>
          </p:cNvSpPr>
          <p:nvPr/>
        </p:nvSpPr>
        <p:spPr bwMode="auto">
          <a:xfrm>
            <a:off x="3246438" y="5139374"/>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6400" name="Line 16"/>
          <p:cNvSpPr>
            <a:spLocks noChangeShapeType="1"/>
          </p:cNvSpPr>
          <p:nvPr/>
        </p:nvSpPr>
        <p:spPr bwMode="auto">
          <a:xfrm>
            <a:off x="1230313" y="5139374"/>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6401" name="Line 17"/>
          <p:cNvSpPr>
            <a:spLocks noChangeShapeType="1"/>
          </p:cNvSpPr>
          <p:nvPr/>
        </p:nvSpPr>
        <p:spPr bwMode="auto">
          <a:xfrm>
            <a:off x="7879850" y="4864224"/>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a:p>
        </p:txBody>
      </p:sp>
      <p:sp>
        <p:nvSpPr>
          <p:cNvPr id="16402" name="Text Box 18"/>
          <p:cNvSpPr txBox="1">
            <a:spLocks noChangeArrowheads="1"/>
          </p:cNvSpPr>
          <p:nvPr/>
        </p:nvSpPr>
        <p:spPr bwMode="auto">
          <a:xfrm>
            <a:off x="2026738" y="4526087"/>
            <a:ext cx="269626"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i="1">
                <a:solidFill>
                  <a:srgbClr val="FF0000"/>
                </a:solidFill>
                <a:latin typeface="Times New Roman" pitchFamily="18" charset="0"/>
              </a:rPr>
              <a:t>i</a:t>
            </a:r>
          </a:p>
        </p:txBody>
      </p:sp>
      <p:sp>
        <p:nvSpPr>
          <p:cNvPr id="16403" name="Text Box 19"/>
          <p:cNvSpPr txBox="1">
            <a:spLocks noChangeArrowheads="1"/>
          </p:cNvSpPr>
          <p:nvPr/>
        </p:nvSpPr>
        <p:spPr bwMode="auto">
          <a:xfrm>
            <a:off x="3055438" y="4505449"/>
            <a:ext cx="269626"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i="1">
                <a:solidFill>
                  <a:srgbClr val="FF0000"/>
                </a:solidFill>
                <a:latin typeface="Times New Roman" pitchFamily="18" charset="0"/>
              </a:rPr>
              <a:t>i</a:t>
            </a:r>
          </a:p>
        </p:txBody>
      </p:sp>
      <p:sp>
        <p:nvSpPr>
          <p:cNvPr id="16404" name="Text Box 20"/>
          <p:cNvSpPr txBox="1">
            <a:spLocks noChangeArrowheads="1"/>
          </p:cNvSpPr>
          <p:nvPr/>
        </p:nvSpPr>
        <p:spPr bwMode="auto">
          <a:xfrm>
            <a:off x="7787575" y="4466949"/>
            <a:ext cx="269626" cy="55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i="1">
                <a:solidFill>
                  <a:srgbClr val="FF0000"/>
                </a:solidFill>
                <a:latin typeface="Times New Roman" pitchFamily="18" charset="0"/>
              </a:rPr>
              <a:t>i</a:t>
            </a:r>
          </a:p>
        </p:txBody>
      </p:sp>
      <p:sp>
        <p:nvSpPr>
          <p:cNvPr id="16405" name="Text Box 21"/>
          <p:cNvSpPr txBox="1">
            <a:spLocks noChangeArrowheads="1"/>
          </p:cNvSpPr>
          <p:nvPr/>
        </p:nvSpPr>
        <p:spPr bwMode="auto">
          <a:xfrm>
            <a:off x="4619125" y="4595937"/>
            <a:ext cx="800219"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a:t>……</a:t>
            </a:r>
          </a:p>
        </p:txBody>
      </p:sp>
      <p:sp>
        <p:nvSpPr>
          <p:cNvPr id="16406" name="Text Box 22"/>
          <p:cNvSpPr txBox="1">
            <a:spLocks noChangeArrowheads="1"/>
          </p:cNvSpPr>
          <p:nvPr/>
        </p:nvSpPr>
        <p:spPr bwMode="auto">
          <a:xfrm>
            <a:off x="7783513" y="5498149"/>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solidFill>
                  <a:srgbClr val="FF0000"/>
                </a:solidFill>
              </a:rPr>
              <a:t>1</a:t>
            </a:r>
          </a:p>
        </p:txBody>
      </p:sp>
      <p:sp>
        <p:nvSpPr>
          <p:cNvPr id="16408" name="Text Box 23"/>
          <p:cNvSpPr txBox="1">
            <a:spLocks noChangeArrowheads="1"/>
          </p:cNvSpPr>
          <p:nvPr/>
        </p:nvSpPr>
        <p:spPr bwMode="auto">
          <a:xfrm>
            <a:off x="1066800" y="5590224"/>
            <a:ext cx="356188"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t>0</a:t>
            </a:r>
          </a:p>
        </p:txBody>
      </p:sp>
    </p:spTree>
    <p:extLst>
      <p:ext uri="{BB962C8B-B14F-4D97-AF65-F5344CB8AC3E}">
        <p14:creationId xmlns:p14="http://schemas.microsoft.com/office/powerpoint/2010/main" val="7346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396"/>
                                        </p:tgtEl>
                                        <p:attrNameLst>
                                          <p:attrName>style.visibility</p:attrName>
                                        </p:attrNameLst>
                                      </p:cBhvr>
                                      <p:to>
                                        <p:strVal val="visible"/>
                                      </p:to>
                                    </p:set>
                                    <p:anim calcmode="lin" valueType="num">
                                      <p:cBhvr additive="base">
                                        <p:cTn id="31" dur="500" fill="hold"/>
                                        <p:tgtEl>
                                          <p:spTgt spid="16396"/>
                                        </p:tgtEl>
                                        <p:attrNameLst>
                                          <p:attrName>ppt_x</p:attrName>
                                        </p:attrNameLst>
                                      </p:cBhvr>
                                      <p:tavLst>
                                        <p:tav tm="0">
                                          <p:val>
                                            <p:strVal val="#ppt_x"/>
                                          </p:val>
                                        </p:tav>
                                        <p:tav tm="100000">
                                          <p:val>
                                            <p:strVal val="#ppt_x"/>
                                          </p:val>
                                        </p:tav>
                                      </p:tavLst>
                                    </p:anim>
                                    <p:anim calcmode="lin" valueType="num">
                                      <p:cBhvr additive="base">
                                        <p:cTn id="32" dur="500" fill="hold"/>
                                        <p:tgtEl>
                                          <p:spTgt spid="1639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397"/>
                                        </p:tgtEl>
                                        <p:attrNameLst>
                                          <p:attrName>style.visibility</p:attrName>
                                        </p:attrNameLst>
                                      </p:cBhvr>
                                      <p:to>
                                        <p:strVal val="visible"/>
                                      </p:to>
                                    </p:set>
                                    <p:anim calcmode="lin" valueType="num">
                                      <p:cBhvr additive="base">
                                        <p:cTn id="35" dur="500" fill="hold"/>
                                        <p:tgtEl>
                                          <p:spTgt spid="16397"/>
                                        </p:tgtEl>
                                        <p:attrNameLst>
                                          <p:attrName>ppt_x</p:attrName>
                                        </p:attrNameLst>
                                      </p:cBhvr>
                                      <p:tavLst>
                                        <p:tav tm="0">
                                          <p:val>
                                            <p:strVal val="#ppt_x"/>
                                          </p:val>
                                        </p:tav>
                                        <p:tav tm="100000">
                                          <p:val>
                                            <p:strVal val="#ppt_x"/>
                                          </p:val>
                                        </p:tav>
                                      </p:tavLst>
                                    </p:anim>
                                    <p:anim calcmode="lin" valueType="num">
                                      <p:cBhvr additive="base">
                                        <p:cTn id="36" dur="500" fill="hold"/>
                                        <p:tgtEl>
                                          <p:spTgt spid="1639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398"/>
                                        </p:tgtEl>
                                        <p:attrNameLst>
                                          <p:attrName>style.visibility</p:attrName>
                                        </p:attrNameLst>
                                      </p:cBhvr>
                                      <p:to>
                                        <p:strVal val="visible"/>
                                      </p:to>
                                    </p:set>
                                    <p:anim calcmode="lin" valueType="num">
                                      <p:cBhvr additive="base">
                                        <p:cTn id="39" dur="500" fill="hold"/>
                                        <p:tgtEl>
                                          <p:spTgt spid="16398"/>
                                        </p:tgtEl>
                                        <p:attrNameLst>
                                          <p:attrName>ppt_x</p:attrName>
                                        </p:attrNameLst>
                                      </p:cBhvr>
                                      <p:tavLst>
                                        <p:tav tm="0">
                                          <p:val>
                                            <p:strVal val="#ppt_x"/>
                                          </p:val>
                                        </p:tav>
                                        <p:tav tm="100000">
                                          <p:val>
                                            <p:strVal val="#ppt_x"/>
                                          </p:val>
                                        </p:tav>
                                      </p:tavLst>
                                    </p:anim>
                                    <p:anim calcmode="lin" valueType="num">
                                      <p:cBhvr additive="base">
                                        <p:cTn id="40" dur="500" fill="hold"/>
                                        <p:tgtEl>
                                          <p:spTgt spid="1639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399"/>
                                        </p:tgtEl>
                                        <p:attrNameLst>
                                          <p:attrName>style.visibility</p:attrName>
                                        </p:attrNameLst>
                                      </p:cBhvr>
                                      <p:to>
                                        <p:strVal val="visible"/>
                                      </p:to>
                                    </p:set>
                                    <p:anim calcmode="lin" valueType="num">
                                      <p:cBhvr additive="base">
                                        <p:cTn id="43" dur="500" fill="hold"/>
                                        <p:tgtEl>
                                          <p:spTgt spid="16399"/>
                                        </p:tgtEl>
                                        <p:attrNameLst>
                                          <p:attrName>ppt_x</p:attrName>
                                        </p:attrNameLst>
                                      </p:cBhvr>
                                      <p:tavLst>
                                        <p:tav tm="0">
                                          <p:val>
                                            <p:strVal val="#ppt_x"/>
                                          </p:val>
                                        </p:tav>
                                        <p:tav tm="100000">
                                          <p:val>
                                            <p:strVal val="#ppt_x"/>
                                          </p:val>
                                        </p:tav>
                                      </p:tavLst>
                                    </p:anim>
                                    <p:anim calcmode="lin" valueType="num">
                                      <p:cBhvr additive="base">
                                        <p:cTn id="44" dur="500" fill="hold"/>
                                        <p:tgtEl>
                                          <p:spTgt spid="1639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400"/>
                                        </p:tgtEl>
                                        <p:attrNameLst>
                                          <p:attrName>style.visibility</p:attrName>
                                        </p:attrNameLst>
                                      </p:cBhvr>
                                      <p:to>
                                        <p:strVal val="visible"/>
                                      </p:to>
                                    </p:set>
                                    <p:anim calcmode="lin" valueType="num">
                                      <p:cBhvr additive="base">
                                        <p:cTn id="47" dur="500" fill="hold"/>
                                        <p:tgtEl>
                                          <p:spTgt spid="16400"/>
                                        </p:tgtEl>
                                        <p:attrNameLst>
                                          <p:attrName>ppt_x</p:attrName>
                                        </p:attrNameLst>
                                      </p:cBhvr>
                                      <p:tavLst>
                                        <p:tav tm="0">
                                          <p:val>
                                            <p:strVal val="#ppt_x"/>
                                          </p:val>
                                        </p:tav>
                                        <p:tav tm="100000">
                                          <p:val>
                                            <p:strVal val="#ppt_x"/>
                                          </p:val>
                                        </p:tav>
                                      </p:tavLst>
                                    </p:anim>
                                    <p:anim calcmode="lin" valueType="num">
                                      <p:cBhvr additive="base">
                                        <p:cTn id="48" dur="500" fill="hold"/>
                                        <p:tgtEl>
                                          <p:spTgt spid="1640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401"/>
                                        </p:tgtEl>
                                        <p:attrNameLst>
                                          <p:attrName>style.visibility</p:attrName>
                                        </p:attrNameLst>
                                      </p:cBhvr>
                                      <p:to>
                                        <p:strVal val="visible"/>
                                      </p:to>
                                    </p:set>
                                    <p:anim calcmode="lin" valueType="num">
                                      <p:cBhvr additive="base">
                                        <p:cTn id="51" dur="500" fill="hold"/>
                                        <p:tgtEl>
                                          <p:spTgt spid="16401"/>
                                        </p:tgtEl>
                                        <p:attrNameLst>
                                          <p:attrName>ppt_x</p:attrName>
                                        </p:attrNameLst>
                                      </p:cBhvr>
                                      <p:tavLst>
                                        <p:tav tm="0">
                                          <p:val>
                                            <p:strVal val="#ppt_x"/>
                                          </p:val>
                                        </p:tav>
                                        <p:tav tm="100000">
                                          <p:val>
                                            <p:strVal val="#ppt_x"/>
                                          </p:val>
                                        </p:tav>
                                      </p:tavLst>
                                    </p:anim>
                                    <p:anim calcmode="lin" valueType="num">
                                      <p:cBhvr additive="base">
                                        <p:cTn id="52" dur="500" fill="hold"/>
                                        <p:tgtEl>
                                          <p:spTgt spid="1640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402"/>
                                        </p:tgtEl>
                                        <p:attrNameLst>
                                          <p:attrName>style.visibility</p:attrName>
                                        </p:attrNameLst>
                                      </p:cBhvr>
                                      <p:to>
                                        <p:strVal val="visible"/>
                                      </p:to>
                                    </p:set>
                                    <p:anim calcmode="lin" valueType="num">
                                      <p:cBhvr additive="base">
                                        <p:cTn id="55" dur="500" fill="hold"/>
                                        <p:tgtEl>
                                          <p:spTgt spid="16402"/>
                                        </p:tgtEl>
                                        <p:attrNameLst>
                                          <p:attrName>ppt_x</p:attrName>
                                        </p:attrNameLst>
                                      </p:cBhvr>
                                      <p:tavLst>
                                        <p:tav tm="0">
                                          <p:val>
                                            <p:strVal val="#ppt_x"/>
                                          </p:val>
                                        </p:tav>
                                        <p:tav tm="100000">
                                          <p:val>
                                            <p:strVal val="#ppt_x"/>
                                          </p:val>
                                        </p:tav>
                                      </p:tavLst>
                                    </p:anim>
                                    <p:anim calcmode="lin" valueType="num">
                                      <p:cBhvr additive="base">
                                        <p:cTn id="56" dur="500" fill="hold"/>
                                        <p:tgtEl>
                                          <p:spTgt spid="1640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403"/>
                                        </p:tgtEl>
                                        <p:attrNameLst>
                                          <p:attrName>style.visibility</p:attrName>
                                        </p:attrNameLst>
                                      </p:cBhvr>
                                      <p:to>
                                        <p:strVal val="visible"/>
                                      </p:to>
                                    </p:set>
                                    <p:anim calcmode="lin" valueType="num">
                                      <p:cBhvr additive="base">
                                        <p:cTn id="59" dur="500" fill="hold"/>
                                        <p:tgtEl>
                                          <p:spTgt spid="16403"/>
                                        </p:tgtEl>
                                        <p:attrNameLst>
                                          <p:attrName>ppt_x</p:attrName>
                                        </p:attrNameLst>
                                      </p:cBhvr>
                                      <p:tavLst>
                                        <p:tav tm="0">
                                          <p:val>
                                            <p:strVal val="#ppt_x"/>
                                          </p:val>
                                        </p:tav>
                                        <p:tav tm="100000">
                                          <p:val>
                                            <p:strVal val="#ppt_x"/>
                                          </p:val>
                                        </p:tav>
                                      </p:tavLst>
                                    </p:anim>
                                    <p:anim calcmode="lin" valueType="num">
                                      <p:cBhvr additive="base">
                                        <p:cTn id="60" dur="500" fill="hold"/>
                                        <p:tgtEl>
                                          <p:spTgt spid="1640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404"/>
                                        </p:tgtEl>
                                        <p:attrNameLst>
                                          <p:attrName>style.visibility</p:attrName>
                                        </p:attrNameLst>
                                      </p:cBhvr>
                                      <p:to>
                                        <p:strVal val="visible"/>
                                      </p:to>
                                    </p:set>
                                    <p:anim calcmode="lin" valueType="num">
                                      <p:cBhvr additive="base">
                                        <p:cTn id="63" dur="500" fill="hold"/>
                                        <p:tgtEl>
                                          <p:spTgt spid="16404"/>
                                        </p:tgtEl>
                                        <p:attrNameLst>
                                          <p:attrName>ppt_x</p:attrName>
                                        </p:attrNameLst>
                                      </p:cBhvr>
                                      <p:tavLst>
                                        <p:tav tm="0">
                                          <p:val>
                                            <p:strVal val="#ppt_x"/>
                                          </p:val>
                                        </p:tav>
                                        <p:tav tm="100000">
                                          <p:val>
                                            <p:strVal val="#ppt_x"/>
                                          </p:val>
                                        </p:tav>
                                      </p:tavLst>
                                    </p:anim>
                                    <p:anim calcmode="lin" valueType="num">
                                      <p:cBhvr additive="base">
                                        <p:cTn id="64" dur="500" fill="hold"/>
                                        <p:tgtEl>
                                          <p:spTgt spid="1640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6405"/>
                                        </p:tgtEl>
                                        <p:attrNameLst>
                                          <p:attrName>style.visibility</p:attrName>
                                        </p:attrNameLst>
                                      </p:cBhvr>
                                      <p:to>
                                        <p:strVal val="visible"/>
                                      </p:to>
                                    </p:set>
                                    <p:anim calcmode="lin" valueType="num">
                                      <p:cBhvr additive="base">
                                        <p:cTn id="67" dur="500" fill="hold"/>
                                        <p:tgtEl>
                                          <p:spTgt spid="16405"/>
                                        </p:tgtEl>
                                        <p:attrNameLst>
                                          <p:attrName>ppt_x</p:attrName>
                                        </p:attrNameLst>
                                      </p:cBhvr>
                                      <p:tavLst>
                                        <p:tav tm="0">
                                          <p:val>
                                            <p:strVal val="#ppt_x"/>
                                          </p:val>
                                        </p:tav>
                                        <p:tav tm="100000">
                                          <p:val>
                                            <p:strVal val="#ppt_x"/>
                                          </p:val>
                                        </p:tav>
                                      </p:tavLst>
                                    </p:anim>
                                    <p:anim calcmode="lin" valueType="num">
                                      <p:cBhvr additive="base">
                                        <p:cTn id="68" dur="500" fill="hold"/>
                                        <p:tgtEl>
                                          <p:spTgt spid="1640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406"/>
                                        </p:tgtEl>
                                        <p:attrNameLst>
                                          <p:attrName>style.visibility</p:attrName>
                                        </p:attrNameLst>
                                      </p:cBhvr>
                                      <p:to>
                                        <p:strVal val="visible"/>
                                      </p:to>
                                    </p:set>
                                    <p:anim calcmode="lin" valueType="num">
                                      <p:cBhvr additive="base">
                                        <p:cTn id="71" dur="500" fill="hold"/>
                                        <p:tgtEl>
                                          <p:spTgt spid="16406"/>
                                        </p:tgtEl>
                                        <p:attrNameLst>
                                          <p:attrName>ppt_x</p:attrName>
                                        </p:attrNameLst>
                                      </p:cBhvr>
                                      <p:tavLst>
                                        <p:tav tm="0">
                                          <p:val>
                                            <p:strVal val="#ppt_x"/>
                                          </p:val>
                                        </p:tav>
                                        <p:tav tm="100000">
                                          <p:val>
                                            <p:strVal val="#ppt_x"/>
                                          </p:val>
                                        </p:tav>
                                      </p:tavLst>
                                    </p:anim>
                                    <p:anim calcmode="lin" valueType="num">
                                      <p:cBhvr additive="base">
                                        <p:cTn id="72" dur="500" fill="hold"/>
                                        <p:tgtEl>
                                          <p:spTgt spid="1640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6408"/>
                                        </p:tgtEl>
                                        <p:attrNameLst>
                                          <p:attrName>style.visibility</p:attrName>
                                        </p:attrNameLst>
                                      </p:cBhvr>
                                      <p:to>
                                        <p:strVal val="visible"/>
                                      </p:to>
                                    </p:set>
                                    <p:anim calcmode="lin" valueType="num">
                                      <p:cBhvr additive="base">
                                        <p:cTn id="75" dur="500" fill="hold"/>
                                        <p:tgtEl>
                                          <p:spTgt spid="16408"/>
                                        </p:tgtEl>
                                        <p:attrNameLst>
                                          <p:attrName>ppt_x</p:attrName>
                                        </p:attrNameLst>
                                      </p:cBhvr>
                                      <p:tavLst>
                                        <p:tav tm="0">
                                          <p:val>
                                            <p:strVal val="#ppt_x"/>
                                          </p:val>
                                        </p:tav>
                                        <p:tav tm="100000">
                                          <p:val>
                                            <p:strVal val="#ppt_x"/>
                                          </p:val>
                                        </p:tav>
                                      </p:tavLst>
                                    </p:anim>
                                    <p:anim calcmode="lin" valueType="num">
                                      <p:cBhvr additive="base">
                                        <p:cTn id="76" dur="500" fill="hold"/>
                                        <p:tgtEl>
                                          <p:spTgt spid="16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16396" grpId="0" animBg="1"/>
      <p:bldP spid="16397" grpId="0" autoUpdateAnimBg="0"/>
      <p:bldP spid="16398" grpId="0" animBg="1"/>
      <p:bldP spid="16399" grpId="0" animBg="1"/>
      <p:bldP spid="16400" grpId="0" animBg="1"/>
      <p:bldP spid="16401" grpId="0" animBg="1"/>
      <p:bldP spid="16402" grpId="0" autoUpdateAnimBg="0"/>
      <p:bldP spid="16403" grpId="0" autoUpdateAnimBg="0"/>
      <p:bldP spid="16404" grpId="0" autoUpdateAnimBg="0"/>
      <p:bldP spid="16405" grpId="0" autoUpdateAnimBg="0"/>
      <p:bldP spid="16406" grpId="0" autoUpdateAnimBg="0"/>
      <p:bldP spid="16408" grpId="0"/>
    </p:bldLst>
  </p:timing>
</p:sld>
</file>

<file path=ppt/theme/theme1.xml><?xml version="1.0" encoding="utf-8"?>
<a:theme xmlns:a="http://schemas.openxmlformats.org/drawingml/2006/main" name="母板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演示文稿9">
  <a:themeElements>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演示文稿9">
      <a:majorFont>
        <a:latin typeface="Arial"/>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文稿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母板1</Template>
  <TotalTime>22101</TotalTime>
  <Words>2872</Words>
  <Application>Microsoft Office PowerPoint</Application>
  <PresentationFormat>全屏显示(4:3)</PresentationFormat>
  <Paragraphs>543</Paragraphs>
  <Slides>83</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83</vt:i4>
      </vt:variant>
    </vt:vector>
  </HeadingPairs>
  <TitlesOfParts>
    <vt:vector size="101" baseType="lpstr">
      <vt:lpstr>CSongGB18030C-Light</vt:lpstr>
      <vt:lpstr>Gungsuh</vt:lpstr>
      <vt:lpstr>黑体</vt:lpstr>
      <vt:lpstr>华文新魏</vt:lpstr>
      <vt:lpstr>楷体</vt:lpstr>
      <vt:lpstr>楷体_GB2312</vt:lpstr>
      <vt:lpstr>宋体</vt:lpstr>
      <vt:lpstr>Arial</vt:lpstr>
      <vt:lpstr>Arial Black</vt:lpstr>
      <vt:lpstr>Segoe UI Semibold</vt:lpstr>
      <vt:lpstr>Tahoma</vt:lpstr>
      <vt:lpstr>Times New Roman</vt:lpstr>
      <vt:lpstr>Verdana</vt:lpstr>
      <vt:lpstr>Wingdings</vt:lpstr>
      <vt:lpstr>Wingdings 2</vt:lpstr>
      <vt:lpstr>母板1</vt:lpstr>
      <vt:lpstr>演示文稿9</vt:lpstr>
      <vt:lpstr>Equation</vt:lpstr>
      <vt:lpstr>等额年金 （Level  Annuity）</vt:lpstr>
      <vt:lpstr>主要内容</vt:lpstr>
      <vt:lpstr>年金（annuity）</vt:lpstr>
      <vt:lpstr>年金的类型</vt:lpstr>
      <vt:lpstr>PowerPoint 演示文稿</vt:lpstr>
      <vt:lpstr>期末付年金（Annuity-immediate） </vt:lpstr>
      <vt:lpstr>期末付年金的现值因子 （annuity-immediate present value factor）</vt:lpstr>
      <vt:lpstr>期末付年金的累积值（终值）因子 annuity-immediate accumulated value factor</vt:lpstr>
      <vt:lpstr>等价关系式：</vt:lpstr>
      <vt:lpstr>等价关系（下页图示）：</vt:lpstr>
      <vt:lpstr>PowerPoint 演示文稿</vt:lpstr>
      <vt:lpstr>PowerPoint 演示文稿</vt:lpstr>
      <vt:lpstr>PowerPoint 演示文稿</vt:lpstr>
      <vt:lpstr>期初付年金（annuity-due） </vt:lpstr>
      <vt:lpstr>PowerPoint 演示文稿</vt:lpstr>
      <vt:lpstr>PowerPoint 演示文稿</vt:lpstr>
      <vt:lpstr>PowerPoint 演示文稿</vt:lpstr>
      <vt:lpstr>PowerPoint 演示文稿</vt:lpstr>
      <vt:lpstr>期初付年金和期末付年金的关系</vt:lpstr>
      <vt:lpstr>期初付年金和期末付年金的关系</vt:lpstr>
      <vt:lpstr>Example </vt:lpstr>
      <vt:lpstr>PowerPoint 演示文稿</vt:lpstr>
      <vt:lpstr>Exercise</vt:lpstr>
      <vt:lpstr>Solution</vt:lpstr>
      <vt:lpstr>延期年金（deferred annuity） </vt:lpstr>
      <vt:lpstr>PowerPoint 演示文稿</vt:lpstr>
      <vt:lpstr>永续年金（Perpetuity） </vt:lpstr>
      <vt:lpstr>PowerPoint 演示文稿</vt:lpstr>
      <vt:lpstr>PowerPoint 演示文稿</vt:lpstr>
      <vt:lpstr>Example </vt:lpstr>
      <vt:lpstr>PowerPoint 演示文稿</vt:lpstr>
      <vt:lpstr>PowerPoint 演示文稿</vt:lpstr>
      <vt:lpstr>PowerPoint 演示文稿</vt:lpstr>
      <vt:lpstr>PowerPoint 演示文稿</vt:lpstr>
      <vt:lpstr>Example</vt:lpstr>
      <vt:lpstr>PowerPoint 演示文稿</vt:lpstr>
      <vt:lpstr>可变利率年金</vt:lpstr>
      <vt:lpstr>PowerPoint 演示文稿</vt:lpstr>
      <vt:lpstr>PowerPoint 演示文稿</vt:lpstr>
      <vt:lpstr>Solution：</vt:lpstr>
      <vt:lpstr>PowerPoint 演示文稿</vt:lpstr>
      <vt:lpstr>PowerPoint 演示文稿</vt:lpstr>
      <vt:lpstr>PowerPoint 演示文稿</vt:lpstr>
      <vt:lpstr>PowerPoint 演示文稿</vt:lpstr>
      <vt:lpstr>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永续年金：每年支付m次的永续年金</vt:lpstr>
      <vt:lpstr>PowerPoint 演示文稿</vt:lpstr>
      <vt:lpstr>PowerPoint 演示文稿</vt:lpstr>
      <vt:lpstr>小结</vt:lpstr>
      <vt:lpstr>PowerPoint 演示文稿</vt:lpstr>
      <vt:lpstr>连续支付的年金 （continuously payable annuity）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PowerPoint 演示文稿</vt:lpstr>
      <vt:lpstr>PowerPoint 演示文稿</vt:lpstr>
      <vt:lpstr>PowerPoint 演示文稿</vt:lpstr>
      <vt:lpstr>PowerPoint 演示文稿</vt:lpstr>
      <vt:lpstr>Solution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中国人民大学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ESI提升计划</dc:title>
  <dc:creator>J</dc:creator>
  <cp:lastModifiedBy>meng</cp:lastModifiedBy>
  <cp:revision>2609</cp:revision>
  <cp:lastPrinted>2014-03-25T07:52:42Z</cp:lastPrinted>
  <dcterms:created xsi:type="dcterms:W3CDTF">2003-12-29T03:18:02Z</dcterms:created>
  <dcterms:modified xsi:type="dcterms:W3CDTF">2018-12-11T07:00:14Z</dcterms:modified>
</cp:coreProperties>
</file>