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727" r:id="rId1"/>
    <p:sldMasterId id="2147483741" r:id="rId2"/>
  </p:sldMasterIdLst>
  <p:notesMasterIdLst>
    <p:notesMasterId r:id="rId69"/>
  </p:notesMasterIdLst>
  <p:handoutMasterIdLst>
    <p:handoutMasterId r:id="rId70"/>
  </p:handoutMasterIdLst>
  <p:sldIdLst>
    <p:sldId id="1321" r:id="rId3"/>
    <p:sldId id="1323" r:id="rId4"/>
    <p:sldId id="1324" r:id="rId5"/>
    <p:sldId id="1325" r:id="rId6"/>
    <p:sldId id="1327" r:id="rId7"/>
    <p:sldId id="1328" r:id="rId8"/>
    <p:sldId id="1329" r:id="rId9"/>
    <p:sldId id="1330" r:id="rId10"/>
    <p:sldId id="1331" r:id="rId11"/>
    <p:sldId id="1386" r:id="rId12"/>
    <p:sldId id="1332" r:id="rId13"/>
    <p:sldId id="1333" r:id="rId14"/>
    <p:sldId id="1334" r:id="rId15"/>
    <p:sldId id="1335" r:id="rId16"/>
    <p:sldId id="1392" r:id="rId17"/>
    <p:sldId id="1336" r:id="rId18"/>
    <p:sldId id="1337" r:id="rId19"/>
    <p:sldId id="1338" r:id="rId20"/>
    <p:sldId id="1339" r:id="rId21"/>
    <p:sldId id="1340" r:id="rId22"/>
    <p:sldId id="1387" r:id="rId23"/>
    <p:sldId id="1341" r:id="rId24"/>
    <p:sldId id="1342" r:id="rId25"/>
    <p:sldId id="1343" r:id="rId26"/>
    <p:sldId id="1344" r:id="rId27"/>
    <p:sldId id="1345" r:id="rId28"/>
    <p:sldId id="1346" r:id="rId29"/>
    <p:sldId id="1347" r:id="rId30"/>
    <p:sldId id="1348" r:id="rId31"/>
    <p:sldId id="1349" r:id="rId32"/>
    <p:sldId id="1350" r:id="rId33"/>
    <p:sldId id="1394" r:id="rId34"/>
    <p:sldId id="1405" r:id="rId35"/>
    <p:sldId id="1393" r:id="rId36"/>
    <p:sldId id="1397" r:id="rId37"/>
    <p:sldId id="1407" r:id="rId38"/>
    <p:sldId id="1354" r:id="rId39"/>
    <p:sldId id="1355" r:id="rId40"/>
    <p:sldId id="1359" r:id="rId41"/>
    <p:sldId id="1360" r:id="rId42"/>
    <p:sldId id="1398" r:id="rId43"/>
    <p:sldId id="1399" r:id="rId44"/>
    <p:sldId id="1362" r:id="rId45"/>
    <p:sldId id="1363" r:id="rId46"/>
    <p:sldId id="1364" r:id="rId47"/>
    <p:sldId id="1374" r:id="rId48"/>
    <p:sldId id="1390" r:id="rId49"/>
    <p:sldId id="1375" r:id="rId50"/>
    <p:sldId id="1376" r:id="rId51"/>
    <p:sldId id="1377" r:id="rId52"/>
    <p:sldId id="1391" r:id="rId53"/>
    <p:sldId id="1378" r:id="rId54"/>
    <p:sldId id="1379" r:id="rId55"/>
    <p:sldId id="1380" r:id="rId56"/>
    <p:sldId id="1381" r:id="rId57"/>
    <p:sldId id="1382" r:id="rId58"/>
    <p:sldId id="1383" r:id="rId59"/>
    <p:sldId id="1384" r:id="rId60"/>
    <p:sldId id="1401" r:id="rId61"/>
    <p:sldId id="1402" r:id="rId62"/>
    <p:sldId id="1403" r:id="rId63"/>
    <p:sldId id="1385" r:id="rId64"/>
    <p:sldId id="1408" r:id="rId65"/>
    <p:sldId id="1409" r:id="rId66"/>
    <p:sldId id="1410" r:id="rId67"/>
    <p:sldId id="1411" r:id="rId68"/>
  </p:sldIdLst>
  <p:sldSz cx="9144000" cy="6858000" type="screen4x3"/>
  <p:notesSz cx="6797675" cy="9874250"/>
  <p:defaultTextStyle>
    <a:defPPr>
      <a:defRPr lang="zh-CN"/>
    </a:defPPr>
    <a:lvl1pPr algn="l" rtl="0" fontAlgn="base">
      <a:lnSpc>
        <a:spcPct val="140000"/>
      </a:lnSpc>
      <a:spcBef>
        <a:spcPct val="20000"/>
      </a:spcBef>
      <a:spcAft>
        <a:spcPct val="0"/>
      </a:spcAft>
      <a:buChar char="•"/>
      <a:defRPr sz="2400" b="1" kern="1200">
        <a:solidFill>
          <a:schemeClr val="tx1"/>
        </a:solidFill>
        <a:latin typeface="楷体_GB2312" pitchFamily="49" charset="-122"/>
        <a:ea typeface="楷体_GB2312" pitchFamily="49" charset="-122"/>
        <a:cs typeface="+mn-cs"/>
      </a:defRPr>
    </a:lvl1pPr>
    <a:lvl2pPr marL="457200" algn="l" rtl="0" fontAlgn="base">
      <a:lnSpc>
        <a:spcPct val="140000"/>
      </a:lnSpc>
      <a:spcBef>
        <a:spcPct val="20000"/>
      </a:spcBef>
      <a:spcAft>
        <a:spcPct val="0"/>
      </a:spcAft>
      <a:buChar char="•"/>
      <a:defRPr sz="2400" b="1" kern="1200">
        <a:solidFill>
          <a:schemeClr val="tx1"/>
        </a:solidFill>
        <a:latin typeface="楷体_GB2312" pitchFamily="49" charset="-122"/>
        <a:ea typeface="楷体_GB2312" pitchFamily="49" charset="-122"/>
        <a:cs typeface="+mn-cs"/>
      </a:defRPr>
    </a:lvl2pPr>
    <a:lvl3pPr marL="914400" algn="l" rtl="0" fontAlgn="base">
      <a:lnSpc>
        <a:spcPct val="140000"/>
      </a:lnSpc>
      <a:spcBef>
        <a:spcPct val="20000"/>
      </a:spcBef>
      <a:spcAft>
        <a:spcPct val="0"/>
      </a:spcAft>
      <a:buChar char="•"/>
      <a:defRPr sz="2400" b="1" kern="1200">
        <a:solidFill>
          <a:schemeClr val="tx1"/>
        </a:solidFill>
        <a:latin typeface="楷体_GB2312" pitchFamily="49" charset="-122"/>
        <a:ea typeface="楷体_GB2312" pitchFamily="49" charset="-122"/>
        <a:cs typeface="+mn-cs"/>
      </a:defRPr>
    </a:lvl3pPr>
    <a:lvl4pPr marL="1371600" algn="l" rtl="0" fontAlgn="base">
      <a:lnSpc>
        <a:spcPct val="140000"/>
      </a:lnSpc>
      <a:spcBef>
        <a:spcPct val="20000"/>
      </a:spcBef>
      <a:spcAft>
        <a:spcPct val="0"/>
      </a:spcAft>
      <a:buChar char="•"/>
      <a:defRPr sz="2400" b="1" kern="1200">
        <a:solidFill>
          <a:schemeClr val="tx1"/>
        </a:solidFill>
        <a:latin typeface="楷体_GB2312" pitchFamily="49" charset="-122"/>
        <a:ea typeface="楷体_GB2312" pitchFamily="49" charset="-122"/>
        <a:cs typeface="+mn-cs"/>
      </a:defRPr>
    </a:lvl4pPr>
    <a:lvl5pPr marL="1828800" algn="l" rtl="0" fontAlgn="base">
      <a:lnSpc>
        <a:spcPct val="140000"/>
      </a:lnSpc>
      <a:spcBef>
        <a:spcPct val="20000"/>
      </a:spcBef>
      <a:spcAft>
        <a:spcPct val="0"/>
      </a:spcAft>
      <a:buChar char="•"/>
      <a:defRPr sz="24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24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24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24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2400" b="1" kern="1200">
        <a:solidFill>
          <a:schemeClr val="tx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ulu li" initials="" lastIdx="17" clrIdx="0"/>
  <p:cmAuthor id="1" name="LiLulu" initials="L"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AF4FE"/>
    <a:srgbClr val="0000CC"/>
    <a:srgbClr val="911720"/>
    <a:srgbClr val="9F1923"/>
    <a:srgbClr val="A61A24"/>
    <a:srgbClr val="CC0066"/>
    <a:srgbClr val="000099"/>
    <a:srgbClr val="6666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0000" autoAdjust="0"/>
  </p:normalViewPr>
  <p:slideViewPr>
    <p:cSldViewPr snapToGrid="0">
      <p:cViewPr varScale="1">
        <p:scale>
          <a:sx n="104" d="100"/>
          <a:sy n="104" d="100"/>
        </p:scale>
        <p:origin x="1782" y="114"/>
      </p:cViewPr>
      <p:guideLst>
        <p:guide orient="horz" pos="2160"/>
        <p:guide pos="384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8400"/>
    </p:cViewPr>
  </p:sorterViewPr>
  <p:notesViewPr>
    <p:cSldViewPr snapToGrid="0">
      <p:cViewPr varScale="1">
        <p:scale>
          <a:sx n="53" d="100"/>
          <a:sy n="53" d="100"/>
        </p:scale>
        <p:origin x="-2658" y="-78"/>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D213A3-20D8-494A-98DC-E27479F6E986}" type="doc">
      <dgm:prSet loTypeId="urn:microsoft.com/office/officeart/2005/8/layout/chevron1" loCatId="process" qsTypeId="urn:microsoft.com/office/officeart/2005/8/quickstyle/simple3" qsCatId="simple" csTypeId="urn:microsoft.com/office/officeart/2005/8/colors/accent1_2" csCatId="accent1" phldr="1"/>
      <dgm:spPr/>
      <dgm:t>
        <a:bodyPr/>
        <a:lstStyle/>
        <a:p>
          <a:endParaRPr lang="zh-CN" altLang="en-US"/>
        </a:p>
      </dgm:t>
    </dgm:pt>
    <dgm:pt modelId="{0BC841F4-C366-4642-B3AC-A98E78F21503}">
      <dgm:prSet phldrT="[文本]" custT="1"/>
      <dgm:spPr/>
      <dgm:t>
        <a:bodyPr/>
        <a:lstStyle/>
        <a:p>
          <a:r>
            <a:rPr lang="en-US" altLang="zh-CN" sz="2400" b="1" dirty="0" smtClean="0"/>
            <a:t>1</a:t>
          </a:r>
          <a:r>
            <a:rPr lang="zh-CN" altLang="en-US" sz="2400" b="1" dirty="0" smtClean="0"/>
            <a:t>年支付</a:t>
          </a:r>
          <a:r>
            <a:rPr lang="en-US" altLang="zh-CN" sz="2400" b="1" dirty="0" smtClean="0"/>
            <a:t>1</a:t>
          </a:r>
          <a:r>
            <a:rPr lang="zh-CN" altLang="en-US" sz="2400" b="1" dirty="0" smtClean="0"/>
            <a:t>次</a:t>
          </a:r>
          <a:endParaRPr lang="zh-CN" altLang="en-US" sz="2400" b="1" dirty="0"/>
        </a:p>
      </dgm:t>
    </dgm:pt>
    <dgm:pt modelId="{0799A8AC-E446-4CEB-B1F3-8270998160B4}" type="parTrans" cxnId="{D1433F52-00CB-4FD0-B110-AABD469D0C11}">
      <dgm:prSet/>
      <dgm:spPr/>
      <dgm:t>
        <a:bodyPr/>
        <a:lstStyle/>
        <a:p>
          <a:endParaRPr lang="zh-CN" altLang="en-US" sz="2400" b="1"/>
        </a:p>
      </dgm:t>
    </dgm:pt>
    <dgm:pt modelId="{680581DF-06AC-4331-B588-D2CC3CA018B5}" type="sibTrans" cxnId="{D1433F52-00CB-4FD0-B110-AABD469D0C11}">
      <dgm:prSet/>
      <dgm:spPr/>
      <dgm:t>
        <a:bodyPr/>
        <a:lstStyle/>
        <a:p>
          <a:endParaRPr lang="zh-CN" altLang="en-US" sz="2400" b="1"/>
        </a:p>
      </dgm:t>
    </dgm:pt>
    <dgm:pt modelId="{25181D37-00EB-4907-8EFC-60A7D96D446F}">
      <dgm:prSet phldrT="[文本]" custT="1"/>
      <dgm:spPr/>
      <dgm:t>
        <a:bodyPr/>
        <a:lstStyle/>
        <a:p>
          <a:r>
            <a:rPr lang="en-US" altLang="zh-CN" sz="2400" b="1" dirty="0" smtClean="0"/>
            <a:t>1</a:t>
          </a:r>
          <a:r>
            <a:rPr lang="zh-CN" altLang="en-US" sz="2400" b="1" dirty="0" smtClean="0"/>
            <a:t>年支付</a:t>
          </a:r>
          <a:r>
            <a:rPr lang="en-US" altLang="zh-CN" sz="2400" b="1" dirty="0" smtClean="0"/>
            <a:t>m</a:t>
          </a:r>
          <a:r>
            <a:rPr lang="zh-CN" altLang="en-US" sz="2400" b="1" dirty="0" smtClean="0"/>
            <a:t>次</a:t>
          </a:r>
          <a:endParaRPr lang="zh-CN" altLang="en-US" sz="2400" b="1" dirty="0"/>
        </a:p>
      </dgm:t>
    </dgm:pt>
    <dgm:pt modelId="{17446FFE-22A8-43DB-A96C-718C9F018F25}" type="parTrans" cxnId="{FB9E56AE-EF82-45CB-985D-0DF0FE8DB9DA}">
      <dgm:prSet/>
      <dgm:spPr/>
      <dgm:t>
        <a:bodyPr/>
        <a:lstStyle/>
        <a:p>
          <a:endParaRPr lang="zh-CN" altLang="en-US" sz="2400" b="1"/>
        </a:p>
      </dgm:t>
    </dgm:pt>
    <dgm:pt modelId="{B019F160-559A-43AF-BA7E-C7F0DAA65BA1}" type="sibTrans" cxnId="{FB9E56AE-EF82-45CB-985D-0DF0FE8DB9DA}">
      <dgm:prSet/>
      <dgm:spPr/>
      <dgm:t>
        <a:bodyPr/>
        <a:lstStyle/>
        <a:p>
          <a:endParaRPr lang="zh-CN" altLang="en-US" sz="2400" b="1"/>
        </a:p>
      </dgm:t>
    </dgm:pt>
    <dgm:pt modelId="{B88AF2DD-F661-4F1B-A3E7-344B2E9E351A}">
      <dgm:prSet phldrT="[文本]" custT="1"/>
      <dgm:spPr/>
      <dgm:t>
        <a:bodyPr/>
        <a:lstStyle/>
        <a:p>
          <a:r>
            <a:rPr lang="zh-CN" altLang="en-US" sz="2400" b="1" dirty="0" smtClean="0"/>
            <a:t>连续支付</a:t>
          </a:r>
          <a:endParaRPr lang="zh-CN" altLang="en-US" sz="2400" b="1" dirty="0"/>
        </a:p>
      </dgm:t>
    </dgm:pt>
    <dgm:pt modelId="{E1C18B29-6388-4009-A6B7-63C00CF43461}" type="sibTrans" cxnId="{0191792E-AD6B-4BAC-A23E-BCE64103CEAD}">
      <dgm:prSet/>
      <dgm:spPr/>
      <dgm:t>
        <a:bodyPr/>
        <a:lstStyle/>
        <a:p>
          <a:endParaRPr lang="zh-CN" altLang="en-US" sz="2400" b="1"/>
        </a:p>
      </dgm:t>
    </dgm:pt>
    <dgm:pt modelId="{B6472DF0-1701-43FA-9215-24CA4F83D71A}" type="parTrans" cxnId="{0191792E-AD6B-4BAC-A23E-BCE64103CEAD}">
      <dgm:prSet/>
      <dgm:spPr/>
      <dgm:t>
        <a:bodyPr/>
        <a:lstStyle/>
        <a:p>
          <a:endParaRPr lang="zh-CN" altLang="en-US" sz="2400" b="1"/>
        </a:p>
      </dgm:t>
    </dgm:pt>
    <dgm:pt modelId="{ADC3DFB9-E0CB-4C4B-8C8E-10E886C7CEC1}" type="pres">
      <dgm:prSet presAssocID="{32D213A3-20D8-494A-98DC-E27479F6E986}" presName="Name0" presStyleCnt="0">
        <dgm:presLayoutVars>
          <dgm:dir/>
          <dgm:animLvl val="lvl"/>
          <dgm:resizeHandles val="exact"/>
        </dgm:presLayoutVars>
      </dgm:prSet>
      <dgm:spPr/>
      <dgm:t>
        <a:bodyPr/>
        <a:lstStyle/>
        <a:p>
          <a:endParaRPr lang="zh-CN" altLang="en-US"/>
        </a:p>
      </dgm:t>
    </dgm:pt>
    <dgm:pt modelId="{47881C75-82A6-44CA-B7C8-100216890F6B}" type="pres">
      <dgm:prSet presAssocID="{0BC841F4-C366-4642-B3AC-A98E78F21503}" presName="parTxOnly" presStyleLbl="node1" presStyleIdx="0" presStyleCnt="3">
        <dgm:presLayoutVars>
          <dgm:chMax val="0"/>
          <dgm:chPref val="0"/>
          <dgm:bulletEnabled val="1"/>
        </dgm:presLayoutVars>
      </dgm:prSet>
      <dgm:spPr/>
      <dgm:t>
        <a:bodyPr/>
        <a:lstStyle/>
        <a:p>
          <a:endParaRPr lang="zh-CN" altLang="en-US"/>
        </a:p>
      </dgm:t>
    </dgm:pt>
    <dgm:pt modelId="{B001F0E1-F5E3-46D9-AF79-68B37122CDA3}" type="pres">
      <dgm:prSet presAssocID="{680581DF-06AC-4331-B588-D2CC3CA018B5}" presName="parTxOnlySpace" presStyleCnt="0"/>
      <dgm:spPr/>
    </dgm:pt>
    <dgm:pt modelId="{22953EC1-398B-44BE-AA68-2EB842651126}" type="pres">
      <dgm:prSet presAssocID="{25181D37-00EB-4907-8EFC-60A7D96D446F}" presName="parTxOnly" presStyleLbl="node1" presStyleIdx="1" presStyleCnt="3">
        <dgm:presLayoutVars>
          <dgm:chMax val="0"/>
          <dgm:chPref val="0"/>
          <dgm:bulletEnabled val="1"/>
        </dgm:presLayoutVars>
      </dgm:prSet>
      <dgm:spPr/>
      <dgm:t>
        <a:bodyPr/>
        <a:lstStyle/>
        <a:p>
          <a:endParaRPr lang="zh-CN" altLang="en-US"/>
        </a:p>
      </dgm:t>
    </dgm:pt>
    <dgm:pt modelId="{7B1771BD-CE2B-40DA-B7C7-8B1EF1E90FD4}" type="pres">
      <dgm:prSet presAssocID="{B019F160-559A-43AF-BA7E-C7F0DAA65BA1}" presName="parTxOnlySpace" presStyleCnt="0"/>
      <dgm:spPr/>
    </dgm:pt>
    <dgm:pt modelId="{7C3C4452-B9C8-4374-BF4A-F2EB9ABECCC3}" type="pres">
      <dgm:prSet presAssocID="{B88AF2DD-F661-4F1B-A3E7-344B2E9E351A}" presName="parTxOnly" presStyleLbl="node1" presStyleIdx="2" presStyleCnt="3">
        <dgm:presLayoutVars>
          <dgm:chMax val="0"/>
          <dgm:chPref val="0"/>
          <dgm:bulletEnabled val="1"/>
        </dgm:presLayoutVars>
      </dgm:prSet>
      <dgm:spPr/>
      <dgm:t>
        <a:bodyPr/>
        <a:lstStyle/>
        <a:p>
          <a:endParaRPr lang="zh-CN" altLang="en-US"/>
        </a:p>
      </dgm:t>
    </dgm:pt>
  </dgm:ptLst>
  <dgm:cxnLst>
    <dgm:cxn modelId="{FB9E56AE-EF82-45CB-985D-0DF0FE8DB9DA}" srcId="{32D213A3-20D8-494A-98DC-E27479F6E986}" destId="{25181D37-00EB-4907-8EFC-60A7D96D446F}" srcOrd="1" destOrd="0" parTransId="{17446FFE-22A8-43DB-A96C-718C9F018F25}" sibTransId="{B019F160-559A-43AF-BA7E-C7F0DAA65BA1}"/>
    <dgm:cxn modelId="{9EE1DD54-6CDC-417F-9DDE-4EB9D65E41D6}" type="presOf" srcId="{B88AF2DD-F661-4F1B-A3E7-344B2E9E351A}" destId="{7C3C4452-B9C8-4374-BF4A-F2EB9ABECCC3}" srcOrd="0" destOrd="0" presId="urn:microsoft.com/office/officeart/2005/8/layout/chevron1"/>
    <dgm:cxn modelId="{0191792E-AD6B-4BAC-A23E-BCE64103CEAD}" srcId="{32D213A3-20D8-494A-98DC-E27479F6E986}" destId="{B88AF2DD-F661-4F1B-A3E7-344B2E9E351A}" srcOrd="2" destOrd="0" parTransId="{B6472DF0-1701-43FA-9215-24CA4F83D71A}" sibTransId="{E1C18B29-6388-4009-A6B7-63C00CF43461}"/>
    <dgm:cxn modelId="{A3665CB2-98B2-4DBE-BFD7-F7BDBD15AFAD}" type="presOf" srcId="{0BC841F4-C366-4642-B3AC-A98E78F21503}" destId="{47881C75-82A6-44CA-B7C8-100216890F6B}" srcOrd="0" destOrd="0" presId="urn:microsoft.com/office/officeart/2005/8/layout/chevron1"/>
    <dgm:cxn modelId="{E4F02CF6-A277-4CD8-A544-D80D44CF3AE0}" type="presOf" srcId="{32D213A3-20D8-494A-98DC-E27479F6E986}" destId="{ADC3DFB9-E0CB-4C4B-8C8E-10E886C7CEC1}" srcOrd="0" destOrd="0" presId="urn:microsoft.com/office/officeart/2005/8/layout/chevron1"/>
    <dgm:cxn modelId="{D1433F52-00CB-4FD0-B110-AABD469D0C11}" srcId="{32D213A3-20D8-494A-98DC-E27479F6E986}" destId="{0BC841F4-C366-4642-B3AC-A98E78F21503}" srcOrd="0" destOrd="0" parTransId="{0799A8AC-E446-4CEB-B1F3-8270998160B4}" sibTransId="{680581DF-06AC-4331-B588-D2CC3CA018B5}"/>
    <dgm:cxn modelId="{287FBA35-5AAB-47F5-8679-9D13D1C16F88}" type="presOf" srcId="{25181D37-00EB-4907-8EFC-60A7D96D446F}" destId="{22953EC1-398B-44BE-AA68-2EB842651126}" srcOrd="0" destOrd="0" presId="urn:microsoft.com/office/officeart/2005/8/layout/chevron1"/>
    <dgm:cxn modelId="{03BEE3C3-8FAD-4D3C-B223-376627F9C9AD}" type="presParOf" srcId="{ADC3DFB9-E0CB-4C4B-8C8E-10E886C7CEC1}" destId="{47881C75-82A6-44CA-B7C8-100216890F6B}" srcOrd="0" destOrd="0" presId="urn:microsoft.com/office/officeart/2005/8/layout/chevron1"/>
    <dgm:cxn modelId="{3D1B1300-C333-4252-B709-C199610B1CD4}" type="presParOf" srcId="{ADC3DFB9-E0CB-4C4B-8C8E-10E886C7CEC1}" destId="{B001F0E1-F5E3-46D9-AF79-68B37122CDA3}" srcOrd="1" destOrd="0" presId="urn:microsoft.com/office/officeart/2005/8/layout/chevron1"/>
    <dgm:cxn modelId="{84FC471D-B300-4369-9E0C-B073C17D1B9D}" type="presParOf" srcId="{ADC3DFB9-E0CB-4C4B-8C8E-10E886C7CEC1}" destId="{22953EC1-398B-44BE-AA68-2EB842651126}" srcOrd="2" destOrd="0" presId="urn:microsoft.com/office/officeart/2005/8/layout/chevron1"/>
    <dgm:cxn modelId="{25344429-7034-48BD-9615-E825AF1F2E52}" type="presParOf" srcId="{ADC3DFB9-E0CB-4C4B-8C8E-10E886C7CEC1}" destId="{7B1771BD-CE2B-40DA-B7C7-8B1EF1E90FD4}" srcOrd="3" destOrd="0" presId="urn:microsoft.com/office/officeart/2005/8/layout/chevron1"/>
    <dgm:cxn modelId="{F2786C7C-EDA3-4EF8-BFBF-EE4CEC7E0D71}" type="presParOf" srcId="{ADC3DFB9-E0CB-4C4B-8C8E-10E886C7CEC1}" destId="{7C3C4452-B9C8-4374-BF4A-F2EB9ABECCC3}"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4" Type="http://schemas.openxmlformats.org/officeDocument/2006/relationships/image" Target="../media/image8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91.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8.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5" Type="http://schemas.openxmlformats.org/officeDocument/2006/relationships/image" Target="../media/image117.wmf"/><Relationship Id="rId4" Type="http://schemas.openxmlformats.org/officeDocument/2006/relationships/image" Target="../media/image116.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4" Type="http://schemas.openxmlformats.org/officeDocument/2006/relationships/image" Target="../media/image122.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image" Target="../media/image125.wmf"/><Relationship Id="rId7" Type="http://schemas.openxmlformats.org/officeDocument/2006/relationships/image" Target="../media/image129.wmf"/><Relationship Id="rId2" Type="http://schemas.openxmlformats.org/officeDocument/2006/relationships/image" Target="../media/image124.wmf"/><Relationship Id="rId1" Type="http://schemas.openxmlformats.org/officeDocument/2006/relationships/image" Target="../media/image123.wmf"/><Relationship Id="rId6" Type="http://schemas.openxmlformats.org/officeDocument/2006/relationships/image" Target="../media/image128.wmf"/><Relationship Id="rId5" Type="http://schemas.openxmlformats.org/officeDocument/2006/relationships/image" Target="../media/image127.wmf"/><Relationship Id="rId4" Type="http://schemas.openxmlformats.org/officeDocument/2006/relationships/image" Target="../media/image126.wmf"/><Relationship Id="rId9" Type="http://schemas.openxmlformats.org/officeDocument/2006/relationships/image" Target="../media/image131.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132.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3.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35.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3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 Id="rId5" Type="http://schemas.openxmlformats.org/officeDocument/2006/relationships/image" Target="../media/image141.wmf"/><Relationship Id="rId4" Type="http://schemas.openxmlformats.org/officeDocument/2006/relationships/image" Target="../media/image14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t" anchorCtr="0" compatLnSpc="1">
            <a:prstTxWarp prst="textNoShape">
              <a:avLst/>
            </a:prstTxWarp>
          </a:bodyPr>
          <a:lstStyle>
            <a:lvl1pPr>
              <a:lnSpc>
                <a:spcPct val="100000"/>
              </a:lnSpc>
              <a:spcBef>
                <a:spcPct val="0"/>
              </a:spcBef>
              <a:buFontTx/>
              <a:buNone/>
              <a:defRPr sz="1200" b="0">
                <a:latin typeface="Arial" pitchFamily="34" charset="0"/>
                <a:ea typeface="宋体" pitchFamily="2" charset="-122"/>
              </a:defRPr>
            </a:lvl1pPr>
          </a:lstStyle>
          <a:p>
            <a:pPr>
              <a:defRPr/>
            </a:pPr>
            <a:endParaRPr lang="en-US" altLang="zh-CN"/>
          </a:p>
        </p:txBody>
      </p:sp>
      <p:sp>
        <p:nvSpPr>
          <p:cNvPr id="90115" name="Rectangle 3"/>
          <p:cNvSpPr>
            <a:spLocks noGrp="1" noChangeArrowheads="1"/>
          </p:cNvSpPr>
          <p:nvPr>
            <p:ph type="dt" sz="quarter"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t" anchorCtr="0" compatLnSpc="1">
            <a:prstTxWarp prst="textNoShape">
              <a:avLst/>
            </a:prstTxWarp>
          </a:bodyPr>
          <a:lstStyle>
            <a:lvl1pPr algn="r">
              <a:lnSpc>
                <a:spcPct val="100000"/>
              </a:lnSpc>
              <a:spcBef>
                <a:spcPct val="0"/>
              </a:spcBef>
              <a:buFontTx/>
              <a:buNone/>
              <a:defRPr sz="1200" b="0">
                <a:latin typeface="Arial" pitchFamily="34" charset="0"/>
                <a:ea typeface="宋体" pitchFamily="2" charset="-122"/>
              </a:defRPr>
            </a:lvl1pPr>
          </a:lstStyle>
          <a:p>
            <a:pPr>
              <a:defRPr/>
            </a:pPr>
            <a:endParaRPr lang="en-US" altLang="zh-CN"/>
          </a:p>
        </p:txBody>
      </p:sp>
      <p:sp>
        <p:nvSpPr>
          <p:cNvPr id="90116" name="Rectangle 4"/>
          <p:cNvSpPr>
            <a:spLocks noGrp="1" noChangeArrowheads="1"/>
          </p:cNvSpPr>
          <p:nvPr>
            <p:ph type="ftr" sz="quarter" idx="2"/>
          </p:nvPr>
        </p:nvSpPr>
        <p:spPr bwMode="auto">
          <a:xfrm>
            <a:off x="0" y="9378951"/>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b" anchorCtr="0" compatLnSpc="1">
            <a:prstTxWarp prst="textNoShape">
              <a:avLst/>
            </a:prstTxWarp>
          </a:bodyPr>
          <a:lstStyle>
            <a:lvl1pPr>
              <a:lnSpc>
                <a:spcPct val="100000"/>
              </a:lnSpc>
              <a:spcBef>
                <a:spcPct val="0"/>
              </a:spcBef>
              <a:buFontTx/>
              <a:buNone/>
              <a:defRPr sz="1200" b="0">
                <a:latin typeface="Arial" pitchFamily="34" charset="0"/>
                <a:ea typeface="宋体" pitchFamily="2" charset="-122"/>
              </a:defRPr>
            </a:lvl1pPr>
          </a:lstStyle>
          <a:p>
            <a:pPr>
              <a:defRPr/>
            </a:pPr>
            <a:endParaRPr lang="en-US" altLang="zh-CN"/>
          </a:p>
        </p:txBody>
      </p:sp>
      <p:sp>
        <p:nvSpPr>
          <p:cNvPr id="90117" name="Rectangle 5"/>
          <p:cNvSpPr>
            <a:spLocks noGrp="1" noChangeArrowheads="1"/>
          </p:cNvSpPr>
          <p:nvPr>
            <p:ph type="sldNum" sz="quarter" idx="3"/>
          </p:nvPr>
        </p:nvSpPr>
        <p:spPr bwMode="auto">
          <a:xfrm>
            <a:off x="3849688" y="9378951"/>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b" anchorCtr="0" compatLnSpc="1">
            <a:prstTxWarp prst="textNoShape">
              <a:avLst/>
            </a:prstTxWarp>
          </a:bodyPr>
          <a:lstStyle>
            <a:lvl1pPr algn="r">
              <a:lnSpc>
                <a:spcPct val="100000"/>
              </a:lnSpc>
              <a:spcBef>
                <a:spcPct val="0"/>
              </a:spcBef>
              <a:buFontTx/>
              <a:buNone/>
              <a:defRPr sz="1200" b="0">
                <a:latin typeface="Arial" pitchFamily="34" charset="0"/>
                <a:ea typeface="宋体" pitchFamily="2" charset="-122"/>
              </a:defRPr>
            </a:lvl1pPr>
          </a:lstStyle>
          <a:p>
            <a:pPr>
              <a:defRPr/>
            </a:pPr>
            <a:fld id="{D9F45C87-7387-4316-82D2-999E0F1E2DF5}" type="slidenum">
              <a:rPr lang="en-US" altLang="zh-CN"/>
              <a:pPr>
                <a:defRPr/>
              </a:pPr>
              <a:t>‹#›</a:t>
            </a:fld>
            <a:endParaRPr lang="en-US" altLang="zh-CN"/>
          </a:p>
        </p:txBody>
      </p:sp>
    </p:spTree>
    <p:extLst>
      <p:ext uri="{BB962C8B-B14F-4D97-AF65-F5344CB8AC3E}">
        <p14:creationId xmlns:p14="http://schemas.microsoft.com/office/powerpoint/2010/main" val="31398654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t" anchorCtr="0" compatLnSpc="1">
            <a:prstTxWarp prst="textNoShape">
              <a:avLst/>
            </a:prstTxWarp>
          </a:bodyPr>
          <a:lstStyle>
            <a:lvl1pPr>
              <a:lnSpc>
                <a:spcPct val="100000"/>
              </a:lnSpc>
              <a:spcBef>
                <a:spcPct val="0"/>
              </a:spcBef>
              <a:buFontTx/>
              <a:buNone/>
              <a:defRPr sz="1200" b="0">
                <a:latin typeface="Arial" pitchFamily="34" charset="0"/>
                <a:ea typeface="宋体" pitchFamily="2" charset="-122"/>
              </a:defRPr>
            </a:lvl1pPr>
          </a:lstStyle>
          <a:p>
            <a:pPr>
              <a:defRPr/>
            </a:pPr>
            <a:endParaRPr lang="en-US" altLang="zh-CN"/>
          </a:p>
        </p:txBody>
      </p:sp>
      <p:sp>
        <p:nvSpPr>
          <p:cNvPr id="158723" name="Rectangle 3"/>
          <p:cNvSpPr>
            <a:spLocks noGrp="1" noChangeArrowheads="1"/>
          </p:cNvSpPr>
          <p:nvPr>
            <p:ph type="dt"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t" anchorCtr="0" compatLnSpc="1">
            <a:prstTxWarp prst="textNoShape">
              <a:avLst/>
            </a:prstTxWarp>
          </a:bodyPr>
          <a:lstStyle>
            <a:lvl1pPr algn="r">
              <a:lnSpc>
                <a:spcPct val="100000"/>
              </a:lnSpc>
              <a:spcBef>
                <a:spcPct val="0"/>
              </a:spcBef>
              <a:buFontTx/>
              <a:buNone/>
              <a:defRPr sz="1200" b="0">
                <a:latin typeface="Arial" pitchFamily="34" charset="0"/>
                <a:ea typeface="宋体" pitchFamily="2" charset="-122"/>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p:cNvSpPr>
            <a:spLocks noGrp="1" noChangeArrowheads="1"/>
          </p:cNvSpPr>
          <p:nvPr>
            <p:ph type="body" sz="quarter" idx="3"/>
          </p:nvPr>
        </p:nvSpPr>
        <p:spPr bwMode="auto">
          <a:xfrm>
            <a:off x="679450" y="4691063"/>
            <a:ext cx="5438775"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8726" name="Rectangle 6"/>
          <p:cNvSpPr>
            <a:spLocks noGrp="1" noChangeArrowheads="1"/>
          </p:cNvSpPr>
          <p:nvPr>
            <p:ph type="ftr" sz="quarter" idx="4"/>
          </p:nvPr>
        </p:nvSpPr>
        <p:spPr bwMode="auto">
          <a:xfrm>
            <a:off x="0" y="9378951"/>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b" anchorCtr="0" compatLnSpc="1">
            <a:prstTxWarp prst="textNoShape">
              <a:avLst/>
            </a:prstTxWarp>
          </a:bodyPr>
          <a:lstStyle>
            <a:lvl1pPr>
              <a:lnSpc>
                <a:spcPct val="100000"/>
              </a:lnSpc>
              <a:spcBef>
                <a:spcPct val="0"/>
              </a:spcBef>
              <a:buFontTx/>
              <a:buNone/>
              <a:defRPr sz="1200" b="0">
                <a:latin typeface="Arial" pitchFamily="34" charset="0"/>
                <a:ea typeface="宋体" pitchFamily="2" charset="-122"/>
              </a:defRPr>
            </a:lvl1pPr>
          </a:lstStyle>
          <a:p>
            <a:pPr>
              <a:defRPr/>
            </a:pPr>
            <a:endParaRPr lang="en-US" altLang="zh-CN"/>
          </a:p>
        </p:txBody>
      </p:sp>
      <p:sp>
        <p:nvSpPr>
          <p:cNvPr id="158727" name="Rectangle 7"/>
          <p:cNvSpPr>
            <a:spLocks noGrp="1" noChangeArrowheads="1"/>
          </p:cNvSpPr>
          <p:nvPr>
            <p:ph type="sldNum" sz="quarter" idx="5"/>
          </p:nvPr>
        </p:nvSpPr>
        <p:spPr bwMode="auto">
          <a:xfrm>
            <a:off x="3849688" y="9378951"/>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b" anchorCtr="0" compatLnSpc="1">
            <a:prstTxWarp prst="textNoShape">
              <a:avLst/>
            </a:prstTxWarp>
          </a:bodyPr>
          <a:lstStyle>
            <a:lvl1pPr algn="r">
              <a:lnSpc>
                <a:spcPct val="100000"/>
              </a:lnSpc>
              <a:spcBef>
                <a:spcPct val="0"/>
              </a:spcBef>
              <a:buFontTx/>
              <a:buNone/>
              <a:defRPr sz="1200" b="0">
                <a:latin typeface="Arial" pitchFamily="34" charset="0"/>
                <a:ea typeface="宋体" pitchFamily="2" charset="-122"/>
              </a:defRPr>
            </a:lvl1pPr>
          </a:lstStyle>
          <a:p>
            <a:pPr>
              <a:defRPr/>
            </a:pPr>
            <a:fld id="{980A520B-1857-41B1-97D3-DA3A336EC44E}" type="slidenum">
              <a:rPr lang="en-US" altLang="zh-CN"/>
              <a:pPr>
                <a:defRPr/>
              </a:pPr>
              <a:t>‹#›</a:t>
            </a:fld>
            <a:endParaRPr lang="en-US" altLang="zh-CN"/>
          </a:p>
        </p:txBody>
      </p:sp>
    </p:spTree>
    <p:extLst>
      <p:ext uri="{BB962C8B-B14F-4D97-AF65-F5344CB8AC3E}">
        <p14:creationId xmlns:p14="http://schemas.microsoft.com/office/powerpoint/2010/main" val="224787447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80A520B-1857-41B1-97D3-DA3A336EC44E}" type="slidenum">
              <a:rPr lang="en-US" altLang="zh-CN" smtClean="0"/>
              <a:pPr>
                <a:defRPr/>
              </a:pPr>
              <a:t>1</a:t>
            </a:fld>
            <a:endParaRPr lang="en-US" altLang="zh-CN"/>
          </a:p>
        </p:txBody>
      </p:sp>
    </p:spTree>
    <p:extLst>
      <p:ext uri="{BB962C8B-B14F-4D97-AF65-F5344CB8AC3E}">
        <p14:creationId xmlns:p14="http://schemas.microsoft.com/office/powerpoint/2010/main" val="169264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FBE967-C84D-4678-ADDF-28CC996980A3}" type="slidenum">
              <a:rPr lang="en-US" altLang="zh-CN" smtClean="0"/>
              <a:pPr>
                <a:defRPr/>
              </a:pPr>
              <a:t>52</a:t>
            </a:fld>
            <a:endParaRPr lang="en-US" altLang="zh-CN"/>
          </a:p>
        </p:txBody>
      </p:sp>
    </p:spTree>
    <p:extLst>
      <p:ext uri="{BB962C8B-B14F-4D97-AF65-F5344CB8AC3E}">
        <p14:creationId xmlns:p14="http://schemas.microsoft.com/office/powerpoint/2010/main" val="1227803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a:prstGeom prst="rect">
            <a:avLst/>
          </a:prstGeom>
        </p:spPr>
        <p:txBody>
          <a:bodyPr/>
          <a:lstStyle>
            <a:lvl1pPr>
              <a:defRPr sz="4000">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sz="2400">
                <a:latin typeface="黑体" panose="02010609060101010101" pitchFamily="49" charset="-122"/>
                <a:ea typeface="黑体" panose="02010609060101010101" pitchFamily="49"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a:buFontTx/>
              <a:buNone/>
              <a:defRPr/>
            </a:pPr>
            <a:fld id="{FBF9AB59-BEC3-4625-9A55-9E57F1D394F5}" type="datetime1">
              <a:rPr lang="zh-CN" altLang="en-US" smtClean="0"/>
              <a:pPr>
                <a:buFontTx/>
                <a:buNone/>
                <a:defRPr/>
              </a:pPr>
              <a:t>2018/12/11</a:t>
            </a:fld>
            <a:endParaRPr lang="en-US" altLang="zh-CN" dirty="0"/>
          </a:p>
        </p:txBody>
      </p:sp>
      <p:sp>
        <p:nvSpPr>
          <p:cNvPr id="5" name="页脚占位符 4"/>
          <p:cNvSpPr>
            <a:spLocks noGrp="1"/>
          </p:cNvSpPr>
          <p:nvPr>
            <p:ph type="ftr" sz="quarter" idx="11"/>
          </p:nvPr>
        </p:nvSpPr>
        <p:spPr/>
        <p:txBody>
          <a:bodyPr/>
          <a:lstStyle>
            <a:lvl1pPr>
              <a:buNone/>
              <a:defRPr/>
            </a:lvl1pPr>
          </a:lstStyle>
          <a:p>
            <a:pPr>
              <a:defRPr/>
            </a:pPr>
            <a:endParaRPr lang="en-US" altLang="zh-CN" dirty="0"/>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B765765F-A95D-4680-8E91-37BC2C404936}" type="slidenum">
              <a:rPr lang="en-US" altLang="zh-CN" smtClean="0"/>
              <a:pPr>
                <a:buFontTx/>
                <a:buNone/>
              </a:pPr>
              <a:t>‹#›</a:t>
            </a:fld>
            <a:endParaRPr lang="zh-CN" altLang="en-US" dirty="0"/>
          </a:p>
        </p:txBody>
      </p:sp>
    </p:spTree>
    <p:extLst>
      <p:ext uri="{BB962C8B-B14F-4D97-AF65-F5344CB8AC3E}">
        <p14:creationId xmlns:p14="http://schemas.microsoft.com/office/powerpoint/2010/main" val="37850496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64A5B3B6-0CE9-41AF-8C08-C00F12DE3106}" type="datetime1">
              <a:rPr lang="zh-CN" altLang="en-US" smtClean="0"/>
              <a:pPr>
                <a:defRPr/>
              </a:pPr>
              <a:t>2018/12/11</a:t>
            </a:fld>
            <a:endParaRPr lang="en-US" altLang="zh-CN" dirty="0"/>
          </a:p>
        </p:txBody>
      </p:sp>
      <p:sp>
        <p:nvSpPr>
          <p:cNvPr id="6" name="页脚占位符 5"/>
          <p:cNvSpPr>
            <a:spLocks noGrp="1"/>
          </p:cNvSpPr>
          <p:nvPr>
            <p:ph type="ftr" sz="quarter" idx="11"/>
          </p:nvPr>
        </p:nvSpPr>
        <p:spPr/>
        <p:txBody>
          <a:bodyPr/>
          <a:lstStyle>
            <a:lvl1pPr>
              <a:defRPr/>
            </a:lvl1pPr>
          </a:lstStyle>
          <a:p>
            <a:pPr>
              <a:defRPr/>
            </a:pPr>
            <a:endParaRPr lang="en-US" altLang="zh-CN" dirty="0"/>
          </a:p>
        </p:txBody>
      </p:sp>
      <p:sp>
        <p:nvSpPr>
          <p:cNvPr id="7" name="灯片编号占位符 6"/>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pPr>
                <a:buFontTx/>
                <a:buNone/>
              </a:pPr>
              <a:t>‹#›</a:t>
            </a:fld>
            <a:endParaRPr lang="zh-CN" altLang="en-US" dirty="0"/>
          </a:p>
        </p:txBody>
      </p:sp>
    </p:spTree>
    <p:extLst>
      <p:ext uri="{BB962C8B-B14F-4D97-AF65-F5344CB8AC3E}">
        <p14:creationId xmlns:p14="http://schemas.microsoft.com/office/powerpoint/2010/main" val="33439249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B24348A-96B1-4517-BB67-3B1581B8E309}" type="datetime1">
              <a:rPr lang="zh-CN" altLang="en-US" smtClean="0"/>
              <a:pPr>
                <a:defRPr/>
              </a:pPr>
              <a:t>2018/12/11</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pPr>
                <a:buFontTx/>
                <a:buNone/>
              </a:pPr>
              <a:t>‹#›</a:t>
            </a:fld>
            <a:endParaRPr lang="zh-CN" altLang="en-US" dirty="0"/>
          </a:p>
        </p:txBody>
      </p:sp>
    </p:spTree>
    <p:extLst>
      <p:ext uri="{BB962C8B-B14F-4D97-AF65-F5344CB8AC3E}">
        <p14:creationId xmlns:p14="http://schemas.microsoft.com/office/powerpoint/2010/main" val="24566159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2124629-BB37-4738-868A-694567712E05}" type="datetime1">
              <a:rPr lang="zh-CN" altLang="en-US" smtClean="0"/>
              <a:pPr>
                <a:defRPr/>
              </a:pPr>
              <a:t>2018/12/11</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pPr>
                <a:buFontTx/>
                <a:buNone/>
              </a:pPr>
              <a:t>‹#›</a:t>
            </a:fld>
            <a:endParaRPr lang="zh-CN" altLang="en-US" dirty="0"/>
          </a:p>
        </p:txBody>
      </p:sp>
    </p:spTree>
    <p:extLst>
      <p:ext uri="{BB962C8B-B14F-4D97-AF65-F5344CB8AC3E}">
        <p14:creationId xmlns:p14="http://schemas.microsoft.com/office/powerpoint/2010/main" val="17500099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C92C2E02-2C12-452F-B9A1-5CFF67C15154}" type="slidenum">
              <a:rPr lang="en-US" altLang="zh-CN"/>
              <a:pPr>
                <a:defRPr/>
              </a:pPr>
              <a:t>‹#›</a:t>
            </a:fld>
            <a:endParaRPr lang="en-US" altLang="zh-CN"/>
          </a:p>
        </p:txBody>
      </p:sp>
    </p:spTree>
    <p:extLst>
      <p:ext uri="{BB962C8B-B14F-4D97-AF65-F5344CB8AC3E}">
        <p14:creationId xmlns:p14="http://schemas.microsoft.com/office/powerpoint/2010/main" val="1186364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719263"/>
            <a:ext cx="8229600" cy="4411662"/>
          </a:xfrm>
        </p:spPr>
        <p:txBody>
          <a:bodyPr/>
          <a:lstStyle/>
          <a:p>
            <a:pPr lvl="0"/>
            <a:endParaRPr lang="zh-CN" alt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3DA2363-C3FE-4CCF-9FE0-480ACE2A6279}" type="slidenum">
              <a:rPr lang="en-US" altLang="zh-CN"/>
              <a:pPr>
                <a:defRPr/>
              </a:pPr>
              <a:t>‹#›</a:t>
            </a:fld>
            <a:endParaRPr lang="en-US" altLang="zh-CN"/>
          </a:p>
        </p:txBody>
      </p:sp>
    </p:spTree>
    <p:extLst>
      <p:ext uri="{BB962C8B-B14F-4D97-AF65-F5344CB8AC3E}">
        <p14:creationId xmlns:p14="http://schemas.microsoft.com/office/powerpoint/2010/main" val="2450012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4FE9757F-26B5-4CFB-8DBE-6D343392A5BF}" type="slidenum">
              <a:rPr lang="en-US" altLang="zh-CN"/>
              <a:pPr>
                <a:defRPr/>
              </a:pPr>
              <a:t>‹#›</a:t>
            </a:fld>
            <a:endParaRPr lang="en-US" altLang="zh-CN"/>
          </a:p>
        </p:txBody>
      </p:sp>
    </p:spTree>
    <p:extLst>
      <p:ext uri="{BB962C8B-B14F-4D97-AF65-F5344CB8AC3E}">
        <p14:creationId xmlns:p14="http://schemas.microsoft.com/office/powerpoint/2010/main" val="1528077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 Box 4"/>
          <p:cNvSpPr txBox="1">
            <a:spLocks noChangeArrowheads="1"/>
          </p:cNvSpPr>
          <p:nvPr userDrawn="1"/>
        </p:nvSpPr>
        <p:spPr bwMode="auto">
          <a:xfrm>
            <a:off x="5724525" y="212726"/>
            <a:ext cx="3455988" cy="584775"/>
          </a:xfrm>
          <a:prstGeom prst="rect">
            <a:avLst/>
          </a:prstGeom>
          <a:noFill/>
          <a:ln>
            <a:noFill/>
          </a:ln>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defRPr/>
            </a:pPr>
            <a:r>
              <a:rPr lang="zh-CN" altLang="en-US" sz="1600" smtClean="0">
                <a:solidFill>
                  <a:srgbClr val="FFFFFF"/>
                </a:solidFill>
                <a:ea typeface="黑体" panose="02010609060101010101" pitchFamily="49" charset="-122"/>
              </a:rPr>
              <a:t>统计学院“十年腾飞”学科规划汇报</a:t>
            </a:r>
            <a:endParaRPr lang="en-US" altLang="zh-CN" sz="1600" smtClean="0">
              <a:solidFill>
                <a:srgbClr val="FFFFFF"/>
              </a:solidFill>
              <a:ea typeface="黑体" panose="02010609060101010101" pitchFamily="49" charset="-122"/>
            </a:endParaRPr>
          </a:p>
        </p:txBody>
      </p:sp>
    </p:spTree>
    <p:extLst>
      <p:ext uri="{BB962C8B-B14F-4D97-AF65-F5344CB8AC3E}">
        <p14:creationId xmlns:p14="http://schemas.microsoft.com/office/powerpoint/2010/main" val="382770401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2046508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51315759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3213" y="1700213"/>
            <a:ext cx="403860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4213" y="1700213"/>
            <a:ext cx="403860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185362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11797"/>
            <a:ext cx="8229600" cy="789140"/>
          </a:xfrm>
          <a:prstGeom prst="rect">
            <a:avLst/>
          </a:prstGeom>
        </p:spPr>
        <p:txBody>
          <a:bodyPr/>
          <a:lstStyle>
            <a:lvl1pPr>
              <a:defRPr sz="3600" b="1">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84255"/>
            <a:ext cx="8229600" cy="4382717"/>
          </a:xfrm>
        </p:spPr>
        <p:txBody>
          <a:bodyPr/>
          <a:lstStyle>
            <a:lvl1pPr>
              <a:lnSpc>
                <a:spcPct val="150000"/>
              </a:lnSpc>
              <a:spcBef>
                <a:spcPts val="0"/>
              </a:spcBef>
              <a:defRPr sz="2800" b="1">
                <a:latin typeface="黑体" panose="02010609060101010101" pitchFamily="49" charset="-122"/>
                <a:ea typeface="黑体" panose="02010609060101010101" pitchFamily="49" charset="-122"/>
              </a:defRPr>
            </a:lvl1pPr>
            <a:lvl2pPr>
              <a:lnSpc>
                <a:spcPct val="150000"/>
              </a:lnSpc>
              <a:spcBef>
                <a:spcPts val="0"/>
              </a:spcBef>
              <a:defRPr sz="2400">
                <a:latin typeface="黑体" panose="02010609060101010101" pitchFamily="49" charset="-122"/>
                <a:ea typeface="黑体" panose="02010609060101010101" pitchFamily="49" charset="-122"/>
              </a:defRPr>
            </a:lvl2pPr>
            <a:lvl3pPr>
              <a:lnSpc>
                <a:spcPct val="150000"/>
              </a:lnSpc>
              <a:spcBef>
                <a:spcPts val="0"/>
              </a:spcBef>
              <a:defRPr>
                <a:latin typeface="黑体" panose="02010609060101010101" pitchFamily="49" charset="-122"/>
                <a:ea typeface="黑体" panose="02010609060101010101" pitchFamily="49" charset="-122"/>
              </a:defRPr>
            </a:lvl3pPr>
            <a:lvl4pPr>
              <a:lnSpc>
                <a:spcPct val="150000"/>
              </a:lnSpc>
              <a:spcBef>
                <a:spcPts val="0"/>
              </a:spcBef>
              <a:defRPr>
                <a:latin typeface="楷体" pitchFamily="49" charset="-122"/>
                <a:ea typeface="楷体" pitchFamily="49" charset="-122"/>
              </a:defRPr>
            </a:lvl4pPr>
            <a:lvl5pPr>
              <a:lnSpc>
                <a:spcPct val="150000"/>
              </a:lnSpc>
              <a:spcBef>
                <a:spcPts val="0"/>
              </a:spcBef>
              <a:defRPr>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buFontTx/>
              <a:buNone/>
              <a:defRPr/>
            </a:pPr>
            <a:fld id="{2411E7B0-A2B7-4742-A41D-25E4B9BCF84B}" type="datetime1">
              <a:rPr lang="zh-CN" altLang="en-US" smtClean="0"/>
              <a:pPr>
                <a:buFontTx/>
                <a:buNone/>
                <a:defRPr/>
              </a:pPr>
              <a:t>2018/12/11</a:t>
            </a:fld>
            <a:endParaRPr lang="en-US" altLang="zh-CN" dirty="0"/>
          </a:p>
        </p:txBody>
      </p:sp>
      <p:sp>
        <p:nvSpPr>
          <p:cNvPr id="5" name="页脚占位符 4"/>
          <p:cNvSpPr>
            <a:spLocks noGrp="1"/>
          </p:cNvSpPr>
          <p:nvPr>
            <p:ph type="ftr" sz="quarter" idx="11"/>
          </p:nvPr>
        </p:nvSpPr>
        <p:spPr/>
        <p:txBody>
          <a:bodyPr/>
          <a:lstStyle>
            <a:lvl1pPr>
              <a:buNone/>
              <a:defRPr/>
            </a:lvl1pPr>
          </a:lstStyle>
          <a:p>
            <a:pPr>
              <a:defRPr/>
            </a:pPr>
            <a:endParaRPr lang="en-US" altLang="zh-CN" dirty="0"/>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pPr>
                <a:buFontTx/>
                <a:buNone/>
              </a:pPr>
              <a:t>‹#›</a:t>
            </a:fld>
            <a:endParaRPr lang="zh-CN" altLang="en-US" dirty="0"/>
          </a:p>
        </p:txBody>
      </p:sp>
    </p:spTree>
    <p:extLst>
      <p:ext uri="{BB962C8B-B14F-4D97-AF65-F5344CB8AC3E}">
        <p14:creationId xmlns:p14="http://schemas.microsoft.com/office/powerpoint/2010/main" val="207402503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4657552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552052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5498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4414019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4750084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3096501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62714" y="404813"/>
            <a:ext cx="2070100" cy="56880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6" y="404813"/>
            <a:ext cx="6059488" cy="56880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9609909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50826" y="404815"/>
            <a:ext cx="6626225" cy="7524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3213" y="1700213"/>
            <a:ext cx="8229600" cy="4392612"/>
          </a:xfrm>
        </p:spPr>
        <p:txBody>
          <a:bodyPr/>
          <a:lstStyle/>
          <a:p>
            <a:pPr lvl="0"/>
            <a:endParaRPr lang="zh-CN" altLang="en-US" noProof="0" smtClean="0"/>
          </a:p>
        </p:txBody>
      </p:sp>
    </p:spTree>
    <p:extLst>
      <p:ext uri="{BB962C8B-B14F-4D97-AF65-F5344CB8AC3E}">
        <p14:creationId xmlns:p14="http://schemas.microsoft.com/office/powerpoint/2010/main" val="1239809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buFontTx/>
              <a:buNone/>
              <a:defRPr/>
            </a:pPr>
            <a:fld id="{28E4D08C-431F-4BD1-878D-9BF294FE8703}" type="datetime1">
              <a:rPr lang="zh-CN" altLang="en-US" smtClean="0"/>
              <a:pPr>
                <a:buFontTx/>
                <a:buNone/>
                <a:defRPr/>
              </a:pPr>
              <a:t>2018/12/11</a:t>
            </a:fld>
            <a:endParaRPr lang="en-US" altLang="zh-CN" dirty="0"/>
          </a:p>
        </p:txBody>
      </p:sp>
      <p:sp>
        <p:nvSpPr>
          <p:cNvPr id="5" name="页脚占位符 4"/>
          <p:cNvSpPr>
            <a:spLocks noGrp="1"/>
          </p:cNvSpPr>
          <p:nvPr>
            <p:ph type="ftr" sz="quarter" idx="11"/>
          </p:nvPr>
        </p:nvSpPr>
        <p:spPr/>
        <p:txBody>
          <a:bodyPr/>
          <a:lstStyle>
            <a:lvl1pPr>
              <a:buNone/>
              <a:defRPr/>
            </a:lvl1pPr>
          </a:lstStyle>
          <a:p>
            <a:pPr>
              <a:defRPr/>
            </a:pPr>
            <a:endParaRPr lang="en-US" altLang="zh-CN" dirty="0"/>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pPr>
                <a:buFontTx/>
                <a:buNone/>
              </a:pPr>
              <a:t>‹#›</a:t>
            </a:fld>
            <a:endParaRPr lang="zh-CN" altLang="en-US" dirty="0"/>
          </a:p>
        </p:txBody>
      </p:sp>
    </p:spTree>
    <p:extLst>
      <p:ext uri="{BB962C8B-B14F-4D97-AF65-F5344CB8AC3E}">
        <p14:creationId xmlns:p14="http://schemas.microsoft.com/office/powerpoint/2010/main" val="15748537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000">
                <a:latin typeface="黑体" panose="02010609060101010101" pitchFamily="49" charset="-122"/>
                <a:ea typeface="黑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2"/>
            <a:ext cx="4038600" cy="4525963"/>
          </a:xfr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000">
                <a:latin typeface="黑体" panose="02010609060101010101" pitchFamily="49" charset="-122"/>
                <a:ea typeface="黑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pPr>
              <a:defRPr/>
            </a:pPr>
            <a:fld id="{540B1F74-6003-405E-BBDF-A077AD9DFAF5}" type="datetime1">
              <a:rPr lang="zh-CN" altLang="en-US" smtClean="0"/>
              <a:pPr>
                <a:defRPr/>
              </a:pPr>
              <a:t>2018/12/11</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zh-CN" altLang="en-US" smtClean="0"/>
            </a:lvl1pPr>
          </a:lstStyle>
          <a:p>
            <a:pPr>
              <a:buFontTx/>
              <a:buNone/>
            </a:pPr>
            <a:fld id="{D8F76D13-C729-4B8F-B6CA-FD324BF34F27}" type="slidenum">
              <a:rPr lang="en-US" altLang="zh-CN" smtClean="0"/>
              <a:pPr>
                <a:buFontTx/>
                <a:buNone/>
              </a:pPr>
              <a:t>‹#›</a:t>
            </a:fld>
            <a:endParaRPr lang="en-US" altLang="zh-CN"/>
          </a:p>
        </p:txBody>
      </p:sp>
    </p:spTree>
    <p:extLst>
      <p:ext uri="{BB962C8B-B14F-4D97-AF65-F5344CB8AC3E}">
        <p14:creationId xmlns:p14="http://schemas.microsoft.com/office/powerpoint/2010/main" val="291357117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F18E7B73-644F-4ABA-9B08-45D6A1502684}" type="datetime1">
              <a:rPr lang="zh-CN" altLang="en-US" smtClean="0"/>
              <a:pPr>
                <a:defRPr/>
              </a:pPr>
              <a:t>2018/12/11</a:t>
            </a:fld>
            <a:endParaRPr lang="en-US" altLang="zh-CN" dirty="0"/>
          </a:p>
        </p:txBody>
      </p:sp>
      <p:sp>
        <p:nvSpPr>
          <p:cNvPr id="8" name="页脚占位符 7"/>
          <p:cNvSpPr>
            <a:spLocks noGrp="1"/>
          </p:cNvSpPr>
          <p:nvPr>
            <p:ph type="ftr" sz="quarter" idx="11"/>
          </p:nvPr>
        </p:nvSpPr>
        <p:spPr/>
        <p:txBody>
          <a:bodyPr/>
          <a:lstStyle>
            <a:lvl1pPr>
              <a:defRPr/>
            </a:lvl1pPr>
          </a:lstStyle>
          <a:p>
            <a:pPr>
              <a:defRPr/>
            </a:pPr>
            <a:endParaRPr lang="en-US" altLang="zh-CN" dirty="0"/>
          </a:p>
        </p:txBody>
      </p:sp>
      <p:sp>
        <p:nvSpPr>
          <p:cNvPr id="9" name="灯片编号占位符 8"/>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pPr>
                <a:buFontTx/>
                <a:buNone/>
              </a:pPr>
              <a:t>‹#›</a:t>
            </a:fld>
            <a:endParaRPr lang="zh-CN" altLang="en-US" dirty="0"/>
          </a:p>
        </p:txBody>
      </p:sp>
    </p:spTree>
    <p:extLst>
      <p:ext uri="{BB962C8B-B14F-4D97-AF65-F5344CB8AC3E}">
        <p14:creationId xmlns:p14="http://schemas.microsoft.com/office/powerpoint/2010/main" val="5042059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13783A4D-8CC0-4218-BC96-A24A66EA9BD2}" type="datetime1">
              <a:rPr lang="zh-CN" altLang="en-US" smtClean="0"/>
              <a:pPr>
                <a:defRPr/>
              </a:pPr>
              <a:t>2018/12/11</a:t>
            </a:fld>
            <a:endParaRPr lang="en-US" altLang="zh-CN" dirty="0"/>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pPr>
                <a:buFontTx/>
                <a:buNone/>
              </a:pPr>
              <a:t>‹#›</a:t>
            </a:fld>
            <a:endParaRPr lang="zh-CN" altLang="en-US" dirty="0"/>
          </a:p>
        </p:txBody>
      </p:sp>
    </p:spTree>
    <p:extLst>
      <p:ext uri="{BB962C8B-B14F-4D97-AF65-F5344CB8AC3E}">
        <p14:creationId xmlns:p14="http://schemas.microsoft.com/office/powerpoint/2010/main" val="178017091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15E30672-E6D3-469A-91E5-3BE97731462B}" type="datetime1">
              <a:rPr lang="zh-CN" altLang="en-US" smtClean="0"/>
              <a:pPr>
                <a:defRPr/>
              </a:pPr>
              <a:t>2018/12/11</a:t>
            </a:fld>
            <a:endParaRPr lang="en-US" altLang="zh-CN" dirty="0"/>
          </a:p>
        </p:txBody>
      </p:sp>
      <p:sp>
        <p:nvSpPr>
          <p:cNvPr id="4" name="页脚占位符 3"/>
          <p:cNvSpPr>
            <a:spLocks noGrp="1"/>
          </p:cNvSpPr>
          <p:nvPr>
            <p:ph type="ftr" sz="quarter" idx="11"/>
          </p:nvPr>
        </p:nvSpPr>
        <p:spPr/>
        <p:txBody>
          <a:bodyPr/>
          <a:lstStyle>
            <a:lvl1pPr>
              <a:defRPr/>
            </a:lvl1pPr>
          </a:lstStyle>
          <a:p>
            <a:pPr>
              <a:defRPr/>
            </a:pPr>
            <a:endParaRPr lang="en-US" altLang="zh-CN" dirty="0"/>
          </a:p>
        </p:txBody>
      </p:sp>
      <p:sp>
        <p:nvSpPr>
          <p:cNvPr id="5" name="灯片编号占位符 4"/>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pPr>
                <a:buFontTx/>
                <a:buNone/>
              </a:pPr>
              <a:t>‹#›</a:t>
            </a:fld>
            <a:endParaRPr lang="zh-CN" altLang="en-US" dirty="0"/>
          </a:p>
        </p:txBody>
      </p:sp>
    </p:spTree>
    <p:extLst>
      <p:ext uri="{BB962C8B-B14F-4D97-AF65-F5344CB8AC3E}">
        <p14:creationId xmlns:p14="http://schemas.microsoft.com/office/powerpoint/2010/main" val="7483387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76A6CC9-7E25-4CA4-8BD1-8E218075AACA}" type="datetime1">
              <a:rPr lang="zh-CN" altLang="en-US" smtClean="0"/>
              <a:pPr/>
              <a:t>2018/12/11</a:t>
            </a:fld>
            <a:endParaRPr 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zh-CN" altLang="en-US" smtClean="0"/>
            </a:lvl1pPr>
          </a:lstStyle>
          <a:p>
            <a:pPr>
              <a:buFontTx/>
              <a:buNone/>
            </a:pPr>
            <a:fld id="{E7128283-1589-4972-82BE-045635513151}" type="slidenum">
              <a:rPr lang="en-US" altLang="zh-CN" smtClean="0"/>
              <a:pPr>
                <a:buFontTx/>
                <a:buNone/>
              </a:pPr>
              <a:t>‹#›</a:t>
            </a:fld>
            <a:endParaRPr lang="en-US"/>
          </a:p>
        </p:txBody>
      </p:sp>
    </p:spTree>
    <p:extLst>
      <p:ext uri="{BB962C8B-B14F-4D97-AF65-F5344CB8AC3E}">
        <p14:creationId xmlns:p14="http://schemas.microsoft.com/office/powerpoint/2010/main" val="27032742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4625D28-3E65-45F8-B554-203226C392CA}" type="datetime1">
              <a:rPr lang="zh-CN" altLang="en-US" smtClean="0"/>
              <a:pPr/>
              <a:t>2018/12/11</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D150E68F-F507-451A-9D67-67B52CEB2145}" type="slidenum">
              <a:rPr lang="en-US" altLang="zh-CN" smtClean="0"/>
              <a:pPr>
                <a:buFontTx/>
                <a:buNone/>
              </a:pPr>
              <a:t>‹#›</a:t>
            </a:fld>
            <a:endParaRPr lang="en-US" altLang="zh-CN"/>
          </a:p>
        </p:txBody>
      </p:sp>
    </p:spTree>
    <p:extLst>
      <p:ext uri="{BB962C8B-B14F-4D97-AF65-F5344CB8AC3E}">
        <p14:creationId xmlns:p14="http://schemas.microsoft.com/office/powerpoint/2010/main" val="22139657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57200" y="1600202"/>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buFontTx/>
              <a:buNone/>
              <a:defRPr/>
            </a:pPr>
            <a:fld id="{D867D3BC-E722-4E8E-8D82-B9550D6C128A}" type="datetime1">
              <a:rPr lang="zh-CN" altLang="en-US" smtClean="0"/>
              <a:pPr>
                <a:buFontTx/>
                <a:buNone/>
                <a:defRPr/>
              </a:pPr>
              <a:t>2018/12/11</a:t>
            </a:fld>
            <a:endParaRPr lang="en-US" altLang="zh-CN"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None/>
              <a:defRPr sz="1400"/>
            </a:lvl1pPr>
          </a:lstStyle>
          <a:p>
            <a:pPr>
              <a:defRPr/>
            </a:pPr>
            <a:endParaRPr lang="en-US" altLang="zh-CN"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ea"/>
                <a:ea typeface="+mn-ea"/>
              </a:defRPr>
            </a:lvl1pPr>
          </a:lstStyle>
          <a:p>
            <a:pPr>
              <a:buFontTx/>
              <a:buNone/>
              <a:defRPr/>
            </a:pPr>
            <a:fld id="{62BE8675-7E1E-4F0D-99E8-4CEF8F868FF2}" type="slidenum">
              <a:rPr lang="en-US" altLang="zh-CN" smtClean="0"/>
              <a:pPr>
                <a:buFontTx/>
                <a:buNone/>
                <a:defRPr/>
              </a:pPr>
              <a:t>‹#›</a:t>
            </a:fld>
            <a:endParaRPr lang="en-US" altLang="zh-CN" dirty="0"/>
          </a:p>
        </p:txBody>
      </p:sp>
      <p:pic>
        <p:nvPicPr>
          <p:cNvPr id="7" name="Picture 5" descr="082"/>
          <p:cNvPicPr>
            <a:picLocks noChangeAspect="1" noChangeArrowheads="1"/>
          </p:cNvPicPr>
          <p:nvPr userDrawn="1"/>
        </p:nvPicPr>
        <p:blipFill>
          <a:blip r:embed="rId17">
            <a:extLst>
              <a:ext uri="{28A0092B-C50C-407E-A947-70E740481C1C}">
                <a14:useLocalDpi xmlns:a14="http://schemas.microsoft.com/office/drawing/2010/main" val="0"/>
              </a:ext>
            </a:extLst>
          </a:blip>
          <a:srcRect l="17889" t="33676" r="7799" b="55194"/>
          <a:stretch>
            <a:fillRect/>
          </a:stretch>
        </p:blipFill>
        <p:spPr bwMode="auto">
          <a:xfrm>
            <a:off x="6446839" y="-26988"/>
            <a:ext cx="2733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082"/>
          <p:cNvPicPr>
            <a:picLocks noChangeAspect="1" noChangeArrowheads="1"/>
          </p:cNvPicPr>
          <p:nvPr userDrawn="1"/>
        </p:nvPicPr>
        <p:blipFill>
          <a:blip r:embed="rId17">
            <a:extLst>
              <a:ext uri="{28A0092B-C50C-407E-A947-70E740481C1C}">
                <a14:useLocalDpi xmlns:a14="http://schemas.microsoft.com/office/drawing/2010/main" val="0"/>
              </a:ext>
            </a:extLst>
          </a:blip>
          <a:srcRect l="79816" t="33676" r="9175" b="55194"/>
          <a:stretch>
            <a:fillRect/>
          </a:stretch>
        </p:blipFill>
        <p:spPr bwMode="auto">
          <a:xfrm>
            <a:off x="0" y="-26988"/>
            <a:ext cx="64658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40" r:id="rId6"/>
    <p:sldLayoutId id="2147483733" r:id="rId7"/>
    <p:sldLayoutId id="2147483734" r:id="rId8"/>
    <p:sldLayoutId id="2147483735" r:id="rId9"/>
    <p:sldLayoutId id="2147483736" r:id="rId10"/>
    <p:sldLayoutId id="2147483737" r:id="rId11"/>
    <p:sldLayoutId id="2147483738" r:id="rId12"/>
    <p:sldLayoutId id="2147483754" r:id="rId13"/>
    <p:sldLayoutId id="2147483755" r:id="rId14"/>
    <p:sldLayoutId id="2147483756" r:id="rId15"/>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charset="-122"/>
        </a:defRPr>
      </a:lvl2pPr>
      <a:lvl3pPr algn="ctr" rtl="0" eaLnBrk="1" fontAlgn="base" hangingPunct="1">
        <a:spcBef>
          <a:spcPct val="0"/>
        </a:spcBef>
        <a:spcAft>
          <a:spcPct val="0"/>
        </a:spcAft>
        <a:defRPr sz="4400">
          <a:solidFill>
            <a:schemeClr val="tx2"/>
          </a:solidFill>
          <a:latin typeface="Arial" charset="0"/>
          <a:ea typeface="宋体" charset="-122"/>
        </a:defRPr>
      </a:lvl3pPr>
      <a:lvl4pPr algn="ctr" rtl="0" eaLnBrk="1" fontAlgn="base" hangingPunct="1">
        <a:spcBef>
          <a:spcPct val="0"/>
        </a:spcBef>
        <a:spcAft>
          <a:spcPct val="0"/>
        </a:spcAft>
        <a:defRPr sz="4400">
          <a:solidFill>
            <a:schemeClr val="tx2"/>
          </a:solidFill>
          <a:latin typeface="Arial" charset="0"/>
          <a:ea typeface="宋体" charset="-122"/>
        </a:defRPr>
      </a:lvl4pPr>
      <a:lvl5pPr algn="ctr" rtl="0" eaLnBrk="1" fontAlgn="base" hangingPunct="1">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har char="•"/>
        <a:defRPr sz="2400">
          <a:solidFill>
            <a:schemeClr val="tx1"/>
          </a:solidFill>
          <a:latin typeface="黑体" panose="02010609060101010101" pitchFamily="49" charset="-122"/>
          <a:ea typeface="黑体" panose="02010609060101010101" pitchFamily="49" charset="-122"/>
          <a:cs typeface="+mn-cs"/>
        </a:defRPr>
      </a:lvl1pPr>
      <a:lvl2pPr marL="742950" indent="-285750" algn="l" rtl="0" eaLnBrk="1" fontAlgn="base" hangingPunct="1">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2pPr>
      <a:lvl3pPr marL="1143000" indent="-228600" algn="l" rtl="0" eaLnBrk="1" fontAlgn="base" hangingPunct="1">
        <a:spcBef>
          <a:spcPct val="20000"/>
        </a:spcBef>
        <a:spcAft>
          <a:spcPct val="0"/>
        </a:spcAft>
        <a:buChar char="•"/>
        <a:defRPr sz="2400">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000">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000">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0826" y="404815"/>
            <a:ext cx="66262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303213" y="1700213"/>
            <a:ext cx="822960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Text Box 6"/>
          <p:cNvSpPr txBox="1">
            <a:spLocks noChangeArrowheads="1"/>
          </p:cNvSpPr>
          <p:nvPr userDrawn="1"/>
        </p:nvSpPr>
        <p:spPr bwMode="auto">
          <a:xfrm>
            <a:off x="5580063" y="6332538"/>
            <a:ext cx="3600450" cy="336550"/>
          </a:xfrm>
          <a:prstGeom prst="rect">
            <a:avLst/>
          </a:prstGeom>
          <a:noFill/>
          <a:ln>
            <a:noFill/>
          </a:ln>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defRPr/>
            </a:pPr>
            <a:r>
              <a:rPr lang="zh-CN" altLang="en-US" sz="1600" smtClean="0">
                <a:solidFill>
                  <a:srgbClr val="000000"/>
                </a:solidFill>
                <a:ea typeface="黑体" panose="02010609060101010101" pitchFamily="49" charset="-122"/>
              </a:rPr>
              <a:t>统计学院“十年腾飞”学科规划汇报</a:t>
            </a:r>
            <a:endParaRPr lang="en-US" altLang="zh-CN" sz="1600" smtClean="0">
              <a:solidFill>
                <a:srgbClr val="000000"/>
              </a:solidFill>
              <a:ea typeface="黑体" panose="02010609060101010101" pitchFamily="49" charset="-122"/>
            </a:endParaRPr>
          </a:p>
        </p:txBody>
      </p:sp>
    </p:spTree>
    <p:extLst>
      <p:ext uri="{BB962C8B-B14F-4D97-AF65-F5344CB8AC3E}">
        <p14:creationId xmlns:p14="http://schemas.microsoft.com/office/powerpoint/2010/main" val="219307285"/>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Lst>
  <p:transition>
    <p:fade/>
  </p:transition>
  <p:timing>
    <p:tnLst>
      <p:par>
        <p:cTn id="1" dur="indefinite" restart="never" nodeType="tmRoot"/>
      </p:par>
    </p:tnLst>
  </p:timing>
  <p:txStyles>
    <p:titleStyle>
      <a:lvl1pPr algn="l" rtl="0" eaLnBrk="0" fontAlgn="base" hangingPunct="0">
        <a:spcBef>
          <a:spcPct val="0"/>
        </a:spcBef>
        <a:spcAft>
          <a:spcPct val="0"/>
        </a:spcAft>
        <a:defRPr sz="2800" b="1">
          <a:solidFill>
            <a:srgbClr val="FFFFFF"/>
          </a:solidFill>
          <a:latin typeface="+mj-lt"/>
          <a:ea typeface="+mj-ea"/>
          <a:cs typeface="+mj-cs"/>
        </a:defRPr>
      </a:lvl1pPr>
      <a:lvl2pPr algn="l" rtl="0" eaLnBrk="0" fontAlgn="base" hangingPunct="0">
        <a:spcBef>
          <a:spcPct val="0"/>
        </a:spcBef>
        <a:spcAft>
          <a:spcPct val="0"/>
        </a:spcAft>
        <a:defRPr sz="2800" b="1">
          <a:solidFill>
            <a:srgbClr val="FFFFFF"/>
          </a:solidFill>
          <a:latin typeface="Arial" pitchFamily="34" charset="0"/>
          <a:ea typeface="黑体" pitchFamily="49" charset="-122"/>
        </a:defRPr>
      </a:lvl2pPr>
      <a:lvl3pPr algn="l" rtl="0" eaLnBrk="0" fontAlgn="base" hangingPunct="0">
        <a:spcBef>
          <a:spcPct val="0"/>
        </a:spcBef>
        <a:spcAft>
          <a:spcPct val="0"/>
        </a:spcAft>
        <a:defRPr sz="2800" b="1">
          <a:solidFill>
            <a:srgbClr val="FFFFFF"/>
          </a:solidFill>
          <a:latin typeface="Arial" pitchFamily="34" charset="0"/>
          <a:ea typeface="黑体" pitchFamily="49" charset="-122"/>
        </a:defRPr>
      </a:lvl3pPr>
      <a:lvl4pPr algn="l" rtl="0" eaLnBrk="0" fontAlgn="base" hangingPunct="0">
        <a:spcBef>
          <a:spcPct val="0"/>
        </a:spcBef>
        <a:spcAft>
          <a:spcPct val="0"/>
        </a:spcAft>
        <a:defRPr sz="2800" b="1">
          <a:solidFill>
            <a:srgbClr val="FFFFFF"/>
          </a:solidFill>
          <a:latin typeface="Arial" pitchFamily="34" charset="0"/>
          <a:ea typeface="黑体" pitchFamily="49" charset="-122"/>
        </a:defRPr>
      </a:lvl4pPr>
      <a:lvl5pPr algn="l" rtl="0" eaLnBrk="0" fontAlgn="base" hangingPunct="0">
        <a:spcBef>
          <a:spcPct val="0"/>
        </a:spcBef>
        <a:spcAft>
          <a:spcPct val="0"/>
        </a:spcAft>
        <a:defRPr sz="2800" b="1">
          <a:solidFill>
            <a:srgbClr val="FFFFFF"/>
          </a:solidFill>
          <a:latin typeface="Arial" pitchFamily="34" charset="0"/>
          <a:ea typeface="黑体" pitchFamily="49" charset="-122"/>
        </a:defRPr>
      </a:lvl5pPr>
      <a:lvl6pPr marL="457200" algn="l" rtl="0" fontAlgn="base">
        <a:spcBef>
          <a:spcPct val="0"/>
        </a:spcBef>
        <a:spcAft>
          <a:spcPct val="0"/>
        </a:spcAft>
        <a:defRPr sz="2800" b="1">
          <a:solidFill>
            <a:srgbClr val="FFFFFF"/>
          </a:solidFill>
          <a:latin typeface="Arial" pitchFamily="34" charset="0"/>
          <a:ea typeface="黑体" pitchFamily="49" charset="-122"/>
        </a:defRPr>
      </a:lvl6pPr>
      <a:lvl7pPr marL="914400" algn="l" rtl="0" fontAlgn="base">
        <a:spcBef>
          <a:spcPct val="0"/>
        </a:spcBef>
        <a:spcAft>
          <a:spcPct val="0"/>
        </a:spcAft>
        <a:defRPr sz="2800" b="1">
          <a:solidFill>
            <a:srgbClr val="FFFFFF"/>
          </a:solidFill>
          <a:latin typeface="Arial" pitchFamily="34" charset="0"/>
          <a:ea typeface="黑体" pitchFamily="49" charset="-122"/>
        </a:defRPr>
      </a:lvl7pPr>
      <a:lvl8pPr marL="1371600" algn="l" rtl="0" fontAlgn="base">
        <a:spcBef>
          <a:spcPct val="0"/>
        </a:spcBef>
        <a:spcAft>
          <a:spcPct val="0"/>
        </a:spcAft>
        <a:defRPr sz="2800" b="1">
          <a:solidFill>
            <a:srgbClr val="FFFFFF"/>
          </a:solidFill>
          <a:latin typeface="Arial" pitchFamily="34" charset="0"/>
          <a:ea typeface="黑体" pitchFamily="49" charset="-122"/>
        </a:defRPr>
      </a:lvl8pPr>
      <a:lvl9pPr marL="1828800" algn="l" rtl="0" fontAlgn="base">
        <a:spcBef>
          <a:spcPct val="0"/>
        </a:spcBef>
        <a:spcAft>
          <a:spcPct val="0"/>
        </a:spcAft>
        <a:defRPr sz="2800" b="1">
          <a:solidFill>
            <a:srgbClr val="FFFFFF"/>
          </a:solidFill>
          <a:latin typeface="Arial" pitchFamily="34" charset="0"/>
          <a:ea typeface="黑体" pitchFamily="49" charset="-122"/>
        </a:defRPr>
      </a:lvl9pPr>
    </p:titleStyle>
    <p:bodyStyle>
      <a:lvl1pPr marL="469900" indent="-469900" algn="l" rtl="0" eaLnBrk="0" fontAlgn="base" hangingPunct="0">
        <a:spcBef>
          <a:spcPct val="20000"/>
        </a:spcBef>
        <a:spcAft>
          <a:spcPct val="0"/>
        </a:spcAft>
        <a:buClr>
          <a:srgbClr val="0066FF"/>
        </a:buClr>
        <a:buFont typeface="Wingdings" pitchFamily="2" charset="2"/>
        <a:buChar char="o"/>
        <a:defRPr sz="3000" b="1">
          <a:solidFill>
            <a:srgbClr val="000000"/>
          </a:solidFill>
          <a:latin typeface="+mn-lt"/>
          <a:ea typeface="+mn-ea"/>
          <a:cs typeface="+mn-cs"/>
        </a:defRPr>
      </a:lvl1pPr>
      <a:lvl2pPr marL="908050" indent="-436563" algn="l" rtl="0" eaLnBrk="0" fontAlgn="base" hangingPunct="0">
        <a:spcBef>
          <a:spcPct val="20000"/>
        </a:spcBef>
        <a:spcAft>
          <a:spcPct val="0"/>
        </a:spcAft>
        <a:buClr>
          <a:srgbClr val="0066FF"/>
        </a:buClr>
        <a:buFont typeface="Wingdings" pitchFamily="2" charset="2"/>
        <a:buChar char="n"/>
        <a:defRPr sz="2600" b="1">
          <a:solidFill>
            <a:srgbClr val="000000"/>
          </a:solidFill>
          <a:latin typeface="+mn-lt"/>
          <a:ea typeface="+mn-ea"/>
        </a:defRPr>
      </a:lvl2pPr>
      <a:lvl3pPr marL="1304925" indent="-395288" algn="l" rtl="0" eaLnBrk="0" fontAlgn="base" hangingPunct="0">
        <a:spcBef>
          <a:spcPct val="20000"/>
        </a:spcBef>
        <a:spcAft>
          <a:spcPct val="0"/>
        </a:spcAft>
        <a:buClr>
          <a:srgbClr val="0066FF"/>
        </a:buClr>
        <a:buFont typeface="Wingdings" pitchFamily="2" charset="2"/>
        <a:buChar char="o"/>
        <a:defRPr sz="2300" b="1">
          <a:solidFill>
            <a:srgbClr val="000000"/>
          </a:solidFill>
          <a:latin typeface="+mn-lt"/>
          <a:ea typeface="+mn-ea"/>
        </a:defRPr>
      </a:lvl3pPr>
      <a:lvl4pPr marL="1693863" indent="-387350" algn="l" rtl="0" eaLnBrk="0" fontAlgn="base" hangingPunct="0">
        <a:spcBef>
          <a:spcPct val="20000"/>
        </a:spcBef>
        <a:spcAft>
          <a:spcPct val="0"/>
        </a:spcAft>
        <a:buClr>
          <a:srgbClr val="0066FF"/>
        </a:buClr>
        <a:buFont typeface="Wingdings" pitchFamily="2" charset="2"/>
        <a:buChar char="n"/>
        <a:defRPr sz="2000" b="1">
          <a:solidFill>
            <a:srgbClr val="000000"/>
          </a:solidFill>
          <a:latin typeface="+mn-lt"/>
          <a:ea typeface="+mn-ea"/>
        </a:defRPr>
      </a:lvl4pPr>
      <a:lvl5pPr marL="2093913" indent="-398463" algn="l" rtl="0" eaLnBrk="0" fontAlgn="base" hangingPunct="0">
        <a:spcBef>
          <a:spcPct val="25000"/>
        </a:spcBef>
        <a:spcAft>
          <a:spcPct val="0"/>
        </a:spcAft>
        <a:buClr>
          <a:srgbClr val="0066FF"/>
        </a:buClr>
        <a:buFont typeface="Wingdings" pitchFamily="2" charset="2"/>
        <a:buChar char="§"/>
        <a:defRPr sz="2000" b="1">
          <a:solidFill>
            <a:srgbClr val="000000"/>
          </a:solidFill>
          <a:latin typeface="+mn-lt"/>
          <a:ea typeface="+mn-ea"/>
        </a:defRPr>
      </a:lvl5pPr>
      <a:lvl6pPr marL="2551113" indent="-398463" algn="l" rtl="0" fontAlgn="base">
        <a:spcBef>
          <a:spcPct val="25000"/>
        </a:spcBef>
        <a:spcAft>
          <a:spcPct val="0"/>
        </a:spcAft>
        <a:buClr>
          <a:srgbClr val="0066FF"/>
        </a:buClr>
        <a:buFont typeface="Wingdings" pitchFamily="2" charset="2"/>
        <a:buChar char="§"/>
        <a:defRPr sz="2000" b="1">
          <a:solidFill>
            <a:srgbClr val="000000"/>
          </a:solidFill>
          <a:latin typeface="+mn-lt"/>
          <a:ea typeface="+mn-ea"/>
        </a:defRPr>
      </a:lvl6pPr>
      <a:lvl7pPr marL="3008313" indent="-398463" algn="l" rtl="0" fontAlgn="base">
        <a:spcBef>
          <a:spcPct val="25000"/>
        </a:spcBef>
        <a:spcAft>
          <a:spcPct val="0"/>
        </a:spcAft>
        <a:buClr>
          <a:srgbClr val="0066FF"/>
        </a:buClr>
        <a:buFont typeface="Wingdings" pitchFamily="2" charset="2"/>
        <a:buChar char="§"/>
        <a:defRPr sz="2000" b="1">
          <a:solidFill>
            <a:srgbClr val="000000"/>
          </a:solidFill>
          <a:latin typeface="+mn-lt"/>
          <a:ea typeface="+mn-ea"/>
        </a:defRPr>
      </a:lvl7pPr>
      <a:lvl8pPr marL="3465513" indent="-398463" algn="l" rtl="0" fontAlgn="base">
        <a:spcBef>
          <a:spcPct val="25000"/>
        </a:spcBef>
        <a:spcAft>
          <a:spcPct val="0"/>
        </a:spcAft>
        <a:buClr>
          <a:srgbClr val="0066FF"/>
        </a:buClr>
        <a:buFont typeface="Wingdings" pitchFamily="2" charset="2"/>
        <a:buChar char="§"/>
        <a:defRPr sz="2000" b="1">
          <a:solidFill>
            <a:srgbClr val="000000"/>
          </a:solidFill>
          <a:latin typeface="+mn-lt"/>
          <a:ea typeface="+mn-ea"/>
        </a:defRPr>
      </a:lvl8pPr>
      <a:lvl9pPr marL="3922713" indent="-398463" algn="l" rtl="0" fontAlgn="base">
        <a:spcBef>
          <a:spcPct val="25000"/>
        </a:spcBef>
        <a:spcAft>
          <a:spcPct val="0"/>
        </a:spcAft>
        <a:buClr>
          <a:srgbClr val="0066FF"/>
        </a:buClr>
        <a:buFont typeface="Wingdings" pitchFamily="2" charset="2"/>
        <a:buChar char="§"/>
        <a:defRPr sz="20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3.wmf"/></Relationships>
</file>

<file path=ppt/slides/_rels/slide11.xml.rels><?xml version="1.0" encoding="UTF-8" standalone="yes"?>
<Relationships xmlns="http://schemas.openxmlformats.org/package/2006/relationships"><Relationship Id="rId3" Type="http://schemas.openxmlformats.org/officeDocument/2006/relationships/hyperlink" Target="&#36882;&#22686;&#24180;&#37329;&#26041;&#31243;&#30340;&#27714;&#35299;.xls" TargetMode="Externa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1.bin"/><Relationship Id="rId5" Type="http://schemas.openxmlformats.org/officeDocument/2006/relationships/image" Target="../media/image24.wmf"/><Relationship Id="rId4" Type="http://schemas.openxmlformats.org/officeDocument/2006/relationships/oleObject" Target="../embeddings/oleObject20.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23.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5.bin"/></Relationships>
</file>

<file path=ppt/slides/_rels/slide14.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1.wmf"/><Relationship Id="rId5" Type="http://schemas.openxmlformats.org/officeDocument/2006/relationships/oleObject" Target="../embeddings/oleObject27.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9.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0.wmf"/><Relationship Id="rId5" Type="http://schemas.openxmlformats.org/officeDocument/2006/relationships/oleObject" Target="../embeddings/oleObject31.bin"/><Relationship Id="rId4" Type="http://schemas.openxmlformats.org/officeDocument/2006/relationships/image" Target="../media/image33.wmf"/></Relationships>
</file>

<file path=ppt/slides/_rels/slide16.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5.wmf"/><Relationship Id="rId5" Type="http://schemas.openxmlformats.org/officeDocument/2006/relationships/oleObject" Target="../embeddings/oleObject33.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5.bin"/></Relationships>
</file>

<file path=ppt/slides/_rels/slide17.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9.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9.bin"/><Relationship Id="rId14" Type="http://schemas.openxmlformats.org/officeDocument/2006/relationships/image" Target="../media/image4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8.xml"/><Relationship Id="rId1" Type="http://schemas.openxmlformats.org/officeDocument/2006/relationships/vmlDrawing" Target="../drawings/vmlDrawing14.vml"/><Relationship Id="rId4" Type="http://schemas.openxmlformats.org/officeDocument/2006/relationships/image" Target="../media/image4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5.xml"/><Relationship Id="rId1" Type="http://schemas.openxmlformats.org/officeDocument/2006/relationships/vmlDrawing" Target="../drawings/vmlDrawing16.vml"/><Relationship Id="rId5" Type="http://schemas.openxmlformats.org/officeDocument/2006/relationships/image" Target="../media/image47.png"/><Relationship Id="rId4" Type="http://schemas.openxmlformats.org/officeDocument/2006/relationships/image" Target="../media/image46.wmf"/></Relationships>
</file>

<file path=ppt/slides/_rels/slide23.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9.w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48.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4.wmf"/><Relationship Id="rId5" Type="http://schemas.openxmlformats.org/officeDocument/2006/relationships/oleObject" Target="../embeddings/oleObject51.bin"/><Relationship Id="rId4" Type="http://schemas.openxmlformats.org/officeDocument/2006/relationships/image" Target="../media/image53.wmf"/></Relationships>
</file>

<file path=ppt/slides/_rels/slide2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7.wmf"/><Relationship Id="rId5" Type="http://schemas.openxmlformats.org/officeDocument/2006/relationships/oleObject" Target="../embeddings/oleObject53.bin"/><Relationship Id="rId4" Type="http://schemas.openxmlformats.org/officeDocument/2006/relationships/image" Target="../media/image5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47.png"/><Relationship Id="rId4" Type="http://schemas.openxmlformats.org/officeDocument/2006/relationships/image" Target="../media/image58.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8.xml"/><Relationship Id="rId1" Type="http://schemas.openxmlformats.org/officeDocument/2006/relationships/vmlDrawing" Target="../drawings/vmlDrawing21.vml"/><Relationship Id="rId6" Type="http://schemas.openxmlformats.org/officeDocument/2006/relationships/image" Target="../media/image60.wmf"/><Relationship Id="rId5" Type="http://schemas.openxmlformats.org/officeDocument/2006/relationships/oleObject" Target="../embeddings/oleObject56.bin"/><Relationship Id="rId4" Type="http://schemas.openxmlformats.org/officeDocument/2006/relationships/image" Target="../media/image59.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8.xml"/><Relationship Id="rId1" Type="http://schemas.openxmlformats.org/officeDocument/2006/relationships/vmlDrawing" Target="../drawings/vmlDrawing22.vml"/><Relationship Id="rId6" Type="http://schemas.openxmlformats.org/officeDocument/2006/relationships/image" Target="../media/image62.wmf"/><Relationship Id="rId5" Type="http://schemas.openxmlformats.org/officeDocument/2006/relationships/oleObject" Target="../embeddings/oleObject58.bin"/><Relationship Id="rId4" Type="http://schemas.openxmlformats.org/officeDocument/2006/relationships/image" Target="../media/image61.wmf"/></Relationships>
</file>

<file path=ppt/slides/_rels/slide34.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slideLayout" Target="../slideLayouts/slideLayout7.xml"/><Relationship Id="rId1" Type="http://schemas.openxmlformats.org/officeDocument/2006/relationships/vmlDrawing" Target="../drawings/vmlDrawing23.vml"/><Relationship Id="rId5" Type="http://schemas.openxmlformats.org/officeDocument/2006/relationships/image" Target="../media/image63.wmf"/><Relationship Id="rId4" Type="http://schemas.openxmlformats.org/officeDocument/2006/relationships/oleObject" Target="../embeddings/oleObject59.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6.wmf"/><Relationship Id="rId5" Type="http://schemas.openxmlformats.org/officeDocument/2006/relationships/oleObject" Target="../embeddings/oleObject61.bin"/><Relationship Id="rId4" Type="http://schemas.openxmlformats.org/officeDocument/2006/relationships/image" Target="../media/image65.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68.wmf"/><Relationship Id="rId5" Type="http://schemas.openxmlformats.org/officeDocument/2006/relationships/oleObject" Target="../embeddings/oleObject63.bin"/><Relationship Id="rId4" Type="http://schemas.openxmlformats.org/officeDocument/2006/relationships/image" Target="../media/image67.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8.xml"/><Relationship Id="rId1" Type="http://schemas.openxmlformats.org/officeDocument/2006/relationships/vmlDrawing" Target="../drawings/vmlDrawing26.vml"/><Relationship Id="rId4" Type="http://schemas.openxmlformats.org/officeDocument/2006/relationships/image" Target="../media/image69.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8.xml"/><Relationship Id="rId1" Type="http://schemas.openxmlformats.org/officeDocument/2006/relationships/vmlDrawing" Target="../drawings/vmlDrawing27.vml"/><Relationship Id="rId4" Type="http://schemas.openxmlformats.org/officeDocument/2006/relationships/image" Target="../media/image70.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_rels/slide4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71.bin"/><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77.wmf"/><Relationship Id="rId2" Type="http://schemas.openxmlformats.org/officeDocument/2006/relationships/slideLayout" Target="../slideLayouts/slideLayout8.xml"/><Relationship Id="rId1" Type="http://schemas.openxmlformats.org/officeDocument/2006/relationships/vmlDrawing" Target="../drawings/vmlDrawing28.vml"/><Relationship Id="rId6" Type="http://schemas.openxmlformats.org/officeDocument/2006/relationships/image" Target="../media/image74.wmf"/><Relationship Id="rId11" Type="http://schemas.openxmlformats.org/officeDocument/2006/relationships/oleObject" Target="../embeddings/oleObject70.bin"/><Relationship Id="rId5" Type="http://schemas.openxmlformats.org/officeDocument/2006/relationships/oleObject" Target="../embeddings/oleObject67.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69.bin"/><Relationship Id="rId14" Type="http://schemas.openxmlformats.org/officeDocument/2006/relationships/image" Target="../media/image78.wmf"/></Relationships>
</file>

<file path=ppt/slides/_rels/slide4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slideLayout" Target="../slideLayouts/slideLayout13.xml"/><Relationship Id="rId1" Type="http://schemas.openxmlformats.org/officeDocument/2006/relationships/vmlDrawing" Target="../drawings/vmlDrawing29.vml"/><Relationship Id="rId5" Type="http://schemas.openxmlformats.org/officeDocument/2006/relationships/image" Target="../media/image79.wmf"/><Relationship Id="rId4" Type="http://schemas.openxmlformats.org/officeDocument/2006/relationships/oleObject" Target="../embeddings/oleObject72.bin"/></Relationships>
</file>

<file path=ppt/slides/_rels/slide44.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82.wmf"/><Relationship Id="rId5" Type="http://schemas.openxmlformats.org/officeDocument/2006/relationships/oleObject" Target="../embeddings/oleObject74.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76.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85.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86.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87.wmf"/></Relationships>
</file>

<file path=ppt/slides/_rels/slide48.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89.wmf"/><Relationship Id="rId11" Type="http://schemas.openxmlformats.org/officeDocument/2006/relationships/image" Target="../media/image92.emf"/><Relationship Id="rId5" Type="http://schemas.openxmlformats.org/officeDocument/2006/relationships/oleObject" Target="../embeddings/oleObject81.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83.bin"/></Relationships>
</file>

<file path=ppt/slides/_rels/slide49.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89.bin"/><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97.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94.wmf"/><Relationship Id="rId11" Type="http://schemas.openxmlformats.org/officeDocument/2006/relationships/oleObject" Target="../embeddings/oleObject88.bin"/><Relationship Id="rId5" Type="http://schemas.openxmlformats.org/officeDocument/2006/relationships/oleObject" Target="../embeddings/oleObject85.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87.bin"/><Relationship Id="rId14" Type="http://schemas.openxmlformats.org/officeDocument/2006/relationships/image" Target="../media/image98.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11.emf"/><Relationship Id="rId4" Type="http://schemas.openxmlformats.org/officeDocument/2006/relationships/oleObject" Target="../embeddings/Microsoft_Word_97_-_2003___1.doc"/></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99.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100.w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notesSlide" Target="../notesSlides/notesSlide2.xml"/><Relationship Id="rId7" Type="http://schemas.openxmlformats.org/officeDocument/2006/relationships/image" Target="../media/image102.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93.bin"/><Relationship Id="rId5" Type="http://schemas.openxmlformats.org/officeDocument/2006/relationships/image" Target="../media/image101.wmf"/><Relationship Id="rId4" Type="http://schemas.openxmlformats.org/officeDocument/2006/relationships/oleObject" Target="../embeddings/oleObject92.bin"/><Relationship Id="rId9" Type="http://schemas.openxmlformats.org/officeDocument/2006/relationships/image" Target="../media/image103.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104.wmf"/></Relationships>
</file>

<file path=ppt/slides/_rels/slide54.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101.bin"/><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109.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06.wmf"/><Relationship Id="rId11" Type="http://schemas.openxmlformats.org/officeDocument/2006/relationships/oleObject" Target="../embeddings/oleObject100.bin"/><Relationship Id="rId5" Type="http://schemas.openxmlformats.org/officeDocument/2006/relationships/oleObject" Target="../embeddings/oleObject97.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99.bin"/><Relationship Id="rId14" Type="http://schemas.openxmlformats.org/officeDocument/2006/relationships/image" Target="../media/image110.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41.vml"/><Relationship Id="rId5" Type="http://schemas.openxmlformats.org/officeDocument/2006/relationships/image" Target="../media/image112.emf"/><Relationship Id="rId4" Type="http://schemas.openxmlformats.org/officeDocument/2006/relationships/image" Target="../media/image111.wmf"/></Relationships>
</file>

<file path=ppt/slides/_rels/slide56.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117.w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14.wmf"/><Relationship Id="rId11" Type="http://schemas.openxmlformats.org/officeDocument/2006/relationships/oleObject" Target="../embeddings/oleObject107.bin"/><Relationship Id="rId5" Type="http://schemas.openxmlformats.org/officeDocument/2006/relationships/oleObject" Target="../embeddings/oleObject104.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106.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118.wmf"/></Relationships>
</file>

<file path=ppt/slides/_rels/slide58.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09.bin"/><Relationship Id="rId7"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20.wmf"/><Relationship Id="rId5" Type="http://schemas.openxmlformats.org/officeDocument/2006/relationships/oleObject" Target="../embeddings/oleObject110.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12.bin"/></Relationships>
</file>

<file path=ppt/slides/_rels/slide59.x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oleObject" Target="../embeddings/oleObject118.bin"/><Relationship Id="rId18" Type="http://schemas.openxmlformats.org/officeDocument/2006/relationships/image" Target="../media/image130.wmf"/><Relationship Id="rId3" Type="http://schemas.openxmlformats.org/officeDocument/2006/relationships/oleObject" Target="../embeddings/oleObject113.bin"/><Relationship Id="rId7" Type="http://schemas.openxmlformats.org/officeDocument/2006/relationships/oleObject" Target="../embeddings/oleObject115.bin"/><Relationship Id="rId12" Type="http://schemas.openxmlformats.org/officeDocument/2006/relationships/image" Target="../media/image127.wmf"/><Relationship Id="rId17" Type="http://schemas.openxmlformats.org/officeDocument/2006/relationships/oleObject" Target="../embeddings/oleObject120.bin"/><Relationship Id="rId2" Type="http://schemas.openxmlformats.org/officeDocument/2006/relationships/slideLayout" Target="../slideLayouts/slideLayout8.xml"/><Relationship Id="rId16" Type="http://schemas.openxmlformats.org/officeDocument/2006/relationships/image" Target="../media/image129.wmf"/><Relationship Id="rId20" Type="http://schemas.openxmlformats.org/officeDocument/2006/relationships/image" Target="../media/image131.wmf"/><Relationship Id="rId1" Type="http://schemas.openxmlformats.org/officeDocument/2006/relationships/vmlDrawing" Target="../drawings/vmlDrawing45.vml"/><Relationship Id="rId6" Type="http://schemas.openxmlformats.org/officeDocument/2006/relationships/image" Target="../media/image124.wmf"/><Relationship Id="rId11" Type="http://schemas.openxmlformats.org/officeDocument/2006/relationships/oleObject" Target="../embeddings/oleObject117.bin"/><Relationship Id="rId5" Type="http://schemas.openxmlformats.org/officeDocument/2006/relationships/oleObject" Target="../embeddings/oleObject114.bin"/><Relationship Id="rId15" Type="http://schemas.openxmlformats.org/officeDocument/2006/relationships/oleObject" Target="../embeddings/oleObject119.bin"/><Relationship Id="rId10" Type="http://schemas.openxmlformats.org/officeDocument/2006/relationships/image" Target="../media/image126.wmf"/><Relationship Id="rId19" Type="http://schemas.openxmlformats.org/officeDocument/2006/relationships/oleObject" Target="../embeddings/oleObject121.bin"/><Relationship Id="rId4" Type="http://schemas.openxmlformats.org/officeDocument/2006/relationships/image" Target="../media/image123.wmf"/><Relationship Id="rId9" Type="http://schemas.openxmlformats.org/officeDocument/2006/relationships/oleObject" Target="../embeddings/oleObject116.bin"/><Relationship Id="rId14" Type="http://schemas.openxmlformats.org/officeDocument/2006/relationships/image" Target="../media/image128.wmf"/></Relationships>
</file>

<file path=ppt/slides/_rels/slide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0.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2.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29.wmf"/><Relationship Id="rId5" Type="http://schemas.openxmlformats.org/officeDocument/2006/relationships/oleObject" Target="../embeddings/oleObject123.bin"/><Relationship Id="rId4" Type="http://schemas.openxmlformats.org/officeDocument/2006/relationships/image" Target="../media/image132.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34.wmf"/><Relationship Id="rId5" Type="http://schemas.openxmlformats.org/officeDocument/2006/relationships/oleObject" Target="../embeddings/oleObject125.bin"/><Relationship Id="rId4" Type="http://schemas.openxmlformats.org/officeDocument/2006/relationships/image" Target="../media/image133.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135.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8.xml"/><Relationship Id="rId1" Type="http://schemas.openxmlformats.org/officeDocument/2006/relationships/vmlDrawing" Target="../drawings/vmlDrawing49.vml"/><Relationship Id="rId4" Type="http://schemas.openxmlformats.org/officeDocument/2006/relationships/image" Target="../media/image136.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oleObject" Target="../embeddings/oleObject128.bin"/><Relationship Id="rId7" Type="http://schemas.openxmlformats.org/officeDocument/2006/relationships/oleObject" Target="../embeddings/oleObject130.bin"/><Relationship Id="rId12" Type="http://schemas.openxmlformats.org/officeDocument/2006/relationships/image" Target="../media/image141.wmf"/><Relationship Id="rId2" Type="http://schemas.openxmlformats.org/officeDocument/2006/relationships/slideLayout" Target="../slideLayouts/slideLayout8.xml"/><Relationship Id="rId1" Type="http://schemas.openxmlformats.org/officeDocument/2006/relationships/vmlDrawing" Target="../drawings/vmlDrawing50.vml"/><Relationship Id="rId6" Type="http://schemas.openxmlformats.org/officeDocument/2006/relationships/image" Target="../media/image138.wmf"/><Relationship Id="rId11" Type="http://schemas.openxmlformats.org/officeDocument/2006/relationships/oleObject" Target="../embeddings/oleObject132.bin"/><Relationship Id="rId5" Type="http://schemas.openxmlformats.org/officeDocument/2006/relationships/oleObject" Target="../embeddings/oleObject129.bin"/><Relationship Id="rId10" Type="http://schemas.openxmlformats.org/officeDocument/2006/relationships/image" Target="../media/image140.wmf"/><Relationship Id="rId4" Type="http://schemas.openxmlformats.org/officeDocument/2006/relationships/image" Target="../media/image137.wmf"/><Relationship Id="rId9" Type="http://schemas.openxmlformats.org/officeDocument/2006/relationships/oleObject" Target="../embeddings/oleObject131.bin"/></Relationships>
</file>

<file path=ppt/slides/_rels/slide7.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6.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15696" y="2129314"/>
            <a:ext cx="7772400" cy="1362456"/>
          </a:xfrm>
        </p:spPr>
        <p:txBody>
          <a:bodyPr/>
          <a:lstStyle/>
          <a:p>
            <a:pPr algn="ctr"/>
            <a:r>
              <a:rPr lang="zh-CN" altLang="en-US" sz="6000" dirty="0">
                <a:solidFill>
                  <a:srgbClr val="911720"/>
                </a:solidFill>
                <a:latin typeface="华文新魏" panose="02010800040101010101" pitchFamily="2" charset="-122"/>
                <a:ea typeface="华文新魏" panose="02010800040101010101" pitchFamily="2" charset="-122"/>
              </a:rPr>
              <a:t>变额年金</a:t>
            </a:r>
            <a:br>
              <a:rPr lang="zh-CN" altLang="en-US" sz="6000" dirty="0">
                <a:solidFill>
                  <a:srgbClr val="911720"/>
                </a:solidFill>
                <a:latin typeface="华文新魏" panose="02010800040101010101" pitchFamily="2" charset="-122"/>
                <a:ea typeface="华文新魏" panose="02010800040101010101" pitchFamily="2" charset="-122"/>
              </a:rPr>
            </a:br>
            <a:r>
              <a:rPr lang="zh-CN" altLang="en-US" sz="2400" dirty="0">
                <a:solidFill>
                  <a:srgbClr val="911720"/>
                </a:solidFill>
                <a:latin typeface="华文新魏" panose="02010800040101010101" pitchFamily="2" charset="-122"/>
                <a:ea typeface="华文新魏" panose="02010800040101010101" pitchFamily="2" charset="-122"/>
              </a:rPr>
              <a:t> （</a:t>
            </a:r>
            <a:r>
              <a:rPr lang="en-US" altLang="zh-CN" sz="2400" dirty="0">
                <a:solidFill>
                  <a:srgbClr val="911720"/>
                </a:solidFill>
                <a:latin typeface="华文新魏" panose="02010800040101010101" pitchFamily="2" charset="-122"/>
                <a:ea typeface="华文新魏" panose="02010800040101010101" pitchFamily="2" charset="-122"/>
              </a:rPr>
              <a:t>Varying Annuities</a:t>
            </a:r>
            <a:r>
              <a:rPr lang="zh-CN" altLang="en-US" sz="2400" dirty="0">
                <a:solidFill>
                  <a:srgbClr val="911720"/>
                </a:solidFill>
                <a:latin typeface="华文新魏" panose="02010800040101010101" pitchFamily="2" charset="-122"/>
                <a:ea typeface="华文新魏" panose="02010800040101010101" pitchFamily="2" charset="-122"/>
              </a:rPr>
              <a:t>）</a:t>
            </a:r>
          </a:p>
        </p:txBody>
      </p:sp>
      <p:sp>
        <p:nvSpPr>
          <p:cNvPr id="9" name="Rectangle 3"/>
          <p:cNvSpPr txBox="1">
            <a:spLocks noChangeArrowheads="1"/>
          </p:cNvSpPr>
          <p:nvPr/>
        </p:nvSpPr>
        <p:spPr>
          <a:xfrm>
            <a:off x="533400" y="4010258"/>
            <a:ext cx="7854696" cy="1752600"/>
          </a:xfrm>
          <a:prstGeom prst="rect">
            <a:avLst/>
          </a:prstGeom>
        </p:spPr>
        <p:txBody>
          <a:bodyPr vert="horz" lIns="45720" rIns="45720" anchor="t">
            <a:normAutofit/>
          </a:bodyPr>
          <a:lstStyle>
            <a:lvl1pPr marL="0" indent="0" algn="l" rtl="0" eaLnBrk="1" latinLnBrk="0" hangingPunct="1">
              <a:spcBef>
                <a:spcPct val="20000"/>
              </a:spcBef>
              <a:buClr>
                <a:schemeClr val="accent3"/>
              </a:buClr>
              <a:buSzPct val="95000"/>
              <a:buFont typeface="Wingdings 2"/>
              <a:buNone/>
              <a:defRPr kumimoji="0" sz="22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None/>
              <a:defRPr kumimoji="0" sz="1800" kern="1200">
                <a:solidFill>
                  <a:schemeClr val="tx1">
                    <a:tint val="75000"/>
                  </a:schemeClr>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None/>
              <a:defRPr kumimoji="0" sz="1600" kern="1200">
                <a:solidFill>
                  <a:schemeClr val="tx1">
                    <a:tint val="75000"/>
                  </a:schemeClr>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None/>
              <a:defRPr kumimoji="0" sz="1400" kern="1200">
                <a:solidFill>
                  <a:schemeClr val="tx1">
                    <a:tint val="75000"/>
                  </a:schemeClr>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None/>
              <a:defRPr kumimoji="0" sz="1400" kern="1200">
                <a:solidFill>
                  <a:schemeClr val="tx1">
                    <a:tint val="75000"/>
                  </a:schemeClr>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ctr" fontAlgn="auto">
              <a:spcAft>
                <a:spcPts val="0"/>
              </a:spcAft>
            </a:pPr>
            <a:r>
              <a:rPr lang="zh-CN" altLang="en-US" sz="3200" b="0" dirty="0" smtClean="0">
                <a:solidFill>
                  <a:srgbClr val="911720"/>
                </a:solidFill>
                <a:latin typeface="华文新魏" pitchFamily="2" charset="-122"/>
                <a:ea typeface="华文新魏" pitchFamily="2" charset="-122"/>
              </a:rPr>
              <a:t>孟</a:t>
            </a:r>
            <a:r>
              <a:rPr lang="zh-CN" altLang="en-US" sz="3200" b="0" dirty="0" smtClean="0">
                <a:solidFill>
                  <a:srgbClr val="911720"/>
                </a:solidFill>
                <a:latin typeface="华文新魏" pitchFamily="2" charset="-122"/>
                <a:ea typeface="华文新魏" pitchFamily="2" charset="-122"/>
              </a:rPr>
              <a:t>生旺</a:t>
            </a:r>
          </a:p>
          <a:p>
            <a:pPr algn="ctr" fontAlgn="auto">
              <a:spcAft>
                <a:spcPts val="0"/>
              </a:spcAft>
            </a:pPr>
            <a:r>
              <a:rPr lang="zh-CN" altLang="en-US" sz="3200" b="0" dirty="0" smtClean="0">
                <a:solidFill>
                  <a:srgbClr val="911720"/>
                </a:solidFill>
                <a:latin typeface="华文新魏" pitchFamily="2" charset="-122"/>
                <a:ea typeface="华文新魏" pitchFamily="2" charset="-122"/>
              </a:rPr>
              <a:t>    </a:t>
            </a:r>
            <a:endParaRPr lang="zh-CN" altLang="en-US" sz="3200" b="0" dirty="0" smtClean="0">
              <a:solidFill>
                <a:srgbClr val="911720"/>
              </a:solidFill>
              <a:latin typeface="华文新魏" pitchFamily="2" charset="-122"/>
              <a:ea typeface="华文新魏" pitchFamily="2"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9183" y="5244792"/>
            <a:ext cx="5185425" cy="801870"/>
          </a:xfrm>
          <a:prstGeom prst="rect">
            <a:avLst/>
          </a:prstGeom>
        </p:spPr>
      </p:pic>
    </p:spTree>
    <p:extLst>
      <p:ext uri="{BB962C8B-B14F-4D97-AF65-F5344CB8AC3E}">
        <p14:creationId xmlns:p14="http://schemas.microsoft.com/office/powerpoint/2010/main" val="1236414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xfrm>
            <a:off x="6942138" y="6349634"/>
            <a:ext cx="2133600" cy="476250"/>
          </a:xfrm>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fld id="{DCFB720C-9DCA-4F25-868F-1DD03DF6D55B}" type="slidenum">
              <a:rPr lang="en-US" altLang="zh-CN" smtClean="0"/>
              <a:pPr eaLnBrk="1" hangingPunct="1">
                <a:buNone/>
              </a:pPr>
              <a:t>10</a:t>
            </a:fld>
            <a:endParaRPr lang="en-US" altLang="zh-CN" dirty="0" smtClean="0"/>
          </a:p>
        </p:txBody>
      </p:sp>
      <p:sp>
        <p:nvSpPr>
          <p:cNvPr id="1434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0180" name="Object 4"/>
          <p:cNvGraphicFramePr>
            <a:graphicFrameLocks noChangeAspect="1"/>
          </p:cNvGraphicFramePr>
          <p:nvPr>
            <p:extLst>
              <p:ext uri="{D42A27DB-BD31-4B8C-83A1-F6EECF244321}">
                <p14:modId xmlns:p14="http://schemas.microsoft.com/office/powerpoint/2010/main" val="2433843018"/>
              </p:ext>
            </p:extLst>
          </p:nvPr>
        </p:nvGraphicFramePr>
        <p:xfrm>
          <a:off x="137173" y="2192746"/>
          <a:ext cx="8910577" cy="945090"/>
        </p:xfrm>
        <a:graphic>
          <a:graphicData uri="http://schemas.openxmlformats.org/presentationml/2006/ole">
            <mc:AlternateContent xmlns:mc="http://schemas.openxmlformats.org/markup-compatibility/2006">
              <mc:Choice xmlns:v="urn:schemas-microsoft-com:vml" Requires="v">
                <p:oleObj spid="_x0000_s8239" name="Equation" r:id="rId3" imgW="4216320" imgH="444240" progId="Equation.DSMT4">
                  <p:embed/>
                </p:oleObj>
              </mc:Choice>
              <mc:Fallback>
                <p:oleObj name="Equation" r:id="rId3" imgW="4216320" imgH="444240" progId="Equation.DSMT4">
                  <p:embed/>
                  <p:pic>
                    <p:nvPicPr>
                      <p:cNvPr id="0" name=""/>
                      <p:cNvPicPr>
                        <a:picLocks noChangeAspect="1" noChangeArrowheads="1"/>
                      </p:cNvPicPr>
                      <p:nvPr/>
                    </p:nvPicPr>
                    <p:blipFill>
                      <a:blip r:embed="rId4"/>
                      <a:srcRect/>
                      <a:stretch>
                        <a:fillRect/>
                      </a:stretch>
                    </p:blipFill>
                    <p:spPr bwMode="auto">
                      <a:xfrm>
                        <a:off x="137173" y="2192746"/>
                        <a:ext cx="8910577" cy="945090"/>
                      </a:xfrm>
                      <a:prstGeom prst="rect">
                        <a:avLst/>
                      </a:prstGeom>
                      <a:noFill/>
                      <a:extLst/>
                    </p:spPr>
                  </p:pic>
                </p:oleObj>
              </mc:Fallback>
            </mc:AlternateContent>
          </a:graphicData>
        </a:graphic>
      </p:graphicFrame>
      <p:sp>
        <p:nvSpPr>
          <p:cNvPr id="14342" name="Line 6"/>
          <p:cNvSpPr>
            <a:spLocks noChangeShapeType="1"/>
          </p:cNvSpPr>
          <p:nvPr/>
        </p:nvSpPr>
        <p:spPr bwMode="auto">
          <a:xfrm>
            <a:off x="971550" y="4848375"/>
            <a:ext cx="7200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4343" name="Line 7"/>
          <p:cNvSpPr>
            <a:spLocks noChangeShapeType="1"/>
          </p:cNvSpPr>
          <p:nvPr/>
        </p:nvSpPr>
        <p:spPr bwMode="auto">
          <a:xfrm>
            <a:off x="971550" y="4414988"/>
            <a:ext cx="0" cy="792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4344" name="Text Box 8"/>
          <p:cNvSpPr txBox="1">
            <a:spLocks noChangeArrowheads="1"/>
          </p:cNvSpPr>
          <p:nvPr/>
        </p:nvSpPr>
        <p:spPr bwMode="auto">
          <a:xfrm>
            <a:off x="684213" y="4040338"/>
            <a:ext cx="699230" cy="5501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a:t>700</a:t>
            </a:r>
          </a:p>
        </p:txBody>
      </p:sp>
      <p:sp>
        <p:nvSpPr>
          <p:cNvPr id="14345" name="Line 9"/>
          <p:cNvSpPr>
            <a:spLocks noChangeShapeType="1"/>
          </p:cNvSpPr>
          <p:nvPr/>
        </p:nvSpPr>
        <p:spPr bwMode="auto">
          <a:xfrm>
            <a:off x="2195513" y="4632475"/>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4346" name="Line 10"/>
          <p:cNvSpPr>
            <a:spLocks noChangeShapeType="1"/>
          </p:cNvSpPr>
          <p:nvPr/>
        </p:nvSpPr>
        <p:spPr bwMode="auto">
          <a:xfrm>
            <a:off x="3348038" y="4632475"/>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4347" name="Line 11"/>
          <p:cNvSpPr>
            <a:spLocks noChangeShapeType="1"/>
          </p:cNvSpPr>
          <p:nvPr/>
        </p:nvSpPr>
        <p:spPr bwMode="auto">
          <a:xfrm>
            <a:off x="8172450" y="4632475"/>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4348" name="Line 12"/>
          <p:cNvSpPr>
            <a:spLocks noChangeShapeType="1"/>
          </p:cNvSpPr>
          <p:nvPr/>
        </p:nvSpPr>
        <p:spPr bwMode="auto">
          <a:xfrm>
            <a:off x="4500563" y="4632475"/>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4349" name="Text Box 13"/>
          <p:cNvSpPr txBox="1">
            <a:spLocks noChangeArrowheads="1"/>
          </p:cNvSpPr>
          <p:nvPr/>
        </p:nvSpPr>
        <p:spPr bwMode="auto">
          <a:xfrm>
            <a:off x="1958975" y="5083325"/>
            <a:ext cx="527709"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a:t>10</a:t>
            </a:r>
          </a:p>
        </p:txBody>
      </p:sp>
      <p:sp>
        <p:nvSpPr>
          <p:cNvPr id="14350" name="Text Box 14"/>
          <p:cNvSpPr txBox="1">
            <a:spLocks noChangeArrowheads="1"/>
          </p:cNvSpPr>
          <p:nvPr/>
        </p:nvSpPr>
        <p:spPr bwMode="auto">
          <a:xfrm>
            <a:off x="3184525" y="5083325"/>
            <a:ext cx="527709"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a:t>20</a:t>
            </a:r>
          </a:p>
        </p:txBody>
      </p:sp>
      <p:sp>
        <p:nvSpPr>
          <p:cNvPr id="14351" name="Text Box 15"/>
          <p:cNvSpPr txBox="1">
            <a:spLocks noChangeArrowheads="1"/>
          </p:cNvSpPr>
          <p:nvPr/>
        </p:nvSpPr>
        <p:spPr bwMode="auto">
          <a:xfrm>
            <a:off x="4264025" y="5083325"/>
            <a:ext cx="527709"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a:t>30</a:t>
            </a:r>
          </a:p>
        </p:txBody>
      </p:sp>
      <p:sp>
        <p:nvSpPr>
          <p:cNvPr id="14352" name="Line 16"/>
          <p:cNvSpPr>
            <a:spLocks noChangeShapeType="1"/>
          </p:cNvSpPr>
          <p:nvPr/>
        </p:nvSpPr>
        <p:spPr bwMode="auto">
          <a:xfrm>
            <a:off x="7235825" y="4632475"/>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4353" name="Text Box 17"/>
          <p:cNvSpPr txBox="1">
            <a:spLocks noChangeArrowheads="1"/>
          </p:cNvSpPr>
          <p:nvPr/>
        </p:nvSpPr>
        <p:spPr bwMode="auto">
          <a:xfrm>
            <a:off x="8008938" y="5084913"/>
            <a:ext cx="389850" cy="55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i="1">
                <a:latin typeface="Times New Roman" pitchFamily="18" charset="0"/>
              </a:rPr>
              <a:t>R</a:t>
            </a:r>
          </a:p>
        </p:txBody>
      </p:sp>
      <p:sp>
        <p:nvSpPr>
          <p:cNvPr id="3" name="TextBox 2"/>
          <p:cNvSpPr txBox="1"/>
          <p:nvPr/>
        </p:nvSpPr>
        <p:spPr>
          <a:xfrm>
            <a:off x="684213" y="1212783"/>
            <a:ext cx="803425" cy="609398"/>
          </a:xfrm>
          <a:prstGeom prst="rect">
            <a:avLst/>
          </a:prstGeom>
          <a:noFill/>
        </p:spPr>
        <p:txBody>
          <a:bodyPr wrap="none" rtlCol="0">
            <a:spAutoFit/>
          </a:bodyPr>
          <a:lstStyle/>
          <a:p>
            <a:pPr>
              <a:buNone/>
            </a:pPr>
            <a:r>
              <a:rPr lang="zh-CN" altLang="en-US" dirty="0" smtClean="0">
                <a:latin typeface="黑体" panose="02010609060101010101" pitchFamily="49" charset="-122"/>
                <a:ea typeface="黑体" panose="02010609060101010101" pitchFamily="49" charset="-122"/>
              </a:rPr>
              <a:t>解：</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82599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50180"/>
                                        </p:tgtEl>
                                        <p:attrNameLst>
                                          <p:attrName>style.visibility</p:attrName>
                                        </p:attrNameLst>
                                      </p:cBhvr>
                                      <p:to>
                                        <p:strVal val="visible"/>
                                      </p:to>
                                    </p:set>
                                    <p:anim calcmode="lin" valueType="num">
                                      <p:cBhvr additive="base">
                                        <p:cTn id="7" dur="500" fill="hold"/>
                                        <p:tgtEl>
                                          <p:spTgt spid="50180"/>
                                        </p:tgtEl>
                                        <p:attrNameLst>
                                          <p:attrName>ppt_x</p:attrName>
                                        </p:attrNameLst>
                                      </p:cBhvr>
                                      <p:tavLst>
                                        <p:tav tm="0">
                                          <p:val>
                                            <p:strVal val="#ppt_x"/>
                                          </p:val>
                                        </p:tav>
                                        <p:tav tm="100000">
                                          <p:val>
                                            <p:strVal val="#ppt_x"/>
                                          </p:val>
                                        </p:tav>
                                      </p:tavLst>
                                    </p:anim>
                                    <p:anim calcmode="lin" valueType="num">
                                      <p:cBhvr additive="base">
                                        <p:cTn id="8" dur="500" fill="hold"/>
                                        <p:tgtEl>
                                          <p:spTgt spid="501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1D54E67-7138-42C2-A32B-0343A8119559}" type="slidenum">
              <a:rPr lang="en-US" altLang="zh-CN" smtClean="0"/>
              <a:pPr eaLnBrk="1" hangingPunct="1"/>
              <a:t>11</a:t>
            </a:fld>
            <a:endParaRPr lang="en-US" altLang="zh-CN" smtClean="0"/>
          </a:p>
        </p:txBody>
      </p:sp>
      <p:sp>
        <p:nvSpPr>
          <p:cNvPr id="52227" name="Rectangle 3"/>
          <p:cNvSpPr>
            <a:spLocks noGrp="1" noChangeArrowheads="1"/>
          </p:cNvSpPr>
          <p:nvPr>
            <p:ph type="body" idx="1"/>
          </p:nvPr>
        </p:nvSpPr>
        <p:spPr>
          <a:xfrm>
            <a:off x="457200" y="1412875"/>
            <a:ext cx="8229600" cy="1944688"/>
          </a:xfrm>
        </p:spPr>
        <p:txBody>
          <a:bodyPr/>
          <a:lstStyle/>
          <a:p>
            <a:pPr eaLnBrk="1" hangingPunct="1">
              <a:lnSpc>
                <a:spcPct val="165000"/>
              </a:lnSpc>
            </a:pPr>
            <a:r>
              <a:rPr lang="zh-CN" altLang="en-US" sz="2400" b="1" smtClean="0">
                <a:latin typeface="Times New Roman" panose="02020603050405020304" pitchFamily="18" charset="0"/>
                <a:ea typeface="黑体" panose="02010609060101010101" pitchFamily="49" charset="-122"/>
                <a:cs typeface="Times New Roman" panose="02020603050405020304" pitchFamily="18" charset="0"/>
              </a:rPr>
              <a:t>解上述方程</a:t>
            </a:r>
            <a:r>
              <a:rPr lang="zh-CN" altLang="en-US" sz="2400" b="1" smtClean="0">
                <a:solidFill>
                  <a:srgbClr val="111DB7"/>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smtClean="0">
                <a:solidFill>
                  <a:srgbClr val="111DB7"/>
                </a:solidFill>
                <a:latin typeface="Times New Roman" panose="02020603050405020304" pitchFamily="18" charset="0"/>
                <a:ea typeface="黑体" panose="02010609060101010101" pitchFamily="49" charset="-122"/>
                <a:cs typeface="Times New Roman" panose="02020603050405020304" pitchFamily="18" charset="0"/>
                <a:hlinkClick r:id="rId3" action="ppaction://hlinkfile"/>
              </a:rPr>
              <a:t>应用</a:t>
            </a:r>
            <a:r>
              <a:rPr lang="en-US" altLang="zh-CN" sz="2400" b="1" smtClean="0">
                <a:solidFill>
                  <a:srgbClr val="111DB7"/>
                </a:solidFill>
                <a:latin typeface="Times New Roman" panose="02020603050405020304" pitchFamily="18" charset="0"/>
                <a:ea typeface="黑体" panose="02010609060101010101" pitchFamily="49" charset="-122"/>
                <a:cs typeface="Times New Roman" panose="02020603050405020304" pitchFamily="18" charset="0"/>
                <a:hlinkClick r:id="rId3" action="ppaction://hlinkfile"/>
              </a:rPr>
              <a:t>excel</a:t>
            </a:r>
            <a:r>
              <a:rPr lang="zh-CN" altLang="en-US" sz="2400" b="1" smtClean="0">
                <a:solidFill>
                  <a:srgbClr val="111DB7"/>
                </a:solidFill>
                <a:latin typeface="Times New Roman" panose="02020603050405020304" pitchFamily="18" charset="0"/>
                <a:ea typeface="黑体" panose="02010609060101010101" pitchFamily="49" charset="-122"/>
                <a:cs typeface="Times New Roman" panose="02020603050405020304" pitchFamily="18" charset="0"/>
                <a:hlinkClick r:id="rId3" action="ppaction://hlinkfile"/>
              </a:rPr>
              <a:t>求解</a:t>
            </a:r>
            <a:r>
              <a:rPr lang="zh-CN" altLang="en-US" sz="2400" b="1" smtClean="0">
                <a:solidFill>
                  <a:srgbClr val="111DB7"/>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smtClean="0">
                <a:latin typeface="Times New Roman" panose="02020603050405020304" pitchFamily="18" charset="0"/>
                <a:ea typeface="黑体" panose="02010609060101010101" pitchFamily="49" charset="-122"/>
                <a:cs typeface="Times New Roman" panose="02020603050405020304" pitchFamily="18" charset="0"/>
              </a:rPr>
              <a:t>即得 </a:t>
            </a:r>
            <a:r>
              <a:rPr lang="en-US" altLang="zh-CN" sz="2400" b="1" i="1" smtClean="0">
                <a:latin typeface="Times New Roman" panose="02020603050405020304" pitchFamily="18" charset="0"/>
                <a:ea typeface="黑体" panose="02010609060101010101" pitchFamily="49" charset="-122"/>
                <a:cs typeface="Times New Roman" panose="02020603050405020304" pitchFamily="18" charset="0"/>
              </a:rPr>
              <a:t>n </a:t>
            </a:r>
            <a:r>
              <a:rPr lang="en-US" altLang="zh-CN" sz="2400" b="1" smtClean="0">
                <a:latin typeface="Times New Roman" panose="02020603050405020304" pitchFamily="18" charset="0"/>
                <a:ea typeface="黑体" panose="02010609060101010101" pitchFamily="49" charset="-122"/>
                <a:cs typeface="Times New Roman" panose="02020603050405020304" pitchFamily="18" charset="0"/>
              </a:rPr>
              <a:t>= 14.49</a:t>
            </a:r>
            <a:r>
              <a:rPr lang="zh-CN" altLang="en-US" sz="2400" b="1" smtClean="0">
                <a:latin typeface="Times New Roman" panose="02020603050405020304" pitchFamily="18" charset="0"/>
                <a:ea typeface="黑体" panose="02010609060101010101" pitchFamily="49" charset="-122"/>
                <a:cs typeface="Times New Roman" panose="02020603050405020304" pitchFamily="18" charset="0"/>
              </a:rPr>
              <a:t>。</a:t>
            </a:r>
          </a:p>
          <a:p>
            <a:pPr eaLnBrk="1" hangingPunct="1">
              <a:lnSpc>
                <a:spcPct val="165000"/>
              </a:lnSpc>
            </a:pPr>
            <a:r>
              <a:rPr lang="zh-CN" altLang="en-US" sz="2400" b="1" smtClean="0">
                <a:latin typeface="Times New Roman" panose="02020603050405020304" pitchFamily="18" charset="0"/>
                <a:ea typeface="黑体" panose="02010609060101010101" pitchFamily="49" charset="-122"/>
                <a:cs typeface="Times New Roman" panose="02020603050405020304" pitchFamily="18" charset="0"/>
              </a:rPr>
              <a:t>因此有</a:t>
            </a:r>
            <a:r>
              <a:rPr lang="en-US" altLang="zh-CN" sz="2400" b="1" smtClean="0">
                <a:latin typeface="Times New Roman" panose="02020603050405020304" pitchFamily="18" charset="0"/>
                <a:ea typeface="黑体" panose="02010609060101010101" pitchFamily="49" charset="-122"/>
                <a:cs typeface="Times New Roman" panose="02020603050405020304" pitchFamily="18" charset="0"/>
              </a:rPr>
              <a:t>14</a:t>
            </a:r>
            <a:r>
              <a:rPr lang="zh-CN" altLang="en-US" sz="2400" b="1" smtClean="0">
                <a:latin typeface="Times New Roman" panose="02020603050405020304" pitchFamily="18" charset="0"/>
                <a:ea typeface="黑体" panose="02010609060101010101" pitchFamily="49" charset="-122"/>
                <a:cs typeface="Times New Roman" panose="02020603050405020304" pitchFamily="18" charset="0"/>
              </a:rPr>
              <a:t>次正规支付和在第</a:t>
            </a:r>
            <a:r>
              <a:rPr lang="en-US" altLang="zh-CN" sz="2400" b="1" smtClean="0">
                <a:latin typeface="Times New Roman" panose="02020603050405020304" pitchFamily="18" charset="0"/>
                <a:ea typeface="黑体" panose="02010609060101010101" pitchFamily="49" charset="-122"/>
                <a:cs typeface="Times New Roman" panose="02020603050405020304" pitchFamily="18" charset="0"/>
              </a:rPr>
              <a:t>15</a:t>
            </a:r>
            <a:r>
              <a:rPr lang="zh-CN" altLang="en-US" sz="2400" b="1" smtClean="0">
                <a:latin typeface="Times New Roman" panose="02020603050405020304" pitchFamily="18" charset="0"/>
                <a:ea typeface="黑体" panose="02010609060101010101" pitchFamily="49" charset="-122"/>
                <a:cs typeface="Times New Roman" panose="02020603050405020304" pitchFamily="18" charset="0"/>
              </a:rPr>
              <a:t>年末有一次小额支付。设小额支付为 </a:t>
            </a:r>
            <a:r>
              <a:rPr lang="en-US" altLang="zh-CN" sz="2400" b="1" i="1" smtClean="0">
                <a:latin typeface="Times New Roman" panose="02020603050405020304" pitchFamily="18" charset="0"/>
                <a:ea typeface="黑体" panose="02010609060101010101" pitchFamily="49" charset="-122"/>
                <a:cs typeface="Times New Roman" panose="02020603050405020304" pitchFamily="18" charset="0"/>
              </a:rPr>
              <a:t>R</a:t>
            </a:r>
            <a:r>
              <a:rPr lang="zh-CN" altLang="en-US" sz="2400" b="1" smtClean="0">
                <a:latin typeface="Times New Roman" panose="02020603050405020304" pitchFamily="18" charset="0"/>
                <a:ea typeface="黑体" panose="02010609060101010101" pitchFamily="49" charset="-122"/>
                <a:cs typeface="Times New Roman" panose="02020603050405020304" pitchFamily="18" charset="0"/>
              </a:rPr>
              <a:t>，则</a:t>
            </a:r>
          </a:p>
        </p:txBody>
      </p:sp>
      <p:sp>
        <p:nvSpPr>
          <p:cNvPr id="15364" name="Rectangle 6"/>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2229" name="Object 5"/>
          <p:cNvGraphicFramePr>
            <a:graphicFrameLocks noChangeAspect="1"/>
          </p:cNvGraphicFramePr>
          <p:nvPr/>
        </p:nvGraphicFramePr>
        <p:xfrm>
          <a:off x="1608138" y="3789363"/>
          <a:ext cx="4843462" cy="511175"/>
        </p:xfrm>
        <a:graphic>
          <a:graphicData uri="http://schemas.openxmlformats.org/presentationml/2006/ole">
            <mc:AlternateContent xmlns:mc="http://schemas.openxmlformats.org/markup-compatibility/2006">
              <mc:Choice xmlns:v="urn:schemas-microsoft-com:vml" Requires="v">
                <p:oleObj spid="_x0000_s9308" name="Equation" r:id="rId4" imgW="2527300" imgH="266700" progId="">
                  <p:embed/>
                </p:oleObj>
              </mc:Choice>
              <mc:Fallback>
                <p:oleObj name="Equation" r:id="rId4" imgW="2527300" imgH="2667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8138" y="3789363"/>
                        <a:ext cx="4843462"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Rectangle 7"/>
          <p:cNvSpPr>
            <a:spLocks noChangeArrowheads="1"/>
          </p:cNvSpPr>
          <p:nvPr/>
        </p:nvSpPr>
        <p:spPr bwMode="auto">
          <a:xfrm>
            <a:off x="0" y="3367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2228" name="Object 4"/>
          <p:cNvGraphicFramePr>
            <a:graphicFrameLocks noChangeAspect="1"/>
          </p:cNvGraphicFramePr>
          <p:nvPr/>
        </p:nvGraphicFramePr>
        <p:xfrm>
          <a:off x="1476375" y="4724400"/>
          <a:ext cx="4894263" cy="749300"/>
        </p:xfrm>
        <a:graphic>
          <a:graphicData uri="http://schemas.openxmlformats.org/presentationml/2006/ole">
            <mc:AlternateContent xmlns:mc="http://schemas.openxmlformats.org/markup-compatibility/2006">
              <mc:Choice xmlns:v="urn:schemas-microsoft-com:vml" Requires="v">
                <p:oleObj spid="_x0000_s9309" name="Equation" r:id="rId6" imgW="2552700" imgH="393700" progId="">
                  <p:embed/>
                </p:oleObj>
              </mc:Choice>
              <mc:Fallback>
                <p:oleObj name="Equation" r:id="rId6" imgW="2552700" imgH="3937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6375" y="4724400"/>
                        <a:ext cx="4894263"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4754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7">
                                            <p:txEl>
                                              <p:pRg st="1" end="1"/>
                                            </p:txEl>
                                          </p:spTgt>
                                        </p:tgtEl>
                                        <p:attrNameLst>
                                          <p:attrName>style.visibility</p:attrName>
                                        </p:attrNameLst>
                                      </p:cBhvr>
                                      <p:to>
                                        <p:strVal val="visible"/>
                                      </p:to>
                                    </p:set>
                                    <p:anim calcmode="lin" valueType="num">
                                      <p:cBhvr additive="base">
                                        <p:cTn id="13"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2229"/>
                                        </p:tgtEl>
                                        <p:attrNameLst>
                                          <p:attrName>style.visibility</p:attrName>
                                        </p:attrNameLst>
                                      </p:cBhvr>
                                      <p:to>
                                        <p:strVal val="visible"/>
                                      </p:to>
                                    </p:set>
                                    <p:anim calcmode="lin" valueType="num">
                                      <p:cBhvr additive="base">
                                        <p:cTn id="19" dur="500" fill="hold"/>
                                        <p:tgtEl>
                                          <p:spTgt spid="52229"/>
                                        </p:tgtEl>
                                        <p:attrNameLst>
                                          <p:attrName>ppt_x</p:attrName>
                                        </p:attrNameLst>
                                      </p:cBhvr>
                                      <p:tavLst>
                                        <p:tav tm="0">
                                          <p:val>
                                            <p:strVal val="#ppt_x"/>
                                          </p:val>
                                        </p:tav>
                                        <p:tav tm="100000">
                                          <p:val>
                                            <p:strVal val="#ppt_x"/>
                                          </p:val>
                                        </p:tav>
                                      </p:tavLst>
                                    </p:anim>
                                    <p:anim calcmode="lin" valueType="num">
                                      <p:cBhvr additive="base">
                                        <p:cTn id="20"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2228"/>
                                        </p:tgtEl>
                                        <p:attrNameLst>
                                          <p:attrName>style.visibility</p:attrName>
                                        </p:attrNameLst>
                                      </p:cBhvr>
                                      <p:to>
                                        <p:strVal val="visible"/>
                                      </p:to>
                                    </p:set>
                                    <p:anim calcmode="lin" valueType="num">
                                      <p:cBhvr additive="base">
                                        <p:cTn id="25" dur="500" fill="hold"/>
                                        <p:tgtEl>
                                          <p:spTgt spid="52228"/>
                                        </p:tgtEl>
                                        <p:attrNameLst>
                                          <p:attrName>ppt_x</p:attrName>
                                        </p:attrNameLst>
                                      </p:cBhvr>
                                      <p:tavLst>
                                        <p:tav tm="0">
                                          <p:val>
                                            <p:strVal val="#ppt_x"/>
                                          </p:val>
                                        </p:tav>
                                        <p:tav tm="100000">
                                          <p:val>
                                            <p:strVal val="#ppt_x"/>
                                          </p:val>
                                        </p:tav>
                                      </p:tavLst>
                                    </p:anim>
                                    <p:anim calcmode="lin" valueType="num">
                                      <p:cBhvr additive="base">
                                        <p:cTn id="26" dur="500" fill="hold"/>
                                        <p:tgtEl>
                                          <p:spTgt spid="52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C826B64-95CB-4C4D-9341-76CC86FC5E3C}" type="slidenum">
              <a:rPr lang="en-US" altLang="zh-CN" smtClean="0"/>
              <a:pPr eaLnBrk="1" hangingPunct="1"/>
              <a:t>12</a:t>
            </a:fld>
            <a:endParaRPr lang="en-US" altLang="zh-CN" smtClean="0"/>
          </a:p>
        </p:txBody>
      </p:sp>
      <p:sp>
        <p:nvSpPr>
          <p:cNvPr id="16387" name="Rectangle 2"/>
          <p:cNvSpPr>
            <a:spLocks noGrp="1" noChangeArrowheads="1"/>
          </p:cNvSpPr>
          <p:nvPr>
            <p:ph type="body" idx="4294967295"/>
          </p:nvPr>
        </p:nvSpPr>
        <p:spPr>
          <a:xfrm>
            <a:off x="611188" y="260350"/>
            <a:ext cx="6913562" cy="792163"/>
          </a:xfrm>
        </p:spPr>
        <p:txBody>
          <a:bodyPr/>
          <a:lstStyle/>
          <a:p>
            <a:pPr eaLnBrk="1" hangingPunct="1">
              <a:lnSpc>
                <a:spcPct val="80000"/>
              </a:lnSpc>
              <a:buFont typeface="Wingdings" pitchFamily="2" charset="2"/>
              <a:buNone/>
            </a:pPr>
            <a:endParaRPr lang="en-US" altLang="zh-CN" sz="800" b="1"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80000"/>
              </a:lnSpc>
            </a:pPr>
            <a:endParaRPr lang="en-US" altLang="zh-CN" sz="800" b="1"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80000"/>
              </a:lnSpc>
            </a:pPr>
            <a:endParaRPr lang="en-US" altLang="zh-CN" sz="800" b="1"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80000"/>
              </a:lnSpc>
            </a:pPr>
            <a:endParaRPr lang="en-US" altLang="zh-CN" sz="800" b="1"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80000"/>
              </a:lnSpc>
            </a:pPr>
            <a:endParaRPr lang="en-US" altLang="zh-CN" sz="800" b="1"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80000"/>
              </a:lnSpc>
            </a:pPr>
            <a:endParaRPr lang="en-US" altLang="zh-CN" sz="800" b="1"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80000"/>
              </a:lnSpc>
            </a:pPr>
            <a:endParaRPr lang="en-US" altLang="zh-CN" sz="800" b="1"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80000"/>
              </a:lnSpc>
            </a:pPr>
            <a:endParaRPr lang="en-US" altLang="zh-CN" sz="800" b="1"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80000"/>
              </a:lnSpc>
            </a:pPr>
            <a:endParaRPr lang="en-US" altLang="zh-CN" sz="800" b="1"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80000"/>
              </a:lnSpc>
            </a:pPr>
            <a:endParaRPr lang="en-US" altLang="zh-CN" sz="800" b="1"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80000"/>
              </a:lnSpc>
            </a:pPr>
            <a:endParaRPr lang="en-US" altLang="zh-CN" sz="800" b="1"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80000"/>
              </a:lnSpc>
            </a:pPr>
            <a:endParaRPr lang="en-US" altLang="zh-CN" sz="800" b="1"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56599" name="Group 279"/>
          <p:cNvGraphicFramePr>
            <a:graphicFrameLocks noGrp="1"/>
          </p:cNvGraphicFramePr>
          <p:nvPr>
            <p:ph type="tbl" idx="1"/>
            <p:extLst>
              <p:ext uri="{D42A27DB-BD31-4B8C-83A1-F6EECF244321}">
                <p14:modId xmlns:p14="http://schemas.microsoft.com/office/powerpoint/2010/main" val="3161860879"/>
              </p:ext>
            </p:extLst>
          </p:nvPr>
        </p:nvGraphicFramePr>
        <p:xfrm>
          <a:off x="831850" y="2492375"/>
          <a:ext cx="7340600" cy="4133864"/>
        </p:xfrm>
        <a:graphic>
          <a:graphicData uri="http://schemas.openxmlformats.org/drawingml/2006/table">
            <a:tbl>
              <a:tblPr/>
              <a:tblGrid>
                <a:gridCol w="1366838"/>
                <a:gridCol w="915987"/>
                <a:gridCol w="812800"/>
                <a:gridCol w="873125"/>
                <a:gridCol w="842963"/>
                <a:gridCol w="842962"/>
                <a:gridCol w="842963"/>
                <a:gridCol w="842962"/>
              </a:tblGrid>
              <a:tr h="72040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200" b="1" i="0" u="none" strike="noStrike" cap="none" normalizeH="0" baseline="0" dirty="0" smtClean="0">
                          <a:ln>
                            <a:noFill/>
                          </a:ln>
                          <a:solidFill>
                            <a:srgbClr val="000066"/>
                          </a:solidFill>
                          <a:effectLst/>
                          <a:latin typeface="Times New Roman" pitchFamily="18" charset="0"/>
                          <a:ea typeface="宋体" charset="-122"/>
                        </a:rPr>
                        <a:t>时期  </a:t>
                      </a:r>
                    </a:p>
                  </a:txBody>
                  <a:tcPr marT="45701" marB="45701"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FFEFF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0</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FFEFF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1</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FFEFF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2</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FFEFF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3</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FFEFF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 </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FFEFF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1" u="none" strike="noStrike" cap="none" normalizeH="0" baseline="0" smtClean="0">
                          <a:ln>
                            <a:noFill/>
                          </a:ln>
                          <a:solidFill>
                            <a:schemeClr val="tx1"/>
                          </a:solidFill>
                          <a:effectLst/>
                          <a:latin typeface="Times New Roman" pitchFamily="18" charset="0"/>
                          <a:ea typeface="隶书" pitchFamily="49" charset="-122"/>
                        </a:rPr>
                        <a:t>n –</a:t>
                      </a:r>
                      <a:r>
                        <a:rPr kumimoji="0" lang="en-US" altLang="zh-CN" sz="2200" b="1" i="0" u="none" strike="noStrike" cap="none" normalizeH="0" baseline="0" smtClean="0">
                          <a:ln>
                            <a:noFill/>
                          </a:ln>
                          <a:solidFill>
                            <a:schemeClr val="tx1"/>
                          </a:solidFill>
                          <a:effectLst/>
                          <a:latin typeface="Times New Roman" pitchFamily="18" charset="0"/>
                          <a:ea typeface="隶书" pitchFamily="49" charset="-122"/>
                        </a:rPr>
                        <a:t>1</a:t>
                      </a:r>
                      <a:r>
                        <a:rPr kumimoji="0" lang="en-US" altLang="zh-CN" sz="2200" b="1" i="1" u="none" strike="noStrike" cap="none" normalizeH="0" baseline="0" smtClean="0">
                          <a:ln>
                            <a:noFill/>
                          </a:ln>
                          <a:solidFill>
                            <a:schemeClr val="tx1"/>
                          </a:solidFill>
                          <a:effectLst/>
                          <a:latin typeface="Times New Roman" pitchFamily="18" charset="0"/>
                          <a:ea typeface="隶书" pitchFamily="49" charset="-122"/>
                        </a:rPr>
                        <a:t> </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FFEFF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1" u="none" strike="noStrike" cap="none" normalizeH="0" baseline="0" smtClean="0">
                          <a:ln>
                            <a:noFill/>
                          </a:ln>
                          <a:solidFill>
                            <a:schemeClr val="tx1"/>
                          </a:solidFill>
                          <a:effectLst/>
                          <a:latin typeface="Times New Roman" pitchFamily="18" charset="0"/>
                          <a:ea typeface="隶书" pitchFamily="49" charset="-122"/>
                        </a:rPr>
                        <a:t>n</a:t>
                      </a:r>
                    </a:p>
                  </a:txBody>
                  <a:tcPr marT="45701" marB="45701" anchor="ctr" horzOverflow="overflow">
                    <a:lnL w="127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FFEFFF"/>
                    </a:solidFill>
                  </a:tcPr>
                </a:tc>
              </a:tr>
              <a:tr h="42668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200" b="1" i="0" u="none" strike="noStrike" cap="none" normalizeH="0" baseline="0" dirty="0" smtClean="0">
                          <a:ln>
                            <a:noFill/>
                          </a:ln>
                          <a:solidFill>
                            <a:srgbClr val="000066"/>
                          </a:solidFill>
                          <a:effectLst/>
                          <a:latin typeface="Times New Roman" pitchFamily="18" charset="0"/>
                          <a:ea typeface="宋体" charset="-122"/>
                        </a:rPr>
                        <a:t>递减年金</a:t>
                      </a:r>
                    </a:p>
                  </a:txBody>
                  <a:tcPr marT="45701" marB="45701"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200" b="1" i="0" u="none" strike="noStrike" cap="none" normalizeH="0" baseline="0" dirty="0" smtClean="0">
                        <a:ln>
                          <a:noFill/>
                        </a:ln>
                        <a:solidFill>
                          <a:schemeClr val="tx1"/>
                        </a:solidFill>
                        <a:effectLst/>
                        <a:latin typeface="Times New Roman" pitchFamily="18" charset="0"/>
                        <a:ea typeface="宋体" charset="-122"/>
                      </a:endParaRP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1" u="none" strike="noStrike" cap="none" normalizeH="0" baseline="0" dirty="0" smtClean="0">
                          <a:ln>
                            <a:noFill/>
                          </a:ln>
                          <a:solidFill>
                            <a:schemeClr val="tx1"/>
                          </a:solidFill>
                          <a:effectLst/>
                          <a:latin typeface="Times New Roman" pitchFamily="18" charset="0"/>
                          <a:ea typeface="宋体" charset="-122"/>
                        </a:rPr>
                        <a:t>n</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1" u="none" strike="noStrike" cap="none" normalizeH="0" baseline="0" dirty="0" smtClean="0">
                          <a:ln>
                            <a:noFill/>
                          </a:ln>
                          <a:solidFill>
                            <a:schemeClr val="tx1"/>
                          </a:solidFill>
                          <a:effectLst/>
                          <a:latin typeface="Times New Roman" pitchFamily="18" charset="0"/>
                          <a:ea typeface="隶书" pitchFamily="49" charset="-122"/>
                        </a:rPr>
                        <a:t>n </a:t>
                      </a:r>
                      <a:r>
                        <a:rPr kumimoji="0" lang="en-US" altLang="zh-CN" sz="2200" b="1" i="0" u="none" strike="noStrike" cap="none" normalizeH="0" baseline="0" dirty="0" smtClean="0">
                          <a:ln>
                            <a:noFill/>
                          </a:ln>
                          <a:solidFill>
                            <a:schemeClr val="tx1"/>
                          </a:solidFill>
                          <a:effectLst/>
                          <a:latin typeface="Times New Roman" pitchFamily="18" charset="0"/>
                          <a:ea typeface="隶书" pitchFamily="49" charset="-122"/>
                        </a:rPr>
                        <a:t>–1</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1" u="none" strike="noStrike" cap="none" normalizeH="0" baseline="0" dirty="0" smtClean="0">
                          <a:ln>
                            <a:noFill/>
                          </a:ln>
                          <a:solidFill>
                            <a:schemeClr val="tx1"/>
                          </a:solidFill>
                          <a:effectLst/>
                          <a:latin typeface="Times New Roman" pitchFamily="18" charset="0"/>
                          <a:ea typeface="隶书" pitchFamily="49" charset="-122"/>
                        </a:rPr>
                        <a:t>n </a:t>
                      </a:r>
                      <a:r>
                        <a:rPr kumimoji="0" lang="en-US" altLang="zh-CN" sz="2200" b="1" i="0" u="none" strike="noStrike" cap="none" normalizeH="0" baseline="0" dirty="0" smtClean="0">
                          <a:ln>
                            <a:noFill/>
                          </a:ln>
                          <a:solidFill>
                            <a:schemeClr val="tx1"/>
                          </a:solidFill>
                          <a:effectLst/>
                          <a:latin typeface="Times New Roman" pitchFamily="18" charset="0"/>
                          <a:ea typeface="隶书" pitchFamily="49" charset="-122"/>
                        </a:rPr>
                        <a:t>–2</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dirty="0" smtClean="0">
                          <a:ln>
                            <a:noFill/>
                          </a:ln>
                          <a:solidFill>
                            <a:schemeClr val="tx1"/>
                          </a:solidFill>
                          <a:effectLst/>
                          <a:latin typeface="Times New Roman" pitchFamily="18" charset="0"/>
                          <a:ea typeface="宋体" charset="-122"/>
                        </a:rPr>
                        <a:t>… </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dirty="0" smtClean="0">
                          <a:ln>
                            <a:noFill/>
                          </a:ln>
                          <a:solidFill>
                            <a:schemeClr val="tx1"/>
                          </a:solidFill>
                          <a:effectLst/>
                          <a:latin typeface="Times New Roman" pitchFamily="18" charset="0"/>
                          <a:ea typeface="宋体" charset="-122"/>
                        </a:rPr>
                        <a:t>2</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dirty="0" smtClean="0">
                          <a:ln>
                            <a:noFill/>
                          </a:ln>
                          <a:solidFill>
                            <a:schemeClr val="tx1"/>
                          </a:solidFill>
                          <a:effectLst/>
                          <a:latin typeface="Times New Roman" pitchFamily="18" charset="0"/>
                          <a:ea typeface="宋体" charset="-122"/>
                        </a:rPr>
                        <a:t>1</a:t>
                      </a:r>
                    </a:p>
                  </a:txBody>
                  <a:tcPr marT="45701" marB="45701" anchor="ctr" horzOverflow="overflow">
                    <a:lnL w="127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chemeClr val="hlink"/>
                    </a:solidFill>
                  </a:tcPr>
                </a:tc>
              </a:tr>
              <a:tr h="426680">
                <a:tc rowSpan="7">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200" b="1" i="0" u="none" strike="noStrike" cap="none" normalizeH="0" baseline="0" dirty="0" smtClean="0">
                          <a:ln>
                            <a:noFill/>
                          </a:ln>
                          <a:solidFill>
                            <a:srgbClr val="000066"/>
                          </a:solidFill>
                          <a:effectLst/>
                          <a:latin typeface="Times New Roman" pitchFamily="18" charset="0"/>
                          <a:ea typeface="宋体" charset="-122"/>
                        </a:rPr>
                        <a:t>等</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200" b="1" i="0" u="none" strike="noStrike" cap="none" normalizeH="0" baseline="0" dirty="0" smtClean="0">
                          <a:ln>
                            <a:noFill/>
                          </a:ln>
                          <a:solidFill>
                            <a:srgbClr val="000066"/>
                          </a:solidFill>
                          <a:effectLst/>
                          <a:latin typeface="Times New Roman" pitchFamily="18" charset="0"/>
                          <a:ea typeface="宋体" charset="-122"/>
                        </a:rPr>
                        <a:t>额</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200" b="1" i="0" u="none" strike="noStrike" cap="none" normalizeH="0" baseline="0" dirty="0" smtClean="0">
                          <a:ln>
                            <a:noFill/>
                          </a:ln>
                          <a:solidFill>
                            <a:srgbClr val="000066"/>
                          </a:solidFill>
                          <a:effectLst/>
                          <a:latin typeface="Times New Roman" pitchFamily="18" charset="0"/>
                          <a:ea typeface="宋体" charset="-122"/>
                        </a:rPr>
                        <a:t>年</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200" b="1" i="0" u="none" strike="noStrike" cap="none" normalizeH="0" baseline="0" dirty="0" smtClean="0">
                          <a:ln>
                            <a:noFill/>
                          </a:ln>
                          <a:solidFill>
                            <a:srgbClr val="000066"/>
                          </a:solidFill>
                          <a:effectLst/>
                          <a:latin typeface="Times New Roman" pitchFamily="18" charset="0"/>
                          <a:ea typeface="宋体" charset="-122"/>
                        </a:rPr>
                        <a:t>金</a:t>
                      </a:r>
                    </a:p>
                  </a:txBody>
                  <a:tcPr marT="45701" marB="45701"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200" b="1" i="0" u="none" strike="noStrike" cap="none" normalizeH="0" baseline="0" smtClean="0">
                        <a:ln>
                          <a:noFill/>
                        </a:ln>
                        <a:solidFill>
                          <a:schemeClr val="tx1"/>
                        </a:solidFill>
                        <a:effectLst/>
                        <a:latin typeface="Times New Roman" pitchFamily="18" charset="0"/>
                        <a:ea typeface="宋体" charset="-122"/>
                      </a:endParaRP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dirty="0" smtClean="0">
                          <a:ln>
                            <a:noFill/>
                          </a:ln>
                          <a:solidFill>
                            <a:schemeClr val="tx1"/>
                          </a:solidFill>
                          <a:effectLst/>
                          <a:latin typeface="Times New Roman" pitchFamily="18" charset="0"/>
                          <a:ea typeface="宋体" charset="-122"/>
                        </a:rPr>
                        <a:t>1</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1</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1</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 </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1</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1</a:t>
                      </a:r>
                    </a:p>
                  </a:txBody>
                  <a:tcPr marT="45701" marB="45701" anchor="ctr" horzOverflow="overflow">
                    <a:lnL w="127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r>
              <a:tr h="42668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200" b="1" i="0" u="none" strike="noStrike" cap="none" normalizeH="0" baseline="0" smtClean="0">
                        <a:ln>
                          <a:noFill/>
                        </a:ln>
                        <a:solidFill>
                          <a:schemeClr val="tx1"/>
                        </a:solidFill>
                        <a:effectLst/>
                        <a:latin typeface="Times New Roman" pitchFamily="18" charset="0"/>
                        <a:ea typeface="宋体" charset="-122"/>
                      </a:endParaRP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1</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dirty="0" smtClean="0">
                          <a:ln>
                            <a:noFill/>
                          </a:ln>
                          <a:solidFill>
                            <a:schemeClr val="tx1"/>
                          </a:solidFill>
                          <a:effectLst/>
                          <a:latin typeface="Times New Roman" pitchFamily="18" charset="0"/>
                          <a:ea typeface="宋体" charset="-122"/>
                        </a:rPr>
                        <a:t>1</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1</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 </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1</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200" b="1" i="0" u="none" strike="noStrike" cap="none" normalizeH="0" baseline="0" smtClean="0">
                        <a:ln>
                          <a:noFill/>
                        </a:ln>
                        <a:solidFill>
                          <a:schemeClr val="tx1"/>
                        </a:solidFill>
                        <a:effectLst/>
                        <a:latin typeface="Times New Roman" pitchFamily="18" charset="0"/>
                        <a:ea typeface="宋体" charset="-122"/>
                      </a:endParaRPr>
                    </a:p>
                  </a:txBody>
                  <a:tcPr marT="45701" marB="45701" anchor="ctr" horzOverflow="overflow">
                    <a:lnL w="127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r>
              <a:tr h="42668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200" b="1" i="0" u="none" strike="noStrike" cap="none" normalizeH="0" baseline="0" smtClean="0">
                        <a:ln>
                          <a:noFill/>
                        </a:ln>
                        <a:solidFill>
                          <a:schemeClr val="tx1"/>
                        </a:solidFill>
                        <a:effectLst/>
                        <a:latin typeface="Times New Roman" pitchFamily="18" charset="0"/>
                        <a:ea typeface="宋体" charset="-122"/>
                      </a:endParaRP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1</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1</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1</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 </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200" b="1" i="0" u="none" strike="noStrike" cap="none" normalizeH="0" baseline="0" smtClean="0">
                        <a:ln>
                          <a:noFill/>
                        </a:ln>
                        <a:solidFill>
                          <a:schemeClr val="tx1"/>
                        </a:solidFill>
                        <a:effectLst/>
                        <a:latin typeface="Times New Roman" pitchFamily="18" charset="0"/>
                        <a:ea typeface="宋体" charset="-122"/>
                      </a:endParaRP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200" b="1" i="0" u="none" strike="noStrike" cap="none" normalizeH="0" baseline="0" smtClean="0">
                        <a:ln>
                          <a:noFill/>
                        </a:ln>
                        <a:solidFill>
                          <a:schemeClr val="tx1"/>
                        </a:solidFill>
                        <a:effectLst/>
                        <a:latin typeface="Times New Roman" pitchFamily="18" charset="0"/>
                        <a:ea typeface="宋体" charset="-122"/>
                      </a:endParaRPr>
                    </a:p>
                  </a:txBody>
                  <a:tcPr marT="45701" marB="45701" anchor="ctr" horzOverflow="overflow">
                    <a:lnL w="127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r>
              <a:tr h="42668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200" b="1" i="0" u="none" strike="noStrike" cap="none" normalizeH="0" baseline="0" smtClean="0">
                        <a:ln>
                          <a:noFill/>
                        </a:ln>
                        <a:solidFill>
                          <a:schemeClr val="tx1"/>
                        </a:solidFill>
                        <a:effectLst/>
                        <a:latin typeface="Times New Roman" pitchFamily="18" charset="0"/>
                        <a:ea typeface="宋体" charset="-122"/>
                      </a:endParaRP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 </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 </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200" b="1" i="0" u="none" strike="noStrike" cap="none" normalizeH="0" baseline="0" smtClean="0">
                        <a:ln>
                          <a:noFill/>
                        </a:ln>
                        <a:solidFill>
                          <a:schemeClr val="tx1"/>
                        </a:solidFill>
                        <a:effectLst/>
                        <a:latin typeface="Times New Roman" pitchFamily="18" charset="0"/>
                        <a:ea typeface="宋体" charset="-122"/>
                      </a:endParaRPr>
                    </a:p>
                  </a:txBody>
                  <a:tcPr marT="45701" marB="45701" anchor="ctr" horzOverflow="overflow">
                    <a:lnL w="127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r>
              <a:tr h="42668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200" b="1" i="0" u="none" strike="noStrike" cap="none" normalizeH="0" baseline="0" smtClean="0">
                        <a:ln>
                          <a:noFill/>
                        </a:ln>
                        <a:solidFill>
                          <a:schemeClr val="tx1"/>
                        </a:solidFill>
                        <a:effectLst/>
                        <a:latin typeface="Times New Roman" pitchFamily="18" charset="0"/>
                        <a:ea typeface="宋体" charset="-122"/>
                      </a:endParaRP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1</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1</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1</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200" b="1" i="0" u="none" strike="noStrike" cap="none" normalizeH="0" baseline="0" smtClean="0">
                        <a:ln>
                          <a:noFill/>
                        </a:ln>
                        <a:solidFill>
                          <a:schemeClr val="tx1"/>
                        </a:solidFill>
                        <a:effectLst/>
                        <a:latin typeface="Times New Roman" pitchFamily="18" charset="0"/>
                        <a:ea typeface="宋体" charset="-122"/>
                      </a:endParaRP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200" b="1" i="0" u="none" strike="noStrike" cap="none" normalizeH="0" baseline="0" smtClean="0">
                        <a:ln>
                          <a:noFill/>
                        </a:ln>
                        <a:solidFill>
                          <a:schemeClr val="tx1"/>
                        </a:solidFill>
                        <a:effectLst/>
                        <a:latin typeface="Times New Roman" pitchFamily="18" charset="0"/>
                        <a:ea typeface="宋体" charset="-122"/>
                      </a:endParaRP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200" b="1" i="0" u="none" strike="noStrike" cap="none" normalizeH="0" baseline="0" smtClean="0">
                        <a:ln>
                          <a:noFill/>
                        </a:ln>
                        <a:solidFill>
                          <a:schemeClr val="tx1"/>
                        </a:solidFill>
                        <a:effectLst/>
                        <a:latin typeface="Times New Roman" pitchFamily="18" charset="0"/>
                        <a:ea typeface="宋体" charset="-122"/>
                      </a:endParaRPr>
                    </a:p>
                  </a:txBody>
                  <a:tcPr marT="45701" marB="45701" anchor="ctr" horzOverflow="overflow">
                    <a:lnL w="127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r>
              <a:tr h="42668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200" b="1" i="0" u="none" strike="noStrike" cap="none" normalizeH="0" baseline="0" smtClean="0">
                        <a:ln>
                          <a:noFill/>
                        </a:ln>
                        <a:solidFill>
                          <a:schemeClr val="tx1"/>
                        </a:solidFill>
                        <a:effectLst/>
                        <a:latin typeface="Times New Roman" pitchFamily="18" charset="0"/>
                        <a:ea typeface="宋体" charset="-122"/>
                      </a:endParaRP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1</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1</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200" b="1" i="0" u="none" strike="noStrike" cap="none" normalizeH="0" baseline="0" smtClean="0">
                        <a:ln>
                          <a:noFill/>
                        </a:ln>
                        <a:solidFill>
                          <a:schemeClr val="tx1"/>
                        </a:solidFill>
                        <a:effectLst/>
                        <a:latin typeface="Times New Roman" pitchFamily="18" charset="0"/>
                        <a:ea typeface="宋体" charset="-122"/>
                      </a:endParaRP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200" b="1" i="0" u="none" strike="noStrike" cap="none" normalizeH="0" baseline="0" smtClean="0">
                        <a:ln>
                          <a:noFill/>
                        </a:ln>
                        <a:solidFill>
                          <a:schemeClr val="tx1"/>
                        </a:solidFill>
                        <a:effectLst/>
                        <a:latin typeface="Times New Roman" pitchFamily="18" charset="0"/>
                        <a:ea typeface="宋体" charset="-122"/>
                      </a:endParaRP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200" b="1" i="0" u="none" strike="noStrike" cap="none" normalizeH="0" baseline="0" smtClean="0">
                        <a:ln>
                          <a:noFill/>
                        </a:ln>
                        <a:solidFill>
                          <a:schemeClr val="tx1"/>
                        </a:solidFill>
                        <a:effectLst/>
                        <a:latin typeface="Times New Roman" pitchFamily="18" charset="0"/>
                        <a:ea typeface="宋体" charset="-122"/>
                      </a:endParaRP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200" b="1" i="0" u="none" strike="noStrike" cap="none" normalizeH="0" baseline="0" smtClean="0">
                        <a:ln>
                          <a:noFill/>
                        </a:ln>
                        <a:solidFill>
                          <a:schemeClr val="tx1"/>
                        </a:solidFill>
                        <a:effectLst/>
                        <a:latin typeface="Times New Roman" pitchFamily="18" charset="0"/>
                        <a:ea typeface="宋体" charset="-122"/>
                      </a:endParaRPr>
                    </a:p>
                  </a:txBody>
                  <a:tcPr marT="45701" marB="45701" anchor="ctr" horzOverflow="overflow">
                    <a:lnL w="127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noFill/>
                  </a:tcPr>
                </a:tc>
              </a:tr>
              <a:tr h="42668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200" b="1" i="0" u="none" strike="noStrike" cap="none" normalizeH="0" baseline="0" dirty="0" smtClean="0">
                        <a:ln>
                          <a:noFill/>
                        </a:ln>
                        <a:solidFill>
                          <a:schemeClr val="tx1"/>
                        </a:solidFill>
                        <a:effectLst/>
                        <a:latin typeface="Times New Roman" pitchFamily="18" charset="0"/>
                        <a:ea typeface="宋体" charset="-122"/>
                      </a:endParaRP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charset="-122"/>
                        </a:rPr>
                        <a:t>1</a:t>
                      </a: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200" b="1" i="0" u="none" strike="noStrike" cap="none" normalizeH="0" baseline="0" dirty="0" smtClean="0">
                        <a:ln>
                          <a:noFill/>
                        </a:ln>
                        <a:solidFill>
                          <a:schemeClr val="tx1"/>
                        </a:solidFill>
                        <a:effectLst/>
                        <a:latin typeface="Times New Roman" pitchFamily="18" charset="0"/>
                        <a:ea typeface="宋体" charset="-122"/>
                      </a:endParaRP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200" b="1" i="0" u="none" strike="noStrike" cap="none" normalizeH="0" baseline="0" smtClean="0">
                        <a:ln>
                          <a:noFill/>
                        </a:ln>
                        <a:solidFill>
                          <a:schemeClr val="tx1"/>
                        </a:solidFill>
                        <a:effectLst/>
                        <a:latin typeface="Times New Roman" pitchFamily="18" charset="0"/>
                        <a:ea typeface="宋体" charset="-122"/>
                      </a:endParaRP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200" b="1" i="0" u="none" strike="noStrike" cap="none" normalizeH="0" baseline="0" smtClean="0">
                        <a:ln>
                          <a:noFill/>
                        </a:ln>
                        <a:solidFill>
                          <a:schemeClr val="tx1"/>
                        </a:solidFill>
                        <a:effectLst/>
                        <a:latin typeface="Times New Roman" pitchFamily="18" charset="0"/>
                        <a:ea typeface="宋体" charset="-122"/>
                      </a:endParaRP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200" b="1" i="0" u="none" strike="noStrike" cap="none" normalizeH="0" baseline="0" smtClean="0">
                        <a:ln>
                          <a:noFill/>
                        </a:ln>
                        <a:solidFill>
                          <a:schemeClr val="tx1"/>
                        </a:solidFill>
                        <a:effectLst/>
                        <a:latin typeface="Times New Roman" pitchFamily="18" charset="0"/>
                        <a:ea typeface="宋体" charset="-122"/>
                      </a:endParaRPr>
                    </a:p>
                  </a:txBody>
                  <a:tcPr marT="45701" marB="45701"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200" b="1" i="0" u="none" strike="noStrike" cap="none" normalizeH="0" baseline="0" dirty="0" smtClean="0">
                        <a:ln>
                          <a:noFill/>
                        </a:ln>
                        <a:solidFill>
                          <a:schemeClr val="tx1"/>
                        </a:solidFill>
                        <a:effectLst/>
                        <a:latin typeface="Times New Roman" pitchFamily="18" charset="0"/>
                        <a:ea typeface="宋体" charset="-122"/>
                      </a:endParaRPr>
                    </a:p>
                  </a:txBody>
                  <a:tcPr marT="45701" marB="45701" anchor="ctr" horzOverflow="overflow">
                    <a:lnL w="127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noFill/>
                  </a:tcPr>
                </a:tc>
              </a:tr>
            </a:tbl>
          </a:graphicData>
        </a:graphic>
      </p:graphicFrame>
      <p:sp>
        <p:nvSpPr>
          <p:cNvPr id="16474" name="Rectangle 274"/>
          <p:cNvSpPr>
            <a:spLocks noChangeArrowheads="1"/>
          </p:cNvSpPr>
          <p:nvPr/>
        </p:nvSpPr>
        <p:spPr bwMode="auto">
          <a:xfrm>
            <a:off x="323850" y="1260208"/>
            <a:ext cx="822960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lnSpc>
                <a:spcPct val="105000"/>
              </a:lnSpc>
              <a:spcBef>
                <a:spcPct val="20000"/>
              </a:spcBef>
              <a:buClr>
                <a:schemeClr val="tx2"/>
              </a:buClr>
              <a:buSzPct val="70000"/>
              <a:buFont typeface="Wingdings" pitchFamily="2" charset="2"/>
              <a:buNone/>
            </a:pPr>
            <a:r>
              <a:rPr lang="zh-CN" altLang="en-US" sz="2400" b="1" dirty="0">
                <a:solidFill>
                  <a:srgbClr val="111DB7"/>
                </a:solidFill>
                <a:latin typeface="Times New Roman" panose="02020603050405020304" pitchFamily="18" charset="0"/>
                <a:ea typeface="黑体" panose="02010609060101010101" pitchFamily="49" charset="-122"/>
                <a:cs typeface="Times New Roman" panose="02020603050405020304" pitchFamily="18" charset="0"/>
              </a:rPr>
              <a:t>期末付递减年金</a:t>
            </a:r>
            <a:r>
              <a:rPr lang="en-US" altLang="zh-CN" sz="2400" b="1" dirty="0">
                <a:solidFill>
                  <a:srgbClr val="111DB7"/>
                </a:solidFill>
                <a:latin typeface="+mn-lt"/>
                <a:ea typeface="黑体" panose="02010609060101010101" pitchFamily="49" charset="-122"/>
                <a:cs typeface="Times New Roman" panose="02020603050405020304" pitchFamily="18" charset="0"/>
              </a:rPr>
              <a:t>(decreasing annuity-immediate)</a:t>
            </a:r>
            <a:r>
              <a:rPr lang="zh-CN" altLang="en-US" sz="2400" b="1" dirty="0">
                <a:solidFill>
                  <a:srgbClr val="111DB7"/>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第</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年末</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支付 </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n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元</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，第 </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n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年末</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支付</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元</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475" name="Rectangle 276"/>
          <p:cNvSpPr>
            <a:spLocks noGrp="1" noChangeArrowheads="1"/>
          </p:cNvSpPr>
          <p:nvPr>
            <p:ph type="title"/>
          </p:nvPr>
        </p:nvSpPr>
        <p:spPr>
          <a:xfrm>
            <a:off x="467544" y="549275"/>
            <a:ext cx="7543800" cy="431800"/>
          </a:xfrm>
          <a:noFill/>
        </p:spPr>
        <p:txBody>
          <a:bodyPr/>
          <a:lstStyle/>
          <a:p>
            <a:pPr marL="742950" indent="-742950" eaLnBrk="1" hangingPunct="1"/>
            <a:r>
              <a:rPr lang="en-US" altLang="zh-CN" sz="3200" b="1" dirty="0" smtClean="0">
                <a:latin typeface="+mn-lt"/>
                <a:ea typeface="黑体" panose="02010609060101010101" pitchFamily="49" charset="-122"/>
                <a:cs typeface="Times New Roman" panose="02020603050405020304" pitchFamily="18" charset="0"/>
              </a:rPr>
              <a:t> 2</a:t>
            </a:r>
            <a:r>
              <a:rPr lang="zh-CN" altLang="en-US" sz="3200" b="1" dirty="0" smtClean="0">
                <a:latin typeface="+mn-lt"/>
                <a:ea typeface="黑体" panose="02010609060101010101" pitchFamily="49" charset="-122"/>
                <a:cs typeface="Times New Roman" panose="02020603050405020304" pitchFamily="18" charset="0"/>
              </a:rPr>
              <a:t>、递减年金（</a:t>
            </a:r>
            <a:r>
              <a:rPr lang="en-US" altLang="zh-CN" sz="3200" b="1" dirty="0" smtClean="0">
                <a:latin typeface="+mn-lt"/>
                <a:ea typeface="黑体" panose="02010609060101010101" pitchFamily="49" charset="-122"/>
                <a:cs typeface="Times New Roman" panose="02020603050405020304" pitchFamily="18" charset="0"/>
              </a:rPr>
              <a:t>decreasing annuity</a:t>
            </a:r>
            <a:r>
              <a:rPr lang="zh-CN" altLang="en-US" sz="3200" b="1" dirty="0" smtClean="0">
                <a:latin typeface="+mn-lt"/>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62293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08E1409-2A60-4FA8-8468-F060956C1C3B}" type="slidenum">
              <a:rPr lang="en-US" altLang="zh-CN" smtClean="0"/>
              <a:pPr eaLnBrk="1" hangingPunct="1"/>
              <a:t>13</a:t>
            </a:fld>
            <a:endParaRPr lang="en-US" altLang="zh-CN" smtClean="0"/>
          </a:p>
        </p:txBody>
      </p:sp>
      <p:sp>
        <p:nvSpPr>
          <p:cNvPr id="59395" name="Rectangle 3"/>
          <p:cNvSpPr>
            <a:spLocks noGrp="1" noChangeArrowheads="1"/>
          </p:cNvSpPr>
          <p:nvPr>
            <p:ph type="body" idx="1"/>
          </p:nvPr>
        </p:nvSpPr>
        <p:spPr>
          <a:xfrm>
            <a:off x="457200" y="620713"/>
            <a:ext cx="8229600" cy="5149850"/>
          </a:xfrm>
        </p:spPr>
        <p:txBody>
          <a:bodyPr/>
          <a:lstStyle/>
          <a:p>
            <a:pPr eaLnBrk="1" hangingPunct="1">
              <a:lnSpc>
                <a:spcPct val="155000"/>
              </a:lnSpc>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递减年金的现值：</a:t>
            </a:r>
          </a:p>
          <a:p>
            <a:pPr eaLnBrk="1" hangingPunct="1">
              <a:lnSpc>
                <a:spcPct val="155000"/>
              </a:lnSpc>
            </a:pPr>
            <a:endParaRPr lang="en-US" altLang="zh-CN" b="1" dirty="0"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59396" name="Object 4"/>
          <p:cNvGraphicFramePr>
            <a:graphicFrameLocks noChangeAspect="1"/>
          </p:cNvGraphicFramePr>
          <p:nvPr>
            <p:extLst>
              <p:ext uri="{D42A27DB-BD31-4B8C-83A1-F6EECF244321}">
                <p14:modId xmlns:p14="http://schemas.microsoft.com/office/powerpoint/2010/main" val="2460645000"/>
              </p:ext>
            </p:extLst>
          </p:nvPr>
        </p:nvGraphicFramePr>
        <p:xfrm>
          <a:off x="1908175" y="2354713"/>
          <a:ext cx="3990228" cy="590618"/>
        </p:xfrm>
        <a:graphic>
          <a:graphicData uri="http://schemas.openxmlformats.org/presentationml/2006/ole">
            <mc:AlternateContent xmlns:mc="http://schemas.openxmlformats.org/markup-compatibility/2006">
              <mc:Choice xmlns:v="urn:schemas-microsoft-com:vml" Requires="v">
                <p:oleObj spid="_x0000_s10422" name="Equation" r:id="rId3" imgW="1651000" imgH="241300" progId="">
                  <p:embed/>
                </p:oleObj>
              </mc:Choice>
              <mc:Fallback>
                <p:oleObj name="Equation" r:id="rId3" imgW="1651000" imgH="2413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354713"/>
                        <a:ext cx="3990228" cy="590618"/>
                      </a:xfrm>
                      <a:prstGeom prst="rect">
                        <a:avLst/>
                      </a:prstGeom>
                      <a:noFill/>
                      <a:extLst/>
                    </p:spPr>
                  </p:pic>
                </p:oleObj>
              </mc:Fallback>
            </mc:AlternateContent>
          </a:graphicData>
        </a:graphic>
      </p:graphicFrame>
      <p:graphicFrame>
        <p:nvGraphicFramePr>
          <p:cNvPr id="59397" name="Object 5"/>
          <p:cNvGraphicFramePr>
            <a:graphicFrameLocks noChangeAspect="1"/>
          </p:cNvGraphicFramePr>
          <p:nvPr>
            <p:extLst>
              <p:ext uri="{D42A27DB-BD31-4B8C-83A1-F6EECF244321}">
                <p14:modId xmlns:p14="http://schemas.microsoft.com/office/powerpoint/2010/main" val="2617877525"/>
              </p:ext>
            </p:extLst>
          </p:nvPr>
        </p:nvGraphicFramePr>
        <p:xfrm>
          <a:off x="2844006" y="3594893"/>
          <a:ext cx="4548012" cy="1092610"/>
        </p:xfrm>
        <a:graphic>
          <a:graphicData uri="http://schemas.openxmlformats.org/presentationml/2006/ole">
            <mc:AlternateContent xmlns:mc="http://schemas.openxmlformats.org/markup-compatibility/2006">
              <mc:Choice xmlns:v="urn:schemas-microsoft-com:vml" Requires="v">
                <p:oleObj spid="_x0000_s10423" name="Equation" r:id="rId5" imgW="1739900" imgH="419100" progId="">
                  <p:embed/>
                </p:oleObj>
              </mc:Choice>
              <mc:Fallback>
                <p:oleObj name="Equation" r:id="rId5" imgW="1739900" imgH="4191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4006" y="3594893"/>
                        <a:ext cx="4548012" cy="1092610"/>
                      </a:xfrm>
                      <a:prstGeom prst="rect">
                        <a:avLst/>
                      </a:prstGeom>
                      <a:noFill/>
                      <a:extLst/>
                    </p:spPr>
                  </p:pic>
                </p:oleObj>
              </mc:Fallback>
            </mc:AlternateContent>
          </a:graphicData>
        </a:graphic>
      </p:graphicFrame>
      <p:graphicFrame>
        <p:nvGraphicFramePr>
          <p:cNvPr id="59398" name="Object 6"/>
          <p:cNvGraphicFramePr>
            <a:graphicFrameLocks noChangeAspect="1"/>
          </p:cNvGraphicFramePr>
          <p:nvPr>
            <p:extLst>
              <p:ext uri="{D42A27DB-BD31-4B8C-83A1-F6EECF244321}">
                <p14:modId xmlns:p14="http://schemas.microsoft.com/office/powerpoint/2010/main" val="3740415804"/>
              </p:ext>
            </p:extLst>
          </p:nvPr>
        </p:nvGraphicFramePr>
        <p:xfrm>
          <a:off x="2693536" y="5106585"/>
          <a:ext cx="4196783" cy="1149836"/>
        </p:xfrm>
        <a:graphic>
          <a:graphicData uri="http://schemas.openxmlformats.org/presentationml/2006/ole">
            <mc:AlternateContent xmlns:mc="http://schemas.openxmlformats.org/markup-compatibility/2006">
              <mc:Choice xmlns:v="urn:schemas-microsoft-com:vml" Requires="v">
                <p:oleObj spid="_x0000_s10424" name="Equation" r:id="rId7" imgW="1536700" imgH="419100" progId="">
                  <p:embed/>
                </p:oleObj>
              </mc:Choice>
              <mc:Fallback>
                <p:oleObj name="Equation" r:id="rId7" imgW="1536700" imgH="4191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3536" y="5106585"/>
                        <a:ext cx="4196783" cy="1149836"/>
                      </a:xfrm>
                      <a:prstGeom prst="rect">
                        <a:avLst/>
                      </a:prstGeom>
                      <a:noFill/>
                      <a:extLst/>
                    </p:spPr>
                  </p:pic>
                </p:oleObj>
              </mc:Fallback>
            </mc:AlternateContent>
          </a:graphicData>
        </a:graphic>
      </p:graphicFrame>
      <p:sp>
        <p:nvSpPr>
          <p:cNvPr id="17415" name="Rectangle 7"/>
          <p:cNvSpPr>
            <a:spLocks noChangeArrowheads="1"/>
          </p:cNvSpPr>
          <p:nvPr/>
        </p:nvSpPr>
        <p:spPr bwMode="auto">
          <a:xfrm>
            <a:off x="0" y="4010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407" name="Object 15"/>
          <p:cNvGraphicFramePr>
            <a:graphicFrameLocks noGrp="1" noChangeAspect="1"/>
          </p:cNvGraphicFramePr>
          <p:nvPr>
            <p:ph sz="half" idx="4294967295"/>
            <p:extLst>
              <p:ext uri="{D42A27DB-BD31-4B8C-83A1-F6EECF244321}">
                <p14:modId xmlns:p14="http://schemas.microsoft.com/office/powerpoint/2010/main" val="3956340860"/>
              </p:ext>
            </p:extLst>
          </p:nvPr>
        </p:nvGraphicFramePr>
        <p:xfrm>
          <a:off x="3603609" y="682040"/>
          <a:ext cx="2233612" cy="954087"/>
        </p:xfrm>
        <a:graphic>
          <a:graphicData uri="http://schemas.openxmlformats.org/presentationml/2006/ole">
            <mc:AlternateContent xmlns:mc="http://schemas.openxmlformats.org/markup-compatibility/2006">
              <mc:Choice xmlns:v="urn:schemas-microsoft-com:vml" Requires="v">
                <p:oleObj spid="_x0000_s10425" name="Equation" r:id="rId9" imgW="977900" imgH="419100" progId="Equation.DSMT4">
                  <p:embed/>
                </p:oleObj>
              </mc:Choice>
              <mc:Fallback>
                <p:oleObj name="Equation" r:id="rId9" imgW="977900" imgH="419100" progId="Equation.DSMT4">
                  <p:embed/>
                  <p:pic>
                    <p:nvPicPr>
                      <p:cNvPr id="0" name=""/>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3609" y="682040"/>
                        <a:ext cx="2233612" cy="954087"/>
                      </a:xfrm>
                      <a:prstGeom prst="rect">
                        <a:avLst/>
                      </a:prstGeom>
                      <a:solidFill>
                        <a:srgbClr val="92D050"/>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87688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9396"/>
                                        </p:tgtEl>
                                        <p:attrNameLst>
                                          <p:attrName>style.visibility</p:attrName>
                                        </p:attrNameLst>
                                      </p:cBhvr>
                                      <p:to>
                                        <p:strVal val="visible"/>
                                      </p:to>
                                    </p:set>
                                    <p:anim calcmode="lin" valueType="num">
                                      <p:cBhvr additive="base">
                                        <p:cTn id="11" dur="500" fill="hold"/>
                                        <p:tgtEl>
                                          <p:spTgt spid="59396"/>
                                        </p:tgtEl>
                                        <p:attrNameLst>
                                          <p:attrName>ppt_x</p:attrName>
                                        </p:attrNameLst>
                                      </p:cBhvr>
                                      <p:tavLst>
                                        <p:tav tm="0">
                                          <p:val>
                                            <p:strVal val="#ppt_x"/>
                                          </p:val>
                                        </p:tav>
                                        <p:tav tm="100000">
                                          <p:val>
                                            <p:strVal val="#ppt_x"/>
                                          </p:val>
                                        </p:tav>
                                      </p:tavLst>
                                    </p:anim>
                                    <p:anim calcmode="lin" valueType="num">
                                      <p:cBhvr additive="base">
                                        <p:cTn id="12" dur="500" fill="hold"/>
                                        <p:tgtEl>
                                          <p:spTgt spid="5939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9397"/>
                                        </p:tgtEl>
                                        <p:attrNameLst>
                                          <p:attrName>style.visibility</p:attrName>
                                        </p:attrNameLst>
                                      </p:cBhvr>
                                      <p:to>
                                        <p:strVal val="visible"/>
                                      </p:to>
                                    </p:set>
                                    <p:anim calcmode="lin" valueType="num">
                                      <p:cBhvr additive="base">
                                        <p:cTn id="17" dur="500" fill="hold"/>
                                        <p:tgtEl>
                                          <p:spTgt spid="59397"/>
                                        </p:tgtEl>
                                        <p:attrNameLst>
                                          <p:attrName>ppt_x</p:attrName>
                                        </p:attrNameLst>
                                      </p:cBhvr>
                                      <p:tavLst>
                                        <p:tav tm="0">
                                          <p:val>
                                            <p:strVal val="#ppt_x"/>
                                          </p:val>
                                        </p:tav>
                                        <p:tav tm="100000">
                                          <p:val>
                                            <p:strVal val="#ppt_x"/>
                                          </p:val>
                                        </p:tav>
                                      </p:tavLst>
                                    </p:anim>
                                    <p:anim calcmode="lin" valueType="num">
                                      <p:cBhvr additive="base">
                                        <p:cTn id="18" dur="500" fill="hold"/>
                                        <p:tgtEl>
                                          <p:spTgt spid="5939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9398"/>
                                        </p:tgtEl>
                                        <p:attrNameLst>
                                          <p:attrName>style.visibility</p:attrName>
                                        </p:attrNameLst>
                                      </p:cBhvr>
                                      <p:to>
                                        <p:strVal val="visible"/>
                                      </p:to>
                                    </p:set>
                                    <p:anim calcmode="lin" valueType="num">
                                      <p:cBhvr additive="base">
                                        <p:cTn id="23" dur="500" fill="hold"/>
                                        <p:tgtEl>
                                          <p:spTgt spid="59398"/>
                                        </p:tgtEl>
                                        <p:attrNameLst>
                                          <p:attrName>ppt_x</p:attrName>
                                        </p:attrNameLst>
                                      </p:cBhvr>
                                      <p:tavLst>
                                        <p:tav tm="0">
                                          <p:val>
                                            <p:strVal val="#ppt_x"/>
                                          </p:val>
                                        </p:tav>
                                        <p:tav tm="100000">
                                          <p:val>
                                            <p:strVal val="#ppt_x"/>
                                          </p:val>
                                        </p:tav>
                                      </p:tavLst>
                                    </p:anim>
                                    <p:anim calcmode="lin" valueType="num">
                                      <p:cBhvr additive="base">
                                        <p:cTn id="24" dur="500" fill="hold"/>
                                        <p:tgtEl>
                                          <p:spTgt spid="5939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9407"/>
                                        </p:tgtEl>
                                        <p:attrNameLst>
                                          <p:attrName>style.visibility</p:attrName>
                                        </p:attrNameLst>
                                      </p:cBhvr>
                                      <p:to>
                                        <p:strVal val="visible"/>
                                      </p:to>
                                    </p:set>
                                    <p:anim calcmode="lin" valueType="num">
                                      <p:cBhvr additive="base">
                                        <p:cTn id="29" dur="500" fill="hold"/>
                                        <p:tgtEl>
                                          <p:spTgt spid="59407"/>
                                        </p:tgtEl>
                                        <p:attrNameLst>
                                          <p:attrName>ppt_x</p:attrName>
                                        </p:attrNameLst>
                                      </p:cBhvr>
                                      <p:tavLst>
                                        <p:tav tm="0">
                                          <p:val>
                                            <p:strVal val="#ppt_x"/>
                                          </p:val>
                                        </p:tav>
                                        <p:tav tm="100000">
                                          <p:val>
                                            <p:strVal val="#ppt_x"/>
                                          </p:val>
                                        </p:tav>
                                      </p:tavLst>
                                    </p:anim>
                                    <p:anim calcmode="lin" valueType="num">
                                      <p:cBhvr additive="base">
                                        <p:cTn id="30" dur="500" fill="hold"/>
                                        <p:tgtEl>
                                          <p:spTgt spid="594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B1FE471-F5B5-4BA7-A478-5541CD61D0E3}" type="slidenum">
              <a:rPr lang="en-US" altLang="zh-CN" smtClean="0"/>
              <a:pPr eaLnBrk="1" hangingPunct="1"/>
              <a:t>14</a:t>
            </a:fld>
            <a:endParaRPr lang="en-US" altLang="zh-CN" smtClean="0"/>
          </a:p>
        </p:txBody>
      </p:sp>
      <p:sp>
        <p:nvSpPr>
          <p:cNvPr id="58371" name="Rectangle 3"/>
          <p:cNvSpPr>
            <a:spLocks noGrp="1" noChangeArrowheads="1"/>
          </p:cNvSpPr>
          <p:nvPr>
            <p:ph type="body" idx="1"/>
          </p:nvPr>
        </p:nvSpPr>
        <p:spPr>
          <a:xfrm>
            <a:off x="539750" y="1557338"/>
            <a:ext cx="8229600" cy="792162"/>
          </a:xfrm>
        </p:spPr>
        <p:txBody>
          <a:bodyPr/>
          <a:lstStyle/>
          <a:p>
            <a:pPr eaLnBrk="1" hangingPunct="1">
              <a:lnSpc>
                <a:spcPct val="150000"/>
              </a:lnSpc>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递减年金的其他公式：</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50000"/>
              </a:lnSpc>
            </a:pP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50000"/>
              </a:lnSpc>
            </a:pP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50000"/>
              </a:lnSpc>
            </a:pP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50000"/>
              </a:lnSpc>
            </a:pP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50000"/>
              </a:lnSpc>
            </a:pP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50000"/>
              </a:lnSpc>
            </a:pP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43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3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3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3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40" name="Rectangle 16"/>
          <p:cNvSpPr>
            <a:spLocks noChangeArrowheads="1"/>
          </p:cNvSpPr>
          <p:nvPr/>
        </p:nvSpPr>
        <p:spPr bwMode="auto">
          <a:xfrm>
            <a:off x="0" y="3548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8383" name="Object 15"/>
          <p:cNvGraphicFramePr>
            <a:graphicFrameLocks noChangeAspect="1"/>
          </p:cNvGraphicFramePr>
          <p:nvPr>
            <p:extLst>
              <p:ext uri="{D42A27DB-BD31-4B8C-83A1-F6EECF244321}">
                <p14:modId xmlns:p14="http://schemas.microsoft.com/office/powerpoint/2010/main" val="1356202075"/>
              </p:ext>
            </p:extLst>
          </p:nvPr>
        </p:nvGraphicFramePr>
        <p:xfrm>
          <a:off x="1115616" y="3548063"/>
          <a:ext cx="2592387" cy="473075"/>
        </p:xfrm>
        <a:graphic>
          <a:graphicData uri="http://schemas.openxmlformats.org/presentationml/2006/ole">
            <mc:AlternateContent xmlns:mc="http://schemas.openxmlformats.org/markup-compatibility/2006">
              <mc:Choice xmlns:v="urn:schemas-microsoft-com:vml" Requires="v">
                <p:oleObj spid="_x0000_s11446" name="Equation" r:id="rId3" imgW="1346040" imgH="241200" progId="Equation.DSMT4">
                  <p:embed/>
                </p:oleObj>
              </mc:Choice>
              <mc:Fallback>
                <p:oleObj name="Equation" r:id="rId3" imgW="1346040" imgH="241200" progId="Equation.DSMT4">
                  <p:embed/>
                  <p:pic>
                    <p:nvPicPr>
                      <p:cNvPr id="0" name=""/>
                      <p:cNvPicPr>
                        <a:picLocks noChangeAspect="1" noChangeArrowheads="1"/>
                      </p:cNvPicPr>
                      <p:nvPr/>
                    </p:nvPicPr>
                    <p:blipFill>
                      <a:blip r:embed="rId4"/>
                      <a:srcRect/>
                      <a:stretch>
                        <a:fillRect/>
                      </a:stretch>
                    </p:blipFill>
                    <p:spPr bwMode="auto">
                      <a:xfrm>
                        <a:off x="1115616" y="3548063"/>
                        <a:ext cx="2592387"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3" name="Rectangle 18"/>
          <p:cNvSpPr>
            <a:spLocks noChangeArrowheads="1"/>
          </p:cNvSpPr>
          <p:nvPr/>
        </p:nvSpPr>
        <p:spPr bwMode="auto">
          <a:xfrm>
            <a:off x="0" y="4221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8381" name="Object 13"/>
          <p:cNvGraphicFramePr>
            <a:graphicFrameLocks noChangeAspect="1"/>
          </p:cNvGraphicFramePr>
          <p:nvPr>
            <p:extLst>
              <p:ext uri="{D42A27DB-BD31-4B8C-83A1-F6EECF244321}">
                <p14:modId xmlns:p14="http://schemas.microsoft.com/office/powerpoint/2010/main" val="3693910657"/>
              </p:ext>
            </p:extLst>
          </p:nvPr>
        </p:nvGraphicFramePr>
        <p:xfrm>
          <a:off x="1187624" y="4464050"/>
          <a:ext cx="2593975" cy="500063"/>
        </p:xfrm>
        <a:graphic>
          <a:graphicData uri="http://schemas.openxmlformats.org/presentationml/2006/ole">
            <mc:AlternateContent xmlns:mc="http://schemas.openxmlformats.org/markup-compatibility/2006">
              <mc:Choice xmlns:v="urn:schemas-microsoft-com:vml" Requires="v">
                <p:oleObj spid="_x0000_s11447" name="Equation" r:id="rId5" imgW="1333440" imgH="253800" progId="Equation.DSMT4">
                  <p:embed/>
                </p:oleObj>
              </mc:Choice>
              <mc:Fallback>
                <p:oleObj name="Equation" r:id="rId5" imgW="1333440" imgH="253800" progId="Equation.DSMT4">
                  <p:embed/>
                  <p:pic>
                    <p:nvPicPr>
                      <p:cNvPr id="0" name=""/>
                      <p:cNvPicPr>
                        <a:picLocks noChangeAspect="1" noChangeArrowheads="1"/>
                      </p:cNvPicPr>
                      <p:nvPr/>
                    </p:nvPicPr>
                    <p:blipFill>
                      <a:blip r:embed="rId6"/>
                      <a:srcRect/>
                      <a:stretch>
                        <a:fillRect/>
                      </a:stretch>
                    </p:blipFill>
                    <p:spPr bwMode="auto">
                      <a:xfrm>
                        <a:off x="1187624" y="4464050"/>
                        <a:ext cx="259397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5" name="Rectangle 19"/>
          <p:cNvSpPr>
            <a:spLocks noChangeArrowheads="1"/>
          </p:cNvSpPr>
          <p:nvPr/>
        </p:nvSpPr>
        <p:spPr bwMode="auto">
          <a:xfrm>
            <a:off x="0" y="4464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8388" name="Object 20"/>
          <p:cNvGraphicFramePr>
            <a:graphicFrameLocks noChangeAspect="1"/>
          </p:cNvGraphicFramePr>
          <p:nvPr>
            <p:extLst>
              <p:ext uri="{D42A27DB-BD31-4B8C-83A1-F6EECF244321}">
                <p14:modId xmlns:p14="http://schemas.microsoft.com/office/powerpoint/2010/main" val="3540799623"/>
              </p:ext>
            </p:extLst>
          </p:nvPr>
        </p:nvGraphicFramePr>
        <p:xfrm>
          <a:off x="1187450" y="2647950"/>
          <a:ext cx="2503488" cy="450850"/>
        </p:xfrm>
        <a:graphic>
          <a:graphicData uri="http://schemas.openxmlformats.org/presentationml/2006/ole">
            <mc:AlternateContent xmlns:mc="http://schemas.openxmlformats.org/markup-compatibility/2006">
              <mc:Choice xmlns:v="urn:schemas-microsoft-com:vml" Requires="v">
                <p:oleObj spid="_x0000_s11448" name="Equation" r:id="rId7" imgW="1409400" imgH="253800" progId="Equation.DSMT4">
                  <p:embed/>
                </p:oleObj>
              </mc:Choice>
              <mc:Fallback>
                <p:oleObj name="Equation" r:id="rId7" imgW="1409400" imgH="253800" progId="Equation.DSMT4">
                  <p:embed/>
                  <p:pic>
                    <p:nvPicPr>
                      <p:cNvPr id="0" name=""/>
                      <p:cNvPicPr>
                        <a:picLocks noChangeAspect="1" noChangeArrowheads="1"/>
                      </p:cNvPicPr>
                      <p:nvPr/>
                    </p:nvPicPr>
                    <p:blipFill>
                      <a:blip r:embed="rId8"/>
                      <a:srcRect/>
                      <a:stretch>
                        <a:fillRect/>
                      </a:stretch>
                    </p:blipFill>
                    <p:spPr bwMode="auto">
                      <a:xfrm>
                        <a:off x="1187450" y="2647950"/>
                        <a:ext cx="2503488"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8" name="Object 21"/>
          <p:cNvGraphicFramePr>
            <a:graphicFrameLocks noChangeAspect="1"/>
          </p:cNvGraphicFramePr>
          <p:nvPr>
            <p:extLst>
              <p:ext uri="{D42A27DB-BD31-4B8C-83A1-F6EECF244321}">
                <p14:modId xmlns:p14="http://schemas.microsoft.com/office/powerpoint/2010/main" val="367979667"/>
              </p:ext>
            </p:extLst>
          </p:nvPr>
        </p:nvGraphicFramePr>
        <p:xfrm>
          <a:off x="5595821" y="1418624"/>
          <a:ext cx="1944688" cy="833438"/>
        </p:xfrm>
        <a:graphic>
          <a:graphicData uri="http://schemas.openxmlformats.org/presentationml/2006/ole">
            <mc:AlternateContent xmlns:mc="http://schemas.openxmlformats.org/markup-compatibility/2006">
              <mc:Choice xmlns:v="urn:schemas-microsoft-com:vml" Requires="v">
                <p:oleObj spid="_x0000_s11449" name="Equation" r:id="rId9" imgW="977760" imgH="419040" progId="Equation.DSMT4">
                  <p:embed/>
                </p:oleObj>
              </mc:Choice>
              <mc:Fallback>
                <p:oleObj name="Equation" r:id="rId9" imgW="977760" imgH="419040" progId="Equation.DSMT4">
                  <p:embed/>
                  <p:pic>
                    <p:nvPicPr>
                      <p:cNvPr id="0" name=""/>
                      <p:cNvPicPr>
                        <a:picLocks noChangeAspect="1" noChangeArrowheads="1"/>
                      </p:cNvPicPr>
                      <p:nvPr/>
                    </p:nvPicPr>
                    <p:blipFill>
                      <a:blip r:embed="rId10"/>
                      <a:srcRect/>
                      <a:stretch>
                        <a:fillRect/>
                      </a:stretch>
                    </p:blipFill>
                    <p:spPr bwMode="auto">
                      <a:xfrm>
                        <a:off x="5595821" y="1418624"/>
                        <a:ext cx="1944688" cy="833438"/>
                      </a:xfrm>
                      <a:prstGeom prst="rect">
                        <a:avLst/>
                      </a:prstGeom>
                      <a:solidFill>
                        <a:srgbClr val="92D050"/>
                      </a:solidFill>
                    </p:spPr>
                  </p:pic>
                </p:oleObj>
              </mc:Fallback>
            </mc:AlternateContent>
          </a:graphicData>
        </a:graphic>
      </p:graphicFrame>
    </p:spTree>
    <p:extLst>
      <p:ext uri="{BB962C8B-B14F-4D97-AF65-F5344CB8AC3E}">
        <p14:creationId xmlns:p14="http://schemas.microsoft.com/office/powerpoint/2010/main" val="269463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8388"/>
                                        </p:tgtEl>
                                        <p:attrNameLst>
                                          <p:attrName>style.visibility</p:attrName>
                                        </p:attrNameLst>
                                      </p:cBhvr>
                                      <p:to>
                                        <p:strVal val="visible"/>
                                      </p:to>
                                    </p:set>
                                    <p:anim calcmode="lin" valueType="num">
                                      <p:cBhvr additive="base">
                                        <p:cTn id="7" dur="500" fill="hold"/>
                                        <p:tgtEl>
                                          <p:spTgt spid="58388"/>
                                        </p:tgtEl>
                                        <p:attrNameLst>
                                          <p:attrName>ppt_x</p:attrName>
                                        </p:attrNameLst>
                                      </p:cBhvr>
                                      <p:tavLst>
                                        <p:tav tm="0">
                                          <p:val>
                                            <p:strVal val="#ppt_x"/>
                                          </p:val>
                                        </p:tav>
                                        <p:tav tm="100000">
                                          <p:val>
                                            <p:strVal val="#ppt_x"/>
                                          </p:val>
                                        </p:tav>
                                      </p:tavLst>
                                    </p:anim>
                                    <p:anim calcmode="lin" valueType="num">
                                      <p:cBhvr additive="base">
                                        <p:cTn id="8" dur="500" fill="hold"/>
                                        <p:tgtEl>
                                          <p:spTgt spid="5838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8383"/>
                                        </p:tgtEl>
                                        <p:attrNameLst>
                                          <p:attrName>style.visibility</p:attrName>
                                        </p:attrNameLst>
                                      </p:cBhvr>
                                      <p:to>
                                        <p:strVal val="visible"/>
                                      </p:to>
                                    </p:set>
                                    <p:anim calcmode="lin" valueType="num">
                                      <p:cBhvr additive="base">
                                        <p:cTn id="13" dur="500" fill="hold"/>
                                        <p:tgtEl>
                                          <p:spTgt spid="58383"/>
                                        </p:tgtEl>
                                        <p:attrNameLst>
                                          <p:attrName>ppt_x</p:attrName>
                                        </p:attrNameLst>
                                      </p:cBhvr>
                                      <p:tavLst>
                                        <p:tav tm="0">
                                          <p:val>
                                            <p:strVal val="#ppt_x"/>
                                          </p:val>
                                        </p:tav>
                                        <p:tav tm="100000">
                                          <p:val>
                                            <p:strVal val="#ppt_x"/>
                                          </p:val>
                                        </p:tav>
                                      </p:tavLst>
                                    </p:anim>
                                    <p:anim calcmode="lin" valueType="num">
                                      <p:cBhvr additive="base">
                                        <p:cTn id="14" dur="500" fill="hold"/>
                                        <p:tgtEl>
                                          <p:spTgt spid="5838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381"/>
                                        </p:tgtEl>
                                        <p:attrNameLst>
                                          <p:attrName>style.visibility</p:attrName>
                                        </p:attrNameLst>
                                      </p:cBhvr>
                                      <p:to>
                                        <p:strVal val="visible"/>
                                      </p:to>
                                    </p:set>
                                    <p:anim calcmode="lin" valueType="num">
                                      <p:cBhvr additive="base">
                                        <p:cTn id="19" dur="500" fill="hold"/>
                                        <p:tgtEl>
                                          <p:spTgt spid="58381"/>
                                        </p:tgtEl>
                                        <p:attrNameLst>
                                          <p:attrName>ppt_x</p:attrName>
                                        </p:attrNameLst>
                                      </p:cBhvr>
                                      <p:tavLst>
                                        <p:tav tm="0">
                                          <p:val>
                                            <p:strVal val="#ppt_x"/>
                                          </p:val>
                                        </p:tav>
                                        <p:tav tm="100000">
                                          <p:val>
                                            <p:strVal val="#ppt_x"/>
                                          </p:val>
                                        </p:tav>
                                      </p:tavLst>
                                    </p:anim>
                                    <p:anim calcmode="lin" valueType="num">
                                      <p:cBhvr additive="base">
                                        <p:cTn id="20" dur="500" fill="hold"/>
                                        <p:tgtEl>
                                          <p:spTgt spid="583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marL="0" indent="0">
              <a:buNone/>
            </a:pPr>
            <a:r>
              <a:rPr lang="zh-CN" altLang="en-US" dirty="0">
                <a:latin typeface="Times New Roman" panose="02020603050405020304" pitchFamily="18" charset="0"/>
                <a:cs typeface="Times New Roman" panose="02020603050405020304" pitchFamily="18" charset="0"/>
              </a:rPr>
              <a:t>问题：递减年金与递增年金之和的现值是多少？</a:t>
            </a:r>
          </a:p>
          <a:p>
            <a:endParaRPr lang="zh-CN" altLang="en-US" dirty="0"/>
          </a:p>
        </p:txBody>
      </p:sp>
      <p:sp>
        <p:nvSpPr>
          <p:cNvPr id="18434"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B1FE471-F5B5-4BA7-A478-5541CD61D0E3}" type="slidenum">
              <a:rPr lang="en-US" altLang="zh-CN" smtClean="0"/>
              <a:pPr eaLnBrk="1" hangingPunct="1"/>
              <a:t>15</a:t>
            </a:fld>
            <a:endParaRPr lang="en-US" altLang="zh-CN" smtClean="0"/>
          </a:p>
        </p:txBody>
      </p:sp>
      <p:sp>
        <p:nvSpPr>
          <p:cNvPr id="1843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3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3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3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40" name="Rectangle 16"/>
          <p:cNvSpPr>
            <a:spLocks noChangeArrowheads="1"/>
          </p:cNvSpPr>
          <p:nvPr/>
        </p:nvSpPr>
        <p:spPr bwMode="auto">
          <a:xfrm>
            <a:off x="0" y="3548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43" name="Rectangle 18"/>
          <p:cNvSpPr>
            <a:spLocks noChangeArrowheads="1"/>
          </p:cNvSpPr>
          <p:nvPr/>
        </p:nvSpPr>
        <p:spPr bwMode="auto">
          <a:xfrm>
            <a:off x="0" y="4221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45" name="Rectangle 19"/>
          <p:cNvSpPr>
            <a:spLocks noChangeArrowheads="1"/>
          </p:cNvSpPr>
          <p:nvPr/>
        </p:nvSpPr>
        <p:spPr bwMode="auto">
          <a:xfrm>
            <a:off x="0" y="4464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8448" name="Object 21"/>
          <p:cNvGraphicFramePr>
            <a:graphicFrameLocks noChangeAspect="1"/>
          </p:cNvGraphicFramePr>
          <p:nvPr>
            <p:extLst>
              <p:ext uri="{D42A27DB-BD31-4B8C-83A1-F6EECF244321}">
                <p14:modId xmlns:p14="http://schemas.microsoft.com/office/powerpoint/2010/main" val="4087294969"/>
              </p:ext>
            </p:extLst>
          </p:nvPr>
        </p:nvGraphicFramePr>
        <p:xfrm>
          <a:off x="5278186" y="3054066"/>
          <a:ext cx="3289961" cy="1409984"/>
        </p:xfrm>
        <a:graphic>
          <a:graphicData uri="http://schemas.openxmlformats.org/presentationml/2006/ole">
            <mc:AlternateContent xmlns:mc="http://schemas.openxmlformats.org/markup-compatibility/2006">
              <mc:Choice xmlns:v="urn:schemas-microsoft-com:vml" Requires="v">
                <p:oleObj spid="_x0000_s56391" name="Equation" r:id="rId3" imgW="977760" imgH="419040" progId="Equation.DSMT4">
                  <p:embed/>
                </p:oleObj>
              </mc:Choice>
              <mc:Fallback>
                <p:oleObj name="Equation" r:id="rId3" imgW="977760" imgH="419040" progId="Equation.DSMT4">
                  <p:embed/>
                  <p:pic>
                    <p:nvPicPr>
                      <p:cNvPr id="0" name=""/>
                      <p:cNvPicPr>
                        <a:picLocks noChangeAspect="1" noChangeArrowheads="1"/>
                      </p:cNvPicPr>
                      <p:nvPr/>
                    </p:nvPicPr>
                    <p:blipFill>
                      <a:blip r:embed="rId4"/>
                      <a:srcRect/>
                      <a:stretch>
                        <a:fillRect/>
                      </a:stretch>
                    </p:blipFill>
                    <p:spPr bwMode="auto">
                      <a:xfrm>
                        <a:off x="5278186" y="3054066"/>
                        <a:ext cx="3289961" cy="1409984"/>
                      </a:xfrm>
                      <a:prstGeom prst="rect">
                        <a:avLst/>
                      </a:prstGeom>
                      <a:solidFill>
                        <a:srgbClr val="92D050"/>
                      </a:solid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788531286"/>
              </p:ext>
            </p:extLst>
          </p:nvPr>
        </p:nvGraphicFramePr>
        <p:xfrm>
          <a:off x="927267" y="3167062"/>
          <a:ext cx="3187700" cy="1296988"/>
        </p:xfrm>
        <a:graphic>
          <a:graphicData uri="http://schemas.openxmlformats.org/presentationml/2006/ole">
            <mc:AlternateContent xmlns:mc="http://schemas.openxmlformats.org/markup-compatibility/2006">
              <mc:Choice xmlns:v="urn:schemas-microsoft-com:vml" Requires="v">
                <p:oleObj spid="_x0000_s56392" name="Equation" r:id="rId5" imgW="1054100" imgH="431800" progId="Equation.DSMT4">
                  <p:embed/>
                </p:oleObj>
              </mc:Choice>
              <mc:Fallback>
                <p:oleObj name="Equation" r:id="rId5" imgW="1054100" imgH="431800" progId="Equation.DSMT4">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7267" y="3167062"/>
                        <a:ext cx="3187700" cy="1296988"/>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2644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D676C5F-3CC0-46CA-B3A0-ABA564345453}" type="slidenum">
              <a:rPr lang="en-US" altLang="zh-CN" smtClean="0"/>
              <a:pPr eaLnBrk="1" hangingPunct="1"/>
              <a:t>16</a:t>
            </a:fld>
            <a:endParaRPr lang="en-US" altLang="zh-CN" dirty="0" smtClean="0"/>
          </a:p>
        </p:txBody>
      </p:sp>
      <p:sp>
        <p:nvSpPr>
          <p:cNvPr id="19459" name="Rectangle 3"/>
          <p:cNvSpPr>
            <a:spLocks noGrp="1" noChangeArrowheads="1"/>
          </p:cNvSpPr>
          <p:nvPr>
            <p:ph type="body" idx="1"/>
          </p:nvPr>
        </p:nvSpPr>
        <p:spPr>
          <a:xfrm>
            <a:off x="468313" y="1196975"/>
            <a:ext cx="8229600" cy="2016125"/>
          </a:xfrm>
        </p:spPr>
        <p:txBody>
          <a:bodyPr/>
          <a:lstStyle/>
          <a:p>
            <a:pPr eaLnBrk="1" hangingPunct="1">
              <a:lnSpc>
                <a:spcPct val="160000"/>
              </a:lnSpc>
            </a:pPr>
            <a:r>
              <a:rPr lang="zh-CN" altLang="en-US" sz="2400" b="1" dirty="0" smtClean="0">
                <a:solidFill>
                  <a:srgbClr val="111DB7"/>
                </a:solidFill>
                <a:latin typeface="Times New Roman" panose="02020603050405020304" pitchFamily="18" charset="0"/>
                <a:ea typeface="黑体" panose="02010609060101010101" pitchFamily="49" charset="-122"/>
                <a:cs typeface="Times New Roman" panose="02020603050405020304" pitchFamily="18" charset="0"/>
              </a:rPr>
              <a:t>例：</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一项年金在第一年末付款</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元，以后每年增加</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元，直至第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n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年。从第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n</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+ 1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年开始，每年递减</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元，直至最后一年付款</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元。证明该项年金的现值可以表示为</a:t>
            </a:r>
          </a:p>
          <a:p>
            <a:pPr eaLnBrk="1" hangingPunct="1">
              <a:lnSpc>
                <a:spcPct val="160000"/>
              </a:lnSpc>
            </a:pP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460" name="Line 4"/>
          <p:cNvSpPr>
            <a:spLocks noChangeShapeType="1"/>
          </p:cNvSpPr>
          <p:nvPr/>
        </p:nvSpPr>
        <p:spPr bwMode="auto">
          <a:xfrm>
            <a:off x="900113" y="3736975"/>
            <a:ext cx="72723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9461" name="Line 5"/>
          <p:cNvSpPr>
            <a:spLocks noChangeShapeType="1"/>
          </p:cNvSpPr>
          <p:nvPr/>
        </p:nvSpPr>
        <p:spPr bwMode="auto">
          <a:xfrm>
            <a:off x="1835150" y="3594100"/>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9462" name="Line 6"/>
          <p:cNvSpPr>
            <a:spLocks noChangeShapeType="1"/>
          </p:cNvSpPr>
          <p:nvPr/>
        </p:nvSpPr>
        <p:spPr bwMode="auto">
          <a:xfrm>
            <a:off x="2843213" y="3594100"/>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9463" name="Line 7"/>
          <p:cNvSpPr>
            <a:spLocks noChangeShapeType="1"/>
          </p:cNvSpPr>
          <p:nvPr/>
        </p:nvSpPr>
        <p:spPr bwMode="auto">
          <a:xfrm>
            <a:off x="6102350" y="35734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9464" name="Line 8"/>
          <p:cNvSpPr>
            <a:spLocks noChangeShapeType="1"/>
          </p:cNvSpPr>
          <p:nvPr/>
        </p:nvSpPr>
        <p:spPr bwMode="auto">
          <a:xfrm>
            <a:off x="5022850" y="35734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9465" name="Line 9"/>
          <p:cNvSpPr>
            <a:spLocks noChangeShapeType="1"/>
          </p:cNvSpPr>
          <p:nvPr/>
        </p:nvSpPr>
        <p:spPr bwMode="auto">
          <a:xfrm>
            <a:off x="8675688" y="3594100"/>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9466" name="Text Box 10"/>
          <p:cNvSpPr txBox="1">
            <a:spLocks noChangeArrowheads="1"/>
          </p:cNvSpPr>
          <p:nvPr/>
        </p:nvSpPr>
        <p:spPr bwMode="auto">
          <a:xfrm>
            <a:off x="1668562" y="4044950"/>
            <a:ext cx="356188"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b="1"/>
              <a:t>1</a:t>
            </a:r>
          </a:p>
        </p:txBody>
      </p:sp>
      <p:sp>
        <p:nvSpPr>
          <p:cNvPr id="19467" name="Text Box 11"/>
          <p:cNvSpPr txBox="1">
            <a:spLocks noChangeArrowheads="1"/>
          </p:cNvSpPr>
          <p:nvPr/>
        </p:nvSpPr>
        <p:spPr bwMode="auto">
          <a:xfrm>
            <a:off x="2700338" y="4025900"/>
            <a:ext cx="356188"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b="1"/>
              <a:t>2</a:t>
            </a:r>
          </a:p>
        </p:txBody>
      </p:sp>
      <p:sp>
        <p:nvSpPr>
          <p:cNvPr id="19468" name="Text Box 13"/>
          <p:cNvSpPr txBox="1">
            <a:spLocks noChangeArrowheads="1"/>
          </p:cNvSpPr>
          <p:nvPr/>
        </p:nvSpPr>
        <p:spPr bwMode="auto">
          <a:xfrm>
            <a:off x="4859338" y="4025900"/>
            <a:ext cx="356188" cy="55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b="1" i="1">
                <a:solidFill>
                  <a:srgbClr val="CC0000"/>
                </a:solidFill>
                <a:latin typeface="Times New Roman" pitchFamily="18" charset="0"/>
              </a:rPr>
              <a:t>n</a:t>
            </a:r>
          </a:p>
        </p:txBody>
      </p:sp>
      <p:sp>
        <p:nvSpPr>
          <p:cNvPr id="19469" name="Text Box 14"/>
          <p:cNvSpPr txBox="1">
            <a:spLocks noChangeArrowheads="1"/>
          </p:cNvSpPr>
          <p:nvPr/>
        </p:nvSpPr>
        <p:spPr bwMode="auto">
          <a:xfrm>
            <a:off x="5938838" y="4024313"/>
            <a:ext cx="835485" cy="551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b="1" i="1" dirty="0" smtClean="0">
                <a:latin typeface="Times New Roman" pitchFamily="18" charset="0"/>
              </a:rPr>
              <a:t>n ‒ </a:t>
            </a:r>
            <a:r>
              <a:rPr lang="en-US" altLang="zh-CN" b="1" dirty="0" smtClean="0"/>
              <a:t>1</a:t>
            </a:r>
            <a:endParaRPr lang="en-US" altLang="zh-CN" b="1" dirty="0"/>
          </a:p>
        </p:txBody>
      </p:sp>
      <p:sp>
        <p:nvSpPr>
          <p:cNvPr id="19470" name="Line 15"/>
          <p:cNvSpPr>
            <a:spLocks noChangeShapeType="1"/>
          </p:cNvSpPr>
          <p:nvPr/>
        </p:nvSpPr>
        <p:spPr bwMode="auto">
          <a:xfrm>
            <a:off x="900113" y="3736975"/>
            <a:ext cx="77755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9471" name="Text Box 16"/>
          <p:cNvSpPr txBox="1">
            <a:spLocks noChangeArrowheads="1"/>
          </p:cNvSpPr>
          <p:nvPr/>
        </p:nvSpPr>
        <p:spPr bwMode="auto">
          <a:xfrm>
            <a:off x="8532440" y="3973513"/>
            <a:ext cx="356188"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b="1" dirty="0"/>
              <a:t>1</a:t>
            </a:r>
          </a:p>
        </p:txBody>
      </p:sp>
      <p:sp>
        <p:nvSpPr>
          <p:cNvPr id="19472" name="Line 17"/>
          <p:cNvSpPr>
            <a:spLocks noChangeShapeType="1"/>
          </p:cNvSpPr>
          <p:nvPr/>
        </p:nvSpPr>
        <p:spPr bwMode="auto">
          <a:xfrm>
            <a:off x="900113" y="3716338"/>
            <a:ext cx="0" cy="1225550"/>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graphicFrame>
        <p:nvGraphicFramePr>
          <p:cNvPr id="88085" name="Object 21"/>
          <p:cNvGraphicFramePr>
            <a:graphicFrameLocks noChangeAspect="1"/>
          </p:cNvGraphicFramePr>
          <p:nvPr>
            <p:extLst>
              <p:ext uri="{D42A27DB-BD31-4B8C-83A1-F6EECF244321}">
                <p14:modId xmlns:p14="http://schemas.microsoft.com/office/powerpoint/2010/main" val="462594774"/>
              </p:ext>
            </p:extLst>
          </p:nvPr>
        </p:nvGraphicFramePr>
        <p:xfrm>
          <a:off x="1911350" y="5530850"/>
          <a:ext cx="2752725" cy="549275"/>
        </p:xfrm>
        <a:graphic>
          <a:graphicData uri="http://schemas.openxmlformats.org/presentationml/2006/ole">
            <mc:AlternateContent xmlns:mc="http://schemas.openxmlformats.org/markup-compatibility/2006">
              <mc:Choice xmlns:v="urn:schemas-microsoft-com:vml" Requires="v">
                <p:oleObj spid="_x0000_s12470" name="Equation" r:id="rId3" imgW="1269720" imgH="253800" progId="Equation.DSMT4">
                  <p:embed/>
                </p:oleObj>
              </mc:Choice>
              <mc:Fallback>
                <p:oleObj name="Equation" r:id="rId3" imgW="1269720" imgH="253800" progId="Equation.DSMT4">
                  <p:embed/>
                  <p:pic>
                    <p:nvPicPr>
                      <p:cNvPr id="0" name=""/>
                      <p:cNvPicPr>
                        <a:picLocks noChangeAspect="1" noChangeArrowheads="1"/>
                      </p:cNvPicPr>
                      <p:nvPr/>
                    </p:nvPicPr>
                    <p:blipFill>
                      <a:blip r:embed="rId4"/>
                      <a:srcRect/>
                      <a:stretch>
                        <a:fillRect/>
                      </a:stretch>
                    </p:blipFill>
                    <p:spPr bwMode="auto">
                      <a:xfrm>
                        <a:off x="1911350" y="5530850"/>
                        <a:ext cx="2752725"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835837059"/>
              </p:ext>
            </p:extLst>
          </p:nvPr>
        </p:nvGraphicFramePr>
        <p:xfrm>
          <a:off x="7018338" y="2481263"/>
          <a:ext cx="793750" cy="461962"/>
        </p:xfrm>
        <a:graphic>
          <a:graphicData uri="http://schemas.openxmlformats.org/presentationml/2006/ole">
            <mc:AlternateContent xmlns:mc="http://schemas.openxmlformats.org/markup-compatibility/2006">
              <mc:Choice xmlns:v="urn:schemas-microsoft-com:vml" Requires="v">
                <p:oleObj spid="_x0000_s12471" name="Equation" r:id="rId5" imgW="419040" imgH="241200" progId="Equation.DSMT4">
                  <p:embed/>
                </p:oleObj>
              </mc:Choice>
              <mc:Fallback>
                <p:oleObj name="Equation" r:id="rId5" imgW="419040" imgH="241200" progId="Equation.DSMT4">
                  <p:embed/>
                  <p:pic>
                    <p:nvPicPr>
                      <p:cNvPr id="0" name=""/>
                      <p:cNvPicPr>
                        <a:picLocks noChangeAspect="1" noChangeArrowheads="1"/>
                      </p:cNvPicPr>
                      <p:nvPr/>
                    </p:nvPicPr>
                    <p:blipFill>
                      <a:blip r:embed="rId6"/>
                      <a:srcRect/>
                      <a:stretch>
                        <a:fillRect/>
                      </a:stretch>
                    </p:blipFill>
                    <p:spPr bwMode="auto">
                      <a:xfrm>
                        <a:off x="7018338" y="2481263"/>
                        <a:ext cx="793750"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64003787"/>
              </p:ext>
            </p:extLst>
          </p:nvPr>
        </p:nvGraphicFramePr>
        <p:xfrm>
          <a:off x="3697783" y="4102149"/>
          <a:ext cx="586185" cy="334963"/>
        </p:xfrm>
        <a:graphic>
          <a:graphicData uri="http://schemas.openxmlformats.org/presentationml/2006/ole">
            <mc:AlternateContent xmlns:mc="http://schemas.openxmlformats.org/markup-compatibility/2006">
              <mc:Choice xmlns:v="urn:schemas-microsoft-com:vml" Requires="v">
                <p:oleObj spid="_x0000_s12472" name="Equation" r:id="rId7" imgW="177480" imgH="101520" progId="Equation.DSMT4">
                  <p:embed/>
                </p:oleObj>
              </mc:Choice>
              <mc:Fallback>
                <p:oleObj name="Equation" r:id="rId7" imgW="177480" imgH="101520" progId="Equation.DSMT4">
                  <p:embed/>
                  <p:pic>
                    <p:nvPicPr>
                      <p:cNvPr id="0" name=""/>
                      <p:cNvPicPr/>
                      <p:nvPr/>
                    </p:nvPicPr>
                    <p:blipFill>
                      <a:blip r:embed="rId8"/>
                      <a:stretch>
                        <a:fillRect/>
                      </a:stretch>
                    </p:blipFill>
                    <p:spPr>
                      <a:xfrm>
                        <a:off x="3697783" y="4102149"/>
                        <a:ext cx="586185" cy="33496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840332203"/>
              </p:ext>
            </p:extLst>
          </p:nvPr>
        </p:nvGraphicFramePr>
        <p:xfrm>
          <a:off x="7224985" y="4102149"/>
          <a:ext cx="587375" cy="334963"/>
        </p:xfrm>
        <a:graphic>
          <a:graphicData uri="http://schemas.openxmlformats.org/presentationml/2006/ole">
            <mc:AlternateContent xmlns:mc="http://schemas.openxmlformats.org/markup-compatibility/2006">
              <mc:Choice xmlns:v="urn:schemas-microsoft-com:vml" Requires="v">
                <p:oleObj spid="_x0000_s12473" name="Equation" r:id="rId9" imgW="177480" imgH="101520" progId="Equation.DSMT4">
                  <p:embed/>
                </p:oleObj>
              </mc:Choice>
              <mc:Fallback>
                <p:oleObj name="Equation" r:id="rId9" imgW="177480" imgH="10152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24985" y="4102149"/>
                        <a:ext cx="5873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3435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8085"/>
                                        </p:tgtEl>
                                        <p:attrNameLst>
                                          <p:attrName>style.visibility</p:attrName>
                                        </p:attrNameLst>
                                      </p:cBhvr>
                                      <p:to>
                                        <p:strVal val="visible"/>
                                      </p:to>
                                    </p:set>
                                    <p:anim calcmode="lin" valueType="num">
                                      <p:cBhvr additive="base">
                                        <p:cTn id="13" dur="500" fill="hold"/>
                                        <p:tgtEl>
                                          <p:spTgt spid="88085"/>
                                        </p:tgtEl>
                                        <p:attrNameLst>
                                          <p:attrName>ppt_x</p:attrName>
                                        </p:attrNameLst>
                                      </p:cBhvr>
                                      <p:tavLst>
                                        <p:tav tm="0">
                                          <p:val>
                                            <p:strVal val="#ppt_x"/>
                                          </p:val>
                                        </p:tav>
                                        <p:tav tm="100000">
                                          <p:val>
                                            <p:strVal val="#ppt_x"/>
                                          </p:val>
                                        </p:tav>
                                      </p:tavLst>
                                    </p:anim>
                                    <p:anim calcmode="lin" valueType="num">
                                      <p:cBhvr additive="base">
                                        <p:cTn id="14" dur="500" fill="hold"/>
                                        <p:tgtEl>
                                          <p:spTgt spid="880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5951EFF-2E70-4AEC-9E98-DEE4D9F2B698}" type="slidenum">
              <a:rPr lang="en-US" altLang="zh-CN" smtClean="0"/>
              <a:pPr eaLnBrk="1" hangingPunct="1"/>
              <a:t>17</a:t>
            </a:fld>
            <a:endParaRPr lang="en-US" altLang="zh-CN" smtClean="0"/>
          </a:p>
        </p:txBody>
      </p:sp>
      <p:sp>
        <p:nvSpPr>
          <p:cNvPr id="67587" name="Rectangle 3"/>
          <p:cNvSpPr>
            <a:spLocks noGrp="1" noChangeArrowheads="1"/>
          </p:cNvSpPr>
          <p:nvPr>
            <p:ph type="body" idx="1"/>
          </p:nvPr>
        </p:nvSpPr>
        <p:spPr>
          <a:xfrm>
            <a:off x="107950" y="908050"/>
            <a:ext cx="8229600" cy="5400675"/>
          </a:xfrm>
        </p:spPr>
        <p:txBody>
          <a:bodyPr/>
          <a:lstStyle/>
          <a:p>
            <a:pPr eaLnBrk="1" hangingPunct="1">
              <a:buFont typeface="Wingdings" pitchFamily="2" charset="2"/>
              <a:buNone/>
            </a:pPr>
            <a:r>
              <a:rPr lang="en-US" altLang="zh-CN" sz="2400" b="1" smtClean="0">
                <a:latin typeface="Times New Roman" panose="02020603050405020304" pitchFamily="18" charset="0"/>
                <a:ea typeface="黑体" panose="02010609060101010101" pitchFamily="49" charset="-122"/>
                <a:cs typeface="Times New Roman" panose="02020603050405020304" pitchFamily="18" charset="0"/>
              </a:rPr>
              <a:t/>
            </a:r>
            <a:br>
              <a:rPr lang="en-US" altLang="zh-CN" sz="2400" b="1" smtClean="0">
                <a:latin typeface="Times New Roman" panose="02020603050405020304" pitchFamily="18" charset="0"/>
                <a:ea typeface="黑体" panose="02010609060101010101" pitchFamily="49" charset="-122"/>
                <a:cs typeface="Times New Roman" panose="02020603050405020304" pitchFamily="18" charset="0"/>
              </a:rPr>
            </a:br>
            <a:endParaRPr lang="en-US" altLang="zh-CN" sz="2400" b="1"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48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7593" name="Object 9"/>
          <p:cNvGraphicFramePr>
            <a:graphicFrameLocks noChangeAspect="1"/>
          </p:cNvGraphicFramePr>
          <p:nvPr>
            <p:extLst>
              <p:ext uri="{D42A27DB-BD31-4B8C-83A1-F6EECF244321}">
                <p14:modId xmlns:p14="http://schemas.microsoft.com/office/powerpoint/2010/main" val="91395789"/>
              </p:ext>
            </p:extLst>
          </p:nvPr>
        </p:nvGraphicFramePr>
        <p:xfrm>
          <a:off x="573088" y="1138238"/>
          <a:ext cx="2384425" cy="527050"/>
        </p:xfrm>
        <a:graphic>
          <a:graphicData uri="http://schemas.openxmlformats.org/presentationml/2006/ole">
            <mc:AlternateContent xmlns:mc="http://schemas.openxmlformats.org/markup-compatibility/2006">
              <mc:Choice xmlns:v="urn:schemas-microsoft-com:vml" Requires="v">
                <p:oleObj spid="_x0000_s13584" name="Equation" r:id="rId3" imgW="1155600" imgH="253800" progId="Equation.DSMT4">
                  <p:embed/>
                </p:oleObj>
              </mc:Choice>
              <mc:Fallback>
                <p:oleObj name="Equation" r:id="rId3" imgW="1155600" imgH="253800" progId="Equation.DSMT4">
                  <p:embed/>
                  <p:pic>
                    <p:nvPicPr>
                      <p:cNvPr id="0" name=""/>
                      <p:cNvPicPr>
                        <a:picLocks noChangeAspect="1" noChangeArrowheads="1"/>
                      </p:cNvPicPr>
                      <p:nvPr/>
                    </p:nvPicPr>
                    <p:blipFill>
                      <a:blip r:embed="rId4"/>
                      <a:srcRect/>
                      <a:stretch>
                        <a:fillRect/>
                      </a:stretch>
                    </p:blipFill>
                    <p:spPr bwMode="auto">
                      <a:xfrm>
                        <a:off x="573088" y="1138238"/>
                        <a:ext cx="238442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6" name="Rectangle 11"/>
          <p:cNvSpPr>
            <a:spLocks noChangeArrowheads="1"/>
          </p:cNvSpPr>
          <p:nvPr/>
        </p:nvSpPr>
        <p:spPr bwMode="auto">
          <a:xfrm>
            <a:off x="0" y="266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7592" name="Object 8"/>
          <p:cNvGraphicFramePr>
            <a:graphicFrameLocks noChangeAspect="1"/>
          </p:cNvGraphicFramePr>
          <p:nvPr>
            <p:extLst>
              <p:ext uri="{D42A27DB-BD31-4B8C-83A1-F6EECF244321}">
                <p14:modId xmlns:p14="http://schemas.microsoft.com/office/powerpoint/2010/main" val="1131656501"/>
              </p:ext>
            </p:extLst>
          </p:nvPr>
        </p:nvGraphicFramePr>
        <p:xfrm>
          <a:off x="2987675" y="1004888"/>
          <a:ext cx="3311525" cy="803275"/>
        </p:xfrm>
        <a:graphic>
          <a:graphicData uri="http://schemas.openxmlformats.org/presentationml/2006/ole">
            <mc:AlternateContent xmlns:mc="http://schemas.openxmlformats.org/markup-compatibility/2006">
              <mc:Choice xmlns:v="urn:schemas-microsoft-com:vml" Requires="v">
                <p:oleObj spid="_x0000_s13585" name="Equation" r:id="rId5" imgW="1777680" imgH="431640" progId="Equation.DSMT4">
                  <p:embed/>
                </p:oleObj>
              </mc:Choice>
              <mc:Fallback>
                <p:oleObj name="Equation" r:id="rId5" imgW="1777680" imgH="431640" progId="Equation.DSMT4">
                  <p:embed/>
                  <p:pic>
                    <p:nvPicPr>
                      <p:cNvPr id="0" name=""/>
                      <p:cNvPicPr>
                        <a:picLocks noChangeAspect="1" noChangeArrowheads="1"/>
                      </p:cNvPicPr>
                      <p:nvPr/>
                    </p:nvPicPr>
                    <p:blipFill>
                      <a:blip r:embed="rId6"/>
                      <a:srcRect/>
                      <a:stretch>
                        <a:fillRect/>
                      </a:stretch>
                    </p:blipFill>
                    <p:spPr bwMode="auto">
                      <a:xfrm>
                        <a:off x="2987675" y="1004888"/>
                        <a:ext cx="3311525"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8" name="Rectangle 12"/>
          <p:cNvSpPr>
            <a:spLocks noChangeArrowheads="1"/>
          </p:cNvSpPr>
          <p:nvPr/>
        </p:nvSpPr>
        <p:spPr bwMode="auto">
          <a:xfrm>
            <a:off x="0" y="723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7591" name="Object 7"/>
          <p:cNvGraphicFramePr>
            <a:graphicFrameLocks noChangeAspect="1"/>
          </p:cNvGraphicFramePr>
          <p:nvPr>
            <p:extLst>
              <p:ext uri="{D42A27DB-BD31-4B8C-83A1-F6EECF244321}">
                <p14:modId xmlns:p14="http://schemas.microsoft.com/office/powerpoint/2010/main" val="985274784"/>
              </p:ext>
            </p:extLst>
          </p:nvPr>
        </p:nvGraphicFramePr>
        <p:xfrm>
          <a:off x="3000375" y="2276475"/>
          <a:ext cx="4438650" cy="776288"/>
        </p:xfrm>
        <a:graphic>
          <a:graphicData uri="http://schemas.openxmlformats.org/presentationml/2006/ole">
            <mc:AlternateContent xmlns:mc="http://schemas.openxmlformats.org/markup-compatibility/2006">
              <mc:Choice xmlns:v="urn:schemas-microsoft-com:vml" Requires="v">
                <p:oleObj spid="_x0000_s13586" name="Equation" r:id="rId7" imgW="2234880" imgH="393480" progId="Equation.DSMT4">
                  <p:embed/>
                </p:oleObj>
              </mc:Choice>
              <mc:Fallback>
                <p:oleObj name="Equation" r:id="rId7" imgW="2234880" imgH="393480" progId="Equation.DSMT4">
                  <p:embed/>
                  <p:pic>
                    <p:nvPicPr>
                      <p:cNvPr id="0" name=""/>
                      <p:cNvPicPr>
                        <a:picLocks noChangeAspect="1" noChangeArrowheads="1"/>
                      </p:cNvPicPr>
                      <p:nvPr/>
                    </p:nvPicPr>
                    <p:blipFill>
                      <a:blip r:embed="rId8"/>
                      <a:srcRect/>
                      <a:stretch>
                        <a:fillRect/>
                      </a:stretch>
                    </p:blipFill>
                    <p:spPr bwMode="auto">
                      <a:xfrm>
                        <a:off x="3000375" y="2276475"/>
                        <a:ext cx="4438650"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0" name="Rectangle 13"/>
          <p:cNvSpPr>
            <a:spLocks noChangeArrowheads="1"/>
          </p:cNvSpPr>
          <p:nvPr/>
        </p:nvSpPr>
        <p:spPr bwMode="auto">
          <a:xfrm>
            <a:off x="0" y="1125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7590" name="Object 6"/>
          <p:cNvGraphicFramePr>
            <a:graphicFrameLocks noChangeAspect="1"/>
          </p:cNvGraphicFramePr>
          <p:nvPr>
            <p:extLst>
              <p:ext uri="{D42A27DB-BD31-4B8C-83A1-F6EECF244321}">
                <p14:modId xmlns:p14="http://schemas.microsoft.com/office/powerpoint/2010/main" val="3189126469"/>
              </p:ext>
            </p:extLst>
          </p:nvPr>
        </p:nvGraphicFramePr>
        <p:xfrm>
          <a:off x="2998788" y="3500438"/>
          <a:ext cx="2927350" cy="738187"/>
        </p:xfrm>
        <a:graphic>
          <a:graphicData uri="http://schemas.openxmlformats.org/presentationml/2006/ole">
            <mc:AlternateContent xmlns:mc="http://schemas.openxmlformats.org/markup-compatibility/2006">
              <mc:Choice xmlns:v="urn:schemas-microsoft-com:vml" Requires="v">
                <p:oleObj spid="_x0000_s13587" name="Equation" r:id="rId9" imgW="1549080" imgH="393480" progId="Equation.DSMT4">
                  <p:embed/>
                </p:oleObj>
              </mc:Choice>
              <mc:Fallback>
                <p:oleObj name="Equation" r:id="rId9" imgW="1549080" imgH="393480" progId="Equation.DSMT4">
                  <p:embed/>
                  <p:pic>
                    <p:nvPicPr>
                      <p:cNvPr id="0" name=""/>
                      <p:cNvPicPr>
                        <a:picLocks noChangeAspect="1" noChangeArrowheads="1"/>
                      </p:cNvPicPr>
                      <p:nvPr/>
                    </p:nvPicPr>
                    <p:blipFill>
                      <a:blip r:embed="rId10"/>
                      <a:srcRect/>
                      <a:stretch>
                        <a:fillRect/>
                      </a:stretch>
                    </p:blipFill>
                    <p:spPr bwMode="auto">
                      <a:xfrm>
                        <a:off x="2998788" y="3500438"/>
                        <a:ext cx="2927350"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2" name="Rectangle 14"/>
          <p:cNvSpPr>
            <a:spLocks noChangeArrowheads="1"/>
          </p:cNvSpPr>
          <p:nvPr/>
        </p:nvSpPr>
        <p:spPr bwMode="auto">
          <a:xfrm>
            <a:off x="0" y="1504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7589" name="Object 5"/>
          <p:cNvGraphicFramePr>
            <a:graphicFrameLocks noChangeAspect="1"/>
          </p:cNvGraphicFramePr>
          <p:nvPr>
            <p:extLst>
              <p:ext uri="{D42A27DB-BD31-4B8C-83A1-F6EECF244321}">
                <p14:modId xmlns:p14="http://schemas.microsoft.com/office/powerpoint/2010/main" val="2986042059"/>
              </p:ext>
            </p:extLst>
          </p:nvPr>
        </p:nvGraphicFramePr>
        <p:xfrm>
          <a:off x="2965450" y="4652963"/>
          <a:ext cx="2205038" cy="696912"/>
        </p:xfrm>
        <a:graphic>
          <a:graphicData uri="http://schemas.openxmlformats.org/presentationml/2006/ole">
            <mc:AlternateContent xmlns:mc="http://schemas.openxmlformats.org/markup-compatibility/2006">
              <mc:Choice xmlns:v="urn:schemas-microsoft-com:vml" Requires="v">
                <p:oleObj spid="_x0000_s13588" name="Equation" r:id="rId11" imgW="1231560" imgH="393480" progId="Equation.DSMT4">
                  <p:embed/>
                </p:oleObj>
              </mc:Choice>
              <mc:Fallback>
                <p:oleObj name="Equation" r:id="rId11" imgW="1231560" imgH="393480" progId="Equation.DSMT4">
                  <p:embed/>
                  <p:pic>
                    <p:nvPicPr>
                      <p:cNvPr id="0" name=""/>
                      <p:cNvPicPr>
                        <a:picLocks noChangeAspect="1" noChangeArrowheads="1"/>
                      </p:cNvPicPr>
                      <p:nvPr/>
                    </p:nvPicPr>
                    <p:blipFill>
                      <a:blip r:embed="rId12"/>
                      <a:srcRect/>
                      <a:stretch>
                        <a:fillRect/>
                      </a:stretch>
                    </p:blipFill>
                    <p:spPr bwMode="auto">
                      <a:xfrm>
                        <a:off x="2965450" y="4652963"/>
                        <a:ext cx="2205038" cy="696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4" name="Rectangle 15"/>
          <p:cNvSpPr>
            <a:spLocks noChangeArrowheads="1"/>
          </p:cNvSpPr>
          <p:nvPr/>
        </p:nvSpPr>
        <p:spPr bwMode="auto">
          <a:xfrm>
            <a:off x="0" y="1895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7588" name="Object 4"/>
          <p:cNvGraphicFramePr>
            <a:graphicFrameLocks noChangeAspect="1"/>
          </p:cNvGraphicFramePr>
          <p:nvPr>
            <p:extLst>
              <p:ext uri="{D42A27DB-BD31-4B8C-83A1-F6EECF244321}">
                <p14:modId xmlns:p14="http://schemas.microsoft.com/office/powerpoint/2010/main" val="1772367562"/>
              </p:ext>
            </p:extLst>
          </p:nvPr>
        </p:nvGraphicFramePr>
        <p:xfrm>
          <a:off x="2976563" y="5691188"/>
          <a:ext cx="1031875" cy="461962"/>
        </p:xfrm>
        <a:graphic>
          <a:graphicData uri="http://schemas.openxmlformats.org/presentationml/2006/ole">
            <mc:AlternateContent xmlns:mc="http://schemas.openxmlformats.org/markup-compatibility/2006">
              <mc:Choice xmlns:v="urn:schemas-microsoft-com:vml" Requires="v">
                <p:oleObj spid="_x0000_s13589" name="Equation" r:id="rId13" imgW="545760" imgH="241200" progId="Equation.DSMT4">
                  <p:embed/>
                </p:oleObj>
              </mc:Choice>
              <mc:Fallback>
                <p:oleObj name="Equation" r:id="rId13" imgW="545760" imgH="241200" progId="Equation.DSMT4">
                  <p:embed/>
                  <p:pic>
                    <p:nvPicPr>
                      <p:cNvPr id="0" name=""/>
                      <p:cNvPicPr>
                        <a:picLocks noChangeAspect="1" noChangeArrowheads="1"/>
                      </p:cNvPicPr>
                      <p:nvPr/>
                    </p:nvPicPr>
                    <p:blipFill>
                      <a:blip r:embed="rId14"/>
                      <a:srcRect/>
                      <a:stretch>
                        <a:fillRect/>
                      </a:stretch>
                    </p:blipFill>
                    <p:spPr bwMode="auto">
                      <a:xfrm>
                        <a:off x="2976563" y="5691188"/>
                        <a:ext cx="1031875"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600" name="Line 16"/>
          <p:cNvSpPr>
            <a:spLocks noChangeShapeType="1"/>
          </p:cNvSpPr>
          <p:nvPr/>
        </p:nvSpPr>
        <p:spPr bwMode="auto">
          <a:xfrm>
            <a:off x="4500563" y="2347913"/>
            <a:ext cx="576262" cy="57626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01" name="Line 17"/>
          <p:cNvSpPr>
            <a:spLocks noChangeShapeType="1"/>
          </p:cNvSpPr>
          <p:nvPr/>
        </p:nvSpPr>
        <p:spPr bwMode="auto">
          <a:xfrm>
            <a:off x="5148263" y="2347913"/>
            <a:ext cx="576262" cy="576262"/>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11961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7593"/>
                                        </p:tgtEl>
                                        <p:attrNameLst>
                                          <p:attrName>style.visibility</p:attrName>
                                        </p:attrNameLst>
                                      </p:cBhvr>
                                      <p:to>
                                        <p:strVal val="visible"/>
                                      </p:to>
                                    </p:set>
                                    <p:anim calcmode="lin" valueType="num">
                                      <p:cBhvr additive="base">
                                        <p:cTn id="11" dur="500" fill="hold"/>
                                        <p:tgtEl>
                                          <p:spTgt spid="67593"/>
                                        </p:tgtEl>
                                        <p:attrNameLst>
                                          <p:attrName>ppt_x</p:attrName>
                                        </p:attrNameLst>
                                      </p:cBhvr>
                                      <p:tavLst>
                                        <p:tav tm="0">
                                          <p:val>
                                            <p:strVal val="#ppt_x"/>
                                          </p:val>
                                        </p:tav>
                                        <p:tav tm="100000">
                                          <p:val>
                                            <p:strVal val="#ppt_x"/>
                                          </p:val>
                                        </p:tav>
                                      </p:tavLst>
                                    </p:anim>
                                    <p:anim calcmode="lin" valueType="num">
                                      <p:cBhvr additive="base">
                                        <p:cTn id="12" dur="500" fill="hold"/>
                                        <p:tgtEl>
                                          <p:spTgt spid="6759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7592"/>
                                        </p:tgtEl>
                                        <p:attrNameLst>
                                          <p:attrName>style.visibility</p:attrName>
                                        </p:attrNameLst>
                                      </p:cBhvr>
                                      <p:to>
                                        <p:strVal val="visible"/>
                                      </p:to>
                                    </p:set>
                                    <p:anim calcmode="lin" valueType="num">
                                      <p:cBhvr additive="base">
                                        <p:cTn id="15" dur="500" fill="hold"/>
                                        <p:tgtEl>
                                          <p:spTgt spid="67592"/>
                                        </p:tgtEl>
                                        <p:attrNameLst>
                                          <p:attrName>ppt_x</p:attrName>
                                        </p:attrNameLst>
                                      </p:cBhvr>
                                      <p:tavLst>
                                        <p:tav tm="0">
                                          <p:val>
                                            <p:strVal val="#ppt_x"/>
                                          </p:val>
                                        </p:tav>
                                        <p:tav tm="100000">
                                          <p:val>
                                            <p:strVal val="#ppt_x"/>
                                          </p:val>
                                        </p:tav>
                                      </p:tavLst>
                                    </p:anim>
                                    <p:anim calcmode="lin" valueType="num">
                                      <p:cBhvr additive="base">
                                        <p:cTn id="16" dur="500" fill="hold"/>
                                        <p:tgtEl>
                                          <p:spTgt spid="67592"/>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67591"/>
                                        </p:tgtEl>
                                        <p:attrNameLst>
                                          <p:attrName>style.visibility</p:attrName>
                                        </p:attrNameLst>
                                      </p:cBhvr>
                                      <p:to>
                                        <p:strVal val="visible"/>
                                      </p:to>
                                    </p:set>
                                    <p:anim calcmode="lin" valueType="num">
                                      <p:cBhvr additive="base">
                                        <p:cTn id="21" dur="500" fill="hold"/>
                                        <p:tgtEl>
                                          <p:spTgt spid="67591"/>
                                        </p:tgtEl>
                                        <p:attrNameLst>
                                          <p:attrName>ppt_x</p:attrName>
                                        </p:attrNameLst>
                                      </p:cBhvr>
                                      <p:tavLst>
                                        <p:tav tm="0">
                                          <p:val>
                                            <p:strVal val="#ppt_x"/>
                                          </p:val>
                                        </p:tav>
                                        <p:tav tm="100000">
                                          <p:val>
                                            <p:strVal val="#ppt_x"/>
                                          </p:val>
                                        </p:tav>
                                      </p:tavLst>
                                    </p:anim>
                                    <p:anim calcmode="lin" valueType="num">
                                      <p:cBhvr additive="base">
                                        <p:cTn id="22" dur="500" fill="hold"/>
                                        <p:tgtEl>
                                          <p:spTgt spid="67591"/>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7600"/>
                                        </p:tgtEl>
                                        <p:attrNameLst>
                                          <p:attrName>style.visibility</p:attrName>
                                        </p:attrNameLst>
                                      </p:cBhvr>
                                      <p:to>
                                        <p:strVal val="visible"/>
                                      </p:to>
                                    </p:set>
                                    <p:anim calcmode="lin" valueType="num">
                                      <p:cBhvr additive="base">
                                        <p:cTn id="27" dur="500" fill="hold"/>
                                        <p:tgtEl>
                                          <p:spTgt spid="67600"/>
                                        </p:tgtEl>
                                        <p:attrNameLst>
                                          <p:attrName>ppt_x</p:attrName>
                                        </p:attrNameLst>
                                      </p:cBhvr>
                                      <p:tavLst>
                                        <p:tav tm="0">
                                          <p:val>
                                            <p:strVal val="#ppt_x"/>
                                          </p:val>
                                        </p:tav>
                                        <p:tav tm="100000">
                                          <p:val>
                                            <p:strVal val="#ppt_x"/>
                                          </p:val>
                                        </p:tav>
                                      </p:tavLst>
                                    </p:anim>
                                    <p:anim calcmode="lin" valueType="num">
                                      <p:cBhvr additive="base">
                                        <p:cTn id="28" dur="500" fill="hold"/>
                                        <p:tgtEl>
                                          <p:spTgt spid="6760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7601"/>
                                        </p:tgtEl>
                                        <p:attrNameLst>
                                          <p:attrName>style.visibility</p:attrName>
                                        </p:attrNameLst>
                                      </p:cBhvr>
                                      <p:to>
                                        <p:strVal val="visible"/>
                                      </p:to>
                                    </p:set>
                                    <p:anim calcmode="lin" valueType="num">
                                      <p:cBhvr additive="base">
                                        <p:cTn id="31" dur="500" fill="hold"/>
                                        <p:tgtEl>
                                          <p:spTgt spid="67601"/>
                                        </p:tgtEl>
                                        <p:attrNameLst>
                                          <p:attrName>ppt_x</p:attrName>
                                        </p:attrNameLst>
                                      </p:cBhvr>
                                      <p:tavLst>
                                        <p:tav tm="0">
                                          <p:val>
                                            <p:strVal val="#ppt_x"/>
                                          </p:val>
                                        </p:tav>
                                        <p:tav tm="100000">
                                          <p:val>
                                            <p:strVal val="#ppt_x"/>
                                          </p:val>
                                        </p:tav>
                                      </p:tavLst>
                                    </p:anim>
                                    <p:anim calcmode="lin" valueType="num">
                                      <p:cBhvr additive="base">
                                        <p:cTn id="32" dur="500" fill="hold"/>
                                        <p:tgtEl>
                                          <p:spTgt spid="6760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67590"/>
                                        </p:tgtEl>
                                        <p:attrNameLst>
                                          <p:attrName>style.visibility</p:attrName>
                                        </p:attrNameLst>
                                      </p:cBhvr>
                                      <p:to>
                                        <p:strVal val="visible"/>
                                      </p:to>
                                    </p:set>
                                    <p:anim calcmode="lin" valueType="num">
                                      <p:cBhvr additive="base">
                                        <p:cTn id="37" dur="500" fill="hold"/>
                                        <p:tgtEl>
                                          <p:spTgt spid="67590"/>
                                        </p:tgtEl>
                                        <p:attrNameLst>
                                          <p:attrName>ppt_x</p:attrName>
                                        </p:attrNameLst>
                                      </p:cBhvr>
                                      <p:tavLst>
                                        <p:tav tm="0">
                                          <p:val>
                                            <p:strVal val="#ppt_x"/>
                                          </p:val>
                                        </p:tav>
                                        <p:tav tm="100000">
                                          <p:val>
                                            <p:strVal val="#ppt_x"/>
                                          </p:val>
                                        </p:tav>
                                      </p:tavLst>
                                    </p:anim>
                                    <p:anim calcmode="lin" valueType="num">
                                      <p:cBhvr additive="base">
                                        <p:cTn id="38" dur="500" fill="hold"/>
                                        <p:tgtEl>
                                          <p:spTgt spid="67590"/>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67589"/>
                                        </p:tgtEl>
                                        <p:attrNameLst>
                                          <p:attrName>style.visibility</p:attrName>
                                        </p:attrNameLst>
                                      </p:cBhvr>
                                      <p:to>
                                        <p:strVal val="visible"/>
                                      </p:to>
                                    </p:set>
                                    <p:anim calcmode="lin" valueType="num">
                                      <p:cBhvr additive="base">
                                        <p:cTn id="43" dur="500" fill="hold"/>
                                        <p:tgtEl>
                                          <p:spTgt spid="67589"/>
                                        </p:tgtEl>
                                        <p:attrNameLst>
                                          <p:attrName>ppt_x</p:attrName>
                                        </p:attrNameLst>
                                      </p:cBhvr>
                                      <p:tavLst>
                                        <p:tav tm="0">
                                          <p:val>
                                            <p:strVal val="#ppt_x"/>
                                          </p:val>
                                        </p:tav>
                                        <p:tav tm="100000">
                                          <p:val>
                                            <p:strVal val="#ppt_x"/>
                                          </p:val>
                                        </p:tav>
                                      </p:tavLst>
                                    </p:anim>
                                    <p:anim calcmode="lin" valueType="num">
                                      <p:cBhvr additive="base">
                                        <p:cTn id="44" dur="500" fill="hold"/>
                                        <p:tgtEl>
                                          <p:spTgt spid="67589"/>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67588"/>
                                        </p:tgtEl>
                                        <p:attrNameLst>
                                          <p:attrName>style.visibility</p:attrName>
                                        </p:attrNameLst>
                                      </p:cBhvr>
                                      <p:to>
                                        <p:strVal val="visible"/>
                                      </p:to>
                                    </p:set>
                                    <p:anim calcmode="lin" valueType="num">
                                      <p:cBhvr additive="base">
                                        <p:cTn id="49" dur="500" fill="hold"/>
                                        <p:tgtEl>
                                          <p:spTgt spid="67588"/>
                                        </p:tgtEl>
                                        <p:attrNameLst>
                                          <p:attrName>ppt_x</p:attrName>
                                        </p:attrNameLst>
                                      </p:cBhvr>
                                      <p:tavLst>
                                        <p:tav tm="0">
                                          <p:val>
                                            <p:strVal val="#ppt_x"/>
                                          </p:val>
                                        </p:tav>
                                        <p:tav tm="100000">
                                          <p:val>
                                            <p:strVal val="#ppt_x"/>
                                          </p:val>
                                        </p:tav>
                                      </p:tavLst>
                                    </p:anim>
                                    <p:anim calcmode="lin" valueType="num">
                                      <p:cBhvr additive="base">
                                        <p:cTn id="50" dur="500" fill="hold"/>
                                        <p:tgtEl>
                                          <p:spTgt spid="675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P spid="67600" grpId="0" animBg="1"/>
      <p:bldP spid="6760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36712"/>
            <a:ext cx="8496944" cy="576064"/>
          </a:xfrm>
        </p:spPr>
        <p:txBody>
          <a:bodyPr/>
          <a:lstStyle/>
          <a:p>
            <a:pPr marL="0" indent="0">
              <a:buNone/>
            </a:pPr>
            <a:r>
              <a:rPr lang="zh-CN" altLang="en-US" sz="2400" dirty="0" smtClean="0">
                <a:latin typeface="Times New Roman" panose="02020603050405020304" pitchFamily="18" charset="0"/>
                <a:cs typeface="Times New Roman" panose="02020603050405020304" pitchFamily="18" charset="0"/>
              </a:rPr>
              <a:t>练习：</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一项</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20</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年期的年金，每年末的付款金额如下。年实际利率为</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6%，</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计算其现值。</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57FF1E08-21FC-44D1-A552-8A2D8F08DF46}" type="slidenum">
              <a:rPr lang="en-US" altLang="zh-CN" smtClean="0"/>
              <a:pPr>
                <a:defRPr/>
              </a:pPr>
              <a:t>18</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3914677777"/>
              </p:ext>
            </p:extLst>
          </p:nvPr>
        </p:nvGraphicFramePr>
        <p:xfrm>
          <a:off x="5462157" y="1469256"/>
          <a:ext cx="1463040" cy="5253990"/>
        </p:xfrm>
        <a:graphic>
          <a:graphicData uri="http://schemas.openxmlformats.org/drawingml/2006/table">
            <a:tbl>
              <a:tblPr>
                <a:tableStyleId>{2D5ABB26-0587-4C30-8999-92F81FD0307C}</a:tableStyleId>
              </a:tblPr>
              <a:tblGrid>
                <a:gridCol w="731520"/>
                <a:gridCol w="731520"/>
              </a:tblGrid>
              <a:tr h="177800">
                <a:tc>
                  <a:txBody>
                    <a:bodyPr/>
                    <a:lstStyle/>
                    <a:p>
                      <a:pPr algn="ctr" fontAlgn="ctr"/>
                      <a:r>
                        <a:rPr lang="zh-CN" altLang="en-US" sz="1600" b="1" u="none" strike="noStrike" dirty="0">
                          <a:effectLst/>
                        </a:rPr>
                        <a:t>年份</a:t>
                      </a:r>
                      <a:endParaRPr lang="zh-CN" altLang="en-US"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b="1" u="none" strike="noStrike">
                          <a:effectLst/>
                        </a:rPr>
                        <a:t>金额</a:t>
                      </a:r>
                      <a:endParaRPr lang="zh-CN" altLang="en-US"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dirty="0">
                          <a:effectLst/>
                        </a:rPr>
                        <a:t>1</a:t>
                      </a:r>
                      <a:endParaRPr lang="en-US" altLang="zh-CN"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600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dirty="0">
                          <a:effectLst/>
                        </a:rPr>
                        <a:t>2</a:t>
                      </a:r>
                      <a:endParaRPr lang="en-US" altLang="zh-CN"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700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dirty="0">
                          <a:effectLst/>
                        </a:rPr>
                        <a:t>3</a:t>
                      </a:r>
                      <a:endParaRPr lang="en-US" altLang="zh-CN"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800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dirty="0">
                          <a:effectLst/>
                        </a:rPr>
                        <a:t>4</a:t>
                      </a:r>
                      <a:endParaRPr lang="en-US" altLang="zh-CN"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dirty="0">
                          <a:effectLst/>
                        </a:rPr>
                        <a:t>900</a:t>
                      </a:r>
                      <a:endParaRPr lang="en-US" altLang="zh-CN"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5</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dirty="0">
                          <a:effectLst/>
                        </a:rPr>
                        <a:t>1000</a:t>
                      </a:r>
                      <a:endParaRPr lang="en-US" altLang="zh-CN"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6</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dirty="0">
                          <a:effectLst/>
                        </a:rPr>
                        <a:t>1100</a:t>
                      </a:r>
                      <a:endParaRPr lang="en-US" altLang="zh-CN"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7</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dirty="0">
                          <a:effectLst/>
                        </a:rPr>
                        <a:t>1200</a:t>
                      </a:r>
                      <a:endParaRPr lang="en-US" altLang="zh-CN"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8</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dirty="0">
                          <a:effectLst/>
                        </a:rPr>
                        <a:t>1300</a:t>
                      </a:r>
                      <a:endParaRPr lang="en-US" altLang="zh-CN"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9</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dirty="0">
                          <a:effectLst/>
                        </a:rPr>
                        <a:t>1400</a:t>
                      </a:r>
                      <a:endParaRPr lang="en-US" altLang="zh-CN"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10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dirty="0">
                          <a:effectLst/>
                        </a:rPr>
                        <a:t>1500</a:t>
                      </a:r>
                      <a:endParaRPr lang="en-US" altLang="zh-CN"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11</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dirty="0">
                          <a:effectLst/>
                        </a:rPr>
                        <a:t>1400</a:t>
                      </a:r>
                      <a:endParaRPr lang="en-US" altLang="zh-CN"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12</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dirty="0">
                          <a:effectLst/>
                        </a:rPr>
                        <a:t>1300</a:t>
                      </a:r>
                      <a:endParaRPr lang="en-US" altLang="zh-CN"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13</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dirty="0">
                          <a:effectLst/>
                        </a:rPr>
                        <a:t>1200</a:t>
                      </a:r>
                      <a:endParaRPr lang="en-US" altLang="zh-CN"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14</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dirty="0">
                          <a:effectLst/>
                        </a:rPr>
                        <a:t>1100</a:t>
                      </a:r>
                      <a:endParaRPr lang="en-US" altLang="zh-CN"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15</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dirty="0">
                          <a:effectLst/>
                        </a:rPr>
                        <a:t>1000</a:t>
                      </a:r>
                      <a:endParaRPr lang="en-US" altLang="zh-CN"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16</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dirty="0">
                          <a:effectLst/>
                        </a:rPr>
                        <a:t>900</a:t>
                      </a:r>
                      <a:endParaRPr lang="en-US" altLang="zh-CN"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17</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dirty="0">
                          <a:effectLst/>
                        </a:rPr>
                        <a:t>800</a:t>
                      </a:r>
                      <a:endParaRPr lang="en-US" altLang="zh-CN"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18</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dirty="0">
                          <a:effectLst/>
                        </a:rPr>
                        <a:t>700</a:t>
                      </a:r>
                      <a:endParaRPr lang="en-US" altLang="zh-CN"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19</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dirty="0">
                          <a:effectLst/>
                        </a:rPr>
                        <a:t>600</a:t>
                      </a:r>
                      <a:endParaRPr lang="en-US" altLang="zh-CN"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20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dirty="0">
                          <a:effectLst/>
                        </a:rPr>
                        <a:t>500</a:t>
                      </a:r>
                      <a:endParaRPr lang="en-US" altLang="zh-CN"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867568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7FF1E08-21FC-44D1-A552-8A2D8F08DF46}" type="slidenum">
              <a:rPr lang="en-US" altLang="zh-CN" smtClean="0"/>
              <a:pPr>
                <a:defRPr/>
              </a:pPr>
              <a:t>19</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803516120"/>
              </p:ext>
            </p:extLst>
          </p:nvPr>
        </p:nvGraphicFramePr>
        <p:xfrm>
          <a:off x="611560" y="1312727"/>
          <a:ext cx="2438400" cy="5253990"/>
        </p:xfrm>
        <a:graphic>
          <a:graphicData uri="http://schemas.openxmlformats.org/drawingml/2006/table">
            <a:tbl>
              <a:tblPr>
                <a:tableStyleId>{2D5ABB26-0587-4C30-8999-92F81FD0307C}</a:tableStyleId>
              </a:tblPr>
              <a:tblGrid>
                <a:gridCol w="731520"/>
                <a:gridCol w="731520"/>
                <a:gridCol w="487680"/>
                <a:gridCol w="487680"/>
              </a:tblGrid>
              <a:tr h="177800">
                <a:tc>
                  <a:txBody>
                    <a:bodyPr/>
                    <a:lstStyle/>
                    <a:p>
                      <a:pPr algn="ctr" fontAlgn="ctr"/>
                      <a:r>
                        <a:rPr lang="zh-CN" altLang="en-US" sz="1600" b="1" u="none" strike="noStrike" dirty="0">
                          <a:effectLst/>
                        </a:rPr>
                        <a:t>年份</a:t>
                      </a:r>
                      <a:endParaRPr lang="zh-CN" altLang="en-US"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b="1" u="none" strike="noStrike">
                          <a:effectLst/>
                        </a:rPr>
                        <a:t>金额</a:t>
                      </a:r>
                      <a:endParaRPr lang="zh-CN" altLang="en-US"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zh-CN" altLang="en-US" sz="1600" b="1" u="none" strike="noStrike" dirty="0">
                          <a:effectLst/>
                        </a:rPr>
                        <a:t>分解</a:t>
                      </a:r>
                      <a:endParaRPr lang="zh-CN" altLang="en-US"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r>
              <a:tr h="177800">
                <a:tc>
                  <a:txBody>
                    <a:bodyPr/>
                    <a:lstStyle/>
                    <a:p>
                      <a:pPr algn="ctr" fontAlgn="ctr"/>
                      <a:r>
                        <a:rPr lang="en-US" altLang="zh-CN" sz="1600" b="1" u="none" strike="noStrike">
                          <a:effectLst/>
                        </a:rPr>
                        <a:t>1</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dirty="0">
                          <a:effectLst/>
                        </a:rPr>
                        <a:t>600</a:t>
                      </a:r>
                      <a:endParaRPr lang="en-US" altLang="zh-CN"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500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100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2</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700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500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200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3</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800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dirty="0">
                          <a:effectLst/>
                        </a:rPr>
                        <a:t>500</a:t>
                      </a:r>
                      <a:endParaRPr lang="en-US" altLang="zh-CN"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300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4</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900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500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400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5</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1000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500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500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6</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1100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500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600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7</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1200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500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700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8</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1300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500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800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9</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1400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500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900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10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1500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500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1000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11</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1400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500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900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12</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1300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500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800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13</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1200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500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700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14</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1100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500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600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15</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1000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500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500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16</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900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500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400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17</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800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500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300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18</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700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500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200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19</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600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500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100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pPr algn="ctr" fontAlgn="ctr"/>
                      <a:r>
                        <a:rPr lang="en-US" altLang="zh-CN" sz="1600" b="1" u="none" strike="noStrike">
                          <a:effectLst/>
                        </a:rPr>
                        <a:t>20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dirty="0">
                          <a:effectLst/>
                        </a:rPr>
                        <a:t>500</a:t>
                      </a:r>
                      <a:endParaRPr lang="en-US" altLang="zh-CN"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a:effectLst/>
                        </a:rPr>
                        <a:t>500</a:t>
                      </a:r>
                      <a:endParaRPr lang="en-US" altLang="zh-CN" sz="1600" b="1" i="0" u="none" strike="noStrike">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u="none" strike="noStrike" dirty="0">
                          <a:effectLst/>
                        </a:rPr>
                        <a:t>0</a:t>
                      </a:r>
                      <a:endParaRPr lang="en-US" altLang="zh-CN" sz="1600" b="1" i="0" u="none" strike="noStrike" dirty="0">
                        <a:solidFill>
                          <a:srgbClr val="000000"/>
                        </a:solidFill>
                        <a:effectLst/>
                        <a:latin typeface="宋体"/>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611560" y="718374"/>
            <a:ext cx="803425" cy="532069"/>
          </a:xfrm>
          <a:prstGeom prst="rect">
            <a:avLst/>
          </a:prstGeom>
          <a:noFill/>
        </p:spPr>
        <p:txBody>
          <a:bodyPr wrap="none" rtlCol="0">
            <a:spAutoFit/>
          </a:bodyPr>
          <a:lstStyle/>
          <a:p>
            <a:pPr>
              <a:buNone/>
            </a:pPr>
            <a:r>
              <a:rPr lang="zh-CN" altLang="en-US" b="1" dirty="0" smtClean="0">
                <a:latin typeface="黑体" panose="02010609060101010101" pitchFamily="49" charset="-122"/>
                <a:ea typeface="黑体" panose="02010609060101010101" pitchFamily="49" charset="-122"/>
              </a:rPr>
              <a:t>解：</a:t>
            </a:r>
            <a:endParaRPr lang="zh-CN" altLang="en-US" b="1" dirty="0">
              <a:latin typeface="黑体" panose="02010609060101010101" pitchFamily="49" charset="-122"/>
              <a:ea typeface="黑体"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779929847"/>
              </p:ext>
            </p:extLst>
          </p:nvPr>
        </p:nvGraphicFramePr>
        <p:xfrm>
          <a:off x="3347864" y="2420888"/>
          <a:ext cx="5523019" cy="2880320"/>
        </p:xfrm>
        <a:graphic>
          <a:graphicData uri="http://schemas.openxmlformats.org/presentationml/2006/ole">
            <mc:AlternateContent xmlns:mc="http://schemas.openxmlformats.org/markup-compatibility/2006">
              <mc:Choice xmlns:v="urn:schemas-microsoft-com:vml" Requires="v">
                <p:oleObj spid="_x0000_s14383" name="Equation" r:id="rId3" imgW="2705040" imgH="1409400" progId="Equation.DSMT4">
                  <p:embed/>
                </p:oleObj>
              </mc:Choice>
              <mc:Fallback>
                <p:oleObj name="Equation" r:id="rId3" imgW="2705040" imgH="1409400" progId="Equation.DSMT4">
                  <p:embed/>
                  <p:pic>
                    <p:nvPicPr>
                      <p:cNvPr id="0" name=""/>
                      <p:cNvPicPr/>
                      <p:nvPr/>
                    </p:nvPicPr>
                    <p:blipFill>
                      <a:blip r:embed="rId4"/>
                      <a:stretch>
                        <a:fillRect/>
                      </a:stretch>
                    </p:blipFill>
                    <p:spPr>
                      <a:xfrm>
                        <a:off x="3347864" y="2420888"/>
                        <a:ext cx="5523019" cy="2880320"/>
                      </a:xfrm>
                      <a:prstGeom prst="rect">
                        <a:avLst/>
                      </a:prstGeom>
                    </p:spPr>
                  </p:pic>
                </p:oleObj>
              </mc:Fallback>
            </mc:AlternateContent>
          </a:graphicData>
        </a:graphic>
      </p:graphicFrame>
    </p:spTree>
    <p:extLst>
      <p:ext uri="{BB962C8B-B14F-4D97-AF65-F5344CB8AC3E}">
        <p14:creationId xmlns:p14="http://schemas.microsoft.com/office/powerpoint/2010/main" val="23287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fld id="{BF518B0B-46A4-4E33-8EC0-45A7DD6D6B98}" type="slidenum">
              <a:rPr lang="en-US" altLang="zh-CN" smtClean="0"/>
              <a:pPr eaLnBrk="1" hangingPunct="1">
                <a:buNone/>
              </a:pPr>
              <a:t>2</a:t>
            </a:fld>
            <a:endParaRPr lang="en-US" altLang="zh-CN" dirty="0" smtClean="0"/>
          </a:p>
        </p:txBody>
      </p:sp>
      <p:sp>
        <p:nvSpPr>
          <p:cNvPr id="6147" name="Rectangle 2"/>
          <p:cNvSpPr>
            <a:spLocks noGrp="1" noChangeArrowheads="1"/>
          </p:cNvSpPr>
          <p:nvPr>
            <p:ph type="title"/>
          </p:nvPr>
        </p:nvSpPr>
        <p:spPr/>
        <p:txBody>
          <a:bodyPr/>
          <a:lstStyle/>
          <a:p>
            <a:pPr eaLnBrk="1" hangingPunct="1"/>
            <a:r>
              <a:rPr lang="zh-CN" altLang="en-US" sz="3200" b="1" dirty="0" smtClean="0">
                <a:latin typeface="Times New Roman" panose="02020603050405020304" pitchFamily="18" charset="0"/>
                <a:ea typeface="黑体" panose="02010609060101010101" pitchFamily="49" charset="-122"/>
                <a:cs typeface="Times New Roman" panose="02020603050405020304" pitchFamily="18" charset="0"/>
              </a:rPr>
              <a:t>主要内容</a:t>
            </a:r>
          </a:p>
        </p:txBody>
      </p:sp>
      <p:sp>
        <p:nvSpPr>
          <p:cNvPr id="6148" name="Rectangle 3"/>
          <p:cNvSpPr>
            <a:spLocks noGrp="1" noChangeArrowheads="1"/>
          </p:cNvSpPr>
          <p:nvPr>
            <p:ph type="body" idx="1"/>
          </p:nvPr>
        </p:nvSpPr>
        <p:spPr>
          <a:xfrm>
            <a:off x="457200" y="1472665"/>
            <a:ext cx="8229600" cy="4594307"/>
          </a:xfrm>
        </p:spPr>
        <p:txBody>
          <a:bodyPr/>
          <a:lstStyle/>
          <a:p>
            <a:pPr eaLnBrk="1" hangingPunct="1">
              <a:spcBef>
                <a:spcPts val="600"/>
              </a:spcBef>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离散变额年金（每年变化一次）</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spcBef>
                <a:spcPts val="600"/>
              </a:spcBef>
            </a:pPr>
            <a:r>
              <a:rPr lang="zh-CN" altLang="en-US" b="1" dirty="0" smtClean="0">
                <a:solidFill>
                  <a:srgbClr val="3366FF"/>
                </a:solidFill>
                <a:latin typeface="Times New Roman" panose="02020603050405020304" pitchFamily="18" charset="0"/>
                <a:ea typeface="黑体" panose="02010609060101010101" pitchFamily="49" charset="-122"/>
                <a:cs typeface="Times New Roman" panose="02020603050405020304" pitchFamily="18" charset="0"/>
              </a:rPr>
              <a:t>每年支付 </a:t>
            </a:r>
            <a:r>
              <a:rPr lang="en-US" altLang="zh-CN" b="1" dirty="0" smtClean="0">
                <a:solidFill>
                  <a:srgbClr val="3366FF"/>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b="1" dirty="0" smtClean="0">
                <a:solidFill>
                  <a:srgbClr val="3366FF"/>
                </a:solidFill>
                <a:latin typeface="Times New Roman" panose="02020603050405020304" pitchFamily="18" charset="0"/>
                <a:ea typeface="黑体" panose="02010609060101010101" pitchFamily="49" charset="-122"/>
                <a:cs typeface="Times New Roman" panose="02020603050405020304" pitchFamily="18" charset="0"/>
              </a:rPr>
              <a:t>次的离散变额年金</a:t>
            </a: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（递增、递减、复递增）</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spcBef>
                <a:spcPts val="600"/>
              </a:spcBef>
            </a:pPr>
            <a:r>
              <a:rPr lang="zh-CN" altLang="en-US" b="1" dirty="0" smtClean="0">
                <a:solidFill>
                  <a:srgbClr val="3366FF"/>
                </a:solidFill>
                <a:latin typeface="Times New Roman" panose="02020603050405020304" pitchFamily="18" charset="0"/>
                <a:ea typeface="黑体" panose="02010609060101010101" pitchFamily="49" charset="-122"/>
                <a:cs typeface="Times New Roman" panose="02020603050405020304" pitchFamily="18" charset="0"/>
              </a:rPr>
              <a:t>每年支付 </a:t>
            </a:r>
            <a:r>
              <a:rPr lang="en-US" altLang="zh-CN" b="1" i="1" dirty="0" smtClean="0">
                <a:solidFill>
                  <a:srgbClr val="3366FF"/>
                </a:solidFill>
                <a:latin typeface="Times New Roman" panose="02020603050405020304" pitchFamily="18" charset="0"/>
                <a:ea typeface="黑体" panose="02010609060101010101" pitchFamily="49" charset="-122"/>
                <a:cs typeface="Times New Roman" panose="02020603050405020304" pitchFamily="18" charset="0"/>
              </a:rPr>
              <a:t>m </a:t>
            </a:r>
            <a:r>
              <a:rPr lang="zh-CN" altLang="en-US" b="1" dirty="0" smtClean="0">
                <a:solidFill>
                  <a:srgbClr val="3366FF"/>
                </a:solidFill>
                <a:latin typeface="Times New Roman" panose="02020603050405020304" pitchFamily="18" charset="0"/>
                <a:ea typeface="黑体" panose="02010609060101010101" pitchFamily="49" charset="-122"/>
                <a:cs typeface="Times New Roman" panose="02020603050405020304" pitchFamily="18" charset="0"/>
              </a:rPr>
              <a:t>次</a:t>
            </a:r>
            <a:r>
              <a:rPr lang="zh-CN" altLang="en-US" b="1" dirty="0">
                <a:solidFill>
                  <a:srgbClr val="3366FF"/>
                </a:solidFill>
                <a:latin typeface="Times New Roman" panose="02020603050405020304" pitchFamily="18" charset="0"/>
                <a:ea typeface="黑体" panose="02010609060101010101" pitchFamily="49" charset="-122"/>
                <a:cs typeface="Times New Roman" panose="02020603050405020304" pitchFamily="18" charset="0"/>
              </a:rPr>
              <a:t>的离散变额年金</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（递增、递减、复递增）</a:t>
            </a:r>
            <a:endParaRPr lang="zh-CN" altLang="en-US" b="1" dirty="0" smtClean="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spcBef>
                <a:spcPts val="600"/>
              </a:spcBef>
            </a:pPr>
            <a:r>
              <a:rPr lang="zh-CN" altLang="en-US" b="1" dirty="0" smtClean="0">
                <a:solidFill>
                  <a:srgbClr val="3366FF"/>
                </a:solidFill>
                <a:latin typeface="Times New Roman" panose="02020603050405020304" pitchFamily="18" charset="0"/>
                <a:ea typeface="黑体" panose="02010609060101010101" pitchFamily="49" charset="-122"/>
                <a:cs typeface="Times New Roman" panose="02020603050405020304" pitchFamily="18" charset="0"/>
              </a:rPr>
              <a:t>连续支付的离散变</a:t>
            </a:r>
            <a:r>
              <a:rPr lang="zh-CN" altLang="en-US" b="1" dirty="0">
                <a:solidFill>
                  <a:srgbClr val="3366FF"/>
                </a:solidFill>
                <a:latin typeface="Times New Roman" panose="02020603050405020304" pitchFamily="18" charset="0"/>
                <a:ea typeface="黑体" panose="02010609060101010101" pitchFamily="49" charset="-122"/>
                <a:cs typeface="Times New Roman" panose="02020603050405020304" pitchFamily="18" charset="0"/>
              </a:rPr>
              <a:t>额年金</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（递增、递减、复递增）</a:t>
            </a:r>
          </a:p>
          <a:p>
            <a:pPr eaLnBrk="1" hangingPunct="1">
              <a:spcBef>
                <a:spcPts val="600"/>
              </a:spcBef>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连续变额年金（连续变化）</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spcBef>
                <a:spcPts val="600"/>
              </a:spcBef>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一般形式的连续变额现金流</a:t>
            </a:r>
          </a:p>
          <a:p>
            <a:pPr lvl="1" eaLnBrk="1" hangingPunct="1">
              <a:spcBef>
                <a:spcPts val="600"/>
              </a:spcBef>
            </a:pP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特例：连续递增（或递减）的年金</a:t>
            </a:r>
          </a:p>
        </p:txBody>
      </p:sp>
    </p:spTree>
    <p:extLst>
      <p:ext uri="{BB962C8B-B14F-4D97-AF65-F5344CB8AC3E}">
        <p14:creationId xmlns:p14="http://schemas.microsoft.com/office/powerpoint/2010/main" val="9170895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a:xfrm>
            <a:off x="457200" y="1125538"/>
            <a:ext cx="8229600" cy="5005387"/>
          </a:xfrm>
        </p:spPr>
        <p:txBody>
          <a:bodyPr/>
          <a:lstStyle/>
          <a:p>
            <a:pPr eaLnBrk="1" hangingPunct="1">
              <a:lnSpc>
                <a:spcPct val="140000"/>
              </a:lnSpc>
            </a:pPr>
            <a:r>
              <a:rPr lang="en-US" altLang="zh-CN" sz="2400" b="1" dirty="0" smtClean="0">
                <a:solidFill>
                  <a:srgbClr val="111DB7"/>
                </a:solidFill>
                <a:latin typeface="+mn-lt"/>
                <a:ea typeface="黑体" panose="02010609060101010101" pitchFamily="49" charset="-122"/>
                <a:cs typeface="Times New Roman" panose="02020603050405020304" pitchFamily="18" charset="0"/>
              </a:rPr>
              <a:t>Example</a:t>
            </a:r>
            <a:r>
              <a:rPr lang="zh-CN" altLang="en-US" sz="2400" b="1" dirty="0" smtClean="0">
                <a:solidFill>
                  <a:srgbClr val="111DB7"/>
                </a:solidFill>
                <a:latin typeface="+mn-lt"/>
                <a:ea typeface="黑体" panose="02010609060101010101" pitchFamily="49" charset="-122"/>
                <a:cs typeface="Times New Roman" panose="02020603050405020304" pitchFamily="18" charset="0"/>
              </a:rPr>
              <a:t>：</a:t>
            </a:r>
            <a:r>
              <a:rPr lang="en-US" altLang="zh-CN" sz="2400" b="1" dirty="0" smtClean="0">
                <a:latin typeface="+mn-lt"/>
                <a:ea typeface="黑体" panose="02010609060101010101" pitchFamily="49" charset="-122"/>
                <a:cs typeface="Times New Roman" panose="02020603050405020304" pitchFamily="18" charset="0"/>
              </a:rPr>
              <a:t>Find the present value of an annuity immediate such that payments start at 1, each payment thereafter increases by 1 until reach 10, and then remain at that level until 25 payments in total are made.</a:t>
            </a:r>
          </a:p>
        </p:txBody>
      </p:sp>
      <p:sp>
        <p:nvSpPr>
          <p:cNvPr id="21508" name="Rectangle 5"/>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09" name="Rectangle 7"/>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2716" name="Line 12"/>
          <p:cNvSpPr>
            <a:spLocks noChangeShapeType="1"/>
          </p:cNvSpPr>
          <p:nvPr/>
        </p:nvSpPr>
        <p:spPr bwMode="auto">
          <a:xfrm>
            <a:off x="755650" y="5445125"/>
            <a:ext cx="7704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a:p>
        </p:txBody>
      </p:sp>
      <p:sp>
        <p:nvSpPr>
          <p:cNvPr id="72717" name="Line 13"/>
          <p:cNvSpPr>
            <a:spLocks noChangeShapeType="1"/>
          </p:cNvSpPr>
          <p:nvPr/>
        </p:nvSpPr>
        <p:spPr bwMode="auto">
          <a:xfrm>
            <a:off x="755650" y="5157788"/>
            <a:ext cx="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72718" name="Text Box 14"/>
          <p:cNvSpPr txBox="1">
            <a:spLocks noChangeArrowheads="1"/>
          </p:cNvSpPr>
          <p:nvPr/>
        </p:nvSpPr>
        <p:spPr bwMode="auto">
          <a:xfrm>
            <a:off x="611188" y="4724400"/>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solidFill>
                  <a:srgbClr val="FF5050"/>
                </a:solidFill>
              </a:rPr>
              <a:t>0</a:t>
            </a:r>
          </a:p>
        </p:txBody>
      </p:sp>
      <p:sp>
        <p:nvSpPr>
          <p:cNvPr id="72719" name="Line 15"/>
          <p:cNvSpPr>
            <a:spLocks noChangeShapeType="1"/>
          </p:cNvSpPr>
          <p:nvPr/>
        </p:nvSpPr>
        <p:spPr bwMode="auto">
          <a:xfrm>
            <a:off x="4067175" y="5229225"/>
            <a:ext cx="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a:p>
        </p:txBody>
      </p:sp>
      <p:sp>
        <p:nvSpPr>
          <p:cNvPr id="72720" name="Text Box 16"/>
          <p:cNvSpPr txBox="1">
            <a:spLocks noChangeArrowheads="1"/>
          </p:cNvSpPr>
          <p:nvPr/>
        </p:nvSpPr>
        <p:spPr bwMode="auto">
          <a:xfrm>
            <a:off x="3851275" y="5805488"/>
            <a:ext cx="47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a:t>10</a:t>
            </a:r>
          </a:p>
        </p:txBody>
      </p:sp>
      <p:sp>
        <p:nvSpPr>
          <p:cNvPr id="72721" name="Text Box 17"/>
          <p:cNvSpPr txBox="1">
            <a:spLocks noChangeArrowheads="1"/>
          </p:cNvSpPr>
          <p:nvPr/>
        </p:nvSpPr>
        <p:spPr bwMode="auto">
          <a:xfrm>
            <a:off x="8172450" y="5734050"/>
            <a:ext cx="47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a:t>10</a:t>
            </a:r>
          </a:p>
        </p:txBody>
      </p:sp>
      <p:sp>
        <p:nvSpPr>
          <p:cNvPr id="72722" name="Line 18"/>
          <p:cNvSpPr>
            <a:spLocks noChangeShapeType="1"/>
          </p:cNvSpPr>
          <p:nvPr/>
        </p:nvSpPr>
        <p:spPr bwMode="auto">
          <a:xfrm>
            <a:off x="8459788" y="5229225"/>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a:p>
        </p:txBody>
      </p:sp>
      <p:sp>
        <p:nvSpPr>
          <p:cNvPr id="72723" name="Line 19"/>
          <p:cNvSpPr>
            <a:spLocks noChangeShapeType="1"/>
          </p:cNvSpPr>
          <p:nvPr/>
        </p:nvSpPr>
        <p:spPr bwMode="auto">
          <a:xfrm>
            <a:off x="1187450" y="5157788"/>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72724" name="Text Box 20"/>
          <p:cNvSpPr txBox="1">
            <a:spLocks noChangeArrowheads="1"/>
          </p:cNvSpPr>
          <p:nvPr/>
        </p:nvSpPr>
        <p:spPr bwMode="auto">
          <a:xfrm>
            <a:off x="1023938" y="5681663"/>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1</a:t>
            </a:r>
          </a:p>
        </p:txBody>
      </p:sp>
      <p:sp>
        <p:nvSpPr>
          <p:cNvPr id="72725" name="Text Box 21"/>
          <p:cNvSpPr txBox="1">
            <a:spLocks noChangeArrowheads="1"/>
          </p:cNvSpPr>
          <p:nvPr/>
        </p:nvSpPr>
        <p:spPr bwMode="auto">
          <a:xfrm>
            <a:off x="3851275" y="4797425"/>
            <a:ext cx="47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a:solidFill>
                  <a:srgbClr val="FF0000"/>
                </a:solidFill>
              </a:rPr>
              <a:t>10</a:t>
            </a:r>
          </a:p>
        </p:txBody>
      </p:sp>
      <p:sp>
        <p:nvSpPr>
          <p:cNvPr id="72726" name="Text Box 22"/>
          <p:cNvSpPr txBox="1">
            <a:spLocks noChangeArrowheads="1"/>
          </p:cNvSpPr>
          <p:nvPr/>
        </p:nvSpPr>
        <p:spPr bwMode="auto">
          <a:xfrm>
            <a:off x="8224838" y="4816475"/>
            <a:ext cx="47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a:solidFill>
                  <a:srgbClr val="FF0000"/>
                </a:solidFill>
              </a:rPr>
              <a:t>25</a:t>
            </a:r>
          </a:p>
        </p:txBody>
      </p:sp>
      <p:sp>
        <p:nvSpPr>
          <p:cNvPr id="72727" name="Text Box 23"/>
          <p:cNvSpPr txBox="1">
            <a:spLocks noChangeArrowheads="1"/>
          </p:cNvSpPr>
          <p:nvPr/>
        </p:nvSpPr>
        <p:spPr bwMode="auto">
          <a:xfrm>
            <a:off x="0" y="4724400"/>
            <a:ext cx="9589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zh-CN" altLang="en-US" sz="2000" b="1">
                <a:solidFill>
                  <a:srgbClr val="FF5050"/>
                </a:solidFill>
              </a:rPr>
              <a:t>次数：</a:t>
            </a:r>
          </a:p>
        </p:txBody>
      </p:sp>
      <p:sp>
        <p:nvSpPr>
          <p:cNvPr id="72728" name="Text Box 24"/>
          <p:cNvSpPr txBox="1">
            <a:spLocks noChangeArrowheads="1"/>
          </p:cNvSpPr>
          <p:nvPr/>
        </p:nvSpPr>
        <p:spPr bwMode="auto">
          <a:xfrm>
            <a:off x="0" y="5661025"/>
            <a:ext cx="9589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zh-CN" altLang="en-US" sz="2000" b="1"/>
              <a:t>金额：</a:t>
            </a:r>
          </a:p>
        </p:txBody>
      </p:sp>
      <p:sp>
        <p:nvSpPr>
          <p:cNvPr id="72729" name="Line 25"/>
          <p:cNvSpPr>
            <a:spLocks noChangeShapeType="1"/>
          </p:cNvSpPr>
          <p:nvPr/>
        </p:nvSpPr>
        <p:spPr bwMode="auto">
          <a:xfrm>
            <a:off x="1692275" y="5157788"/>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72730" name="Text Box 26"/>
          <p:cNvSpPr txBox="1">
            <a:spLocks noChangeArrowheads="1"/>
          </p:cNvSpPr>
          <p:nvPr/>
        </p:nvSpPr>
        <p:spPr bwMode="auto">
          <a:xfrm>
            <a:off x="1527175" y="5681663"/>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2</a:t>
            </a:r>
          </a:p>
        </p:txBody>
      </p:sp>
      <p:sp>
        <p:nvSpPr>
          <p:cNvPr id="72731" name="Text Box 27"/>
          <p:cNvSpPr txBox="1">
            <a:spLocks noChangeArrowheads="1"/>
          </p:cNvSpPr>
          <p:nvPr/>
        </p:nvSpPr>
        <p:spPr bwMode="auto">
          <a:xfrm>
            <a:off x="1023938" y="4745038"/>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solidFill>
                  <a:srgbClr val="FF5050"/>
                </a:solidFill>
              </a:rPr>
              <a:t>1</a:t>
            </a:r>
          </a:p>
        </p:txBody>
      </p:sp>
      <p:sp>
        <p:nvSpPr>
          <p:cNvPr id="72732" name="Text Box 28"/>
          <p:cNvSpPr txBox="1">
            <a:spLocks noChangeArrowheads="1"/>
          </p:cNvSpPr>
          <p:nvPr/>
        </p:nvSpPr>
        <p:spPr bwMode="auto">
          <a:xfrm>
            <a:off x="1547813" y="4724400"/>
            <a:ext cx="3111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solidFill>
                  <a:srgbClr val="FF5050"/>
                </a:solidFill>
              </a:rPr>
              <a:t>2</a:t>
            </a:r>
          </a:p>
        </p:txBody>
      </p:sp>
    </p:spTree>
    <p:extLst>
      <p:ext uri="{BB962C8B-B14F-4D97-AF65-F5344CB8AC3E}">
        <p14:creationId xmlns:p14="http://schemas.microsoft.com/office/powerpoint/2010/main" val="10429049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additive="base">
                                        <p:cTn id="7" dur="500" fill="hold"/>
                                        <p:tgtEl>
                                          <p:spTgt spid="72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716"/>
                                        </p:tgtEl>
                                        <p:attrNameLst>
                                          <p:attrName>style.visibility</p:attrName>
                                        </p:attrNameLst>
                                      </p:cBhvr>
                                      <p:to>
                                        <p:strVal val="visible"/>
                                      </p:to>
                                    </p:set>
                                    <p:anim calcmode="lin" valueType="num">
                                      <p:cBhvr additive="base">
                                        <p:cTn id="13" dur="500" fill="hold"/>
                                        <p:tgtEl>
                                          <p:spTgt spid="72716"/>
                                        </p:tgtEl>
                                        <p:attrNameLst>
                                          <p:attrName>ppt_x</p:attrName>
                                        </p:attrNameLst>
                                      </p:cBhvr>
                                      <p:tavLst>
                                        <p:tav tm="0">
                                          <p:val>
                                            <p:strVal val="#ppt_x"/>
                                          </p:val>
                                        </p:tav>
                                        <p:tav tm="100000">
                                          <p:val>
                                            <p:strVal val="#ppt_x"/>
                                          </p:val>
                                        </p:tav>
                                      </p:tavLst>
                                    </p:anim>
                                    <p:anim calcmode="lin" valueType="num">
                                      <p:cBhvr additive="base">
                                        <p:cTn id="14" dur="500" fill="hold"/>
                                        <p:tgtEl>
                                          <p:spTgt spid="7271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2717"/>
                                        </p:tgtEl>
                                        <p:attrNameLst>
                                          <p:attrName>style.visibility</p:attrName>
                                        </p:attrNameLst>
                                      </p:cBhvr>
                                      <p:to>
                                        <p:strVal val="visible"/>
                                      </p:to>
                                    </p:set>
                                    <p:anim calcmode="lin" valueType="num">
                                      <p:cBhvr additive="base">
                                        <p:cTn id="17" dur="500" fill="hold"/>
                                        <p:tgtEl>
                                          <p:spTgt spid="72717"/>
                                        </p:tgtEl>
                                        <p:attrNameLst>
                                          <p:attrName>ppt_x</p:attrName>
                                        </p:attrNameLst>
                                      </p:cBhvr>
                                      <p:tavLst>
                                        <p:tav tm="0">
                                          <p:val>
                                            <p:strVal val="#ppt_x"/>
                                          </p:val>
                                        </p:tav>
                                        <p:tav tm="100000">
                                          <p:val>
                                            <p:strVal val="#ppt_x"/>
                                          </p:val>
                                        </p:tav>
                                      </p:tavLst>
                                    </p:anim>
                                    <p:anim calcmode="lin" valueType="num">
                                      <p:cBhvr additive="base">
                                        <p:cTn id="18" dur="500" fill="hold"/>
                                        <p:tgtEl>
                                          <p:spTgt spid="7271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2718"/>
                                        </p:tgtEl>
                                        <p:attrNameLst>
                                          <p:attrName>style.visibility</p:attrName>
                                        </p:attrNameLst>
                                      </p:cBhvr>
                                      <p:to>
                                        <p:strVal val="visible"/>
                                      </p:to>
                                    </p:set>
                                    <p:anim calcmode="lin" valueType="num">
                                      <p:cBhvr additive="base">
                                        <p:cTn id="21" dur="500" fill="hold"/>
                                        <p:tgtEl>
                                          <p:spTgt spid="72718"/>
                                        </p:tgtEl>
                                        <p:attrNameLst>
                                          <p:attrName>ppt_x</p:attrName>
                                        </p:attrNameLst>
                                      </p:cBhvr>
                                      <p:tavLst>
                                        <p:tav tm="0">
                                          <p:val>
                                            <p:strVal val="#ppt_x"/>
                                          </p:val>
                                        </p:tav>
                                        <p:tav tm="100000">
                                          <p:val>
                                            <p:strVal val="#ppt_x"/>
                                          </p:val>
                                        </p:tav>
                                      </p:tavLst>
                                    </p:anim>
                                    <p:anim calcmode="lin" valueType="num">
                                      <p:cBhvr additive="base">
                                        <p:cTn id="22" dur="500" fill="hold"/>
                                        <p:tgtEl>
                                          <p:spTgt spid="7271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2719"/>
                                        </p:tgtEl>
                                        <p:attrNameLst>
                                          <p:attrName>style.visibility</p:attrName>
                                        </p:attrNameLst>
                                      </p:cBhvr>
                                      <p:to>
                                        <p:strVal val="visible"/>
                                      </p:to>
                                    </p:set>
                                    <p:anim calcmode="lin" valueType="num">
                                      <p:cBhvr additive="base">
                                        <p:cTn id="25" dur="500" fill="hold"/>
                                        <p:tgtEl>
                                          <p:spTgt spid="72719"/>
                                        </p:tgtEl>
                                        <p:attrNameLst>
                                          <p:attrName>ppt_x</p:attrName>
                                        </p:attrNameLst>
                                      </p:cBhvr>
                                      <p:tavLst>
                                        <p:tav tm="0">
                                          <p:val>
                                            <p:strVal val="#ppt_x"/>
                                          </p:val>
                                        </p:tav>
                                        <p:tav tm="100000">
                                          <p:val>
                                            <p:strVal val="#ppt_x"/>
                                          </p:val>
                                        </p:tav>
                                      </p:tavLst>
                                    </p:anim>
                                    <p:anim calcmode="lin" valueType="num">
                                      <p:cBhvr additive="base">
                                        <p:cTn id="26" dur="500" fill="hold"/>
                                        <p:tgtEl>
                                          <p:spTgt spid="7271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2720"/>
                                        </p:tgtEl>
                                        <p:attrNameLst>
                                          <p:attrName>style.visibility</p:attrName>
                                        </p:attrNameLst>
                                      </p:cBhvr>
                                      <p:to>
                                        <p:strVal val="visible"/>
                                      </p:to>
                                    </p:set>
                                    <p:anim calcmode="lin" valueType="num">
                                      <p:cBhvr additive="base">
                                        <p:cTn id="29" dur="500" fill="hold"/>
                                        <p:tgtEl>
                                          <p:spTgt spid="72720"/>
                                        </p:tgtEl>
                                        <p:attrNameLst>
                                          <p:attrName>ppt_x</p:attrName>
                                        </p:attrNameLst>
                                      </p:cBhvr>
                                      <p:tavLst>
                                        <p:tav tm="0">
                                          <p:val>
                                            <p:strVal val="#ppt_x"/>
                                          </p:val>
                                        </p:tav>
                                        <p:tav tm="100000">
                                          <p:val>
                                            <p:strVal val="#ppt_x"/>
                                          </p:val>
                                        </p:tav>
                                      </p:tavLst>
                                    </p:anim>
                                    <p:anim calcmode="lin" valueType="num">
                                      <p:cBhvr additive="base">
                                        <p:cTn id="30" dur="500" fill="hold"/>
                                        <p:tgtEl>
                                          <p:spTgt spid="7272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2721"/>
                                        </p:tgtEl>
                                        <p:attrNameLst>
                                          <p:attrName>style.visibility</p:attrName>
                                        </p:attrNameLst>
                                      </p:cBhvr>
                                      <p:to>
                                        <p:strVal val="visible"/>
                                      </p:to>
                                    </p:set>
                                    <p:anim calcmode="lin" valueType="num">
                                      <p:cBhvr additive="base">
                                        <p:cTn id="33" dur="500" fill="hold"/>
                                        <p:tgtEl>
                                          <p:spTgt spid="72721"/>
                                        </p:tgtEl>
                                        <p:attrNameLst>
                                          <p:attrName>ppt_x</p:attrName>
                                        </p:attrNameLst>
                                      </p:cBhvr>
                                      <p:tavLst>
                                        <p:tav tm="0">
                                          <p:val>
                                            <p:strVal val="#ppt_x"/>
                                          </p:val>
                                        </p:tav>
                                        <p:tav tm="100000">
                                          <p:val>
                                            <p:strVal val="#ppt_x"/>
                                          </p:val>
                                        </p:tav>
                                      </p:tavLst>
                                    </p:anim>
                                    <p:anim calcmode="lin" valueType="num">
                                      <p:cBhvr additive="base">
                                        <p:cTn id="34" dur="500" fill="hold"/>
                                        <p:tgtEl>
                                          <p:spTgt spid="7272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2722"/>
                                        </p:tgtEl>
                                        <p:attrNameLst>
                                          <p:attrName>style.visibility</p:attrName>
                                        </p:attrNameLst>
                                      </p:cBhvr>
                                      <p:to>
                                        <p:strVal val="visible"/>
                                      </p:to>
                                    </p:set>
                                    <p:anim calcmode="lin" valueType="num">
                                      <p:cBhvr additive="base">
                                        <p:cTn id="37" dur="500" fill="hold"/>
                                        <p:tgtEl>
                                          <p:spTgt spid="72722"/>
                                        </p:tgtEl>
                                        <p:attrNameLst>
                                          <p:attrName>ppt_x</p:attrName>
                                        </p:attrNameLst>
                                      </p:cBhvr>
                                      <p:tavLst>
                                        <p:tav tm="0">
                                          <p:val>
                                            <p:strVal val="#ppt_x"/>
                                          </p:val>
                                        </p:tav>
                                        <p:tav tm="100000">
                                          <p:val>
                                            <p:strVal val="#ppt_x"/>
                                          </p:val>
                                        </p:tav>
                                      </p:tavLst>
                                    </p:anim>
                                    <p:anim calcmode="lin" valueType="num">
                                      <p:cBhvr additive="base">
                                        <p:cTn id="38" dur="500" fill="hold"/>
                                        <p:tgtEl>
                                          <p:spTgt spid="7272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2723"/>
                                        </p:tgtEl>
                                        <p:attrNameLst>
                                          <p:attrName>style.visibility</p:attrName>
                                        </p:attrNameLst>
                                      </p:cBhvr>
                                      <p:to>
                                        <p:strVal val="visible"/>
                                      </p:to>
                                    </p:set>
                                    <p:anim calcmode="lin" valueType="num">
                                      <p:cBhvr additive="base">
                                        <p:cTn id="41" dur="500" fill="hold"/>
                                        <p:tgtEl>
                                          <p:spTgt spid="72723"/>
                                        </p:tgtEl>
                                        <p:attrNameLst>
                                          <p:attrName>ppt_x</p:attrName>
                                        </p:attrNameLst>
                                      </p:cBhvr>
                                      <p:tavLst>
                                        <p:tav tm="0">
                                          <p:val>
                                            <p:strVal val="#ppt_x"/>
                                          </p:val>
                                        </p:tav>
                                        <p:tav tm="100000">
                                          <p:val>
                                            <p:strVal val="#ppt_x"/>
                                          </p:val>
                                        </p:tav>
                                      </p:tavLst>
                                    </p:anim>
                                    <p:anim calcmode="lin" valueType="num">
                                      <p:cBhvr additive="base">
                                        <p:cTn id="42" dur="500" fill="hold"/>
                                        <p:tgtEl>
                                          <p:spTgt spid="7272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2724"/>
                                        </p:tgtEl>
                                        <p:attrNameLst>
                                          <p:attrName>style.visibility</p:attrName>
                                        </p:attrNameLst>
                                      </p:cBhvr>
                                      <p:to>
                                        <p:strVal val="visible"/>
                                      </p:to>
                                    </p:set>
                                    <p:anim calcmode="lin" valueType="num">
                                      <p:cBhvr additive="base">
                                        <p:cTn id="45" dur="500" fill="hold"/>
                                        <p:tgtEl>
                                          <p:spTgt spid="72724"/>
                                        </p:tgtEl>
                                        <p:attrNameLst>
                                          <p:attrName>ppt_x</p:attrName>
                                        </p:attrNameLst>
                                      </p:cBhvr>
                                      <p:tavLst>
                                        <p:tav tm="0">
                                          <p:val>
                                            <p:strVal val="#ppt_x"/>
                                          </p:val>
                                        </p:tav>
                                        <p:tav tm="100000">
                                          <p:val>
                                            <p:strVal val="#ppt_x"/>
                                          </p:val>
                                        </p:tav>
                                      </p:tavLst>
                                    </p:anim>
                                    <p:anim calcmode="lin" valueType="num">
                                      <p:cBhvr additive="base">
                                        <p:cTn id="46" dur="500" fill="hold"/>
                                        <p:tgtEl>
                                          <p:spTgt spid="7272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2725"/>
                                        </p:tgtEl>
                                        <p:attrNameLst>
                                          <p:attrName>style.visibility</p:attrName>
                                        </p:attrNameLst>
                                      </p:cBhvr>
                                      <p:to>
                                        <p:strVal val="visible"/>
                                      </p:to>
                                    </p:set>
                                    <p:anim calcmode="lin" valueType="num">
                                      <p:cBhvr additive="base">
                                        <p:cTn id="49" dur="500" fill="hold"/>
                                        <p:tgtEl>
                                          <p:spTgt spid="72725"/>
                                        </p:tgtEl>
                                        <p:attrNameLst>
                                          <p:attrName>ppt_x</p:attrName>
                                        </p:attrNameLst>
                                      </p:cBhvr>
                                      <p:tavLst>
                                        <p:tav tm="0">
                                          <p:val>
                                            <p:strVal val="#ppt_x"/>
                                          </p:val>
                                        </p:tav>
                                        <p:tav tm="100000">
                                          <p:val>
                                            <p:strVal val="#ppt_x"/>
                                          </p:val>
                                        </p:tav>
                                      </p:tavLst>
                                    </p:anim>
                                    <p:anim calcmode="lin" valueType="num">
                                      <p:cBhvr additive="base">
                                        <p:cTn id="50" dur="500" fill="hold"/>
                                        <p:tgtEl>
                                          <p:spTgt spid="7272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2726"/>
                                        </p:tgtEl>
                                        <p:attrNameLst>
                                          <p:attrName>style.visibility</p:attrName>
                                        </p:attrNameLst>
                                      </p:cBhvr>
                                      <p:to>
                                        <p:strVal val="visible"/>
                                      </p:to>
                                    </p:set>
                                    <p:anim calcmode="lin" valueType="num">
                                      <p:cBhvr additive="base">
                                        <p:cTn id="53" dur="500" fill="hold"/>
                                        <p:tgtEl>
                                          <p:spTgt spid="72726"/>
                                        </p:tgtEl>
                                        <p:attrNameLst>
                                          <p:attrName>ppt_x</p:attrName>
                                        </p:attrNameLst>
                                      </p:cBhvr>
                                      <p:tavLst>
                                        <p:tav tm="0">
                                          <p:val>
                                            <p:strVal val="#ppt_x"/>
                                          </p:val>
                                        </p:tav>
                                        <p:tav tm="100000">
                                          <p:val>
                                            <p:strVal val="#ppt_x"/>
                                          </p:val>
                                        </p:tav>
                                      </p:tavLst>
                                    </p:anim>
                                    <p:anim calcmode="lin" valueType="num">
                                      <p:cBhvr additive="base">
                                        <p:cTn id="54" dur="500" fill="hold"/>
                                        <p:tgtEl>
                                          <p:spTgt spid="727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2727"/>
                                        </p:tgtEl>
                                        <p:attrNameLst>
                                          <p:attrName>style.visibility</p:attrName>
                                        </p:attrNameLst>
                                      </p:cBhvr>
                                      <p:to>
                                        <p:strVal val="visible"/>
                                      </p:to>
                                    </p:set>
                                    <p:anim calcmode="lin" valueType="num">
                                      <p:cBhvr additive="base">
                                        <p:cTn id="57" dur="500" fill="hold"/>
                                        <p:tgtEl>
                                          <p:spTgt spid="72727"/>
                                        </p:tgtEl>
                                        <p:attrNameLst>
                                          <p:attrName>ppt_x</p:attrName>
                                        </p:attrNameLst>
                                      </p:cBhvr>
                                      <p:tavLst>
                                        <p:tav tm="0">
                                          <p:val>
                                            <p:strVal val="#ppt_x"/>
                                          </p:val>
                                        </p:tav>
                                        <p:tav tm="100000">
                                          <p:val>
                                            <p:strVal val="#ppt_x"/>
                                          </p:val>
                                        </p:tav>
                                      </p:tavLst>
                                    </p:anim>
                                    <p:anim calcmode="lin" valueType="num">
                                      <p:cBhvr additive="base">
                                        <p:cTn id="58" dur="500" fill="hold"/>
                                        <p:tgtEl>
                                          <p:spTgt spid="7272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2728"/>
                                        </p:tgtEl>
                                        <p:attrNameLst>
                                          <p:attrName>style.visibility</p:attrName>
                                        </p:attrNameLst>
                                      </p:cBhvr>
                                      <p:to>
                                        <p:strVal val="visible"/>
                                      </p:to>
                                    </p:set>
                                    <p:anim calcmode="lin" valueType="num">
                                      <p:cBhvr additive="base">
                                        <p:cTn id="61" dur="500" fill="hold"/>
                                        <p:tgtEl>
                                          <p:spTgt spid="72728"/>
                                        </p:tgtEl>
                                        <p:attrNameLst>
                                          <p:attrName>ppt_x</p:attrName>
                                        </p:attrNameLst>
                                      </p:cBhvr>
                                      <p:tavLst>
                                        <p:tav tm="0">
                                          <p:val>
                                            <p:strVal val="#ppt_x"/>
                                          </p:val>
                                        </p:tav>
                                        <p:tav tm="100000">
                                          <p:val>
                                            <p:strVal val="#ppt_x"/>
                                          </p:val>
                                        </p:tav>
                                      </p:tavLst>
                                    </p:anim>
                                    <p:anim calcmode="lin" valueType="num">
                                      <p:cBhvr additive="base">
                                        <p:cTn id="62" dur="500" fill="hold"/>
                                        <p:tgtEl>
                                          <p:spTgt spid="7272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2729"/>
                                        </p:tgtEl>
                                        <p:attrNameLst>
                                          <p:attrName>style.visibility</p:attrName>
                                        </p:attrNameLst>
                                      </p:cBhvr>
                                      <p:to>
                                        <p:strVal val="visible"/>
                                      </p:to>
                                    </p:set>
                                    <p:anim calcmode="lin" valueType="num">
                                      <p:cBhvr additive="base">
                                        <p:cTn id="65" dur="500" fill="hold"/>
                                        <p:tgtEl>
                                          <p:spTgt spid="72729"/>
                                        </p:tgtEl>
                                        <p:attrNameLst>
                                          <p:attrName>ppt_x</p:attrName>
                                        </p:attrNameLst>
                                      </p:cBhvr>
                                      <p:tavLst>
                                        <p:tav tm="0">
                                          <p:val>
                                            <p:strVal val="#ppt_x"/>
                                          </p:val>
                                        </p:tav>
                                        <p:tav tm="100000">
                                          <p:val>
                                            <p:strVal val="#ppt_x"/>
                                          </p:val>
                                        </p:tav>
                                      </p:tavLst>
                                    </p:anim>
                                    <p:anim calcmode="lin" valueType="num">
                                      <p:cBhvr additive="base">
                                        <p:cTn id="66" dur="500" fill="hold"/>
                                        <p:tgtEl>
                                          <p:spTgt spid="7272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2730"/>
                                        </p:tgtEl>
                                        <p:attrNameLst>
                                          <p:attrName>style.visibility</p:attrName>
                                        </p:attrNameLst>
                                      </p:cBhvr>
                                      <p:to>
                                        <p:strVal val="visible"/>
                                      </p:to>
                                    </p:set>
                                    <p:anim calcmode="lin" valueType="num">
                                      <p:cBhvr additive="base">
                                        <p:cTn id="69" dur="500" fill="hold"/>
                                        <p:tgtEl>
                                          <p:spTgt spid="72730"/>
                                        </p:tgtEl>
                                        <p:attrNameLst>
                                          <p:attrName>ppt_x</p:attrName>
                                        </p:attrNameLst>
                                      </p:cBhvr>
                                      <p:tavLst>
                                        <p:tav tm="0">
                                          <p:val>
                                            <p:strVal val="#ppt_x"/>
                                          </p:val>
                                        </p:tav>
                                        <p:tav tm="100000">
                                          <p:val>
                                            <p:strVal val="#ppt_x"/>
                                          </p:val>
                                        </p:tav>
                                      </p:tavLst>
                                    </p:anim>
                                    <p:anim calcmode="lin" valueType="num">
                                      <p:cBhvr additive="base">
                                        <p:cTn id="70" dur="500" fill="hold"/>
                                        <p:tgtEl>
                                          <p:spTgt spid="7273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72731"/>
                                        </p:tgtEl>
                                        <p:attrNameLst>
                                          <p:attrName>style.visibility</p:attrName>
                                        </p:attrNameLst>
                                      </p:cBhvr>
                                      <p:to>
                                        <p:strVal val="visible"/>
                                      </p:to>
                                    </p:set>
                                    <p:anim calcmode="lin" valueType="num">
                                      <p:cBhvr additive="base">
                                        <p:cTn id="73" dur="500" fill="hold"/>
                                        <p:tgtEl>
                                          <p:spTgt spid="72731"/>
                                        </p:tgtEl>
                                        <p:attrNameLst>
                                          <p:attrName>ppt_x</p:attrName>
                                        </p:attrNameLst>
                                      </p:cBhvr>
                                      <p:tavLst>
                                        <p:tav tm="0">
                                          <p:val>
                                            <p:strVal val="#ppt_x"/>
                                          </p:val>
                                        </p:tav>
                                        <p:tav tm="100000">
                                          <p:val>
                                            <p:strVal val="#ppt_x"/>
                                          </p:val>
                                        </p:tav>
                                      </p:tavLst>
                                    </p:anim>
                                    <p:anim calcmode="lin" valueType="num">
                                      <p:cBhvr additive="base">
                                        <p:cTn id="74" dur="500" fill="hold"/>
                                        <p:tgtEl>
                                          <p:spTgt spid="72731"/>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72732"/>
                                        </p:tgtEl>
                                        <p:attrNameLst>
                                          <p:attrName>style.visibility</p:attrName>
                                        </p:attrNameLst>
                                      </p:cBhvr>
                                      <p:to>
                                        <p:strVal val="visible"/>
                                      </p:to>
                                    </p:set>
                                    <p:anim calcmode="lin" valueType="num">
                                      <p:cBhvr additive="base">
                                        <p:cTn id="77" dur="500" fill="hold"/>
                                        <p:tgtEl>
                                          <p:spTgt spid="72732"/>
                                        </p:tgtEl>
                                        <p:attrNameLst>
                                          <p:attrName>ppt_x</p:attrName>
                                        </p:attrNameLst>
                                      </p:cBhvr>
                                      <p:tavLst>
                                        <p:tav tm="0">
                                          <p:val>
                                            <p:strVal val="#ppt_x"/>
                                          </p:val>
                                        </p:tav>
                                        <p:tav tm="100000">
                                          <p:val>
                                            <p:strVal val="#ppt_x"/>
                                          </p:val>
                                        </p:tav>
                                      </p:tavLst>
                                    </p:anim>
                                    <p:anim calcmode="lin" valueType="num">
                                      <p:cBhvr additive="base">
                                        <p:cTn id="78" dur="500" fill="hold"/>
                                        <p:tgtEl>
                                          <p:spTgt spid="727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P spid="72716" grpId="0" animBg="1"/>
      <p:bldP spid="72717" grpId="0" animBg="1"/>
      <p:bldP spid="72718" grpId="0"/>
      <p:bldP spid="72719" grpId="0" animBg="1"/>
      <p:bldP spid="72720" grpId="0"/>
      <p:bldP spid="72721" grpId="0"/>
      <p:bldP spid="72722" grpId="0" animBg="1"/>
      <p:bldP spid="72723" grpId="0" animBg="1"/>
      <p:bldP spid="72724" grpId="0"/>
      <p:bldP spid="72725" grpId="0"/>
      <p:bldP spid="72726" grpId="0"/>
      <p:bldP spid="72727" grpId="0"/>
      <p:bldP spid="72728" grpId="0"/>
      <p:bldP spid="72729" grpId="0" animBg="1"/>
      <p:bldP spid="72730" grpId="0"/>
      <p:bldP spid="72731" grpId="0"/>
      <p:bldP spid="727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a:xfrm>
            <a:off x="457200" y="1125538"/>
            <a:ext cx="8229600" cy="5005387"/>
          </a:xfrm>
        </p:spPr>
        <p:txBody>
          <a:bodyPr/>
          <a:lstStyle/>
          <a:p>
            <a:pPr eaLnBrk="1" hangingPunct="1">
              <a:lnSpc>
                <a:spcPct val="140000"/>
              </a:lnSpc>
            </a:pPr>
            <a:r>
              <a:rPr lang="en-US" altLang="zh-CN" sz="2400" b="1" dirty="0" smtClean="0">
                <a:solidFill>
                  <a:srgbClr val="111DB7"/>
                </a:solidFill>
                <a:latin typeface="+mn-lt"/>
                <a:ea typeface="黑体" panose="02010609060101010101" pitchFamily="49" charset="-122"/>
                <a:cs typeface="Times New Roman" panose="02020603050405020304" pitchFamily="18" charset="0"/>
              </a:rPr>
              <a:t>Solution </a:t>
            </a:r>
            <a:r>
              <a:rPr lang="zh-CN" altLang="en-US" sz="2400" b="1" dirty="0" smtClean="0">
                <a:solidFill>
                  <a:srgbClr val="111DB7"/>
                </a:solidFill>
                <a:latin typeface="+mn-lt"/>
                <a:ea typeface="黑体" panose="02010609060101010101" pitchFamily="49" charset="-122"/>
                <a:cs typeface="Times New Roman" panose="02020603050405020304" pitchFamily="18" charset="0"/>
              </a:rPr>
              <a:t>：</a:t>
            </a:r>
            <a:endParaRPr lang="zh-CN" altLang="en-US" sz="2400" b="1" dirty="0" smtClean="0">
              <a:latin typeface="+mn-lt"/>
              <a:ea typeface="黑体" panose="02010609060101010101" pitchFamily="49" charset="-122"/>
              <a:cs typeface="Times New Roman" panose="02020603050405020304" pitchFamily="18" charset="0"/>
            </a:endParaRPr>
          </a:p>
          <a:p>
            <a:pPr eaLnBrk="1" hangingPunct="1">
              <a:lnSpc>
                <a:spcPct val="140000"/>
              </a:lnSpc>
            </a:pPr>
            <a:endParaRPr lang="en-US" altLang="zh-CN" sz="2400" b="1" dirty="0" smtClean="0">
              <a:latin typeface="+mn-lt"/>
              <a:ea typeface="黑体" panose="02010609060101010101" pitchFamily="49" charset="-122"/>
              <a:cs typeface="Times New Roman" panose="02020603050405020304" pitchFamily="18" charset="0"/>
            </a:endParaRPr>
          </a:p>
        </p:txBody>
      </p:sp>
      <p:sp>
        <p:nvSpPr>
          <p:cNvPr id="21508" name="Rectangle 5"/>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09" name="Rectangle 7"/>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2710" name="Object 6"/>
          <p:cNvGraphicFramePr>
            <a:graphicFrameLocks noChangeAspect="1"/>
          </p:cNvGraphicFramePr>
          <p:nvPr>
            <p:extLst>
              <p:ext uri="{D42A27DB-BD31-4B8C-83A1-F6EECF244321}">
                <p14:modId xmlns:p14="http://schemas.microsoft.com/office/powerpoint/2010/main" val="4116092603"/>
              </p:ext>
            </p:extLst>
          </p:nvPr>
        </p:nvGraphicFramePr>
        <p:xfrm>
          <a:off x="2326825" y="2474393"/>
          <a:ext cx="2768600" cy="693738"/>
        </p:xfrm>
        <a:graphic>
          <a:graphicData uri="http://schemas.openxmlformats.org/presentationml/2006/ole">
            <mc:AlternateContent xmlns:mc="http://schemas.openxmlformats.org/markup-compatibility/2006">
              <mc:Choice xmlns:v="urn:schemas-microsoft-com:vml" Requires="v">
                <p:oleObj spid="_x0000_s15407" name="Equation" r:id="rId3" imgW="1015920" imgH="253800" progId="Equation.DSMT4">
                  <p:embed/>
                </p:oleObj>
              </mc:Choice>
              <mc:Fallback>
                <p:oleObj name="Equation" r:id="rId3" imgW="1015920" imgH="253800" progId="Equation.DSMT4">
                  <p:embed/>
                  <p:pic>
                    <p:nvPicPr>
                      <p:cNvPr id="0" name=""/>
                      <p:cNvPicPr>
                        <a:picLocks noChangeAspect="1" noChangeArrowheads="1"/>
                      </p:cNvPicPr>
                      <p:nvPr/>
                    </p:nvPicPr>
                    <p:blipFill>
                      <a:blip r:embed="rId4"/>
                      <a:srcRect/>
                      <a:stretch>
                        <a:fillRect/>
                      </a:stretch>
                    </p:blipFill>
                    <p:spPr bwMode="auto">
                      <a:xfrm>
                        <a:off x="2326825" y="2474393"/>
                        <a:ext cx="2768600"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6" name="Line 12"/>
          <p:cNvSpPr>
            <a:spLocks noChangeShapeType="1"/>
          </p:cNvSpPr>
          <p:nvPr/>
        </p:nvSpPr>
        <p:spPr bwMode="auto">
          <a:xfrm>
            <a:off x="928900" y="5089000"/>
            <a:ext cx="7704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a:p>
        </p:txBody>
      </p:sp>
      <p:sp>
        <p:nvSpPr>
          <p:cNvPr id="72717" name="Line 13"/>
          <p:cNvSpPr>
            <a:spLocks noChangeShapeType="1"/>
          </p:cNvSpPr>
          <p:nvPr/>
        </p:nvSpPr>
        <p:spPr bwMode="auto">
          <a:xfrm>
            <a:off x="928900" y="4801663"/>
            <a:ext cx="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72718" name="Text Box 14"/>
          <p:cNvSpPr txBox="1">
            <a:spLocks noChangeArrowheads="1"/>
          </p:cNvSpPr>
          <p:nvPr/>
        </p:nvSpPr>
        <p:spPr bwMode="auto">
          <a:xfrm>
            <a:off x="784438" y="4368275"/>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solidFill>
                  <a:srgbClr val="FF5050"/>
                </a:solidFill>
              </a:rPr>
              <a:t>0</a:t>
            </a:r>
          </a:p>
        </p:txBody>
      </p:sp>
      <p:sp>
        <p:nvSpPr>
          <p:cNvPr id="72719" name="Line 15"/>
          <p:cNvSpPr>
            <a:spLocks noChangeShapeType="1"/>
          </p:cNvSpPr>
          <p:nvPr/>
        </p:nvSpPr>
        <p:spPr bwMode="auto">
          <a:xfrm>
            <a:off x="4240425" y="4873100"/>
            <a:ext cx="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a:p>
        </p:txBody>
      </p:sp>
      <p:sp>
        <p:nvSpPr>
          <p:cNvPr id="72720" name="Text Box 16"/>
          <p:cNvSpPr txBox="1">
            <a:spLocks noChangeArrowheads="1"/>
          </p:cNvSpPr>
          <p:nvPr/>
        </p:nvSpPr>
        <p:spPr bwMode="auto">
          <a:xfrm>
            <a:off x="4024525" y="5449363"/>
            <a:ext cx="47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a:t>10</a:t>
            </a:r>
          </a:p>
        </p:txBody>
      </p:sp>
      <p:sp>
        <p:nvSpPr>
          <p:cNvPr id="72721" name="Text Box 17"/>
          <p:cNvSpPr txBox="1">
            <a:spLocks noChangeArrowheads="1"/>
          </p:cNvSpPr>
          <p:nvPr/>
        </p:nvSpPr>
        <p:spPr bwMode="auto">
          <a:xfrm>
            <a:off x="8345700" y="5377925"/>
            <a:ext cx="47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a:t>10</a:t>
            </a:r>
          </a:p>
        </p:txBody>
      </p:sp>
      <p:sp>
        <p:nvSpPr>
          <p:cNvPr id="72722" name="Line 18"/>
          <p:cNvSpPr>
            <a:spLocks noChangeShapeType="1"/>
          </p:cNvSpPr>
          <p:nvPr/>
        </p:nvSpPr>
        <p:spPr bwMode="auto">
          <a:xfrm>
            <a:off x="8633038" y="4873100"/>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a:p>
        </p:txBody>
      </p:sp>
      <p:sp>
        <p:nvSpPr>
          <p:cNvPr id="72723" name="Line 19"/>
          <p:cNvSpPr>
            <a:spLocks noChangeShapeType="1"/>
          </p:cNvSpPr>
          <p:nvPr/>
        </p:nvSpPr>
        <p:spPr bwMode="auto">
          <a:xfrm>
            <a:off x="1360700" y="4801663"/>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72724" name="Text Box 20"/>
          <p:cNvSpPr txBox="1">
            <a:spLocks noChangeArrowheads="1"/>
          </p:cNvSpPr>
          <p:nvPr/>
        </p:nvSpPr>
        <p:spPr bwMode="auto">
          <a:xfrm>
            <a:off x="1197188" y="5325538"/>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1</a:t>
            </a:r>
          </a:p>
        </p:txBody>
      </p:sp>
      <p:sp>
        <p:nvSpPr>
          <p:cNvPr id="72725" name="Text Box 21"/>
          <p:cNvSpPr txBox="1">
            <a:spLocks noChangeArrowheads="1"/>
          </p:cNvSpPr>
          <p:nvPr/>
        </p:nvSpPr>
        <p:spPr bwMode="auto">
          <a:xfrm>
            <a:off x="4024525" y="4441300"/>
            <a:ext cx="47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a:solidFill>
                  <a:srgbClr val="FF0000"/>
                </a:solidFill>
              </a:rPr>
              <a:t>10</a:t>
            </a:r>
          </a:p>
        </p:txBody>
      </p:sp>
      <p:sp>
        <p:nvSpPr>
          <p:cNvPr id="72726" name="Text Box 22"/>
          <p:cNvSpPr txBox="1">
            <a:spLocks noChangeArrowheads="1"/>
          </p:cNvSpPr>
          <p:nvPr/>
        </p:nvSpPr>
        <p:spPr bwMode="auto">
          <a:xfrm>
            <a:off x="8398088" y="4460350"/>
            <a:ext cx="47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a:solidFill>
                  <a:srgbClr val="FF0000"/>
                </a:solidFill>
              </a:rPr>
              <a:t>25</a:t>
            </a:r>
          </a:p>
        </p:txBody>
      </p:sp>
      <p:sp>
        <p:nvSpPr>
          <p:cNvPr id="72727" name="Text Box 23"/>
          <p:cNvSpPr txBox="1">
            <a:spLocks noChangeArrowheads="1"/>
          </p:cNvSpPr>
          <p:nvPr/>
        </p:nvSpPr>
        <p:spPr bwMode="auto">
          <a:xfrm>
            <a:off x="173250" y="4368275"/>
            <a:ext cx="9589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zh-CN" altLang="en-US" sz="2000" b="1">
                <a:solidFill>
                  <a:srgbClr val="FF5050"/>
                </a:solidFill>
              </a:rPr>
              <a:t>次数：</a:t>
            </a:r>
          </a:p>
        </p:txBody>
      </p:sp>
      <p:sp>
        <p:nvSpPr>
          <p:cNvPr id="72728" name="Text Box 24"/>
          <p:cNvSpPr txBox="1">
            <a:spLocks noChangeArrowheads="1"/>
          </p:cNvSpPr>
          <p:nvPr/>
        </p:nvSpPr>
        <p:spPr bwMode="auto">
          <a:xfrm>
            <a:off x="173250" y="5304900"/>
            <a:ext cx="9589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zh-CN" altLang="en-US" sz="2000" b="1"/>
              <a:t>金额：</a:t>
            </a:r>
          </a:p>
        </p:txBody>
      </p:sp>
      <p:sp>
        <p:nvSpPr>
          <p:cNvPr id="72729" name="Line 25"/>
          <p:cNvSpPr>
            <a:spLocks noChangeShapeType="1"/>
          </p:cNvSpPr>
          <p:nvPr/>
        </p:nvSpPr>
        <p:spPr bwMode="auto">
          <a:xfrm>
            <a:off x="1865525" y="4801663"/>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72730" name="Text Box 26"/>
          <p:cNvSpPr txBox="1">
            <a:spLocks noChangeArrowheads="1"/>
          </p:cNvSpPr>
          <p:nvPr/>
        </p:nvSpPr>
        <p:spPr bwMode="auto">
          <a:xfrm>
            <a:off x="1700425" y="5325538"/>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2</a:t>
            </a:r>
          </a:p>
        </p:txBody>
      </p:sp>
      <p:sp>
        <p:nvSpPr>
          <p:cNvPr id="72731" name="Text Box 27"/>
          <p:cNvSpPr txBox="1">
            <a:spLocks noChangeArrowheads="1"/>
          </p:cNvSpPr>
          <p:nvPr/>
        </p:nvSpPr>
        <p:spPr bwMode="auto">
          <a:xfrm>
            <a:off x="1197188" y="4388913"/>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solidFill>
                  <a:srgbClr val="FF5050"/>
                </a:solidFill>
              </a:rPr>
              <a:t>1</a:t>
            </a:r>
          </a:p>
        </p:txBody>
      </p:sp>
      <p:sp>
        <p:nvSpPr>
          <p:cNvPr id="72732" name="Text Box 28"/>
          <p:cNvSpPr txBox="1">
            <a:spLocks noChangeArrowheads="1"/>
          </p:cNvSpPr>
          <p:nvPr/>
        </p:nvSpPr>
        <p:spPr bwMode="auto">
          <a:xfrm>
            <a:off x="1721063" y="4368275"/>
            <a:ext cx="3111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solidFill>
                  <a:srgbClr val="FF5050"/>
                </a:solidFill>
              </a:rPr>
              <a:t>2</a:t>
            </a:r>
          </a:p>
        </p:txBody>
      </p:sp>
    </p:spTree>
    <p:extLst>
      <p:ext uri="{BB962C8B-B14F-4D97-AF65-F5344CB8AC3E}">
        <p14:creationId xmlns:p14="http://schemas.microsoft.com/office/powerpoint/2010/main" val="3959542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716"/>
                                        </p:tgtEl>
                                        <p:attrNameLst>
                                          <p:attrName>style.visibility</p:attrName>
                                        </p:attrNameLst>
                                      </p:cBhvr>
                                      <p:to>
                                        <p:strVal val="visible"/>
                                      </p:to>
                                    </p:set>
                                    <p:anim calcmode="lin" valueType="num">
                                      <p:cBhvr additive="base">
                                        <p:cTn id="7" dur="500" fill="hold"/>
                                        <p:tgtEl>
                                          <p:spTgt spid="72716"/>
                                        </p:tgtEl>
                                        <p:attrNameLst>
                                          <p:attrName>ppt_x</p:attrName>
                                        </p:attrNameLst>
                                      </p:cBhvr>
                                      <p:tavLst>
                                        <p:tav tm="0">
                                          <p:val>
                                            <p:strVal val="#ppt_x"/>
                                          </p:val>
                                        </p:tav>
                                        <p:tav tm="100000">
                                          <p:val>
                                            <p:strVal val="#ppt_x"/>
                                          </p:val>
                                        </p:tav>
                                      </p:tavLst>
                                    </p:anim>
                                    <p:anim calcmode="lin" valueType="num">
                                      <p:cBhvr additive="base">
                                        <p:cTn id="8" dur="500" fill="hold"/>
                                        <p:tgtEl>
                                          <p:spTgt spid="727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2717"/>
                                        </p:tgtEl>
                                        <p:attrNameLst>
                                          <p:attrName>style.visibility</p:attrName>
                                        </p:attrNameLst>
                                      </p:cBhvr>
                                      <p:to>
                                        <p:strVal val="visible"/>
                                      </p:to>
                                    </p:set>
                                    <p:anim calcmode="lin" valueType="num">
                                      <p:cBhvr additive="base">
                                        <p:cTn id="11" dur="500" fill="hold"/>
                                        <p:tgtEl>
                                          <p:spTgt spid="72717"/>
                                        </p:tgtEl>
                                        <p:attrNameLst>
                                          <p:attrName>ppt_x</p:attrName>
                                        </p:attrNameLst>
                                      </p:cBhvr>
                                      <p:tavLst>
                                        <p:tav tm="0">
                                          <p:val>
                                            <p:strVal val="#ppt_x"/>
                                          </p:val>
                                        </p:tav>
                                        <p:tav tm="100000">
                                          <p:val>
                                            <p:strVal val="#ppt_x"/>
                                          </p:val>
                                        </p:tav>
                                      </p:tavLst>
                                    </p:anim>
                                    <p:anim calcmode="lin" valueType="num">
                                      <p:cBhvr additive="base">
                                        <p:cTn id="12" dur="500" fill="hold"/>
                                        <p:tgtEl>
                                          <p:spTgt spid="727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2718"/>
                                        </p:tgtEl>
                                        <p:attrNameLst>
                                          <p:attrName>style.visibility</p:attrName>
                                        </p:attrNameLst>
                                      </p:cBhvr>
                                      <p:to>
                                        <p:strVal val="visible"/>
                                      </p:to>
                                    </p:set>
                                    <p:anim calcmode="lin" valueType="num">
                                      <p:cBhvr additive="base">
                                        <p:cTn id="15" dur="500" fill="hold"/>
                                        <p:tgtEl>
                                          <p:spTgt spid="72718"/>
                                        </p:tgtEl>
                                        <p:attrNameLst>
                                          <p:attrName>ppt_x</p:attrName>
                                        </p:attrNameLst>
                                      </p:cBhvr>
                                      <p:tavLst>
                                        <p:tav tm="0">
                                          <p:val>
                                            <p:strVal val="#ppt_x"/>
                                          </p:val>
                                        </p:tav>
                                        <p:tav tm="100000">
                                          <p:val>
                                            <p:strVal val="#ppt_x"/>
                                          </p:val>
                                        </p:tav>
                                      </p:tavLst>
                                    </p:anim>
                                    <p:anim calcmode="lin" valueType="num">
                                      <p:cBhvr additive="base">
                                        <p:cTn id="16" dur="500" fill="hold"/>
                                        <p:tgtEl>
                                          <p:spTgt spid="727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2719"/>
                                        </p:tgtEl>
                                        <p:attrNameLst>
                                          <p:attrName>style.visibility</p:attrName>
                                        </p:attrNameLst>
                                      </p:cBhvr>
                                      <p:to>
                                        <p:strVal val="visible"/>
                                      </p:to>
                                    </p:set>
                                    <p:anim calcmode="lin" valueType="num">
                                      <p:cBhvr additive="base">
                                        <p:cTn id="19" dur="500" fill="hold"/>
                                        <p:tgtEl>
                                          <p:spTgt spid="72719"/>
                                        </p:tgtEl>
                                        <p:attrNameLst>
                                          <p:attrName>ppt_x</p:attrName>
                                        </p:attrNameLst>
                                      </p:cBhvr>
                                      <p:tavLst>
                                        <p:tav tm="0">
                                          <p:val>
                                            <p:strVal val="#ppt_x"/>
                                          </p:val>
                                        </p:tav>
                                        <p:tav tm="100000">
                                          <p:val>
                                            <p:strVal val="#ppt_x"/>
                                          </p:val>
                                        </p:tav>
                                      </p:tavLst>
                                    </p:anim>
                                    <p:anim calcmode="lin" valueType="num">
                                      <p:cBhvr additive="base">
                                        <p:cTn id="20" dur="500" fill="hold"/>
                                        <p:tgtEl>
                                          <p:spTgt spid="727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2720"/>
                                        </p:tgtEl>
                                        <p:attrNameLst>
                                          <p:attrName>style.visibility</p:attrName>
                                        </p:attrNameLst>
                                      </p:cBhvr>
                                      <p:to>
                                        <p:strVal val="visible"/>
                                      </p:to>
                                    </p:set>
                                    <p:anim calcmode="lin" valueType="num">
                                      <p:cBhvr additive="base">
                                        <p:cTn id="23" dur="500" fill="hold"/>
                                        <p:tgtEl>
                                          <p:spTgt spid="72720"/>
                                        </p:tgtEl>
                                        <p:attrNameLst>
                                          <p:attrName>ppt_x</p:attrName>
                                        </p:attrNameLst>
                                      </p:cBhvr>
                                      <p:tavLst>
                                        <p:tav tm="0">
                                          <p:val>
                                            <p:strVal val="#ppt_x"/>
                                          </p:val>
                                        </p:tav>
                                        <p:tav tm="100000">
                                          <p:val>
                                            <p:strVal val="#ppt_x"/>
                                          </p:val>
                                        </p:tav>
                                      </p:tavLst>
                                    </p:anim>
                                    <p:anim calcmode="lin" valueType="num">
                                      <p:cBhvr additive="base">
                                        <p:cTn id="24" dur="500" fill="hold"/>
                                        <p:tgtEl>
                                          <p:spTgt spid="7272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2721"/>
                                        </p:tgtEl>
                                        <p:attrNameLst>
                                          <p:attrName>style.visibility</p:attrName>
                                        </p:attrNameLst>
                                      </p:cBhvr>
                                      <p:to>
                                        <p:strVal val="visible"/>
                                      </p:to>
                                    </p:set>
                                    <p:anim calcmode="lin" valueType="num">
                                      <p:cBhvr additive="base">
                                        <p:cTn id="27" dur="500" fill="hold"/>
                                        <p:tgtEl>
                                          <p:spTgt spid="72721"/>
                                        </p:tgtEl>
                                        <p:attrNameLst>
                                          <p:attrName>ppt_x</p:attrName>
                                        </p:attrNameLst>
                                      </p:cBhvr>
                                      <p:tavLst>
                                        <p:tav tm="0">
                                          <p:val>
                                            <p:strVal val="#ppt_x"/>
                                          </p:val>
                                        </p:tav>
                                        <p:tav tm="100000">
                                          <p:val>
                                            <p:strVal val="#ppt_x"/>
                                          </p:val>
                                        </p:tav>
                                      </p:tavLst>
                                    </p:anim>
                                    <p:anim calcmode="lin" valueType="num">
                                      <p:cBhvr additive="base">
                                        <p:cTn id="28" dur="500" fill="hold"/>
                                        <p:tgtEl>
                                          <p:spTgt spid="727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2722"/>
                                        </p:tgtEl>
                                        <p:attrNameLst>
                                          <p:attrName>style.visibility</p:attrName>
                                        </p:attrNameLst>
                                      </p:cBhvr>
                                      <p:to>
                                        <p:strVal val="visible"/>
                                      </p:to>
                                    </p:set>
                                    <p:anim calcmode="lin" valueType="num">
                                      <p:cBhvr additive="base">
                                        <p:cTn id="31" dur="500" fill="hold"/>
                                        <p:tgtEl>
                                          <p:spTgt spid="72722"/>
                                        </p:tgtEl>
                                        <p:attrNameLst>
                                          <p:attrName>ppt_x</p:attrName>
                                        </p:attrNameLst>
                                      </p:cBhvr>
                                      <p:tavLst>
                                        <p:tav tm="0">
                                          <p:val>
                                            <p:strVal val="#ppt_x"/>
                                          </p:val>
                                        </p:tav>
                                        <p:tav tm="100000">
                                          <p:val>
                                            <p:strVal val="#ppt_x"/>
                                          </p:val>
                                        </p:tav>
                                      </p:tavLst>
                                    </p:anim>
                                    <p:anim calcmode="lin" valueType="num">
                                      <p:cBhvr additive="base">
                                        <p:cTn id="32" dur="500" fill="hold"/>
                                        <p:tgtEl>
                                          <p:spTgt spid="7272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2723"/>
                                        </p:tgtEl>
                                        <p:attrNameLst>
                                          <p:attrName>style.visibility</p:attrName>
                                        </p:attrNameLst>
                                      </p:cBhvr>
                                      <p:to>
                                        <p:strVal val="visible"/>
                                      </p:to>
                                    </p:set>
                                    <p:anim calcmode="lin" valueType="num">
                                      <p:cBhvr additive="base">
                                        <p:cTn id="35" dur="500" fill="hold"/>
                                        <p:tgtEl>
                                          <p:spTgt spid="72723"/>
                                        </p:tgtEl>
                                        <p:attrNameLst>
                                          <p:attrName>ppt_x</p:attrName>
                                        </p:attrNameLst>
                                      </p:cBhvr>
                                      <p:tavLst>
                                        <p:tav tm="0">
                                          <p:val>
                                            <p:strVal val="#ppt_x"/>
                                          </p:val>
                                        </p:tav>
                                        <p:tav tm="100000">
                                          <p:val>
                                            <p:strVal val="#ppt_x"/>
                                          </p:val>
                                        </p:tav>
                                      </p:tavLst>
                                    </p:anim>
                                    <p:anim calcmode="lin" valueType="num">
                                      <p:cBhvr additive="base">
                                        <p:cTn id="36" dur="500" fill="hold"/>
                                        <p:tgtEl>
                                          <p:spTgt spid="7272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2724"/>
                                        </p:tgtEl>
                                        <p:attrNameLst>
                                          <p:attrName>style.visibility</p:attrName>
                                        </p:attrNameLst>
                                      </p:cBhvr>
                                      <p:to>
                                        <p:strVal val="visible"/>
                                      </p:to>
                                    </p:set>
                                    <p:anim calcmode="lin" valueType="num">
                                      <p:cBhvr additive="base">
                                        <p:cTn id="39" dur="500" fill="hold"/>
                                        <p:tgtEl>
                                          <p:spTgt spid="72724"/>
                                        </p:tgtEl>
                                        <p:attrNameLst>
                                          <p:attrName>ppt_x</p:attrName>
                                        </p:attrNameLst>
                                      </p:cBhvr>
                                      <p:tavLst>
                                        <p:tav tm="0">
                                          <p:val>
                                            <p:strVal val="#ppt_x"/>
                                          </p:val>
                                        </p:tav>
                                        <p:tav tm="100000">
                                          <p:val>
                                            <p:strVal val="#ppt_x"/>
                                          </p:val>
                                        </p:tav>
                                      </p:tavLst>
                                    </p:anim>
                                    <p:anim calcmode="lin" valueType="num">
                                      <p:cBhvr additive="base">
                                        <p:cTn id="40" dur="500" fill="hold"/>
                                        <p:tgtEl>
                                          <p:spTgt spid="7272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2725"/>
                                        </p:tgtEl>
                                        <p:attrNameLst>
                                          <p:attrName>style.visibility</p:attrName>
                                        </p:attrNameLst>
                                      </p:cBhvr>
                                      <p:to>
                                        <p:strVal val="visible"/>
                                      </p:to>
                                    </p:set>
                                    <p:anim calcmode="lin" valueType="num">
                                      <p:cBhvr additive="base">
                                        <p:cTn id="43" dur="500" fill="hold"/>
                                        <p:tgtEl>
                                          <p:spTgt spid="72725"/>
                                        </p:tgtEl>
                                        <p:attrNameLst>
                                          <p:attrName>ppt_x</p:attrName>
                                        </p:attrNameLst>
                                      </p:cBhvr>
                                      <p:tavLst>
                                        <p:tav tm="0">
                                          <p:val>
                                            <p:strVal val="#ppt_x"/>
                                          </p:val>
                                        </p:tav>
                                        <p:tav tm="100000">
                                          <p:val>
                                            <p:strVal val="#ppt_x"/>
                                          </p:val>
                                        </p:tav>
                                      </p:tavLst>
                                    </p:anim>
                                    <p:anim calcmode="lin" valueType="num">
                                      <p:cBhvr additive="base">
                                        <p:cTn id="44" dur="500" fill="hold"/>
                                        <p:tgtEl>
                                          <p:spTgt spid="7272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2726"/>
                                        </p:tgtEl>
                                        <p:attrNameLst>
                                          <p:attrName>style.visibility</p:attrName>
                                        </p:attrNameLst>
                                      </p:cBhvr>
                                      <p:to>
                                        <p:strVal val="visible"/>
                                      </p:to>
                                    </p:set>
                                    <p:anim calcmode="lin" valueType="num">
                                      <p:cBhvr additive="base">
                                        <p:cTn id="47" dur="500" fill="hold"/>
                                        <p:tgtEl>
                                          <p:spTgt spid="72726"/>
                                        </p:tgtEl>
                                        <p:attrNameLst>
                                          <p:attrName>ppt_x</p:attrName>
                                        </p:attrNameLst>
                                      </p:cBhvr>
                                      <p:tavLst>
                                        <p:tav tm="0">
                                          <p:val>
                                            <p:strVal val="#ppt_x"/>
                                          </p:val>
                                        </p:tav>
                                        <p:tav tm="100000">
                                          <p:val>
                                            <p:strVal val="#ppt_x"/>
                                          </p:val>
                                        </p:tav>
                                      </p:tavLst>
                                    </p:anim>
                                    <p:anim calcmode="lin" valueType="num">
                                      <p:cBhvr additive="base">
                                        <p:cTn id="48" dur="500" fill="hold"/>
                                        <p:tgtEl>
                                          <p:spTgt spid="7272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2727"/>
                                        </p:tgtEl>
                                        <p:attrNameLst>
                                          <p:attrName>style.visibility</p:attrName>
                                        </p:attrNameLst>
                                      </p:cBhvr>
                                      <p:to>
                                        <p:strVal val="visible"/>
                                      </p:to>
                                    </p:set>
                                    <p:anim calcmode="lin" valueType="num">
                                      <p:cBhvr additive="base">
                                        <p:cTn id="51" dur="500" fill="hold"/>
                                        <p:tgtEl>
                                          <p:spTgt spid="72727"/>
                                        </p:tgtEl>
                                        <p:attrNameLst>
                                          <p:attrName>ppt_x</p:attrName>
                                        </p:attrNameLst>
                                      </p:cBhvr>
                                      <p:tavLst>
                                        <p:tav tm="0">
                                          <p:val>
                                            <p:strVal val="#ppt_x"/>
                                          </p:val>
                                        </p:tav>
                                        <p:tav tm="100000">
                                          <p:val>
                                            <p:strVal val="#ppt_x"/>
                                          </p:val>
                                        </p:tav>
                                      </p:tavLst>
                                    </p:anim>
                                    <p:anim calcmode="lin" valueType="num">
                                      <p:cBhvr additive="base">
                                        <p:cTn id="52" dur="500" fill="hold"/>
                                        <p:tgtEl>
                                          <p:spTgt spid="7272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2728"/>
                                        </p:tgtEl>
                                        <p:attrNameLst>
                                          <p:attrName>style.visibility</p:attrName>
                                        </p:attrNameLst>
                                      </p:cBhvr>
                                      <p:to>
                                        <p:strVal val="visible"/>
                                      </p:to>
                                    </p:set>
                                    <p:anim calcmode="lin" valueType="num">
                                      <p:cBhvr additive="base">
                                        <p:cTn id="55" dur="500" fill="hold"/>
                                        <p:tgtEl>
                                          <p:spTgt spid="72728"/>
                                        </p:tgtEl>
                                        <p:attrNameLst>
                                          <p:attrName>ppt_x</p:attrName>
                                        </p:attrNameLst>
                                      </p:cBhvr>
                                      <p:tavLst>
                                        <p:tav tm="0">
                                          <p:val>
                                            <p:strVal val="#ppt_x"/>
                                          </p:val>
                                        </p:tav>
                                        <p:tav tm="100000">
                                          <p:val>
                                            <p:strVal val="#ppt_x"/>
                                          </p:val>
                                        </p:tav>
                                      </p:tavLst>
                                    </p:anim>
                                    <p:anim calcmode="lin" valueType="num">
                                      <p:cBhvr additive="base">
                                        <p:cTn id="56" dur="500" fill="hold"/>
                                        <p:tgtEl>
                                          <p:spTgt spid="7272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2729"/>
                                        </p:tgtEl>
                                        <p:attrNameLst>
                                          <p:attrName>style.visibility</p:attrName>
                                        </p:attrNameLst>
                                      </p:cBhvr>
                                      <p:to>
                                        <p:strVal val="visible"/>
                                      </p:to>
                                    </p:set>
                                    <p:anim calcmode="lin" valueType="num">
                                      <p:cBhvr additive="base">
                                        <p:cTn id="59" dur="500" fill="hold"/>
                                        <p:tgtEl>
                                          <p:spTgt spid="72729"/>
                                        </p:tgtEl>
                                        <p:attrNameLst>
                                          <p:attrName>ppt_x</p:attrName>
                                        </p:attrNameLst>
                                      </p:cBhvr>
                                      <p:tavLst>
                                        <p:tav tm="0">
                                          <p:val>
                                            <p:strVal val="#ppt_x"/>
                                          </p:val>
                                        </p:tav>
                                        <p:tav tm="100000">
                                          <p:val>
                                            <p:strVal val="#ppt_x"/>
                                          </p:val>
                                        </p:tav>
                                      </p:tavLst>
                                    </p:anim>
                                    <p:anim calcmode="lin" valueType="num">
                                      <p:cBhvr additive="base">
                                        <p:cTn id="60" dur="500" fill="hold"/>
                                        <p:tgtEl>
                                          <p:spTgt spid="7272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2730"/>
                                        </p:tgtEl>
                                        <p:attrNameLst>
                                          <p:attrName>style.visibility</p:attrName>
                                        </p:attrNameLst>
                                      </p:cBhvr>
                                      <p:to>
                                        <p:strVal val="visible"/>
                                      </p:to>
                                    </p:set>
                                    <p:anim calcmode="lin" valueType="num">
                                      <p:cBhvr additive="base">
                                        <p:cTn id="63" dur="500" fill="hold"/>
                                        <p:tgtEl>
                                          <p:spTgt spid="72730"/>
                                        </p:tgtEl>
                                        <p:attrNameLst>
                                          <p:attrName>ppt_x</p:attrName>
                                        </p:attrNameLst>
                                      </p:cBhvr>
                                      <p:tavLst>
                                        <p:tav tm="0">
                                          <p:val>
                                            <p:strVal val="#ppt_x"/>
                                          </p:val>
                                        </p:tav>
                                        <p:tav tm="100000">
                                          <p:val>
                                            <p:strVal val="#ppt_x"/>
                                          </p:val>
                                        </p:tav>
                                      </p:tavLst>
                                    </p:anim>
                                    <p:anim calcmode="lin" valueType="num">
                                      <p:cBhvr additive="base">
                                        <p:cTn id="64" dur="500" fill="hold"/>
                                        <p:tgtEl>
                                          <p:spTgt spid="7273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2731"/>
                                        </p:tgtEl>
                                        <p:attrNameLst>
                                          <p:attrName>style.visibility</p:attrName>
                                        </p:attrNameLst>
                                      </p:cBhvr>
                                      <p:to>
                                        <p:strVal val="visible"/>
                                      </p:to>
                                    </p:set>
                                    <p:anim calcmode="lin" valueType="num">
                                      <p:cBhvr additive="base">
                                        <p:cTn id="67" dur="500" fill="hold"/>
                                        <p:tgtEl>
                                          <p:spTgt spid="72731"/>
                                        </p:tgtEl>
                                        <p:attrNameLst>
                                          <p:attrName>ppt_x</p:attrName>
                                        </p:attrNameLst>
                                      </p:cBhvr>
                                      <p:tavLst>
                                        <p:tav tm="0">
                                          <p:val>
                                            <p:strVal val="#ppt_x"/>
                                          </p:val>
                                        </p:tav>
                                        <p:tav tm="100000">
                                          <p:val>
                                            <p:strVal val="#ppt_x"/>
                                          </p:val>
                                        </p:tav>
                                      </p:tavLst>
                                    </p:anim>
                                    <p:anim calcmode="lin" valueType="num">
                                      <p:cBhvr additive="base">
                                        <p:cTn id="68" dur="500" fill="hold"/>
                                        <p:tgtEl>
                                          <p:spTgt spid="7273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2732"/>
                                        </p:tgtEl>
                                        <p:attrNameLst>
                                          <p:attrName>style.visibility</p:attrName>
                                        </p:attrNameLst>
                                      </p:cBhvr>
                                      <p:to>
                                        <p:strVal val="visible"/>
                                      </p:to>
                                    </p:set>
                                    <p:anim calcmode="lin" valueType="num">
                                      <p:cBhvr additive="base">
                                        <p:cTn id="71" dur="500" fill="hold"/>
                                        <p:tgtEl>
                                          <p:spTgt spid="72732"/>
                                        </p:tgtEl>
                                        <p:attrNameLst>
                                          <p:attrName>ppt_x</p:attrName>
                                        </p:attrNameLst>
                                      </p:cBhvr>
                                      <p:tavLst>
                                        <p:tav tm="0">
                                          <p:val>
                                            <p:strVal val="#ppt_x"/>
                                          </p:val>
                                        </p:tav>
                                        <p:tav tm="100000">
                                          <p:val>
                                            <p:strVal val="#ppt_x"/>
                                          </p:val>
                                        </p:tav>
                                      </p:tavLst>
                                    </p:anim>
                                    <p:anim calcmode="lin" valueType="num">
                                      <p:cBhvr additive="base">
                                        <p:cTn id="72" dur="500" fill="hold"/>
                                        <p:tgtEl>
                                          <p:spTgt spid="72732"/>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nodeType="clickEffect">
                                  <p:stCondLst>
                                    <p:cond delay="0"/>
                                  </p:stCondLst>
                                  <p:childTnLst>
                                    <p:set>
                                      <p:cBhvr>
                                        <p:cTn id="76" dur="1" fill="hold">
                                          <p:stCondLst>
                                            <p:cond delay="0"/>
                                          </p:stCondLst>
                                        </p:cTn>
                                        <p:tgtEl>
                                          <p:spTgt spid="72710"/>
                                        </p:tgtEl>
                                        <p:attrNameLst>
                                          <p:attrName>style.visibility</p:attrName>
                                        </p:attrNameLst>
                                      </p:cBhvr>
                                      <p:to>
                                        <p:strVal val="visible"/>
                                      </p:to>
                                    </p:set>
                                    <p:anim calcmode="lin" valueType="num">
                                      <p:cBhvr additive="base">
                                        <p:cTn id="77" dur="500" fill="hold"/>
                                        <p:tgtEl>
                                          <p:spTgt spid="72710"/>
                                        </p:tgtEl>
                                        <p:attrNameLst>
                                          <p:attrName>ppt_x</p:attrName>
                                        </p:attrNameLst>
                                      </p:cBhvr>
                                      <p:tavLst>
                                        <p:tav tm="0">
                                          <p:val>
                                            <p:strVal val="#ppt_x"/>
                                          </p:val>
                                        </p:tav>
                                        <p:tav tm="100000">
                                          <p:val>
                                            <p:strVal val="#ppt_x"/>
                                          </p:val>
                                        </p:tav>
                                      </p:tavLst>
                                    </p:anim>
                                    <p:anim calcmode="lin" valueType="num">
                                      <p:cBhvr additive="base">
                                        <p:cTn id="78" dur="500" fill="hold"/>
                                        <p:tgtEl>
                                          <p:spTgt spid="7271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2707">
                                            <p:txEl>
                                              <p:pRg st="0" end="0"/>
                                            </p:txEl>
                                          </p:spTgt>
                                        </p:tgtEl>
                                        <p:attrNameLst>
                                          <p:attrName>style.visibility</p:attrName>
                                        </p:attrNameLst>
                                      </p:cBhvr>
                                      <p:to>
                                        <p:strVal val="visible"/>
                                      </p:to>
                                    </p:set>
                                    <p:anim calcmode="lin" valueType="num">
                                      <p:cBhvr additive="base">
                                        <p:cTn id="81" dur="500" fill="hold"/>
                                        <p:tgtEl>
                                          <p:spTgt spid="72707">
                                            <p:txEl>
                                              <p:pRg st="0" end="0"/>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7270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6" grpId="0" animBg="1"/>
      <p:bldP spid="72717" grpId="0" animBg="1"/>
      <p:bldP spid="72718" grpId="0"/>
      <p:bldP spid="72719" grpId="0" animBg="1"/>
      <p:bldP spid="72720" grpId="0"/>
      <p:bldP spid="72721" grpId="0"/>
      <p:bldP spid="72722" grpId="0" animBg="1"/>
      <p:bldP spid="72723" grpId="0" animBg="1"/>
      <p:bldP spid="72724" grpId="0"/>
      <p:bldP spid="72725" grpId="0"/>
      <p:bldP spid="72726" grpId="0"/>
      <p:bldP spid="72727" grpId="0"/>
      <p:bldP spid="72728" grpId="0"/>
      <p:bldP spid="72729" grpId="0" animBg="1"/>
      <p:bldP spid="72730" grpId="0"/>
      <p:bldP spid="72731" grpId="0"/>
      <p:bldP spid="727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7"/>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E934552-C109-4B6C-9198-4C36208257C6}" type="slidenum">
              <a:rPr lang="en-US" altLang="zh-CN" smtClean="0"/>
              <a:pPr eaLnBrk="1" hangingPunct="1"/>
              <a:t>22</a:t>
            </a:fld>
            <a:endParaRPr lang="en-US" altLang="zh-CN" smtClean="0"/>
          </a:p>
        </p:txBody>
      </p:sp>
      <p:sp>
        <p:nvSpPr>
          <p:cNvPr id="22531" name="Rectangle 2"/>
          <p:cNvSpPr>
            <a:spLocks noGrp="1" noChangeArrowheads="1"/>
          </p:cNvSpPr>
          <p:nvPr>
            <p:ph type="title"/>
          </p:nvPr>
        </p:nvSpPr>
        <p:spPr>
          <a:xfrm>
            <a:off x="428323" y="642002"/>
            <a:ext cx="8253663" cy="714375"/>
          </a:xfrm>
        </p:spPr>
        <p:txBody>
          <a:bodyPr/>
          <a:lstStyle/>
          <a:p>
            <a:pPr eaLnBrk="1" hangingPunct="1"/>
            <a:r>
              <a:rPr lang="zh-CN" altLang="en-US" sz="2800" b="1" dirty="0" smtClean="0">
                <a:latin typeface="+mn-lt"/>
                <a:ea typeface="黑体" panose="02010609060101010101" pitchFamily="49" charset="-122"/>
                <a:cs typeface="Times New Roman" panose="02020603050405020304" pitchFamily="18" charset="0"/>
              </a:rPr>
              <a:t>复递增年金 </a:t>
            </a:r>
            <a:r>
              <a:rPr lang="zh-CN" altLang="en-US" sz="2400" b="1" dirty="0" smtClean="0">
                <a:latin typeface="+mn-lt"/>
                <a:ea typeface="黑体" panose="02010609060101010101" pitchFamily="49" charset="-122"/>
                <a:cs typeface="Times New Roman" panose="02020603050405020304" pitchFamily="18" charset="0"/>
              </a:rPr>
              <a:t>（</a:t>
            </a:r>
            <a:r>
              <a:rPr lang="en-US" altLang="zh-CN" sz="2400" b="1" dirty="0" smtClean="0">
                <a:latin typeface="+mn-lt"/>
                <a:ea typeface="黑体" panose="02010609060101010101" pitchFamily="49" charset="-122"/>
                <a:cs typeface="Times New Roman" panose="02020603050405020304" pitchFamily="18" charset="0"/>
              </a:rPr>
              <a:t>compound increasing annuity</a:t>
            </a:r>
            <a:r>
              <a:rPr lang="zh-CN" altLang="en-US" sz="2400" b="1" dirty="0" smtClean="0">
                <a:latin typeface="+mn-lt"/>
                <a:ea typeface="黑体" panose="02010609060101010101" pitchFamily="49" charset="-122"/>
                <a:cs typeface="Times New Roman" panose="02020603050405020304" pitchFamily="18" charset="0"/>
              </a:rPr>
              <a:t>）</a:t>
            </a:r>
            <a:r>
              <a:rPr lang="zh-CN" altLang="en-US" b="1" dirty="0" smtClean="0">
                <a:latin typeface="+mn-lt"/>
                <a:ea typeface="黑体" panose="02010609060101010101" pitchFamily="49" charset="-122"/>
                <a:cs typeface="Times New Roman" panose="02020603050405020304" pitchFamily="18" charset="0"/>
              </a:rPr>
              <a:t> </a:t>
            </a:r>
          </a:p>
        </p:txBody>
      </p:sp>
      <p:sp>
        <p:nvSpPr>
          <p:cNvPr id="237571" name="Rectangle 3"/>
          <p:cNvSpPr>
            <a:spLocks noGrp="1" noChangeArrowheads="1"/>
          </p:cNvSpPr>
          <p:nvPr>
            <p:ph type="body" sz="half" idx="1"/>
          </p:nvPr>
        </p:nvSpPr>
        <p:spPr>
          <a:xfrm>
            <a:off x="536695" y="1462338"/>
            <a:ext cx="8362950" cy="1781175"/>
          </a:xfrm>
        </p:spPr>
        <p:txBody>
          <a:bodyPr/>
          <a:lstStyle/>
          <a:p>
            <a:pPr eaLnBrk="1" hangingPunct="1"/>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含义</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：付款金额按照某一固定比例增长的年金。 </a:t>
            </a:r>
          </a:p>
          <a:p>
            <a:pPr eaLnBrk="1" hangingPunct="1"/>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期初付复递增年金</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注：</a:t>
            </a:r>
            <a:r>
              <a:rPr lang="en-US" altLang="zh-CN" sz="2000" b="1" i="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r </a:t>
            </a: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&lt; 0</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，递减。</a:t>
            </a:r>
            <a:endPar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37573" name="Object 5"/>
          <p:cNvGraphicFramePr>
            <a:graphicFrameLocks noGrp="1" noChangeAspect="1"/>
          </p:cNvGraphicFramePr>
          <p:nvPr>
            <p:ph sz="quarter" idx="2"/>
            <p:extLst>
              <p:ext uri="{D42A27DB-BD31-4B8C-83A1-F6EECF244321}">
                <p14:modId xmlns:p14="http://schemas.microsoft.com/office/powerpoint/2010/main" val="986673211"/>
              </p:ext>
            </p:extLst>
          </p:nvPr>
        </p:nvGraphicFramePr>
        <p:xfrm>
          <a:off x="1670050" y="5764213"/>
          <a:ext cx="5835650" cy="534987"/>
        </p:xfrm>
        <a:graphic>
          <a:graphicData uri="http://schemas.openxmlformats.org/presentationml/2006/ole">
            <mc:AlternateContent xmlns:mc="http://schemas.openxmlformats.org/markup-compatibility/2006">
              <mc:Choice xmlns:v="urn:schemas-microsoft-com:vml" Requires="v">
                <p:oleObj spid="_x0000_s16431" name="Equation" r:id="rId3" imgW="3047760" imgH="279360" progId="Equation.DSMT4">
                  <p:embed/>
                </p:oleObj>
              </mc:Choice>
              <mc:Fallback>
                <p:oleObj name="Equation" r:id="rId3" imgW="3047760" imgH="279360" progId="Equation.DSMT4">
                  <p:embed/>
                  <p:pic>
                    <p:nvPicPr>
                      <p:cNvPr id="0" name=""/>
                      <p:cNvPicPr>
                        <a:picLocks noGrp="1" noChangeAspect="1" noChangeArrowheads="1"/>
                      </p:cNvPicPr>
                      <p:nvPr/>
                    </p:nvPicPr>
                    <p:blipFill>
                      <a:blip r:embed="rId4"/>
                      <a:srcRect/>
                      <a:stretch>
                        <a:fillRect/>
                      </a:stretch>
                    </p:blipFill>
                    <p:spPr bwMode="auto">
                      <a:xfrm>
                        <a:off x="1670050" y="5764213"/>
                        <a:ext cx="5835650" cy="534987"/>
                      </a:xfrm>
                      <a:prstGeom prst="rect">
                        <a:avLst/>
                      </a:prstGeom>
                      <a:solidFill>
                        <a:schemeClr val="folHlink"/>
                      </a:solidFill>
                    </p:spPr>
                  </p:pic>
                </p:oleObj>
              </mc:Fallback>
            </mc:AlternateContent>
          </a:graphicData>
        </a:graphic>
      </p:graphicFrame>
      <p:pic>
        <p:nvPicPr>
          <p:cNvPr id="8" name="Picture 8"/>
          <p:cNvPicPr>
            <a:picLocks noChangeAspect="1" noChangeArrowheads="1"/>
          </p:cNvPicPr>
          <p:nvPr/>
        </p:nvPicPr>
        <p:blipFill>
          <a:blip r:embed="rId5"/>
          <a:srcRect/>
          <a:stretch>
            <a:fillRect/>
          </a:stretch>
        </p:blipFill>
        <p:spPr bwMode="auto">
          <a:xfrm>
            <a:off x="973286" y="3465004"/>
            <a:ext cx="7489768" cy="1800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11931501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 calcmode="lin" valueType="num">
                                      <p:cBhvr additive="base">
                                        <p:cTn id="7" dur="500" fill="hold"/>
                                        <p:tgtEl>
                                          <p:spTgt spid="2375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75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7571">
                                            <p:txEl>
                                              <p:pRg st="1" end="1"/>
                                            </p:txEl>
                                          </p:spTgt>
                                        </p:tgtEl>
                                        <p:attrNameLst>
                                          <p:attrName>style.visibility</p:attrName>
                                        </p:attrNameLst>
                                      </p:cBhvr>
                                      <p:to>
                                        <p:strVal val="visible"/>
                                      </p:to>
                                    </p:set>
                                    <p:anim calcmode="lin" valueType="num">
                                      <p:cBhvr additive="base">
                                        <p:cTn id="13" dur="500" fill="hold"/>
                                        <p:tgtEl>
                                          <p:spTgt spid="2375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75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7573"/>
                                        </p:tgtEl>
                                        <p:attrNameLst>
                                          <p:attrName>style.visibility</p:attrName>
                                        </p:attrNameLst>
                                      </p:cBhvr>
                                      <p:to>
                                        <p:strVal val="visible"/>
                                      </p:to>
                                    </p:set>
                                    <p:anim calcmode="lin" valueType="num">
                                      <p:cBhvr additive="base">
                                        <p:cTn id="25" dur="500" fill="hold"/>
                                        <p:tgtEl>
                                          <p:spTgt spid="237573"/>
                                        </p:tgtEl>
                                        <p:attrNameLst>
                                          <p:attrName>ppt_x</p:attrName>
                                        </p:attrNameLst>
                                      </p:cBhvr>
                                      <p:tavLst>
                                        <p:tav tm="0">
                                          <p:val>
                                            <p:strVal val="#ppt_x"/>
                                          </p:val>
                                        </p:tav>
                                        <p:tav tm="100000">
                                          <p:val>
                                            <p:strVal val="#ppt_x"/>
                                          </p:val>
                                        </p:tav>
                                      </p:tavLst>
                                    </p:anim>
                                    <p:anim calcmode="lin" valueType="num">
                                      <p:cBhvr additive="base">
                                        <p:cTn id="26" dur="500" fill="hold"/>
                                        <p:tgtEl>
                                          <p:spTgt spid="2375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5690966-104D-46B9-9194-E3A00DA4D4E8}" type="slidenum">
              <a:rPr lang="en-US" altLang="zh-CN" smtClean="0"/>
              <a:pPr eaLnBrk="1" hangingPunct="1"/>
              <a:t>23</a:t>
            </a:fld>
            <a:endParaRPr lang="en-US" altLang="zh-CN" smtClean="0"/>
          </a:p>
        </p:txBody>
      </p:sp>
      <p:sp>
        <p:nvSpPr>
          <p:cNvPr id="378882" name="Rectangle 2"/>
          <p:cNvSpPr>
            <a:spLocks noGrp="1" noChangeArrowheads="1"/>
          </p:cNvSpPr>
          <p:nvPr>
            <p:ph type="body" idx="1"/>
          </p:nvPr>
        </p:nvSpPr>
        <p:spPr>
          <a:xfrm>
            <a:off x="457200" y="1927399"/>
            <a:ext cx="8229600" cy="503907"/>
          </a:xfrm>
        </p:spPr>
        <p:txBody>
          <a:bodyPr/>
          <a:lstStyle/>
          <a:p>
            <a:pPr eaLnBrk="1" hangingPunct="1"/>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令                                ， 则： </a:t>
            </a:r>
          </a:p>
        </p:txBody>
      </p:sp>
      <p:sp>
        <p:nvSpPr>
          <p:cNvPr id="23556"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55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560" name="Rectangle 7"/>
          <p:cNvSpPr>
            <a:spLocks noChangeArrowheads="1"/>
          </p:cNvSpPr>
          <p:nvPr/>
        </p:nvSpPr>
        <p:spPr bwMode="auto">
          <a:xfrm>
            <a:off x="0" y="29969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78888" name="Object 8"/>
          <p:cNvGraphicFramePr>
            <a:graphicFrameLocks noChangeAspect="1"/>
          </p:cNvGraphicFramePr>
          <p:nvPr>
            <p:extLst>
              <p:ext uri="{D42A27DB-BD31-4B8C-83A1-F6EECF244321}">
                <p14:modId xmlns:p14="http://schemas.microsoft.com/office/powerpoint/2010/main" val="3286404199"/>
              </p:ext>
            </p:extLst>
          </p:nvPr>
        </p:nvGraphicFramePr>
        <p:xfrm>
          <a:off x="280988" y="2997200"/>
          <a:ext cx="8388350" cy="1349375"/>
        </p:xfrm>
        <a:graphic>
          <a:graphicData uri="http://schemas.openxmlformats.org/presentationml/2006/ole">
            <mc:AlternateContent xmlns:mc="http://schemas.openxmlformats.org/markup-compatibility/2006">
              <mc:Choice xmlns:v="urn:schemas-microsoft-com:vml" Requires="v">
                <p:oleObj spid="_x0000_s17635" name="Equation" r:id="rId3" imgW="3047760" imgH="495000" progId="Equation.DSMT4">
                  <p:embed/>
                </p:oleObj>
              </mc:Choice>
              <mc:Fallback>
                <p:oleObj name="Equation" r:id="rId3" imgW="3047760" imgH="495000" progId="Equation.DSMT4">
                  <p:embed/>
                  <p:pic>
                    <p:nvPicPr>
                      <p:cNvPr id="0" name=""/>
                      <p:cNvPicPr>
                        <a:picLocks noChangeAspect="1" noChangeArrowheads="1"/>
                      </p:cNvPicPr>
                      <p:nvPr/>
                    </p:nvPicPr>
                    <p:blipFill>
                      <a:blip r:embed="rId4"/>
                      <a:srcRect/>
                      <a:stretch>
                        <a:fillRect/>
                      </a:stretch>
                    </p:blipFill>
                    <p:spPr bwMode="auto">
                      <a:xfrm>
                        <a:off x="280988" y="2997200"/>
                        <a:ext cx="8388350" cy="1349375"/>
                      </a:xfrm>
                      <a:prstGeom prst="rect">
                        <a:avLst/>
                      </a:prstGeom>
                      <a:noFill/>
                      <a:extLst/>
                    </p:spPr>
                  </p:pic>
                </p:oleObj>
              </mc:Fallback>
            </mc:AlternateContent>
          </a:graphicData>
        </a:graphic>
      </p:graphicFrame>
      <p:sp>
        <p:nvSpPr>
          <p:cNvPr id="2356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78890" name="Object 10"/>
          <p:cNvGraphicFramePr>
            <a:graphicFrameLocks noChangeAspect="1"/>
          </p:cNvGraphicFramePr>
          <p:nvPr>
            <p:extLst>
              <p:ext uri="{D42A27DB-BD31-4B8C-83A1-F6EECF244321}">
                <p14:modId xmlns:p14="http://schemas.microsoft.com/office/powerpoint/2010/main" val="3439086005"/>
              </p:ext>
            </p:extLst>
          </p:nvPr>
        </p:nvGraphicFramePr>
        <p:xfrm>
          <a:off x="1403881" y="1816708"/>
          <a:ext cx="2088232" cy="946477"/>
        </p:xfrm>
        <a:graphic>
          <a:graphicData uri="http://schemas.openxmlformats.org/presentationml/2006/ole">
            <mc:AlternateContent xmlns:mc="http://schemas.openxmlformats.org/markup-compatibility/2006">
              <mc:Choice xmlns:v="urn:schemas-microsoft-com:vml" Requires="v">
                <p:oleObj spid="_x0000_s17636" name="Equation" r:id="rId5" imgW="914400" imgH="419100" progId="Equation.DSMT4">
                  <p:embed/>
                </p:oleObj>
              </mc:Choice>
              <mc:Fallback>
                <p:oleObj name="Equation" r:id="rId5" imgW="9144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881" y="1816708"/>
                        <a:ext cx="2088232" cy="946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891" name="Object 11"/>
          <p:cNvGraphicFramePr>
            <a:graphicFrameLocks noChangeAspect="1"/>
          </p:cNvGraphicFramePr>
          <p:nvPr>
            <p:extLst>
              <p:ext uri="{D42A27DB-BD31-4B8C-83A1-F6EECF244321}">
                <p14:modId xmlns:p14="http://schemas.microsoft.com/office/powerpoint/2010/main" val="1935937427"/>
              </p:ext>
            </p:extLst>
          </p:nvPr>
        </p:nvGraphicFramePr>
        <p:xfrm>
          <a:off x="1406202" y="4869675"/>
          <a:ext cx="4726607" cy="1866654"/>
        </p:xfrm>
        <a:graphic>
          <a:graphicData uri="http://schemas.openxmlformats.org/presentationml/2006/ole">
            <mc:AlternateContent xmlns:mc="http://schemas.openxmlformats.org/markup-compatibility/2006">
              <mc:Choice xmlns:v="urn:schemas-microsoft-com:vml" Requires="v">
                <p:oleObj spid="_x0000_s17637" name="Equation" r:id="rId7" imgW="2184120" imgH="863280" progId="Equation.DSMT4">
                  <p:embed/>
                </p:oleObj>
              </mc:Choice>
              <mc:Fallback>
                <p:oleObj name="Equation" r:id="rId7" imgW="2184120" imgH="863280" progId="Equation.DSMT4">
                  <p:embed/>
                  <p:pic>
                    <p:nvPicPr>
                      <p:cNvPr id="0" name=""/>
                      <p:cNvPicPr>
                        <a:picLocks noChangeAspect="1" noChangeArrowheads="1"/>
                      </p:cNvPicPr>
                      <p:nvPr/>
                    </p:nvPicPr>
                    <p:blipFill>
                      <a:blip r:embed="rId8"/>
                      <a:srcRect/>
                      <a:stretch>
                        <a:fillRect/>
                      </a:stretch>
                    </p:blipFill>
                    <p:spPr bwMode="auto">
                      <a:xfrm>
                        <a:off x="1406202" y="4869675"/>
                        <a:ext cx="4726607" cy="1866654"/>
                      </a:xfrm>
                      <a:prstGeom prst="rect">
                        <a:avLst/>
                      </a:prstGeom>
                      <a:noFill/>
                      <a:extLst/>
                    </p:spPr>
                  </p:pic>
                </p:oleObj>
              </mc:Fallback>
            </mc:AlternateContent>
          </a:graphicData>
        </a:graphic>
      </p:graphicFrame>
      <p:sp>
        <p:nvSpPr>
          <p:cNvPr id="378893" name="Text Box 13"/>
          <p:cNvSpPr txBox="1">
            <a:spLocks noChangeArrowheads="1"/>
          </p:cNvSpPr>
          <p:nvPr/>
        </p:nvSpPr>
        <p:spPr bwMode="auto">
          <a:xfrm>
            <a:off x="323528" y="4975553"/>
            <a:ext cx="649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dirty="0"/>
              <a:t>其中</a:t>
            </a:r>
          </a:p>
        </p:txBody>
      </p:sp>
      <p:graphicFrame>
        <p:nvGraphicFramePr>
          <p:cNvPr id="2" name="对象 1"/>
          <p:cNvGraphicFramePr>
            <a:graphicFrameLocks noChangeAspect="1"/>
          </p:cNvGraphicFramePr>
          <p:nvPr>
            <p:extLst>
              <p:ext uri="{D42A27DB-BD31-4B8C-83A1-F6EECF244321}">
                <p14:modId xmlns:p14="http://schemas.microsoft.com/office/powerpoint/2010/main" val="649917173"/>
              </p:ext>
            </p:extLst>
          </p:nvPr>
        </p:nvGraphicFramePr>
        <p:xfrm>
          <a:off x="38100" y="736600"/>
          <a:ext cx="6888163" cy="630238"/>
        </p:xfrm>
        <a:graphic>
          <a:graphicData uri="http://schemas.openxmlformats.org/presentationml/2006/ole">
            <mc:AlternateContent xmlns:mc="http://schemas.openxmlformats.org/markup-compatibility/2006">
              <mc:Choice xmlns:v="urn:schemas-microsoft-com:vml" Requires="v">
                <p:oleObj spid="_x0000_s17638" name="Equation" r:id="rId9" imgW="3047760" imgH="279360" progId="Equation.DSMT4">
                  <p:embed/>
                </p:oleObj>
              </mc:Choice>
              <mc:Fallback>
                <p:oleObj name="Equation" r:id="rId9" imgW="3047760" imgH="279360" progId="Equation.DSMT4">
                  <p:embed/>
                  <p:pic>
                    <p:nvPicPr>
                      <p:cNvPr id="0" name=""/>
                      <p:cNvPicPr>
                        <a:picLocks noChangeAspect="1" noChangeArrowheads="1"/>
                      </p:cNvPicPr>
                      <p:nvPr/>
                    </p:nvPicPr>
                    <p:blipFill>
                      <a:blip r:embed="rId10"/>
                      <a:srcRect/>
                      <a:stretch>
                        <a:fillRect/>
                      </a:stretch>
                    </p:blipFill>
                    <p:spPr bwMode="auto">
                      <a:xfrm>
                        <a:off x="38100" y="736600"/>
                        <a:ext cx="6888163" cy="630238"/>
                      </a:xfrm>
                      <a:prstGeom prst="rect">
                        <a:avLst/>
                      </a:prstGeom>
                      <a:solidFill>
                        <a:schemeClr val="folHlink"/>
                      </a:solid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250721728"/>
              </p:ext>
            </p:extLst>
          </p:nvPr>
        </p:nvGraphicFramePr>
        <p:xfrm>
          <a:off x="6758221" y="5974770"/>
          <a:ext cx="2010393" cy="728156"/>
        </p:xfrm>
        <a:graphic>
          <a:graphicData uri="http://schemas.openxmlformats.org/presentationml/2006/ole">
            <mc:AlternateContent xmlns:mc="http://schemas.openxmlformats.org/markup-compatibility/2006">
              <mc:Choice xmlns:v="urn:schemas-microsoft-com:vml" Requires="v">
                <p:oleObj spid="_x0000_s17639" name="Equation" r:id="rId11" imgW="761760" imgH="279360" progId="Equation.DSMT4">
                  <p:embed/>
                </p:oleObj>
              </mc:Choice>
              <mc:Fallback>
                <p:oleObj name="Equation" r:id="rId11" imgW="761760" imgH="279360" progId="Equation.DSMT4">
                  <p:embed/>
                  <p:pic>
                    <p:nvPicPr>
                      <p:cNvPr id="0" name=""/>
                      <p:cNvPicPr>
                        <a:picLocks noChangeAspect="1" noChangeArrowheads="1"/>
                      </p:cNvPicPr>
                      <p:nvPr/>
                    </p:nvPicPr>
                    <p:blipFill>
                      <a:blip r:embed="rId12"/>
                      <a:srcRect/>
                      <a:stretch>
                        <a:fillRect/>
                      </a:stretch>
                    </p:blipFill>
                    <p:spPr bwMode="auto">
                      <a:xfrm>
                        <a:off x="6758221" y="5974770"/>
                        <a:ext cx="2010393" cy="728156"/>
                      </a:xfrm>
                      <a:prstGeom prst="rect">
                        <a:avLst/>
                      </a:prstGeom>
                      <a:solidFill>
                        <a:srgbClr val="92D050"/>
                      </a:solidFill>
                      <a:ln>
                        <a:noFill/>
                      </a:ln>
                    </p:spPr>
                  </p:pic>
                </p:oleObj>
              </mc:Fallback>
            </mc:AlternateContent>
          </a:graphicData>
        </a:graphic>
      </p:graphicFrame>
    </p:spTree>
    <p:extLst>
      <p:ext uri="{BB962C8B-B14F-4D97-AF65-F5344CB8AC3E}">
        <p14:creationId xmlns:p14="http://schemas.microsoft.com/office/powerpoint/2010/main" val="28040279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882">
                                            <p:txEl>
                                              <p:pRg st="0" end="0"/>
                                            </p:txEl>
                                          </p:spTgt>
                                        </p:tgtEl>
                                        <p:attrNameLst>
                                          <p:attrName>style.visibility</p:attrName>
                                        </p:attrNameLst>
                                      </p:cBhvr>
                                      <p:to>
                                        <p:strVal val="visible"/>
                                      </p:to>
                                    </p:set>
                                    <p:anim calcmode="lin" valueType="num">
                                      <p:cBhvr additive="base">
                                        <p:cTn id="13" dur="500" fill="hold"/>
                                        <p:tgtEl>
                                          <p:spTgt spid="37888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882">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78888"/>
                                        </p:tgtEl>
                                        <p:attrNameLst>
                                          <p:attrName>style.visibility</p:attrName>
                                        </p:attrNameLst>
                                      </p:cBhvr>
                                      <p:to>
                                        <p:strVal val="visible"/>
                                      </p:to>
                                    </p:set>
                                    <p:anim calcmode="lin" valueType="num">
                                      <p:cBhvr additive="base">
                                        <p:cTn id="17" dur="500" fill="hold"/>
                                        <p:tgtEl>
                                          <p:spTgt spid="378888"/>
                                        </p:tgtEl>
                                        <p:attrNameLst>
                                          <p:attrName>ppt_x</p:attrName>
                                        </p:attrNameLst>
                                      </p:cBhvr>
                                      <p:tavLst>
                                        <p:tav tm="0">
                                          <p:val>
                                            <p:strVal val="#ppt_x"/>
                                          </p:val>
                                        </p:tav>
                                        <p:tav tm="100000">
                                          <p:val>
                                            <p:strVal val="#ppt_x"/>
                                          </p:val>
                                        </p:tav>
                                      </p:tavLst>
                                    </p:anim>
                                    <p:anim calcmode="lin" valueType="num">
                                      <p:cBhvr additive="base">
                                        <p:cTn id="18" dur="500" fill="hold"/>
                                        <p:tgtEl>
                                          <p:spTgt spid="37888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78890"/>
                                        </p:tgtEl>
                                        <p:attrNameLst>
                                          <p:attrName>style.visibility</p:attrName>
                                        </p:attrNameLst>
                                      </p:cBhvr>
                                      <p:to>
                                        <p:strVal val="visible"/>
                                      </p:to>
                                    </p:set>
                                    <p:anim calcmode="lin" valueType="num">
                                      <p:cBhvr additive="base">
                                        <p:cTn id="21" dur="500" fill="hold"/>
                                        <p:tgtEl>
                                          <p:spTgt spid="378890"/>
                                        </p:tgtEl>
                                        <p:attrNameLst>
                                          <p:attrName>ppt_x</p:attrName>
                                        </p:attrNameLst>
                                      </p:cBhvr>
                                      <p:tavLst>
                                        <p:tav tm="0">
                                          <p:val>
                                            <p:strVal val="#ppt_x"/>
                                          </p:val>
                                        </p:tav>
                                        <p:tav tm="100000">
                                          <p:val>
                                            <p:strVal val="#ppt_x"/>
                                          </p:val>
                                        </p:tav>
                                      </p:tavLst>
                                    </p:anim>
                                    <p:anim calcmode="lin" valueType="num">
                                      <p:cBhvr additive="base">
                                        <p:cTn id="22" dur="500" fill="hold"/>
                                        <p:tgtEl>
                                          <p:spTgt spid="37889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78893"/>
                                        </p:tgtEl>
                                        <p:attrNameLst>
                                          <p:attrName>style.visibility</p:attrName>
                                        </p:attrNameLst>
                                      </p:cBhvr>
                                      <p:to>
                                        <p:strVal val="visible"/>
                                      </p:to>
                                    </p:set>
                                    <p:anim calcmode="lin" valueType="num">
                                      <p:cBhvr additive="base">
                                        <p:cTn id="27" dur="500" fill="hold"/>
                                        <p:tgtEl>
                                          <p:spTgt spid="378893"/>
                                        </p:tgtEl>
                                        <p:attrNameLst>
                                          <p:attrName>ppt_x</p:attrName>
                                        </p:attrNameLst>
                                      </p:cBhvr>
                                      <p:tavLst>
                                        <p:tav tm="0">
                                          <p:val>
                                            <p:strVal val="#ppt_x"/>
                                          </p:val>
                                        </p:tav>
                                        <p:tav tm="100000">
                                          <p:val>
                                            <p:strVal val="#ppt_x"/>
                                          </p:val>
                                        </p:tav>
                                      </p:tavLst>
                                    </p:anim>
                                    <p:anim calcmode="lin" valueType="num">
                                      <p:cBhvr additive="base">
                                        <p:cTn id="28" dur="500" fill="hold"/>
                                        <p:tgtEl>
                                          <p:spTgt spid="37889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78891"/>
                                        </p:tgtEl>
                                        <p:attrNameLst>
                                          <p:attrName>style.visibility</p:attrName>
                                        </p:attrNameLst>
                                      </p:cBhvr>
                                      <p:to>
                                        <p:strVal val="visible"/>
                                      </p:to>
                                    </p:set>
                                    <p:anim calcmode="lin" valueType="num">
                                      <p:cBhvr additive="base">
                                        <p:cTn id="31" dur="500" fill="hold"/>
                                        <p:tgtEl>
                                          <p:spTgt spid="378891"/>
                                        </p:tgtEl>
                                        <p:attrNameLst>
                                          <p:attrName>ppt_x</p:attrName>
                                        </p:attrNameLst>
                                      </p:cBhvr>
                                      <p:tavLst>
                                        <p:tav tm="0">
                                          <p:val>
                                            <p:strVal val="#ppt_x"/>
                                          </p:val>
                                        </p:tav>
                                        <p:tav tm="100000">
                                          <p:val>
                                            <p:strVal val="#ppt_x"/>
                                          </p:val>
                                        </p:tav>
                                      </p:tavLst>
                                    </p:anim>
                                    <p:anim calcmode="lin" valueType="num">
                                      <p:cBhvr additive="base">
                                        <p:cTn id="32" dur="500" fill="hold"/>
                                        <p:tgtEl>
                                          <p:spTgt spid="37889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2" grpId="0" build="p"/>
      <p:bldP spid="37889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fld id="{474D4502-9F25-4614-98FC-ED35033263CC}" type="slidenum">
              <a:rPr lang="en-US" altLang="zh-CN" smtClean="0"/>
              <a:pPr eaLnBrk="1" hangingPunct="1">
                <a:buNone/>
              </a:pPr>
              <a:t>24</a:t>
            </a:fld>
            <a:endParaRPr lang="en-US" altLang="zh-CN" smtClean="0"/>
          </a:p>
        </p:txBody>
      </p:sp>
      <p:sp>
        <p:nvSpPr>
          <p:cNvPr id="27651" name="Rectangle 2"/>
          <p:cNvSpPr>
            <a:spLocks noGrp="1" noChangeArrowheads="1"/>
          </p:cNvSpPr>
          <p:nvPr>
            <p:ph type="body" idx="1"/>
          </p:nvPr>
        </p:nvSpPr>
        <p:spPr>
          <a:xfrm>
            <a:off x="457200" y="1125538"/>
            <a:ext cx="8229600" cy="5005387"/>
          </a:xfrm>
        </p:spPr>
        <p:txBody>
          <a:bodyPr/>
          <a:lstStyle/>
          <a:p>
            <a:pPr eaLnBrk="1" hangingPunct="1"/>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期末付复递增年金</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的现值</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652"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65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2983" name="Object 7"/>
          <p:cNvGraphicFramePr>
            <a:graphicFrameLocks noChangeAspect="1"/>
          </p:cNvGraphicFramePr>
          <p:nvPr>
            <p:extLst>
              <p:ext uri="{D42A27DB-BD31-4B8C-83A1-F6EECF244321}">
                <p14:modId xmlns:p14="http://schemas.microsoft.com/office/powerpoint/2010/main" val="2456053654"/>
              </p:ext>
            </p:extLst>
          </p:nvPr>
        </p:nvGraphicFramePr>
        <p:xfrm>
          <a:off x="1303338" y="1820863"/>
          <a:ext cx="5773737" cy="1706562"/>
        </p:xfrm>
        <a:graphic>
          <a:graphicData uri="http://schemas.openxmlformats.org/presentationml/2006/ole">
            <mc:AlternateContent xmlns:mc="http://schemas.openxmlformats.org/markup-compatibility/2006">
              <mc:Choice xmlns:v="urn:schemas-microsoft-com:vml" Requires="v">
                <p:oleObj spid="_x0000_s18524" name="Equation" r:id="rId3" imgW="1473120" imgH="444240" progId="Equation.DSMT4">
                  <p:embed/>
                </p:oleObj>
              </mc:Choice>
              <mc:Fallback>
                <p:oleObj name="Equation" r:id="rId3" imgW="1473120" imgH="444240" progId="Equation.DSMT4">
                  <p:embed/>
                  <p:pic>
                    <p:nvPicPr>
                      <p:cNvPr id="0" name=""/>
                      <p:cNvPicPr>
                        <a:picLocks noChangeAspect="1" noChangeArrowheads="1"/>
                      </p:cNvPicPr>
                      <p:nvPr/>
                    </p:nvPicPr>
                    <p:blipFill>
                      <a:blip r:embed="rId4"/>
                      <a:srcRect/>
                      <a:stretch>
                        <a:fillRect/>
                      </a:stretch>
                    </p:blipFill>
                    <p:spPr bwMode="auto">
                      <a:xfrm>
                        <a:off x="1303338" y="1820863"/>
                        <a:ext cx="5773737" cy="170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5" name="Rectangle 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656" name="Rectangle 9"/>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2986" name="Object 10"/>
          <p:cNvGraphicFramePr>
            <a:graphicFrameLocks noChangeAspect="1"/>
          </p:cNvGraphicFramePr>
          <p:nvPr>
            <p:extLst>
              <p:ext uri="{D42A27DB-BD31-4B8C-83A1-F6EECF244321}">
                <p14:modId xmlns:p14="http://schemas.microsoft.com/office/powerpoint/2010/main" val="4113967868"/>
              </p:ext>
            </p:extLst>
          </p:nvPr>
        </p:nvGraphicFramePr>
        <p:xfrm>
          <a:off x="1907704" y="4077072"/>
          <a:ext cx="4824536" cy="1899986"/>
        </p:xfrm>
        <a:graphic>
          <a:graphicData uri="http://schemas.openxmlformats.org/presentationml/2006/ole">
            <mc:AlternateContent xmlns:mc="http://schemas.openxmlformats.org/markup-compatibility/2006">
              <mc:Choice xmlns:v="urn:schemas-microsoft-com:vml" Requires="v">
                <p:oleObj spid="_x0000_s18525" name="Equation" r:id="rId5" imgW="2184120" imgH="863280" progId="Equation.DSMT4">
                  <p:embed/>
                </p:oleObj>
              </mc:Choice>
              <mc:Fallback>
                <p:oleObj name="Equation" r:id="rId5" imgW="2184120" imgH="863280" progId="Equation.DSMT4">
                  <p:embed/>
                  <p:pic>
                    <p:nvPicPr>
                      <p:cNvPr id="0" name=""/>
                      <p:cNvPicPr>
                        <a:picLocks noChangeAspect="1" noChangeArrowheads="1"/>
                      </p:cNvPicPr>
                      <p:nvPr/>
                    </p:nvPicPr>
                    <p:blipFill>
                      <a:blip r:embed="rId6"/>
                      <a:srcRect/>
                      <a:stretch>
                        <a:fillRect/>
                      </a:stretch>
                    </p:blipFill>
                    <p:spPr bwMode="auto">
                      <a:xfrm>
                        <a:off x="1907704" y="4077072"/>
                        <a:ext cx="4824536" cy="1899986"/>
                      </a:xfrm>
                      <a:prstGeom prst="rect">
                        <a:avLst/>
                      </a:prstGeom>
                      <a:noFill/>
                      <a:extLst/>
                    </p:spPr>
                  </p:pic>
                </p:oleObj>
              </mc:Fallback>
            </mc:AlternateContent>
          </a:graphicData>
        </a:graphic>
      </p:graphicFrame>
      <p:sp>
        <p:nvSpPr>
          <p:cNvPr id="382987" name="Rectangle 11"/>
          <p:cNvSpPr>
            <a:spLocks noChangeArrowheads="1"/>
          </p:cNvSpPr>
          <p:nvPr/>
        </p:nvSpPr>
        <p:spPr bwMode="auto">
          <a:xfrm>
            <a:off x="585788" y="4221088"/>
            <a:ext cx="96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dirty="0"/>
              <a:t> </a:t>
            </a:r>
            <a:r>
              <a:rPr lang="zh-CN" altLang="en-US" sz="2400" dirty="0"/>
              <a:t>其中 </a:t>
            </a:r>
          </a:p>
        </p:txBody>
      </p:sp>
    </p:spTree>
    <p:extLst>
      <p:ext uri="{BB962C8B-B14F-4D97-AF65-F5344CB8AC3E}">
        <p14:creationId xmlns:p14="http://schemas.microsoft.com/office/powerpoint/2010/main" val="1624034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2983"/>
                                        </p:tgtEl>
                                        <p:attrNameLst>
                                          <p:attrName>style.visibility</p:attrName>
                                        </p:attrNameLst>
                                      </p:cBhvr>
                                      <p:to>
                                        <p:strVal val="visible"/>
                                      </p:to>
                                    </p:set>
                                    <p:anim calcmode="lin" valueType="num">
                                      <p:cBhvr additive="base">
                                        <p:cTn id="7" dur="500" fill="hold"/>
                                        <p:tgtEl>
                                          <p:spTgt spid="382983"/>
                                        </p:tgtEl>
                                        <p:attrNameLst>
                                          <p:attrName>ppt_x</p:attrName>
                                        </p:attrNameLst>
                                      </p:cBhvr>
                                      <p:tavLst>
                                        <p:tav tm="0">
                                          <p:val>
                                            <p:strVal val="#ppt_x"/>
                                          </p:val>
                                        </p:tav>
                                        <p:tav tm="100000">
                                          <p:val>
                                            <p:strVal val="#ppt_x"/>
                                          </p:val>
                                        </p:tav>
                                      </p:tavLst>
                                    </p:anim>
                                    <p:anim calcmode="lin" valueType="num">
                                      <p:cBhvr additive="base">
                                        <p:cTn id="8" dur="500" fill="hold"/>
                                        <p:tgtEl>
                                          <p:spTgt spid="38298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2986"/>
                                        </p:tgtEl>
                                        <p:attrNameLst>
                                          <p:attrName>style.visibility</p:attrName>
                                        </p:attrNameLst>
                                      </p:cBhvr>
                                      <p:to>
                                        <p:strVal val="visible"/>
                                      </p:to>
                                    </p:set>
                                    <p:anim calcmode="lin" valueType="num">
                                      <p:cBhvr additive="base">
                                        <p:cTn id="11" dur="500" fill="hold"/>
                                        <p:tgtEl>
                                          <p:spTgt spid="382986"/>
                                        </p:tgtEl>
                                        <p:attrNameLst>
                                          <p:attrName>ppt_x</p:attrName>
                                        </p:attrNameLst>
                                      </p:cBhvr>
                                      <p:tavLst>
                                        <p:tav tm="0">
                                          <p:val>
                                            <p:strVal val="#ppt_x"/>
                                          </p:val>
                                        </p:tav>
                                        <p:tav tm="100000">
                                          <p:val>
                                            <p:strVal val="#ppt_x"/>
                                          </p:val>
                                        </p:tav>
                                      </p:tavLst>
                                    </p:anim>
                                    <p:anim calcmode="lin" valueType="num">
                                      <p:cBhvr additive="base">
                                        <p:cTn id="12" dur="500" fill="hold"/>
                                        <p:tgtEl>
                                          <p:spTgt spid="38298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2987"/>
                                        </p:tgtEl>
                                        <p:attrNameLst>
                                          <p:attrName>style.visibility</p:attrName>
                                        </p:attrNameLst>
                                      </p:cBhvr>
                                      <p:to>
                                        <p:strVal val="visible"/>
                                      </p:to>
                                    </p:set>
                                    <p:anim calcmode="lin" valueType="num">
                                      <p:cBhvr additive="base">
                                        <p:cTn id="15" dur="500" fill="hold"/>
                                        <p:tgtEl>
                                          <p:spTgt spid="382987"/>
                                        </p:tgtEl>
                                        <p:attrNameLst>
                                          <p:attrName>ppt_x</p:attrName>
                                        </p:attrNameLst>
                                      </p:cBhvr>
                                      <p:tavLst>
                                        <p:tav tm="0">
                                          <p:val>
                                            <p:strVal val="#ppt_x"/>
                                          </p:val>
                                        </p:tav>
                                        <p:tav tm="100000">
                                          <p:val>
                                            <p:strVal val="#ppt_x"/>
                                          </p:val>
                                        </p:tav>
                                      </p:tavLst>
                                    </p:anim>
                                    <p:anim calcmode="lin" valueType="num">
                                      <p:cBhvr additive="base">
                                        <p:cTn id="16" dur="500" fill="hold"/>
                                        <p:tgtEl>
                                          <p:spTgt spid="3829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71F9F2A-1876-463A-8903-3040E7C3AFC7}" type="slidenum">
              <a:rPr lang="en-US" altLang="zh-CN" smtClean="0"/>
              <a:pPr eaLnBrk="1" hangingPunct="1"/>
              <a:t>25</a:t>
            </a:fld>
            <a:endParaRPr lang="en-US" altLang="zh-CN" smtClean="0"/>
          </a:p>
        </p:txBody>
      </p:sp>
      <p:sp>
        <p:nvSpPr>
          <p:cNvPr id="379906" name="Rectangle 2"/>
          <p:cNvSpPr>
            <a:spLocks noGrp="1" noChangeArrowheads="1"/>
          </p:cNvSpPr>
          <p:nvPr>
            <p:ph type="body" idx="1"/>
          </p:nvPr>
        </p:nvSpPr>
        <p:spPr/>
        <p:txBody>
          <a:bodyPr/>
          <a:lstStyle/>
          <a:p>
            <a:pPr eaLnBrk="1" hangingPunct="1"/>
            <a:r>
              <a:rPr lang="zh-CN" altLang="en-US" sz="2400" b="1"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例：</a:t>
            </a:r>
            <a:r>
              <a:rPr lang="zh-CN" altLang="en-US" sz="2400" b="1" smtClean="0">
                <a:latin typeface="Times New Roman" panose="02020603050405020304" pitchFamily="18" charset="0"/>
                <a:ea typeface="黑体" panose="02010609060101010101" pitchFamily="49" charset="-122"/>
                <a:cs typeface="Times New Roman" panose="02020603050405020304" pitchFamily="18" charset="0"/>
              </a:rPr>
              <a:t>某</a:t>
            </a:r>
            <a:r>
              <a:rPr lang="en-US" altLang="zh-CN" sz="2400" b="1" smtClean="0">
                <a:latin typeface="Times New Roman" panose="02020603050405020304" pitchFamily="18" charset="0"/>
                <a:ea typeface="黑体" panose="02010609060101010101" pitchFamily="49" charset="-122"/>
                <a:cs typeface="Times New Roman" panose="02020603050405020304" pitchFamily="18" charset="0"/>
              </a:rPr>
              <a:t>10</a:t>
            </a:r>
            <a:r>
              <a:rPr lang="zh-CN" altLang="en-US" sz="2400" b="1" smtClean="0">
                <a:latin typeface="Times New Roman" panose="02020603050405020304" pitchFamily="18" charset="0"/>
                <a:ea typeface="黑体" panose="02010609060101010101" pitchFamily="49" charset="-122"/>
                <a:cs typeface="Times New Roman" panose="02020603050405020304" pitchFamily="18" charset="0"/>
              </a:rPr>
              <a:t>年期的年金在第一年末付</a:t>
            </a:r>
            <a:r>
              <a:rPr lang="en-US" altLang="zh-CN" sz="2400" b="1" smtClean="0">
                <a:latin typeface="Times New Roman" panose="02020603050405020304" pitchFamily="18" charset="0"/>
                <a:ea typeface="黑体" panose="02010609060101010101" pitchFamily="49" charset="-122"/>
                <a:cs typeface="Times New Roman" panose="02020603050405020304" pitchFamily="18" charset="0"/>
              </a:rPr>
              <a:t>1000</a:t>
            </a:r>
            <a:r>
              <a:rPr lang="zh-CN" altLang="en-US" sz="2400" b="1" smtClean="0">
                <a:latin typeface="Times New Roman" panose="02020603050405020304" pitchFamily="18" charset="0"/>
                <a:ea typeface="黑体" panose="02010609060101010101" pitchFamily="49" charset="-122"/>
                <a:cs typeface="Times New Roman" panose="02020603050405020304" pitchFamily="18" charset="0"/>
              </a:rPr>
              <a:t>元，此后的给付金额按</a:t>
            </a:r>
            <a:r>
              <a:rPr lang="en-US" altLang="zh-CN" sz="2400" b="1" smtClean="0">
                <a:latin typeface="Times New Roman" panose="02020603050405020304" pitchFamily="18" charset="0"/>
                <a:ea typeface="黑体" panose="02010609060101010101" pitchFamily="49" charset="-122"/>
                <a:cs typeface="Times New Roman" panose="02020603050405020304" pitchFamily="18" charset="0"/>
              </a:rPr>
              <a:t>5</a:t>
            </a:r>
            <a:r>
              <a:rPr lang="zh-CN" altLang="en-US" sz="2400" b="1" smtClean="0">
                <a:latin typeface="Times New Roman" panose="02020603050405020304" pitchFamily="18" charset="0"/>
                <a:ea typeface="黑体" panose="02010609060101010101" pitchFamily="49" charset="-122"/>
                <a:cs typeface="Times New Roman" panose="02020603050405020304" pitchFamily="18" charset="0"/>
              </a:rPr>
              <a:t>％递增，假设年实际利率为</a:t>
            </a:r>
            <a:r>
              <a:rPr lang="en-US" altLang="zh-CN" sz="2400" b="1" smtClean="0">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1" smtClean="0">
                <a:latin typeface="Times New Roman" panose="02020603050405020304" pitchFamily="18" charset="0"/>
                <a:ea typeface="黑体" panose="02010609060101010101" pitchFamily="49" charset="-122"/>
                <a:cs typeface="Times New Roman" panose="02020603050405020304" pitchFamily="18" charset="0"/>
              </a:rPr>
              <a:t>，请计算这项年金在时刻零的现值。 </a:t>
            </a:r>
          </a:p>
          <a:p>
            <a:pPr eaLnBrk="1" hangingPunct="1"/>
            <a:r>
              <a:rPr lang="zh-CN" altLang="en-US" sz="2400" b="1"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解：</a:t>
            </a:r>
            <a:r>
              <a:rPr lang="zh-CN" altLang="en-US" sz="2400" b="1" smtClean="0">
                <a:latin typeface="Times New Roman" panose="02020603050405020304" pitchFamily="18" charset="0"/>
                <a:ea typeface="黑体" panose="02010609060101010101" pitchFamily="49" charset="-122"/>
                <a:cs typeface="Times New Roman" panose="02020603050405020304" pitchFamily="18" charset="0"/>
              </a:rPr>
              <a:t>年金的现金流如下：</a:t>
            </a:r>
          </a:p>
        </p:txBody>
      </p:sp>
      <p:pic>
        <p:nvPicPr>
          <p:cNvPr id="379907" name="Picture 3"/>
          <p:cNvPicPr>
            <a:picLocks noChangeAspect="1" noChangeArrowheads="1"/>
          </p:cNvPicPr>
          <p:nvPr/>
        </p:nvPicPr>
        <p:blipFill>
          <a:blip r:embed="rId2">
            <a:extLst>
              <a:ext uri="{28A0092B-C50C-407E-A947-70E740481C1C}">
                <a14:useLocalDpi xmlns:a14="http://schemas.microsoft.com/office/drawing/2010/main" val="0"/>
              </a:ext>
            </a:extLst>
          </a:blip>
          <a:srcRect l="6676" t="12984" r="20953"/>
          <a:stretch>
            <a:fillRect/>
          </a:stretch>
        </p:blipFill>
        <p:spPr bwMode="auto">
          <a:xfrm>
            <a:off x="880779" y="4424546"/>
            <a:ext cx="7272338"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7815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9906">
                                            <p:txEl>
                                              <p:pRg st="0" end="0"/>
                                            </p:txEl>
                                          </p:spTgt>
                                        </p:tgtEl>
                                        <p:attrNameLst>
                                          <p:attrName>style.visibility</p:attrName>
                                        </p:attrNameLst>
                                      </p:cBhvr>
                                      <p:to>
                                        <p:strVal val="visible"/>
                                      </p:to>
                                    </p:set>
                                    <p:anim calcmode="lin" valueType="num">
                                      <p:cBhvr additive="base">
                                        <p:cTn id="7" dur="500" fill="hold"/>
                                        <p:tgtEl>
                                          <p:spTgt spid="3799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99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9906">
                                            <p:txEl>
                                              <p:pRg st="1" end="1"/>
                                            </p:txEl>
                                          </p:spTgt>
                                        </p:tgtEl>
                                        <p:attrNameLst>
                                          <p:attrName>style.visibility</p:attrName>
                                        </p:attrNameLst>
                                      </p:cBhvr>
                                      <p:to>
                                        <p:strVal val="visible"/>
                                      </p:to>
                                    </p:set>
                                    <p:anim calcmode="lin" valueType="num">
                                      <p:cBhvr additive="base">
                                        <p:cTn id="13" dur="500" fill="hold"/>
                                        <p:tgtEl>
                                          <p:spTgt spid="37990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990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79907"/>
                                        </p:tgtEl>
                                        <p:attrNameLst>
                                          <p:attrName>style.visibility</p:attrName>
                                        </p:attrNameLst>
                                      </p:cBhvr>
                                      <p:to>
                                        <p:strVal val="visible"/>
                                      </p:to>
                                    </p:set>
                                    <p:anim calcmode="lin" valueType="num">
                                      <p:cBhvr additive="base">
                                        <p:cTn id="17" dur="500" fill="hold"/>
                                        <p:tgtEl>
                                          <p:spTgt spid="379907"/>
                                        </p:tgtEl>
                                        <p:attrNameLst>
                                          <p:attrName>ppt_x</p:attrName>
                                        </p:attrNameLst>
                                      </p:cBhvr>
                                      <p:tavLst>
                                        <p:tav tm="0">
                                          <p:val>
                                            <p:strVal val="#ppt_x"/>
                                          </p:val>
                                        </p:tav>
                                        <p:tav tm="100000">
                                          <p:val>
                                            <p:strVal val="#ppt_x"/>
                                          </p:val>
                                        </p:tav>
                                      </p:tavLst>
                                    </p:anim>
                                    <p:anim calcmode="lin" valueType="num">
                                      <p:cBhvr additive="base">
                                        <p:cTn id="18" dur="500" fill="hold"/>
                                        <p:tgtEl>
                                          <p:spTgt spid="3799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525615B-F4C1-4B6F-B969-9E75B014EEE6}" type="slidenum">
              <a:rPr lang="en-US" altLang="zh-CN" smtClean="0"/>
              <a:pPr eaLnBrk="1" hangingPunct="1"/>
              <a:t>26</a:t>
            </a:fld>
            <a:endParaRPr lang="en-US" altLang="zh-CN" smtClean="0"/>
          </a:p>
        </p:txBody>
      </p:sp>
      <p:sp>
        <p:nvSpPr>
          <p:cNvPr id="380930" name="Rectangle 2"/>
          <p:cNvSpPr>
            <a:spLocks noGrp="1" noChangeArrowheads="1"/>
          </p:cNvSpPr>
          <p:nvPr>
            <p:ph type="body" idx="1"/>
          </p:nvPr>
        </p:nvSpPr>
        <p:spPr>
          <a:xfrm>
            <a:off x="457200" y="1568216"/>
            <a:ext cx="8229600" cy="4411663"/>
          </a:xfrm>
        </p:spPr>
        <p:txBody>
          <a:bodyPr/>
          <a:lstStyle/>
          <a:p>
            <a:pPr eaLnBrk="1" hangingPunct="1">
              <a:buFont typeface="Wingdings" pitchFamily="2" charset="2"/>
              <a:buNone/>
            </a:pP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a:t>
            </a:r>
          </a:p>
          <a:p>
            <a:pPr eaLnBrk="1" hangingPunct="1"/>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现值：</a:t>
            </a:r>
          </a:p>
          <a:p>
            <a:pPr eaLnBrk="1" hangingPunct="1"/>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其中</a:t>
            </a:r>
          </a:p>
          <a:p>
            <a:pPr marL="0" indent="0" eaLnBrk="1" hangingPunct="1">
              <a:buNone/>
            </a:pPr>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604"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05" name="Rectangle 4"/>
          <p:cNvSpPr>
            <a:spLocks noChangeArrowheads="1"/>
          </p:cNvSpPr>
          <p:nvPr/>
        </p:nvSpPr>
        <p:spPr bwMode="auto">
          <a:xfrm>
            <a:off x="0" y="2495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0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07" name="Rectangle 8"/>
          <p:cNvSpPr>
            <a:spLocks noChangeArrowheads="1"/>
          </p:cNvSpPr>
          <p:nvPr/>
        </p:nvSpPr>
        <p:spPr bwMode="auto">
          <a:xfrm>
            <a:off x="0" y="2481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2717627043"/>
              </p:ext>
            </p:extLst>
          </p:nvPr>
        </p:nvGraphicFramePr>
        <p:xfrm>
          <a:off x="2033588" y="1862689"/>
          <a:ext cx="3059112" cy="1012825"/>
        </p:xfrm>
        <a:graphic>
          <a:graphicData uri="http://schemas.openxmlformats.org/presentationml/2006/ole">
            <mc:AlternateContent xmlns:mc="http://schemas.openxmlformats.org/markup-compatibility/2006">
              <mc:Choice xmlns:v="urn:schemas-microsoft-com:vml" Requires="v">
                <p:oleObj spid="_x0000_s19561" name="Equation" r:id="rId3" imgW="1282680" imgH="431640" progId="Equation.DSMT4">
                  <p:embed/>
                </p:oleObj>
              </mc:Choice>
              <mc:Fallback>
                <p:oleObj name="Equation" r:id="rId3" imgW="1282680" imgH="431640" progId="Equation.DSMT4">
                  <p:embed/>
                  <p:pic>
                    <p:nvPicPr>
                      <p:cNvPr id="0" name=""/>
                      <p:cNvPicPr>
                        <a:picLocks noChangeAspect="1" noChangeArrowheads="1"/>
                      </p:cNvPicPr>
                      <p:nvPr/>
                    </p:nvPicPr>
                    <p:blipFill>
                      <a:blip r:embed="rId4"/>
                      <a:srcRect/>
                      <a:stretch>
                        <a:fillRect/>
                      </a:stretch>
                    </p:blipFill>
                    <p:spPr bwMode="auto">
                      <a:xfrm>
                        <a:off x="2033588" y="1862689"/>
                        <a:ext cx="3059112" cy="101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885318856"/>
              </p:ext>
            </p:extLst>
          </p:nvPr>
        </p:nvGraphicFramePr>
        <p:xfrm>
          <a:off x="1903436" y="3607362"/>
          <a:ext cx="4968552" cy="884234"/>
        </p:xfrm>
        <a:graphic>
          <a:graphicData uri="http://schemas.openxmlformats.org/presentationml/2006/ole">
            <mc:AlternateContent xmlns:mc="http://schemas.openxmlformats.org/markup-compatibility/2006">
              <mc:Choice xmlns:v="urn:schemas-microsoft-com:vml" Requires="v">
                <p:oleObj spid="_x0000_s19562" name="Equation" r:id="rId5" imgW="2197080" imgH="393480" progId="">
                  <p:embed/>
                </p:oleObj>
              </mc:Choice>
              <mc:Fallback>
                <p:oleObj name="Equation" r:id="rId5" imgW="2197080" imgH="39348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3436" y="3607362"/>
                        <a:ext cx="4968552" cy="884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60801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0930">
                                            <p:txEl>
                                              <p:pRg st="1" end="1"/>
                                            </p:txEl>
                                          </p:spTgt>
                                        </p:tgtEl>
                                        <p:attrNameLst>
                                          <p:attrName>style.visibility</p:attrName>
                                        </p:attrNameLst>
                                      </p:cBhvr>
                                      <p:to>
                                        <p:strVal val="visible"/>
                                      </p:to>
                                    </p:set>
                                    <p:anim calcmode="lin" valueType="num">
                                      <p:cBhvr additive="base">
                                        <p:cTn id="7" dur="500" fill="hold"/>
                                        <p:tgtEl>
                                          <p:spTgt spid="38093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093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80930">
                                            <p:txEl>
                                              <p:pRg st="4" end="4"/>
                                            </p:txEl>
                                          </p:spTgt>
                                        </p:tgtEl>
                                        <p:attrNameLst>
                                          <p:attrName>style.visibility</p:attrName>
                                        </p:attrNameLst>
                                      </p:cBhvr>
                                      <p:to>
                                        <p:strVal val="visible"/>
                                      </p:to>
                                    </p:set>
                                    <p:anim calcmode="lin" valueType="num">
                                      <p:cBhvr additive="base">
                                        <p:cTn id="17" dur="500" fill="hold"/>
                                        <p:tgtEl>
                                          <p:spTgt spid="380930">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80930">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9159" y="908720"/>
            <a:ext cx="7844820" cy="4411662"/>
          </a:xfrm>
        </p:spPr>
        <p:txBody>
          <a:bodyPr/>
          <a:lstStyle/>
          <a:p>
            <a:pPr>
              <a:defRPr/>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例：年金的年增长率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r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与年利率 </a:t>
            </a:r>
            <a:r>
              <a:rPr lang="en-US" altLang="zh-CN" sz="2400" b="1" i="1" dirty="0" err="1" smtClean="0">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相等，则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j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0.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计算期初付年金与期末付年金的现值。</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defRPr/>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解：</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9250" lvl="1" indent="0">
              <a:buFont typeface="Wingdings" pitchFamily="2" charset="2"/>
              <a:buNone/>
              <a:defRPr/>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期初付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n</a:t>
            </a:r>
          </a:p>
          <a:p>
            <a:pPr marL="344487" lvl="1" indent="0">
              <a:buFont typeface="Wingdings" pitchFamily="2" charset="2"/>
              <a:buNone/>
              <a:defRPr/>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期末付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n</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676"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9FCCFDF-8CA9-4D10-BF3F-63027B68DA12}" type="slidenum">
              <a:rPr lang="en-US" altLang="zh-CN" smtClean="0"/>
              <a:pPr eaLnBrk="1" hangingPunct="1"/>
              <a:t>27</a:t>
            </a:fld>
            <a:endParaRPr lang="en-US" altLang="zh-CN" smtClean="0"/>
          </a:p>
        </p:txBody>
      </p:sp>
      <p:graphicFrame>
        <p:nvGraphicFramePr>
          <p:cNvPr id="5" name="Object 5"/>
          <p:cNvGraphicFramePr>
            <a:graphicFrameLocks noChangeAspect="1"/>
          </p:cNvGraphicFramePr>
          <p:nvPr>
            <p:extLst>
              <p:ext uri="{D42A27DB-BD31-4B8C-83A1-F6EECF244321}">
                <p14:modId xmlns:p14="http://schemas.microsoft.com/office/powerpoint/2010/main" val="4069605489"/>
              </p:ext>
            </p:extLst>
          </p:nvPr>
        </p:nvGraphicFramePr>
        <p:xfrm>
          <a:off x="2927350" y="6002338"/>
          <a:ext cx="2498725" cy="631825"/>
        </p:xfrm>
        <a:graphic>
          <a:graphicData uri="http://schemas.openxmlformats.org/presentationml/2006/ole">
            <mc:AlternateContent xmlns:mc="http://schemas.openxmlformats.org/markup-compatibility/2006">
              <mc:Choice xmlns:v="urn:schemas-microsoft-com:vml" Requires="v">
                <p:oleObj spid="_x0000_s20527" name="Equation" r:id="rId3" imgW="1104840" imgH="279360" progId="Equation.DSMT4">
                  <p:embed/>
                </p:oleObj>
              </mc:Choice>
              <mc:Fallback>
                <p:oleObj name="Equation" r:id="rId3" imgW="1104840" imgH="279360" progId="Equation.DSMT4">
                  <p:embed/>
                  <p:pic>
                    <p:nvPicPr>
                      <p:cNvPr id="0" name=""/>
                      <p:cNvPicPr>
                        <a:picLocks noChangeAspect="1" noChangeArrowheads="1"/>
                      </p:cNvPicPr>
                      <p:nvPr/>
                    </p:nvPicPr>
                    <p:blipFill>
                      <a:blip r:embed="rId4"/>
                      <a:srcRect/>
                      <a:stretch>
                        <a:fillRect/>
                      </a:stretch>
                    </p:blipFill>
                    <p:spPr bwMode="auto">
                      <a:xfrm>
                        <a:off x="2927350" y="6002338"/>
                        <a:ext cx="2498725" cy="631825"/>
                      </a:xfrm>
                      <a:prstGeom prst="rect">
                        <a:avLst/>
                      </a:prstGeom>
                      <a:solidFill>
                        <a:schemeClr val="folHlink"/>
                      </a:solidFill>
                    </p:spPr>
                  </p:pic>
                </p:oleObj>
              </mc:Fallback>
            </mc:AlternateContent>
          </a:graphicData>
        </a:graphic>
      </p:graphicFrame>
      <p:pic>
        <p:nvPicPr>
          <p:cNvPr id="6" name="Picture 8"/>
          <p:cNvPicPr>
            <a:picLocks noChangeAspect="1" noChangeArrowheads="1"/>
          </p:cNvPicPr>
          <p:nvPr/>
        </p:nvPicPr>
        <p:blipFill>
          <a:blip r:embed="rId5"/>
          <a:srcRect/>
          <a:stretch>
            <a:fillRect/>
          </a:stretch>
        </p:blipFill>
        <p:spPr bwMode="auto">
          <a:xfrm>
            <a:off x="844230" y="3972645"/>
            <a:ext cx="6624638" cy="1592262"/>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330749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3">
                                            <p:txEl>
                                              <p:pRg st="2" end="2"/>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p:cTn id="1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386628A-E70B-4532-AB1F-BD5EA27946EE}" type="slidenum">
              <a:rPr lang="en-US" altLang="zh-CN" smtClean="0"/>
              <a:pPr eaLnBrk="1" hangingPunct="1"/>
              <a:t>28</a:t>
            </a:fld>
            <a:endParaRPr lang="en-US" altLang="zh-CN" smtClean="0"/>
          </a:p>
        </p:txBody>
      </p:sp>
      <p:sp>
        <p:nvSpPr>
          <p:cNvPr id="29699" name="Rectangle 2"/>
          <p:cNvSpPr>
            <a:spLocks noGrp="1" noChangeArrowheads="1"/>
          </p:cNvSpPr>
          <p:nvPr>
            <p:ph type="title"/>
          </p:nvPr>
        </p:nvSpPr>
        <p:spPr>
          <a:xfrm>
            <a:off x="486076" y="834508"/>
            <a:ext cx="7543800" cy="1074737"/>
          </a:xfrm>
        </p:spPr>
        <p:txBody>
          <a:bodyPr/>
          <a:lstStyle/>
          <a:p>
            <a:pPr eaLnBrk="1" hangingPunct="1"/>
            <a:r>
              <a:rPr lang="en-US" altLang="zh-CN" sz="2800" b="1" dirty="0" smtClean="0">
                <a:latin typeface="+mn-lt"/>
                <a:ea typeface="黑体" panose="02010609060101010101" pitchFamily="49" charset="-122"/>
                <a:cs typeface="Segoe UI Semibold" panose="020B0702040204020203" pitchFamily="34" charset="0"/>
              </a:rPr>
              <a:t>Exercise  </a:t>
            </a:r>
          </a:p>
        </p:txBody>
      </p:sp>
      <p:sp>
        <p:nvSpPr>
          <p:cNvPr id="29700" name="Rectangle 3"/>
          <p:cNvSpPr>
            <a:spLocks noGrp="1" noChangeArrowheads="1"/>
          </p:cNvSpPr>
          <p:nvPr>
            <p:ph type="body" idx="1"/>
          </p:nvPr>
        </p:nvSpPr>
        <p:spPr>
          <a:xfrm>
            <a:off x="395288" y="1484313"/>
            <a:ext cx="8388350" cy="4718050"/>
          </a:xfrm>
        </p:spPr>
        <p:txBody>
          <a:bodyPr/>
          <a:lstStyle/>
          <a:p>
            <a:pPr eaLnBrk="1" hangingPunct="1">
              <a:lnSpc>
                <a:spcPct val="110000"/>
              </a:lnSpc>
            </a:pPr>
            <a:r>
              <a:rPr lang="en-US" altLang="zh-CN" sz="2400" b="1" dirty="0" smtClean="0">
                <a:latin typeface="+mn-lt"/>
                <a:ea typeface="黑体" panose="02010609060101010101" pitchFamily="49" charset="-122"/>
                <a:cs typeface="Times New Roman" panose="02020603050405020304" pitchFamily="18" charset="0"/>
              </a:rPr>
              <a:t>A perpetuity-immediate pays 100 per year. </a:t>
            </a:r>
          </a:p>
          <a:p>
            <a:pPr eaLnBrk="1" hangingPunct="1">
              <a:lnSpc>
                <a:spcPct val="110000"/>
              </a:lnSpc>
            </a:pPr>
            <a:r>
              <a:rPr lang="en-US" altLang="zh-CN" sz="2400" b="1" dirty="0" smtClean="0">
                <a:latin typeface="+mn-lt"/>
                <a:ea typeface="黑体" panose="02010609060101010101" pitchFamily="49" charset="-122"/>
                <a:cs typeface="Times New Roman" panose="02020603050405020304" pitchFamily="18" charset="0"/>
              </a:rPr>
              <a:t>Immediately after the fifth payment, the perpetuity is exchanged for a 25-year annuity-immediate that will pay X at the end of the first year. Each subsequent annual payment will be </a:t>
            </a:r>
            <a:r>
              <a:rPr lang="en-US" altLang="zh-CN" sz="2400" b="1" dirty="0" smtClean="0">
                <a:solidFill>
                  <a:srgbClr val="FF0000"/>
                </a:solidFill>
                <a:latin typeface="+mn-lt"/>
                <a:ea typeface="黑体" panose="02010609060101010101" pitchFamily="49" charset="-122"/>
                <a:cs typeface="Times New Roman" panose="02020603050405020304" pitchFamily="18" charset="0"/>
              </a:rPr>
              <a:t>8%</a:t>
            </a:r>
            <a:r>
              <a:rPr lang="en-US" altLang="zh-CN" sz="2400" b="1" dirty="0" smtClean="0">
                <a:latin typeface="+mn-lt"/>
                <a:ea typeface="黑体" panose="02010609060101010101" pitchFamily="49" charset="-122"/>
                <a:cs typeface="Times New Roman" panose="02020603050405020304" pitchFamily="18" charset="0"/>
              </a:rPr>
              <a:t> greater than the preceding payment. </a:t>
            </a:r>
          </a:p>
          <a:p>
            <a:pPr eaLnBrk="1" hangingPunct="1">
              <a:lnSpc>
                <a:spcPct val="110000"/>
              </a:lnSpc>
            </a:pPr>
            <a:r>
              <a:rPr lang="en-US" altLang="zh-CN" sz="2400" b="1" dirty="0" smtClean="0">
                <a:latin typeface="+mn-lt"/>
                <a:ea typeface="黑体" panose="02010609060101010101" pitchFamily="49" charset="-122"/>
                <a:cs typeface="Times New Roman" panose="02020603050405020304" pitchFamily="18" charset="0"/>
              </a:rPr>
              <a:t>Immediately after the 10</a:t>
            </a:r>
            <a:r>
              <a:rPr lang="en-US" altLang="zh-CN" sz="2400" b="1" baseline="30000" dirty="0" smtClean="0">
                <a:latin typeface="+mn-lt"/>
                <a:ea typeface="黑体" panose="02010609060101010101" pitchFamily="49" charset="-122"/>
                <a:cs typeface="Times New Roman" panose="02020603050405020304" pitchFamily="18" charset="0"/>
              </a:rPr>
              <a:t>th</a:t>
            </a:r>
            <a:r>
              <a:rPr lang="en-US" altLang="zh-CN" sz="2400" b="1" dirty="0" smtClean="0">
                <a:latin typeface="+mn-lt"/>
                <a:ea typeface="黑体" panose="02010609060101010101" pitchFamily="49" charset="-122"/>
                <a:cs typeface="Times New Roman" panose="02020603050405020304" pitchFamily="18" charset="0"/>
              </a:rPr>
              <a:t> payment of the 25-year annuity, the annuity will be exchanged for a perpetuity-immediate paying </a:t>
            </a:r>
            <a:r>
              <a:rPr lang="en-US" altLang="zh-CN" sz="2400" b="1" i="1" dirty="0" smtClean="0">
                <a:latin typeface="+mn-lt"/>
                <a:ea typeface="黑体" panose="02010609060101010101" pitchFamily="49" charset="-122"/>
                <a:cs typeface="Times New Roman" panose="02020603050405020304" pitchFamily="18" charset="0"/>
              </a:rPr>
              <a:t>Y </a:t>
            </a:r>
            <a:r>
              <a:rPr lang="en-US" altLang="zh-CN" sz="2400" b="1" dirty="0" smtClean="0">
                <a:latin typeface="+mn-lt"/>
                <a:ea typeface="黑体" panose="02010609060101010101" pitchFamily="49" charset="-122"/>
                <a:cs typeface="Times New Roman" panose="02020603050405020304" pitchFamily="18" charset="0"/>
              </a:rPr>
              <a:t>per year. </a:t>
            </a:r>
          </a:p>
          <a:p>
            <a:pPr eaLnBrk="1" hangingPunct="1">
              <a:lnSpc>
                <a:spcPct val="110000"/>
              </a:lnSpc>
            </a:pPr>
            <a:r>
              <a:rPr lang="en-US" altLang="zh-CN" sz="2400" b="1" dirty="0" smtClean="0">
                <a:latin typeface="+mn-lt"/>
                <a:ea typeface="黑体" panose="02010609060101010101" pitchFamily="49" charset="-122"/>
                <a:cs typeface="Times New Roman" panose="02020603050405020304" pitchFamily="18" charset="0"/>
              </a:rPr>
              <a:t>The annual effective rate of interest is </a:t>
            </a:r>
            <a:r>
              <a:rPr lang="en-US" altLang="zh-CN" sz="2400" b="1" dirty="0" smtClean="0">
                <a:solidFill>
                  <a:srgbClr val="FF0000"/>
                </a:solidFill>
                <a:latin typeface="+mn-lt"/>
                <a:ea typeface="黑体" panose="02010609060101010101" pitchFamily="49" charset="-122"/>
                <a:cs typeface="Times New Roman" panose="02020603050405020304" pitchFamily="18" charset="0"/>
              </a:rPr>
              <a:t>8%</a:t>
            </a:r>
            <a:r>
              <a:rPr lang="en-US" altLang="zh-CN" sz="2400" b="1" dirty="0" smtClean="0">
                <a:latin typeface="+mn-lt"/>
                <a:ea typeface="黑体" panose="02010609060101010101" pitchFamily="49" charset="-122"/>
                <a:cs typeface="Times New Roman" panose="02020603050405020304" pitchFamily="18" charset="0"/>
              </a:rPr>
              <a:t>. </a:t>
            </a:r>
          </a:p>
          <a:p>
            <a:pPr eaLnBrk="1" hangingPunct="1">
              <a:lnSpc>
                <a:spcPct val="110000"/>
              </a:lnSpc>
            </a:pPr>
            <a:r>
              <a:rPr lang="en-US" altLang="zh-CN" sz="2400" b="1" dirty="0" smtClean="0">
                <a:latin typeface="+mn-lt"/>
                <a:ea typeface="黑体" panose="02010609060101010101" pitchFamily="49" charset="-122"/>
                <a:cs typeface="Times New Roman" panose="02020603050405020304" pitchFamily="18" charset="0"/>
              </a:rPr>
              <a:t>Calculate </a:t>
            </a:r>
            <a:r>
              <a:rPr lang="en-US" altLang="zh-CN" sz="2400" b="1" i="1" dirty="0" smtClean="0">
                <a:latin typeface="+mn-lt"/>
                <a:ea typeface="黑体" panose="02010609060101010101" pitchFamily="49" charset="-122"/>
                <a:cs typeface="Times New Roman" panose="02020603050405020304" pitchFamily="18" charset="0"/>
              </a:rPr>
              <a:t>Y</a:t>
            </a:r>
            <a:r>
              <a:rPr lang="en-US" altLang="zh-CN" sz="2400" b="1" dirty="0" smtClean="0">
                <a:latin typeface="+mn-lt"/>
                <a:ea typeface="黑体" panose="02010609060101010101" pitchFamily="49" charset="-122"/>
                <a:cs typeface="Times New Roman" panose="02020603050405020304" pitchFamily="18" charset="0"/>
              </a:rPr>
              <a:t>.</a:t>
            </a:r>
            <a:endParaRPr lang="en-US" altLang="zh-CN" sz="2400" b="1" dirty="0" smtClean="0">
              <a:solidFill>
                <a:srgbClr val="3526F8"/>
              </a:solidFill>
              <a:latin typeface="+mn-lt"/>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253045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Line 2"/>
          <p:cNvSpPr>
            <a:spLocks noChangeShapeType="1"/>
          </p:cNvSpPr>
          <p:nvPr/>
        </p:nvSpPr>
        <p:spPr bwMode="auto">
          <a:xfrm>
            <a:off x="827088" y="1700213"/>
            <a:ext cx="7705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b="1"/>
          </a:p>
        </p:txBody>
      </p:sp>
      <p:sp>
        <p:nvSpPr>
          <p:cNvPr id="30724" name="Line 3"/>
          <p:cNvSpPr>
            <a:spLocks noChangeShapeType="1"/>
          </p:cNvSpPr>
          <p:nvPr/>
        </p:nvSpPr>
        <p:spPr bwMode="auto">
          <a:xfrm>
            <a:off x="1692275" y="1484313"/>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b="1"/>
          </a:p>
        </p:txBody>
      </p:sp>
      <p:sp>
        <p:nvSpPr>
          <p:cNvPr id="30725" name="Line 4"/>
          <p:cNvSpPr>
            <a:spLocks noChangeShapeType="1"/>
          </p:cNvSpPr>
          <p:nvPr/>
        </p:nvSpPr>
        <p:spPr bwMode="auto">
          <a:xfrm>
            <a:off x="2843213" y="1484313"/>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b="1"/>
          </a:p>
        </p:txBody>
      </p:sp>
      <p:sp>
        <p:nvSpPr>
          <p:cNvPr id="30726" name="Line 5"/>
          <p:cNvSpPr>
            <a:spLocks noChangeShapeType="1"/>
          </p:cNvSpPr>
          <p:nvPr/>
        </p:nvSpPr>
        <p:spPr bwMode="auto">
          <a:xfrm>
            <a:off x="4067175" y="1484313"/>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b="1"/>
          </a:p>
        </p:txBody>
      </p:sp>
      <p:sp>
        <p:nvSpPr>
          <p:cNvPr id="30727" name="Line 6"/>
          <p:cNvSpPr>
            <a:spLocks noChangeShapeType="1"/>
          </p:cNvSpPr>
          <p:nvPr/>
        </p:nvSpPr>
        <p:spPr bwMode="auto">
          <a:xfrm>
            <a:off x="6659563" y="1484313"/>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b="1"/>
          </a:p>
        </p:txBody>
      </p:sp>
      <p:sp>
        <p:nvSpPr>
          <p:cNvPr id="30728" name="Line 7"/>
          <p:cNvSpPr>
            <a:spLocks noChangeShapeType="1"/>
          </p:cNvSpPr>
          <p:nvPr/>
        </p:nvSpPr>
        <p:spPr bwMode="auto">
          <a:xfrm>
            <a:off x="5292725" y="1484313"/>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b="1"/>
          </a:p>
        </p:txBody>
      </p:sp>
      <p:sp>
        <p:nvSpPr>
          <p:cNvPr id="30729" name="Text Box 8"/>
          <p:cNvSpPr txBox="1">
            <a:spLocks noChangeArrowheads="1"/>
          </p:cNvSpPr>
          <p:nvPr/>
        </p:nvSpPr>
        <p:spPr bwMode="auto">
          <a:xfrm>
            <a:off x="1455738" y="2224088"/>
            <a:ext cx="612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100</a:t>
            </a:r>
          </a:p>
        </p:txBody>
      </p:sp>
      <p:sp>
        <p:nvSpPr>
          <p:cNvPr id="30730" name="Text Box 9"/>
          <p:cNvSpPr txBox="1">
            <a:spLocks noChangeArrowheads="1"/>
          </p:cNvSpPr>
          <p:nvPr/>
        </p:nvSpPr>
        <p:spPr bwMode="auto">
          <a:xfrm>
            <a:off x="2555875" y="2205038"/>
            <a:ext cx="612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100</a:t>
            </a:r>
          </a:p>
        </p:txBody>
      </p:sp>
      <p:sp>
        <p:nvSpPr>
          <p:cNvPr id="30731" name="Text Box 10"/>
          <p:cNvSpPr txBox="1">
            <a:spLocks noChangeArrowheads="1"/>
          </p:cNvSpPr>
          <p:nvPr/>
        </p:nvSpPr>
        <p:spPr bwMode="auto">
          <a:xfrm>
            <a:off x="3779838" y="2205038"/>
            <a:ext cx="612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100</a:t>
            </a:r>
          </a:p>
        </p:txBody>
      </p:sp>
      <p:sp>
        <p:nvSpPr>
          <p:cNvPr id="30732" name="Text Box 11"/>
          <p:cNvSpPr txBox="1">
            <a:spLocks noChangeArrowheads="1"/>
          </p:cNvSpPr>
          <p:nvPr/>
        </p:nvSpPr>
        <p:spPr bwMode="auto">
          <a:xfrm>
            <a:off x="5003800" y="2205038"/>
            <a:ext cx="612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100</a:t>
            </a:r>
          </a:p>
        </p:txBody>
      </p:sp>
      <p:sp>
        <p:nvSpPr>
          <p:cNvPr id="30733" name="Text Box 12"/>
          <p:cNvSpPr txBox="1">
            <a:spLocks noChangeArrowheads="1"/>
          </p:cNvSpPr>
          <p:nvPr/>
        </p:nvSpPr>
        <p:spPr bwMode="auto">
          <a:xfrm>
            <a:off x="6372225" y="2205038"/>
            <a:ext cx="612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100</a:t>
            </a:r>
          </a:p>
        </p:txBody>
      </p:sp>
      <p:sp>
        <p:nvSpPr>
          <p:cNvPr id="30734" name="Line 13"/>
          <p:cNvSpPr>
            <a:spLocks noChangeShapeType="1"/>
          </p:cNvSpPr>
          <p:nvPr/>
        </p:nvSpPr>
        <p:spPr bwMode="auto">
          <a:xfrm>
            <a:off x="6659563" y="980281"/>
            <a:ext cx="0" cy="5762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b="1"/>
          </a:p>
        </p:txBody>
      </p:sp>
      <p:sp>
        <p:nvSpPr>
          <p:cNvPr id="30735" name="Text Box 14"/>
          <p:cNvSpPr txBox="1">
            <a:spLocks noChangeArrowheads="1"/>
          </p:cNvSpPr>
          <p:nvPr/>
        </p:nvSpPr>
        <p:spPr bwMode="auto">
          <a:xfrm>
            <a:off x="2154968" y="509126"/>
            <a:ext cx="5881738" cy="47115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zh-CN" altLang="en-US" sz="2000" b="1">
                <a:solidFill>
                  <a:srgbClr val="FF0000"/>
                </a:solidFill>
              </a:rPr>
              <a:t>第一次替换时，永续年金的现值为</a:t>
            </a:r>
            <a:r>
              <a:rPr lang="en-US" altLang="zh-CN" sz="2000" b="1">
                <a:solidFill>
                  <a:srgbClr val="FF0000"/>
                </a:solidFill>
              </a:rPr>
              <a:t>100/0.08</a:t>
            </a:r>
            <a:r>
              <a:rPr lang="zh-CN" altLang="en-US" sz="2000" b="1">
                <a:solidFill>
                  <a:srgbClr val="FF0000"/>
                </a:solidFill>
              </a:rPr>
              <a:t>＝</a:t>
            </a:r>
            <a:r>
              <a:rPr lang="en-US" altLang="zh-CN" sz="2000" b="1">
                <a:solidFill>
                  <a:srgbClr val="FF0000"/>
                </a:solidFill>
              </a:rPr>
              <a:t>1250</a:t>
            </a:r>
          </a:p>
        </p:txBody>
      </p:sp>
      <p:sp>
        <p:nvSpPr>
          <p:cNvPr id="30736" name="Text Box 15"/>
          <p:cNvSpPr txBox="1">
            <a:spLocks noChangeArrowheads="1"/>
          </p:cNvSpPr>
          <p:nvPr/>
        </p:nvSpPr>
        <p:spPr bwMode="auto">
          <a:xfrm>
            <a:off x="7524750" y="2205038"/>
            <a:ext cx="612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100</a:t>
            </a:r>
          </a:p>
        </p:txBody>
      </p:sp>
      <p:sp>
        <p:nvSpPr>
          <p:cNvPr id="388112" name="Line 16"/>
          <p:cNvSpPr>
            <a:spLocks noChangeShapeType="1"/>
          </p:cNvSpPr>
          <p:nvPr/>
        </p:nvSpPr>
        <p:spPr bwMode="auto">
          <a:xfrm>
            <a:off x="827088" y="3500438"/>
            <a:ext cx="7705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388113" name="Line 17"/>
          <p:cNvSpPr>
            <a:spLocks noChangeShapeType="1"/>
          </p:cNvSpPr>
          <p:nvPr/>
        </p:nvSpPr>
        <p:spPr bwMode="auto">
          <a:xfrm>
            <a:off x="1692275" y="3284538"/>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388114" name="Line 18"/>
          <p:cNvSpPr>
            <a:spLocks noChangeShapeType="1"/>
          </p:cNvSpPr>
          <p:nvPr/>
        </p:nvSpPr>
        <p:spPr bwMode="auto">
          <a:xfrm>
            <a:off x="2843213" y="3284538"/>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388115" name="Line 19"/>
          <p:cNvSpPr>
            <a:spLocks noChangeShapeType="1"/>
          </p:cNvSpPr>
          <p:nvPr/>
        </p:nvSpPr>
        <p:spPr bwMode="auto">
          <a:xfrm>
            <a:off x="4067175" y="3284538"/>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388116" name="Line 20"/>
          <p:cNvSpPr>
            <a:spLocks noChangeShapeType="1"/>
          </p:cNvSpPr>
          <p:nvPr/>
        </p:nvSpPr>
        <p:spPr bwMode="auto">
          <a:xfrm>
            <a:off x="8532813" y="3284538"/>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388117" name="Line 21"/>
          <p:cNvSpPr>
            <a:spLocks noChangeShapeType="1"/>
          </p:cNvSpPr>
          <p:nvPr/>
        </p:nvSpPr>
        <p:spPr bwMode="auto">
          <a:xfrm>
            <a:off x="5292725" y="3284538"/>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388118" name="Text Box 22"/>
          <p:cNvSpPr txBox="1">
            <a:spLocks noChangeArrowheads="1"/>
          </p:cNvSpPr>
          <p:nvPr/>
        </p:nvSpPr>
        <p:spPr bwMode="auto">
          <a:xfrm>
            <a:off x="1476375" y="4006850"/>
            <a:ext cx="3561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i="1">
                <a:latin typeface="Times New Roman" pitchFamily="18" charset="0"/>
              </a:rPr>
              <a:t>X</a:t>
            </a:r>
          </a:p>
        </p:txBody>
      </p:sp>
      <p:sp>
        <p:nvSpPr>
          <p:cNvPr id="388119" name="Text Box 23"/>
          <p:cNvSpPr txBox="1">
            <a:spLocks noChangeArrowheads="1"/>
          </p:cNvSpPr>
          <p:nvPr/>
        </p:nvSpPr>
        <p:spPr bwMode="auto">
          <a:xfrm>
            <a:off x="2555875" y="4005263"/>
            <a:ext cx="8547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1.08</a:t>
            </a:r>
            <a:r>
              <a:rPr lang="en-US" altLang="zh-CN" sz="2000" b="1" i="1">
                <a:latin typeface="Times New Roman" pitchFamily="18" charset="0"/>
              </a:rPr>
              <a:t>X</a:t>
            </a:r>
          </a:p>
        </p:txBody>
      </p:sp>
      <p:sp>
        <p:nvSpPr>
          <p:cNvPr id="388120" name="Text Box 24"/>
          <p:cNvSpPr txBox="1">
            <a:spLocks noChangeArrowheads="1"/>
          </p:cNvSpPr>
          <p:nvPr/>
        </p:nvSpPr>
        <p:spPr bwMode="auto">
          <a:xfrm>
            <a:off x="3779838" y="4005263"/>
            <a:ext cx="9492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1.08</a:t>
            </a:r>
            <a:r>
              <a:rPr lang="en-US" altLang="zh-CN" sz="2000" b="1" baseline="30000"/>
              <a:t>2</a:t>
            </a:r>
            <a:r>
              <a:rPr lang="en-US" altLang="zh-CN" sz="2000" b="1" i="1">
                <a:latin typeface="Times New Roman" pitchFamily="18" charset="0"/>
              </a:rPr>
              <a:t>X</a:t>
            </a:r>
          </a:p>
        </p:txBody>
      </p:sp>
      <p:sp>
        <p:nvSpPr>
          <p:cNvPr id="388121" name="Text Box 25"/>
          <p:cNvSpPr txBox="1">
            <a:spLocks noChangeArrowheads="1"/>
          </p:cNvSpPr>
          <p:nvPr/>
        </p:nvSpPr>
        <p:spPr bwMode="auto">
          <a:xfrm>
            <a:off x="5003800" y="4005263"/>
            <a:ext cx="9492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1.08</a:t>
            </a:r>
            <a:r>
              <a:rPr lang="en-US" altLang="zh-CN" sz="2000" b="1" baseline="30000"/>
              <a:t>3</a:t>
            </a:r>
            <a:r>
              <a:rPr lang="en-US" altLang="zh-CN" sz="2000" b="1" i="1">
                <a:latin typeface="Times New Roman" pitchFamily="18" charset="0"/>
              </a:rPr>
              <a:t>X</a:t>
            </a:r>
          </a:p>
        </p:txBody>
      </p:sp>
      <p:sp>
        <p:nvSpPr>
          <p:cNvPr id="388122" name="Text Box 26"/>
          <p:cNvSpPr txBox="1">
            <a:spLocks noChangeArrowheads="1"/>
          </p:cNvSpPr>
          <p:nvPr/>
        </p:nvSpPr>
        <p:spPr bwMode="auto">
          <a:xfrm>
            <a:off x="8036706" y="4005263"/>
            <a:ext cx="1043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dirty="0" err="1"/>
              <a:t>1.08</a:t>
            </a:r>
            <a:r>
              <a:rPr lang="en-US" altLang="zh-CN" sz="2000" b="1" baseline="30000" dirty="0" err="1"/>
              <a:t>24</a:t>
            </a:r>
            <a:r>
              <a:rPr lang="en-US" altLang="zh-CN" sz="2000" b="1" i="1" dirty="0" err="1">
                <a:latin typeface="Times New Roman" pitchFamily="18" charset="0"/>
              </a:rPr>
              <a:t>X</a:t>
            </a:r>
            <a:endParaRPr lang="en-US" altLang="zh-CN" sz="2000" b="1" i="1" dirty="0">
              <a:latin typeface="Times New Roman" pitchFamily="18" charset="0"/>
            </a:endParaRPr>
          </a:p>
        </p:txBody>
      </p:sp>
      <p:sp>
        <p:nvSpPr>
          <p:cNvPr id="388123" name="Text Box 27"/>
          <p:cNvSpPr txBox="1">
            <a:spLocks noChangeArrowheads="1"/>
          </p:cNvSpPr>
          <p:nvPr/>
        </p:nvSpPr>
        <p:spPr bwMode="auto">
          <a:xfrm>
            <a:off x="827088" y="4799013"/>
            <a:ext cx="770572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zh-CN" altLang="en-US" sz="2400" b="1" dirty="0" smtClean="0"/>
              <a:t>利率 </a:t>
            </a:r>
            <a:r>
              <a:rPr lang="en-US" altLang="zh-CN" sz="2400" b="1" i="1" dirty="0" err="1" smtClean="0">
                <a:latin typeface="Times New Roman" pitchFamily="18" charset="0"/>
              </a:rPr>
              <a:t>i</a:t>
            </a:r>
            <a:r>
              <a:rPr lang="en-US" altLang="zh-CN" sz="2400" b="1" i="1" dirty="0" smtClean="0">
                <a:latin typeface="Times New Roman" pitchFamily="18" charset="0"/>
              </a:rPr>
              <a:t> </a:t>
            </a:r>
            <a:r>
              <a:rPr lang="zh-CN" altLang="en-US" sz="2400" b="1" dirty="0"/>
              <a:t>＝</a:t>
            </a:r>
            <a:r>
              <a:rPr lang="en-US" altLang="zh-CN" sz="2400" b="1" dirty="0"/>
              <a:t>0.08</a:t>
            </a:r>
            <a:r>
              <a:rPr lang="zh-CN" altLang="en-US" sz="2400" b="1" dirty="0" smtClean="0"/>
              <a:t>，等于年金增长率，故递增</a:t>
            </a:r>
            <a:r>
              <a:rPr lang="zh-CN" altLang="en-US" sz="2400" b="1" dirty="0"/>
              <a:t>年金的现值为：</a:t>
            </a:r>
          </a:p>
        </p:txBody>
      </p:sp>
      <p:sp>
        <p:nvSpPr>
          <p:cNvPr id="388124" name="Rectangle 28"/>
          <p:cNvSpPr>
            <a:spLocks noChangeArrowheads="1"/>
          </p:cNvSpPr>
          <p:nvPr/>
        </p:nvSpPr>
        <p:spPr bwMode="auto">
          <a:xfrm>
            <a:off x="2843213" y="5373688"/>
            <a:ext cx="3614131"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None/>
            </a:pPr>
            <a:r>
              <a:rPr lang="en-US" altLang="zh-CN" sz="2400" b="1" dirty="0" smtClean="0">
                <a:solidFill>
                  <a:srgbClr val="111DB7"/>
                </a:solidFill>
                <a:latin typeface="Times New Roman" pitchFamily="18" charset="0"/>
              </a:rPr>
              <a:t>P = </a:t>
            </a:r>
            <a:r>
              <a:rPr lang="en-US" altLang="zh-CN" sz="2400" b="1" i="1" dirty="0">
                <a:solidFill>
                  <a:srgbClr val="111DB7"/>
                </a:solidFill>
                <a:latin typeface="Times New Roman" pitchFamily="18" charset="0"/>
              </a:rPr>
              <a:t>X </a:t>
            </a:r>
            <a:r>
              <a:rPr lang="en-US" altLang="zh-CN" sz="2400" b="1" i="1" dirty="0">
                <a:solidFill>
                  <a:srgbClr val="111DB7"/>
                </a:solidFill>
                <a:latin typeface="Times New Roman" pitchFamily="18" charset="0"/>
                <a:cs typeface="Times New Roman" pitchFamily="18" charset="0"/>
              </a:rPr>
              <a:t>· </a:t>
            </a:r>
            <a:r>
              <a:rPr lang="en-US" altLang="zh-CN" sz="2400" b="1" i="1" dirty="0">
                <a:solidFill>
                  <a:srgbClr val="111DB7"/>
                </a:solidFill>
                <a:latin typeface="Times New Roman" pitchFamily="18" charset="0"/>
              </a:rPr>
              <a:t>n</a:t>
            </a:r>
            <a:r>
              <a:rPr lang="en-US" altLang="zh-CN" sz="2400" b="1" dirty="0">
                <a:solidFill>
                  <a:srgbClr val="111DB7"/>
                </a:solidFill>
                <a:latin typeface="Times New Roman" pitchFamily="18" charset="0"/>
              </a:rPr>
              <a:t>/(1 + </a:t>
            </a:r>
            <a:r>
              <a:rPr lang="en-US" altLang="zh-CN" sz="2400" b="1" i="1" dirty="0" err="1">
                <a:solidFill>
                  <a:srgbClr val="111DB7"/>
                </a:solidFill>
                <a:latin typeface="Times New Roman" pitchFamily="18" charset="0"/>
              </a:rPr>
              <a:t>i</a:t>
            </a:r>
            <a:r>
              <a:rPr lang="en-US" altLang="zh-CN" sz="2400" b="1" dirty="0">
                <a:solidFill>
                  <a:srgbClr val="111DB7"/>
                </a:solidFill>
                <a:latin typeface="Times New Roman" pitchFamily="18" charset="0"/>
              </a:rPr>
              <a:t>) = </a:t>
            </a:r>
            <a:r>
              <a:rPr lang="en-US" altLang="zh-CN" sz="2400" b="1" dirty="0" err="1">
                <a:solidFill>
                  <a:srgbClr val="111DB7"/>
                </a:solidFill>
                <a:latin typeface="Times New Roman" pitchFamily="18" charset="0"/>
              </a:rPr>
              <a:t>25</a:t>
            </a:r>
            <a:r>
              <a:rPr lang="en-US" altLang="zh-CN" sz="2400" b="1" i="1" dirty="0" err="1">
                <a:solidFill>
                  <a:srgbClr val="111DB7"/>
                </a:solidFill>
                <a:latin typeface="Times New Roman" pitchFamily="18" charset="0"/>
              </a:rPr>
              <a:t>X</a:t>
            </a:r>
            <a:r>
              <a:rPr lang="en-US" altLang="zh-CN" sz="2400" b="1" dirty="0">
                <a:solidFill>
                  <a:srgbClr val="111DB7"/>
                </a:solidFill>
                <a:latin typeface="Times New Roman" pitchFamily="18" charset="0"/>
              </a:rPr>
              <a:t>/1.08</a:t>
            </a:r>
          </a:p>
        </p:txBody>
      </p:sp>
      <p:sp>
        <p:nvSpPr>
          <p:cNvPr id="388125" name="AutoShape 29"/>
          <p:cNvSpPr>
            <a:spLocks noChangeArrowheads="1"/>
          </p:cNvSpPr>
          <p:nvPr/>
        </p:nvSpPr>
        <p:spPr bwMode="auto">
          <a:xfrm>
            <a:off x="1258888" y="6237288"/>
            <a:ext cx="720725" cy="360362"/>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zh-CN" altLang="en-US" b="1"/>
          </a:p>
        </p:txBody>
      </p:sp>
      <p:sp>
        <p:nvSpPr>
          <p:cNvPr id="388126" name="Text Box 30"/>
          <p:cNvSpPr txBox="1">
            <a:spLocks noChangeArrowheads="1"/>
          </p:cNvSpPr>
          <p:nvPr/>
        </p:nvSpPr>
        <p:spPr bwMode="auto">
          <a:xfrm>
            <a:off x="6084888" y="6165850"/>
            <a:ext cx="1026243"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400" b="1" i="1">
                <a:latin typeface="Times New Roman" pitchFamily="18" charset="0"/>
              </a:rPr>
              <a:t>X</a:t>
            </a:r>
            <a:r>
              <a:rPr lang="en-US" altLang="zh-CN" sz="2400" b="1">
                <a:latin typeface="Times New Roman" pitchFamily="18" charset="0"/>
              </a:rPr>
              <a:t> = 54</a:t>
            </a:r>
          </a:p>
        </p:txBody>
      </p:sp>
      <p:sp>
        <p:nvSpPr>
          <p:cNvPr id="388127" name="Text Box 31"/>
          <p:cNvSpPr txBox="1">
            <a:spLocks noChangeArrowheads="1"/>
          </p:cNvSpPr>
          <p:nvPr/>
        </p:nvSpPr>
        <p:spPr bwMode="auto">
          <a:xfrm>
            <a:off x="2103438" y="6184900"/>
            <a:ext cx="2452916"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400" b="1"/>
              <a:t>1250 = 25</a:t>
            </a:r>
            <a:r>
              <a:rPr lang="en-US" altLang="zh-CN" sz="2400" b="1" i="1">
                <a:latin typeface="Times New Roman" pitchFamily="18" charset="0"/>
              </a:rPr>
              <a:t>X</a:t>
            </a:r>
            <a:r>
              <a:rPr lang="en-US" altLang="zh-CN" sz="2400" b="1"/>
              <a:t>/1.08</a:t>
            </a:r>
          </a:p>
        </p:txBody>
      </p:sp>
      <p:sp>
        <p:nvSpPr>
          <p:cNvPr id="388128" name="AutoShape 32"/>
          <p:cNvSpPr>
            <a:spLocks noChangeArrowheads="1"/>
          </p:cNvSpPr>
          <p:nvPr/>
        </p:nvSpPr>
        <p:spPr bwMode="auto">
          <a:xfrm>
            <a:off x="5003800" y="6237288"/>
            <a:ext cx="720725" cy="360362"/>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zh-CN" altLang="en-US" b="1"/>
          </a:p>
        </p:txBody>
      </p:sp>
      <p:sp>
        <p:nvSpPr>
          <p:cNvPr id="388129" name="Text Box 33"/>
          <p:cNvSpPr txBox="1">
            <a:spLocks noChangeArrowheads="1"/>
          </p:cNvSpPr>
          <p:nvPr/>
        </p:nvSpPr>
        <p:spPr bwMode="auto">
          <a:xfrm>
            <a:off x="303213" y="2714625"/>
            <a:ext cx="43412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zh-CN" altLang="en-US" sz="2000" b="1" dirty="0">
                <a:solidFill>
                  <a:srgbClr val="FF0000"/>
                </a:solidFill>
              </a:rPr>
              <a:t>第一次替换后的递增年金</a:t>
            </a:r>
            <a:r>
              <a:rPr lang="zh-CN" altLang="en-US" sz="2000" b="1" dirty="0" smtClean="0">
                <a:solidFill>
                  <a:srgbClr val="FF0000"/>
                </a:solidFill>
              </a:rPr>
              <a:t>：</a:t>
            </a:r>
            <a:r>
              <a:rPr lang="en-US" altLang="zh-CN" sz="2000" b="1" dirty="0" smtClean="0">
                <a:solidFill>
                  <a:srgbClr val="FF0000"/>
                </a:solidFill>
              </a:rPr>
              <a:t>25</a:t>
            </a:r>
            <a:r>
              <a:rPr lang="zh-CN" altLang="en-US" sz="2000" b="1" dirty="0" smtClean="0">
                <a:solidFill>
                  <a:srgbClr val="FF0000"/>
                </a:solidFill>
              </a:rPr>
              <a:t>次付款</a:t>
            </a:r>
            <a:endParaRPr lang="zh-CN" altLang="en-US" sz="2000" b="1" dirty="0">
              <a:solidFill>
                <a:srgbClr val="FF0000"/>
              </a:solidFill>
            </a:endParaRPr>
          </a:p>
        </p:txBody>
      </p:sp>
    </p:spTree>
    <p:extLst>
      <p:ext uri="{BB962C8B-B14F-4D97-AF65-F5344CB8AC3E}">
        <p14:creationId xmlns:p14="http://schemas.microsoft.com/office/powerpoint/2010/main" val="1713877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8129"/>
                                        </p:tgtEl>
                                        <p:attrNameLst>
                                          <p:attrName>style.visibility</p:attrName>
                                        </p:attrNameLst>
                                      </p:cBhvr>
                                      <p:to>
                                        <p:strVal val="visible"/>
                                      </p:to>
                                    </p:set>
                                    <p:anim calcmode="lin" valueType="num">
                                      <p:cBhvr additive="base">
                                        <p:cTn id="7" dur="500" fill="hold"/>
                                        <p:tgtEl>
                                          <p:spTgt spid="388129"/>
                                        </p:tgtEl>
                                        <p:attrNameLst>
                                          <p:attrName>ppt_x</p:attrName>
                                        </p:attrNameLst>
                                      </p:cBhvr>
                                      <p:tavLst>
                                        <p:tav tm="0">
                                          <p:val>
                                            <p:strVal val="#ppt_x"/>
                                          </p:val>
                                        </p:tav>
                                        <p:tav tm="100000">
                                          <p:val>
                                            <p:strVal val="#ppt_x"/>
                                          </p:val>
                                        </p:tav>
                                      </p:tavLst>
                                    </p:anim>
                                    <p:anim calcmode="lin" valueType="num">
                                      <p:cBhvr additive="base">
                                        <p:cTn id="8" dur="500" fill="hold"/>
                                        <p:tgtEl>
                                          <p:spTgt spid="38812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8112"/>
                                        </p:tgtEl>
                                        <p:attrNameLst>
                                          <p:attrName>style.visibility</p:attrName>
                                        </p:attrNameLst>
                                      </p:cBhvr>
                                      <p:to>
                                        <p:strVal val="visible"/>
                                      </p:to>
                                    </p:set>
                                    <p:anim calcmode="lin" valueType="num">
                                      <p:cBhvr additive="base">
                                        <p:cTn id="13" dur="500" fill="hold"/>
                                        <p:tgtEl>
                                          <p:spTgt spid="388112"/>
                                        </p:tgtEl>
                                        <p:attrNameLst>
                                          <p:attrName>ppt_x</p:attrName>
                                        </p:attrNameLst>
                                      </p:cBhvr>
                                      <p:tavLst>
                                        <p:tav tm="0">
                                          <p:val>
                                            <p:strVal val="#ppt_x"/>
                                          </p:val>
                                        </p:tav>
                                        <p:tav tm="100000">
                                          <p:val>
                                            <p:strVal val="#ppt_x"/>
                                          </p:val>
                                        </p:tav>
                                      </p:tavLst>
                                    </p:anim>
                                    <p:anim calcmode="lin" valueType="num">
                                      <p:cBhvr additive="base">
                                        <p:cTn id="14" dur="500" fill="hold"/>
                                        <p:tgtEl>
                                          <p:spTgt spid="38811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88113"/>
                                        </p:tgtEl>
                                        <p:attrNameLst>
                                          <p:attrName>style.visibility</p:attrName>
                                        </p:attrNameLst>
                                      </p:cBhvr>
                                      <p:to>
                                        <p:strVal val="visible"/>
                                      </p:to>
                                    </p:set>
                                    <p:anim calcmode="lin" valueType="num">
                                      <p:cBhvr additive="base">
                                        <p:cTn id="17" dur="500" fill="hold"/>
                                        <p:tgtEl>
                                          <p:spTgt spid="388113"/>
                                        </p:tgtEl>
                                        <p:attrNameLst>
                                          <p:attrName>ppt_x</p:attrName>
                                        </p:attrNameLst>
                                      </p:cBhvr>
                                      <p:tavLst>
                                        <p:tav tm="0">
                                          <p:val>
                                            <p:strVal val="#ppt_x"/>
                                          </p:val>
                                        </p:tav>
                                        <p:tav tm="100000">
                                          <p:val>
                                            <p:strVal val="#ppt_x"/>
                                          </p:val>
                                        </p:tav>
                                      </p:tavLst>
                                    </p:anim>
                                    <p:anim calcmode="lin" valueType="num">
                                      <p:cBhvr additive="base">
                                        <p:cTn id="18" dur="500" fill="hold"/>
                                        <p:tgtEl>
                                          <p:spTgt spid="3881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88114"/>
                                        </p:tgtEl>
                                        <p:attrNameLst>
                                          <p:attrName>style.visibility</p:attrName>
                                        </p:attrNameLst>
                                      </p:cBhvr>
                                      <p:to>
                                        <p:strVal val="visible"/>
                                      </p:to>
                                    </p:set>
                                    <p:anim calcmode="lin" valueType="num">
                                      <p:cBhvr additive="base">
                                        <p:cTn id="21" dur="500" fill="hold"/>
                                        <p:tgtEl>
                                          <p:spTgt spid="388114"/>
                                        </p:tgtEl>
                                        <p:attrNameLst>
                                          <p:attrName>ppt_x</p:attrName>
                                        </p:attrNameLst>
                                      </p:cBhvr>
                                      <p:tavLst>
                                        <p:tav tm="0">
                                          <p:val>
                                            <p:strVal val="#ppt_x"/>
                                          </p:val>
                                        </p:tav>
                                        <p:tav tm="100000">
                                          <p:val>
                                            <p:strVal val="#ppt_x"/>
                                          </p:val>
                                        </p:tav>
                                      </p:tavLst>
                                    </p:anim>
                                    <p:anim calcmode="lin" valueType="num">
                                      <p:cBhvr additive="base">
                                        <p:cTn id="22" dur="500" fill="hold"/>
                                        <p:tgtEl>
                                          <p:spTgt spid="3881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88115"/>
                                        </p:tgtEl>
                                        <p:attrNameLst>
                                          <p:attrName>style.visibility</p:attrName>
                                        </p:attrNameLst>
                                      </p:cBhvr>
                                      <p:to>
                                        <p:strVal val="visible"/>
                                      </p:to>
                                    </p:set>
                                    <p:anim calcmode="lin" valueType="num">
                                      <p:cBhvr additive="base">
                                        <p:cTn id="25" dur="500" fill="hold"/>
                                        <p:tgtEl>
                                          <p:spTgt spid="388115"/>
                                        </p:tgtEl>
                                        <p:attrNameLst>
                                          <p:attrName>ppt_x</p:attrName>
                                        </p:attrNameLst>
                                      </p:cBhvr>
                                      <p:tavLst>
                                        <p:tav tm="0">
                                          <p:val>
                                            <p:strVal val="#ppt_x"/>
                                          </p:val>
                                        </p:tav>
                                        <p:tav tm="100000">
                                          <p:val>
                                            <p:strVal val="#ppt_x"/>
                                          </p:val>
                                        </p:tav>
                                      </p:tavLst>
                                    </p:anim>
                                    <p:anim calcmode="lin" valueType="num">
                                      <p:cBhvr additive="base">
                                        <p:cTn id="26" dur="500" fill="hold"/>
                                        <p:tgtEl>
                                          <p:spTgt spid="38811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88116"/>
                                        </p:tgtEl>
                                        <p:attrNameLst>
                                          <p:attrName>style.visibility</p:attrName>
                                        </p:attrNameLst>
                                      </p:cBhvr>
                                      <p:to>
                                        <p:strVal val="visible"/>
                                      </p:to>
                                    </p:set>
                                    <p:anim calcmode="lin" valueType="num">
                                      <p:cBhvr additive="base">
                                        <p:cTn id="29" dur="500" fill="hold"/>
                                        <p:tgtEl>
                                          <p:spTgt spid="388116"/>
                                        </p:tgtEl>
                                        <p:attrNameLst>
                                          <p:attrName>ppt_x</p:attrName>
                                        </p:attrNameLst>
                                      </p:cBhvr>
                                      <p:tavLst>
                                        <p:tav tm="0">
                                          <p:val>
                                            <p:strVal val="#ppt_x"/>
                                          </p:val>
                                        </p:tav>
                                        <p:tav tm="100000">
                                          <p:val>
                                            <p:strVal val="#ppt_x"/>
                                          </p:val>
                                        </p:tav>
                                      </p:tavLst>
                                    </p:anim>
                                    <p:anim calcmode="lin" valueType="num">
                                      <p:cBhvr additive="base">
                                        <p:cTn id="30" dur="500" fill="hold"/>
                                        <p:tgtEl>
                                          <p:spTgt spid="3881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88117"/>
                                        </p:tgtEl>
                                        <p:attrNameLst>
                                          <p:attrName>style.visibility</p:attrName>
                                        </p:attrNameLst>
                                      </p:cBhvr>
                                      <p:to>
                                        <p:strVal val="visible"/>
                                      </p:to>
                                    </p:set>
                                    <p:anim calcmode="lin" valueType="num">
                                      <p:cBhvr additive="base">
                                        <p:cTn id="33" dur="500" fill="hold"/>
                                        <p:tgtEl>
                                          <p:spTgt spid="388117"/>
                                        </p:tgtEl>
                                        <p:attrNameLst>
                                          <p:attrName>ppt_x</p:attrName>
                                        </p:attrNameLst>
                                      </p:cBhvr>
                                      <p:tavLst>
                                        <p:tav tm="0">
                                          <p:val>
                                            <p:strVal val="#ppt_x"/>
                                          </p:val>
                                        </p:tav>
                                        <p:tav tm="100000">
                                          <p:val>
                                            <p:strVal val="#ppt_x"/>
                                          </p:val>
                                        </p:tav>
                                      </p:tavLst>
                                    </p:anim>
                                    <p:anim calcmode="lin" valueType="num">
                                      <p:cBhvr additive="base">
                                        <p:cTn id="34" dur="500" fill="hold"/>
                                        <p:tgtEl>
                                          <p:spTgt spid="38811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88118"/>
                                        </p:tgtEl>
                                        <p:attrNameLst>
                                          <p:attrName>style.visibility</p:attrName>
                                        </p:attrNameLst>
                                      </p:cBhvr>
                                      <p:to>
                                        <p:strVal val="visible"/>
                                      </p:to>
                                    </p:set>
                                    <p:anim calcmode="lin" valueType="num">
                                      <p:cBhvr additive="base">
                                        <p:cTn id="37" dur="500" fill="hold"/>
                                        <p:tgtEl>
                                          <p:spTgt spid="388118"/>
                                        </p:tgtEl>
                                        <p:attrNameLst>
                                          <p:attrName>ppt_x</p:attrName>
                                        </p:attrNameLst>
                                      </p:cBhvr>
                                      <p:tavLst>
                                        <p:tav tm="0">
                                          <p:val>
                                            <p:strVal val="#ppt_x"/>
                                          </p:val>
                                        </p:tav>
                                        <p:tav tm="100000">
                                          <p:val>
                                            <p:strVal val="#ppt_x"/>
                                          </p:val>
                                        </p:tav>
                                      </p:tavLst>
                                    </p:anim>
                                    <p:anim calcmode="lin" valueType="num">
                                      <p:cBhvr additive="base">
                                        <p:cTn id="38" dur="500" fill="hold"/>
                                        <p:tgtEl>
                                          <p:spTgt spid="3881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88119"/>
                                        </p:tgtEl>
                                        <p:attrNameLst>
                                          <p:attrName>style.visibility</p:attrName>
                                        </p:attrNameLst>
                                      </p:cBhvr>
                                      <p:to>
                                        <p:strVal val="visible"/>
                                      </p:to>
                                    </p:set>
                                    <p:anim calcmode="lin" valueType="num">
                                      <p:cBhvr additive="base">
                                        <p:cTn id="41" dur="500" fill="hold"/>
                                        <p:tgtEl>
                                          <p:spTgt spid="388119"/>
                                        </p:tgtEl>
                                        <p:attrNameLst>
                                          <p:attrName>ppt_x</p:attrName>
                                        </p:attrNameLst>
                                      </p:cBhvr>
                                      <p:tavLst>
                                        <p:tav tm="0">
                                          <p:val>
                                            <p:strVal val="#ppt_x"/>
                                          </p:val>
                                        </p:tav>
                                        <p:tav tm="100000">
                                          <p:val>
                                            <p:strVal val="#ppt_x"/>
                                          </p:val>
                                        </p:tav>
                                      </p:tavLst>
                                    </p:anim>
                                    <p:anim calcmode="lin" valueType="num">
                                      <p:cBhvr additive="base">
                                        <p:cTn id="42" dur="500" fill="hold"/>
                                        <p:tgtEl>
                                          <p:spTgt spid="38811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88120"/>
                                        </p:tgtEl>
                                        <p:attrNameLst>
                                          <p:attrName>style.visibility</p:attrName>
                                        </p:attrNameLst>
                                      </p:cBhvr>
                                      <p:to>
                                        <p:strVal val="visible"/>
                                      </p:to>
                                    </p:set>
                                    <p:anim calcmode="lin" valueType="num">
                                      <p:cBhvr additive="base">
                                        <p:cTn id="45" dur="500" fill="hold"/>
                                        <p:tgtEl>
                                          <p:spTgt spid="388120"/>
                                        </p:tgtEl>
                                        <p:attrNameLst>
                                          <p:attrName>ppt_x</p:attrName>
                                        </p:attrNameLst>
                                      </p:cBhvr>
                                      <p:tavLst>
                                        <p:tav tm="0">
                                          <p:val>
                                            <p:strVal val="#ppt_x"/>
                                          </p:val>
                                        </p:tav>
                                        <p:tav tm="100000">
                                          <p:val>
                                            <p:strVal val="#ppt_x"/>
                                          </p:val>
                                        </p:tav>
                                      </p:tavLst>
                                    </p:anim>
                                    <p:anim calcmode="lin" valueType="num">
                                      <p:cBhvr additive="base">
                                        <p:cTn id="46" dur="500" fill="hold"/>
                                        <p:tgtEl>
                                          <p:spTgt spid="38812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88121"/>
                                        </p:tgtEl>
                                        <p:attrNameLst>
                                          <p:attrName>style.visibility</p:attrName>
                                        </p:attrNameLst>
                                      </p:cBhvr>
                                      <p:to>
                                        <p:strVal val="visible"/>
                                      </p:to>
                                    </p:set>
                                    <p:anim calcmode="lin" valueType="num">
                                      <p:cBhvr additive="base">
                                        <p:cTn id="49" dur="500" fill="hold"/>
                                        <p:tgtEl>
                                          <p:spTgt spid="388121"/>
                                        </p:tgtEl>
                                        <p:attrNameLst>
                                          <p:attrName>ppt_x</p:attrName>
                                        </p:attrNameLst>
                                      </p:cBhvr>
                                      <p:tavLst>
                                        <p:tav tm="0">
                                          <p:val>
                                            <p:strVal val="#ppt_x"/>
                                          </p:val>
                                        </p:tav>
                                        <p:tav tm="100000">
                                          <p:val>
                                            <p:strVal val="#ppt_x"/>
                                          </p:val>
                                        </p:tav>
                                      </p:tavLst>
                                    </p:anim>
                                    <p:anim calcmode="lin" valueType="num">
                                      <p:cBhvr additive="base">
                                        <p:cTn id="50" dur="500" fill="hold"/>
                                        <p:tgtEl>
                                          <p:spTgt spid="38812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88122"/>
                                        </p:tgtEl>
                                        <p:attrNameLst>
                                          <p:attrName>style.visibility</p:attrName>
                                        </p:attrNameLst>
                                      </p:cBhvr>
                                      <p:to>
                                        <p:strVal val="visible"/>
                                      </p:to>
                                    </p:set>
                                    <p:anim calcmode="lin" valueType="num">
                                      <p:cBhvr additive="base">
                                        <p:cTn id="53" dur="500" fill="hold"/>
                                        <p:tgtEl>
                                          <p:spTgt spid="388122"/>
                                        </p:tgtEl>
                                        <p:attrNameLst>
                                          <p:attrName>ppt_x</p:attrName>
                                        </p:attrNameLst>
                                      </p:cBhvr>
                                      <p:tavLst>
                                        <p:tav tm="0">
                                          <p:val>
                                            <p:strVal val="#ppt_x"/>
                                          </p:val>
                                        </p:tav>
                                        <p:tav tm="100000">
                                          <p:val>
                                            <p:strVal val="#ppt_x"/>
                                          </p:val>
                                        </p:tav>
                                      </p:tavLst>
                                    </p:anim>
                                    <p:anim calcmode="lin" valueType="num">
                                      <p:cBhvr additive="base">
                                        <p:cTn id="54" dur="500" fill="hold"/>
                                        <p:tgtEl>
                                          <p:spTgt spid="388122"/>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88123"/>
                                        </p:tgtEl>
                                        <p:attrNameLst>
                                          <p:attrName>style.visibility</p:attrName>
                                        </p:attrNameLst>
                                      </p:cBhvr>
                                      <p:to>
                                        <p:strVal val="visible"/>
                                      </p:to>
                                    </p:set>
                                    <p:anim calcmode="lin" valueType="num">
                                      <p:cBhvr additive="base">
                                        <p:cTn id="59" dur="500" fill="hold"/>
                                        <p:tgtEl>
                                          <p:spTgt spid="388123"/>
                                        </p:tgtEl>
                                        <p:attrNameLst>
                                          <p:attrName>ppt_x</p:attrName>
                                        </p:attrNameLst>
                                      </p:cBhvr>
                                      <p:tavLst>
                                        <p:tav tm="0">
                                          <p:val>
                                            <p:strVal val="#ppt_x"/>
                                          </p:val>
                                        </p:tav>
                                        <p:tav tm="100000">
                                          <p:val>
                                            <p:strVal val="#ppt_x"/>
                                          </p:val>
                                        </p:tav>
                                      </p:tavLst>
                                    </p:anim>
                                    <p:anim calcmode="lin" valueType="num">
                                      <p:cBhvr additive="base">
                                        <p:cTn id="60" dur="500" fill="hold"/>
                                        <p:tgtEl>
                                          <p:spTgt spid="388123"/>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88124"/>
                                        </p:tgtEl>
                                        <p:attrNameLst>
                                          <p:attrName>style.visibility</p:attrName>
                                        </p:attrNameLst>
                                      </p:cBhvr>
                                      <p:to>
                                        <p:strVal val="visible"/>
                                      </p:to>
                                    </p:set>
                                    <p:anim calcmode="lin" valueType="num">
                                      <p:cBhvr additive="base">
                                        <p:cTn id="65" dur="500" fill="hold"/>
                                        <p:tgtEl>
                                          <p:spTgt spid="388124"/>
                                        </p:tgtEl>
                                        <p:attrNameLst>
                                          <p:attrName>ppt_x</p:attrName>
                                        </p:attrNameLst>
                                      </p:cBhvr>
                                      <p:tavLst>
                                        <p:tav tm="0">
                                          <p:val>
                                            <p:strVal val="#ppt_x"/>
                                          </p:val>
                                        </p:tav>
                                        <p:tav tm="100000">
                                          <p:val>
                                            <p:strVal val="#ppt_x"/>
                                          </p:val>
                                        </p:tav>
                                      </p:tavLst>
                                    </p:anim>
                                    <p:anim calcmode="lin" valueType="num">
                                      <p:cBhvr additive="base">
                                        <p:cTn id="66" dur="500" fill="hold"/>
                                        <p:tgtEl>
                                          <p:spTgt spid="388124"/>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88125"/>
                                        </p:tgtEl>
                                        <p:attrNameLst>
                                          <p:attrName>style.visibility</p:attrName>
                                        </p:attrNameLst>
                                      </p:cBhvr>
                                      <p:to>
                                        <p:strVal val="visible"/>
                                      </p:to>
                                    </p:set>
                                    <p:anim calcmode="lin" valueType="num">
                                      <p:cBhvr additive="base">
                                        <p:cTn id="71" dur="500" fill="hold"/>
                                        <p:tgtEl>
                                          <p:spTgt spid="388125"/>
                                        </p:tgtEl>
                                        <p:attrNameLst>
                                          <p:attrName>ppt_x</p:attrName>
                                        </p:attrNameLst>
                                      </p:cBhvr>
                                      <p:tavLst>
                                        <p:tav tm="0">
                                          <p:val>
                                            <p:strVal val="#ppt_x"/>
                                          </p:val>
                                        </p:tav>
                                        <p:tav tm="100000">
                                          <p:val>
                                            <p:strVal val="#ppt_x"/>
                                          </p:val>
                                        </p:tav>
                                      </p:tavLst>
                                    </p:anim>
                                    <p:anim calcmode="lin" valueType="num">
                                      <p:cBhvr additive="base">
                                        <p:cTn id="72" dur="500" fill="hold"/>
                                        <p:tgtEl>
                                          <p:spTgt spid="388125"/>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88127"/>
                                        </p:tgtEl>
                                        <p:attrNameLst>
                                          <p:attrName>style.visibility</p:attrName>
                                        </p:attrNameLst>
                                      </p:cBhvr>
                                      <p:to>
                                        <p:strVal val="visible"/>
                                      </p:to>
                                    </p:set>
                                    <p:anim calcmode="lin" valueType="num">
                                      <p:cBhvr additive="base">
                                        <p:cTn id="77" dur="500" fill="hold"/>
                                        <p:tgtEl>
                                          <p:spTgt spid="388127"/>
                                        </p:tgtEl>
                                        <p:attrNameLst>
                                          <p:attrName>ppt_x</p:attrName>
                                        </p:attrNameLst>
                                      </p:cBhvr>
                                      <p:tavLst>
                                        <p:tav tm="0">
                                          <p:val>
                                            <p:strVal val="#ppt_x"/>
                                          </p:val>
                                        </p:tav>
                                        <p:tav tm="100000">
                                          <p:val>
                                            <p:strVal val="#ppt_x"/>
                                          </p:val>
                                        </p:tav>
                                      </p:tavLst>
                                    </p:anim>
                                    <p:anim calcmode="lin" valueType="num">
                                      <p:cBhvr additive="base">
                                        <p:cTn id="78" dur="500" fill="hold"/>
                                        <p:tgtEl>
                                          <p:spTgt spid="388127"/>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88128"/>
                                        </p:tgtEl>
                                        <p:attrNameLst>
                                          <p:attrName>style.visibility</p:attrName>
                                        </p:attrNameLst>
                                      </p:cBhvr>
                                      <p:to>
                                        <p:strVal val="visible"/>
                                      </p:to>
                                    </p:set>
                                    <p:anim calcmode="lin" valueType="num">
                                      <p:cBhvr additive="base">
                                        <p:cTn id="83" dur="500" fill="hold"/>
                                        <p:tgtEl>
                                          <p:spTgt spid="388128"/>
                                        </p:tgtEl>
                                        <p:attrNameLst>
                                          <p:attrName>ppt_x</p:attrName>
                                        </p:attrNameLst>
                                      </p:cBhvr>
                                      <p:tavLst>
                                        <p:tav tm="0">
                                          <p:val>
                                            <p:strVal val="#ppt_x"/>
                                          </p:val>
                                        </p:tav>
                                        <p:tav tm="100000">
                                          <p:val>
                                            <p:strVal val="#ppt_x"/>
                                          </p:val>
                                        </p:tav>
                                      </p:tavLst>
                                    </p:anim>
                                    <p:anim calcmode="lin" valueType="num">
                                      <p:cBhvr additive="base">
                                        <p:cTn id="84" dur="500" fill="hold"/>
                                        <p:tgtEl>
                                          <p:spTgt spid="38812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88126"/>
                                        </p:tgtEl>
                                        <p:attrNameLst>
                                          <p:attrName>style.visibility</p:attrName>
                                        </p:attrNameLst>
                                      </p:cBhvr>
                                      <p:to>
                                        <p:strVal val="visible"/>
                                      </p:to>
                                    </p:set>
                                    <p:anim calcmode="lin" valueType="num">
                                      <p:cBhvr additive="base">
                                        <p:cTn id="87" dur="500" fill="hold"/>
                                        <p:tgtEl>
                                          <p:spTgt spid="388126"/>
                                        </p:tgtEl>
                                        <p:attrNameLst>
                                          <p:attrName>ppt_x</p:attrName>
                                        </p:attrNameLst>
                                      </p:cBhvr>
                                      <p:tavLst>
                                        <p:tav tm="0">
                                          <p:val>
                                            <p:strVal val="#ppt_x"/>
                                          </p:val>
                                        </p:tav>
                                        <p:tav tm="100000">
                                          <p:val>
                                            <p:strVal val="#ppt_x"/>
                                          </p:val>
                                        </p:tav>
                                      </p:tavLst>
                                    </p:anim>
                                    <p:anim calcmode="lin" valueType="num">
                                      <p:cBhvr additive="base">
                                        <p:cTn id="88" dur="500" fill="hold"/>
                                        <p:tgtEl>
                                          <p:spTgt spid="388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12" grpId="0" animBg="1"/>
      <p:bldP spid="388113" grpId="0" animBg="1"/>
      <p:bldP spid="388114" grpId="0" animBg="1"/>
      <p:bldP spid="388115" grpId="0" animBg="1"/>
      <p:bldP spid="388116" grpId="0" animBg="1"/>
      <p:bldP spid="388117" grpId="0" animBg="1"/>
      <p:bldP spid="388118" grpId="0"/>
      <p:bldP spid="388119" grpId="0"/>
      <p:bldP spid="388120" grpId="0"/>
      <p:bldP spid="388121" grpId="0"/>
      <p:bldP spid="388122" grpId="0"/>
      <p:bldP spid="388123" grpId="0"/>
      <p:bldP spid="388124" grpId="0"/>
      <p:bldP spid="388125" grpId="0" animBg="1"/>
      <p:bldP spid="388126" grpId="0"/>
      <p:bldP spid="388127" grpId="0"/>
      <p:bldP spid="388128" grpId="0" animBg="1"/>
      <p:bldP spid="3881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6"/>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DBF41A7-3068-4977-83E4-9E1C3D9229CF}" type="slidenum">
              <a:rPr lang="en-US" altLang="zh-CN" smtClean="0"/>
              <a:pPr eaLnBrk="1" hangingPunct="1"/>
              <a:t>3</a:t>
            </a:fld>
            <a:endParaRPr lang="en-US" altLang="zh-CN" smtClean="0"/>
          </a:p>
        </p:txBody>
      </p:sp>
      <p:sp>
        <p:nvSpPr>
          <p:cNvPr id="7171" name="Rectangle 2"/>
          <p:cNvSpPr>
            <a:spLocks noGrp="1" noChangeArrowheads="1"/>
          </p:cNvSpPr>
          <p:nvPr>
            <p:ph type="title"/>
          </p:nvPr>
        </p:nvSpPr>
        <p:spPr>
          <a:xfrm>
            <a:off x="476451" y="661253"/>
            <a:ext cx="7543800" cy="642937"/>
          </a:xfrm>
        </p:spPr>
        <p:txBody>
          <a:bodyPr/>
          <a:lstStyle/>
          <a:p>
            <a:pPr eaLnBrk="1" hangingPunct="1"/>
            <a:r>
              <a:rPr lang="zh-CN" altLang="en-US" sz="2800" b="1" dirty="0" smtClean="0">
                <a:solidFill>
                  <a:srgbClr val="000370"/>
                </a:solidFill>
                <a:latin typeface="+mn-lt"/>
                <a:ea typeface="黑体" panose="02010609060101010101" pitchFamily="49" charset="-122"/>
                <a:cs typeface="Times New Roman" panose="02020603050405020304" pitchFamily="18" charset="0"/>
              </a:rPr>
              <a:t>递增年金（</a:t>
            </a:r>
            <a:r>
              <a:rPr lang="en-US" altLang="zh-CN" sz="2800" b="1" dirty="0" smtClean="0">
                <a:solidFill>
                  <a:srgbClr val="000370"/>
                </a:solidFill>
                <a:latin typeface="+mn-lt"/>
                <a:ea typeface="黑体" panose="02010609060101010101" pitchFamily="49" charset="-122"/>
                <a:cs typeface="Times New Roman" panose="02020603050405020304" pitchFamily="18" charset="0"/>
              </a:rPr>
              <a:t>increasing annuity</a:t>
            </a:r>
            <a:r>
              <a:rPr lang="zh-CN" altLang="en-US" sz="2800" b="1" dirty="0" smtClean="0">
                <a:solidFill>
                  <a:srgbClr val="000370"/>
                </a:solidFill>
                <a:latin typeface="+mn-lt"/>
                <a:ea typeface="黑体" panose="02010609060101010101" pitchFamily="49" charset="-122"/>
                <a:cs typeface="Times New Roman" panose="02020603050405020304" pitchFamily="18" charset="0"/>
              </a:rPr>
              <a:t>）</a:t>
            </a:r>
          </a:p>
        </p:txBody>
      </p:sp>
      <p:sp>
        <p:nvSpPr>
          <p:cNvPr id="16387" name="Rectangle 3"/>
          <p:cNvSpPr>
            <a:spLocks noGrp="1" noChangeArrowheads="1"/>
          </p:cNvSpPr>
          <p:nvPr>
            <p:ph type="body" sz="half" idx="1"/>
          </p:nvPr>
        </p:nvSpPr>
        <p:spPr>
          <a:xfrm>
            <a:off x="457200" y="1476013"/>
            <a:ext cx="8218488" cy="5078412"/>
          </a:xfrm>
        </p:spPr>
        <p:txBody>
          <a:bodyPr/>
          <a:lstStyle/>
          <a:p>
            <a:pPr marL="540000" indent="-571500" eaLnBrk="1" hangingPunct="1">
              <a:lnSpc>
                <a:spcPct val="150000"/>
              </a:lnSpc>
              <a:spcBef>
                <a:spcPts val="0"/>
              </a:spcBef>
            </a:pPr>
            <a:r>
              <a:rPr lang="zh-CN" altLang="en-US" sz="2400" b="1" dirty="0" smtClean="0">
                <a:solidFill>
                  <a:srgbClr val="111DB7"/>
                </a:solidFill>
                <a:latin typeface="Times New Roman" panose="02020603050405020304" pitchFamily="18" charset="0"/>
                <a:ea typeface="黑体" panose="02010609060101010101" pitchFamily="49" charset="-122"/>
                <a:cs typeface="Times New Roman" panose="02020603050405020304" pitchFamily="18" charset="0"/>
              </a:rPr>
              <a:t>期末付递增年金</a:t>
            </a:r>
            <a:r>
              <a:rPr lang="en-US" altLang="zh-CN" sz="2400" b="1" dirty="0" smtClean="0">
                <a:solidFill>
                  <a:srgbClr val="111DB7"/>
                </a:solidFill>
                <a:latin typeface="Times New Roman" panose="02020603050405020304" pitchFamily="18" charset="0"/>
                <a:ea typeface="黑体" panose="02010609060101010101" pitchFamily="49" charset="-122"/>
                <a:cs typeface="Times New Roman" panose="02020603050405020304" pitchFamily="18" charset="0"/>
              </a:rPr>
              <a:t>(increasing annuity-immediate)</a:t>
            </a:r>
            <a:r>
              <a:rPr lang="zh-CN" altLang="en-US" sz="2400" b="1" dirty="0" smtClean="0">
                <a:solidFill>
                  <a:srgbClr val="111DB7"/>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 第一年末支付</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元，</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，第</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年</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末支付</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n</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元。</a:t>
            </a:r>
          </a:p>
          <a:p>
            <a:pPr marL="540000" indent="-571500" eaLnBrk="1" hangingPunct="1">
              <a:lnSpc>
                <a:spcPct val="150000"/>
              </a:lnSpc>
              <a:spcBef>
                <a:spcPts val="0"/>
              </a:spcBef>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现值：</a:t>
            </a:r>
          </a:p>
          <a:p>
            <a:pPr marL="540000" indent="-571500" eaLnBrk="1" hangingPunct="1">
              <a:lnSpc>
                <a:spcPct val="150000"/>
              </a:lnSpc>
              <a:spcBef>
                <a:spcPts val="0"/>
              </a:spcBef>
            </a:pPr>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540000" indent="-571500" eaLnBrk="1" hangingPunct="1">
              <a:lnSpc>
                <a:spcPct val="150000"/>
              </a:lnSpc>
              <a:spcBef>
                <a:spcPts val="0"/>
              </a:spcBef>
            </a:pPr>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540000" indent="-571500" eaLnBrk="1" hangingPunct="1">
              <a:lnSpc>
                <a:spcPct val="150000"/>
              </a:lnSpc>
              <a:spcBef>
                <a:spcPts val="0"/>
              </a:spcBef>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上式两边乘以</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 + </a:t>
            </a:r>
            <a:r>
              <a:rPr lang="en-US" altLang="zh-CN" sz="2400" b="1" i="1" dirty="0" err="1" smtClean="0">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390" name="Object 6"/>
          <p:cNvGraphicFramePr>
            <a:graphicFrameLocks noChangeAspect="1"/>
          </p:cNvGraphicFramePr>
          <p:nvPr>
            <p:extLst>
              <p:ext uri="{D42A27DB-BD31-4B8C-83A1-F6EECF244321}">
                <p14:modId xmlns:p14="http://schemas.microsoft.com/office/powerpoint/2010/main" val="2401665373"/>
              </p:ext>
            </p:extLst>
          </p:nvPr>
        </p:nvGraphicFramePr>
        <p:xfrm>
          <a:off x="1692275" y="3361963"/>
          <a:ext cx="6005513" cy="587375"/>
        </p:xfrm>
        <a:graphic>
          <a:graphicData uri="http://schemas.openxmlformats.org/presentationml/2006/ole">
            <mc:AlternateContent xmlns:mc="http://schemas.openxmlformats.org/markup-compatibility/2006">
              <mc:Choice xmlns:v="urn:schemas-microsoft-com:vml" Requires="v">
                <p:oleObj spid="_x0000_s1161" name="Equation" r:id="rId3" imgW="2603160" imgH="253800" progId="Equation.DSMT4">
                  <p:embed/>
                </p:oleObj>
              </mc:Choice>
              <mc:Fallback>
                <p:oleObj name="Equation" r:id="rId3" imgW="2603160" imgH="253800" progId="Equation.DSMT4">
                  <p:embed/>
                  <p:pic>
                    <p:nvPicPr>
                      <p:cNvPr id="0" name=""/>
                      <p:cNvPicPr>
                        <a:picLocks noChangeAspect="1" noChangeArrowheads="1"/>
                      </p:cNvPicPr>
                      <p:nvPr/>
                    </p:nvPicPr>
                    <p:blipFill>
                      <a:blip r:embed="rId4"/>
                      <a:srcRect/>
                      <a:stretch>
                        <a:fillRect/>
                      </a:stretch>
                    </p:blipFill>
                    <p:spPr bwMode="auto">
                      <a:xfrm>
                        <a:off x="1692275" y="3361963"/>
                        <a:ext cx="6005513"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7" name="Rectangle 11"/>
          <p:cNvSpPr>
            <a:spLocks noChangeArrowheads="1"/>
          </p:cNvSpPr>
          <p:nvPr/>
        </p:nvSpPr>
        <p:spPr bwMode="auto">
          <a:xfrm>
            <a:off x="0" y="3781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394" name="Object 10"/>
          <p:cNvGraphicFramePr>
            <a:graphicFrameLocks noChangeAspect="1"/>
          </p:cNvGraphicFramePr>
          <p:nvPr>
            <p:extLst>
              <p:ext uri="{D42A27DB-BD31-4B8C-83A1-F6EECF244321}">
                <p14:modId xmlns:p14="http://schemas.microsoft.com/office/powerpoint/2010/main" val="1544249423"/>
              </p:ext>
            </p:extLst>
          </p:nvPr>
        </p:nvGraphicFramePr>
        <p:xfrm>
          <a:off x="2051050" y="4944700"/>
          <a:ext cx="4510088" cy="517525"/>
        </p:xfrm>
        <a:graphic>
          <a:graphicData uri="http://schemas.openxmlformats.org/presentationml/2006/ole">
            <mc:AlternateContent xmlns:mc="http://schemas.openxmlformats.org/markup-compatibility/2006">
              <mc:Choice xmlns:v="urn:schemas-microsoft-com:vml" Requires="v">
                <p:oleObj spid="_x0000_s1162" name="Equation" r:id="rId5" imgW="2209680" imgH="253800" progId="Equation.DSMT4">
                  <p:embed/>
                </p:oleObj>
              </mc:Choice>
              <mc:Fallback>
                <p:oleObj name="Equation" r:id="rId5" imgW="2209680" imgH="253800" progId="Equation.DSMT4">
                  <p:embed/>
                  <p:pic>
                    <p:nvPicPr>
                      <p:cNvPr id="0" name=""/>
                      <p:cNvPicPr>
                        <a:picLocks noChangeAspect="1" noChangeArrowheads="1"/>
                      </p:cNvPicPr>
                      <p:nvPr/>
                    </p:nvPicPr>
                    <p:blipFill>
                      <a:blip r:embed="rId6"/>
                      <a:srcRect/>
                      <a:stretch>
                        <a:fillRect/>
                      </a:stretch>
                    </p:blipFill>
                    <p:spPr bwMode="auto">
                      <a:xfrm>
                        <a:off x="2051050" y="4944700"/>
                        <a:ext cx="4510088"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6" name="Object 12"/>
          <p:cNvGraphicFramePr>
            <a:graphicFrameLocks noGrp="1" noChangeAspect="1"/>
          </p:cNvGraphicFramePr>
          <p:nvPr>
            <p:ph sz="half" idx="2"/>
            <p:extLst>
              <p:ext uri="{D42A27DB-BD31-4B8C-83A1-F6EECF244321}">
                <p14:modId xmlns:p14="http://schemas.microsoft.com/office/powerpoint/2010/main" val="3990491293"/>
              </p:ext>
            </p:extLst>
          </p:nvPr>
        </p:nvGraphicFramePr>
        <p:xfrm>
          <a:off x="1979613" y="5736863"/>
          <a:ext cx="5832475" cy="555625"/>
        </p:xfrm>
        <a:graphic>
          <a:graphicData uri="http://schemas.openxmlformats.org/presentationml/2006/ole">
            <mc:AlternateContent xmlns:mc="http://schemas.openxmlformats.org/markup-compatibility/2006">
              <mc:Choice xmlns:v="urn:schemas-microsoft-com:vml" Requires="v">
                <p:oleObj spid="_x0000_s1163" name="Equation" r:id="rId7" imgW="2666880" imgH="253800" progId="Equation.DSMT4">
                  <p:embed/>
                </p:oleObj>
              </mc:Choice>
              <mc:Fallback>
                <p:oleObj name="Equation" r:id="rId7" imgW="2666880" imgH="253800" progId="Equation.DSMT4">
                  <p:embed/>
                  <p:pic>
                    <p:nvPicPr>
                      <p:cNvPr id="0" name=""/>
                      <p:cNvPicPr>
                        <a:picLocks noGrp="1" noChangeAspect="1" noChangeArrowheads="1"/>
                      </p:cNvPicPr>
                      <p:nvPr/>
                    </p:nvPicPr>
                    <p:blipFill>
                      <a:blip r:embed="rId8"/>
                      <a:srcRect/>
                      <a:stretch>
                        <a:fillRect/>
                      </a:stretch>
                    </p:blipFill>
                    <p:spPr bwMode="auto">
                      <a:xfrm>
                        <a:off x="1979613" y="5736863"/>
                        <a:ext cx="5832475"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20350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390"/>
                                        </p:tgtEl>
                                        <p:attrNameLst>
                                          <p:attrName>style.visibility</p:attrName>
                                        </p:attrNameLst>
                                      </p:cBhvr>
                                      <p:to>
                                        <p:strVal val="visible"/>
                                      </p:to>
                                    </p:set>
                                    <p:anim calcmode="lin" valueType="num">
                                      <p:cBhvr additive="base">
                                        <p:cTn id="17" dur="500" fill="hold"/>
                                        <p:tgtEl>
                                          <p:spTgt spid="16390"/>
                                        </p:tgtEl>
                                        <p:attrNameLst>
                                          <p:attrName>ppt_x</p:attrName>
                                        </p:attrNameLst>
                                      </p:cBhvr>
                                      <p:tavLst>
                                        <p:tav tm="0">
                                          <p:val>
                                            <p:strVal val="#ppt_x"/>
                                          </p:val>
                                        </p:tav>
                                        <p:tav tm="100000">
                                          <p:val>
                                            <p:strVal val="#ppt_x"/>
                                          </p:val>
                                        </p:tav>
                                      </p:tavLst>
                                    </p:anim>
                                    <p:anim calcmode="lin" valueType="num">
                                      <p:cBhvr additive="base">
                                        <p:cTn id="18"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anim calcmode="lin" valueType="num">
                                      <p:cBhvr additive="base">
                                        <p:cTn id="23"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38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394"/>
                                        </p:tgtEl>
                                        <p:attrNameLst>
                                          <p:attrName>style.visibility</p:attrName>
                                        </p:attrNameLst>
                                      </p:cBhvr>
                                      <p:to>
                                        <p:strVal val="visible"/>
                                      </p:to>
                                    </p:set>
                                    <p:anim calcmode="lin" valueType="num">
                                      <p:cBhvr additive="base">
                                        <p:cTn id="27" dur="500" fill="hold"/>
                                        <p:tgtEl>
                                          <p:spTgt spid="16394"/>
                                        </p:tgtEl>
                                        <p:attrNameLst>
                                          <p:attrName>ppt_x</p:attrName>
                                        </p:attrNameLst>
                                      </p:cBhvr>
                                      <p:tavLst>
                                        <p:tav tm="0">
                                          <p:val>
                                            <p:strVal val="#ppt_x"/>
                                          </p:val>
                                        </p:tav>
                                        <p:tav tm="100000">
                                          <p:val>
                                            <p:strVal val="#ppt_x"/>
                                          </p:val>
                                        </p:tav>
                                      </p:tavLst>
                                    </p:anim>
                                    <p:anim calcmode="lin" valueType="num">
                                      <p:cBhvr additive="base">
                                        <p:cTn id="28" dur="500" fill="hold"/>
                                        <p:tgtEl>
                                          <p:spTgt spid="16394"/>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6396"/>
                                        </p:tgtEl>
                                        <p:attrNameLst>
                                          <p:attrName>style.visibility</p:attrName>
                                        </p:attrNameLst>
                                      </p:cBhvr>
                                      <p:to>
                                        <p:strVal val="visible"/>
                                      </p:to>
                                    </p:set>
                                    <p:anim calcmode="lin" valueType="num">
                                      <p:cBhvr additive="base">
                                        <p:cTn id="33" dur="500" fill="hold"/>
                                        <p:tgtEl>
                                          <p:spTgt spid="16396"/>
                                        </p:tgtEl>
                                        <p:attrNameLst>
                                          <p:attrName>ppt_x</p:attrName>
                                        </p:attrNameLst>
                                      </p:cBhvr>
                                      <p:tavLst>
                                        <p:tav tm="0">
                                          <p:val>
                                            <p:strVal val="#ppt_x"/>
                                          </p:val>
                                        </p:tav>
                                        <p:tav tm="100000">
                                          <p:val>
                                            <p:strVal val="#ppt_x"/>
                                          </p:val>
                                        </p:tav>
                                      </p:tavLst>
                                    </p:anim>
                                    <p:anim calcmode="lin" valueType="num">
                                      <p:cBhvr additive="base">
                                        <p:cTn id="34" dur="500" fill="hold"/>
                                        <p:tgtEl>
                                          <p:spTgt spid="163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fld id="{E5A75E51-AB32-49F2-B43D-FD856D76DEAB}" type="slidenum">
              <a:rPr lang="en-US" altLang="zh-CN" b="1" smtClean="0"/>
              <a:pPr eaLnBrk="1" hangingPunct="1">
                <a:buNone/>
              </a:pPr>
              <a:t>30</a:t>
            </a:fld>
            <a:endParaRPr lang="en-US" altLang="zh-CN" b="1" smtClean="0"/>
          </a:p>
        </p:txBody>
      </p:sp>
      <p:sp>
        <p:nvSpPr>
          <p:cNvPr id="31747" name="Line 2"/>
          <p:cNvSpPr>
            <a:spLocks noChangeShapeType="1"/>
          </p:cNvSpPr>
          <p:nvPr/>
        </p:nvSpPr>
        <p:spPr bwMode="auto">
          <a:xfrm>
            <a:off x="611188" y="2060575"/>
            <a:ext cx="7705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1748" name="Line 3"/>
          <p:cNvSpPr>
            <a:spLocks noChangeShapeType="1"/>
          </p:cNvSpPr>
          <p:nvPr/>
        </p:nvSpPr>
        <p:spPr bwMode="auto">
          <a:xfrm>
            <a:off x="1476375" y="1844675"/>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1749" name="Line 4"/>
          <p:cNvSpPr>
            <a:spLocks noChangeShapeType="1"/>
          </p:cNvSpPr>
          <p:nvPr/>
        </p:nvSpPr>
        <p:spPr bwMode="auto">
          <a:xfrm>
            <a:off x="3851275" y="1844675"/>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1750" name="Line 5"/>
          <p:cNvSpPr>
            <a:spLocks noChangeShapeType="1"/>
          </p:cNvSpPr>
          <p:nvPr/>
        </p:nvSpPr>
        <p:spPr bwMode="auto">
          <a:xfrm>
            <a:off x="8316913" y="1844675"/>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1751" name="Line 6"/>
          <p:cNvSpPr>
            <a:spLocks noChangeShapeType="1"/>
          </p:cNvSpPr>
          <p:nvPr/>
        </p:nvSpPr>
        <p:spPr bwMode="auto">
          <a:xfrm>
            <a:off x="5076825" y="1844675"/>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1752" name="Text Box 7"/>
          <p:cNvSpPr txBox="1">
            <a:spLocks noChangeArrowheads="1"/>
          </p:cNvSpPr>
          <p:nvPr/>
        </p:nvSpPr>
        <p:spPr bwMode="auto">
          <a:xfrm>
            <a:off x="1260475" y="2543175"/>
            <a:ext cx="356188" cy="47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i="1">
                <a:latin typeface="Times New Roman" pitchFamily="18" charset="0"/>
              </a:rPr>
              <a:t>X</a:t>
            </a:r>
          </a:p>
        </p:txBody>
      </p:sp>
      <p:sp>
        <p:nvSpPr>
          <p:cNvPr id="31753" name="Text Box 8"/>
          <p:cNvSpPr txBox="1">
            <a:spLocks noChangeArrowheads="1"/>
          </p:cNvSpPr>
          <p:nvPr/>
        </p:nvSpPr>
        <p:spPr bwMode="auto">
          <a:xfrm>
            <a:off x="3419475" y="2543175"/>
            <a:ext cx="889987" cy="47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dirty="0" err="1">
                <a:latin typeface="Times New Roman" pitchFamily="18" charset="0"/>
              </a:rPr>
              <a:t>1.08</a:t>
            </a:r>
            <a:r>
              <a:rPr lang="en-US" altLang="zh-CN" sz="2000" b="1" baseline="30000" dirty="0" err="1">
                <a:latin typeface="Times New Roman" pitchFamily="18" charset="0"/>
              </a:rPr>
              <a:t>9</a:t>
            </a:r>
            <a:r>
              <a:rPr lang="en-US" altLang="zh-CN" sz="2000" b="1" i="1" dirty="0" err="1">
                <a:latin typeface="Times New Roman" pitchFamily="18" charset="0"/>
              </a:rPr>
              <a:t>X</a:t>
            </a:r>
            <a:endParaRPr lang="en-US" altLang="zh-CN" sz="2000" b="1" i="1" dirty="0">
              <a:latin typeface="Times New Roman" pitchFamily="18" charset="0"/>
            </a:endParaRPr>
          </a:p>
        </p:txBody>
      </p:sp>
      <p:sp>
        <p:nvSpPr>
          <p:cNvPr id="31754" name="Text Box 9"/>
          <p:cNvSpPr txBox="1">
            <a:spLocks noChangeArrowheads="1"/>
          </p:cNvSpPr>
          <p:nvPr/>
        </p:nvSpPr>
        <p:spPr bwMode="auto">
          <a:xfrm>
            <a:off x="4643438" y="2543175"/>
            <a:ext cx="974947" cy="47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latin typeface="Times New Roman" pitchFamily="18" charset="0"/>
              </a:rPr>
              <a:t>1.08</a:t>
            </a:r>
            <a:r>
              <a:rPr lang="en-US" altLang="zh-CN" sz="2000" b="1" baseline="30000">
                <a:latin typeface="Times New Roman" pitchFamily="18" charset="0"/>
              </a:rPr>
              <a:t>10</a:t>
            </a:r>
            <a:r>
              <a:rPr lang="en-US" altLang="zh-CN" sz="2000" b="1" i="1">
                <a:latin typeface="Times New Roman" pitchFamily="18" charset="0"/>
              </a:rPr>
              <a:t>X</a:t>
            </a:r>
          </a:p>
        </p:txBody>
      </p:sp>
      <p:sp>
        <p:nvSpPr>
          <p:cNvPr id="31755" name="Text Box 10"/>
          <p:cNvSpPr txBox="1">
            <a:spLocks noChangeArrowheads="1"/>
          </p:cNvSpPr>
          <p:nvPr/>
        </p:nvSpPr>
        <p:spPr bwMode="auto">
          <a:xfrm>
            <a:off x="7956550" y="2543175"/>
            <a:ext cx="974947" cy="47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latin typeface="Times New Roman" pitchFamily="18" charset="0"/>
              </a:rPr>
              <a:t>1.08</a:t>
            </a:r>
            <a:r>
              <a:rPr lang="en-US" altLang="zh-CN" sz="2000" b="1" baseline="30000">
                <a:latin typeface="Times New Roman" pitchFamily="18" charset="0"/>
              </a:rPr>
              <a:t>24</a:t>
            </a:r>
            <a:r>
              <a:rPr lang="en-US" altLang="zh-CN" sz="2000" b="1" i="1">
                <a:latin typeface="Times New Roman" pitchFamily="18" charset="0"/>
              </a:rPr>
              <a:t>X</a:t>
            </a:r>
          </a:p>
        </p:txBody>
      </p:sp>
      <p:sp>
        <p:nvSpPr>
          <p:cNvPr id="31756" name="Line 11"/>
          <p:cNvSpPr>
            <a:spLocks noChangeShapeType="1"/>
          </p:cNvSpPr>
          <p:nvPr/>
        </p:nvSpPr>
        <p:spPr bwMode="auto">
          <a:xfrm>
            <a:off x="3851275" y="1052513"/>
            <a:ext cx="0" cy="57626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1757" name="Text Box 12"/>
          <p:cNvSpPr txBox="1">
            <a:spLocks noChangeArrowheads="1"/>
          </p:cNvSpPr>
          <p:nvPr/>
        </p:nvSpPr>
        <p:spPr bwMode="auto">
          <a:xfrm>
            <a:off x="668067" y="649930"/>
            <a:ext cx="5583580" cy="43447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zh-CN" altLang="en-US" sz="1800" b="1" dirty="0">
                <a:solidFill>
                  <a:srgbClr val="FF0000"/>
                </a:solidFill>
              </a:rPr>
              <a:t>第二次替换为永续年金，每年末支付</a:t>
            </a:r>
            <a:r>
              <a:rPr lang="en-US" altLang="zh-CN" sz="1800" b="1" i="1" dirty="0" smtClean="0">
                <a:solidFill>
                  <a:srgbClr val="FF0000"/>
                </a:solidFill>
                <a:latin typeface="Times New Roman" pitchFamily="18" charset="0"/>
              </a:rPr>
              <a:t>Y</a:t>
            </a:r>
            <a:r>
              <a:rPr lang="zh-CN" altLang="en-US" sz="1800" b="1" dirty="0" smtClean="0">
                <a:solidFill>
                  <a:srgbClr val="FF0000"/>
                </a:solidFill>
                <a:latin typeface="Times New Roman" pitchFamily="18" charset="0"/>
              </a:rPr>
              <a:t>，价值为</a:t>
            </a:r>
            <a:r>
              <a:rPr lang="en-US" altLang="zh-CN" sz="1800" b="1" i="1" dirty="0" smtClean="0">
                <a:solidFill>
                  <a:srgbClr val="FF0000"/>
                </a:solidFill>
                <a:latin typeface="Times New Roman" pitchFamily="18" charset="0"/>
              </a:rPr>
              <a:t>Y</a:t>
            </a:r>
            <a:r>
              <a:rPr lang="en-US" altLang="zh-CN" sz="1800" b="1" dirty="0" smtClean="0">
                <a:solidFill>
                  <a:srgbClr val="FF0000"/>
                </a:solidFill>
                <a:latin typeface="Times New Roman" pitchFamily="18" charset="0"/>
              </a:rPr>
              <a:t>/0.08</a:t>
            </a:r>
            <a:endParaRPr lang="en-US" altLang="zh-CN" sz="1800" b="1" dirty="0">
              <a:solidFill>
                <a:srgbClr val="FF0000"/>
              </a:solidFill>
              <a:latin typeface="Times New Roman" pitchFamily="18" charset="0"/>
            </a:endParaRPr>
          </a:p>
        </p:txBody>
      </p:sp>
      <p:sp>
        <p:nvSpPr>
          <p:cNvPr id="31758" name="Text Box 13"/>
          <p:cNvSpPr txBox="1">
            <a:spLocks noChangeArrowheads="1"/>
          </p:cNvSpPr>
          <p:nvPr/>
        </p:nvSpPr>
        <p:spPr bwMode="auto">
          <a:xfrm>
            <a:off x="611188" y="3716338"/>
            <a:ext cx="7869237" cy="297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80000"/>
              </a:lnSpc>
              <a:buNone/>
            </a:pPr>
            <a:r>
              <a:rPr lang="zh-CN" altLang="en-US" sz="2400" b="1" dirty="0">
                <a:latin typeface="Times New Roman" pitchFamily="18" charset="0"/>
              </a:rPr>
              <a:t>价值方程 </a:t>
            </a:r>
            <a:r>
              <a:rPr lang="en-US" altLang="zh-CN" sz="2400" b="1" dirty="0">
                <a:latin typeface="Times New Roman" pitchFamily="18" charset="0"/>
              </a:rPr>
              <a:t>( </a:t>
            </a:r>
            <a:r>
              <a:rPr lang="en-US" altLang="zh-CN" sz="2400" b="1" i="1" dirty="0">
                <a:latin typeface="Times New Roman" pitchFamily="18" charset="0"/>
              </a:rPr>
              <a:t>X </a:t>
            </a:r>
            <a:r>
              <a:rPr lang="en-US" altLang="zh-CN" sz="2400" b="1" dirty="0">
                <a:latin typeface="Times New Roman" pitchFamily="18" charset="0"/>
              </a:rPr>
              <a:t>= 54 ) </a:t>
            </a:r>
            <a:r>
              <a:rPr lang="zh-CN" altLang="en-US" sz="2400" b="1" dirty="0">
                <a:latin typeface="Times New Roman" pitchFamily="18" charset="0"/>
              </a:rPr>
              <a:t>为：</a:t>
            </a:r>
          </a:p>
          <a:p>
            <a:pPr eaLnBrk="1" hangingPunct="1">
              <a:lnSpc>
                <a:spcPct val="180000"/>
              </a:lnSpc>
              <a:buNone/>
            </a:pPr>
            <a:r>
              <a:rPr lang="en-US" altLang="zh-CN" sz="2400" b="1" i="1" dirty="0">
                <a:latin typeface="Times New Roman" pitchFamily="18" charset="0"/>
              </a:rPr>
              <a:t>Y</a:t>
            </a:r>
            <a:r>
              <a:rPr lang="en-US" altLang="zh-CN" sz="2400" b="1" dirty="0">
                <a:latin typeface="Times New Roman" pitchFamily="18" charset="0"/>
              </a:rPr>
              <a:t> / 0.08 = 54 (</a:t>
            </a:r>
            <a:r>
              <a:rPr lang="en-US" altLang="zh-CN" sz="2400" b="1" dirty="0" err="1">
                <a:latin typeface="Times New Roman" pitchFamily="18" charset="0"/>
              </a:rPr>
              <a:t>1.08</a:t>
            </a:r>
            <a:r>
              <a:rPr lang="en-US" altLang="zh-CN" sz="2400" b="1" baseline="30000" dirty="0" err="1">
                <a:latin typeface="Times New Roman" pitchFamily="18" charset="0"/>
              </a:rPr>
              <a:t>10</a:t>
            </a:r>
            <a:r>
              <a:rPr lang="en-US" altLang="zh-CN" sz="2400" b="1" i="1" dirty="0" err="1">
                <a:latin typeface="Times New Roman" pitchFamily="18" charset="0"/>
              </a:rPr>
              <a:t>v</a:t>
            </a:r>
            <a:r>
              <a:rPr lang="en-US" altLang="zh-CN" sz="2400" b="1" i="1" dirty="0">
                <a:latin typeface="Times New Roman" pitchFamily="18" charset="0"/>
              </a:rPr>
              <a:t> </a:t>
            </a:r>
            <a:r>
              <a:rPr lang="en-US" altLang="zh-CN" sz="2400" b="1" dirty="0">
                <a:latin typeface="Times New Roman" pitchFamily="18" charset="0"/>
              </a:rPr>
              <a:t>+ </a:t>
            </a:r>
            <a:r>
              <a:rPr lang="en-US" altLang="zh-CN" sz="2400" b="1" dirty="0" err="1">
                <a:latin typeface="Times New Roman" pitchFamily="18" charset="0"/>
              </a:rPr>
              <a:t>1.08</a:t>
            </a:r>
            <a:r>
              <a:rPr lang="en-US" altLang="zh-CN" sz="2400" b="1" baseline="30000" dirty="0" err="1">
                <a:latin typeface="Times New Roman" pitchFamily="18" charset="0"/>
              </a:rPr>
              <a:t>11</a:t>
            </a:r>
            <a:r>
              <a:rPr lang="en-US" altLang="zh-CN" sz="2400" b="1" i="1" dirty="0" err="1">
                <a:latin typeface="Times New Roman" pitchFamily="18" charset="0"/>
              </a:rPr>
              <a:t>v</a:t>
            </a:r>
            <a:r>
              <a:rPr lang="en-US" altLang="zh-CN" sz="2400" b="1" baseline="30000" dirty="0" err="1">
                <a:latin typeface="Times New Roman" pitchFamily="18" charset="0"/>
              </a:rPr>
              <a:t>2</a:t>
            </a:r>
            <a:r>
              <a:rPr lang="en-US" altLang="zh-CN" sz="2400" b="1" dirty="0">
                <a:latin typeface="Times New Roman" pitchFamily="18" charset="0"/>
              </a:rPr>
              <a:t> + … + </a:t>
            </a:r>
            <a:r>
              <a:rPr lang="en-US" altLang="zh-CN" sz="2400" b="1" dirty="0" err="1">
                <a:latin typeface="Times New Roman" pitchFamily="18" charset="0"/>
              </a:rPr>
              <a:t>1.08</a:t>
            </a:r>
            <a:r>
              <a:rPr lang="en-US" altLang="zh-CN" sz="2400" b="1" baseline="30000" dirty="0" err="1">
                <a:latin typeface="Times New Roman" pitchFamily="18" charset="0"/>
              </a:rPr>
              <a:t>24</a:t>
            </a:r>
            <a:r>
              <a:rPr lang="en-US" altLang="zh-CN" sz="2400" b="1" i="1" dirty="0" err="1">
                <a:latin typeface="Times New Roman" pitchFamily="18" charset="0"/>
              </a:rPr>
              <a:t>v</a:t>
            </a:r>
            <a:r>
              <a:rPr lang="en-US" altLang="zh-CN" sz="2400" b="1" baseline="30000" dirty="0" err="1">
                <a:latin typeface="Times New Roman" pitchFamily="18" charset="0"/>
              </a:rPr>
              <a:t>15</a:t>
            </a:r>
            <a:r>
              <a:rPr lang="en-US" altLang="zh-CN" sz="2400" b="1" dirty="0">
                <a:latin typeface="Times New Roman" pitchFamily="18" charset="0"/>
              </a:rPr>
              <a:t>)  </a:t>
            </a:r>
          </a:p>
          <a:p>
            <a:pPr eaLnBrk="1" hangingPunct="1">
              <a:lnSpc>
                <a:spcPct val="180000"/>
              </a:lnSpc>
              <a:buNone/>
            </a:pPr>
            <a:r>
              <a:rPr lang="en-US" altLang="zh-CN" sz="2400" b="1" dirty="0">
                <a:latin typeface="Times New Roman" pitchFamily="18" charset="0"/>
              </a:rPr>
              <a:t>             = 54(1.08)</a:t>
            </a:r>
            <a:r>
              <a:rPr lang="en-US" altLang="zh-CN" sz="2400" b="1" baseline="30000" dirty="0">
                <a:latin typeface="Times New Roman" pitchFamily="18" charset="0"/>
              </a:rPr>
              <a:t>9</a:t>
            </a:r>
            <a:r>
              <a:rPr lang="en-US" altLang="zh-CN" sz="2400" b="1" dirty="0">
                <a:latin typeface="Times New Roman" pitchFamily="18" charset="0"/>
              </a:rPr>
              <a:t>·15                                     </a:t>
            </a:r>
            <a:r>
              <a:rPr lang="zh-CN" altLang="en-US" sz="2400" b="1" dirty="0">
                <a:solidFill>
                  <a:srgbClr val="FF0000"/>
                </a:solidFill>
                <a:latin typeface="Times New Roman" pitchFamily="18" charset="0"/>
              </a:rPr>
              <a:t>注：</a:t>
            </a:r>
            <a:r>
              <a:rPr lang="en-US" altLang="zh-CN" sz="2400" b="1" i="1" dirty="0">
                <a:solidFill>
                  <a:srgbClr val="FF0000"/>
                </a:solidFill>
                <a:latin typeface="Times New Roman" pitchFamily="18" charset="0"/>
              </a:rPr>
              <a:t>v </a:t>
            </a:r>
            <a:r>
              <a:rPr lang="en-US" altLang="zh-CN" sz="2400" b="1" dirty="0">
                <a:solidFill>
                  <a:srgbClr val="FF0000"/>
                </a:solidFill>
                <a:latin typeface="Times New Roman" pitchFamily="18" charset="0"/>
              </a:rPr>
              <a:t>= 1.08</a:t>
            </a:r>
            <a:r>
              <a:rPr lang="en-US" altLang="zh-CN" sz="2400" b="1" baseline="30000" dirty="0">
                <a:solidFill>
                  <a:srgbClr val="FF0000"/>
                </a:solidFill>
                <a:latin typeface="Times New Roman" pitchFamily="18" charset="0"/>
              </a:rPr>
              <a:t>-1</a:t>
            </a:r>
            <a:endParaRPr lang="en-US" altLang="zh-CN" sz="2400" b="1" dirty="0">
              <a:solidFill>
                <a:srgbClr val="FF0000"/>
              </a:solidFill>
              <a:latin typeface="Times New Roman" pitchFamily="18" charset="0"/>
            </a:endParaRPr>
          </a:p>
          <a:p>
            <a:pPr eaLnBrk="1" hangingPunct="1">
              <a:lnSpc>
                <a:spcPct val="180000"/>
              </a:lnSpc>
              <a:buNone/>
            </a:pPr>
            <a:r>
              <a:rPr lang="zh-CN" altLang="en-US" sz="2400" b="1" dirty="0">
                <a:latin typeface="Times New Roman" pitchFamily="18" charset="0"/>
              </a:rPr>
              <a:t>由此可得：</a:t>
            </a:r>
            <a:r>
              <a:rPr lang="en-US" altLang="zh-CN" sz="2400" b="1" i="1" dirty="0">
                <a:latin typeface="Times New Roman" pitchFamily="18" charset="0"/>
              </a:rPr>
              <a:t>Y </a:t>
            </a:r>
            <a:r>
              <a:rPr lang="en-US" altLang="zh-CN" sz="2400" b="1" dirty="0">
                <a:latin typeface="Times New Roman" pitchFamily="18" charset="0"/>
              </a:rPr>
              <a:t>= 129.5</a:t>
            </a:r>
          </a:p>
        </p:txBody>
      </p:sp>
      <p:sp>
        <p:nvSpPr>
          <p:cNvPr id="31759" name="Text Box 14"/>
          <p:cNvSpPr txBox="1">
            <a:spLocks noChangeArrowheads="1"/>
          </p:cNvSpPr>
          <p:nvPr/>
        </p:nvSpPr>
        <p:spPr bwMode="auto">
          <a:xfrm>
            <a:off x="4859338" y="3213100"/>
            <a:ext cx="372218"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b="1" i="1">
                <a:solidFill>
                  <a:srgbClr val="FF0000"/>
                </a:solidFill>
                <a:latin typeface="Times New Roman" pitchFamily="18" charset="0"/>
              </a:rPr>
              <a:t>Y</a:t>
            </a:r>
          </a:p>
        </p:txBody>
      </p:sp>
      <p:sp>
        <p:nvSpPr>
          <p:cNvPr id="31760" name="Text Box 15"/>
          <p:cNvSpPr txBox="1">
            <a:spLocks noChangeArrowheads="1"/>
          </p:cNvSpPr>
          <p:nvPr/>
        </p:nvSpPr>
        <p:spPr bwMode="auto">
          <a:xfrm>
            <a:off x="5868988" y="3068638"/>
            <a:ext cx="800219"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400" b="1">
                <a:solidFill>
                  <a:srgbClr val="FF0000"/>
                </a:solidFill>
              </a:rPr>
              <a:t>……</a:t>
            </a:r>
          </a:p>
        </p:txBody>
      </p:sp>
      <p:sp>
        <p:nvSpPr>
          <p:cNvPr id="2" name="左大括号 1"/>
          <p:cNvSpPr/>
          <p:nvPr/>
        </p:nvSpPr>
        <p:spPr>
          <a:xfrm rot="5400000">
            <a:off x="6493269" y="-65580"/>
            <a:ext cx="345285" cy="330199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ln>
                <a:solidFill>
                  <a:srgbClr val="FF0000"/>
                </a:solidFill>
              </a:ln>
              <a:solidFill>
                <a:srgbClr val="FF0000"/>
              </a:solidFill>
            </a:endParaRPr>
          </a:p>
        </p:txBody>
      </p:sp>
      <p:sp>
        <p:nvSpPr>
          <p:cNvPr id="3" name="TextBox 2"/>
          <p:cNvSpPr txBox="1"/>
          <p:nvPr/>
        </p:nvSpPr>
        <p:spPr>
          <a:xfrm>
            <a:off x="5759252" y="1126814"/>
            <a:ext cx="1813317" cy="480131"/>
          </a:xfrm>
          <a:prstGeom prst="rect">
            <a:avLst/>
          </a:prstGeom>
          <a:noFill/>
        </p:spPr>
        <p:txBody>
          <a:bodyPr wrap="none" rtlCol="0">
            <a:spAutoFit/>
          </a:bodyPr>
          <a:lstStyle/>
          <a:p>
            <a:pPr>
              <a:buNone/>
            </a:pPr>
            <a:r>
              <a:rPr lang="zh-CN" altLang="en-US" sz="1800" b="1" dirty="0" smtClean="0">
                <a:solidFill>
                  <a:srgbClr val="FF0000"/>
                </a:solidFill>
              </a:rPr>
              <a:t>原年金剩余</a:t>
            </a:r>
            <a:r>
              <a:rPr lang="en-US" altLang="zh-CN" sz="1800" b="1" dirty="0" smtClean="0">
                <a:solidFill>
                  <a:srgbClr val="FF0000"/>
                </a:solidFill>
              </a:rPr>
              <a:t>15</a:t>
            </a:r>
            <a:r>
              <a:rPr lang="zh-CN" altLang="en-US" sz="1800" b="1" dirty="0" smtClean="0">
                <a:solidFill>
                  <a:srgbClr val="FF0000"/>
                </a:solidFill>
              </a:rPr>
              <a:t>次</a:t>
            </a:r>
            <a:endParaRPr lang="zh-CN" altLang="en-US" sz="1800" b="1" dirty="0">
              <a:solidFill>
                <a:srgbClr val="FF0000"/>
              </a:solidFill>
            </a:endParaRPr>
          </a:p>
        </p:txBody>
      </p:sp>
      <p:sp>
        <p:nvSpPr>
          <p:cNvPr id="4" name="左大括号 3"/>
          <p:cNvSpPr/>
          <p:nvPr/>
        </p:nvSpPr>
        <p:spPr>
          <a:xfrm rot="16200000">
            <a:off x="2470927" y="1903992"/>
            <a:ext cx="360040" cy="254595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buNone/>
            </a:pPr>
            <a:endParaRPr lang="zh-CN" altLang="en-US" b="1"/>
          </a:p>
        </p:txBody>
      </p:sp>
      <p:sp>
        <p:nvSpPr>
          <p:cNvPr id="5" name="TextBox 4"/>
          <p:cNvSpPr txBox="1"/>
          <p:nvPr/>
        </p:nvSpPr>
        <p:spPr>
          <a:xfrm>
            <a:off x="1507044" y="3341172"/>
            <a:ext cx="2045753" cy="480131"/>
          </a:xfrm>
          <a:prstGeom prst="rect">
            <a:avLst/>
          </a:prstGeom>
          <a:noFill/>
        </p:spPr>
        <p:txBody>
          <a:bodyPr wrap="none" rtlCol="0">
            <a:spAutoFit/>
          </a:bodyPr>
          <a:lstStyle/>
          <a:p>
            <a:pPr>
              <a:buNone/>
            </a:pPr>
            <a:r>
              <a:rPr lang="zh-CN" altLang="en-US" sz="1800" b="1" dirty="0" smtClean="0">
                <a:solidFill>
                  <a:srgbClr val="FF0000"/>
                </a:solidFill>
              </a:rPr>
              <a:t>原年金已支付</a:t>
            </a:r>
            <a:r>
              <a:rPr lang="en-US" altLang="zh-CN" sz="1800" b="1" dirty="0" smtClean="0">
                <a:solidFill>
                  <a:srgbClr val="FF0000"/>
                </a:solidFill>
              </a:rPr>
              <a:t>10</a:t>
            </a:r>
            <a:r>
              <a:rPr lang="zh-CN" altLang="en-US" sz="1800" b="1" dirty="0" smtClean="0">
                <a:solidFill>
                  <a:srgbClr val="FF0000"/>
                </a:solidFill>
              </a:rPr>
              <a:t>次</a:t>
            </a:r>
            <a:endParaRPr lang="zh-CN" altLang="en-US" sz="1800" b="1" dirty="0">
              <a:solidFill>
                <a:srgbClr val="FF0000"/>
              </a:solidFill>
            </a:endParaRPr>
          </a:p>
        </p:txBody>
      </p:sp>
    </p:spTree>
    <p:extLst>
      <p:ext uri="{BB962C8B-B14F-4D97-AF65-F5344CB8AC3E}">
        <p14:creationId xmlns:p14="http://schemas.microsoft.com/office/powerpoint/2010/main" val="394100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additive="base">
                                        <p:cTn id="7" dur="500" fill="hold"/>
                                        <p:tgtEl>
                                          <p:spTgt spid="31747"/>
                                        </p:tgtEl>
                                        <p:attrNameLst>
                                          <p:attrName>ppt_x</p:attrName>
                                        </p:attrNameLst>
                                      </p:cBhvr>
                                      <p:tavLst>
                                        <p:tav tm="0">
                                          <p:val>
                                            <p:strVal val="#ppt_x"/>
                                          </p:val>
                                        </p:tav>
                                        <p:tav tm="100000">
                                          <p:val>
                                            <p:strVal val="#ppt_x"/>
                                          </p:val>
                                        </p:tav>
                                      </p:tavLst>
                                    </p:anim>
                                    <p:anim calcmode="lin" valueType="num">
                                      <p:cBhvr additive="base">
                                        <p:cTn id="8" dur="500" fill="hold"/>
                                        <p:tgtEl>
                                          <p:spTgt spid="3174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748"/>
                                        </p:tgtEl>
                                        <p:attrNameLst>
                                          <p:attrName>style.visibility</p:attrName>
                                        </p:attrNameLst>
                                      </p:cBhvr>
                                      <p:to>
                                        <p:strVal val="visible"/>
                                      </p:to>
                                    </p:set>
                                    <p:anim calcmode="lin" valueType="num">
                                      <p:cBhvr additive="base">
                                        <p:cTn id="11" dur="500" fill="hold"/>
                                        <p:tgtEl>
                                          <p:spTgt spid="31748"/>
                                        </p:tgtEl>
                                        <p:attrNameLst>
                                          <p:attrName>ppt_x</p:attrName>
                                        </p:attrNameLst>
                                      </p:cBhvr>
                                      <p:tavLst>
                                        <p:tav tm="0">
                                          <p:val>
                                            <p:strVal val="#ppt_x"/>
                                          </p:val>
                                        </p:tav>
                                        <p:tav tm="100000">
                                          <p:val>
                                            <p:strVal val="#ppt_x"/>
                                          </p:val>
                                        </p:tav>
                                      </p:tavLst>
                                    </p:anim>
                                    <p:anim calcmode="lin" valueType="num">
                                      <p:cBhvr additive="base">
                                        <p:cTn id="12" dur="500" fill="hold"/>
                                        <p:tgtEl>
                                          <p:spTgt spid="3174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1749"/>
                                        </p:tgtEl>
                                        <p:attrNameLst>
                                          <p:attrName>style.visibility</p:attrName>
                                        </p:attrNameLst>
                                      </p:cBhvr>
                                      <p:to>
                                        <p:strVal val="visible"/>
                                      </p:to>
                                    </p:set>
                                    <p:anim calcmode="lin" valueType="num">
                                      <p:cBhvr additive="base">
                                        <p:cTn id="15" dur="500" fill="hold"/>
                                        <p:tgtEl>
                                          <p:spTgt spid="31749"/>
                                        </p:tgtEl>
                                        <p:attrNameLst>
                                          <p:attrName>ppt_x</p:attrName>
                                        </p:attrNameLst>
                                      </p:cBhvr>
                                      <p:tavLst>
                                        <p:tav tm="0">
                                          <p:val>
                                            <p:strVal val="#ppt_x"/>
                                          </p:val>
                                        </p:tav>
                                        <p:tav tm="100000">
                                          <p:val>
                                            <p:strVal val="#ppt_x"/>
                                          </p:val>
                                        </p:tav>
                                      </p:tavLst>
                                    </p:anim>
                                    <p:anim calcmode="lin" valueType="num">
                                      <p:cBhvr additive="base">
                                        <p:cTn id="16" dur="500" fill="hold"/>
                                        <p:tgtEl>
                                          <p:spTgt spid="3174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1750"/>
                                        </p:tgtEl>
                                        <p:attrNameLst>
                                          <p:attrName>style.visibility</p:attrName>
                                        </p:attrNameLst>
                                      </p:cBhvr>
                                      <p:to>
                                        <p:strVal val="visible"/>
                                      </p:to>
                                    </p:set>
                                    <p:anim calcmode="lin" valueType="num">
                                      <p:cBhvr additive="base">
                                        <p:cTn id="19" dur="500" fill="hold"/>
                                        <p:tgtEl>
                                          <p:spTgt spid="31750"/>
                                        </p:tgtEl>
                                        <p:attrNameLst>
                                          <p:attrName>ppt_x</p:attrName>
                                        </p:attrNameLst>
                                      </p:cBhvr>
                                      <p:tavLst>
                                        <p:tav tm="0">
                                          <p:val>
                                            <p:strVal val="#ppt_x"/>
                                          </p:val>
                                        </p:tav>
                                        <p:tav tm="100000">
                                          <p:val>
                                            <p:strVal val="#ppt_x"/>
                                          </p:val>
                                        </p:tav>
                                      </p:tavLst>
                                    </p:anim>
                                    <p:anim calcmode="lin" valueType="num">
                                      <p:cBhvr additive="base">
                                        <p:cTn id="20" dur="500" fill="hold"/>
                                        <p:tgtEl>
                                          <p:spTgt spid="3175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1751"/>
                                        </p:tgtEl>
                                        <p:attrNameLst>
                                          <p:attrName>style.visibility</p:attrName>
                                        </p:attrNameLst>
                                      </p:cBhvr>
                                      <p:to>
                                        <p:strVal val="visible"/>
                                      </p:to>
                                    </p:set>
                                    <p:anim calcmode="lin" valueType="num">
                                      <p:cBhvr additive="base">
                                        <p:cTn id="23" dur="500" fill="hold"/>
                                        <p:tgtEl>
                                          <p:spTgt spid="31751"/>
                                        </p:tgtEl>
                                        <p:attrNameLst>
                                          <p:attrName>ppt_x</p:attrName>
                                        </p:attrNameLst>
                                      </p:cBhvr>
                                      <p:tavLst>
                                        <p:tav tm="0">
                                          <p:val>
                                            <p:strVal val="#ppt_x"/>
                                          </p:val>
                                        </p:tav>
                                        <p:tav tm="100000">
                                          <p:val>
                                            <p:strVal val="#ppt_x"/>
                                          </p:val>
                                        </p:tav>
                                      </p:tavLst>
                                    </p:anim>
                                    <p:anim calcmode="lin" valueType="num">
                                      <p:cBhvr additive="base">
                                        <p:cTn id="24" dur="500" fill="hold"/>
                                        <p:tgtEl>
                                          <p:spTgt spid="3175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752"/>
                                        </p:tgtEl>
                                        <p:attrNameLst>
                                          <p:attrName>style.visibility</p:attrName>
                                        </p:attrNameLst>
                                      </p:cBhvr>
                                      <p:to>
                                        <p:strVal val="visible"/>
                                      </p:to>
                                    </p:set>
                                    <p:anim calcmode="lin" valueType="num">
                                      <p:cBhvr additive="base">
                                        <p:cTn id="27" dur="500" fill="hold"/>
                                        <p:tgtEl>
                                          <p:spTgt spid="31752"/>
                                        </p:tgtEl>
                                        <p:attrNameLst>
                                          <p:attrName>ppt_x</p:attrName>
                                        </p:attrNameLst>
                                      </p:cBhvr>
                                      <p:tavLst>
                                        <p:tav tm="0">
                                          <p:val>
                                            <p:strVal val="#ppt_x"/>
                                          </p:val>
                                        </p:tav>
                                        <p:tav tm="100000">
                                          <p:val>
                                            <p:strVal val="#ppt_x"/>
                                          </p:val>
                                        </p:tav>
                                      </p:tavLst>
                                    </p:anim>
                                    <p:anim calcmode="lin" valueType="num">
                                      <p:cBhvr additive="base">
                                        <p:cTn id="28" dur="500" fill="hold"/>
                                        <p:tgtEl>
                                          <p:spTgt spid="3175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1753"/>
                                        </p:tgtEl>
                                        <p:attrNameLst>
                                          <p:attrName>style.visibility</p:attrName>
                                        </p:attrNameLst>
                                      </p:cBhvr>
                                      <p:to>
                                        <p:strVal val="visible"/>
                                      </p:to>
                                    </p:set>
                                    <p:anim calcmode="lin" valueType="num">
                                      <p:cBhvr additive="base">
                                        <p:cTn id="31" dur="500" fill="hold"/>
                                        <p:tgtEl>
                                          <p:spTgt spid="31753"/>
                                        </p:tgtEl>
                                        <p:attrNameLst>
                                          <p:attrName>ppt_x</p:attrName>
                                        </p:attrNameLst>
                                      </p:cBhvr>
                                      <p:tavLst>
                                        <p:tav tm="0">
                                          <p:val>
                                            <p:strVal val="#ppt_x"/>
                                          </p:val>
                                        </p:tav>
                                        <p:tav tm="100000">
                                          <p:val>
                                            <p:strVal val="#ppt_x"/>
                                          </p:val>
                                        </p:tav>
                                      </p:tavLst>
                                    </p:anim>
                                    <p:anim calcmode="lin" valueType="num">
                                      <p:cBhvr additive="base">
                                        <p:cTn id="32" dur="500" fill="hold"/>
                                        <p:tgtEl>
                                          <p:spTgt spid="3175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1754"/>
                                        </p:tgtEl>
                                        <p:attrNameLst>
                                          <p:attrName>style.visibility</p:attrName>
                                        </p:attrNameLst>
                                      </p:cBhvr>
                                      <p:to>
                                        <p:strVal val="visible"/>
                                      </p:to>
                                    </p:set>
                                    <p:anim calcmode="lin" valueType="num">
                                      <p:cBhvr additive="base">
                                        <p:cTn id="35" dur="500" fill="hold"/>
                                        <p:tgtEl>
                                          <p:spTgt spid="31754"/>
                                        </p:tgtEl>
                                        <p:attrNameLst>
                                          <p:attrName>ppt_x</p:attrName>
                                        </p:attrNameLst>
                                      </p:cBhvr>
                                      <p:tavLst>
                                        <p:tav tm="0">
                                          <p:val>
                                            <p:strVal val="#ppt_x"/>
                                          </p:val>
                                        </p:tav>
                                        <p:tav tm="100000">
                                          <p:val>
                                            <p:strVal val="#ppt_x"/>
                                          </p:val>
                                        </p:tav>
                                      </p:tavLst>
                                    </p:anim>
                                    <p:anim calcmode="lin" valueType="num">
                                      <p:cBhvr additive="base">
                                        <p:cTn id="36" dur="500" fill="hold"/>
                                        <p:tgtEl>
                                          <p:spTgt spid="3175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1755"/>
                                        </p:tgtEl>
                                        <p:attrNameLst>
                                          <p:attrName>style.visibility</p:attrName>
                                        </p:attrNameLst>
                                      </p:cBhvr>
                                      <p:to>
                                        <p:strVal val="visible"/>
                                      </p:to>
                                    </p:set>
                                    <p:anim calcmode="lin" valueType="num">
                                      <p:cBhvr additive="base">
                                        <p:cTn id="39" dur="500" fill="hold"/>
                                        <p:tgtEl>
                                          <p:spTgt spid="31755"/>
                                        </p:tgtEl>
                                        <p:attrNameLst>
                                          <p:attrName>ppt_x</p:attrName>
                                        </p:attrNameLst>
                                      </p:cBhvr>
                                      <p:tavLst>
                                        <p:tav tm="0">
                                          <p:val>
                                            <p:strVal val="#ppt_x"/>
                                          </p:val>
                                        </p:tav>
                                        <p:tav tm="100000">
                                          <p:val>
                                            <p:strVal val="#ppt_x"/>
                                          </p:val>
                                        </p:tav>
                                      </p:tavLst>
                                    </p:anim>
                                    <p:anim calcmode="lin" valueType="num">
                                      <p:cBhvr additive="base">
                                        <p:cTn id="40" dur="500" fill="hold"/>
                                        <p:tgtEl>
                                          <p:spTgt spid="3175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1756"/>
                                        </p:tgtEl>
                                        <p:attrNameLst>
                                          <p:attrName>style.visibility</p:attrName>
                                        </p:attrNameLst>
                                      </p:cBhvr>
                                      <p:to>
                                        <p:strVal val="visible"/>
                                      </p:to>
                                    </p:set>
                                    <p:anim calcmode="lin" valueType="num">
                                      <p:cBhvr additive="base">
                                        <p:cTn id="43" dur="500" fill="hold"/>
                                        <p:tgtEl>
                                          <p:spTgt spid="31756"/>
                                        </p:tgtEl>
                                        <p:attrNameLst>
                                          <p:attrName>ppt_x</p:attrName>
                                        </p:attrNameLst>
                                      </p:cBhvr>
                                      <p:tavLst>
                                        <p:tav tm="0">
                                          <p:val>
                                            <p:strVal val="#ppt_x"/>
                                          </p:val>
                                        </p:tav>
                                        <p:tav tm="100000">
                                          <p:val>
                                            <p:strVal val="#ppt_x"/>
                                          </p:val>
                                        </p:tav>
                                      </p:tavLst>
                                    </p:anim>
                                    <p:anim calcmode="lin" valueType="num">
                                      <p:cBhvr additive="base">
                                        <p:cTn id="44" dur="500" fill="hold"/>
                                        <p:tgtEl>
                                          <p:spTgt spid="3175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1759"/>
                                        </p:tgtEl>
                                        <p:attrNameLst>
                                          <p:attrName>style.visibility</p:attrName>
                                        </p:attrNameLst>
                                      </p:cBhvr>
                                      <p:to>
                                        <p:strVal val="visible"/>
                                      </p:to>
                                    </p:set>
                                    <p:anim calcmode="lin" valueType="num">
                                      <p:cBhvr additive="base">
                                        <p:cTn id="47" dur="500" fill="hold"/>
                                        <p:tgtEl>
                                          <p:spTgt spid="31759"/>
                                        </p:tgtEl>
                                        <p:attrNameLst>
                                          <p:attrName>ppt_x</p:attrName>
                                        </p:attrNameLst>
                                      </p:cBhvr>
                                      <p:tavLst>
                                        <p:tav tm="0">
                                          <p:val>
                                            <p:strVal val="#ppt_x"/>
                                          </p:val>
                                        </p:tav>
                                        <p:tav tm="100000">
                                          <p:val>
                                            <p:strVal val="#ppt_x"/>
                                          </p:val>
                                        </p:tav>
                                      </p:tavLst>
                                    </p:anim>
                                    <p:anim calcmode="lin" valueType="num">
                                      <p:cBhvr additive="base">
                                        <p:cTn id="48" dur="500" fill="hold"/>
                                        <p:tgtEl>
                                          <p:spTgt spid="3175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1760"/>
                                        </p:tgtEl>
                                        <p:attrNameLst>
                                          <p:attrName>style.visibility</p:attrName>
                                        </p:attrNameLst>
                                      </p:cBhvr>
                                      <p:to>
                                        <p:strVal val="visible"/>
                                      </p:to>
                                    </p:set>
                                    <p:anim calcmode="lin" valueType="num">
                                      <p:cBhvr additive="base">
                                        <p:cTn id="51" dur="500" fill="hold"/>
                                        <p:tgtEl>
                                          <p:spTgt spid="31760"/>
                                        </p:tgtEl>
                                        <p:attrNameLst>
                                          <p:attrName>ppt_x</p:attrName>
                                        </p:attrNameLst>
                                      </p:cBhvr>
                                      <p:tavLst>
                                        <p:tav tm="0">
                                          <p:val>
                                            <p:strVal val="#ppt_x"/>
                                          </p:val>
                                        </p:tav>
                                        <p:tav tm="100000">
                                          <p:val>
                                            <p:strVal val="#ppt_x"/>
                                          </p:val>
                                        </p:tav>
                                      </p:tavLst>
                                    </p:anim>
                                    <p:anim calcmode="lin" valueType="num">
                                      <p:cBhvr additive="base">
                                        <p:cTn id="52" dur="500" fill="hold"/>
                                        <p:tgtEl>
                                          <p:spTgt spid="3176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additive="base">
                                        <p:cTn id="59" dur="500" fill="hold"/>
                                        <p:tgtEl>
                                          <p:spTgt spid="3"/>
                                        </p:tgtEl>
                                        <p:attrNameLst>
                                          <p:attrName>ppt_x</p:attrName>
                                        </p:attrNameLst>
                                      </p:cBhvr>
                                      <p:tavLst>
                                        <p:tav tm="0">
                                          <p:val>
                                            <p:strVal val="#ppt_x"/>
                                          </p:val>
                                        </p:tav>
                                        <p:tav tm="100000">
                                          <p:val>
                                            <p:strVal val="#ppt_x"/>
                                          </p:val>
                                        </p:tav>
                                      </p:tavLst>
                                    </p:anim>
                                    <p:anim calcmode="lin" valueType="num">
                                      <p:cBhvr additive="base">
                                        <p:cTn id="60" dur="500" fill="hold"/>
                                        <p:tgtEl>
                                          <p:spTgt spid="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1757"/>
                                        </p:tgtEl>
                                        <p:attrNameLst>
                                          <p:attrName>style.visibility</p:attrName>
                                        </p:attrNameLst>
                                      </p:cBhvr>
                                      <p:to>
                                        <p:strVal val="visible"/>
                                      </p:to>
                                    </p:set>
                                    <p:anim calcmode="lin" valueType="num">
                                      <p:cBhvr additive="base">
                                        <p:cTn id="63" dur="500" fill="hold"/>
                                        <p:tgtEl>
                                          <p:spTgt spid="31757"/>
                                        </p:tgtEl>
                                        <p:attrNameLst>
                                          <p:attrName>ppt_x</p:attrName>
                                        </p:attrNameLst>
                                      </p:cBhvr>
                                      <p:tavLst>
                                        <p:tav tm="0">
                                          <p:val>
                                            <p:strVal val="#ppt_x"/>
                                          </p:val>
                                        </p:tav>
                                        <p:tav tm="100000">
                                          <p:val>
                                            <p:strVal val="#ppt_x"/>
                                          </p:val>
                                        </p:tav>
                                      </p:tavLst>
                                    </p:anim>
                                    <p:anim calcmode="lin" valueType="num">
                                      <p:cBhvr additive="base">
                                        <p:cTn id="64" dur="500" fill="hold"/>
                                        <p:tgtEl>
                                          <p:spTgt spid="3175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500" fill="hold"/>
                                        <p:tgtEl>
                                          <p:spTgt spid="4"/>
                                        </p:tgtEl>
                                        <p:attrNameLst>
                                          <p:attrName>ppt_x</p:attrName>
                                        </p:attrNameLst>
                                      </p:cBhvr>
                                      <p:tavLst>
                                        <p:tav tm="0">
                                          <p:val>
                                            <p:strVal val="#ppt_x"/>
                                          </p:val>
                                        </p:tav>
                                        <p:tav tm="100000">
                                          <p:val>
                                            <p:strVal val="#ppt_x"/>
                                          </p:val>
                                        </p:tav>
                                      </p:tavLst>
                                    </p:anim>
                                    <p:anim calcmode="lin" valueType="num">
                                      <p:cBhvr additive="base">
                                        <p:cTn id="68" dur="500" fill="hold"/>
                                        <p:tgtEl>
                                          <p:spTgt spid="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additive="base">
                                        <p:cTn id="71" dur="500" fill="hold"/>
                                        <p:tgtEl>
                                          <p:spTgt spid="5"/>
                                        </p:tgtEl>
                                        <p:attrNameLst>
                                          <p:attrName>ppt_x</p:attrName>
                                        </p:attrNameLst>
                                      </p:cBhvr>
                                      <p:tavLst>
                                        <p:tav tm="0">
                                          <p:val>
                                            <p:strVal val="#ppt_x"/>
                                          </p:val>
                                        </p:tav>
                                        <p:tav tm="100000">
                                          <p:val>
                                            <p:strVal val="#ppt_x"/>
                                          </p:val>
                                        </p:tav>
                                      </p:tavLst>
                                    </p:anim>
                                    <p:anim calcmode="lin" valueType="num">
                                      <p:cBhvr additive="base">
                                        <p:cTn id="7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1758"/>
                                        </p:tgtEl>
                                        <p:attrNameLst>
                                          <p:attrName>style.visibility</p:attrName>
                                        </p:attrNameLst>
                                      </p:cBhvr>
                                      <p:to>
                                        <p:strVal val="visible"/>
                                      </p:to>
                                    </p:set>
                                    <p:anim calcmode="lin" valueType="num">
                                      <p:cBhvr additive="base">
                                        <p:cTn id="77" dur="500" fill="hold"/>
                                        <p:tgtEl>
                                          <p:spTgt spid="31758"/>
                                        </p:tgtEl>
                                        <p:attrNameLst>
                                          <p:attrName>ppt_x</p:attrName>
                                        </p:attrNameLst>
                                      </p:cBhvr>
                                      <p:tavLst>
                                        <p:tav tm="0">
                                          <p:val>
                                            <p:strVal val="#ppt_x"/>
                                          </p:val>
                                        </p:tav>
                                        <p:tav tm="100000">
                                          <p:val>
                                            <p:strVal val="#ppt_x"/>
                                          </p:val>
                                        </p:tav>
                                      </p:tavLst>
                                    </p:anim>
                                    <p:anim calcmode="lin" valueType="num">
                                      <p:cBhvr additive="base">
                                        <p:cTn id="78" dur="500" fill="hold"/>
                                        <p:tgtEl>
                                          <p:spTgt spid="317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nimBg="1"/>
      <p:bldP spid="31748" grpId="0" animBg="1"/>
      <p:bldP spid="31749" grpId="0" animBg="1"/>
      <p:bldP spid="31750" grpId="0" animBg="1"/>
      <p:bldP spid="31751" grpId="0" animBg="1"/>
      <p:bldP spid="31752" grpId="0"/>
      <p:bldP spid="31753" grpId="0"/>
      <p:bldP spid="31754" grpId="0"/>
      <p:bldP spid="31755" grpId="0"/>
      <p:bldP spid="31756" grpId="0" animBg="1"/>
      <p:bldP spid="31757" grpId="0" animBg="1"/>
      <p:bldP spid="31758" grpId="0"/>
      <p:bldP spid="31759" grpId="0"/>
      <p:bldP spid="31760" grpId="0"/>
      <p:bldP spid="2" grpId="0" animBg="1"/>
      <p:bldP spid="3" grpId="0"/>
      <p:bldP spid="4" grpId="0" animBg="1"/>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2703" y="1123266"/>
            <a:ext cx="7543800" cy="1295400"/>
          </a:xfrm>
        </p:spPr>
        <p:txBody>
          <a:bodyPr/>
          <a:lstStyle/>
          <a:p>
            <a:r>
              <a:rPr lang="zh-CN" altLang="en-US" sz="3200" b="1" dirty="0" smtClean="0">
                <a:latin typeface="Times New Roman" panose="02020603050405020304" pitchFamily="18" charset="0"/>
                <a:ea typeface="黑体" panose="02010609060101010101" pitchFamily="49" charset="-122"/>
                <a:cs typeface="Times New Roman" panose="02020603050405020304" pitchFamily="18" charset="0"/>
              </a:rPr>
              <a:t>年金的基本类型</a:t>
            </a:r>
            <a:endParaRPr lang="zh-CN" altLang="en-US" sz="32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灯片编号占位符 5"/>
          <p:cNvSpPr>
            <a:spLocks noGrp="1"/>
          </p:cNvSpPr>
          <p:nvPr>
            <p:ph type="sldNum" sz="quarter" idx="12"/>
          </p:nvPr>
        </p:nvSpPr>
        <p:spPr/>
        <p:txBody>
          <a:bodyPr/>
          <a:lstStyle/>
          <a:p>
            <a:pPr>
              <a:buNone/>
              <a:defRPr/>
            </a:pPr>
            <a:fld id="{4FE9757F-26B5-4CFB-8DBE-6D343392A5BF}" type="slidenum">
              <a:rPr lang="en-US" altLang="zh-CN" smtClean="0"/>
              <a:pPr>
                <a:buNone/>
                <a:defRPr/>
              </a:pPr>
              <a:t>31</a:t>
            </a:fld>
            <a:endParaRPr lang="en-US" altLang="zh-CN" dirty="0"/>
          </a:p>
        </p:txBody>
      </p:sp>
      <p:graphicFrame>
        <p:nvGraphicFramePr>
          <p:cNvPr id="9" name="图示 8"/>
          <p:cNvGraphicFramePr/>
          <p:nvPr>
            <p:extLst>
              <p:ext uri="{D42A27DB-BD31-4B8C-83A1-F6EECF244321}">
                <p14:modId xmlns:p14="http://schemas.microsoft.com/office/powerpoint/2010/main" val="3490280629"/>
              </p:ext>
            </p:extLst>
          </p:nvPr>
        </p:nvGraphicFramePr>
        <p:xfrm>
          <a:off x="179512" y="2420888"/>
          <a:ext cx="8856984" cy="1615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968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buNone/>
              <a:defRPr/>
            </a:pPr>
            <a:fld id="{4FE9757F-26B5-4CFB-8DBE-6D343392A5BF}" type="slidenum">
              <a:rPr lang="en-US" altLang="zh-CN" smtClean="0"/>
              <a:pPr>
                <a:buNone/>
                <a:defRPr/>
              </a:pPr>
              <a:t>32</a:t>
            </a:fld>
            <a:endParaRPr lang="en-US" altLang="zh-CN" dirty="0"/>
          </a:p>
        </p:txBody>
      </p:sp>
      <p:sp>
        <p:nvSpPr>
          <p:cNvPr id="9" name="Rectangle 3"/>
          <p:cNvSpPr>
            <a:spLocks noChangeArrowheads="1"/>
          </p:cNvSpPr>
          <p:nvPr/>
        </p:nvSpPr>
        <p:spPr bwMode="auto">
          <a:xfrm>
            <a:off x="500511" y="1807275"/>
            <a:ext cx="832585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a:spcBef>
                <a:spcPct val="0"/>
              </a:spcBef>
              <a:defRPr>
                <a:solidFill>
                  <a:schemeClr val="tx1"/>
                </a:solidFill>
                <a:latin typeface="Arial" pitchFamily="34" charset="0"/>
                <a:ea typeface="宋体" pitchFamily="2" charset="-122"/>
                <a:cs typeface="宋体" pitchFamily="2" charset="-122"/>
              </a:defRPr>
            </a:lvl1pPr>
            <a:lvl2pPr>
              <a:spcBef>
                <a:spcPct val="0"/>
              </a:spcBef>
              <a:defRPr>
                <a:solidFill>
                  <a:schemeClr val="tx1"/>
                </a:solidFill>
                <a:latin typeface="Arial" pitchFamily="34" charset="0"/>
                <a:ea typeface="宋体" pitchFamily="2" charset="-122"/>
                <a:cs typeface="宋体" pitchFamily="2" charset="-122"/>
              </a:defRPr>
            </a:lvl2pPr>
            <a:lvl3pPr>
              <a:spcBef>
                <a:spcPct val="0"/>
              </a:spcBef>
              <a:defRPr>
                <a:solidFill>
                  <a:schemeClr val="tx1"/>
                </a:solidFill>
                <a:latin typeface="Arial" pitchFamily="34" charset="0"/>
                <a:ea typeface="宋体" pitchFamily="2" charset="-122"/>
                <a:cs typeface="宋体" pitchFamily="2" charset="-122"/>
              </a:defRPr>
            </a:lvl3pPr>
            <a:lvl4pPr>
              <a:spcBef>
                <a:spcPct val="0"/>
              </a:spcBef>
              <a:defRPr>
                <a:solidFill>
                  <a:schemeClr val="tx1"/>
                </a:solidFill>
                <a:latin typeface="Arial" pitchFamily="34" charset="0"/>
                <a:ea typeface="宋体" pitchFamily="2" charset="-122"/>
                <a:cs typeface="宋体" pitchFamily="2" charset="-122"/>
              </a:defRPr>
            </a:lvl4pPr>
            <a:lvl5pPr>
              <a:spcBef>
                <a:spcPct val="0"/>
              </a:spcBef>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itchFamily="18" charset="0"/>
              </a:rPr>
              <a:t>在等额年金中</a:t>
            </a:r>
            <a:r>
              <a:rPr kumimoji="0" lang="zh-CN" altLang="en-US"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itchFamily="18" charset="0"/>
              </a:rPr>
              <a:t>，分 </a:t>
            </a:r>
            <a:r>
              <a:rPr kumimoji="0" lang="en-US" altLang="zh-CN" b="0" i="1"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itchFamily="18" charset="0"/>
              </a:rPr>
              <a:t>m </a:t>
            </a:r>
            <a:r>
              <a:rPr kumimoji="0" lang="zh-CN" altLang="en-US"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itchFamily="18" charset="0"/>
              </a:rPr>
              <a:t>次支付，年金价值的变化</a:t>
            </a:r>
            <a:r>
              <a:rPr kumimoji="0" lang="zh-CN" altLang="zh-CN"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itchFamily="18" charset="0"/>
              </a:rPr>
              <a:t>：</a:t>
            </a:r>
            <a:endParaRPr kumimoji="0" lang="zh-CN" altLang="zh-CN"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itchFamily="18" charset="0"/>
              </a:rPr>
              <a:t>     </a:t>
            </a:r>
            <a:endParaRPr kumimoji="0" lang="zh-CN" altLang="en-US"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68732107"/>
              </p:ext>
            </p:extLst>
          </p:nvPr>
        </p:nvGraphicFramePr>
        <p:xfrm>
          <a:off x="675403" y="2843974"/>
          <a:ext cx="2738989" cy="1347756"/>
        </p:xfrm>
        <a:graphic>
          <a:graphicData uri="http://schemas.openxmlformats.org/presentationml/2006/ole">
            <mc:AlternateContent xmlns:mc="http://schemas.openxmlformats.org/markup-compatibility/2006">
              <mc:Choice xmlns:v="urn:schemas-microsoft-com:vml" Requires="v">
                <p:oleObj spid="_x0000_s57414" name="Equation" r:id="rId3" imgW="799920" imgH="393480" progId="Equation.DSMT4">
                  <p:embed/>
                </p:oleObj>
              </mc:Choice>
              <mc:Fallback>
                <p:oleObj name="Equation" r:id="rId3" imgW="799920" imgH="393480" progId="Equation.DSMT4">
                  <p:embed/>
                  <p:pic>
                    <p:nvPicPr>
                      <p:cNvPr id="0" name=""/>
                      <p:cNvPicPr/>
                      <p:nvPr/>
                    </p:nvPicPr>
                    <p:blipFill>
                      <a:blip r:embed="rId4"/>
                      <a:stretch>
                        <a:fillRect/>
                      </a:stretch>
                    </p:blipFill>
                    <p:spPr>
                      <a:xfrm>
                        <a:off x="675403" y="2843974"/>
                        <a:ext cx="2738989" cy="1347756"/>
                      </a:xfrm>
                      <a:prstGeom prst="rect">
                        <a:avLst/>
                      </a:prstGeom>
                      <a:solidFill>
                        <a:schemeClr val="accent3">
                          <a:lumMod val="85000"/>
                        </a:schemeClr>
                      </a:solidFill>
                      <a:ln>
                        <a:solidFill>
                          <a:schemeClr val="accent1"/>
                        </a:solidFill>
                      </a:ln>
                    </p:spPr>
                  </p:pic>
                </p:oleObj>
              </mc:Fallback>
            </mc:AlternateContent>
          </a:graphicData>
        </a:graphic>
      </p:graphicFrame>
      <p:sp>
        <p:nvSpPr>
          <p:cNvPr id="10" name="TextBox 9"/>
          <p:cNvSpPr txBox="1"/>
          <p:nvPr/>
        </p:nvSpPr>
        <p:spPr>
          <a:xfrm>
            <a:off x="847023" y="5318201"/>
            <a:ext cx="5134739" cy="532069"/>
          </a:xfrm>
          <a:prstGeom prst="rect">
            <a:avLst/>
          </a:prstGeom>
          <a:noFill/>
        </p:spPr>
        <p:txBody>
          <a:bodyPr wrap="none" rtlCol="0">
            <a:spAutoFit/>
          </a:bodyPr>
          <a:lstStyle/>
          <a:p>
            <a:pPr>
              <a:buNone/>
            </a:pPr>
            <a:r>
              <a:rPr lang="zh-CN" altLang="en-US" dirty="0" smtClean="0"/>
              <a:t>在变额年金中，上述结论仍然成立。</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1477231067"/>
              </p:ext>
            </p:extLst>
          </p:nvPr>
        </p:nvGraphicFramePr>
        <p:xfrm>
          <a:off x="5275096" y="2873560"/>
          <a:ext cx="2913062" cy="1347787"/>
        </p:xfrm>
        <a:graphic>
          <a:graphicData uri="http://schemas.openxmlformats.org/presentationml/2006/ole">
            <mc:AlternateContent xmlns:mc="http://schemas.openxmlformats.org/markup-compatibility/2006">
              <mc:Choice xmlns:v="urn:schemas-microsoft-com:vml" Requires="v">
                <p:oleObj spid="_x0000_s57415" name="Equation" r:id="rId5" imgW="850680" imgH="393480" progId="Equation.DSMT4">
                  <p:embed/>
                </p:oleObj>
              </mc:Choice>
              <mc:Fallback>
                <p:oleObj name="Equation" r:id="rId5" imgW="850680" imgH="393480" progId="Equation.DSMT4">
                  <p:embed/>
                  <p:pic>
                    <p:nvPicPr>
                      <p:cNvPr id="0" name="对象 1"/>
                      <p:cNvPicPr>
                        <a:picLocks noChangeAspect="1" noChangeArrowheads="1"/>
                      </p:cNvPicPr>
                      <p:nvPr/>
                    </p:nvPicPr>
                    <p:blipFill>
                      <a:blip r:embed="rId6"/>
                      <a:srcRect/>
                      <a:stretch>
                        <a:fillRect/>
                      </a:stretch>
                    </p:blipFill>
                    <p:spPr bwMode="auto">
                      <a:xfrm>
                        <a:off x="5275096" y="2873560"/>
                        <a:ext cx="2913062" cy="1347787"/>
                      </a:xfrm>
                      <a:prstGeom prst="rect">
                        <a:avLst/>
                      </a:prstGeom>
                      <a:solidFill>
                        <a:schemeClr val="accent1"/>
                      </a:soli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15291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buNone/>
              <a:defRPr/>
            </a:pPr>
            <a:fld id="{4FE9757F-26B5-4CFB-8DBE-6D343392A5BF}" type="slidenum">
              <a:rPr lang="en-US" altLang="zh-CN" smtClean="0"/>
              <a:pPr>
                <a:buNone/>
                <a:defRPr/>
              </a:pPr>
              <a:t>33</a:t>
            </a:fld>
            <a:endParaRPr lang="en-US" altLang="zh-CN" dirty="0"/>
          </a:p>
        </p:txBody>
      </p:sp>
      <p:sp>
        <p:nvSpPr>
          <p:cNvPr id="9" name="Rectangle 3"/>
          <p:cNvSpPr>
            <a:spLocks noChangeArrowheads="1"/>
          </p:cNvSpPr>
          <p:nvPr/>
        </p:nvSpPr>
        <p:spPr bwMode="auto">
          <a:xfrm>
            <a:off x="500511" y="1185585"/>
            <a:ext cx="832585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a:spcBef>
                <a:spcPct val="0"/>
              </a:spcBef>
              <a:defRPr>
                <a:solidFill>
                  <a:schemeClr val="tx1"/>
                </a:solidFill>
                <a:latin typeface="Arial" pitchFamily="34" charset="0"/>
                <a:ea typeface="宋体" pitchFamily="2" charset="-122"/>
                <a:cs typeface="宋体" pitchFamily="2" charset="-122"/>
              </a:defRPr>
            </a:lvl1pPr>
            <a:lvl2pPr>
              <a:spcBef>
                <a:spcPct val="0"/>
              </a:spcBef>
              <a:defRPr>
                <a:solidFill>
                  <a:schemeClr val="tx1"/>
                </a:solidFill>
                <a:latin typeface="Arial" pitchFamily="34" charset="0"/>
                <a:ea typeface="宋体" pitchFamily="2" charset="-122"/>
                <a:cs typeface="宋体" pitchFamily="2" charset="-122"/>
              </a:defRPr>
            </a:lvl2pPr>
            <a:lvl3pPr>
              <a:spcBef>
                <a:spcPct val="0"/>
              </a:spcBef>
              <a:defRPr>
                <a:solidFill>
                  <a:schemeClr val="tx1"/>
                </a:solidFill>
                <a:latin typeface="Arial" pitchFamily="34" charset="0"/>
                <a:ea typeface="宋体" pitchFamily="2" charset="-122"/>
                <a:cs typeface="宋体" pitchFamily="2" charset="-122"/>
              </a:defRPr>
            </a:lvl3pPr>
            <a:lvl4pPr>
              <a:spcBef>
                <a:spcPct val="0"/>
              </a:spcBef>
              <a:defRPr>
                <a:solidFill>
                  <a:schemeClr val="tx1"/>
                </a:solidFill>
                <a:latin typeface="Arial" pitchFamily="34" charset="0"/>
                <a:ea typeface="宋体" pitchFamily="2" charset="-122"/>
                <a:cs typeface="宋体" pitchFamily="2" charset="-122"/>
              </a:defRPr>
            </a:lvl4pPr>
            <a:lvl5pPr>
              <a:spcBef>
                <a:spcPct val="0"/>
              </a:spcBef>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itchFamily="18" charset="0"/>
              </a:rPr>
              <a:t>在等额年金中</a:t>
            </a:r>
            <a:r>
              <a:rPr kumimoji="0" lang="zh-CN" altLang="en-US"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itchFamily="18" charset="0"/>
              </a:rPr>
              <a:t>，连续支付，年金价值的变化</a:t>
            </a:r>
            <a:r>
              <a:rPr kumimoji="0" lang="zh-CN" altLang="zh-CN"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itchFamily="18" charset="0"/>
              </a:rPr>
              <a:t>：</a:t>
            </a:r>
            <a:endParaRPr kumimoji="0" lang="zh-CN" altLang="zh-CN"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itchFamily="18" charset="0"/>
              </a:rPr>
              <a:t>     </a:t>
            </a:r>
            <a:endParaRPr kumimoji="0" lang="zh-CN" altLang="en-US"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sp>
        <p:nvSpPr>
          <p:cNvPr id="12" name="TextBox 11"/>
          <p:cNvSpPr txBox="1"/>
          <p:nvPr/>
        </p:nvSpPr>
        <p:spPr>
          <a:xfrm>
            <a:off x="847023" y="5312048"/>
            <a:ext cx="5134739" cy="532069"/>
          </a:xfrm>
          <a:prstGeom prst="rect">
            <a:avLst/>
          </a:prstGeom>
          <a:noFill/>
        </p:spPr>
        <p:txBody>
          <a:bodyPr wrap="none" rtlCol="0">
            <a:spAutoFit/>
          </a:bodyPr>
          <a:lstStyle/>
          <a:p>
            <a:pPr>
              <a:buNone/>
            </a:pPr>
            <a:r>
              <a:rPr lang="zh-CN" altLang="en-US" dirty="0" smtClean="0"/>
              <a:t>在变额年金中，上述结论仍然成立。</a:t>
            </a:r>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3371188277"/>
              </p:ext>
            </p:extLst>
          </p:nvPr>
        </p:nvGraphicFramePr>
        <p:xfrm>
          <a:off x="835025" y="2740025"/>
          <a:ext cx="2173288" cy="1347788"/>
        </p:xfrm>
        <a:graphic>
          <a:graphicData uri="http://schemas.openxmlformats.org/presentationml/2006/ole">
            <mc:AlternateContent xmlns:mc="http://schemas.openxmlformats.org/markup-compatibility/2006">
              <mc:Choice xmlns:v="urn:schemas-microsoft-com:vml" Requires="v">
                <p:oleObj spid="_x0000_s67626" name="Equation" r:id="rId3" imgW="634680" imgH="393480" progId="Equation.DSMT4">
                  <p:embed/>
                </p:oleObj>
              </mc:Choice>
              <mc:Fallback>
                <p:oleObj name="Equation" r:id="rId3" imgW="634680" imgH="393480" progId="Equation.DSMT4">
                  <p:embed/>
                  <p:pic>
                    <p:nvPicPr>
                      <p:cNvPr id="0" name="对象 1"/>
                      <p:cNvPicPr>
                        <a:picLocks noChangeAspect="1" noChangeArrowheads="1"/>
                      </p:cNvPicPr>
                      <p:nvPr/>
                    </p:nvPicPr>
                    <p:blipFill>
                      <a:blip r:embed="rId4"/>
                      <a:srcRect/>
                      <a:stretch>
                        <a:fillRect/>
                      </a:stretch>
                    </p:blipFill>
                    <p:spPr bwMode="auto">
                      <a:xfrm>
                        <a:off x="835025" y="2740025"/>
                        <a:ext cx="2173288" cy="1347788"/>
                      </a:xfrm>
                      <a:prstGeom prst="rect">
                        <a:avLst/>
                      </a:prstGeom>
                      <a:solidFill>
                        <a:schemeClr val="accent3">
                          <a:lumMod val="85000"/>
                        </a:schemeClr>
                      </a:solid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204344444"/>
              </p:ext>
            </p:extLst>
          </p:nvPr>
        </p:nvGraphicFramePr>
        <p:xfrm>
          <a:off x="5890494" y="2816526"/>
          <a:ext cx="2173288" cy="1347788"/>
        </p:xfrm>
        <a:graphic>
          <a:graphicData uri="http://schemas.openxmlformats.org/presentationml/2006/ole">
            <mc:AlternateContent xmlns:mc="http://schemas.openxmlformats.org/markup-compatibility/2006">
              <mc:Choice xmlns:v="urn:schemas-microsoft-com:vml" Requires="v">
                <p:oleObj spid="_x0000_s67627" name="Equation" r:id="rId5" imgW="634680" imgH="393480" progId="Equation.DSMT4">
                  <p:embed/>
                </p:oleObj>
              </mc:Choice>
              <mc:Fallback>
                <p:oleObj name="Equation" r:id="rId5" imgW="634680" imgH="393480" progId="Equation.DSMT4">
                  <p:embed/>
                  <p:pic>
                    <p:nvPicPr>
                      <p:cNvPr id="0" name="对象 2"/>
                      <p:cNvPicPr>
                        <a:picLocks noChangeAspect="1" noChangeArrowheads="1"/>
                      </p:cNvPicPr>
                      <p:nvPr/>
                    </p:nvPicPr>
                    <p:blipFill>
                      <a:blip r:embed="rId6"/>
                      <a:srcRect/>
                      <a:stretch>
                        <a:fillRect/>
                      </a:stretch>
                    </p:blipFill>
                    <p:spPr bwMode="auto">
                      <a:xfrm>
                        <a:off x="5890494" y="2816526"/>
                        <a:ext cx="2173288" cy="1347788"/>
                      </a:xfrm>
                      <a:prstGeom prst="rect">
                        <a:avLst/>
                      </a:prstGeom>
                      <a:solidFill>
                        <a:schemeClr val="accent1"/>
                      </a:soli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425037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65121" y="919530"/>
            <a:ext cx="8229600" cy="659013"/>
          </a:xfrm>
        </p:spPr>
        <p:txBody>
          <a:bodyPr/>
          <a:lstStyle/>
          <a:p>
            <a:pPr lvl="1"/>
            <a:r>
              <a:rPr lang="zh-CN" altLang="zh-CN" sz="3200" b="1" dirty="0">
                <a:latin typeface="黑体" panose="02010609060101010101" pitchFamily="49" charset="-122"/>
                <a:ea typeface="黑体" panose="02010609060101010101" pitchFamily="49" charset="-122"/>
              </a:rPr>
              <a:t>每年</a:t>
            </a:r>
            <a:r>
              <a:rPr lang="zh-CN" altLang="zh-CN" sz="3200" b="1" dirty="0" smtClean="0">
                <a:latin typeface="黑体" panose="02010609060101010101" pitchFamily="49" charset="-122"/>
                <a:ea typeface="黑体" panose="02010609060101010101" pitchFamily="49" charset="-122"/>
              </a:rPr>
              <a:t>支付</a:t>
            </a:r>
            <a:r>
              <a:rPr lang="en-US" altLang="zh-CN" sz="3200" b="1" dirty="0" smtClean="0">
                <a:latin typeface="黑体" panose="02010609060101010101" pitchFamily="49" charset="-122"/>
                <a:ea typeface="黑体" panose="02010609060101010101" pitchFamily="49" charset="-122"/>
              </a:rPr>
              <a:t> </a:t>
            </a:r>
            <a:r>
              <a:rPr lang="en-US" altLang="zh-CN" sz="3200" b="1" i="1" dirty="0" smtClean="0">
                <a:latin typeface="Times New Roman" panose="02020603050405020304" pitchFamily="18" charset="0"/>
                <a:ea typeface="黑体" panose="02010609060101010101" pitchFamily="49" charset="-122"/>
                <a:cs typeface="Times New Roman" panose="02020603050405020304" pitchFamily="18" charset="0"/>
              </a:rPr>
              <a:t>m</a:t>
            </a:r>
            <a:r>
              <a:rPr lang="en-US" altLang="zh-CN" sz="3200" b="1" i="1" dirty="0" smtClean="0">
                <a:latin typeface="黑体" panose="02010609060101010101" pitchFamily="49" charset="-122"/>
                <a:ea typeface="黑体" panose="02010609060101010101" pitchFamily="49" charset="-122"/>
              </a:rPr>
              <a:t> </a:t>
            </a:r>
            <a:r>
              <a:rPr lang="zh-CN" altLang="zh-CN" sz="3200" b="1" dirty="0" smtClean="0">
                <a:latin typeface="黑体" panose="02010609060101010101" pitchFamily="49" charset="-122"/>
                <a:ea typeface="黑体" panose="02010609060101010101" pitchFamily="49" charset="-122"/>
              </a:rPr>
              <a:t>次的</a:t>
            </a:r>
            <a:r>
              <a:rPr lang="zh-CN" altLang="en-US" sz="3200" b="1" dirty="0" smtClean="0">
                <a:latin typeface="黑体" panose="02010609060101010101" pitchFamily="49" charset="-122"/>
                <a:ea typeface="黑体" panose="02010609060101010101" pitchFamily="49" charset="-122"/>
              </a:rPr>
              <a:t>期末付</a:t>
            </a:r>
            <a:r>
              <a:rPr lang="zh-CN" altLang="zh-CN" sz="3200" b="1" dirty="0" smtClean="0">
                <a:latin typeface="黑体" panose="02010609060101010101" pitchFamily="49" charset="-122"/>
                <a:ea typeface="黑体" panose="02010609060101010101" pitchFamily="49" charset="-122"/>
              </a:rPr>
              <a:t>变</a:t>
            </a:r>
            <a:r>
              <a:rPr lang="zh-CN" altLang="zh-CN" sz="3200" b="1" dirty="0">
                <a:latin typeface="黑体" panose="02010609060101010101" pitchFamily="49" charset="-122"/>
                <a:ea typeface="黑体" panose="02010609060101010101" pitchFamily="49" charset="-122"/>
              </a:rPr>
              <a:t>额</a:t>
            </a:r>
            <a:r>
              <a:rPr lang="zh-CN" altLang="zh-CN" sz="3200" b="1" dirty="0" smtClean="0">
                <a:latin typeface="黑体" panose="02010609060101010101" pitchFamily="49" charset="-122"/>
                <a:ea typeface="黑体" panose="02010609060101010101" pitchFamily="49" charset="-122"/>
              </a:rPr>
              <a:t>年金</a:t>
            </a:r>
            <a:endParaRPr lang="zh-CN" altLang="en-US" sz="3200" dirty="0">
              <a:latin typeface="黑体" panose="02010609060101010101" pitchFamily="49" charset="-122"/>
              <a:ea typeface="黑体" panose="02010609060101010101" pitchFamily="49" charset="-122"/>
            </a:endParaRPr>
          </a:p>
        </p:txBody>
      </p:sp>
      <p:sp>
        <p:nvSpPr>
          <p:cNvPr id="6" name="灯片编号占位符 5"/>
          <p:cNvSpPr>
            <a:spLocks noGrp="1"/>
          </p:cNvSpPr>
          <p:nvPr>
            <p:ph type="sldNum" sz="quarter" idx="12"/>
          </p:nvPr>
        </p:nvSpPr>
        <p:spPr/>
        <p:txBody>
          <a:bodyPr/>
          <a:lstStyle/>
          <a:p>
            <a:pPr>
              <a:buNone/>
              <a:defRPr/>
            </a:pPr>
            <a:fld id="{4FE9757F-26B5-4CFB-8DBE-6D343392A5BF}" type="slidenum">
              <a:rPr lang="en-US" altLang="zh-CN" smtClean="0"/>
              <a:pPr>
                <a:buNone/>
                <a:defRPr/>
              </a:pPr>
              <a:t>34</a:t>
            </a:fld>
            <a:endParaRPr lang="en-US" altLang="zh-CN" dirty="0"/>
          </a:p>
        </p:txBody>
      </p:sp>
      <p:pic>
        <p:nvPicPr>
          <p:cNvPr id="583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852" y="2177142"/>
            <a:ext cx="8664138" cy="2029109"/>
          </a:xfrm>
          <a:prstGeom prst="rect">
            <a:avLst/>
          </a:prstGeom>
          <a:solidFill>
            <a:schemeClr val="accent5">
              <a:lumMod val="90000"/>
            </a:schemeClr>
          </a:solidFill>
          <a:ln>
            <a:noFill/>
          </a:ln>
        </p:spPr>
      </p:pic>
      <p:graphicFrame>
        <p:nvGraphicFramePr>
          <p:cNvPr id="2" name="对象 1"/>
          <p:cNvGraphicFramePr>
            <a:graphicFrameLocks noChangeAspect="1"/>
          </p:cNvGraphicFramePr>
          <p:nvPr>
            <p:extLst>
              <p:ext uri="{D42A27DB-BD31-4B8C-83A1-F6EECF244321}">
                <p14:modId xmlns:p14="http://schemas.microsoft.com/office/powerpoint/2010/main" val="2819431643"/>
              </p:ext>
            </p:extLst>
          </p:nvPr>
        </p:nvGraphicFramePr>
        <p:xfrm>
          <a:off x="2174064" y="5210827"/>
          <a:ext cx="4811713" cy="925512"/>
        </p:xfrm>
        <a:graphic>
          <a:graphicData uri="http://schemas.openxmlformats.org/presentationml/2006/ole">
            <mc:AlternateContent xmlns:mc="http://schemas.openxmlformats.org/markup-compatibility/2006">
              <mc:Choice xmlns:v="urn:schemas-microsoft-com:vml" Requires="v">
                <p:oleObj spid="_x0000_s68628" name="Equation" r:id="rId4" imgW="2044440" imgH="393480" progId="Equation.DSMT4">
                  <p:embed/>
                </p:oleObj>
              </mc:Choice>
              <mc:Fallback>
                <p:oleObj name="Equation" r:id="rId4" imgW="2044440" imgH="393480" progId="Equation.DSMT4">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4064" y="5210827"/>
                        <a:ext cx="4811713"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26936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fld id="{C10D1CED-EF4B-4D2E-ACE9-D56E7254BAF8}" type="slidenum">
              <a:rPr lang="en-US" altLang="zh-CN" smtClean="0"/>
              <a:pPr eaLnBrk="1" hangingPunct="1">
                <a:buNone/>
              </a:pPr>
              <a:t>35</a:t>
            </a:fld>
            <a:endParaRPr lang="en-US" altLang="zh-CN" dirty="0" smtClean="0"/>
          </a:p>
        </p:txBody>
      </p:sp>
      <p:sp>
        <p:nvSpPr>
          <p:cNvPr id="40964" name="Rectangle 3"/>
          <p:cNvSpPr>
            <a:spLocks noChangeArrowheads="1"/>
          </p:cNvSpPr>
          <p:nvPr/>
        </p:nvSpPr>
        <p:spPr bwMode="auto">
          <a:xfrm>
            <a:off x="0" y="3005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966" name="Rectangle 5"/>
          <p:cNvSpPr>
            <a:spLocks noChangeArrowheads="1"/>
          </p:cNvSpPr>
          <p:nvPr/>
        </p:nvSpPr>
        <p:spPr bwMode="auto">
          <a:xfrm>
            <a:off x="0" y="3424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968" name="Rectangle 7"/>
          <p:cNvSpPr>
            <a:spLocks noChangeArrowheads="1"/>
          </p:cNvSpPr>
          <p:nvPr/>
        </p:nvSpPr>
        <p:spPr bwMode="auto">
          <a:xfrm>
            <a:off x="0" y="3005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970" name="Rectangle 9"/>
          <p:cNvSpPr>
            <a:spLocks noChangeArrowheads="1"/>
          </p:cNvSpPr>
          <p:nvPr/>
        </p:nvSpPr>
        <p:spPr bwMode="auto">
          <a:xfrm>
            <a:off x="0" y="3424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4142123471"/>
              </p:ext>
            </p:extLst>
          </p:nvPr>
        </p:nvGraphicFramePr>
        <p:xfrm>
          <a:off x="981075" y="2516188"/>
          <a:ext cx="7181850" cy="619125"/>
        </p:xfrm>
        <a:graphic>
          <a:graphicData uri="http://schemas.openxmlformats.org/presentationml/2006/ole">
            <mc:AlternateContent xmlns:mc="http://schemas.openxmlformats.org/markup-compatibility/2006">
              <mc:Choice xmlns:v="urn:schemas-microsoft-com:vml" Requires="v">
                <p:oleObj spid="_x0000_s60470" name="Equation" r:id="rId3" imgW="4012920" imgH="393480" progId="Equation.DSMT4">
                  <p:embed/>
                </p:oleObj>
              </mc:Choice>
              <mc:Fallback>
                <p:oleObj name="Equation" r:id="rId3" imgW="4012920" imgH="393480" progId="Equation.DSMT4">
                  <p:embed/>
                  <p:pic>
                    <p:nvPicPr>
                      <p:cNvPr id="0" name="Object 4"/>
                      <p:cNvPicPr>
                        <a:picLocks noChangeAspect="1" noChangeArrowheads="1"/>
                      </p:cNvPicPr>
                      <p:nvPr/>
                    </p:nvPicPr>
                    <p:blipFill>
                      <a:blip r:embed="rId4"/>
                      <a:srcRect/>
                      <a:stretch>
                        <a:fillRect/>
                      </a:stretch>
                    </p:blipFill>
                    <p:spPr bwMode="auto">
                      <a:xfrm>
                        <a:off x="981075" y="2516188"/>
                        <a:ext cx="7181850" cy="619125"/>
                      </a:xfrm>
                      <a:prstGeom prst="rect">
                        <a:avLst/>
                      </a:prstGeom>
                      <a:noFill/>
                      <a:ln w="9525">
                        <a:solidFill>
                          <a:srgbClr val="92D050"/>
                        </a:solidFill>
                        <a:miter lim="800000"/>
                        <a:headEnd/>
                        <a:tailEnd/>
                      </a:ln>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714526575"/>
              </p:ext>
            </p:extLst>
          </p:nvPr>
        </p:nvGraphicFramePr>
        <p:xfrm>
          <a:off x="3132138" y="4137509"/>
          <a:ext cx="2262187" cy="1077912"/>
        </p:xfrm>
        <a:graphic>
          <a:graphicData uri="http://schemas.openxmlformats.org/presentationml/2006/ole">
            <mc:AlternateContent xmlns:mc="http://schemas.openxmlformats.org/markup-compatibility/2006">
              <mc:Choice xmlns:v="urn:schemas-microsoft-com:vml" Requires="v">
                <p:oleObj spid="_x0000_s60471" name="Equation" r:id="rId5" imgW="825480" imgH="393480" progId="Equation.DSMT4">
                  <p:embed/>
                </p:oleObj>
              </mc:Choice>
              <mc:Fallback>
                <p:oleObj name="Equation" r:id="rId5" imgW="825480" imgH="393480" progId="Equation.DSMT4">
                  <p:embed/>
                  <p:pic>
                    <p:nvPicPr>
                      <p:cNvPr id="0" name=""/>
                      <p:cNvPicPr/>
                      <p:nvPr/>
                    </p:nvPicPr>
                    <p:blipFill>
                      <a:blip r:embed="rId6"/>
                      <a:stretch>
                        <a:fillRect/>
                      </a:stretch>
                    </p:blipFill>
                    <p:spPr>
                      <a:xfrm>
                        <a:off x="3132138" y="4137509"/>
                        <a:ext cx="2262187" cy="1077912"/>
                      </a:xfrm>
                      <a:prstGeom prst="rect">
                        <a:avLst/>
                      </a:prstGeom>
                    </p:spPr>
                  </p:pic>
                </p:oleObj>
              </mc:Fallback>
            </mc:AlternateContent>
          </a:graphicData>
        </a:graphic>
      </p:graphicFrame>
      <p:sp>
        <p:nvSpPr>
          <p:cNvPr id="9" name="标题 6"/>
          <p:cNvSpPr>
            <a:spLocks noGrp="1"/>
          </p:cNvSpPr>
          <p:nvPr>
            <p:ph type="title"/>
          </p:nvPr>
        </p:nvSpPr>
        <p:spPr>
          <a:xfrm>
            <a:off x="465121" y="919530"/>
            <a:ext cx="8229600" cy="659013"/>
          </a:xfrm>
        </p:spPr>
        <p:txBody>
          <a:bodyPr/>
          <a:lstStyle/>
          <a:p>
            <a:pPr lvl="1"/>
            <a:r>
              <a:rPr lang="zh-CN" altLang="zh-CN" sz="3200" b="1" dirty="0">
                <a:latin typeface="黑体" panose="02010609060101010101" pitchFamily="49" charset="-122"/>
                <a:ea typeface="黑体" panose="02010609060101010101" pitchFamily="49" charset="-122"/>
              </a:rPr>
              <a:t>每年</a:t>
            </a:r>
            <a:r>
              <a:rPr lang="zh-CN" altLang="zh-CN" sz="3200" b="1" dirty="0" smtClean="0">
                <a:latin typeface="黑体" panose="02010609060101010101" pitchFamily="49" charset="-122"/>
                <a:ea typeface="黑体" panose="02010609060101010101" pitchFamily="49" charset="-122"/>
              </a:rPr>
              <a:t>支付</a:t>
            </a:r>
            <a:r>
              <a:rPr lang="en-US" altLang="zh-CN" sz="3200" b="1" dirty="0" smtClean="0">
                <a:latin typeface="黑体" panose="02010609060101010101" pitchFamily="49" charset="-122"/>
                <a:ea typeface="黑体" panose="02010609060101010101" pitchFamily="49" charset="-122"/>
              </a:rPr>
              <a:t> </a:t>
            </a:r>
            <a:r>
              <a:rPr lang="en-US" altLang="zh-CN" sz="3200" b="1" i="1" dirty="0" smtClean="0">
                <a:latin typeface="Times New Roman" panose="02020603050405020304" pitchFamily="18" charset="0"/>
                <a:ea typeface="黑体" panose="02010609060101010101" pitchFamily="49" charset="-122"/>
                <a:cs typeface="Times New Roman" panose="02020603050405020304" pitchFamily="18" charset="0"/>
              </a:rPr>
              <a:t>m</a:t>
            </a:r>
            <a:r>
              <a:rPr lang="en-US" altLang="zh-CN" sz="3200" b="1" i="1" dirty="0" smtClean="0">
                <a:latin typeface="黑体" panose="02010609060101010101" pitchFamily="49" charset="-122"/>
                <a:ea typeface="黑体" panose="02010609060101010101" pitchFamily="49" charset="-122"/>
              </a:rPr>
              <a:t> </a:t>
            </a:r>
            <a:r>
              <a:rPr lang="zh-CN" altLang="zh-CN" sz="3200" b="1" dirty="0" smtClean="0">
                <a:latin typeface="黑体" panose="02010609060101010101" pitchFamily="49" charset="-122"/>
                <a:ea typeface="黑体" panose="02010609060101010101" pitchFamily="49" charset="-122"/>
              </a:rPr>
              <a:t>次的</a:t>
            </a:r>
            <a:r>
              <a:rPr lang="zh-CN" altLang="en-US" sz="3200" b="1" dirty="0" smtClean="0">
                <a:latin typeface="黑体" panose="02010609060101010101" pitchFamily="49" charset="-122"/>
                <a:ea typeface="黑体" panose="02010609060101010101" pitchFamily="49" charset="-122"/>
              </a:rPr>
              <a:t>期末付</a:t>
            </a:r>
            <a:r>
              <a:rPr lang="zh-CN" altLang="zh-CN" sz="3200" b="1" dirty="0" smtClean="0">
                <a:latin typeface="黑体" panose="02010609060101010101" pitchFamily="49" charset="-122"/>
                <a:ea typeface="黑体" panose="02010609060101010101" pitchFamily="49" charset="-122"/>
              </a:rPr>
              <a:t>变</a:t>
            </a:r>
            <a:r>
              <a:rPr lang="zh-CN" altLang="zh-CN" sz="3200" b="1" dirty="0">
                <a:latin typeface="黑体" panose="02010609060101010101" pitchFamily="49" charset="-122"/>
                <a:ea typeface="黑体" panose="02010609060101010101" pitchFamily="49" charset="-122"/>
              </a:rPr>
              <a:t>额</a:t>
            </a:r>
            <a:r>
              <a:rPr lang="zh-CN" altLang="zh-CN" sz="3200" b="1" dirty="0" smtClean="0">
                <a:latin typeface="黑体" panose="02010609060101010101" pitchFamily="49" charset="-122"/>
                <a:ea typeface="黑体" panose="02010609060101010101" pitchFamily="49" charset="-122"/>
              </a:rPr>
              <a:t>年金</a:t>
            </a: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045093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fld id="{C10D1CED-EF4B-4D2E-ACE9-D56E7254BAF8}" type="slidenum">
              <a:rPr lang="en-US" altLang="zh-CN" smtClean="0"/>
              <a:pPr eaLnBrk="1" hangingPunct="1">
                <a:buNone/>
              </a:pPr>
              <a:t>36</a:t>
            </a:fld>
            <a:endParaRPr lang="en-US" altLang="zh-CN" dirty="0" smtClean="0"/>
          </a:p>
        </p:txBody>
      </p:sp>
      <p:sp>
        <p:nvSpPr>
          <p:cNvPr id="40964" name="Rectangle 3"/>
          <p:cNvSpPr>
            <a:spLocks noChangeArrowheads="1"/>
          </p:cNvSpPr>
          <p:nvPr/>
        </p:nvSpPr>
        <p:spPr bwMode="auto">
          <a:xfrm>
            <a:off x="0" y="3005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966" name="Rectangle 5"/>
          <p:cNvSpPr>
            <a:spLocks noChangeArrowheads="1"/>
          </p:cNvSpPr>
          <p:nvPr/>
        </p:nvSpPr>
        <p:spPr bwMode="auto">
          <a:xfrm>
            <a:off x="0" y="3424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968" name="Rectangle 7"/>
          <p:cNvSpPr>
            <a:spLocks noChangeArrowheads="1"/>
          </p:cNvSpPr>
          <p:nvPr/>
        </p:nvSpPr>
        <p:spPr bwMode="auto">
          <a:xfrm>
            <a:off x="0" y="3005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970" name="Rectangle 9"/>
          <p:cNvSpPr>
            <a:spLocks noChangeArrowheads="1"/>
          </p:cNvSpPr>
          <p:nvPr/>
        </p:nvSpPr>
        <p:spPr bwMode="auto">
          <a:xfrm>
            <a:off x="0" y="3424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1992007395"/>
              </p:ext>
            </p:extLst>
          </p:nvPr>
        </p:nvGraphicFramePr>
        <p:xfrm>
          <a:off x="1104900" y="2563813"/>
          <a:ext cx="7205663" cy="619125"/>
        </p:xfrm>
        <a:graphic>
          <a:graphicData uri="http://schemas.openxmlformats.org/presentationml/2006/ole">
            <mc:AlternateContent xmlns:mc="http://schemas.openxmlformats.org/markup-compatibility/2006">
              <mc:Choice xmlns:v="urn:schemas-microsoft-com:vml" Requires="v">
                <p:oleObj spid="_x0000_s69666" name="Equation" r:id="rId3" imgW="4025880" imgH="393480" progId="Equation.DSMT4">
                  <p:embed/>
                </p:oleObj>
              </mc:Choice>
              <mc:Fallback>
                <p:oleObj name="Equation" r:id="rId3" imgW="4025880" imgH="393480" progId="Equation.DSMT4">
                  <p:embed/>
                  <p:pic>
                    <p:nvPicPr>
                      <p:cNvPr id="0" name=""/>
                      <p:cNvPicPr>
                        <a:picLocks noChangeAspect="1" noChangeArrowheads="1"/>
                      </p:cNvPicPr>
                      <p:nvPr/>
                    </p:nvPicPr>
                    <p:blipFill>
                      <a:blip r:embed="rId4"/>
                      <a:srcRect/>
                      <a:stretch>
                        <a:fillRect/>
                      </a:stretch>
                    </p:blipFill>
                    <p:spPr bwMode="auto">
                      <a:xfrm>
                        <a:off x="1104900" y="2563813"/>
                        <a:ext cx="7205663" cy="619125"/>
                      </a:xfrm>
                      <a:prstGeom prst="rect">
                        <a:avLst/>
                      </a:prstGeom>
                      <a:noFill/>
                      <a:ln w="9525">
                        <a:solidFill>
                          <a:srgbClr val="92D050"/>
                        </a:solidFill>
                        <a:miter lim="800000"/>
                        <a:headEnd/>
                        <a:tailEnd/>
                      </a:ln>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717043672"/>
              </p:ext>
            </p:extLst>
          </p:nvPr>
        </p:nvGraphicFramePr>
        <p:xfrm>
          <a:off x="3032994" y="4175309"/>
          <a:ext cx="2401888" cy="1077912"/>
        </p:xfrm>
        <a:graphic>
          <a:graphicData uri="http://schemas.openxmlformats.org/presentationml/2006/ole">
            <mc:AlternateContent xmlns:mc="http://schemas.openxmlformats.org/markup-compatibility/2006">
              <mc:Choice xmlns:v="urn:schemas-microsoft-com:vml" Requires="v">
                <p:oleObj spid="_x0000_s69667" name="Equation" r:id="rId5" imgW="876240" imgH="393480" progId="Equation.DSMT4">
                  <p:embed/>
                </p:oleObj>
              </mc:Choice>
              <mc:Fallback>
                <p:oleObj name="Equation" r:id="rId5" imgW="876240" imgH="393480" progId="Equation.DSMT4">
                  <p:embed/>
                  <p:pic>
                    <p:nvPicPr>
                      <p:cNvPr id="0" name=""/>
                      <p:cNvPicPr/>
                      <p:nvPr/>
                    </p:nvPicPr>
                    <p:blipFill>
                      <a:blip r:embed="rId6"/>
                      <a:stretch>
                        <a:fillRect/>
                      </a:stretch>
                    </p:blipFill>
                    <p:spPr>
                      <a:xfrm>
                        <a:off x="3032994" y="4175309"/>
                        <a:ext cx="2401888" cy="1077912"/>
                      </a:xfrm>
                      <a:prstGeom prst="rect">
                        <a:avLst/>
                      </a:prstGeom>
                    </p:spPr>
                  </p:pic>
                </p:oleObj>
              </mc:Fallback>
            </mc:AlternateContent>
          </a:graphicData>
        </a:graphic>
      </p:graphicFrame>
      <p:sp>
        <p:nvSpPr>
          <p:cNvPr id="9" name="标题 6"/>
          <p:cNvSpPr>
            <a:spLocks noGrp="1"/>
          </p:cNvSpPr>
          <p:nvPr>
            <p:ph type="title"/>
          </p:nvPr>
        </p:nvSpPr>
        <p:spPr>
          <a:xfrm>
            <a:off x="465121" y="919530"/>
            <a:ext cx="8229600" cy="659013"/>
          </a:xfrm>
        </p:spPr>
        <p:txBody>
          <a:bodyPr/>
          <a:lstStyle/>
          <a:p>
            <a:pPr lvl="1"/>
            <a:r>
              <a:rPr lang="zh-CN" altLang="zh-CN" sz="3200" b="1" dirty="0">
                <a:latin typeface="黑体" panose="02010609060101010101" pitchFamily="49" charset="-122"/>
                <a:ea typeface="黑体" panose="02010609060101010101" pitchFamily="49" charset="-122"/>
              </a:rPr>
              <a:t>每年</a:t>
            </a:r>
            <a:r>
              <a:rPr lang="zh-CN" altLang="zh-CN" sz="3200" b="1" dirty="0" smtClean="0">
                <a:latin typeface="黑体" panose="02010609060101010101" pitchFamily="49" charset="-122"/>
                <a:ea typeface="黑体" panose="02010609060101010101" pitchFamily="49" charset="-122"/>
              </a:rPr>
              <a:t>支付</a:t>
            </a:r>
            <a:r>
              <a:rPr lang="en-US" altLang="zh-CN" sz="3200" b="1" dirty="0" smtClean="0">
                <a:latin typeface="黑体" panose="02010609060101010101" pitchFamily="49" charset="-122"/>
                <a:ea typeface="黑体" panose="02010609060101010101" pitchFamily="49" charset="-122"/>
              </a:rPr>
              <a:t> </a:t>
            </a:r>
            <a:r>
              <a:rPr lang="en-US" altLang="zh-CN" sz="3200" b="1" i="1" dirty="0" smtClean="0">
                <a:latin typeface="Times New Roman" panose="02020603050405020304" pitchFamily="18" charset="0"/>
                <a:ea typeface="黑体" panose="02010609060101010101" pitchFamily="49" charset="-122"/>
                <a:cs typeface="Times New Roman" panose="02020603050405020304" pitchFamily="18" charset="0"/>
              </a:rPr>
              <a:t>m</a:t>
            </a:r>
            <a:r>
              <a:rPr lang="en-US" altLang="zh-CN" sz="3200" b="1" i="1" dirty="0" smtClean="0">
                <a:latin typeface="黑体" panose="02010609060101010101" pitchFamily="49" charset="-122"/>
                <a:ea typeface="黑体" panose="02010609060101010101" pitchFamily="49" charset="-122"/>
              </a:rPr>
              <a:t> </a:t>
            </a:r>
            <a:r>
              <a:rPr lang="zh-CN" altLang="zh-CN" sz="3200" b="1" dirty="0" smtClean="0">
                <a:latin typeface="黑体" panose="02010609060101010101" pitchFamily="49" charset="-122"/>
                <a:ea typeface="黑体" panose="02010609060101010101" pitchFamily="49" charset="-122"/>
              </a:rPr>
              <a:t>次的</a:t>
            </a:r>
            <a:r>
              <a:rPr lang="zh-CN" altLang="en-US" sz="3200" b="1" dirty="0" smtClean="0">
                <a:latin typeface="黑体" panose="02010609060101010101" pitchFamily="49" charset="-122"/>
                <a:ea typeface="黑体" panose="02010609060101010101" pitchFamily="49" charset="-122"/>
              </a:rPr>
              <a:t>期初付</a:t>
            </a:r>
            <a:r>
              <a:rPr lang="zh-CN" altLang="zh-CN" sz="3200" b="1" dirty="0" smtClean="0">
                <a:latin typeface="黑体" panose="02010609060101010101" pitchFamily="49" charset="-122"/>
                <a:ea typeface="黑体" panose="02010609060101010101" pitchFamily="49" charset="-122"/>
              </a:rPr>
              <a:t>变</a:t>
            </a:r>
            <a:r>
              <a:rPr lang="zh-CN" altLang="zh-CN" sz="3200" b="1" dirty="0">
                <a:latin typeface="黑体" panose="02010609060101010101" pitchFamily="49" charset="-122"/>
                <a:ea typeface="黑体" panose="02010609060101010101" pitchFamily="49" charset="-122"/>
              </a:rPr>
              <a:t>额</a:t>
            </a:r>
            <a:r>
              <a:rPr lang="zh-CN" altLang="zh-CN" sz="3200" b="1" dirty="0" smtClean="0">
                <a:latin typeface="黑体" panose="02010609060101010101" pitchFamily="49" charset="-122"/>
                <a:ea typeface="黑体" panose="02010609060101010101" pitchFamily="49" charset="-122"/>
              </a:rPr>
              <a:t>年金</a:t>
            </a: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419573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85F1E2E-A326-4E26-8D29-7157CEB58132}" type="slidenum">
              <a:rPr lang="en-US" altLang="zh-CN" smtClean="0"/>
              <a:pPr eaLnBrk="1" hangingPunct="1"/>
              <a:t>37</a:t>
            </a:fld>
            <a:endParaRPr lang="en-US" altLang="zh-CN" smtClean="0"/>
          </a:p>
        </p:txBody>
      </p:sp>
      <p:sp>
        <p:nvSpPr>
          <p:cNvPr id="38915" name="Text Box 2"/>
          <p:cNvSpPr txBox="1">
            <a:spLocks noChangeArrowheads="1"/>
          </p:cNvSpPr>
          <p:nvPr/>
        </p:nvSpPr>
        <p:spPr bwMode="auto">
          <a:xfrm>
            <a:off x="950913" y="857250"/>
            <a:ext cx="7580921" cy="548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zh-CN" altLang="en-US" sz="2400" b="1" dirty="0">
                <a:solidFill>
                  <a:srgbClr val="000099"/>
                </a:solidFill>
              </a:rPr>
              <a:t>例：写出下述年金的现值计算公式（</a:t>
            </a:r>
            <a:r>
              <a:rPr lang="zh-CN" altLang="en-US" sz="2400" b="1" dirty="0" smtClean="0">
                <a:solidFill>
                  <a:srgbClr val="000099"/>
                </a:solidFill>
                <a:latin typeface="Times New Roman" pitchFamily="18" charset="0"/>
              </a:rPr>
              <a:t>年利率 </a:t>
            </a:r>
            <a:r>
              <a:rPr lang="en-US" altLang="zh-CN" sz="2400" b="1" i="1" dirty="0" err="1" smtClean="0">
                <a:solidFill>
                  <a:srgbClr val="000099"/>
                </a:solidFill>
                <a:latin typeface="Times New Roman" pitchFamily="18" charset="0"/>
              </a:rPr>
              <a:t>i</a:t>
            </a:r>
            <a:r>
              <a:rPr lang="en-US" altLang="zh-CN" sz="2400" b="1" i="1" dirty="0" smtClean="0">
                <a:solidFill>
                  <a:srgbClr val="000099"/>
                </a:solidFill>
                <a:latin typeface="Times New Roman" pitchFamily="18" charset="0"/>
              </a:rPr>
              <a:t> </a:t>
            </a:r>
            <a:r>
              <a:rPr lang="en-US" altLang="zh-CN" sz="2400" b="1" dirty="0" smtClean="0">
                <a:solidFill>
                  <a:srgbClr val="000099"/>
                </a:solidFill>
                <a:latin typeface="Times New Roman" pitchFamily="18" charset="0"/>
              </a:rPr>
              <a:t>= 10</a:t>
            </a:r>
            <a:r>
              <a:rPr lang="en-US" altLang="zh-CN" sz="2400" b="1" dirty="0">
                <a:solidFill>
                  <a:srgbClr val="000099"/>
                </a:solidFill>
                <a:latin typeface="Times New Roman" pitchFamily="18" charset="0"/>
              </a:rPr>
              <a:t>%)</a:t>
            </a:r>
            <a:r>
              <a:rPr lang="zh-CN" altLang="en-US" sz="2400" b="1" dirty="0">
                <a:solidFill>
                  <a:srgbClr val="000099"/>
                </a:solidFill>
                <a:latin typeface="Times New Roman" pitchFamily="18" charset="0"/>
              </a:rPr>
              <a:t>：</a:t>
            </a:r>
          </a:p>
        </p:txBody>
      </p:sp>
      <p:sp>
        <p:nvSpPr>
          <p:cNvPr id="38916" name="Line 3"/>
          <p:cNvSpPr>
            <a:spLocks noChangeShapeType="1"/>
          </p:cNvSpPr>
          <p:nvPr/>
        </p:nvSpPr>
        <p:spPr bwMode="auto">
          <a:xfrm>
            <a:off x="1042988" y="2767013"/>
            <a:ext cx="6913562" cy="0"/>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a:p>
        </p:txBody>
      </p:sp>
      <p:sp>
        <p:nvSpPr>
          <p:cNvPr id="38917" name="Line 4"/>
          <p:cNvSpPr>
            <a:spLocks noChangeShapeType="1"/>
          </p:cNvSpPr>
          <p:nvPr/>
        </p:nvSpPr>
        <p:spPr bwMode="auto">
          <a:xfrm>
            <a:off x="1042988" y="2406650"/>
            <a:ext cx="0" cy="792163"/>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a:p>
        </p:txBody>
      </p:sp>
      <p:sp>
        <p:nvSpPr>
          <p:cNvPr id="38918" name="Line 5"/>
          <p:cNvSpPr>
            <a:spLocks noChangeShapeType="1"/>
          </p:cNvSpPr>
          <p:nvPr/>
        </p:nvSpPr>
        <p:spPr bwMode="auto">
          <a:xfrm>
            <a:off x="4643438" y="2406650"/>
            <a:ext cx="0" cy="792163"/>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a:p>
        </p:txBody>
      </p:sp>
      <p:sp>
        <p:nvSpPr>
          <p:cNvPr id="38919" name="Line 6"/>
          <p:cNvSpPr>
            <a:spLocks noChangeShapeType="1"/>
          </p:cNvSpPr>
          <p:nvPr/>
        </p:nvSpPr>
        <p:spPr bwMode="auto">
          <a:xfrm>
            <a:off x="7956550" y="2406650"/>
            <a:ext cx="0" cy="792163"/>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a:p>
        </p:txBody>
      </p:sp>
      <p:sp>
        <p:nvSpPr>
          <p:cNvPr id="38920" name="Line 7"/>
          <p:cNvSpPr>
            <a:spLocks noChangeShapeType="1"/>
          </p:cNvSpPr>
          <p:nvPr/>
        </p:nvSpPr>
        <p:spPr bwMode="auto">
          <a:xfrm>
            <a:off x="1835150" y="2624138"/>
            <a:ext cx="0" cy="358775"/>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a:p>
        </p:txBody>
      </p:sp>
      <p:sp>
        <p:nvSpPr>
          <p:cNvPr id="38921" name="Line 8"/>
          <p:cNvSpPr>
            <a:spLocks noChangeShapeType="1"/>
          </p:cNvSpPr>
          <p:nvPr/>
        </p:nvSpPr>
        <p:spPr bwMode="auto">
          <a:xfrm>
            <a:off x="2700338" y="2624138"/>
            <a:ext cx="0" cy="358775"/>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a:p>
        </p:txBody>
      </p:sp>
      <p:sp>
        <p:nvSpPr>
          <p:cNvPr id="38922" name="Line 9"/>
          <p:cNvSpPr>
            <a:spLocks noChangeShapeType="1"/>
          </p:cNvSpPr>
          <p:nvPr/>
        </p:nvSpPr>
        <p:spPr bwMode="auto">
          <a:xfrm>
            <a:off x="3708400" y="2624138"/>
            <a:ext cx="0" cy="358775"/>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a:p>
        </p:txBody>
      </p:sp>
      <p:sp>
        <p:nvSpPr>
          <p:cNvPr id="38923" name="Line 10"/>
          <p:cNvSpPr>
            <a:spLocks noChangeShapeType="1"/>
          </p:cNvSpPr>
          <p:nvPr/>
        </p:nvSpPr>
        <p:spPr bwMode="auto">
          <a:xfrm>
            <a:off x="5362575" y="2624138"/>
            <a:ext cx="0" cy="358775"/>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a:p>
        </p:txBody>
      </p:sp>
      <p:sp>
        <p:nvSpPr>
          <p:cNvPr id="38924" name="Line 11"/>
          <p:cNvSpPr>
            <a:spLocks noChangeShapeType="1"/>
          </p:cNvSpPr>
          <p:nvPr/>
        </p:nvSpPr>
        <p:spPr bwMode="auto">
          <a:xfrm>
            <a:off x="6227763" y="2624138"/>
            <a:ext cx="0" cy="358775"/>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a:p>
        </p:txBody>
      </p:sp>
      <p:sp>
        <p:nvSpPr>
          <p:cNvPr id="38925" name="Line 12"/>
          <p:cNvSpPr>
            <a:spLocks noChangeShapeType="1"/>
          </p:cNvSpPr>
          <p:nvPr/>
        </p:nvSpPr>
        <p:spPr bwMode="auto">
          <a:xfrm>
            <a:off x="7235825" y="2624138"/>
            <a:ext cx="0" cy="358775"/>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a:p>
        </p:txBody>
      </p:sp>
      <p:sp>
        <p:nvSpPr>
          <p:cNvPr id="38926" name="Text Box 13"/>
          <p:cNvSpPr txBox="1">
            <a:spLocks noChangeArrowheads="1"/>
          </p:cNvSpPr>
          <p:nvPr/>
        </p:nvSpPr>
        <p:spPr bwMode="auto">
          <a:xfrm>
            <a:off x="1558925" y="3271838"/>
            <a:ext cx="612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a:t>100</a:t>
            </a:r>
          </a:p>
        </p:txBody>
      </p:sp>
      <p:sp>
        <p:nvSpPr>
          <p:cNvPr id="38927" name="Text Box 14"/>
          <p:cNvSpPr txBox="1">
            <a:spLocks noChangeArrowheads="1"/>
          </p:cNvSpPr>
          <p:nvPr/>
        </p:nvSpPr>
        <p:spPr bwMode="auto">
          <a:xfrm>
            <a:off x="2411413" y="3271838"/>
            <a:ext cx="612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a:t>100</a:t>
            </a:r>
          </a:p>
        </p:txBody>
      </p:sp>
      <p:sp>
        <p:nvSpPr>
          <p:cNvPr id="38928" name="Text Box 15"/>
          <p:cNvSpPr txBox="1">
            <a:spLocks noChangeArrowheads="1"/>
          </p:cNvSpPr>
          <p:nvPr/>
        </p:nvSpPr>
        <p:spPr bwMode="auto">
          <a:xfrm>
            <a:off x="3419475" y="3271838"/>
            <a:ext cx="612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a:t>100</a:t>
            </a:r>
          </a:p>
        </p:txBody>
      </p:sp>
      <p:sp>
        <p:nvSpPr>
          <p:cNvPr id="38929" name="Text Box 16"/>
          <p:cNvSpPr txBox="1">
            <a:spLocks noChangeArrowheads="1"/>
          </p:cNvSpPr>
          <p:nvPr/>
        </p:nvSpPr>
        <p:spPr bwMode="auto">
          <a:xfrm>
            <a:off x="4367213" y="3265488"/>
            <a:ext cx="612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a:t>100</a:t>
            </a:r>
          </a:p>
        </p:txBody>
      </p:sp>
      <p:sp>
        <p:nvSpPr>
          <p:cNvPr id="38930" name="Text Box 17"/>
          <p:cNvSpPr txBox="1">
            <a:spLocks noChangeArrowheads="1"/>
          </p:cNvSpPr>
          <p:nvPr/>
        </p:nvSpPr>
        <p:spPr bwMode="auto">
          <a:xfrm>
            <a:off x="5086350" y="3278188"/>
            <a:ext cx="612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a:t>200</a:t>
            </a:r>
          </a:p>
        </p:txBody>
      </p:sp>
      <p:sp>
        <p:nvSpPr>
          <p:cNvPr id="38931" name="Text Box 18"/>
          <p:cNvSpPr txBox="1">
            <a:spLocks noChangeArrowheads="1"/>
          </p:cNvSpPr>
          <p:nvPr/>
        </p:nvSpPr>
        <p:spPr bwMode="auto">
          <a:xfrm>
            <a:off x="5951538" y="3278188"/>
            <a:ext cx="612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a:t>200</a:t>
            </a:r>
          </a:p>
        </p:txBody>
      </p:sp>
      <p:sp>
        <p:nvSpPr>
          <p:cNvPr id="38932" name="Text Box 19"/>
          <p:cNvSpPr txBox="1">
            <a:spLocks noChangeArrowheads="1"/>
          </p:cNvSpPr>
          <p:nvPr/>
        </p:nvSpPr>
        <p:spPr bwMode="auto">
          <a:xfrm>
            <a:off x="6959600" y="3278188"/>
            <a:ext cx="612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a:t>200</a:t>
            </a:r>
          </a:p>
        </p:txBody>
      </p:sp>
      <p:sp>
        <p:nvSpPr>
          <p:cNvPr id="38933" name="Text Box 20"/>
          <p:cNvSpPr txBox="1">
            <a:spLocks noChangeArrowheads="1"/>
          </p:cNvSpPr>
          <p:nvPr/>
        </p:nvSpPr>
        <p:spPr bwMode="auto">
          <a:xfrm>
            <a:off x="7740650" y="3271838"/>
            <a:ext cx="612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a:t>200</a:t>
            </a:r>
          </a:p>
        </p:txBody>
      </p:sp>
      <p:graphicFrame>
        <p:nvGraphicFramePr>
          <p:cNvPr id="398358" name="Object 22"/>
          <p:cNvGraphicFramePr>
            <a:graphicFrameLocks noChangeAspect="1"/>
          </p:cNvGraphicFramePr>
          <p:nvPr>
            <p:extLst>
              <p:ext uri="{D42A27DB-BD31-4B8C-83A1-F6EECF244321}">
                <p14:modId xmlns:p14="http://schemas.microsoft.com/office/powerpoint/2010/main" val="112965824"/>
              </p:ext>
            </p:extLst>
          </p:nvPr>
        </p:nvGraphicFramePr>
        <p:xfrm>
          <a:off x="1487488" y="4581525"/>
          <a:ext cx="5398615" cy="1295747"/>
        </p:xfrm>
        <a:graphic>
          <a:graphicData uri="http://schemas.openxmlformats.org/presentationml/2006/ole">
            <mc:AlternateContent xmlns:mc="http://schemas.openxmlformats.org/markup-compatibility/2006">
              <mc:Choice xmlns:v="urn:schemas-microsoft-com:vml" Requires="v">
                <p:oleObj spid="_x0000_s23601" name="Equation" r:id="rId3" imgW="1841400" imgH="393480" progId="Equation.DSMT4">
                  <p:embed/>
                </p:oleObj>
              </mc:Choice>
              <mc:Fallback>
                <p:oleObj name="Equation" r:id="rId3" imgW="1841400" imgH="393480" progId="Equation.DSMT4">
                  <p:embed/>
                  <p:pic>
                    <p:nvPicPr>
                      <p:cNvPr id="0" name=""/>
                      <p:cNvPicPr>
                        <a:picLocks noChangeAspect="1" noChangeArrowheads="1"/>
                      </p:cNvPicPr>
                      <p:nvPr/>
                    </p:nvPicPr>
                    <p:blipFill>
                      <a:blip r:embed="rId4"/>
                      <a:srcRect/>
                      <a:stretch>
                        <a:fillRect/>
                      </a:stretch>
                    </p:blipFill>
                    <p:spPr bwMode="auto">
                      <a:xfrm>
                        <a:off x="1487488" y="4581525"/>
                        <a:ext cx="5398615" cy="1295747"/>
                      </a:xfrm>
                      <a:prstGeom prst="rect">
                        <a:avLst/>
                      </a:prstGeom>
                      <a:noFill/>
                      <a:extLst/>
                    </p:spPr>
                  </p:pic>
                </p:oleObj>
              </mc:Fallback>
            </mc:AlternateContent>
          </a:graphicData>
        </a:graphic>
      </p:graphicFrame>
      <p:sp>
        <p:nvSpPr>
          <p:cNvPr id="38935" name="Text Box 23"/>
          <p:cNvSpPr txBox="1">
            <a:spLocks noChangeArrowheads="1"/>
          </p:cNvSpPr>
          <p:nvPr/>
        </p:nvSpPr>
        <p:spPr bwMode="auto">
          <a:xfrm>
            <a:off x="827088" y="1903413"/>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a:t>0</a:t>
            </a:r>
          </a:p>
        </p:txBody>
      </p:sp>
      <p:sp>
        <p:nvSpPr>
          <p:cNvPr id="38936" name="Text Box 24"/>
          <p:cNvSpPr txBox="1">
            <a:spLocks noChangeArrowheads="1"/>
          </p:cNvSpPr>
          <p:nvPr/>
        </p:nvSpPr>
        <p:spPr bwMode="auto">
          <a:xfrm>
            <a:off x="4479925" y="1922463"/>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a:t>1</a:t>
            </a:r>
          </a:p>
        </p:txBody>
      </p:sp>
      <p:sp>
        <p:nvSpPr>
          <p:cNvPr id="38937" name="Text Box 25"/>
          <p:cNvSpPr txBox="1">
            <a:spLocks noChangeArrowheads="1"/>
          </p:cNvSpPr>
          <p:nvPr/>
        </p:nvSpPr>
        <p:spPr bwMode="auto">
          <a:xfrm>
            <a:off x="7864475" y="1995488"/>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a:t>2</a:t>
            </a:r>
          </a:p>
        </p:txBody>
      </p:sp>
    </p:spTree>
    <p:extLst>
      <p:ext uri="{BB962C8B-B14F-4D97-AF65-F5344CB8AC3E}">
        <p14:creationId xmlns:p14="http://schemas.microsoft.com/office/powerpoint/2010/main" val="1273145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8358"/>
                                        </p:tgtEl>
                                        <p:attrNameLst>
                                          <p:attrName>style.visibility</p:attrName>
                                        </p:attrNameLst>
                                      </p:cBhvr>
                                      <p:to>
                                        <p:strVal val="visible"/>
                                      </p:to>
                                    </p:set>
                                    <p:anim calcmode="lin" valueType="num">
                                      <p:cBhvr additive="base">
                                        <p:cTn id="7" dur="500" fill="hold"/>
                                        <p:tgtEl>
                                          <p:spTgt spid="398358"/>
                                        </p:tgtEl>
                                        <p:attrNameLst>
                                          <p:attrName>ppt_x</p:attrName>
                                        </p:attrNameLst>
                                      </p:cBhvr>
                                      <p:tavLst>
                                        <p:tav tm="0">
                                          <p:val>
                                            <p:strVal val="#ppt_x"/>
                                          </p:val>
                                        </p:tav>
                                        <p:tav tm="100000">
                                          <p:val>
                                            <p:strVal val="#ppt_x"/>
                                          </p:val>
                                        </p:tav>
                                      </p:tavLst>
                                    </p:anim>
                                    <p:anim calcmode="lin" valueType="num">
                                      <p:cBhvr additive="base">
                                        <p:cTn id="8" dur="500" fill="hold"/>
                                        <p:tgtEl>
                                          <p:spTgt spid="3983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4DE0784-4C30-4BEE-8289-C5787035DA2B}" type="slidenum">
              <a:rPr lang="en-US" altLang="zh-CN" smtClean="0"/>
              <a:pPr eaLnBrk="1" hangingPunct="1"/>
              <a:t>38</a:t>
            </a:fld>
            <a:endParaRPr lang="en-US" altLang="zh-CN" smtClean="0"/>
          </a:p>
        </p:txBody>
      </p:sp>
      <p:sp>
        <p:nvSpPr>
          <p:cNvPr id="39939" name="Line 2"/>
          <p:cNvSpPr>
            <a:spLocks noChangeShapeType="1"/>
          </p:cNvSpPr>
          <p:nvPr/>
        </p:nvSpPr>
        <p:spPr bwMode="auto">
          <a:xfrm>
            <a:off x="1042988" y="2480013"/>
            <a:ext cx="6913562" cy="0"/>
          </a:xfrm>
          <a:prstGeom prst="line">
            <a:avLst/>
          </a:prstGeom>
          <a:noFill/>
          <a:ln w="2857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1800"/>
          </a:p>
        </p:txBody>
      </p:sp>
      <p:sp>
        <p:nvSpPr>
          <p:cNvPr id="39940" name="Line 3"/>
          <p:cNvSpPr>
            <a:spLocks noChangeShapeType="1"/>
          </p:cNvSpPr>
          <p:nvPr/>
        </p:nvSpPr>
        <p:spPr bwMode="auto">
          <a:xfrm>
            <a:off x="1042988" y="2119650"/>
            <a:ext cx="0" cy="792163"/>
          </a:xfrm>
          <a:prstGeom prst="line">
            <a:avLst/>
          </a:prstGeom>
          <a:noFill/>
          <a:ln w="2857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1800"/>
          </a:p>
        </p:txBody>
      </p:sp>
      <p:sp>
        <p:nvSpPr>
          <p:cNvPr id="39941" name="Line 4"/>
          <p:cNvSpPr>
            <a:spLocks noChangeShapeType="1"/>
          </p:cNvSpPr>
          <p:nvPr/>
        </p:nvSpPr>
        <p:spPr bwMode="auto">
          <a:xfrm>
            <a:off x="4643438" y="2119650"/>
            <a:ext cx="0" cy="792163"/>
          </a:xfrm>
          <a:prstGeom prst="line">
            <a:avLst/>
          </a:prstGeom>
          <a:noFill/>
          <a:ln w="2857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1800"/>
          </a:p>
        </p:txBody>
      </p:sp>
      <p:sp>
        <p:nvSpPr>
          <p:cNvPr id="39942" name="Line 5"/>
          <p:cNvSpPr>
            <a:spLocks noChangeShapeType="1"/>
          </p:cNvSpPr>
          <p:nvPr/>
        </p:nvSpPr>
        <p:spPr bwMode="auto">
          <a:xfrm>
            <a:off x="7956550" y="2119650"/>
            <a:ext cx="0" cy="792163"/>
          </a:xfrm>
          <a:prstGeom prst="line">
            <a:avLst/>
          </a:prstGeom>
          <a:noFill/>
          <a:ln w="2857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1800"/>
          </a:p>
        </p:txBody>
      </p:sp>
      <p:sp>
        <p:nvSpPr>
          <p:cNvPr id="39943" name="Line 6"/>
          <p:cNvSpPr>
            <a:spLocks noChangeShapeType="1"/>
          </p:cNvSpPr>
          <p:nvPr/>
        </p:nvSpPr>
        <p:spPr bwMode="auto">
          <a:xfrm>
            <a:off x="1835150" y="2337138"/>
            <a:ext cx="0" cy="358775"/>
          </a:xfrm>
          <a:prstGeom prst="line">
            <a:avLst/>
          </a:prstGeom>
          <a:noFill/>
          <a:ln w="2857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1800"/>
          </a:p>
        </p:txBody>
      </p:sp>
      <p:sp>
        <p:nvSpPr>
          <p:cNvPr id="39944" name="Line 7"/>
          <p:cNvSpPr>
            <a:spLocks noChangeShapeType="1"/>
          </p:cNvSpPr>
          <p:nvPr/>
        </p:nvSpPr>
        <p:spPr bwMode="auto">
          <a:xfrm>
            <a:off x="2700338" y="2337138"/>
            <a:ext cx="0" cy="358775"/>
          </a:xfrm>
          <a:prstGeom prst="line">
            <a:avLst/>
          </a:prstGeom>
          <a:noFill/>
          <a:ln w="2857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1800"/>
          </a:p>
        </p:txBody>
      </p:sp>
      <p:sp>
        <p:nvSpPr>
          <p:cNvPr id="39945" name="Line 8"/>
          <p:cNvSpPr>
            <a:spLocks noChangeShapeType="1"/>
          </p:cNvSpPr>
          <p:nvPr/>
        </p:nvSpPr>
        <p:spPr bwMode="auto">
          <a:xfrm>
            <a:off x="3708400" y="2337138"/>
            <a:ext cx="0" cy="358775"/>
          </a:xfrm>
          <a:prstGeom prst="line">
            <a:avLst/>
          </a:prstGeom>
          <a:noFill/>
          <a:ln w="2857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1800"/>
          </a:p>
        </p:txBody>
      </p:sp>
      <p:sp>
        <p:nvSpPr>
          <p:cNvPr id="39946" name="Line 9"/>
          <p:cNvSpPr>
            <a:spLocks noChangeShapeType="1"/>
          </p:cNvSpPr>
          <p:nvPr/>
        </p:nvSpPr>
        <p:spPr bwMode="auto">
          <a:xfrm>
            <a:off x="5362575" y="2337138"/>
            <a:ext cx="0" cy="358775"/>
          </a:xfrm>
          <a:prstGeom prst="line">
            <a:avLst/>
          </a:prstGeom>
          <a:noFill/>
          <a:ln w="2857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1800"/>
          </a:p>
        </p:txBody>
      </p:sp>
      <p:sp>
        <p:nvSpPr>
          <p:cNvPr id="39947" name="Line 10"/>
          <p:cNvSpPr>
            <a:spLocks noChangeShapeType="1"/>
          </p:cNvSpPr>
          <p:nvPr/>
        </p:nvSpPr>
        <p:spPr bwMode="auto">
          <a:xfrm>
            <a:off x="6227763" y="2337138"/>
            <a:ext cx="0" cy="358775"/>
          </a:xfrm>
          <a:prstGeom prst="line">
            <a:avLst/>
          </a:prstGeom>
          <a:noFill/>
          <a:ln w="2857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1800"/>
          </a:p>
        </p:txBody>
      </p:sp>
      <p:sp>
        <p:nvSpPr>
          <p:cNvPr id="39948" name="Line 11"/>
          <p:cNvSpPr>
            <a:spLocks noChangeShapeType="1"/>
          </p:cNvSpPr>
          <p:nvPr/>
        </p:nvSpPr>
        <p:spPr bwMode="auto">
          <a:xfrm>
            <a:off x="7235825" y="2337138"/>
            <a:ext cx="0" cy="358775"/>
          </a:xfrm>
          <a:prstGeom prst="line">
            <a:avLst/>
          </a:prstGeom>
          <a:noFill/>
          <a:ln w="2857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1800"/>
          </a:p>
        </p:txBody>
      </p:sp>
      <p:sp>
        <p:nvSpPr>
          <p:cNvPr id="39949" name="Text Box 12"/>
          <p:cNvSpPr txBox="1">
            <a:spLocks noChangeArrowheads="1"/>
          </p:cNvSpPr>
          <p:nvPr/>
        </p:nvSpPr>
        <p:spPr bwMode="auto">
          <a:xfrm>
            <a:off x="1497013" y="2970550"/>
            <a:ext cx="569387"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1800"/>
              <a:t>100</a:t>
            </a:r>
          </a:p>
        </p:txBody>
      </p:sp>
      <p:sp>
        <p:nvSpPr>
          <p:cNvPr id="39950" name="Text Box 13"/>
          <p:cNvSpPr txBox="1">
            <a:spLocks noChangeArrowheads="1"/>
          </p:cNvSpPr>
          <p:nvPr/>
        </p:nvSpPr>
        <p:spPr bwMode="auto">
          <a:xfrm>
            <a:off x="2349500" y="2970550"/>
            <a:ext cx="569387"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1800"/>
              <a:t>200</a:t>
            </a:r>
          </a:p>
        </p:txBody>
      </p:sp>
      <p:sp>
        <p:nvSpPr>
          <p:cNvPr id="39951" name="Text Box 14"/>
          <p:cNvSpPr txBox="1">
            <a:spLocks noChangeArrowheads="1"/>
          </p:cNvSpPr>
          <p:nvPr/>
        </p:nvSpPr>
        <p:spPr bwMode="auto">
          <a:xfrm>
            <a:off x="3357563" y="2970550"/>
            <a:ext cx="569387"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1800"/>
              <a:t>300</a:t>
            </a:r>
          </a:p>
        </p:txBody>
      </p:sp>
      <p:sp>
        <p:nvSpPr>
          <p:cNvPr id="39952" name="Text Box 15"/>
          <p:cNvSpPr txBox="1">
            <a:spLocks noChangeArrowheads="1"/>
          </p:cNvSpPr>
          <p:nvPr/>
        </p:nvSpPr>
        <p:spPr bwMode="auto">
          <a:xfrm>
            <a:off x="4305300" y="2964200"/>
            <a:ext cx="569387"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1800"/>
              <a:t>400</a:t>
            </a:r>
          </a:p>
        </p:txBody>
      </p:sp>
      <p:sp>
        <p:nvSpPr>
          <p:cNvPr id="39953" name="Text Box 16"/>
          <p:cNvSpPr txBox="1">
            <a:spLocks noChangeArrowheads="1"/>
          </p:cNvSpPr>
          <p:nvPr/>
        </p:nvSpPr>
        <p:spPr bwMode="auto">
          <a:xfrm>
            <a:off x="5024438" y="2976900"/>
            <a:ext cx="569387"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1800"/>
              <a:t>500</a:t>
            </a:r>
          </a:p>
        </p:txBody>
      </p:sp>
      <p:sp>
        <p:nvSpPr>
          <p:cNvPr id="39954" name="Text Box 17"/>
          <p:cNvSpPr txBox="1">
            <a:spLocks noChangeArrowheads="1"/>
          </p:cNvSpPr>
          <p:nvPr/>
        </p:nvSpPr>
        <p:spPr bwMode="auto">
          <a:xfrm>
            <a:off x="5889625" y="2976900"/>
            <a:ext cx="569387"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1800"/>
              <a:t>600</a:t>
            </a:r>
          </a:p>
        </p:txBody>
      </p:sp>
      <p:sp>
        <p:nvSpPr>
          <p:cNvPr id="39955" name="Text Box 18"/>
          <p:cNvSpPr txBox="1">
            <a:spLocks noChangeArrowheads="1"/>
          </p:cNvSpPr>
          <p:nvPr/>
        </p:nvSpPr>
        <p:spPr bwMode="auto">
          <a:xfrm>
            <a:off x="6897688" y="2976900"/>
            <a:ext cx="569387"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1800"/>
              <a:t>700</a:t>
            </a:r>
          </a:p>
        </p:txBody>
      </p:sp>
      <p:sp>
        <p:nvSpPr>
          <p:cNvPr id="39956" name="Text Box 19"/>
          <p:cNvSpPr txBox="1">
            <a:spLocks noChangeArrowheads="1"/>
          </p:cNvSpPr>
          <p:nvPr/>
        </p:nvSpPr>
        <p:spPr bwMode="auto">
          <a:xfrm>
            <a:off x="7678738" y="2970550"/>
            <a:ext cx="569387"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1800"/>
              <a:t>800</a:t>
            </a:r>
          </a:p>
        </p:txBody>
      </p:sp>
      <p:sp>
        <p:nvSpPr>
          <p:cNvPr id="39957" name="Text Box 21"/>
          <p:cNvSpPr txBox="1">
            <a:spLocks noChangeArrowheads="1"/>
          </p:cNvSpPr>
          <p:nvPr/>
        </p:nvSpPr>
        <p:spPr bwMode="auto">
          <a:xfrm>
            <a:off x="823913" y="1687850"/>
            <a:ext cx="312906"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1800"/>
              <a:t>0</a:t>
            </a:r>
          </a:p>
        </p:txBody>
      </p:sp>
      <p:sp>
        <p:nvSpPr>
          <p:cNvPr id="39958" name="Text Box 22"/>
          <p:cNvSpPr txBox="1">
            <a:spLocks noChangeArrowheads="1"/>
          </p:cNvSpPr>
          <p:nvPr/>
        </p:nvSpPr>
        <p:spPr bwMode="auto">
          <a:xfrm>
            <a:off x="4476750" y="1706900"/>
            <a:ext cx="312906"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1800"/>
              <a:t>1</a:t>
            </a:r>
          </a:p>
        </p:txBody>
      </p:sp>
      <p:sp>
        <p:nvSpPr>
          <p:cNvPr id="39959" name="Text Box 23"/>
          <p:cNvSpPr txBox="1">
            <a:spLocks noChangeArrowheads="1"/>
          </p:cNvSpPr>
          <p:nvPr/>
        </p:nvSpPr>
        <p:spPr bwMode="auto">
          <a:xfrm>
            <a:off x="7793038" y="1779925"/>
            <a:ext cx="312906"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1800"/>
              <a:t>2</a:t>
            </a:r>
          </a:p>
        </p:txBody>
      </p:sp>
      <p:sp>
        <p:nvSpPr>
          <p:cNvPr id="39960" name="Text Box 24"/>
          <p:cNvSpPr txBox="1">
            <a:spLocks noChangeArrowheads="1"/>
          </p:cNvSpPr>
          <p:nvPr/>
        </p:nvSpPr>
        <p:spPr bwMode="auto">
          <a:xfrm>
            <a:off x="827088" y="1060788"/>
            <a:ext cx="7580921"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zh-CN" altLang="en-US" sz="2400" b="1" dirty="0">
                <a:solidFill>
                  <a:srgbClr val="000099"/>
                </a:solidFill>
                <a:latin typeface="Times New Roman" pitchFamily="18" charset="0"/>
              </a:rPr>
              <a:t>例：写出下述年金的现值计算公式（</a:t>
            </a:r>
            <a:r>
              <a:rPr lang="zh-CN" altLang="en-US" sz="2400" b="1" dirty="0" smtClean="0">
                <a:solidFill>
                  <a:srgbClr val="000099"/>
                </a:solidFill>
                <a:latin typeface="Times New Roman" pitchFamily="18" charset="0"/>
              </a:rPr>
              <a:t>年利率 </a:t>
            </a:r>
            <a:r>
              <a:rPr lang="en-US" altLang="zh-CN" sz="2400" b="1" i="1" dirty="0" err="1" smtClean="0">
                <a:solidFill>
                  <a:srgbClr val="000099"/>
                </a:solidFill>
                <a:latin typeface="Times New Roman" pitchFamily="18" charset="0"/>
              </a:rPr>
              <a:t>i</a:t>
            </a:r>
            <a:r>
              <a:rPr lang="en-US" altLang="zh-CN" sz="2400" b="1" i="1" dirty="0" smtClean="0">
                <a:solidFill>
                  <a:srgbClr val="000099"/>
                </a:solidFill>
                <a:latin typeface="Times New Roman" pitchFamily="18" charset="0"/>
              </a:rPr>
              <a:t> </a:t>
            </a:r>
            <a:r>
              <a:rPr lang="en-US" altLang="zh-CN" sz="2400" b="1" dirty="0" smtClean="0">
                <a:solidFill>
                  <a:srgbClr val="000099"/>
                </a:solidFill>
                <a:latin typeface="Times New Roman" pitchFamily="18" charset="0"/>
              </a:rPr>
              <a:t>= 10</a:t>
            </a:r>
            <a:r>
              <a:rPr lang="en-US" altLang="zh-CN" sz="2400" b="1" dirty="0">
                <a:solidFill>
                  <a:srgbClr val="000099"/>
                </a:solidFill>
                <a:latin typeface="Times New Roman" pitchFamily="18" charset="0"/>
              </a:rPr>
              <a:t>%)</a:t>
            </a:r>
            <a:r>
              <a:rPr lang="zh-CN" altLang="en-US" sz="2400" b="1" dirty="0">
                <a:solidFill>
                  <a:srgbClr val="000099"/>
                </a:solidFill>
                <a:latin typeface="Times New Roman" pitchFamily="18" charset="0"/>
              </a:rPr>
              <a:t>：</a:t>
            </a:r>
          </a:p>
        </p:txBody>
      </p:sp>
      <p:graphicFrame>
        <p:nvGraphicFramePr>
          <p:cNvPr id="399385" name="Object 25"/>
          <p:cNvGraphicFramePr>
            <a:graphicFrameLocks noChangeAspect="1"/>
          </p:cNvGraphicFramePr>
          <p:nvPr>
            <p:extLst>
              <p:ext uri="{D42A27DB-BD31-4B8C-83A1-F6EECF244321}">
                <p14:modId xmlns:p14="http://schemas.microsoft.com/office/powerpoint/2010/main" val="1532477509"/>
              </p:ext>
            </p:extLst>
          </p:nvPr>
        </p:nvGraphicFramePr>
        <p:xfrm>
          <a:off x="1103313" y="3902413"/>
          <a:ext cx="5483225" cy="1962150"/>
        </p:xfrm>
        <a:graphic>
          <a:graphicData uri="http://schemas.openxmlformats.org/presentationml/2006/ole">
            <mc:AlternateContent xmlns:mc="http://schemas.openxmlformats.org/markup-compatibility/2006">
              <mc:Choice xmlns:v="urn:schemas-microsoft-com:vml" Requires="v">
                <p:oleObj spid="_x0000_s24623" name="Equation" r:id="rId3" imgW="2705100" imgH="965200" progId="">
                  <p:embed/>
                </p:oleObj>
              </mc:Choice>
              <mc:Fallback>
                <p:oleObj name="Equation" r:id="rId3" imgW="2705100" imgH="965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3" y="3902413"/>
                        <a:ext cx="5483225" cy="1962150"/>
                      </a:xfrm>
                      <a:prstGeom prst="rect">
                        <a:avLst/>
                      </a:prstGeom>
                      <a:noFill/>
                      <a:extLst>
                        <a:ext uri="{909E8E84-426E-40DD-AFC4-6F175D3DCCD1}">
                          <a14:hiddenFill xmlns:a14="http://schemas.microsoft.com/office/drawing/2010/main">
                            <a:solidFill>
                              <a:srgbClr val="E9FFF0"/>
                            </a:solidFill>
                          </a14:hiddenFill>
                        </a:ext>
                      </a:extLst>
                    </p:spPr>
                  </p:pic>
                </p:oleObj>
              </mc:Fallback>
            </mc:AlternateContent>
          </a:graphicData>
        </a:graphic>
      </p:graphicFrame>
    </p:spTree>
    <p:extLst>
      <p:ext uri="{BB962C8B-B14F-4D97-AF65-F5344CB8AC3E}">
        <p14:creationId xmlns:p14="http://schemas.microsoft.com/office/powerpoint/2010/main" val="3767422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9385"/>
                                        </p:tgtEl>
                                        <p:attrNameLst>
                                          <p:attrName>style.visibility</p:attrName>
                                        </p:attrNameLst>
                                      </p:cBhvr>
                                      <p:to>
                                        <p:strVal val="visible"/>
                                      </p:to>
                                    </p:set>
                                    <p:anim calcmode="lin" valueType="num">
                                      <p:cBhvr additive="base">
                                        <p:cTn id="7" dur="500" fill="hold"/>
                                        <p:tgtEl>
                                          <p:spTgt spid="399385"/>
                                        </p:tgtEl>
                                        <p:attrNameLst>
                                          <p:attrName>ppt_x</p:attrName>
                                        </p:attrNameLst>
                                      </p:cBhvr>
                                      <p:tavLst>
                                        <p:tav tm="0">
                                          <p:val>
                                            <p:strVal val="#ppt_x"/>
                                          </p:val>
                                        </p:tav>
                                        <p:tav tm="100000">
                                          <p:val>
                                            <p:strVal val="#ppt_x"/>
                                          </p:val>
                                        </p:tav>
                                      </p:tavLst>
                                    </p:anim>
                                    <p:anim calcmode="lin" valueType="num">
                                      <p:cBhvr additive="base">
                                        <p:cTn id="8" dur="500" fill="hold"/>
                                        <p:tgtEl>
                                          <p:spTgt spid="3993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fld id="{BB264781-13A5-47E9-BD09-73F87EA52396}" type="slidenum">
              <a:rPr lang="en-US" altLang="zh-CN" smtClean="0"/>
              <a:pPr eaLnBrk="1" hangingPunct="1">
                <a:buNone/>
              </a:pPr>
              <a:t>39</a:t>
            </a:fld>
            <a:endParaRPr lang="en-US" altLang="zh-CN" smtClean="0"/>
          </a:p>
        </p:txBody>
      </p:sp>
      <p:sp>
        <p:nvSpPr>
          <p:cNvPr id="41987" name="Rectangle 2"/>
          <p:cNvSpPr>
            <a:spLocks noGrp="1" noChangeArrowheads="1"/>
          </p:cNvSpPr>
          <p:nvPr>
            <p:ph type="title"/>
          </p:nvPr>
        </p:nvSpPr>
        <p:spPr>
          <a:xfrm>
            <a:off x="115503" y="884739"/>
            <a:ext cx="8807116" cy="1152525"/>
          </a:xfrm>
        </p:spPr>
        <p:txBody>
          <a:bodyPr/>
          <a:lstStyle/>
          <a:p>
            <a:pPr eaLnBrk="1" hangingPunct="1"/>
            <a:r>
              <a:rPr lang="zh-CN" altLang="en-US" sz="3200" b="1" dirty="0" smtClean="0">
                <a:latin typeface="+mn-lt"/>
                <a:ea typeface="黑体" panose="02010609060101010101" pitchFamily="49" charset="-122"/>
                <a:cs typeface="Times New Roman" panose="02020603050405020304" pitchFamily="18" charset="0"/>
              </a:rPr>
              <a:t>连续支付的变额年金 </a:t>
            </a:r>
            <a:br>
              <a:rPr lang="zh-CN" altLang="en-US" sz="3200" b="1" dirty="0" smtClean="0">
                <a:latin typeface="+mn-lt"/>
                <a:ea typeface="黑体" panose="02010609060101010101" pitchFamily="49" charset="-122"/>
                <a:cs typeface="Times New Roman" panose="02020603050405020304" pitchFamily="18" charset="0"/>
              </a:rPr>
            </a:br>
            <a:r>
              <a:rPr lang="zh-CN" altLang="en-US" sz="3200" b="1" dirty="0" smtClean="0">
                <a:latin typeface="+mn-lt"/>
                <a:ea typeface="黑体" panose="02010609060101010101" pitchFamily="49" charset="-122"/>
                <a:cs typeface="Times New Roman" panose="02020603050405020304" pitchFamily="18" charset="0"/>
              </a:rPr>
              <a:t>      </a:t>
            </a:r>
            <a:r>
              <a:rPr lang="en-US" altLang="zh-CN" sz="3200" b="1" dirty="0" smtClean="0">
                <a:latin typeface="+mn-lt"/>
                <a:ea typeface="黑体" panose="02010609060101010101" pitchFamily="49" charset="-122"/>
                <a:cs typeface="Times New Roman" panose="02020603050405020304" pitchFamily="18" charset="0"/>
              </a:rPr>
              <a:t>(continuously payable varying annuity)</a:t>
            </a:r>
          </a:p>
        </p:txBody>
      </p:sp>
      <p:sp>
        <p:nvSpPr>
          <p:cNvPr id="401411" name="Rectangle 3"/>
          <p:cNvSpPr>
            <a:spLocks noGrp="1" noChangeArrowheads="1"/>
          </p:cNvSpPr>
          <p:nvPr>
            <p:ph type="body" idx="1"/>
          </p:nvPr>
        </p:nvSpPr>
        <p:spPr>
          <a:xfrm>
            <a:off x="487564" y="2208768"/>
            <a:ext cx="8229600" cy="3578721"/>
          </a:xfrm>
        </p:spPr>
        <p:txBody>
          <a:bodyPr/>
          <a:lstStyle/>
          <a:p>
            <a:pPr eaLnBrk="1" hangingPunct="1">
              <a:lnSpc>
                <a:spcPct val="200000"/>
              </a:lnSpc>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连续支付，但支付金额离散变化。</a:t>
            </a:r>
          </a:p>
          <a:p>
            <a:pPr lvl="1" eaLnBrk="1" hangingPunct="1">
              <a:lnSpc>
                <a:spcPct val="200000"/>
              </a:lnSpc>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连续支付的递增年金</a:t>
            </a:r>
          </a:p>
          <a:p>
            <a:pPr lvl="1" eaLnBrk="1" hangingPunct="1">
              <a:lnSpc>
                <a:spcPct val="200000"/>
              </a:lnSpc>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连续支付的递减年金</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lnSpc>
                <a:spcPct val="200000"/>
              </a:lnSpc>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连续支付的复递增年金 </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lnSpc>
                <a:spcPct val="200000"/>
              </a:lnSpc>
            </a:pPr>
            <a:r>
              <a:rPr lang="zh-CN" altLang="en-US" b="1" dirty="0">
                <a:solidFill>
                  <a:srgbClr val="000099"/>
                </a:solidFill>
                <a:latin typeface="Times New Roman" panose="02020603050405020304" pitchFamily="18" charset="0"/>
                <a:cs typeface="Times New Roman" panose="02020603050405020304" pitchFamily="18" charset="0"/>
              </a:rPr>
              <a:t>连续</a:t>
            </a:r>
            <a:r>
              <a:rPr lang="zh-CN" altLang="en-US" b="1" dirty="0" smtClean="0">
                <a:solidFill>
                  <a:srgbClr val="000099"/>
                </a:solidFill>
                <a:latin typeface="Times New Roman" panose="02020603050405020304" pitchFamily="18" charset="0"/>
                <a:cs typeface="Times New Roman" panose="02020603050405020304" pitchFamily="18" charset="0"/>
              </a:rPr>
              <a:t>支付的任意变额年金</a:t>
            </a:r>
            <a:endPar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69927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1411">
                                            <p:txEl>
                                              <p:pRg st="0" end="0"/>
                                            </p:txEl>
                                          </p:spTgt>
                                        </p:tgtEl>
                                        <p:attrNameLst>
                                          <p:attrName>style.visibility</p:attrName>
                                        </p:attrNameLst>
                                      </p:cBhvr>
                                      <p:to>
                                        <p:strVal val="visible"/>
                                      </p:to>
                                    </p:set>
                                    <p:anim calcmode="lin" valueType="num">
                                      <p:cBhvr additive="base">
                                        <p:cTn id="7" dur="500" fill="hold"/>
                                        <p:tgtEl>
                                          <p:spTgt spid="401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1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1411">
                                            <p:txEl>
                                              <p:pRg st="1" end="1"/>
                                            </p:txEl>
                                          </p:spTgt>
                                        </p:tgtEl>
                                        <p:attrNameLst>
                                          <p:attrName>style.visibility</p:attrName>
                                        </p:attrNameLst>
                                      </p:cBhvr>
                                      <p:to>
                                        <p:strVal val="visible"/>
                                      </p:to>
                                    </p:set>
                                    <p:anim calcmode="lin" valueType="num">
                                      <p:cBhvr additive="base">
                                        <p:cTn id="13" dur="500" fill="hold"/>
                                        <p:tgtEl>
                                          <p:spTgt spid="401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141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01411">
                                            <p:txEl>
                                              <p:pRg st="2" end="2"/>
                                            </p:txEl>
                                          </p:spTgt>
                                        </p:tgtEl>
                                        <p:attrNameLst>
                                          <p:attrName>style.visibility</p:attrName>
                                        </p:attrNameLst>
                                      </p:cBhvr>
                                      <p:to>
                                        <p:strVal val="visible"/>
                                      </p:to>
                                    </p:set>
                                    <p:anim calcmode="lin" valueType="num">
                                      <p:cBhvr additive="base">
                                        <p:cTn id="17" dur="500" fill="hold"/>
                                        <p:tgtEl>
                                          <p:spTgt spid="4014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14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01411">
                                            <p:txEl>
                                              <p:pRg st="3" end="3"/>
                                            </p:txEl>
                                          </p:spTgt>
                                        </p:tgtEl>
                                        <p:attrNameLst>
                                          <p:attrName>style.visibility</p:attrName>
                                        </p:attrNameLst>
                                      </p:cBhvr>
                                      <p:to>
                                        <p:strVal val="visible"/>
                                      </p:to>
                                    </p:set>
                                    <p:anim calcmode="lin" valueType="num">
                                      <p:cBhvr additive="base">
                                        <p:cTn id="21" dur="500" fill="hold"/>
                                        <p:tgtEl>
                                          <p:spTgt spid="4014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0141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01411">
                                            <p:txEl>
                                              <p:pRg st="4" end="4"/>
                                            </p:txEl>
                                          </p:spTgt>
                                        </p:tgtEl>
                                        <p:attrNameLst>
                                          <p:attrName>style.visibility</p:attrName>
                                        </p:attrNameLst>
                                      </p:cBhvr>
                                      <p:to>
                                        <p:strVal val="visible"/>
                                      </p:to>
                                    </p:set>
                                    <p:anim calcmode="lin" valueType="num">
                                      <p:cBhvr additive="base">
                                        <p:cTn id="25" dur="500" fill="hold"/>
                                        <p:tgtEl>
                                          <p:spTgt spid="4014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14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xfrm>
            <a:off x="6553200" y="6284913"/>
            <a:ext cx="2133600" cy="457200"/>
          </a:xfrm>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46346C9-3352-4462-8A59-3FEE0B663A96}" type="slidenum">
              <a:rPr lang="en-US" altLang="zh-CN" smtClean="0"/>
              <a:pPr eaLnBrk="1" hangingPunct="1"/>
              <a:t>4</a:t>
            </a:fld>
            <a:endParaRPr lang="en-US" altLang="zh-CN" smtClean="0"/>
          </a:p>
        </p:txBody>
      </p:sp>
      <p:sp>
        <p:nvSpPr>
          <p:cNvPr id="17411" name="Rectangle 3"/>
          <p:cNvSpPr>
            <a:spLocks noGrp="1" noChangeArrowheads="1"/>
          </p:cNvSpPr>
          <p:nvPr>
            <p:ph type="body" idx="1"/>
          </p:nvPr>
        </p:nvSpPr>
        <p:spPr>
          <a:xfrm>
            <a:off x="457200" y="1772816"/>
            <a:ext cx="8229600" cy="4411662"/>
          </a:xfrm>
        </p:spPr>
        <p:txBody>
          <a:bodyPr/>
          <a:lstStyle/>
          <a:p>
            <a:pPr marL="0" indent="0" eaLnBrk="1" hangingPunct="1">
              <a:buNone/>
            </a:pP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a:t>
            </a:r>
          </a:p>
          <a:p>
            <a:pPr eaLnBrk="1" hangingPunct="1"/>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buFont typeface="Wingdings" pitchFamily="2" charset="2"/>
              <a:buNone/>
            </a:pP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递增年金的现值：</a:t>
            </a:r>
          </a:p>
        </p:txBody>
      </p:sp>
      <p:sp>
        <p:nvSpPr>
          <p:cNvPr id="8196" name="Rectangle 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2862810613"/>
              </p:ext>
            </p:extLst>
          </p:nvPr>
        </p:nvGraphicFramePr>
        <p:xfrm>
          <a:off x="1263114" y="1200134"/>
          <a:ext cx="6149597" cy="628666"/>
        </p:xfrm>
        <a:graphic>
          <a:graphicData uri="http://schemas.openxmlformats.org/presentationml/2006/ole">
            <mc:AlternateContent xmlns:mc="http://schemas.openxmlformats.org/markup-compatibility/2006">
              <mc:Choice xmlns:v="urn:schemas-microsoft-com:vml" Requires="v">
                <p:oleObj spid="_x0000_s2186" name="Equation" r:id="rId3" imgW="2489040" imgH="253800" progId="Equation.DSMT4">
                  <p:embed/>
                </p:oleObj>
              </mc:Choice>
              <mc:Fallback>
                <p:oleObj name="Equation" r:id="rId3" imgW="2489040" imgH="253800" progId="Equation.DSMT4">
                  <p:embed/>
                  <p:pic>
                    <p:nvPicPr>
                      <p:cNvPr id="0" name=""/>
                      <p:cNvPicPr>
                        <a:picLocks noChangeAspect="1" noChangeArrowheads="1"/>
                      </p:cNvPicPr>
                      <p:nvPr/>
                    </p:nvPicPr>
                    <p:blipFill>
                      <a:blip r:embed="rId4"/>
                      <a:srcRect/>
                      <a:stretch>
                        <a:fillRect/>
                      </a:stretch>
                    </p:blipFill>
                    <p:spPr bwMode="auto">
                      <a:xfrm>
                        <a:off x="1263114" y="1200134"/>
                        <a:ext cx="6149597" cy="628666"/>
                      </a:xfrm>
                      <a:prstGeom prst="rect">
                        <a:avLst/>
                      </a:prstGeom>
                      <a:noFill/>
                      <a:extLst/>
                    </p:spPr>
                  </p:pic>
                </p:oleObj>
              </mc:Fallback>
            </mc:AlternateContent>
          </a:graphicData>
        </a:graphic>
      </p:graphicFrame>
      <p:sp>
        <p:nvSpPr>
          <p:cNvPr id="8198" name="Rectangle 7"/>
          <p:cNvSpPr>
            <a:spLocks noChangeArrowheads="1"/>
          </p:cNvSpPr>
          <p:nvPr/>
        </p:nvSpPr>
        <p:spPr bwMode="auto">
          <a:xfrm>
            <a:off x="0" y="321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416" name="Object 8"/>
          <p:cNvGraphicFramePr>
            <a:graphicFrameLocks noGrp="1" noChangeAspect="1"/>
          </p:cNvGraphicFramePr>
          <p:nvPr>
            <p:ph sz="half" idx="4294967295"/>
            <p:extLst>
              <p:ext uri="{D42A27DB-BD31-4B8C-83A1-F6EECF244321}">
                <p14:modId xmlns:p14="http://schemas.microsoft.com/office/powerpoint/2010/main" val="3355399830"/>
              </p:ext>
            </p:extLst>
          </p:nvPr>
        </p:nvGraphicFramePr>
        <p:xfrm>
          <a:off x="2454059" y="2271513"/>
          <a:ext cx="1876228" cy="721944"/>
        </p:xfrm>
        <a:graphic>
          <a:graphicData uri="http://schemas.openxmlformats.org/presentationml/2006/ole">
            <mc:AlternateContent xmlns:mc="http://schemas.openxmlformats.org/markup-compatibility/2006">
              <mc:Choice xmlns:v="urn:schemas-microsoft-com:vml" Requires="v">
                <p:oleObj spid="_x0000_s2187" name="Equation" r:id="rId5" imgW="660240" imgH="253800" progId="Equation.DSMT4">
                  <p:embed/>
                </p:oleObj>
              </mc:Choice>
              <mc:Fallback>
                <p:oleObj name="Equation" r:id="rId5" imgW="660240" imgH="253800" progId="Equation.DSMT4">
                  <p:embed/>
                  <p:pic>
                    <p:nvPicPr>
                      <p:cNvPr id="0" name=""/>
                      <p:cNvPicPr>
                        <a:picLocks noGrp="1" noChangeAspect="1" noChangeArrowheads="1"/>
                      </p:cNvPicPr>
                      <p:nvPr/>
                    </p:nvPicPr>
                    <p:blipFill>
                      <a:blip r:embed="rId6"/>
                      <a:srcRect/>
                      <a:stretch>
                        <a:fillRect/>
                      </a:stretch>
                    </p:blipFill>
                    <p:spPr bwMode="auto">
                      <a:xfrm>
                        <a:off x="2454059" y="2271513"/>
                        <a:ext cx="1876228" cy="721944"/>
                      </a:xfrm>
                      <a:prstGeom prst="rect">
                        <a:avLst/>
                      </a:prstGeom>
                      <a:noFill/>
                      <a:ln>
                        <a:noFill/>
                      </a:ln>
                      <a:effectLs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075855879"/>
              </p:ext>
            </p:extLst>
          </p:nvPr>
        </p:nvGraphicFramePr>
        <p:xfrm>
          <a:off x="3045528" y="4561878"/>
          <a:ext cx="3187700" cy="1296988"/>
        </p:xfrm>
        <a:graphic>
          <a:graphicData uri="http://schemas.openxmlformats.org/presentationml/2006/ole">
            <mc:AlternateContent xmlns:mc="http://schemas.openxmlformats.org/markup-compatibility/2006">
              <mc:Choice xmlns:v="urn:schemas-microsoft-com:vml" Requires="v">
                <p:oleObj spid="_x0000_s2188" name="Equation" r:id="rId7" imgW="1054100" imgH="431800" progId="Equation.DSMT4">
                  <p:embed/>
                </p:oleObj>
              </mc:Choice>
              <mc:Fallback>
                <p:oleObj name="Equation" r:id="rId7" imgW="1054100" imgH="431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5528" y="4561878"/>
                        <a:ext cx="3187700" cy="1296988"/>
                      </a:xfrm>
                      <a:prstGeom prst="rect">
                        <a:avLst/>
                      </a:prstGeom>
                      <a:solidFill>
                        <a:srgbClr val="92D050"/>
                      </a:solidFill>
                    </p:spPr>
                  </p:pic>
                </p:oleObj>
              </mc:Fallback>
            </mc:AlternateContent>
          </a:graphicData>
        </a:graphic>
      </p:graphicFrame>
    </p:spTree>
    <p:extLst>
      <p:ext uri="{BB962C8B-B14F-4D97-AF65-F5344CB8AC3E}">
        <p14:creationId xmlns:p14="http://schemas.microsoft.com/office/powerpoint/2010/main" val="2565497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412"/>
                                        </p:tgtEl>
                                        <p:attrNameLst>
                                          <p:attrName>style.visibility</p:attrName>
                                        </p:attrNameLst>
                                      </p:cBhvr>
                                      <p:to>
                                        <p:strVal val="visible"/>
                                      </p:to>
                                    </p:set>
                                    <p:anim calcmode="lin" valueType="num">
                                      <p:cBhvr additive="base">
                                        <p:cTn id="11" dur="500" fill="hold"/>
                                        <p:tgtEl>
                                          <p:spTgt spid="17412"/>
                                        </p:tgtEl>
                                        <p:attrNameLst>
                                          <p:attrName>ppt_x</p:attrName>
                                        </p:attrNameLst>
                                      </p:cBhvr>
                                      <p:tavLst>
                                        <p:tav tm="0">
                                          <p:val>
                                            <p:strVal val="#ppt_x"/>
                                          </p:val>
                                        </p:tav>
                                        <p:tav tm="100000">
                                          <p:val>
                                            <p:strVal val="#ppt_x"/>
                                          </p:val>
                                        </p:tav>
                                      </p:tavLst>
                                    </p:anim>
                                    <p:anim calcmode="lin" valueType="num">
                                      <p:cBhvr additive="base">
                                        <p:cTn id="12"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anim calcmode="lin" valueType="num">
                                      <p:cBhvr additive="base">
                                        <p:cTn id="17"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41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416"/>
                                        </p:tgtEl>
                                        <p:attrNameLst>
                                          <p:attrName>style.visibility</p:attrName>
                                        </p:attrNameLst>
                                      </p:cBhvr>
                                      <p:to>
                                        <p:strVal val="visible"/>
                                      </p:to>
                                    </p:set>
                                    <p:anim calcmode="lin" valueType="num">
                                      <p:cBhvr additive="base">
                                        <p:cTn id="21" dur="500" fill="hold"/>
                                        <p:tgtEl>
                                          <p:spTgt spid="17416"/>
                                        </p:tgtEl>
                                        <p:attrNameLst>
                                          <p:attrName>ppt_x</p:attrName>
                                        </p:attrNameLst>
                                      </p:cBhvr>
                                      <p:tavLst>
                                        <p:tav tm="0">
                                          <p:val>
                                            <p:strVal val="#ppt_x"/>
                                          </p:val>
                                        </p:tav>
                                        <p:tav tm="100000">
                                          <p:val>
                                            <p:strVal val="#ppt_x"/>
                                          </p:val>
                                        </p:tav>
                                      </p:tavLst>
                                    </p:anim>
                                    <p:anim calcmode="lin" valueType="num">
                                      <p:cBhvr additive="base">
                                        <p:cTn id="22" dur="500" fill="hold"/>
                                        <p:tgtEl>
                                          <p:spTgt spid="1741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B264781-13A5-47E9-BD09-73F87EA52396}" type="slidenum">
              <a:rPr lang="en-US" altLang="zh-CN" smtClean="0"/>
              <a:pPr eaLnBrk="1" hangingPunct="1"/>
              <a:t>40</a:t>
            </a:fld>
            <a:endParaRPr lang="en-US" altLang="zh-CN" smtClean="0"/>
          </a:p>
        </p:txBody>
      </p:sp>
      <p:sp>
        <p:nvSpPr>
          <p:cNvPr id="401411" name="Rectangle 3"/>
          <p:cNvSpPr>
            <a:spLocks noGrp="1" noChangeArrowheads="1"/>
          </p:cNvSpPr>
          <p:nvPr>
            <p:ph type="body" idx="1"/>
          </p:nvPr>
        </p:nvSpPr>
        <p:spPr>
          <a:xfrm>
            <a:off x="476099" y="1697606"/>
            <a:ext cx="8229600" cy="4195762"/>
          </a:xfrm>
        </p:spPr>
        <p:txBody>
          <a:bodyPr/>
          <a:lstStyle/>
          <a:p>
            <a:pPr marL="342900" lvl="1" indent="-342900" eaLnBrk="1" hangingPunct="1">
              <a:lnSpc>
                <a:spcPct val="110000"/>
              </a:lnSpc>
              <a:buClr>
                <a:schemeClr val="tx2"/>
              </a:buClr>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连续</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支付的递增</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年金：</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第一年连续支付</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元，第二年连续支付</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元，</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，第</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n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年连续支付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n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元。 </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818" y="3236312"/>
            <a:ext cx="8038163" cy="258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614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1411">
                                            <p:txEl>
                                              <p:pRg st="0" end="0"/>
                                            </p:txEl>
                                          </p:spTgt>
                                        </p:tgtEl>
                                        <p:attrNameLst>
                                          <p:attrName>style.visibility</p:attrName>
                                        </p:attrNameLst>
                                      </p:cBhvr>
                                      <p:to>
                                        <p:strVal val="visible"/>
                                      </p:to>
                                    </p:set>
                                    <p:anim calcmode="lin" valueType="num">
                                      <p:cBhvr additive="base">
                                        <p:cTn id="7" dur="500" fill="hold"/>
                                        <p:tgtEl>
                                          <p:spTgt spid="401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14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6"/>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fld id="{70BA9D98-D1F2-4AE7-B963-AEB8DBF80E5F}" type="slidenum">
              <a:rPr lang="en-US" altLang="zh-CN" smtClean="0"/>
              <a:pPr eaLnBrk="1" hangingPunct="1">
                <a:buNone/>
              </a:pPr>
              <a:t>41</a:t>
            </a:fld>
            <a:endParaRPr lang="en-US" altLang="zh-CN" dirty="0" smtClean="0"/>
          </a:p>
        </p:txBody>
      </p:sp>
      <p:sp>
        <p:nvSpPr>
          <p:cNvPr id="406530" name="Rectangle 2"/>
          <p:cNvSpPr>
            <a:spLocks noGrp="1" noChangeArrowheads="1"/>
          </p:cNvSpPr>
          <p:nvPr>
            <p:ph type="body" sz="half" idx="1"/>
          </p:nvPr>
        </p:nvSpPr>
        <p:spPr>
          <a:xfrm>
            <a:off x="467544" y="1254689"/>
            <a:ext cx="7632847" cy="864443"/>
          </a:xfrm>
        </p:spPr>
        <p:txBody>
          <a:bodyPr/>
          <a:lstStyle/>
          <a:p>
            <a:pPr eaLnBrk="1" hangingPunct="1"/>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连续支付的递减年金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第一年连续</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支付</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n</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元</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，第二年连续</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支付</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n</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- 1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元</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，第</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n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年连续支付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元</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406531" name="Picture 3"/>
          <p:cNvPicPr>
            <a:picLocks noChangeAspect="1" noChangeArrowheads="1"/>
          </p:cNvPicPr>
          <p:nvPr/>
        </p:nvPicPr>
        <p:blipFill>
          <a:blip r:embed="rId2">
            <a:extLst>
              <a:ext uri="{28A0092B-C50C-407E-A947-70E740481C1C}">
                <a14:useLocalDpi xmlns:a14="http://schemas.microsoft.com/office/drawing/2010/main" val="0"/>
              </a:ext>
            </a:extLst>
          </a:blip>
          <a:srcRect r="20532"/>
          <a:stretch>
            <a:fillRect/>
          </a:stretch>
        </p:blipFill>
        <p:spPr bwMode="auto">
          <a:xfrm>
            <a:off x="323528" y="3058322"/>
            <a:ext cx="8383253"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721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6530">
                                            <p:txEl>
                                              <p:pRg st="0" end="0"/>
                                            </p:txEl>
                                          </p:spTgt>
                                        </p:tgtEl>
                                        <p:attrNameLst>
                                          <p:attrName>style.visibility</p:attrName>
                                        </p:attrNameLst>
                                      </p:cBhvr>
                                      <p:to>
                                        <p:strVal val="visible"/>
                                      </p:to>
                                    </p:set>
                                    <p:anim calcmode="lin" valueType="num">
                                      <p:cBhvr additive="base">
                                        <p:cTn id="7" dur="500" fill="hold"/>
                                        <p:tgtEl>
                                          <p:spTgt spid="4065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653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6531"/>
                                        </p:tgtEl>
                                        <p:attrNameLst>
                                          <p:attrName>style.visibility</p:attrName>
                                        </p:attrNameLst>
                                      </p:cBhvr>
                                      <p:to>
                                        <p:strVal val="visible"/>
                                      </p:to>
                                    </p:set>
                                    <p:anim calcmode="lin" valueType="num">
                                      <p:cBhvr additive="base">
                                        <p:cTn id="11" dur="500" fill="hold"/>
                                        <p:tgtEl>
                                          <p:spTgt spid="406531"/>
                                        </p:tgtEl>
                                        <p:attrNameLst>
                                          <p:attrName>ppt_x</p:attrName>
                                        </p:attrNameLst>
                                      </p:cBhvr>
                                      <p:tavLst>
                                        <p:tav tm="0">
                                          <p:val>
                                            <p:strVal val="#ppt_x"/>
                                          </p:val>
                                        </p:tav>
                                        <p:tav tm="100000">
                                          <p:val>
                                            <p:strVal val="#ppt_x"/>
                                          </p:val>
                                        </p:tav>
                                      </p:tavLst>
                                    </p:anim>
                                    <p:anim calcmode="lin" valueType="num">
                                      <p:cBhvr additive="base">
                                        <p:cTn id="12" dur="500" fill="hold"/>
                                        <p:tgtEl>
                                          <p:spTgt spid="4065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0"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buNone/>
              <a:defRPr/>
            </a:pPr>
            <a:fld id="{C92C2E02-2C12-452F-B9A1-5CFF67C15154}" type="slidenum">
              <a:rPr lang="en-US" altLang="zh-CN" smtClean="0"/>
              <a:pPr>
                <a:buNone/>
                <a:defRPr/>
              </a:pPr>
              <a:t>42</a:t>
            </a:fld>
            <a:endParaRPr lang="en-US" altLang="zh-CN" dirty="0"/>
          </a:p>
        </p:txBody>
      </p:sp>
      <p:graphicFrame>
        <p:nvGraphicFramePr>
          <p:cNvPr id="2" name="对象 1"/>
          <p:cNvGraphicFramePr>
            <a:graphicFrameLocks noChangeAspect="1"/>
          </p:cNvGraphicFramePr>
          <p:nvPr>
            <p:extLst>
              <p:ext uri="{D42A27DB-BD31-4B8C-83A1-F6EECF244321}">
                <p14:modId xmlns:p14="http://schemas.microsoft.com/office/powerpoint/2010/main" val="804777736"/>
              </p:ext>
            </p:extLst>
          </p:nvPr>
        </p:nvGraphicFramePr>
        <p:xfrm>
          <a:off x="908151" y="2251075"/>
          <a:ext cx="2262188" cy="1076325"/>
        </p:xfrm>
        <a:graphic>
          <a:graphicData uri="http://schemas.openxmlformats.org/presentationml/2006/ole">
            <mc:AlternateContent xmlns:mc="http://schemas.openxmlformats.org/markup-compatibility/2006">
              <mc:Choice xmlns:v="urn:schemas-microsoft-com:vml" Requires="v">
                <p:oleObj spid="_x0000_s62585" name="Equation" r:id="rId3" imgW="825480" imgH="393480" progId="Equation.DSMT4">
                  <p:embed/>
                </p:oleObj>
              </mc:Choice>
              <mc:Fallback>
                <p:oleObj name="Equation" r:id="rId3" imgW="825480" imgH="393480" progId="Equation.DSMT4">
                  <p:embed/>
                  <p:pic>
                    <p:nvPicPr>
                      <p:cNvPr id="0" name="对象 2"/>
                      <p:cNvPicPr>
                        <a:picLocks noChangeAspect="1" noChangeArrowheads="1"/>
                      </p:cNvPicPr>
                      <p:nvPr/>
                    </p:nvPicPr>
                    <p:blipFill>
                      <a:blip r:embed="rId4"/>
                      <a:srcRect/>
                      <a:stretch>
                        <a:fillRect/>
                      </a:stretch>
                    </p:blipFill>
                    <p:spPr bwMode="auto">
                      <a:xfrm>
                        <a:off x="908151" y="2251075"/>
                        <a:ext cx="2262188" cy="1076325"/>
                      </a:xfrm>
                      <a:prstGeom prst="rect">
                        <a:avLst/>
                      </a:prstGeom>
                      <a:solidFill>
                        <a:schemeClr val="accent1"/>
                      </a:solid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964456085"/>
              </p:ext>
            </p:extLst>
          </p:nvPr>
        </p:nvGraphicFramePr>
        <p:xfrm>
          <a:off x="6287302" y="2299001"/>
          <a:ext cx="1741488" cy="1077913"/>
        </p:xfrm>
        <a:graphic>
          <a:graphicData uri="http://schemas.openxmlformats.org/presentationml/2006/ole">
            <mc:AlternateContent xmlns:mc="http://schemas.openxmlformats.org/markup-compatibility/2006">
              <mc:Choice xmlns:v="urn:schemas-microsoft-com:vml" Requires="v">
                <p:oleObj spid="_x0000_s62586" name="Equation" r:id="rId5" imgW="634680" imgH="393480" progId="Equation.DSMT4">
                  <p:embed/>
                </p:oleObj>
              </mc:Choice>
              <mc:Fallback>
                <p:oleObj name="Equation" r:id="rId5" imgW="634680" imgH="393480" progId="Equation.DSMT4">
                  <p:embed/>
                  <p:pic>
                    <p:nvPicPr>
                      <p:cNvPr id="0" name="对象 2"/>
                      <p:cNvPicPr>
                        <a:picLocks noChangeAspect="1" noChangeArrowheads="1"/>
                      </p:cNvPicPr>
                      <p:nvPr/>
                    </p:nvPicPr>
                    <p:blipFill>
                      <a:blip r:embed="rId6"/>
                      <a:srcRect/>
                      <a:stretch>
                        <a:fillRect/>
                      </a:stretch>
                    </p:blipFill>
                    <p:spPr bwMode="auto">
                      <a:xfrm>
                        <a:off x="6287302" y="2299001"/>
                        <a:ext cx="1741488" cy="1077913"/>
                      </a:xfrm>
                      <a:prstGeom prst="rect">
                        <a:avLst/>
                      </a:prstGeom>
                      <a:solidFill>
                        <a:schemeClr val="accent1"/>
                      </a:solidFill>
                      <a:ln>
                        <a:noFill/>
                      </a:ln>
                    </p:spPr>
                  </p:pic>
                </p:oleObj>
              </mc:Fallback>
            </mc:AlternateContent>
          </a:graphicData>
        </a:graphic>
      </p:graphicFrame>
      <p:sp>
        <p:nvSpPr>
          <p:cNvPr id="4" name="TextBox 3"/>
          <p:cNvSpPr txBox="1"/>
          <p:nvPr/>
        </p:nvSpPr>
        <p:spPr>
          <a:xfrm>
            <a:off x="2233061" y="972151"/>
            <a:ext cx="5235729" cy="605359"/>
          </a:xfrm>
          <a:prstGeom prst="rect">
            <a:avLst/>
          </a:prstGeom>
          <a:noFill/>
        </p:spPr>
        <p:txBody>
          <a:bodyPr wrap="none" rtlCol="0">
            <a:spAutoFit/>
          </a:bodyPr>
          <a:lstStyle/>
          <a:p>
            <a:pPr>
              <a:buNone/>
            </a:pPr>
            <a:r>
              <a:rPr lang="zh-CN" altLang="en-US" sz="2800" dirty="0" smtClean="0">
                <a:latin typeface="黑体" panose="02010609060101010101" pitchFamily="49" charset="-122"/>
                <a:ea typeface="黑体" panose="02010609060101010101" pitchFamily="49" charset="-122"/>
              </a:rPr>
              <a:t>连续支付变额年金的价值（</a:t>
            </a:r>
            <a:r>
              <a:rPr lang="en-US" altLang="zh-CN" sz="2800" i="1" dirty="0" smtClean="0">
                <a:latin typeface="黑体" panose="02010609060101010101" pitchFamily="49" charset="-122"/>
                <a:ea typeface="黑体" panose="02010609060101010101" pitchFamily="49" charset="-122"/>
              </a:rPr>
              <a:t>V </a:t>
            </a:r>
            <a:r>
              <a:rPr lang="zh-CN" altLang="en-US" sz="2800" dirty="0" smtClean="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74674597"/>
              </p:ext>
            </p:extLst>
          </p:nvPr>
        </p:nvGraphicFramePr>
        <p:xfrm>
          <a:off x="4084572" y="2546968"/>
          <a:ext cx="1532706" cy="533115"/>
        </p:xfrm>
        <a:graphic>
          <a:graphicData uri="http://schemas.openxmlformats.org/presentationml/2006/ole">
            <mc:AlternateContent xmlns:mc="http://schemas.openxmlformats.org/markup-compatibility/2006">
              <mc:Choice xmlns:v="urn:schemas-microsoft-com:vml" Requires="v">
                <p:oleObj spid="_x0000_s62587" name="Equation" r:id="rId7" imgW="583920" imgH="203040" progId="Equation.DSMT4">
                  <p:embed/>
                </p:oleObj>
              </mc:Choice>
              <mc:Fallback>
                <p:oleObj name="Equation" r:id="rId7" imgW="583920" imgH="203040" progId="Equation.DSMT4">
                  <p:embed/>
                  <p:pic>
                    <p:nvPicPr>
                      <p:cNvPr id="0" name=""/>
                      <p:cNvPicPr/>
                      <p:nvPr/>
                    </p:nvPicPr>
                    <p:blipFill>
                      <a:blip r:embed="rId8"/>
                      <a:stretch>
                        <a:fillRect/>
                      </a:stretch>
                    </p:blipFill>
                    <p:spPr>
                      <a:xfrm>
                        <a:off x="4084572" y="2546968"/>
                        <a:ext cx="1532706" cy="533115"/>
                      </a:xfrm>
                      <a:prstGeom prst="rect">
                        <a:avLst/>
                      </a:prstGeom>
                      <a:solidFill>
                        <a:schemeClr val="accent3">
                          <a:lumMod val="85000"/>
                        </a:schemeClr>
                      </a:solid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754787288"/>
              </p:ext>
            </p:extLst>
          </p:nvPr>
        </p:nvGraphicFramePr>
        <p:xfrm>
          <a:off x="935622" y="4769886"/>
          <a:ext cx="2401888" cy="1077913"/>
        </p:xfrm>
        <a:graphic>
          <a:graphicData uri="http://schemas.openxmlformats.org/presentationml/2006/ole">
            <mc:AlternateContent xmlns:mc="http://schemas.openxmlformats.org/markup-compatibility/2006">
              <mc:Choice xmlns:v="urn:schemas-microsoft-com:vml" Requires="v">
                <p:oleObj spid="_x0000_s62588" name="Equation" r:id="rId9" imgW="876240" imgH="393480" progId="Equation.DSMT4">
                  <p:embed/>
                </p:oleObj>
              </mc:Choice>
              <mc:Fallback>
                <p:oleObj name="Equation" r:id="rId9" imgW="876240" imgH="393480" progId="Equation.DSMT4">
                  <p:embed/>
                  <p:pic>
                    <p:nvPicPr>
                      <p:cNvPr id="0" name="对象 1"/>
                      <p:cNvPicPr>
                        <a:picLocks noChangeAspect="1" noChangeArrowheads="1"/>
                      </p:cNvPicPr>
                      <p:nvPr/>
                    </p:nvPicPr>
                    <p:blipFill>
                      <a:blip r:embed="rId10"/>
                      <a:srcRect/>
                      <a:stretch>
                        <a:fillRect/>
                      </a:stretch>
                    </p:blipFill>
                    <p:spPr bwMode="auto">
                      <a:xfrm>
                        <a:off x="935622" y="4769886"/>
                        <a:ext cx="2401888" cy="10779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098279653"/>
              </p:ext>
            </p:extLst>
          </p:nvPr>
        </p:nvGraphicFramePr>
        <p:xfrm>
          <a:off x="6307439" y="4770554"/>
          <a:ext cx="1776412" cy="1077913"/>
        </p:xfrm>
        <a:graphic>
          <a:graphicData uri="http://schemas.openxmlformats.org/presentationml/2006/ole">
            <mc:AlternateContent xmlns:mc="http://schemas.openxmlformats.org/markup-compatibility/2006">
              <mc:Choice xmlns:v="urn:schemas-microsoft-com:vml" Requires="v">
                <p:oleObj spid="_x0000_s62589" name="Equation" r:id="rId11" imgW="647640" imgH="393480" progId="Equation.DSMT4">
                  <p:embed/>
                </p:oleObj>
              </mc:Choice>
              <mc:Fallback>
                <p:oleObj name="Equation" r:id="rId11" imgW="647640" imgH="393480" progId="Equation.DSMT4">
                  <p:embed/>
                  <p:pic>
                    <p:nvPicPr>
                      <p:cNvPr id="0" name="对象 2"/>
                      <p:cNvPicPr>
                        <a:picLocks noChangeAspect="1" noChangeArrowheads="1"/>
                      </p:cNvPicPr>
                      <p:nvPr/>
                    </p:nvPicPr>
                    <p:blipFill>
                      <a:blip r:embed="rId12"/>
                      <a:srcRect/>
                      <a:stretch>
                        <a:fillRect/>
                      </a:stretch>
                    </p:blipFill>
                    <p:spPr bwMode="auto">
                      <a:xfrm>
                        <a:off x="6307439" y="4770554"/>
                        <a:ext cx="1776412" cy="10779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812127385"/>
              </p:ext>
            </p:extLst>
          </p:nvPr>
        </p:nvGraphicFramePr>
        <p:xfrm>
          <a:off x="4015657" y="5037689"/>
          <a:ext cx="1531937" cy="533400"/>
        </p:xfrm>
        <a:graphic>
          <a:graphicData uri="http://schemas.openxmlformats.org/presentationml/2006/ole">
            <mc:AlternateContent xmlns:mc="http://schemas.openxmlformats.org/markup-compatibility/2006">
              <mc:Choice xmlns:v="urn:schemas-microsoft-com:vml" Requires="v">
                <p:oleObj spid="_x0000_s62590" name="Equation" r:id="rId13" imgW="583920" imgH="203040" progId="Equation.DSMT4">
                  <p:embed/>
                </p:oleObj>
              </mc:Choice>
              <mc:Fallback>
                <p:oleObj name="Equation" r:id="rId13" imgW="583920" imgH="203040" progId="Equation.DSMT4">
                  <p:embed/>
                  <p:pic>
                    <p:nvPicPr>
                      <p:cNvPr id="0" name="对象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15657" y="5037689"/>
                        <a:ext cx="1531937" cy="53340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9919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6"/>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fld id="{4505E632-A2C5-4A98-BBE6-4FDD7E812E68}" type="slidenum">
              <a:rPr lang="en-US" altLang="zh-CN" smtClean="0"/>
              <a:pPr eaLnBrk="1" hangingPunct="1">
                <a:buNone/>
              </a:pPr>
              <a:t>43</a:t>
            </a:fld>
            <a:endParaRPr lang="en-US" altLang="zh-CN" smtClean="0"/>
          </a:p>
        </p:txBody>
      </p:sp>
      <p:sp>
        <p:nvSpPr>
          <p:cNvPr id="403458" name="Rectangle 2"/>
          <p:cNvSpPr>
            <a:spLocks noGrp="1" noChangeArrowheads="1"/>
          </p:cNvSpPr>
          <p:nvPr>
            <p:ph type="body" sz="half" idx="1"/>
          </p:nvPr>
        </p:nvSpPr>
        <p:spPr>
          <a:xfrm>
            <a:off x="468313" y="476250"/>
            <a:ext cx="7488063" cy="1944688"/>
          </a:xfrm>
        </p:spPr>
        <p:txBody>
          <a:bodyPr/>
          <a:lstStyle/>
          <a:p>
            <a:pPr marL="0" indent="0" eaLnBrk="1" hangingPunct="1">
              <a:lnSpc>
                <a:spcPct val="140000"/>
              </a:lnSpc>
              <a:buNone/>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例：</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一个现金流在第</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年连续支付</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30</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元，第</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年连续支付</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40</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元，第</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年连续支付</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50</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元，直到第</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10</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年连续支付</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120</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元，假设年利率为</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5%</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，求这项年金的现值。</a:t>
            </a:r>
          </a:p>
          <a:p>
            <a:pPr eaLnBrk="1" hangingPunct="1">
              <a:lnSpc>
                <a:spcPct val="140000"/>
              </a:lnSpc>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解：</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分解为两项年金</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p>
        </p:txBody>
      </p:sp>
      <p:pic>
        <p:nvPicPr>
          <p:cNvPr id="403459" name="Picture 3"/>
          <p:cNvPicPr>
            <a:picLocks noChangeAspect="1" noChangeArrowheads="1"/>
          </p:cNvPicPr>
          <p:nvPr/>
        </p:nvPicPr>
        <p:blipFill>
          <a:blip r:embed="rId3">
            <a:extLst>
              <a:ext uri="{28A0092B-C50C-407E-A947-70E740481C1C}">
                <a14:useLocalDpi xmlns:a14="http://schemas.microsoft.com/office/drawing/2010/main" val="0"/>
              </a:ext>
            </a:extLst>
          </a:blip>
          <a:srcRect l="11104" r="18535"/>
          <a:stretch>
            <a:fillRect/>
          </a:stretch>
        </p:blipFill>
        <p:spPr bwMode="auto">
          <a:xfrm>
            <a:off x="1116013" y="2708275"/>
            <a:ext cx="6696075"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3460" name="Object 4"/>
          <p:cNvGraphicFramePr>
            <a:graphicFrameLocks noGrp="1" noChangeAspect="1"/>
          </p:cNvGraphicFramePr>
          <p:nvPr>
            <p:ph sz="half" idx="2"/>
            <p:extLst>
              <p:ext uri="{D42A27DB-BD31-4B8C-83A1-F6EECF244321}">
                <p14:modId xmlns:p14="http://schemas.microsoft.com/office/powerpoint/2010/main" val="1327035702"/>
              </p:ext>
            </p:extLst>
          </p:nvPr>
        </p:nvGraphicFramePr>
        <p:xfrm>
          <a:off x="3011488" y="5900738"/>
          <a:ext cx="2616200" cy="452437"/>
        </p:xfrm>
        <a:graphic>
          <a:graphicData uri="http://schemas.openxmlformats.org/presentationml/2006/ole">
            <mc:AlternateContent xmlns:mc="http://schemas.openxmlformats.org/markup-compatibility/2006">
              <mc:Choice xmlns:v="urn:schemas-microsoft-com:vml" Requires="v">
                <p:oleObj spid="_x0000_s29746" name="Equation" r:id="rId4" imgW="1396800" imgH="241200" progId="Equation.DSMT4">
                  <p:embed/>
                </p:oleObj>
              </mc:Choice>
              <mc:Fallback>
                <p:oleObj name="Equation" r:id="rId4" imgW="1396800" imgH="241200" progId="Equation.DSMT4">
                  <p:embed/>
                  <p:pic>
                    <p:nvPicPr>
                      <p:cNvPr id="0" name=""/>
                      <p:cNvPicPr>
                        <a:picLocks noGrp="1" noChangeAspect="1" noChangeArrowheads="1"/>
                      </p:cNvPicPr>
                      <p:nvPr/>
                    </p:nvPicPr>
                    <p:blipFill>
                      <a:blip r:embed="rId5"/>
                      <a:srcRect/>
                      <a:stretch>
                        <a:fillRect/>
                      </a:stretch>
                    </p:blipFill>
                    <p:spPr bwMode="auto">
                      <a:xfrm>
                        <a:off x="3011488" y="5900738"/>
                        <a:ext cx="2616200" cy="452437"/>
                      </a:xfrm>
                      <a:prstGeom prst="rect">
                        <a:avLst/>
                      </a:prstGeom>
                      <a:solidFill>
                        <a:srgbClr val="E9FFF0"/>
                      </a:solidFill>
                    </p:spPr>
                  </p:pic>
                </p:oleObj>
              </mc:Fallback>
            </mc:AlternateContent>
          </a:graphicData>
        </a:graphic>
      </p:graphicFrame>
    </p:spTree>
    <p:extLst>
      <p:ext uri="{BB962C8B-B14F-4D97-AF65-F5344CB8AC3E}">
        <p14:creationId xmlns:p14="http://schemas.microsoft.com/office/powerpoint/2010/main" val="915467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3458">
                                            <p:txEl>
                                              <p:pRg st="0" end="0"/>
                                            </p:txEl>
                                          </p:spTgt>
                                        </p:tgtEl>
                                        <p:attrNameLst>
                                          <p:attrName>style.visibility</p:attrName>
                                        </p:attrNameLst>
                                      </p:cBhvr>
                                      <p:to>
                                        <p:strVal val="visible"/>
                                      </p:to>
                                    </p:set>
                                    <p:anim calcmode="lin" valueType="num">
                                      <p:cBhvr additive="base">
                                        <p:cTn id="7" dur="500" fill="hold"/>
                                        <p:tgtEl>
                                          <p:spTgt spid="4034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34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3458">
                                            <p:txEl>
                                              <p:pRg st="1" end="1"/>
                                            </p:txEl>
                                          </p:spTgt>
                                        </p:tgtEl>
                                        <p:attrNameLst>
                                          <p:attrName>style.visibility</p:attrName>
                                        </p:attrNameLst>
                                      </p:cBhvr>
                                      <p:to>
                                        <p:strVal val="visible"/>
                                      </p:to>
                                    </p:set>
                                    <p:anim calcmode="lin" valueType="num">
                                      <p:cBhvr additive="base">
                                        <p:cTn id="13" dur="500" fill="hold"/>
                                        <p:tgtEl>
                                          <p:spTgt spid="40345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34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03459"/>
                                        </p:tgtEl>
                                        <p:attrNameLst>
                                          <p:attrName>style.visibility</p:attrName>
                                        </p:attrNameLst>
                                      </p:cBhvr>
                                      <p:to>
                                        <p:strVal val="visible"/>
                                      </p:to>
                                    </p:set>
                                    <p:anim calcmode="lin" valueType="num">
                                      <p:cBhvr additive="base">
                                        <p:cTn id="19" dur="500" fill="hold"/>
                                        <p:tgtEl>
                                          <p:spTgt spid="403459"/>
                                        </p:tgtEl>
                                        <p:attrNameLst>
                                          <p:attrName>ppt_x</p:attrName>
                                        </p:attrNameLst>
                                      </p:cBhvr>
                                      <p:tavLst>
                                        <p:tav tm="0">
                                          <p:val>
                                            <p:strVal val="#ppt_x"/>
                                          </p:val>
                                        </p:tav>
                                        <p:tav tm="100000">
                                          <p:val>
                                            <p:strVal val="#ppt_x"/>
                                          </p:val>
                                        </p:tav>
                                      </p:tavLst>
                                    </p:anim>
                                    <p:anim calcmode="lin" valueType="num">
                                      <p:cBhvr additive="base">
                                        <p:cTn id="20" dur="500" fill="hold"/>
                                        <p:tgtEl>
                                          <p:spTgt spid="40345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03460"/>
                                        </p:tgtEl>
                                        <p:attrNameLst>
                                          <p:attrName>style.visibility</p:attrName>
                                        </p:attrNameLst>
                                      </p:cBhvr>
                                      <p:to>
                                        <p:strVal val="visible"/>
                                      </p:to>
                                    </p:set>
                                    <p:anim calcmode="lin" valueType="num">
                                      <p:cBhvr additive="base">
                                        <p:cTn id="25" dur="500" fill="hold"/>
                                        <p:tgtEl>
                                          <p:spTgt spid="403460"/>
                                        </p:tgtEl>
                                        <p:attrNameLst>
                                          <p:attrName>ppt_x</p:attrName>
                                        </p:attrNameLst>
                                      </p:cBhvr>
                                      <p:tavLst>
                                        <p:tav tm="0">
                                          <p:val>
                                            <p:strVal val="#ppt_x"/>
                                          </p:val>
                                        </p:tav>
                                        <p:tav tm="100000">
                                          <p:val>
                                            <p:strVal val="#ppt_x"/>
                                          </p:val>
                                        </p:tav>
                                      </p:tavLst>
                                    </p:anim>
                                    <p:anim calcmode="lin" valueType="num">
                                      <p:cBhvr additive="base">
                                        <p:cTn id="26" dur="500" fill="hold"/>
                                        <p:tgtEl>
                                          <p:spTgt spid="4034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6B85436-DA10-4A49-943A-5D3BC3C94AAE}" type="slidenum">
              <a:rPr lang="en-US" altLang="zh-CN" smtClean="0"/>
              <a:pPr eaLnBrk="1" hangingPunct="1"/>
              <a:t>44</a:t>
            </a:fld>
            <a:endParaRPr lang="en-US" altLang="zh-CN" smtClean="0"/>
          </a:p>
        </p:txBody>
      </p:sp>
      <p:sp>
        <p:nvSpPr>
          <p:cNvPr id="404482" name="Rectangle 2"/>
          <p:cNvSpPr>
            <a:spLocks noGrp="1" noChangeArrowheads="1"/>
          </p:cNvSpPr>
          <p:nvPr>
            <p:ph type="body" idx="1"/>
          </p:nvPr>
        </p:nvSpPr>
        <p:spPr>
          <a:xfrm>
            <a:off x="468313" y="836613"/>
            <a:ext cx="8229600" cy="4411662"/>
          </a:xfrm>
        </p:spPr>
        <p:txBody>
          <a:bodyPr/>
          <a:lstStyle/>
          <a:p>
            <a:pPr eaLnBrk="1" hangingPunct="1"/>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计算：</a:t>
            </a:r>
          </a:p>
        </p:txBody>
      </p:sp>
      <p:sp>
        <p:nvSpPr>
          <p:cNvPr id="45060"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061" name="Rectangle 5"/>
          <p:cNvSpPr>
            <a:spLocks noChangeArrowheads="1"/>
          </p:cNvSpPr>
          <p:nvPr/>
        </p:nvSpPr>
        <p:spPr bwMode="auto">
          <a:xfrm>
            <a:off x="0" y="2127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04488" name="Object 8"/>
          <p:cNvGraphicFramePr>
            <a:graphicFrameLocks noChangeAspect="1"/>
          </p:cNvGraphicFramePr>
          <p:nvPr>
            <p:extLst>
              <p:ext uri="{D42A27DB-BD31-4B8C-83A1-F6EECF244321}">
                <p14:modId xmlns:p14="http://schemas.microsoft.com/office/powerpoint/2010/main" val="1489995360"/>
              </p:ext>
            </p:extLst>
          </p:nvPr>
        </p:nvGraphicFramePr>
        <p:xfrm>
          <a:off x="1586165" y="2225567"/>
          <a:ext cx="2184400" cy="774700"/>
        </p:xfrm>
        <a:graphic>
          <a:graphicData uri="http://schemas.openxmlformats.org/presentationml/2006/ole">
            <mc:AlternateContent xmlns:mc="http://schemas.openxmlformats.org/markup-compatibility/2006">
              <mc:Choice xmlns:v="urn:schemas-microsoft-com:vml" Requires="v">
                <p:oleObj spid="_x0000_s30876" name="Equation" r:id="rId3" imgW="1117440" imgH="393480" progId="">
                  <p:embed/>
                </p:oleObj>
              </mc:Choice>
              <mc:Fallback>
                <p:oleObj name="Equation" r:id="rId3" imgW="1117440" imgH="3934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6165" y="2225567"/>
                        <a:ext cx="2184400"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4490" name="Object 10"/>
          <p:cNvGraphicFramePr>
            <a:graphicFrameLocks noChangeAspect="1"/>
          </p:cNvGraphicFramePr>
          <p:nvPr>
            <p:extLst>
              <p:ext uri="{D42A27DB-BD31-4B8C-83A1-F6EECF244321}">
                <p14:modId xmlns:p14="http://schemas.microsoft.com/office/powerpoint/2010/main" val="1273756691"/>
              </p:ext>
            </p:extLst>
          </p:nvPr>
        </p:nvGraphicFramePr>
        <p:xfrm>
          <a:off x="1518788" y="3535966"/>
          <a:ext cx="5232400" cy="863600"/>
        </p:xfrm>
        <a:graphic>
          <a:graphicData uri="http://schemas.openxmlformats.org/presentationml/2006/ole">
            <mc:AlternateContent xmlns:mc="http://schemas.openxmlformats.org/markup-compatibility/2006">
              <mc:Choice xmlns:v="urn:schemas-microsoft-com:vml" Requires="v">
                <p:oleObj spid="_x0000_s30877" name="Equation" r:id="rId5" imgW="2768400" imgH="457200" progId="">
                  <p:embed/>
                </p:oleObj>
              </mc:Choice>
              <mc:Fallback>
                <p:oleObj name="Equation" r:id="rId5" imgW="2768400" imgH="4572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8788" y="3535966"/>
                        <a:ext cx="52324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4491" name="Object 11"/>
          <p:cNvGraphicFramePr>
            <a:graphicFrameLocks noChangeAspect="1"/>
          </p:cNvGraphicFramePr>
          <p:nvPr>
            <p:extLst>
              <p:ext uri="{D42A27DB-BD31-4B8C-83A1-F6EECF244321}">
                <p14:modId xmlns:p14="http://schemas.microsoft.com/office/powerpoint/2010/main" val="3353800435"/>
              </p:ext>
            </p:extLst>
          </p:nvPr>
        </p:nvGraphicFramePr>
        <p:xfrm>
          <a:off x="1614688" y="5244164"/>
          <a:ext cx="3832225" cy="468313"/>
        </p:xfrm>
        <a:graphic>
          <a:graphicData uri="http://schemas.openxmlformats.org/presentationml/2006/ole">
            <mc:AlternateContent xmlns:mc="http://schemas.openxmlformats.org/markup-compatibility/2006">
              <mc:Choice xmlns:v="urn:schemas-microsoft-com:vml" Requires="v">
                <p:oleObj spid="_x0000_s30878" name="Equation" r:id="rId7" imgW="1981080" imgH="241200" progId="Equation.DSMT4">
                  <p:embed/>
                </p:oleObj>
              </mc:Choice>
              <mc:Fallback>
                <p:oleObj name="Equation" r:id="rId7" imgW="1981080" imgH="241200" progId="Equation.DSMT4">
                  <p:embed/>
                  <p:pic>
                    <p:nvPicPr>
                      <p:cNvPr id="0" name=""/>
                      <p:cNvPicPr>
                        <a:picLocks noChangeAspect="1" noChangeArrowheads="1"/>
                      </p:cNvPicPr>
                      <p:nvPr/>
                    </p:nvPicPr>
                    <p:blipFill>
                      <a:blip r:embed="rId8"/>
                      <a:srcRect/>
                      <a:stretch>
                        <a:fillRect/>
                      </a:stretch>
                    </p:blipFill>
                    <p:spPr bwMode="auto">
                      <a:xfrm>
                        <a:off x="1614688" y="5244164"/>
                        <a:ext cx="3832225"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Grp="1" noChangeAspect="1"/>
          </p:cNvGraphicFramePr>
          <p:nvPr>
            <p:extLst>
              <p:ext uri="{D42A27DB-BD31-4B8C-83A1-F6EECF244321}">
                <p14:modId xmlns:p14="http://schemas.microsoft.com/office/powerpoint/2010/main" val="3415512502"/>
              </p:ext>
            </p:extLst>
          </p:nvPr>
        </p:nvGraphicFramePr>
        <p:xfrm>
          <a:off x="1955800" y="1020729"/>
          <a:ext cx="2616200" cy="452437"/>
        </p:xfrm>
        <a:graphic>
          <a:graphicData uri="http://schemas.openxmlformats.org/presentationml/2006/ole">
            <mc:AlternateContent xmlns:mc="http://schemas.openxmlformats.org/markup-compatibility/2006">
              <mc:Choice xmlns:v="urn:schemas-microsoft-com:vml" Requires="v">
                <p:oleObj spid="_x0000_s30879" name="Equation" r:id="rId9" imgW="1396800" imgH="241200" progId="Equation.DSMT4">
                  <p:embed/>
                </p:oleObj>
              </mc:Choice>
              <mc:Fallback>
                <p:oleObj name="Equation" r:id="rId9" imgW="1396800" imgH="241200" progId="Equation.DSMT4">
                  <p:embed/>
                  <p:pic>
                    <p:nvPicPr>
                      <p:cNvPr id="0" name="Object 4"/>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55800" y="1020729"/>
                        <a:ext cx="2616200" cy="452437"/>
                      </a:xfrm>
                      <a:prstGeom prst="rect">
                        <a:avLst/>
                      </a:prstGeom>
                      <a:solidFill>
                        <a:srgbClr val="E9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72962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4488"/>
                                        </p:tgtEl>
                                        <p:attrNameLst>
                                          <p:attrName>style.visibility</p:attrName>
                                        </p:attrNameLst>
                                      </p:cBhvr>
                                      <p:to>
                                        <p:strVal val="visible"/>
                                      </p:to>
                                    </p:set>
                                    <p:anim calcmode="lin" valueType="num">
                                      <p:cBhvr additive="base">
                                        <p:cTn id="7" dur="500" fill="hold"/>
                                        <p:tgtEl>
                                          <p:spTgt spid="404488"/>
                                        </p:tgtEl>
                                        <p:attrNameLst>
                                          <p:attrName>ppt_x</p:attrName>
                                        </p:attrNameLst>
                                      </p:cBhvr>
                                      <p:tavLst>
                                        <p:tav tm="0">
                                          <p:val>
                                            <p:strVal val="#ppt_x"/>
                                          </p:val>
                                        </p:tav>
                                        <p:tav tm="100000">
                                          <p:val>
                                            <p:strVal val="#ppt_x"/>
                                          </p:val>
                                        </p:tav>
                                      </p:tavLst>
                                    </p:anim>
                                    <p:anim calcmode="lin" valueType="num">
                                      <p:cBhvr additive="base">
                                        <p:cTn id="8" dur="500" fill="hold"/>
                                        <p:tgtEl>
                                          <p:spTgt spid="40448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4490"/>
                                        </p:tgtEl>
                                        <p:attrNameLst>
                                          <p:attrName>style.visibility</p:attrName>
                                        </p:attrNameLst>
                                      </p:cBhvr>
                                      <p:to>
                                        <p:strVal val="visible"/>
                                      </p:to>
                                    </p:set>
                                    <p:anim calcmode="lin" valueType="num">
                                      <p:cBhvr additive="base">
                                        <p:cTn id="13" dur="500" fill="hold"/>
                                        <p:tgtEl>
                                          <p:spTgt spid="404490"/>
                                        </p:tgtEl>
                                        <p:attrNameLst>
                                          <p:attrName>ppt_x</p:attrName>
                                        </p:attrNameLst>
                                      </p:cBhvr>
                                      <p:tavLst>
                                        <p:tav tm="0">
                                          <p:val>
                                            <p:strVal val="#ppt_x"/>
                                          </p:val>
                                        </p:tav>
                                        <p:tav tm="100000">
                                          <p:val>
                                            <p:strVal val="#ppt_x"/>
                                          </p:val>
                                        </p:tav>
                                      </p:tavLst>
                                    </p:anim>
                                    <p:anim calcmode="lin" valueType="num">
                                      <p:cBhvr additive="base">
                                        <p:cTn id="14" dur="500" fill="hold"/>
                                        <p:tgtEl>
                                          <p:spTgt spid="40449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04491"/>
                                        </p:tgtEl>
                                        <p:attrNameLst>
                                          <p:attrName>style.visibility</p:attrName>
                                        </p:attrNameLst>
                                      </p:cBhvr>
                                      <p:to>
                                        <p:strVal val="visible"/>
                                      </p:to>
                                    </p:set>
                                    <p:anim calcmode="lin" valueType="num">
                                      <p:cBhvr additive="base">
                                        <p:cTn id="19" dur="500" fill="hold"/>
                                        <p:tgtEl>
                                          <p:spTgt spid="404491"/>
                                        </p:tgtEl>
                                        <p:attrNameLst>
                                          <p:attrName>ppt_x</p:attrName>
                                        </p:attrNameLst>
                                      </p:cBhvr>
                                      <p:tavLst>
                                        <p:tav tm="0">
                                          <p:val>
                                            <p:strVal val="#ppt_x"/>
                                          </p:val>
                                        </p:tav>
                                        <p:tav tm="100000">
                                          <p:val>
                                            <p:strVal val="#ppt_x"/>
                                          </p:val>
                                        </p:tav>
                                      </p:tavLst>
                                    </p:anim>
                                    <p:anim calcmode="lin" valueType="num">
                                      <p:cBhvr additive="base">
                                        <p:cTn id="20" dur="500" fill="hold"/>
                                        <p:tgtEl>
                                          <p:spTgt spid="4044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3CFE0F0-2970-4198-BDAB-57EA288BD88C}" type="slidenum">
              <a:rPr lang="en-US" altLang="zh-CN" smtClean="0"/>
              <a:pPr eaLnBrk="1" hangingPunct="1"/>
              <a:t>45</a:t>
            </a:fld>
            <a:endParaRPr lang="en-US" altLang="zh-CN" smtClean="0"/>
          </a:p>
        </p:txBody>
      </p:sp>
      <p:sp>
        <p:nvSpPr>
          <p:cNvPr id="405506" name="Rectangle 2"/>
          <p:cNvSpPr>
            <a:spLocks noGrp="1" noChangeArrowheads="1"/>
          </p:cNvSpPr>
          <p:nvPr>
            <p:ph type="body" idx="1"/>
          </p:nvPr>
        </p:nvSpPr>
        <p:spPr>
          <a:xfrm>
            <a:off x="457200" y="1125538"/>
            <a:ext cx="8229600" cy="5005387"/>
          </a:xfrm>
        </p:spPr>
        <p:txBody>
          <a:bodyPr/>
          <a:lstStyle/>
          <a:p>
            <a:pPr eaLnBrk="1" hangingPunct="1"/>
            <a:endPar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连续支付的递增永续年金的现值</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 ：第</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年连续支付</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元，第</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年连续支付</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元，第</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年连续支付</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元，并以此方式无限地延续下去。其现值为</a:t>
            </a:r>
          </a:p>
        </p:txBody>
      </p:sp>
      <p:sp>
        <p:nvSpPr>
          <p:cNvPr id="46084"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086" name="Rectangle 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05510" name="Object 6"/>
          <p:cNvGraphicFramePr>
            <a:graphicFrameLocks noChangeAspect="1"/>
          </p:cNvGraphicFramePr>
          <p:nvPr>
            <p:extLst>
              <p:ext uri="{D42A27DB-BD31-4B8C-83A1-F6EECF244321}">
                <p14:modId xmlns:p14="http://schemas.microsoft.com/office/powerpoint/2010/main" val="383929723"/>
              </p:ext>
            </p:extLst>
          </p:nvPr>
        </p:nvGraphicFramePr>
        <p:xfrm>
          <a:off x="678211" y="3929514"/>
          <a:ext cx="7933460" cy="1114124"/>
        </p:xfrm>
        <a:graphic>
          <a:graphicData uri="http://schemas.openxmlformats.org/presentationml/2006/ole">
            <mc:AlternateContent xmlns:mc="http://schemas.openxmlformats.org/markup-compatibility/2006">
              <mc:Choice xmlns:v="urn:schemas-microsoft-com:vml" Requires="v">
                <p:oleObj spid="_x0000_s31792" name="Equation" r:id="rId3" imgW="3073320" imgH="431640" progId="Equation.DSMT4">
                  <p:embed/>
                </p:oleObj>
              </mc:Choice>
              <mc:Fallback>
                <p:oleObj name="Equation" r:id="rId3" imgW="3073320" imgH="431640" progId="Equation.DSMT4">
                  <p:embed/>
                  <p:pic>
                    <p:nvPicPr>
                      <p:cNvPr id="0" name=""/>
                      <p:cNvPicPr>
                        <a:picLocks noChangeAspect="1" noChangeArrowheads="1"/>
                      </p:cNvPicPr>
                      <p:nvPr/>
                    </p:nvPicPr>
                    <p:blipFill>
                      <a:blip r:embed="rId4"/>
                      <a:srcRect/>
                      <a:stretch>
                        <a:fillRect/>
                      </a:stretch>
                    </p:blipFill>
                    <p:spPr bwMode="auto">
                      <a:xfrm>
                        <a:off x="678211" y="3929514"/>
                        <a:ext cx="7933460" cy="1114124"/>
                      </a:xfrm>
                      <a:prstGeom prst="rect">
                        <a:avLst/>
                      </a:prstGeom>
                      <a:noFill/>
                      <a:extLst/>
                    </p:spPr>
                  </p:pic>
                </p:oleObj>
              </mc:Fallback>
            </mc:AlternateContent>
          </a:graphicData>
        </a:graphic>
      </p:graphicFrame>
    </p:spTree>
    <p:extLst>
      <p:ext uri="{BB962C8B-B14F-4D97-AF65-F5344CB8AC3E}">
        <p14:creationId xmlns:p14="http://schemas.microsoft.com/office/powerpoint/2010/main" val="357197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5506">
                                            <p:txEl>
                                              <p:pRg st="1" end="1"/>
                                            </p:txEl>
                                          </p:spTgt>
                                        </p:tgtEl>
                                        <p:attrNameLst>
                                          <p:attrName>style.visibility</p:attrName>
                                        </p:attrNameLst>
                                      </p:cBhvr>
                                      <p:to>
                                        <p:strVal val="visible"/>
                                      </p:to>
                                    </p:set>
                                    <p:anim calcmode="lin" valueType="num">
                                      <p:cBhvr additive="base">
                                        <p:cTn id="7" dur="500" fill="hold"/>
                                        <p:tgtEl>
                                          <p:spTgt spid="40550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5510"/>
                                        </p:tgtEl>
                                        <p:attrNameLst>
                                          <p:attrName>style.visibility</p:attrName>
                                        </p:attrNameLst>
                                      </p:cBhvr>
                                      <p:to>
                                        <p:strVal val="visible"/>
                                      </p:to>
                                    </p:set>
                                    <p:anim calcmode="lin" valueType="num">
                                      <p:cBhvr additive="base">
                                        <p:cTn id="13" dur="500" fill="hold"/>
                                        <p:tgtEl>
                                          <p:spTgt spid="405510"/>
                                        </p:tgtEl>
                                        <p:attrNameLst>
                                          <p:attrName>ppt_x</p:attrName>
                                        </p:attrNameLst>
                                      </p:cBhvr>
                                      <p:tavLst>
                                        <p:tav tm="0">
                                          <p:val>
                                            <p:strVal val="#ppt_x"/>
                                          </p:val>
                                        </p:tav>
                                        <p:tav tm="100000">
                                          <p:val>
                                            <p:strVal val="#ppt_x"/>
                                          </p:val>
                                        </p:tav>
                                      </p:tavLst>
                                    </p:anim>
                                    <p:anim calcmode="lin" valueType="num">
                                      <p:cBhvr additive="base">
                                        <p:cTn id="14" dur="500" fill="hold"/>
                                        <p:tgtEl>
                                          <p:spTgt spid="4055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EA46627-DF50-47A8-92E1-BFE2C134D87A}" type="slidenum">
              <a:rPr lang="en-US" altLang="zh-CN" smtClean="0"/>
              <a:pPr eaLnBrk="1" hangingPunct="1"/>
              <a:t>46</a:t>
            </a:fld>
            <a:endParaRPr lang="en-US" altLang="zh-CN" smtClean="0"/>
          </a:p>
        </p:txBody>
      </p:sp>
      <p:sp>
        <p:nvSpPr>
          <p:cNvPr id="67587" name="Rectangle 2"/>
          <p:cNvSpPr>
            <a:spLocks noGrp="1" noChangeArrowheads="1"/>
          </p:cNvSpPr>
          <p:nvPr>
            <p:ph type="title"/>
          </p:nvPr>
        </p:nvSpPr>
        <p:spPr/>
        <p:txBody>
          <a:bodyPr/>
          <a:lstStyle/>
          <a:p>
            <a:pPr eaLnBrk="1" hangingPunct="1"/>
            <a:r>
              <a:rPr lang="zh-CN" altLang="en-US" sz="3200" b="1" dirty="0" smtClean="0">
                <a:latin typeface="Times New Roman" panose="02020603050405020304" pitchFamily="18" charset="0"/>
                <a:ea typeface="黑体" panose="02010609060101010101" pitchFamily="49" charset="-122"/>
                <a:cs typeface="Times New Roman" panose="02020603050405020304" pitchFamily="18" charset="0"/>
              </a:rPr>
              <a:t>一般形式的连续变额现金流 </a:t>
            </a:r>
          </a:p>
        </p:txBody>
      </p:sp>
      <p:sp>
        <p:nvSpPr>
          <p:cNvPr id="428035" name="Rectangle 3"/>
          <p:cNvSpPr>
            <a:spLocks noGrp="1" noChangeArrowheads="1"/>
          </p:cNvSpPr>
          <p:nvPr>
            <p:ph type="body" idx="1"/>
          </p:nvPr>
        </p:nvSpPr>
        <p:spPr/>
        <p:txBody>
          <a:bodyPr/>
          <a:lstStyle/>
          <a:p>
            <a:pPr eaLnBrk="1" hangingPunct="1"/>
            <a:r>
              <a:rPr lang="zh-CN" altLang="en-US" sz="2400" b="1" dirty="0" smtClean="0">
                <a:solidFill>
                  <a:srgbClr val="FF5050"/>
                </a:solidFill>
                <a:latin typeface="Times New Roman" panose="02020603050405020304" pitchFamily="18" charset="0"/>
                <a:ea typeface="黑体" panose="02010609060101010101" pitchFamily="49" charset="-122"/>
                <a:cs typeface="Times New Roman" panose="02020603050405020304" pitchFamily="18" charset="0"/>
              </a:rPr>
              <a:t>现值</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付款从时刻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a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到时刻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b</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，在时刻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的付款率为</a:t>
            </a:r>
            <a:r>
              <a:rPr lang="en-US" altLang="zh-CN" sz="2400" b="1" i="1" dirty="0" smtClean="0">
                <a:latin typeface="Symbol" panose="05050102010706020507" pitchFamily="18" charset="2"/>
                <a:ea typeface="黑体" panose="02010609060101010101" pitchFamily="49" charset="-122"/>
                <a:cs typeface="Times New Roman" panose="02020603050405020304" pitchFamily="18" charset="0"/>
              </a:rPr>
              <a:t>r</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，利息力为 </a:t>
            </a:r>
            <a:r>
              <a:rPr lang="en-US" altLang="zh-CN" sz="2400" b="1" i="1" dirty="0" smtClean="0">
                <a:latin typeface="Symbol" panose="05050102010706020507" pitchFamily="18" charset="2"/>
                <a:ea typeface="黑体" panose="02010609060101010101" pitchFamily="49" charset="-122"/>
                <a:cs typeface="Times New Roman" panose="02020603050405020304" pitchFamily="18" charset="0"/>
              </a:rPr>
              <a:t>d</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时刻 </a:t>
            </a:r>
            <a:r>
              <a:rPr lang="zh-CN" altLang="en-US" sz="2400" b="1" i="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支付的 </a:t>
            </a:r>
            <a:r>
              <a:rPr lang="en-US" altLang="zh-CN" sz="2400" b="1" dirty="0" smtClean="0">
                <a:latin typeface="+mn-lt"/>
                <a:ea typeface="黑体" panose="02010609060101010101" pitchFamily="49" charset="-122"/>
                <a:cs typeface="Times New Roman" panose="02020603050405020304" pitchFamily="18" charset="0"/>
              </a:rPr>
              <a:t>1 </a:t>
            </a:r>
            <a:r>
              <a:rPr lang="zh-CN" altLang="en-US" sz="2400" b="1" dirty="0" smtClean="0">
                <a:latin typeface="+mn-lt"/>
                <a:ea typeface="黑体" panose="02010609060101010101" pitchFamily="49" charset="-122"/>
                <a:cs typeface="Times New Roman" panose="02020603050405020304" pitchFamily="18" charset="0"/>
              </a:rPr>
              <a:t>在时刻 </a:t>
            </a:r>
            <a:r>
              <a:rPr lang="en-US" altLang="zh-CN" sz="2400" b="1" dirty="0" smtClean="0">
                <a:latin typeface="+mn-lt"/>
                <a:ea typeface="黑体" panose="02010609060101010101" pitchFamily="49" charset="-122"/>
                <a:cs typeface="Times New Roman" panose="02020603050405020304" pitchFamily="18" charset="0"/>
              </a:rPr>
              <a:t>0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的现值为： </a:t>
            </a:r>
          </a:p>
          <a:p>
            <a:pPr eaLnBrk="1" hangingPunct="1"/>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7589" name="Rectangle 4"/>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28037" name="Object 5"/>
          <p:cNvGraphicFramePr>
            <a:graphicFrameLocks noChangeAspect="1"/>
          </p:cNvGraphicFramePr>
          <p:nvPr>
            <p:extLst>
              <p:ext uri="{D42A27DB-BD31-4B8C-83A1-F6EECF244321}">
                <p14:modId xmlns:p14="http://schemas.microsoft.com/office/powerpoint/2010/main" val="1400027304"/>
              </p:ext>
            </p:extLst>
          </p:nvPr>
        </p:nvGraphicFramePr>
        <p:xfrm>
          <a:off x="2040339" y="4005464"/>
          <a:ext cx="3321050" cy="1081087"/>
        </p:xfrm>
        <a:graphic>
          <a:graphicData uri="http://schemas.openxmlformats.org/presentationml/2006/ole">
            <mc:AlternateContent xmlns:mc="http://schemas.openxmlformats.org/markup-compatibility/2006">
              <mc:Choice xmlns:v="urn:schemas-microsoft-com:vml" Requires="v">
                <p:oleObj spid="_x0000_s39988" name="Equation" r:id="rId3" imgW="1485720" imgH="482400" progId="Equation.DSMT4">
                  <p:embed/>
                </p:oleObj>
              </mc:Choice>
              <mc:Fallback>
                <p:oleObj name="Equation" r:id="rId3" imgW="1485720" imgH="482400" progId="Equation.DSMT4">
                  <p:embed/>
                  <p:pic>
                    <p:nvPicPr>
                      <p:cNvPr id="0" name=""/>
                      <p:cNvPicPr>
                        <a:picLocks noChangeAspect="1" noChangeArrowheads="1"/>
                      </p:cNvPicPr>
                      <p:nvPr/>
                    </p:nvPicPr>
                    <p:blipFill>
                      <a:blip r:embed="rId4"/>
                      <a:srcRect/>
                      <a:stretch>
                        <a:fillRect/>
                      </a:stretch>
                    </p:blipFill>
                    <p:spPr bwMode="auto">
                      <a:xfrm>
                        <a:off x="2040339" y="4005464"/>
                        <a:ext cx="3321050" cy="1081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1" name="Rectangle 6"/>
          <p:cNvSpPr>
            <a:spLocks noChangeArrowheads="1"/>
          </p:cNvSpPr>
          <p:nvPr/>
        </p:nvSpPr>
        <p:spPr bwMode="auto">
          <a:xfrm>
            <a:off x="0" y="3141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929819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anim calcmode="lin" valueType="num">
                                      <p:cBhvr additive="base">
                                        <p:cTn id="7" dur="500" fill="hold"/>
                                        <p:tgtEl>
                                          <p:spTgt spid="428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80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28035">
                                            <p:txEl>
                                              <p:pRg st="1" end="1"/>
                                            </p:txEl>
                                          </p:spTgt>
                                        </p:tgtEl>
                                        <p:attrNameLst>
                                          <p:attrName>style.visibility</p:attrName>
                                        </p:attrNameLst>
                                      </p:cBhvr>
                                      <p:to>
                                        <p:strVal val="visible"/>
                                      </p:to>
                                    </p:set>
                                    <p:anim calcmode="lin" valueType="num">
                                      <p:cBhvr additive="base">
                                        <p:cTn id="13" dur="500" fill="hold"/>
                                        <p:tgtEl>
                                          <p:spTgt spid="4280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28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28037"/>
                                        </p:tgtEl>
                                        <p:attrNameLst>
                                          <p:attrName>style.visibility</p:attrName>
                                        </p:attrNameLst>
                                      </p:cBhvr>
                                      <p:to>
                                        <p:strVal val="visible"/>
                                      </p:to>
                                    </p:set>
                                    <p:anim calcmode="lin" valueType="num">
                                      <p:cBhvr additive="base">
                                        <p:cTn id="19" dur="500" fill="hold"/>
                                        <p:tgtEl>
                                          <p:spTgt spid="428037"/>
                                        </p:tgtEl>
                                        <p:attrNameLst>
                                          <p:attrName>ppt_x</p:attrName>
                                        </p:attrNameLst>
                                      </p:cBhvr>
                                      <p:tavLst>
                                        <p:tav tm="0">
                                          <p:val>
                                            <p:strVal val="#ppt_x"/>
                                          </p:val>
                                        </p:tav>
                                        <p:tav tm="100000">
                                          <p:val>
                                            <p:strVal val="#ppt_x"/>
                                          </p:val>
                                        </p:tav>
                                      </p:tavLst>
                                    </p:anim>
                                    <p:anim calcmode="lin" valueType="num">
                                      <p:cBhvr additive="base">
                                        <p:cTn id="20" dur="500" fill="hold"/>
                                        <p:tgtEl>
                                          <p:spTgt spid="4280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EA46627-DF50-47A8-92E1-BFE2C134D87A}" type="slidenum">
              <a:rPr lang="en-US" altLang="zh-CN" smtClean="0"/>
              <a:pPr eaLnBrk="1" hangingPunct="1"/>
              <a:t>47</a:t>
            </a:fld>
            <a:endParaRPr lang="en-US" altLang="zh-CN" smtClean="0"/>
          </a:p>
        </p:txBody>
      </p:sp>
      <p:sp>
        <p:nvSpPr>
          <p:cNvPr id="428035" name="Rectangle 3"/>
          <p:cNvSpPr>
            <a:spLocks noGrp="1" noChangeArrowheads="1"/>
          </p:cNvSpPr>
          <p:nvPr>
            <p:ph type="body" idx="1"/>
          </p:nvPr>
        </p:nvSpPr>
        <p:spPr/>
        <p:txBody>
          <a:bodyPr/>
          <a:lstStyle/>
          <a:p>
            <a:pPr eaLnBrk="1" hangingPunct="1"/>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在时刻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的付款率为</a:t>
            </a:r>
            <a:r>
              <a:rPr lang="en-US" altLang="zh-CN" sz="2400" b="1" i="1" dirty="0">
                <a:latin typeface="Symbol" panose="05050102010706020507" pitchFamily="18" charset="2"/>
                <a:ea typeface="黑体" panose="02010609060101010101" pitchFamily="49" charset="-122"/>
                <a:cs typeface="Times New Roman" panose="02020603050405020304" pitchFamily="18" charset="0"/>
              </a:rPr>
              <a:t>r</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，在区间</a:t>
            </a:r>
            <a:r>
              <a:rPr lang="en-US" altLang="zh-CN" sz="2400" dirty="0" smtClean="0">
                <a:latin typeface="Times New Roman" panose="02020603050405020304" pitchFamily="18" charset="0"/>
                <a:cs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 + </a:t>
            </a:r>
            <a:r>
              <a:rPr lang="en-US" altLang="zh-CN" sz="2400" dirty="0" err="1" smtClean="0">
                <a:latin typeface="Times New Roman" panose="02020603050405020304" pitchFamily="18" charset="0"/>
                <a:cs typeface="Times New Roman" panose="02020603050405020304" pitchFamily="18" charset="0"/>
              </a:rPr>
              <a:t>d</a:t>
            </a:r>
            <a:r>
              <a:rPr lang="en-US" altLang="zh-CN" sz="2400" i="1" dirty="0" err="1"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的付款为</a:t>
            </a:r>
            <a:r>
              <a:rPr lang="en-US" altLang="zh-CN" sz="2400" i="1" dirty="0">
                <a:latin typeface="Symbol" panose="05050102010706020507" pitchFamily="18" charset="2"/>
                <a:cs typeface="Times New Roman" panose="02020603050405020304" pitchFamily="18" charset="0"/>
              </a:rPr>
              <a:t>r</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d</a:t>
            </a:r>
            <a:r>
              <a:rPr lang="en-US" altLang="zh-CN" sz="2400" i="1" dirty="0" err="1" smtClean="0">
                <a:latin typeface="Times New Roman" panose="02020603050405020304" pitchFamily="18" charset="0"/>
                <a:cs typeface="Times New Roman" panose="02020603050405020304" pitchFamily="18" charset="0"/>
              </a:rPr>
              <a:t>t</a:t>
            </a:r>
            <a:r>
              <a:rPr lang="zh-CN" altLang="en-US" sz="2400"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所有付款在时刻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0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的现值是将所有付款的现值加总： </a:t>
            </a:r>
          </a:p>
        </p:txBody>
      </p:sp>
      <p:sp>
        <p:nvSpPr>
          <p:cNvPr id="67589" name="Rectangle 4"/>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7591" name="Rectangle 6"/>
          <p:cNvSpPr>
            <a:spLocks noChangeArrowheads="1"/>
          </p:cNvSpPr>
          <p:nvPr/>
        </p:nvSpPr>
        <p:spPr bwMode="auto">
          <a:xfrm>
            <a:off x="0" y="3141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28039" name="Object 7"/>
          <p:cNvGraphicFramePr>
            <a:graphicFrameLocks noChangeAspect="1"/>
          </p:cNvGraphicFramePr>
          <p:nvPr>
            <p:extLst>
              <p:ext uri="{D42A27DB-BD31-4B8C-83A1-F6EECF244321}">
                <p14:modId xmlns:p14="http://schemas.microsoft.com/office/powerpoint/2010/main" val="670307481"/>
              </p:ext>
            </p:extLst>
          </p:nvPr>
        </p:nvGraphicFramePr>
        <p:xfrm>
          <a:off x="1223963" y="4011613"/>
          <a:ext cx="6367462" cy="1223962"/>
        </p:xfrm>
        <a:graphic>
          <a:graphicData uri="http://schemas.openxmlformats.org/presentationml/2006/ole">
            <mc:AlternateContent xmlns:mc="http://schemas.openxmlformats.org/markup-compatibility/2006">
              <mc:Choice xmlns:v="urn:schemas-microsoft-com:vml" Requires="v">
                <p:oleObj spid="_x0000_s54318" name="Equation" r:id="rId3" imgW="2527200" imgH="482400" progId="Equation.DSMT4">
                  <p:embed/>
                </p:oleObj>
              </mc:Choice>
              <mc:Fallback>
                <p:oleObj name="Equation" r:id="rId3" imgW="2527200" imgH="482400" progId="Equation.DSMT4">
                  <p:embed/>
                  <p:pic>
                    <p:nvPicPr>
                      <p:cNvPr id="0" name=""/>
                      <p:cNvPicPr>
                        <a:picLocks noChangeAspect="1" noChangeArrowheads="1"/>
                      </p:cNvPicPr>
                      <p:nvPr/>
                    </p:nvPicPr>
                    <p:blipFill>
                      <a:blip r:embed="rId4"/>
                      <a:srcRect/>
                      <a:stretch>
                        <a:fillRect/>
                      </a:stretch>
                    </p:blipFill>
                    <p:spPr bwMode="auto">
                      <a:xfrm>
                        <a:off x="1223963" y="4011613"/>
                        <a:ext cx="6367462" cy="1223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6109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anim calcmode="lin" valueType="num">
                                      <p:cBhvr additive="base">
                                        <p:cTn id="7" dur="500" fill="hold"/>
                                        <p:tgtEl>
                                          <p:spTgt spid="4280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8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28039"/>
                                        </p:tgtEl>
                                        <p:attrNameLst>
                                          <p:attrName>style.visibility</p:attrName>
                                        </p:attrNameLst>
                                      </p:cBhvr>
                                      <p:to>
                                        <p:strVal val="visible"/>
                                      </p:to>
                                    </p:set>
                                    <p:anim calcmode="lin" valueType="num">
                                      <p:cBhvr additive="base">
                                        <p:cTn id="13" dur="500" fill="hold"/>
                                        <p:tgtEl>
                                          <p:spTgt spid="428039"/>
                                        </p:tgtEl>
                                        <p:attrNameLst>
                                          <p:attrName>ppt_x</p:attrName>
                                        </p:attrNameLst>
                                      </p:cBhvr>
                                      <p:tavLst>
                                        <p:tav tm="0">
                                          <p:val>
                                            <p:strVal val="#ppt_x"/>
                                          </p:val>
                                        </p:tav>
                                        <p:tav tm="100000">
                                          <p:val>
                                            <p:strVal val="#ppt_x"/>
                                          </p:val>
                                        </p:tav>
                                      </p:tavLst>
                                    </p:anim>
                                    <p:anim calcmode="lin" valueType="num">
                                      <p:cBhvr additive="base">
                                        <p:cTn id="14" dur="500" fill="hold"/>
                                        <p:tgtEl>
                                          <p:spTgt spid="4280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27E99AB-1462-4E90-B5C0-1AE48B9009BA}" type="slidenum">
              <a:rPr lang="en-US" altLang="zh-CN" smtClean="0"/>
              <a:pPr eaLnBrk="1" hangingPunct="1"/>
              <a:t>48</a:t>
            </a:fld>
            <a:endParaRPr lang="en-US" altLang="zh-CN" dirty="0" smtClean="0"/>
          </a:p>
        </p:txBody>
      </p:sp>
      <p:sp>
        <p:nvSpPr>
          <p:cNvPr id="430082" name="Rectangle 2"/>
          <p:cNvSpPr>
            <a:spLocks noGrp="1" noChangeArrowheads="1"/>
          </p:cNvSpPr>
          <p:nvPr>
            <p:ph type="body" idx="1"/>
          </p:nvPr>
        </p:nvSpPr>
        <p:spPr>
          <a:xfrm>
            <a:off x="457200" y="836613"/>
            <a:ext cx="8229600" cy="5472112"/>
          </a:xfrm>
        </p:spPr>
        <p:txBody>
          <a:bodyPr/>
          <a:lstStyle/>
          <a:p>
            <a:pPr eaLnBrk="1" hangingPunct="1">
              <a:lnSpc>
                <a:spcPct val="120000"/>
              </a:lnSpc>
              <a:spcBef>
                <a:spcPct val="40000"/>
              </a:spcBef>
              <a:buFont typeface="Wingdings" pitchFamily="2" charset="2"/>
              <a:buNone/>
            </a:pPr>
            <a:r>
              <a:rPr lang="zh-CN" altLang="en-US" sz="2400" b="1" dirty="0" smtClean="0">
                <a:solidFill>
                  <a:srgbClr val="000099"/>
                </a:solidFill>
                <a:latin typeface="+mn-lt"/>
                <a:ea typeface="黑体" panose="02010609060101010101" pitchFamily="49" charset="-122"/>
                <a:cs typeface="Times New Roman" panose="02020603050405020304" pitchFamily="18" charset="0"/>
              </a:rPr>
              <a:t>例：</a:t>
            </a:r>
            <a:r>
              <a:rPr lang="zh-CN" altLang="en-US" sz="2400" b="1" dirty="0" smtClean="0">
                <a:latin typeface="+mn-lt"/>
                <a:ea typeface="黑体" panose="02010609060101010101" pitchFamily="49" charset="-122"/>
                <a:cs typeface="Times New Roman" panose="02020603050405020304" pitchFamily="18" charset="0"/>
              </a:rPr>
              <a:t>一个连续支付的现金流</a:t>
            </a:r>
          </a:p>
          <a:p>
            <a:pPr lvl="1" eaLnBrk="1" hangingPunct="1">
              <a:lnSpc>
                <a:spcPct val="120000"/>
              </a:lnSpc>
              <a:spcBef>
                <a:spcPct val="40000"/>
              </a:spcBef>
            </a:pPr>
            <a:r>
              <a:rPr lang="zh-CN" altLang="en-US" sz="2400" b="1" dirty="0" smtClean="0">
                <a:latin typeface="+mn-lt"/>
                <a:ea typeface="黑体" panose="02010609060101010101" pitchFamily="49" charset="-122"/>
                <a:cs typeface="Times New Roman" panose="02020603050405020304" pitchFamily="18" charset="0"/>
              </a:rPr>
              <a:t>支付期从时刻 </a:t>
            </a:r>
            <a:r>
              <a:rPr lang="en-US" altLang="zh-CN" sz="2400" b="1" dirty="0" smtClean="0">
                <a:latin typeface="+mn-lt"/>
                <a:ea typeface="黑体" panose="02010609060101010101" pitchFamily="49" charset="-122"/>
                <a:cs typeface="Times New Roman" panose="02020603050405020304" pitchFamily="18" charset="0"/>
              </a:rPr>
              <a:t>0</a:t>
            </a:r>
            <a:r>
              <a:rPr lang="zh-CN" altLang="en-US" sz="2400" b="1" dirty="0" smtClean="0">
                <a:latin typeface="+mn-lt"/>
                <a:ea typeface="黑体" panose="02010609060101010101" pitchFamily="49" charset="-122"/>
                <a:cs typeface="Times New Roman" panose="02020603050405020304" pitchFamily="18" charset="0"/>
              </a:rPr>
              <a:t>开始</a:t>
            </a:r>
            <a:r>
              <a:rPr lang="zh-CN" altLang="en-US" sz="2400" b="1" dirty="0">
                <a:latin typeface="+mn-lt"/>
                <a:ea typeface="黑体" panose="02010609060101010101" pitchFamily="49" charset="-122"/>
                <a:cs typeface="Times New Roman" panose="02020603050405020304" pitchFamily="18" charset="0"/>
              </a:rPr>
              <a:t>，</a:t>
            </a:r>
            <a:r>
              <a:rPr lang="zh-CN" altLang="en-US" sz="2400" b="1" dirty="0" smtClean="0">
                <a:latin typeface="+mn-lt"/>
                <a:ea typeface="黑体" panose="02010609060101010101" pitchFamily="49" charset="-122"/>
                <a:cs typeface="Times New Roman" panose="02020603050405020304" pitchFamily="18" charset="0"/>
              </a:rPr>
              <a:t>到时刻 </a:t>
            </a:r>
            <a:r>
              <a:rPr lang="en-US" altLang="zh-CN" sz="2400" b="1" dirty="0" smtClean="0">
                <a:latin typeface="+mn-lt"/>
                <a:ea typeface="黑体" panose="02010609060101010101" pitchFamily="49" charset="-122"/>
                <a:cs typeface="Times New Roman" panose="02020603050405020304" pitchFamily="18" charset="0"/>
              </a:rPr>
              <a:t>0.5 </a:t>
            </a:r>
            <a:r>
              <a:rPr lang="zh-CN" altLang="en-US" sz="2400" b="1" dirty="0" smtClean="0">
                <a:latin typeface="+mn-lt"/>
                <a:ea typeface="黑体" panose="02010609060101010101" pitchFamily="49" charset="-122"/>
                <a:cs typeface="Times New Roman" panose="02020603050405020304" pitchFamily="18" charset="0"/>
              </a:rPr>
              <a:t>结束</a:t>
            </a:r>
          </a:p>
          <a:p>
            <a:pPr lvl="1" eaLnBrk="1" hangingPunct="1">
              <a:lnSpc>
                <a:spcPct val="120000"/>
              </a:lnSpc>
              <a:spcBef>
                <a:spcPct val="40000"/>
              </a:spcBef>
            </a:pPr>
            <a:r>
              <a:rPr lang="zh-CN" altLang="en-US" sz="2400" b="1" dirty="0" smtClean="0">
                <a:latin typeface="+mn-lt"/>
                <a:ea typeface="黑体" panose="02010609060101010101" pitchFamily="49" charset="-122"/>
                <a:cs typeface="Times New Roman" panose="02020603050405020304" pitchFamily="18" charset="0"/>
              </a:rPr>
              <a:t>在时刻 </a:t>
            </a:r>
            <a:r>
              <a:rPr lang="en-US" altLang="zh-CN" sz="2400" b="1" i="1" dirty="0" smtClean="0">
                <a:latin typeface="+mn-lt"/>
                <a:ea typeface="黑体" panose="02010609060101010101" pitchFamily="49" charset="-122"/>
                <a:cs typeface="Times New Roman" panose="02020603050405020304" pitchFamily="18" charset="0"/>
              </a:rPr>
              <a:t>t </a:t>
            </a:r>
            <a:r>
              <a:rPr lang="zh-CN" altLang="en-US" sz="2400" b="1" dirty="0" smtClean="0">
                <a:latin typeface="+mn-lt"/>
                <a:ea typeface="黑体" panose="02010609060101010101" pitchFamily="49" charset="-122"/>
                <a:cs typeface="Times New Roman" panose="02020603050405020304" pitchFamily="18" charset="0"/>
              </a:rPr>
              <a:t>的付款率为                      </a:t>
            </a:r>
          </a:p>
          <a:p>
            <a:pPr lvl="1" eaLnBrk="1" hangingPunct="1">
              <a:lnSpc>
                <a:spcPct val="120000"/>
              </a:lnSpc>
              <a:spcBef>
                <a:spcPct val="40000"/>
              </a:spcBef>
            </a:pPr>
            <a:r>
              <a:rPr lang="zh-CN" altLang="en-US" sz="2400" b="1" dirty="0" smtClean="0">
                <a:latin typeface="+mn-lt"/>
                <a:ea typeface="黑体" panose="02010609060101010101" pitchFamily="49" charset="-122"/>
                <a:cs typeface="Times New Roman" panose="02020603050405020304" pitchFamily="18" charset="0"/>
              </a:rPr>
              <a:t>利息力为         </a:t>
            </a:r>
          </a:p>
          <a:p>
            <a:pPr lvl="1" eaLnBrk="1" hangingPunct="1">
              <a:lnSpc>
                <a:spcPct val="120000"/>
              </a:lnSpc>
              <a:spcBef>
                <a:spcPct val="40000"/>
              </a:spcBef>
              <a:buFont typeface="Wingdings" pitchFamily="2" charset="2"/>
              <a:buNone/>
            </a:pPr>
            <a:r>
              <a:rPr lang="zh-CN" altLang="en-US" sz="2400" b="1" dirty="0" smtClean="0">
                <a:latin typeface="+mn-lt"/>
                <a:ea typeface="黑体" panose="02010609060101010101" pitchFamily="49" charset="-122"/>
                <a:cs typeface="Times New Roman" panose="02020603050405020304" pitchFamily="18" charset="0"/>
              </a:rPr>
              <a:t>计算此现金流在时刻零的现值。 </a:t>
            </a:r>
          </a:p>
          <a:p>
            <a:pPr eaLnBrk="1" hangingPunct="1">
              <a:lnSpc>
                <a:spcPct val="120000"/>
              </a:lnSpc>
              <a:spcBef>
                <a:spcPct val="40000"/>
              </a:spcBef>
              <a:buFont typeface="Wingdings" pitchFamily="2" charset="2"/>
              <a:buNone/>
            </a:pPr>
            <a:r>
              <a:rPr lang="zh-CN" altLang="en-US" sz="2400" b="1" dirty="0" smtClean="0">
                <a:solidFill>
                  <a:srgbClr val="000099"/>
                </a:solidFill>
                <a:latin typeface="+mn-lt"/>
                <a:ea typeface="黑体" panose="02010609060101010101" pitchFamily="49" charset="-122"/>
                <a:cs typeface="Times New Roman" panose="02020603050405020304" pitchFamily="18" charset="0"/>
              </a:rPr>
              <a:t>解：</a:t>
            </a:r>
            <a:endParaRPr lang="zh-CN" altLang="en-US" sz="2400" b="1" dirty="0" smtClean="0">
              <a:latin typeface="+mn-lt"/>
              <a:ea typeface="黑体" panose="02010609060101010101" pitchFamily="49" charset="-122"/>
              <a:cs typeface="Times New Roman" panose="02020603050405020304" pitchFamily="18" charset="0"/>
            </a:endParaRPr>
          </a:p>
        </p:txBody>
      </p:sp>
      <p:sp>
        <p:nvSpPr>
          <p:cNvPr id="68612"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0084" name="Object 4"/>
          <p:cNvGraphicFramePr>
            <a:graphicFrameLocks noChangeAspect="1"/>
          </p:cNvGraphicFramePr>
          <p:nvPr>
            <p:extLst>
              <p:ext uri="{D42A27DB-BD31-4B8C-83A1-F6EECF244321}">
                <p14:modId xmlns:p14="http://schemas.microsoft.com/office/powerpoint/2010/main" val="34860425"/>
              </p:ext>
            </p:extLst>
          </p:nvPr>
        </p:nvGraphicFramePr>
        <p:xfrm>
          <a:off x="3959845" y="2085975"/>
          <a:ext cx="1692275" cy="404813"/>
        </p:xfrm>
        <a:graphic>
          <a:graphicData uri="http://schemas.openxmlformats.org/presentationml/2006/ole">
            <mc:AlternateContent xmlns:mc="http://schemas.openxmlformats.org/markup-compatibility/2006">
              <mc:Choice xmlns:v="urn:schemas-microsoft-com:vml" Requires="v">
                <p:oleObj spid="_x0000_s41146" name="Equation" r:id="rId3" imgW="850680" imgH="203040" progId="Equation.DSMT4">
                  <p:embed/>
                </p:oleObj>
              </mc:Choice>
              <mc:Fallback>
                <p:oleObj name="Equation" r:id="rId3" imgW="850680" imgH="203040" progId="Equation.DSMT4">
                  <p:embed/>
                  <p:pic>
                    <p:nvPicPr>
                      <p:cNvPr id="0" name=""/>
                      <p:cNvPicPr>
                        <a:picLocks noChangeAspect="1" noChangeArrowheads="1"/>
                      </p:cNvPicPr>
                      <p:nvPr/>
                    </p:nvPicPr>
                    <p:blipFill>
                      <a:blip r:embed="rId4"/>
                      <a:srcRect/>
                      <a:stretch>
                        <a:fillRect/>
                      </a:stretch>
                    </p:blipFill>
                    <p:spPr bwMode="auto">
                      <a:xfrm>
                        <a:off x="3959845" y="2085975"/>
                        <a:ext cx="1692275"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4"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0086" name="Object 6"/>
          <p:cNvGraphicFramePr>
            <a:graphicFrameLocks noChangeAspect="1"/>
          </p:cNvGraphicFramePr>
          <p:nvPr>
            <p:extLst>
              <p:ext uri="{D42A27DB-BD31-4B8C-83A1-F6EECF244321}">
                <p14:modId xmlns:p14="http://schemas.microsoft.com/office/powerpoint/2010/main" val="1361141517"/>
              </p:ext>
            </p:extLst>
          </p:nvPr>
        </p:nvGraphicFramePr>
        <p:xfrm>
          <a:off x="2550096" y="2722563"/>
          <a:ext cx="2093912" cy="393700"/>
        </p:xfrm>
        <a:graphic>
          <a:graphicData uri="http://schemas.openxmlformats.org/presentationml/2006/ole">
            <mc:AlternateContent xmlns:mc="http://schemas.openxmlformats.org/markup-compatibility/2006">
              <mc:Choice xmlns:v="urn:schemas-microsoft-com:vml" Requires="v">
                <p:oleObj spid="_x0000_s41147" name="Equation" r:id="rId5" imgW="1079280" imgH="203040" progId="Equation.DSMT4">
                  <p:embed/>
                </p:oleObj>
              </mc:Choice>
              <mc:Fallback>
                <p:oleObj name="Equation" r:id="rId5" imgW="1079280" imgH="203040" progId="Equation.DSMT4">
                  <p:embed/>
                  <p:pic>
                    <p:nvPicPr>
                      <p:cNvPr id="0" name=""/>
                      <p:cNvPicPr>
                        <a:picLocks noChangeAspect="1" noChangeArrowheads="1"/>
                      </p:cNvPicPr>
                      <p:nvPr/>
                    </p:nvPicPr>
                    <p:blipFill>
                      <a:blip r:embed="rId6"/>
                      <a:srcRect/>
                      <a:stretch>
                        <a:fillRect/>
                      </a:stretch>
                    </p:blipFill>
                    <p:spPr bwMode="auto">
                      <a:xfrm>
                        <a:off x="2550096" y="2722563"/>
                        <a:ext cx="2093912"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6" name="Rectangle 7"/>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0088" name="Object 8"/>
          <p:cNvGraphicFramePr>
            <a:graphicFrameLocks noChangeAspect="1"/>
          </p:cNvGraphicFramePr>
          <p:nvPr>
            <p:extLst>
              <p:ext uri="{D42A27DB-BD31-4B8C-83A1-F6EECF244321}">
                <p14:modId xmlns:p14="http://schemas.microsoft.com/office/powerpoint/2010/main" val="1820814408"/>
              </p:ext>
            </p:extLst>
          </p:nvPr>
        </p:nvGraphicFramePr>
        <p:xfrm>
          <a:off x="585120" y="4434255"/>
          <a:ext cx="4198937" cy="890587"/>
        </p:xfrm>
        <a:graphic>
          <a:graphicData uri="http://schemas.openxmlformats.org/presentationml/2006/ole">
            <mc:AlternateContent xmlns:mc="http://schemas.openxmlformats.org/markup-compatibility/2006">
              <mc:Choice xmlns:v="urn:schemas-microsoft-com:vml" Requires="v">
                <p:oleObj spid="_x0000_s41148" name="Equation" r:id="rId7" imgW="2286000" imgH="482400" progId="">
                  <p:embed/>
                </p:oleObj>
              </mc:Choice>
              <mc:Fallback>
                <p:oleObj name="Equation" r:id="rId7" imgW="2286000" imgH="4824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5120" y="4434255"/>
                        <a:ext cx="4198937" cy="89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8" name="Rectangle 9"/>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0090" name="Object 10"/>
          <p:cNvGraphicFramePr>
            <a:graphicFrameLocks noChangeAspect="1"/>
          </p:cNvGraphicFramePr>
          <p:nvPr>
            <p:extLst>
              <p:ext uri="{D42A27DB-BD31-4B8C-83A1-F6EECF244321}">
                <p14:modId xmlns:p14="http://schemas.microsoft.com/office/powerpoint/2010/main" val="962683224"/>
              </p:ext>
            </p:extLst>
          </p:nvPr>
        </p:nvGraphicFramePr>
        <p:xfrm>
          <a:off x="4895850" y="4450999"/>
          <a:ext cx="4248150" cy="885825"/>
        </p:xfrm>
        <a:graphic>
          <a:graphicData uri="http://schemas.openxmlformats.org/presentationml/2006/ole">
            <mc:AlternateContent xmlns:mc="http://schemas.openxmlformats.org/markup-compatibility/2006">
              <mc:Choice xmlns:v="urn:schemas-microsoft-com:vml" Requires="v">
                <p:oleObj spid="_x0000_s41149" name="Equation" r:id="rId9" imgW="2235200" imgH="469900" progId="">
                  <p:embed/>
                </p:oleObj>
              </mc:Choice>
              <mc:Fallback>
                <p:oleObj name="Equation" r:id="rId9" imgW="2235200" imgH="4699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95850" y="4450999"/>
                        <a:ext cx="424815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9042" name="Picture 43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22450" y="5907931"/>
            <a:ext cx="549910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2137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082">
                                            <p:txEl>
                                              <p:pRg st="0" end="0"/>
                                            </p:txEl>
                                          </p:spTgt>
                                        </p:tgtEl>
                                        <p:attrNameLst>
                                          <p:attrName>style.visibility</p:attrName>
                                        </p:attrNameLst>
                                      </p:cBhvr>
                                      <p:to>
                                        <p:strVal val="visible"/>
                                      </p:to>
                                    </p:set>
                                    <p:anim calcmode="lin" valueType="num">
                                      <p:cBhvr additive="base">
                                        <p:cTn id="7" dur="500" fill="hold"/>
                                        <p:tgtEl>
                                          <p:spTgt spid="4300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08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0082">
                                            <p:txEl>
                                              <p:pRg st="1" end="1"/>
                                            </p:txEl>
                                          </p:spTgt>
                                        </p:tgtEl>
                                        <p:attrNameLst>
                                          <p:attrName>style.visibility</p:attrName>
                                        </p:attrNameLst>
                                      </p:cBhvr>
                                      <p:to>
                                        <p:strVal val="visible"/>
                                      </p:to>
                                    </p:set>
                                    <p:anim calcmode="lin" valueType="num">
                                      <p:cBhvr additive="base">
                                        <p:cTn id="11" dur="500" fill="hold"/>
                                        <p:tgtEl>
                                          <p:spTgt spid="43008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008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30082">
                                            <p:txEl>
                                              <p:pRg st="2" end="2"/>
                                            </p:txEl>
                                          </p:spTgt>
                                        </p:tgtEl>
                                        <p:attrNameLst>
                                          <p:attrName>style.visibility</p:attrName>
                                        </p:attrNameLst>
                                      </p:cBhvr>
                                      <p:to>
                                        <p:strVal val="visible"/>
                                      </p:to>
                                    </p:set>
                                    <p:anim calcmode="lin" valueType="num">
                                      <p:cBhvr additive="base">
                                        <p:cTn id="15" dur="500" fill="hold"/>
                                        <p:tgtEl>
                                          <p:spTgt spid="43008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008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30082">
                                            <p:txEl>
                                              <p:pRg st="3" end="3"/>
                                            </p:txEl>
                                          </p:spTgt>
                                        </p:tgtEl>
                                        <p:attrNameLst>
                                          <p:attrName>style.visibility</p:attrName>
                                        </p:attrNameLst>
                                      </p:cBhvr>
                                      <p:to>
                                        <p:strVal val="visible"/>
                                      </p:to>
                                    </p:set>
                                    <p:anim calcmode="lin" valueType="num">
                                      <p:cBhvr additive="base">
                                        <p:cTn id="19" dur="500" fill="hold"/>
                                        <p:tgtEl>
                                          <p:spTgt spid="43008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08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30082">
                                            <p:txEl>
                                              <p:pRg st="4" end="4"/>
                                            </p:txEl>
                                          </p:spTgt>
                                        </p:tgtEl>
                                        <p:attrNameLst>
                                          <p:attrName>style.visibility</p:attrName>
                                        </p:attrNameLst>
                                      </p:cBhvr>
                                      <p:to>
                                        <p:strVal val="visible"/>
                                      </p:to>
                                    </p:set>
                                    <p:anim calcmode="lin" valueType="num">
                                      <p:cBhvr additive="base">
                                        <p:cTn id="23" dur="500" fill="hold"/>
                                        <p:tgtEl>
                                          <p:spTgt spid="43008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3008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30084"/>
                                        </p:tgtEl>
                                        <p:attrNameLst>
                                          <p:attrName>style.visibility</p:attrName>
                                        </p:attrNameLst>
                                      </p:cBhvr>
                                      <p:to>
                                        <p:strVal val="visible"/>
                                      </p:to>
                                    </p:set>
                                    <p:anim calcmode="lin" valueType="num">
                                      <p:cBhvr additive="base">
                                        <p:cTn id="27" dur="500" fill="hold"/>
                                        <p:tgtEl>
                                          <p:spTgt spid="430084"/>
                                        </p:tgtEl>
                                        <p:attrNameLst>
                                          <p:attrName>ppt_x</p:attrName>
                                        </p:attrNameLst>
                                      </p:cBhvr>
                                      <p:tavLst>
                                        <p:tav tm="0">
                                          <p:val>
                                            <p:strVal val="#ppt_x"/>
                                          </p:val>
                                        </p:tav>
                                        <p:tav tm="100000">
                                          <p:val>
                                            <p:strVal val="#ppt_x"/>
                                          </p:val>
                                        </p:tav>
                                      </p:tavLst>
                                    </p:anim>
                                    <p:anim calcmode="lin" valueType="num">
                                      <p:cBhvr additive="base">
                                        <p:cTn id="28" dur="500" fill="hold"/>
                                        <p:tgtEl>
                                          <p:spTgt spid="43008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30086"/>
                                        </p:tgtEl>
                                        <p:attrNameLst>
                                          <p:attrName>style.visibility</p:attrName>
                                        </p:attrNameLst>
                                      </p:cBhvr>
                                      <p:to>
                                        <p:strVal val="visible"/>
                                      </p:to>
                                    </p:set>
                                    <p:anim calcmode="lin" valueType="num">
                                      <p:cBhvr additive="base">
                                        <p:cTn id="31" dur="500" fill="hold"/>
                                        <p:tgtEl>
                                          <p:spTgt spid="430086"/>
                                        </p:tgtEl>
                                        <p:attrNameLst>
                                          <p:attrName>ppt_x</p:attrName>
                                        </p:attrNameLst>
                                      </p:cBhvr>
                                      <p:tavLst>
                                        <p:tav tm="0">
                                          <p:val>
                                            <p:strVal val="#ppt_x"/>
                                          </p:val>
                                        </p:tav>
                                        <p:tav tm="100000">
                                          <p:val>
                                            <p:strVal val="#ppt_x"/>
                                          </p:val>
                                        </p:tav>
                                      </p:tavLst>
                                    </p:anim>
                                    <p:anim calcmode="lin" valueType="num">
                                      <p:cBhvr additive="base">
                                        <p:cTn id="32" dur="500" fill="hold"/>
                                        <p:tgtEl>
                                          <p:spTgt spid="43008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30082">
                                            <p:txEl>
                                              <p:pRg st="5" end="5"/>
                                            </p:txEl>
                                          </p:spTgt>
                                        </p:tgtEl>
                                        <p:attrNameLst>
                                          <p:attrName>style.visibility</p:attrName>
                                        </p:attrNameLst>
                                      </p:cBhvr>
                                      <p:to>
                                        <p:strVal val="visible"/>
                                      </p:to>
                                    </p:set>
                                    <p:anim calcmode="lin" valueType="num">
                                      <p:cBhvr additive="base">
                                        <p:cTn id="37" dur="500" fill="hold"/>
                                        <p:tgtEl>
                                          <p:spTgt spid="43008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30082">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30088"/>
                                        </p:tgtEl>
                                        <p:attrNameLst>
                                          <p:attrName>style.visibility</p:attrName>
                                        </p:attrNameLst>
                                      </p:cBhvr>
                                      <p:to>
                                        <p:strVal val="visible"/>
                                      </p:to>
                                    </p:set>
                                    <p:anim calcmode="lin" valueType="num">
                                      <p:cBhvr additive="base">
                                        <p:cTn id="41" dur="500" fill="hold"/>
                                        <p:tgtEl>
                                          <p:spTgt spid="430088"/>
                                        </p:tgtEl>
                                        <p:attrNameLst>
                                          <p:attrName>ppt_x</p:attrName>
                                        </p:attrNameLst>
                                      </p:cBhvr>
                                      <p:tavLst>
                                        <p:tav tm="0">
                                          <p:val>
                                            <p:strVal val="#ppt_x"/>
                                          </p:val>
                                        </p:tav>
                                        <p:tav tm="100000">
                                          <p:val>
                                            <p:strVal val="#ppt_x"/>
                                          </p:val>
                                        </p:tav>
                                      </p:tavLst>
                                    </p:anim>
                                    <p:anim calcmode="lin" valueType="num">
                                      <p:cBhvr additive="base">
                                        <p:cTn id="42" dur="500" fill="hold"/>
                                        <p:tgtEl>
                                          <p:spTgt spid="430088"/>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30090"/>
                                        </p:tgtEl>
                                        <p:attrNameLst>
                                          <p:attrName>style.visibility</p:attrName>
                                        </p:attrNameLst>
                                      </p:cBhvr>
                                      <p:to>
                                        <p:strVal val="visible"/>
                                      </p:to>
                                    </p:set>
                                    <p:anim calcmode="lin" valueType="num">
                                      <p:cBhvr additive="base">
                                        <p:cTn id="45" dur="500" fill="hold"/>
                                        <p:tgtEl>
                                          <p:spTgt spid="430090"/>
                                        </p:tgtEl>
                                        <p:attrNameLst>
                                          <p:attrName>ppt_x</p:attrName>
                                        </p:attrNameLst>
                                      </p:cBhvr>
                                      <p:tavLst>
                                        <p:tav tm="0">
                                          <p:val>
                                            <p:strVal val="#ppt_x"/>
                                          </p:val>
                                        </p:tav>
                                        <p:tav tm="100000">
                                          <p:val>
                                            <p:strVal val="#ppt_x"/>
                                          </p:val>
                                        </p:tav>
                                      </p:tavLst>
                                    </p:anim>
                                    <p:anim calcmode="lin" valueType="num">
                                      <p:cBhvr additive="base">
                                        <p:cTn id="46" dur="500" fill="hold"/>
                                        <p:tgtEl>
                                          <p:spTgt spid="4300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B325298-F95A-4CBA-948D-93DFB1A929D6}" type="slidenum">
              <a:rPr lang="en-US" altLang="zh-CN" smtClean="0"/>
              <a:pPr eaLnBrk="1" hangingPunct="1"/>
              <a:t>49</a:t>
            </a:fld>
            <a:endParaRPr lang="en-US" altLang="zh-CN" smtClean="0"/>
          </a:p>
        </p:txBody>
      </p:sp>
      <p:sp>
        <p:nvSpPr>
          <p:cNvPr id="69635" name="Rectangle 2"/>
          <p:cNvSpPr>
            <a:spLocks noGrp="1" noChangeArrowheads="1"/>
          </p:cNvSpPr>
          <p:nvPr>
            <p:ph type="body" idx="1"/>
          </p:nvPr>
        </p:nvSpPr>
        <p:spPr>
          <a:xfrm>
            <a:off x="457200" y="836613"/>
            <a:ext cx="8229600" cy="5294312"/>
          </a:xfrm>
        </p:spPr>
        <p:txBody>
          <a:bodyPr/>
          <a:lstStyle/>
          <a:p>
            <a:pPr eaLnBrk="1" hangingPunct="1"/>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令</a:t>
            </a:r>
          </a:p>
          <a:p>
            <a:pPr eaLnBrk="1" hangingPunct="1"/>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现值为：</a:t>
            </a:r>
          </a:p>
        </p:txBody>
      </p:sp>
      <p:graphicFrame>
        <p:nvGraphicFramePr>
          <p:cNvPr id="69636" name="Object 3"/>
          <p:cNvGraphicFramePr>
            <a:graphicFrameLocks noChangeAspect="1"/>
          </p:cNvGraphicFramePr>
          <p:nvPr>
            <p:extLst>
              <p:ext uri="{D42A27DB-BD31-4B8C-83A1-F6EECF244321}">
                <p14:modId xmlns:p14="http://schemas.microsoft.com/office/powerpoint/2010/main" val="2625712768"/>
              </p:ext>
            </p:extLst>
          </p:nvPr>
        </p:nvGraphicFramePr>
        <p:xfrm>
          <a:off x="1235075" y="1420266"/>
          <a:ext cx="2092325" cy="377825"/>
        </p:xfrm>
        <a:graphic>
          <a:graphicData uri="http://schemas.openxmlformats.org/presentationml/2006/ole">
            <mc:AlternateContent xmlns:mc="http://schemas.openxmlformats.org/markup-compatibility/2006">
              <mc:Choice xmlns:v="urn:schemas-microsoft-com:vml" Requires="v">
                <p:oleObj spid="_x0000_s42262" name="Equation" r:id="rId3" imgW="1104900" imgH="203200" progId="">
                  <p:embed/>
                </p:oleObj>
              </mc:Choice>
              <mc:Fallback>
                <p:oleObj name="Equation" r:id="rId3" imgW="1104900" imgH="203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5075" y="1420266"/>
                        <a:ext cx="2092325"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7" name="Object 4"/>
          <p:cNvGraphicFramePr>
            <a:graphicFrameLocks noChangeAspect="1"/>
          </p:cNvGraphicFramePr>
          <p:nvPr>
            <p:extLst>
              <p:ext uri="{D42A27DB-BD31-4B8C-83A1-F6EECF244321}">
                <p14:modId xmlns:p14="http://schemas.microsoft.com/office/powerpoint/2010/main" val="1343200079"/>
              </p:ext>
            </p:extLst>
          </p:nvPr>
        </p:nvGraphicFramePr>
        <p:xfrm>
          <a:off x="4697213" y="1475929"/>
          <a:ext cx="2427287" cy="371475"/>
        </p:xfrm>
        <a:graphic>
          <a:graphicData uri="http://schemas.openxmlformats.org/presentationml/2006/ole">
            <mc:AlternateContent xmlns:mc="http://schemas.openxmlformats.org/markup-compatibility/2006">
              <mc:Choice xmlns:v="urn:schemas-microsoft-com:vml" Requires="v">
                <p:oleObj spid="_x0000_s42263" name="Equation" r:id="rId5" imgW="1307532" imgH="203112" progId="">
                  <p:embed/>
                </p:oleObj>
              </mc:Choice>
              <mc:Fallback>
                <p:oleObj name="Equation" r:id="rId5" imgW="1307532" imgH="203112"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7213" y="1475929"/>
                        <a:ext cx="2427287"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8" name="Rectangle 5"/>
          <p:cNvSpPr>
            <a:spLocks noChangeArrowheads="1"/>
          </p:cNvSpPr>
          <p:nvPr/>
        </p:nvSpPr>
        <p:spPr bwMode="auto">
          <a:xfrm>
            <a:off x="0" y="2659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9640" name="Object 7"/>
          <p:cNvGraphicFramePr>
            <a:graphicFrameLocks noChangeAspect="1"/>
          </p:cNvGraphicFramePr>
          <p:nvPr>
            <p:extLst>
              <p:ext uri="{D42A27DB-BD31-4B8C-83A1-F6EECF244321}">
                <p14:modId xmlns:p14="http://schemas.microsoft.com/office/powerpoint/2010/main" val="685983786"/>
              </p:ext>
            </p:extLst>
          </p:nvPr>
        </p:nvGraphicFramePr>
        <p:xfrm>
          <a:off x="2771775" y="2699975"/>
          <a:ext cx="4908550" cy="1725613"/>
        </p:xfrm>
        <a:graphic>
          <a:graphicData uri="http://schemas.openxmlformats.org/presentationml/2006/ole">
            <mc:AlternateContent xmlns:mc="http://schemas.openxmlformats.org/markup-compatibility/2006">
              <mc:Choice xmlns:v="urn:schemas-microsoft-com:vml" Requires="v">
                <p:oleObj spid="_x0000_s42264" name="Equation" r:id="rId7" imgW="2730500" imgH="965200" progId="">
                  <p:embed/>
                </p:oleObj>
              </mc:Choice>
              <mc:Fallback>
                <p:oleObj name="Equation" r:id="rId7" imgW="2730500" imgH="9652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2699975"/>
                        <a:ext cx="4908550" cy="172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41" name="Object 8"/>
          <p:cNvGraphicFramePr>
            <a:graphicFrameLocks noChangeAspect="1"/>
          </p:cNvGraphicFramePr>
          <p:nvPr>
            <p:extLst>
              <p:ext uri="{D42A27DB-BD31-4B8C-83A1-F6EECF244321}">
                <p14:modId xmlns:p14="http://schemas.microsoft.com/office/powerpoint/2010/main" val="322144522"/>
              </p:ext>
            </p:extLst>
          </p:nvPr>
        </p:nvGraphicFramePr>
        <p:xfrm>
          <a:off x="2843213" y="4428763"/>
          <a:ext cx="1457325" cy="839787"/>
        </p:xfrm>
        <a:graphic>
          <a:graphicData uri="http://schemas.openxmlformats.org/presentationml/2006/ole">
            <mc:AlternateContent xmlns:mc="http://schemas.openxmlformats.org/markup-compatibility/2006">
              <mc:Choice xmlns:v="urn:schemas-microsoft-com:vml" Requires="v">
                <p:oleObj spid="_x0000_s42265" name="Equation" r:id="rId9" imgW="812447" imgH="469696" progId="">
                  <p:embed/>
                </p:oleObj>
              </mc:Choice>
              <mc:Fallback>
                <p:oleObj name="Equation" r:id="rId9" imgW="812447" imgH="469696"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3213" y="4428763"/>
                        <a:ext cx="1457325" cy="83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42" name="Object 9"/>
          <p:cNvGraphicFramePr>
            <a:graphicFrameLocks noChangeAspect="1"/>
          </p:cNvGraphicFramePr>
          <p:nvPr>
            <p:extLst>
              <p:ext uri="{D42A27DB-BD31-4B8C-83A1-F6EECF244321}">
                <p14:modId xmlns:p14="http://schemas.microsoft.com/office/powerpoint/2010/main" val="2855788696"/>
              </p:ext>
            </p:extLst>
          </p:nvPr>
        </p:nvGraphicFramePr>
        <p:xfrm>
          <a:off x="2843213" y="5292363"/>
          <a:ext cx="3341687" cy="617537"/>
        </p:xfrm>
        <a:graphic>
          <a:graphicData uri="http://schemas.openxmlformats.org/presentationml/2006/ole">
            <mc:AlternateContent xmlns:mc="http://schemas.openxmlformats.org/markup-compatibility/2006">
              <mc:Choice xmlns:v="urn:schemas-microsoft-com:vml" Requires="v">
                <p:oleObj spid="_x0000_s42266" name="Equation" r:id="rId11" imgW="1854200" imgH="342900" progId="">
                  <p:embed/>
                </p:oleObj>
              </mc:Choice>
              <mc:Fallback>
                <p:oleObj name="Equation" r:id="rId11" imgW="1854200" imgH="34290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43213" y="5292363"/>
                        <a:ext cx="3341687" cy="61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43" name="Object 10"/>
          <p:cNvGraphicFramePr>
            <a:graphicFrameLocks noChangeAspect="1"/>
          </p:cNvGraphicFramePr>
          <p:nvPr>
            <p:extLst>
              <p:ext uri="{D42A27DB-BD31-4B8C-83A1-F6EECF244321}">
                <p14:modId xmlns:p14="http://schemas.microsoft.com/office/powerpoint/2010/main" val="3317799473"/>
              </p:ext>
            </p:extLst>
          </p:nvPr>
        </p:nvGraphicFramePr>
        <p:xfrm>
          <a:off x="2987675" y="6228988"/>
          <a:ext cx="769938" cy="325437"/>
        </p:xfrm>
        <a:graphic>
          <a:graphicData uri="http://schemas.openxmlformats.org/presentationml/2006/ole">
            <mc:AlternateContent xmlns:mc="http://schemas.openxmlformats.org/markup-compatibility/2006">
              <mc:Choice xmlns:v="urn:schemas-microsoft-com:vml" Requires="v">
                <p:oleObj spid="_x0000_s42267" name="Equation" r:id="rId13" imgW="431425" imgH="177646" progId="">
                  <p:embed/>
                </p:oleObj>
              </mc:Choice>
              <mc:Fallback>
                <p:oleObj name="Equation" r:id="rId13" imgW="431425" imgH="177646"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87675" y="6228988"/>
                        <a:ext cx="769938" cy="32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4" name="Rectangle 11"/>
          <p:cNvSpPr>
            <a:spLocks noChangeArrowheads="1"/>
          </p:cNvSpPr>
          <p:nvPr/>
        </p:nvSpPr>
        <p:spPr bwMode="auto">
          <a:xfrm>
            <a:off x="0" y="191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9649" name="TextBox 1"/>
          <p:cNvSpPr txBox="1">
            <a:spLocks noChangeArrowheads="1"/>
          </p:cNvSpPr>
          <p:nvPr/>
        </p:nvSpPr>
        <p:spPr bwMode="auto">
          <a:xfrm>
            <a:off x="3417904" y="598258"/>
            <a:ext cx="1827864" cy="546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None/>
            </a:pPr>
            <a:r>
              <a:rPr lang="zh-CN" altLang="en-US" b="1" dirty="0">
                <a:solidFill>
                  <a:srgbClr val="FF0000"/>
                </a:solidFill>
              </a:rPr>
              <a:t>（</a:t>
            </a:r>
            <a:r>
              <a:rPr lang="zh-CN" altLang="en-US" b="1" dirty="0" smtClean="0">
                <a:solidFill>
                  <a:srgbClr val="FF0000"/>
                </a:solidFill>
              </a:rPr>
              <a:t>课后）</a:t>
            </a:r>
            <a:endParaRPr lang="zh-CN" altLang="en-US" b="1" dirty="0">
              <a:solidFill>
                <a:srgbClr val="FF0000"/>
              </a:solidFill>
            </a:endParaRPr>
          </a:p>
        </p:txBody>
      </p:sp>
    </p:spTree>
    <p:extLst>
      <p:ext uri="{BB962C8B-B14F-4D97-AF65-F5344CB8AC3E}">
        <p14:creationId xmlns:p14="http://schemas.microsoft.com/office/powerpoint/2010/main" val="3567228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EEDAC4D-F409-417F-A9FE-355652DE3B77}" type="slidenum">
              <a:rPr lang="en-US" altLang="zh-CN" smtClean="0"/>
              <a:pPr eaLnBrk="1" hangingPunct="1"/>
              <a:t>5</a:t>
            </a:fld>
            <a:endParaRPr lang="en-US" altLang="zh-CN" smtClean="0"/>
          </a:p>
        </p:txBody>
      </p:sp>
      <p:sp>
        <p:nvSpPr>
          <p:cNvPr id="10243" name="Rectangle 2"/>
          <p:cNvSpPr>
            <a:spLocks noGrp="1" noChangeArrowheads="1"/>
          </p:cNvSpPr>
          <p:nvPr>
            <p:ph type="title"/>
          </p:nvPr>
        </p:nvSpPr>
        <p:spPr>
          <a:xfrm>
            <a:off x="457200" y="1270062"/>
            <a:ext cx="8229600" cy="789140"/>
          </a:xfrm>
        </p:spPr>
        <p:txBody>
          <a:bodyPr/>
          <a:lstStyle/>
          <a:p>
            <a:pPr eaLnBrk="1" hangingPunct="1">
              <a:buClr>
                <a:srgbClr val="00024A"/>
              </a:buClr>
              <a:buSzPct val="70000"/>
            </a:pPr>
            <a:r>
              <a:rPr lang="zh-CN" altLang="en-US" sz="2400" b="1" dirty="0" smtClean="0">
                <a:solidFill>
                  <a:srgbClr val="FF3399"/>
                </a:solidFill>
                <a:latin typeface="Times New Roman" panose="02020603050405020304" pitchFamily="18" charset="0"/>
                <a:ea typeface="黑体" panose="02010609060101010101" pitchFamily="49" charset="-122"/>
                <a:cs typeface="Times New Roman" panose="02020603050405020304" pitchFamily="18" charset="0"/>
              </a:rPr>
              <a:t>例：</a:t>
            </a:r>
            <a:r>
              <a:rPr lang="zh-CN" altLang="en-US"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写出下述年金的现值表达式</a:t>
            </a:r>
          </a:p>
        </p:txBody>
      </p:sp>
      <p:sp>
        <p:nvSpPr>
          <p:cNvPr id="121859" name="Rectangle 3"/>
          <p:cNvSpPr>
            <a:spLocks noGrp="1" noChangeArrowheads="1"/>
          </p:cNvSpPr>
          <p:nvPr>
            <p:ph type="body" idx="1"/>
          </p:nvPr>
        </p:nvSpPr>
        <p:spPr>
          <a:xfrm>
            <a:off x="457200" y="1825625"/>
            <a:ext cx="8229600" cy="4411663"/>
          </a:xfrm>
        </p:spPr>
        <p:txBody>
          <a:bodyPr/>
          <a:lstStyle/>
          <a:p>
            <a:pPr marL="571500" indent="-571500" eaLnBrk="1" hangingPunct="1">
              <a:buSzPct val="95000"/>
              <a:buFont typeface="Wingdings" pitchFamily="2" charset="2"/>
              <a:buAutoNum type="arabicPeriod" startAt="2"/>
            </a:pPr>
            <a:endParaRPr lang="en-US" altLang="zh-CN" b="1" dirty="0" smtClean="0">
              <a:latin typeface="Times New Roman" panose="02020603050405020304" pitchFamily="18" charset="0"/>
              <a:ea typeface="黑体" panose="02010609060101010101" pitchFamily="49" charset="-122"/>
              <a:cs typeface="Times New Roman" panose="02020603050405020304" pitchFamily="18" charset="0"/>
            </a:endParaRPr>
          </a:p>
          <a:p>
            <a:pPr marL="571500" indent="-571500" eaLnBrk="1" hangingPunct="1">
              <a:buSzPct val="95000"/>
              <a:buFont typeface="Wingdings" pitchFamily="2" charset="2"/>
              <a:buAutoNum type="arabicPeriod" startAt="2"/>
            </a:pPr>
            <a:endParaRPr lang="en-US" altLang="zh-CN" b="1" dirty="0" smtClean="0">
              <a:latin typeface="Times New Roman" panose="02020603050405020304" pitchFamily="18" charset="0"/>
              <a:ea typeface="黑体" panose="02010609060101010101" pitchFamily="49" charset="-122"/>
              <a:cs typeface="Times New Roman" panose="02020603050405020304" pitchFamily="18" charset="0"/>
            </a:endParaRPr>
          </a:p>
          <a:p>
            <a:pPr marL="571500" indent="-571500" eaLnBrk="1" hangingPunct="1">
              <a:buSzPct val="95000"/>
              <a:buFont typeface="Wingdings" pitchFamily="2" charset="2"/>
              <a:buAutoNum type="arabicPeriod" startAt="2"/>
            </a:pPr>
            <a:endParaRPr lang="en-US" altLang="zh-CN"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245" name="Rectangle 4"/>
          <p:cNvSpPr>
            <a:spLocks noChangeArrowheads="1"/>
          </p:cNvSpPr>
          <p:nvPr/>
        </p:nvSpPr>
        <p:spPr bwMode="auto">
          <a:xfrm>
            <a:off x="0" y="2620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1861" name="Object 5"/>
          <p:cNvGraphicFramePr>
            <a:graphicFrameLocks noGrp="1" noChangeAspect="1"/>
          </p:cNvGraphicFramePr>
          <p:nvPr>
            <p:ph sz="half" idx="4294967295"/>
            <p:extLst>
              <p:ext uri="{D42A27DB-BD31-4B8C-83A1-F6EECF244321}">
                <p14:modId xmlns:p14="http://schemas.microsoft.com/office/powerpoint/2010/main" val="698081592"/>
              </p:ext>
            </p:extLst>
          </p:nvPr>
        </p:nvGraphicFramePr>
        <p:xfrm>
          <a:off x="592931" y="2836261"/>
          <a:ext cx="7958138" cy="1228725"/>
        </p:xfrm>
        <a:graphic>
          <a:graphicData uri="http://schemas.openxmlformats.org/presentationml/2006/ole">
            <mc:AlternateContent xmlns:mc="http://schemas.openxmlformats.org/markup-compatibility/2006">
              <mc:Choice xmlns:v="urn:schemas-microsoft-com:vml" Requires="v">
                <p:oleObj spid="_x0000_s4188" name="文档" r:id="rId4" imgW="4810774" imgH="742654" progId="Word.Document.8">
                  <p:embed/>
                </p:oleObj>
              </mc:Choice>
              <mc:Fallback>
                <p:oleObj name="文档" r:id="rId4" imgW="4810774" imgH="742654" progId="Word.Document.8">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r="15959"/>
                      <a:stretch>
                        <a:fillRect/>
                      </a:stretch>
                    </p:blipFill>
                    <p:spPr bwMode="auto">
                      <a:xfrm>
                        <a:off x="592931" y="2836261"/>
                        <a:ext cx="7958138"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7" name="Rectangle 6"/>
          <p:cNvSpPr>
            <a:spLocks noChangeArrowheads="1"/>
          </p:cNvSpPr>
          <p:nvPr/>
        </p:nvSpPr>
        <p:spPr bwMode="auto">
          <a:xfrm>
            <a:off x="0" y="2909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1869" name="Object 13"/>
          <p:cNvGraphicFramePr>
            <a:graphicFrameLocks noChangeAspect="1"/>
          </p:cNvGraphicFramePr>
          <p:nvPr>
            <p:extLst>
              <p:ext uri="{D42A27DB-BD31-4B8C-83A1-F6EECF244321}">
                <p14:modId xmlns:p14="http://schemas.microsoft.com/office/powerpoint/2010/main" val="17512584"/>
              </p:ext>
            </p:extLst>
          </p:nvPr>
        </p:nvGraphicFramePr>
        <p:xfrm>
          <a:off x="1834904" y="4794336"/>
          <a:ext cx="5474192" cy="1027905"/>
        </p:xfrm>
        <a:graphic>
          <a:graphicData uri="http://schemas.openxmlformats.org/presentationml/2006/ole">
            <mc:AlternateContent xmlns:mc="http://schemas.openxmlformats.org/markup-compatibility/2006">
              <mc:Choice xmlns:v="urn:schemas-microsoft-com:vml" Requires="v">
                <p:oleObj spid="_x0000_s4189" name="Equation" r:id="rId6" imgW="1282680" imgH="241200" progId="Equation.DSMT4">
                  <p:embed/>
                </p:oleObj>
              </mc:Choice>
              <mc:Fallback>
                <p:oleObj name="Equation" r:id="rId6" imgW="1282680" imgH="241200" progId="Equation.DSMT4">
                  <p:embed/>
                  <p:pic>
                    <p:nvPicPr>
                      <p:cNvPr id="0" name=""/>
                      <p:cNvPicPr>
                        <a:picLocks noChangeAspect="1" noChangeArrowheads="1"/>
                      </p:cNvPicPr>
                      <p:nvPr/>
                    </p:nvPicPr>
                    <p:blipFill>
                      <a:blip r:embed="rId7"/>
                      <a:srcRect/>
                      <a:stretch>
                        <a:fillRect/>
                      </a:stretch>
                    </p:blipFill>
                    <p:spPr bwMode="auto">
                      <a:xfrm>
                        <a:off x="1834904" y="4794336"/>
                        <a:ext cx="5474192" cy="1027905"/>
                      </a:xfrm>
                      <a:prstGeom prst="rect">
                        <a:avLst/>
                      </a:prstGeom>
                      <a:solidFill>
                        <a:schemeClr val="accent1">
                          <a:lumMod val="90000"/>
                        </a:schemeClr>
                      </a:solidFill>
                    </p:spPr>
                  </p:pic>
                </p:oleObj>
              </mc:Fallback>
            </mc:AlternateContent>
          </a:graphicData>
        </a:graphic>
      </p:graphicFrame>
    </p:spTree>
    <p:extLst>
      <p:ext uri="{BB962C8B-B14F-4D97-AF65-F5344CB8AC3E}">
        <p14:creationId xmlns:p14="http://schemas.microsoft.com/office/powerpoint/2010/main" val="1886738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1861"/>
                                        </p:tgtEl>
                                        <p:attrNameLst>
                                          <p:attrName>style.visibility</p:attrName>
                                        </p:attrNameLst>
                                      </p:cBhvr>
                                      <p:to>
                                        <p:strVal val="visible"/>
                                      </p:to>
                                    </p:set>
                                    <p:anim calcmode="lin" valueType="num">
                                      <p:cBhvr additive="base">
                                        <p:cTn id="7" dur="500" fill="hold"/>
                                        <p:tgtEl>
                                          <p:spTgt spid="121861"/>
                                        </p:tgtEl>
                                        <p:attrNameLst>
                                          <p:attrName>ppt_x</p:attrName>
                                        </p:attrNameLst>
                                      </p:cBhvr>
                                      <p:tavLst>
                                        <p:tav tm="0">
                                          <p:val>
                                            <p:strVal val="#ppt_x"/>
                                          </p:val>
                                        </p:tav>
                                        <p:tav tm="100000">
                                          <p:val>
                                            <p:strVal val="#ppt_x"/>
                                          </p:val>
                                        </p:tav>
                                      </p:tavLst>
                                    </p:anim>
                                    <p:anim calcmode="lin" valueType="num">
                                      <p:cBhvr additive="base">
                                        <p:cTn id="8" dur="500" fill="hold"/>
                                        <p:tgtEl>
                                          <p:spTgt spid="12186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1869"/>
                                        </p:tgtEl>
                                        <p:attrNameLst>
                                          <p:attrName>style.visibility</p:attrName>
                                        </p:attrNameLst>
                                      </p:cBhvr>
                                      <p:to>
                                        <p:strVal val="visible"/>
                                      </p:to>
                                    </p:set>
                                    <p:anim calcmode="lin" valueType="num">
                                      <p:cBhvr additive="base">
                                        <p:cTn id="13" dur="500" fill="hold"/>
                                        <p:tgtEl>
                                          <p:spTgt spid="121869"/>
                                        </p:tgtEl>
                                        <p:attrNameLst>
                                          <p:attrName>ppt_x</p:attrName>
                                        </p:attrNameLst>
                                      </p:cBhvr>
                                      <p:tavLst>
                                        <p:tav tm="0">
                                          <p:val>
                                            <p:strVal val="#ppt_x"/>
                                          </p:val>
                                        </p:tav>
                                        <p:tav tm="100000">
                                          <p:val>
                                            <p:strVal val="#ppt_x"/>
                                          </p:val>
                                        </p:tav>
                                      </p:tavLst>
                                    </p:anim>
                                    <p:anim calcmode="lin" valueType="num">
                                      <p:cBhvr additive="base">
                                        <p:cTn id="14" dur="500" fill="hold"/>
                                        <p:tgtEl>
                                          <p:spTgt spid="1218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C72F9ED-FBEC-4D0F-9812-9B9E7570185B}" type="slidenum">
              <a:rPr lang="en-US" altLang="zh-CN" smtClean="0"/>
              <a:pPr eaLnBrk="1" hangingPunct="1"/>
              <a:t>50</a:t>
            </a:fld>
            <a:endParaRPr lang="en-US" altLang="zh-CN" smtClean="0"/>
          </a:p>
        </p:txBody>
      </p:sp>
      <p:sp>
        <p:nvSpPr>
          <p:cNvPr id="435202" name="Rectangle 2"/>
          <p:cNvSpPr>
            <a:spLocks noGrp="1" noChangeArrowheads="1"/>
          </p:cNvSpPr>
          <p:nvPr>
            <p:ph type="body" idx="1"/>
          </p:nvPr>
        </p:nvSpPr>
        <p:spPr>
          <a:xfrm>
            <a:off x="457200" y="1412875"/>
            <a:ext cx="8229600" cy="4718050"/>
          </a:xfrm>
        </p:spPr>
        <p:txBody>
          <a:bodyPr/>
          <a:lstStyle/>
          <a:p>
            <a:pPr eaLnBrk="1" hangingPunct="1"/>
            <a:r>
              <a:rPr lang="zh-CN" altLang="en-US" sz="2400" b="1" dirty="0" smtClean="0">
                <a:solidFill>
                  <a:srgbClr val="FF5050"/>
                </a:solidFill>
                <a:latin typeface="Times New Roman" panose="02020603050405020304" pitchFamily="18" charset="0"/>
                <a:ea typeface="黑体" panose="02010609060101010101" pitchFamily="49" charset="-122"/>
                <a:cs typeface="Times New Roman" panose="02020603050405020304" pitchFamily="18" charset="0"/>
              </a:rPr>
              <a:t>终值</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在时刻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元，累积到时刻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的终值为</a:t>
            </a:r>
          </a:p>
          <a:p>
            <a:pPr eaLnBrk="1" hangingPunct="1"/>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0660" name="Rectangle 3"/>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5204" name="Object 4"/>
          <p:cNvGraphicFramePr>
            <a:graphicFrameLocks noChangeAspect="1"/>
          </p:cNvGraphicFramePr>
          <p:nvPr>
            <p:extLst>
              <p:ext uri="{D42A27DB-BD31-4B8C-83A1-F6EECF244321}">
                <p14:modId xmlns:p14="http://schemas.microsoft.com/office/powerpoint/2010/main" val="2971159753"/>
              </p:ext>
            </p:extLst>
          </p:nvPr>
        </p:nvGraphicFramePr>
        <p:xfrm>
          <a:off x="1387976" y="2863266"/>
          <a:ext cx="4883150" cy="1993900"/>
        </p:xfrm>
        <a:graphic>
          <a:graphicData uri="http://schemas.openxmlformats.org/presentationml/2006/ole">
            <mc:AlternateContent xmlns:mc="http://schemas.openxmlformats.org/markup-compatibility/2006">
              <mc:Choice xmlns:v="urn:schemas-microsoft-com:vml" Requires="v">
                <p:oleObj spid="_x0000_s43058" name="Equation" r:id="rId3" imgW="2387520" imgH="965160" progId="Equation.DSMT4">
                  <p:embed/>
                </p:oleObj>
              </mc:Choice>
              <mc:Fallback>
                <p:oleObj name="Equation" r:id="rId3" imgW="2387520" imgH="965160" progId="Equation.DSMT4">
                  <p:embed/>
                  <p:pic>
                    <p:nvPicPr>
                      <p:cNvPr id="0" name=""/>
                      <p:cNvPicPr>
                        <a:picLocks noChangeAspect="1" noChangeArrowheads="1"/>
                      </p:cNvPicPr>
                      <p:nvPr/>
                    </p:nvPicPr>
                    <p:blipFill>
                      <a:blip r:embed="rId4"/>
                      <a:srcRect/>
                      <a:stretch>
                        <a:fillRect/>
                      </a:stretch>
                    </p:blipFill>
                    <p:spPr bwMode="auto">
                      <a:xfrm>
                        <a:off x="1387976" y="2863266"/>
                        <a:ext cx="4883150" cy="199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2" name="Rectangle 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59313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5202">
                                            <p:txEl>
                                              <p:pRg st="0" end="0"/>
                                            </p:txEl>
                                          </p:spTgt>
                                        </p:tgtEl>
                                        <p:attrNameLst>
                                          <p:attrName>style.visibility</p:attrName>
                                        </p:attrNameLst>
                                      </p:cBhvr>
                                      <p:to>
                                        <p:strVal val="visible"/>
                                      </p:to>
                                    </p:set>
                                    <p:anim calcmode="lin" valueType="num">
                                      <p:cBhvr additive="base">
                                        <p:cTn id="7" dur="500" fill="hold"/>
                                        <p:tgtEl>
                                          <p:spTgt spid="4352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520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5204"/>
                                        </p:tgtEl>
                                        <p:attrNameLst>
                                          <p:attrName>style.visibility</p:attrName>
                                        </p:attrNameLst>
                                      </p:cBhvr>
                                      <p:to>
                                        <p:strVal val="visible"/>
                                      </p:to>
                                    </p:set>
                                    <p:anim calcmode="lin" valueType="num">
                                      <p:cBhvr additive="base">
                                        <p:cTn id="11" dur="500" fill="hold"/>
                                        <p:tgtEl>
                                          <p:spTgt spid="435204"/>
                                        </p:tgtEl>
                                        <p:attrNameLst>
                                          <p:attrName>ppt_x</p:attrName>
                                        </p:attrNameLst>
                                      </p:cBhvr>
                                      <p:tavLst>
                                        <p:tav tm="0">
                                          <p:val>
                                            <p:strVal val="#ppt_x"/>
                                          </p:val>
                                        </p:tav>
                                        <p:tav tm="100000">
                                          <p:val>
                                            <p:strVal val="#ppt_x"/>
                                          </p:val>
                                        </p:tav>
                                      </p:tavLst>
                                    </p:anim>
                                    <p:anim calcmode="lin" valueType="num">
                                      <p:cBhvr additive="base">
                                        <p:cTn id="12" dur="500" fill="hold"/>
                                        <p:tgtEl>
                                          <p:spTgt spid="435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C72F9ED-FBEC-4D0F-9812-9B9E7570185B}" type="slidenum">
              <a:rPr lang="en-US" altLang="zh-CN" smtClean="0"/>
              <a:pPr eaLnBrk="1" hangingPunct="1"/>
              <a:t>51</a:t>
            </a:fld>
            <a:endParaRPr lang="en-US" altLang="zh-CN" smtClean="0"/>
          </a:p>
        </p:txBody>
      </p:sp>
      <p:sp>
        <p:nvSpPr>
          <p:cNvPr id="435202" name="Rectangle 2"/>
          <p:cNvSpPr>
            <a:spLocks noGrp="1" noChangeArrowheads="1"/>
          </p:cNvSpPr>
          <p:nvPr>
            <p:ph type="body" idx="1"/>
          </p:nvPr>
        </p:nvSpPr>
        <p:spPr>
          <a:xfrm>
            <a:off x="457200" y="1412875"/>
            <a:ext cx="8229600" cy="4718050"/>
          </a:xfrm>
        </p:spPr>
        <p:txBody>
          <a:bodyPr/>
          <a:lstStyle/>
          <a:p>
            <a:pPr eaLnBrk="1" hangingPunct="1"/>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从时刻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a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到时刻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b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内所有</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付款到时刻 </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的终值，就是将该期间内所有付款的终值加总： </a:t>
            </a:r>
          </a:p>
        </p:txBody>
      </p:sp>
      <p:sp>
        <p:nvSpPr>
          <p:cNvPr id="70660" name="Rectangle 3"/>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0662" name="Rectangle 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5206" name="Object 6"/>
          <p:cNvGraphicFramePr>
            <a:graphicFrameLocks noChangeAspect="1"/>
          </p:cNvGraphicFramePr>
          <p:nvPr>
            <p:extLst>
              <p:ext uri="{D42A27DB-BD31-4B8C-83A1-F6EECF244321}">
                <p14:modId xmlns:p14="http://schemas.microsoft.com/office/powerpoint/2010/main" val="3341016650"/>
              </p:ext>
            </p:extLst>
          </p:nvPr>
        </p:nvGraphicFramePr>
        <p:xfrm>
          <a:off x="1182733" y="3272741"/>
          <a:ext cx="6778533" cy="1347386"/>
        </p:xfrm>
        <a:graphic>
          <a:graphicData uri="http://schemas.openxmlformats.org/presentationml/2006/ole">
            <mc:AlternateContent xmlns:mc="http://schemas.openxmlformats.org/markup-compatibility/2006">
              <mc:Choice xmlns:v="urn:schemas-microsoft-com:vml" Requires="v">
                <p:oleObj spid="_x0000_s55340" name="Equation" r:id="rId3" imgW="2438280" imgH="482400" progId="Equation.DSMT4">
                  <p:embed/>
                </p:oleObj>
              </mc:Choice>
              <mc:Fallback>
                <p:oleObj name="Equation" r:id="rId3" imgW="2438280" imgH="482400" progId="Equation.DSMT4">
                  <p:embed/>
                  <p:pic>
                    <p:nvPicPr>
                      <p:cNvPr id="0" name=""/>
                      <p:cNvPicPr>
                        <a:picLocks noChangeAspect="1" noChangeArrowheads="1"/>
                      </p:cNvPicPr>
                      <p:nvPr/>
                    </p:nvPicPr>
                    <p:blipFill>
                      <a:blip r:embed="rId4"/>
                      <a:srcRect/>
                      <a:stretch>
                        <a:fillRect/>
                      </a:stretch>
                    </p:blipFill>
                    <p:spPr bwMode="auto">
                      <a:xfrm>
                        <a:off x="1182733" y="3272741"/>
                        <a:ext cx="6778533" cy="1347386"/>
                      </a:xfrm>
                      <a:prstGeom prst="rect">
                        <a:avLst/>
                      </a:prstGeom>
                      <a:noFill/>
                      <a:extLst/>
                    </p:spPr>
                  </p:pic>
                </p:oleObj>
              </mc:Fallback>
            </mc:AlternateContent>
          </a:graphicData>
        </a:graphic>
      </p:graphicFrame>
    </p:spTree>
    <p:extLst>
      <p:ext uri="{BB962C8B-B14F-4D97-AF65-F5344CB8AC3E}">
        <p14:creationId xmlns:p14="http://schemas.microsoft.com/office/powerpoint/2010/main" val="206920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5202">
                                            <p:txEl>
                                              <p:pRg st="0" end="0"/>
                                            </p:txEl>
                                          </p:spTgt>
                                        </p:tgtEl>
                                        <p:attrNameLst>
                                          <p:attrName>style.visibility</p:attrName>
                                        </p:attrNameLst>
                                      </p:cBhvr>
                                      <p:to>
                                        <p:strVal val="visible"/>
                                      </p:to>
                                    </p:set>
                                    <p:anim calcmode="lin" valueType="num">
                                      <p:cBhvr additive="base">
                                        <p:cTn id="7" dur="500" fill="hold"/>
                                        <p:tgtEl>
                                          <p:spTgt spid="4352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520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5206"/>
                                        </p:tgtEl>
                                        <p:attrNameLst>
                                          <p:attrName>style.visibility</p:attrName>
                                        </p:attrNameLst>
                                      </p:cBhvr>
                                      <p:to>
                                        <p:strVal val="visible"/>
                                      </p:to>
                                    </p:set>
                                    <p:anim calcmode="lin" valueType="num">
                                      <p:cBhvr additive="base">
                                        <p:cTn id="11" dur="500" fill="hold"/>
                                        <p:tgtEl>
                                          <p:spTgt spid="435206"/>
                                        </p:tgtEl>
                                        <p:attrNameLst>
                                          <p:attrName>ppt_x</p:attrName>
                                        </p:attrNameLst>
                                      </p:cBhvr>
                                      <p:tavLst>
                                        <p:tav tm="0">
                                          <p:val>
                                            <p:strVal val="#ppt_x"/>
                                          </p:val>
                                        </p:tav>
                                        <p:tav tm="100000">
                                          <p:val>
                                            <p:strVal val="#ppt_x"/>
                                          </p:val>
                                        </p:tav>
                                      </p:tavLst>
                                    </p:anim>
                                    <p:anim calcmode="lin" valueType="num">
                                      <p:cBhvr additive="base">
                                        <p:cTn id="12" dur="500" fill="hold"/>
                                        <p:tgtEl>
                                          <p:spTgt spid="4352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idx="1"/>
          </p:nvPr>
        </p:nvSpPr>
        <p:spPr>
          <a:xfrm>
            <a:off x="421704" y="1058087"/>
            <a:ext cx="8229600" cy="5294312"/>
          </a:xfrm>
        </p:spPr>
        <p:txBody>
          <a:bodyPr/>
          <a:lstStyle/>
          <a:p>
            <a:pPr eaLnBrk="1" hangingPunct="1">
              <a:lnSpc>
                <a:spcPct val="120000"/>
              </a:lnSpc>
              <a:spcBef>
                <a:spcPct val="40000"/>
              </a:spcBef>
              <a:buFont typeface="Wingdings" pitchFamily="2" charset="2"/>
              <a:buNone/>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例：</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一个连续支付的现金流，其付款率为                     ，支付期间从</a:t>
            </a:r>
            <a:r>
              <a:rPr lang="zh-CN" altLang="en-US" sz="2400" b="1" i="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到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6</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，利息力为                         。计算此现金流在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=9</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的终值。</a:t>
            </a:r>
          </a:p>
          <a:p>
            <a:pPr eaLnBrk="1" hangingPunct="1">
              <a:lnSpc>
                <a:spcPct val="120000"/>
              </a:lnSpc>
              <a:spcBef>
                <a:spcPct val="40000"/>
              </a:spcBef>
              <a:buFont typeface="Wingdings" pitchFamily="2" charset="2"/>
              <a:buNone/>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解</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71682" name="灯片编号占位符 5"/>
          <p:cNvSpPr>
            <a:spLocks noGrp="1"/>
          </p:cNvSpPr>
          <p:nvPr>
            <p:ph type="sldNum" sz="quarter" idx="12"/>
          </p:nvPr>
        </p:nvSpPr>
        <p:spPr>
          <a:xfrm>
            <a:off x="6517704" y="6248499"/>
            <a:ext cx="2133600" cy="457200"/>
          </a:xfrm>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fld id="{5CE05CD5-3C52-489B-ADBF-201E23461F95}" type="slidenum">
              <a:rPr lang="en-US" altLang="zh-CN" smtClean="0"/>
              <a:pPr eaLnBrk="1" hangingPunct="1">
                <a:buNone/>
              </a:pPr>
              <a:t>52</a:t>
            </a:fld>
            <a:endParaRPr lang="en-US" altLang="zh-CN" dirty="0" smtClean="0"/>
          </a:p>
        </p:txBody>
      </p:sp>
      <p:graphicFrame>
        <p:nvGraphicFramePr>
          <p:cNvPr id="438276" name="Object 4"/>
          <p:cNvGraphicFramePr>
            <a:graphicFrameLocks noChangeAspect="1"/>
          </p:cNvGraphicFramePr>
          <p:nvPr>
            <p:extLst>
              <p:ext uri="{D42A27DB-BD31-4B8C-83A1-F6EECF244321}">
                <p14:modId xmlns:p14="http://schemas.microsoft.com/office/powerpoint/2010/main" val="1479101424"/>
              </p:ext>
            </p:extLst>
          </p:nvPr>
        </p:nvGraphicFramePr>
        <p:xfrm>
          <a:off x="5980113" y="1140538"/>
          <a:ext cx="1793875" cy="411162"/>
        </p:xfrm>
        <a:graphic>
          <a:graphicData uri="http://schemas.openxmlformats.org/presentationml/2006/ole">
            <mc:AlternateContent xmlns:mc="http://schemas.openxmlformats.org/markup-compatibility/2006">
              <mc:Choice xmlns:v="urn:schemas-microsoft-com:vml" Requires="v">
                <p:oleObj spid="_x0000_s44172" name="Equation" r:id="rId4" imgW="977760" imgH="228600" progId="Equation.DSMT4">
                  <p:embed/>
                </p:oleObj>
              </mc:Choice>
              <mc:Fallback>
                <p:oleObj name="Equation" r:id="rId4" imgW="977760" imgH="228600" progId="Equation.DSMT4">
                  <p:embed/>
                  <p:pic>
                    <p:nvPicPr>
                      <p:cNvPr id="0" name=""/>
                      <p:cNvPicPr>
                        <a:picLocks noChangeAspect="1" noChangeArrowheads="1"/>
                      </p:cNvPicPr>
                      <p:nvPr/>
                    </p:nvPicPr>
                    <p:blipFill>
                      <a:blip r:embed="rId5"/>
                      <a:srcRect/>
                      <a:stretch>
                        <a:fillRect/>
                      </a:stretch>
                    </p:blipFill>
                    <p:spPr bwMode="auto">
                      <a:xfrm>
                        <a:off x="5980113" y="1140538"/>
                        <a:ext cx="1793875"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6" name="Rectangle 5"/>
          <p:cNvSpPr>
            <a:spLocks noChangeArrowheads="1"/>
          </p:cNvSpPr>
          <p:nvPr/>
        </p:nvSpPr>
        <p:spPr bwMode="auto">
          <a:xfrm>
            <a:off x="-35496" y="35361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8278" name="Object 6"/>
          <p:cNvGraphicFramePr>
            <a:graphicFrameLocks noChangeAspect="1"/>
          </p:cNvGraphicFramePr>
          <p:nvPr>
            <p:extLst>
              <p:ext uri="{D42A27DB-BD31-4B8C-83A1-F6EECF244321}">
                <p14:modId xmlns:p14="http://schemas.microsoft.com/office/powerpoint/2010/main" val="2897741195"/>
              </p:ext>
            </p:extLst>
          </p:nvPr>
        </p:nvGraphicFramePr>
        <p:xfrm>
          <a:off x="4892327" y="1634151"/>
          <a:ext cx="1839913" cy="352425"/>
        </p:xfrm>
        <a:graphic>
          <a:graphicData uri="http://schemas.openxmlformats.org/presentationml/2006/ole">
            <mc:AlternateContent xmlns:mc="http://schemas.openxmlformats.org/markup-compatibility/2006">
              <mc:Choice xmlns:v="urn:schemas-microsoft-com:vml" Requires="v">
                <p:oleObj spid="_x0000_s44173" name="Equation" r:id="rId6" imgW="1066680" imgH="203040" progId="Equation.DSMT4">
                  <p:embed/>
                </p:oleObj>
              </mc:Choice>
              <mc:Fallback>
                <p:oleObj name="Equation" r:id="rId6" imgW="1066680" imgH="203040" progId="Equation.DSMT4">
                  <p:embed/>
                  <p:pic>
                    <p:nvPicPr>
                      <p:cNvPr id="0" name=""/>
                      <p:cNvPicPr>
                        <a:picLocks noChangeAspect="1" noChangeArrowheads="1"/>
                      </p:cNvPicPr>
                      <p:nvPr/>
                    </p:nvPicPr>
                    <p:blipFill>
                      <a:blip r:embed="rId7"/>
                      <a:srcRect/>
                      <a:stretch>
                        <a:fillRect/>
                      </a:stretch>
                    </p:blipFill>
                    <p:spPr bwMode="auto">
                      <a:xfrm>
                        <a:off x="4892327" y="1634151"/>
                        <a:ext cx="1839913"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8279" name="Object 7"/>
          <p:cNvGraphicFramePr>
            <a:graphicFrameLocks noChangeAspect="1"/>
          </p:cNvGraphicFramePr>
          <p:nvPr>
            <p:extLst>
              <p:ext uri="{D42A27DB-BD31-4B8C-83A1-F6EECF244321}">
                <p14:modId xmlns:p14="http://schemas.microsoft.com/office/powerpoint/2010/main" val="4233933736"/>
              </p:ext>
            </p:extLst>
          </p:nvPr>
        </p:nvGraphicFramePr>
        <p:xfrm>
          <a:off x="1062840" y="3959804"/>
          <a:ext cx="6250458" cy="1066435"/>
        </p:xfrm>
        <a:graphic>
          <a:graphicData uri="http://schemas.openxmlformats.org/presentationml/2006/ole">
            <mc:AlternateContent xmlns:mc="http://schemas.openxmlformats.org/markup-compatibility/2006">
              <mc:Choice xmlns:v="urn:schemas-microsoft-com:vml" Requires="v">
                <p:oleObj spid="_x0000_s44174" name="Equation" r:id="rId8" imgW="2247840" imgH="380880" progId="">
                  <p:embed/>
                </p:oleObj>
              </mc:Choice>
              <mc:Fallback>
                <p:oleObj name="Equation" r:id="rId8" imgW="2247840" imgH="38088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2840" y="3959804"/>
                        <a:ext cx="6250458" cy="1066435"/>
                      </a:xfrm>
                      <a:prstGeom prst="rect">
                        <a:avLst/>
                      </a:prstGeom>
                      <a:noFill/>
                      <a:extLst/>
                    </p:spPr>
                  </p:pic>
                </p:oleObj>
              </mc:Fallback>
            </mc:AlternateContent>
          </a:graphicData>
        </a:graphic>
      </p:graphicFrame>
      <p:sp>
        <p:nvSpPr>
          <p:cNvPr id="71691" name="Rectangle 11"/>
          <p:cNvSpPr>
            <a:spLocks noChangeArrowheads="1"/>
          </p:cNvSpPr>
          <p:nvPr/>
        </p:nvSpPr>
        <p:spPr bwMode="auto">
          <a:xfrm>
            <a:off x="-35496" y="21756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722729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8274">
                                            <p:txEl>
                                              <p:pRg st="0" end="0"/>
                                            </p:txEl>
                                          </p:spTgt>
                                        </p:tgtEl>
                                        <p:attrNameLst>
                                          <p:attrName>style.visibility</p:attrName>
                                        </p:attrNameLst>
                                      </p:cBhvr>
                                      <p:to>
                                        <p:strVal val="visible"/>
                                      </p:to>
                                    </p:set>
                                    <p:anim calcmode="lin" valueType="num">
                                      <p:cBhvr additive="base">
                                        <p:cTn id="7" dur="500" fill="hold"/>
                                        <p:tgtEl>
                                          <p:spTgt spid="4382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827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8276"/>
                                        </p:tgtEl>
                                        <p:attrNameLst>
                                          <p:attrName>style.visibility</p:attrName>
                                        </p:attrNameLst>
                                      </p:cBhvr>
                                      <p:to>
                                        <p:strVal val="visible"/>
                                      </p:to>
                                    </p:set>
                                    <p:anim calcmode="lin" valueType="num">
                                      <p:cBhvr additive="base">
                                        <p:cTn id="11" dur="500" fill="hold"/>
                                        <p:tgtEl>
                                          <p:spTgt spid="438276"/>
                                        </p:tgtEl>
                                        <p:attrNameLst>
                                          <p:attrName>ppt_x</p:attrName>
                                        </p:attrNameLst>
                                      </p:cBhvr>
                                      <p:tavLst>
                                        <p:tav tm="0">
                                          <p:val>
                                            <p:strVal val="#ppt_x"/>
                                          </p:val>
                                        </p:tav>
                                        <p:tav tm="100000">
                                          <p:val>
                                            <p:strVal val="#ppt_x"/>
                                          </p:val>
                                        </p:tav>
                                      </p:tavLst>
                                    </p:anim>
                                    <p:anim calcmode="lin" valueType="num">
                                      <p:cBhvr additive="base">
                                        <p:cTn id="12" dur="500" fill="hold"/>
                                        <p:tgtEl>
                                          <p:spTgt spid="43827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8278"/>
                                        </p:tgtEl>
                                        <p:attrNameLst>
                                          <p:attrName>style.visibility</p:attrName>
                                        </p:attrNameLst>
                                      </p:cBhvr>
                                      <p:to>
                                        <p:strVal val="visible"/>
                                      </p:to>
                                    </p:set>
                                    <p:anim calcmode="lin" valueType="num">
                                      <p:cBhvr additive="base">
                                        <p:cTn id="15" dur="500" fill="hold"/>
                                        <p:tgtEl>
                                          <p:spTgt spid="438278"/>
                                        </p:tgtEl>
                                        <p:attrNameLst>
                                          <p:attrName>ppt_x</p:attrName>
                                        </p:attrNameLst>
                                      </p:cBhvr>
                                      <p:tavLst>
                                        <p:tav tm="0">
                                          <p:val>
                                            <p:strVal val="#ppt_x"/>
                                          </p:val>
                                        </p:tav>
                                        <p:tav tm="100000">
                                          <p:val>
                                            <p:strVal val="#ppt_x"/>
                                          </p:val>
                                        </p:tav>
                                      </p:tavLst>
                                    </p:anim>
                                    <p:anim calcmode="lin" valueType="num">
                                      <p:cBhvr additive="base">
                                        <p:cTn id="16" dur="500" fill="hold"/>
                                        <p:tgtEl>
                                          <p:spTgt spid="438278"/>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38274">
                                            <p:txEl>
                                              <p:pRg st="1" end="1"/>
                                            </p:txEl>
                                          </p:spTgt>
                                        </p:tgtEl>
                                        <p:attrNameLst>
                                          <p:attrName>style.visibility</p:attrName>
                                        </p:attrNameLst>
                                      </p:cBhvr>
                                      <p:to>
                                        <p:strVal val="visible"/>
                                      </p:to>
                                    </p:set>
                                    <p:anim calcmode="lin" valueType="num">
                                      <p:cBhvr additive="base">
                                        <p:cTn id="21" dur="500" fill="hold"/>
                                        <p:tgtEl>
                                          <p:spTgt spid="43827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38274">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38279"/>
                                        </p:tgtEl>
                                        <p:attrNameLst>
                                          <p:attrName>style.visibility</p:attrName>
                                        </p:attrNameLst>
                                      </p:cBhvr>
                                      <p:to>
                                        <p:strVal val="visible"/>
                                      </p:to>
                                    </p:set>
                                    <p:anim calcmode="lin" valueType="num">
                                      <p:cBhvr additive="base">
                                        <p:cTn id="25" dur="500" fill="hold"/>
                                        <p:tgtEl>
                                          <p:spTgt spid="438279"/>
                                        </p:tgtEl>
                                        <p:attrNameLst>
                                          <p:attrName>ppt_x</p:attrName>
                                        </p:attrNameLst>
                                      </p:cBhvr>
                                      <p:tavLst>
                                        <p:tav tm="0">
                                          <p:val>
                                            <p:strVal val="#ppt_x"/>
                                          </p:val>
                                        </p:tav>
                                        <p:tav tm="100000">
                                          <p:val>
                                            <p:strVal val="#ppt_x"/>
                                          </p:val>
                                        </p:tav>
                                      </p:tavLst>
                                    </p:anim>
                                    <p:anim calcmode="lin" valueType="num">
                                      <p:cBhvr additive="base">
                                        <p:cTn id="26" dur="500" fill="hold"/>
                                        <p:tgtEl>
                                          <p:spTgt spid="4382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4"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7B0ED53-5C0F-409E-9FC8-15BB597F36FE}" type="slidenum">
              <a:rPr lang="en-US" altLang="zh-CN" smtClean="0"/>
              <a:pPr eaLnBrk="1" hangingPunct="1"/>
              <a:t>53</a:t>
            </a:fld>
            <a:endParaRPr lang="en-US" altLang="zh-CN" smtClean="0"/>
          </a:p>
        </p:txBody>
      </p:sp>
      <p:sp>
        <p:nvSpPr>
          <p:cNvPr id="57347" name="Rectangle 2"/>
          <p:cNvSpPr>
            <a:spLocks noGrp="1" noChangeArrowheads="1"/>
          </p:cNvSpPr>
          <p:nvPr>
            <p:ph type="title"/>
          </p:nvPr>
        </p:nvSpPr>
        <p:spPr>
          <a:xfrm>
            <a:off x="457200" y="804863"/>
            <a:ext cx="8075613" cy="1039961"/>
          </a:xfrm>
        </p:spPr>
        <p:txBody>
          <a:bodyPr>
            <a:normAutofit/>
          </a:bodyPr>
          <a:lstStyle/>
          <a:p>
            <a:pPr eaLnBrk="1" hangingPunct="1"/>
            <a:r>
              <a:rPr lang="zh-CN" altLang="en-US" sz="2800" b="1" dirty="0" smtClean="0">
                <a:latin typeface="+mn-lt"/>
                <a:ea typeface="黑体" panose="02010609060101010101" pitchFamily="49" charset="-122"/>
                <a:cs typeface="Times New Roman" panose="02020603050405020304" pitchFamily="18" charset="0"/>
              </a:rPr>
              <a:t>例：连续递增年金</a:t>
            </a:r>
            <a:r>
              <a:rPr lang="zh-CN" altLang="en-US" sz="2400" b="1" dirty="0" smtClean="0">
                <a:latin typeface="+mn-lt"/>
                <a:ea typeface="黑体" panose="02010609060101010101" pitchFamily="49" charset="-122"/>
                <a:cs typeface="Times New Roman" panose="02020603050405020304" pitchFamily="18" charset="0"/>
              </a:rPr>
              <a:t>（</a:t>
            </a:r>
            <a:r>
              <a:rPr lang="en-US" altLang="zh-CN" sz="2400" b="1" dirty="0" smtClean="0">
                <a:latin typeface="+mn-lt"/>
                <a:ea typeface="黑体" panose="02010609060101010101" pitchFamily="49" charset="-122"/>
                <a:cs typeface="Times New Roman" panose="02020603050405020304" pitchFamily="18" charset="0"/>
              </a:rPr>
              <a:t>continuously increasing annuity</a:t>
            </a:r>
            <a:r>
              <a:rPr lang="zh-CN" altLang="en-US" sz="2400" b="1" dirty="0" smtClean="0">
                <a:latin typeface="+mn-lt"/>
                <a:ea typeface="黑体" panose="02010609060101010101" pitchFamily="49" charset="-122"/>
                <a:cs typeface="Times New Roman" panose="02020603050405020304" pitchFamily="18" charset="0"/>
              </a:rPr>
              <a:t>）</a:t>
            </a:r>
            <a:r>
              <a:rPr lang="zh-CN" altLang="en-US" b="1" dirty="0" smtClean="0">
                <a:latin typeface="+mn-lt"/>
                <a:ea typeface="黑体" panose="02010609060101010101" pitchFamily="49" charset="-122"/>
                <a:cs typeface="Times New Roman" panose="02020603050405020304" pitchFamily="18" charset="0"/>
              </a:rPr>
              <a:t> </a:t>
            </a:r>
          </a:p>
        </p:txBody>
      </p:sp>
      <p:sp>
        <p:nvSpPr>
          <p:cNvPr id="57348" name="Rectangle 3"/>
          <p:cNvSpPr>
            <a:spLocks noGrp="1" noChangeArrowheads="1"/>
          </p:cNvSpPr>
          <p:nvPr>
            <p:ph type="body" idx="1"/>
          </p:nvPr>
        </p:nvSpPr>
        <p:spPr>
          <a:xfrm>
            <a:off x="457200" y="2401888"/>
            <a:ext cx="8229600" cy="3835400"/>
          </a:xfrm>
        </p:spPr>
        <p:txBody>
          <a:bodyPr/>
          <a:lstStyle/>
          <a:p>
            <a:pPr eaLnBrk="1" hangingPunct="1">
              <a:lnSpc>
                <a:spcPct val="90000"/>
              </a:lnSpc>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假设在时刻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的</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付款率（</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payment rate</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为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，常数利息力为</a:t>
            </a:r>
            <a:r>
              <a:rPr lang="en-US" altLang="zh-CN" sz="2400" b="1" i="1" dirty="0" smtClean="0">
                <a:latin typeface="Symbol" panose="05050102010706020507" pitchFamily="18" charset="2"/>
                <a:ea typeface="黑体" panose="02010609060101010101" pitchFamily="49" charset="-122"/>
                <a:cs typeface="Times New Roman" panose="02020603050405020304" pitchFamily="18" charset="0"/>
              </a:rPr>
              <a:t>d</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，则连续递增年金的现值为：</a:t>
            </a:r>
          </a:p>
          <a:p>
            <a:pPr eaLnBrk="1" hangingPunct="1">
              <a:lnSpc>
                <a:spcPct val="90000"/>
              </a:lnSpc>
            </a:pPr>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pPr>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pPr>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pPr>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pPr>
            <a:endParaRPr lang="en-US" altLang="zh-CN" sz="2400" b="1" dirty="0" smtClean="0">
              <a:solidFill>
                <a:srgbClr val="FF505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pPr>
            <a:endParaRPr lang="en-US" altLang="zh-CN" sz="2400" b="1" dirty="0" smtClean="0">
              <a:solidFill>
                <a:srgbClr val="FF505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pPr>
            <a:r>
              <a:rPr lang="zh-CN" altLang="en-US" sz="2400" b="1" dirty="0" smtClean="0">
                <a:solidFill>
                  <a:srgbClr val="FF5050"/>
                </a:solidFill>
                <a:latin typeface="Times New Roman" panose="02020603050405020304" pitchFamily="18" charset="0"/>
                <a:ea typeface="黑体" panose="02010609060101010101" pitchFamily="49" charset="-122"/>
                <a:cs typeface="Times New Roman" panose="02020603050405020304" pitchFamily="18" charset="0"/>
              </a:rPr>
              <a:t>注</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I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和</a:t>
            </a:r>
            <a:r>
              <a:rPr lang="zh-CN" altLang="en-US" sz="2400" b="1" i="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a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上都有横线。在时刻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的付款率为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，表示按此付款，</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年的付款总量将为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t .</a:t>
            </a:r>
          </a:p>
        </p:txBody>
      </p:sp>
      <p:sp>
        <p:nvSpPr>
          <p:cNvPr id="57349" name="Rectangle 4"/>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7350" name="Object 5"/>
          <p:cNvGraphicFramePr>
            <a:graphicFrameLocks noChangeAspect="1"/>
          </p:cNvGraphicFramePr>
          <p:nvPr>
            <p:extLst>
              <p:ext uri="{D42A27DB-BD31-4B8C-83A1-F6EECF244321}">
                <p14:modId xmlns:p14="http://schemas.microsoft.com/office/powerpoint/2010/main" val="580985005"/>
              </p:ext>
            </p:extLst>
          </p:nvPr>
        </p:nvGraphicFramePr>
        <p:xfrm>
          <a:off x="2656297" y="3486849"/>
          <a:ext cx="2796778" cy="1261335"/>
        </p:xfrm>
        <a:graphic>
          <a:graphicData uri="http://schemas.openxmlformats.org/presentationml/2006/ole">
            <mc:AlternateContent xmlns:mc="http://schemas.openxmlformats.org/markup-compatibility/2006">
              <mc:Choice xmlns:v="urn:schemas-microsoft-com:vml" Requires="v">
                <p:oleObj spid="_x0000_s45104" name="Equation" r:id="rId3" imgW="1041120" imgH="469800" progId="">
                  <p:embed/>
                </p:oleObj>
              </mc:Choice>
              <mc:Fallback>
                <p:oleObj name="Equation" r:id="rId3" imgW="1041120" imgH="4698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6297" y="3486849"/>
                        <a:ext cx="2796778" cy="1261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1" name="Rectangle 6"/>
          <p:cNvSpPr>
            <a:spLocks noChangeArrowheads="1"/>
          </p:cNvSpPr>
          <p:nvPr/>
        </p:nvSpPr>
        <p:spPr bwMode="auto">
          <a:xfrm>
            <a:off x="0" y="2438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7352" name="Rectangle 7"/>
          <p:cNvSpPr>
            <a:spLocks noChangeArrowheads="1"/>
          </p:cNvSpPr>
          <p:nvPr/>
        </p:nvSpPr>
        <p:spPr bwMode="auto">
          <a:xfrm>
            <a:off x="0" y="2933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7353" name="Rectangle 8"/>
          <p:cNvSpPr>
            <a:spLocks noChangeArrowheads="1"/>
          </p:cNvSpPr>
          <p:nvPr/>
        </p:nvSpPr>
        <p:spPr bwMode="auto">
          <a:xfrm>
            <a:off x="0" y="3141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7354" name="Rectangle 9"/>
          <p:cNvSpPr>
            <a:spLocks noChangeArrowheads="1"/>
          </p:cNvSpPr>
          <p:nvPr/>
        </p:nvSpPr>
        <p:spPr bwMode="auto">
          <a:xfrm>
            <a:off x="0" y="3810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406559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50"/>
                                        </p:tgtEl>
                                        <p:attrNameLst>
                                          <p:attrName>style.visibility</p:attrName>
                                        </p:attrNameLst>
                                      </p:cBhvr>
                                      <p:to>
                                        <p:strVal val="visible"/>
                                      </p:to>
                                    </p:set>
                                    <p:anim calcmode="lin" valueType="num">
                                      <p:cBhvr additive="base">
                                        <p:cTn id="7" dur="500" fill="hold"/>
                                        <p:tgtEl>
                                          <p:spTgt spid="57350"/>
                                        </p:tgtEl>
                                        <p:attrNameLst>
                                          <p:attrName>ppt_x</p:attrName>
                                        </p:attrNameLst>
                                      </p:cBhvr>
                                      <p:tavLst>
                                        <p:tav tm="0">
                                          <p:val>
                                            <p:strVal val="#ppt_x"/>
                                          </p:val>
                                        </p:tav>
                                        <p:tav tm="100000">
                                          <p:val>
                                            <p:strVal val="#ppt_x"/>
                                          </p:val>
                                        </p:tav>
                                      </p:tavLst>
                                    </p:anim>
                                    <p:anim calcmode="lin" valueType="num">
                                      <p:cBhvr additive="base">
                                        <p:cTn id="8" dur="500" fill="hold"/>
                                        <p:tgtEl>
                                          <p:spTgt spid="573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8">
                                            <p:txEl>
                                              <p:pRg st="7" end="7"/>
                                            </p:txEl>
                                          </p:spTgt>
                                        </p:tgtEl>
                                        <p:attrNameLst>
                                          <p:attrName>style.visibility</p:attrName>
                                        </p:attrNameLst>
                                      </p:cBhvr>
                                      <p:to>
                                        <p:strVal val="visible"/>
                                      </p:to>
                                    </p:set>
                                    <p:anim calcmode="lin" valueType="num">
                                      <p:cBhvr additive="base">
                                        <p:cTn id="13" dur="500" fill="hold"/>
                                        <p:tgtEl>
                                          <p:spTgt spid="57348">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B51B7F3-8D08-489B-A42E-C0CD787DFC30}" type="slidenum">
              <a:rPr lang="en-US" altLang="zh-CN" smtClean="0"/>
              <a:pPr eaLnBrk="1" hangingPunct="1"/>
              <a:t>54</a:t>
            </a:fld>
            <a:endParaRPr lang="en-US" altLang="zh-CN" smtClean="0"/>
          </a:p>
        </p:txBody>
      </p:sp>
      <p:sp>
        <p:nvSpPr>
          <p:cNvPr id="418818" name="Rectangle 2"/>
          <p:cNvSpPr>
            <a:spLocks noGrp="1" noChangeArrowheads="1"/>
          </p:cNvSpPr>
          <p:nvPr>
            <p:ph type="body" idx="1"/>
          </p:nvPr>
        </p:nvSpPr>
        <p:spPr>
          <a:xfrm>
            <a:off x="457200" y="692150"/>
            <a:ext cx="8229600" cy="4789488"/>
          </a:xfrm>
        </p:spPr>
        <p:txBody>
          <a:bodyPr/>
          <a:lstStyle/>
          <a:p>
            <a:pPr eaLnBrk="1" hangingPunct="1"/>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证明： </a:t>
            </a:r>
          </a:p>
          <a:p>
            <a:pPr eaLnBrk="1" hangingPunct="1"/>
            <a:endParaRPr lang="en-US" altLang="zh-CN" b="1" dirty="0"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418819" name="Object 3"/>
          <p:cNvGraphicFramePr>
            <a:graphicFrameLocks noChangeAspect="1"/>
          </p:cNvGraphicFramePr>
          <p:nvPr>
            <p:extLst>
              <p:ext uri="{D42A27DB-BD31-4B8C-83A1-F6EECF244321}">
                <p14:modId xmlns:p14="http://schemas.microsoft.com/office/powerpoint/2010/main" val="3650001164"/>
              </p:ext>
            </p:extLst>
          </p:nvPr>
        </p:nvGraphicFramePr>
        <p:xfrm>
          <a:off x="423863" y="1704975"/>
          <a:ext cx="6867613" cy="1003945"/>
        </p:xfrm>
        <a:graphic>
          <a:graphicData uri="http://schemas.openxmlformats.org/presentationml/2006/ole">
            <mc:AlternateContent xmlns:mc="http://schemas.openxmlformats.org/markup-compatibility/2006">
              <mc:Choice xmlns:v="urn:schemas-microsoft-com:vml" Requires="v">
                <p:oleObj spid="_x0000_s46352" name="Equation" r:id="rId3" imgW="3390840" imgH="495000" progId="">
                  <p:embed/>
                </p:oleObj>
              </mc:Choice>
              <mc:Fallback>
                <p:oleObj name="Equation" r:id="rId3" imgW="3390840" imgH="4950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63" y="1704975"/>
                        <a:ext cx="6867613" cy="10039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8820" name="Object 4"/>
          <p:cNvGraphicFramePr>
            <a:graphicFrameLocks noChangeAspect="1"/>
          </p:cNvGraphicFramePr>
          <p:nvPr>
            <p:extLst>
              <p:ext uri="{D42A27DB-BD31-4B8C-83A1-F6EECF244321}">
                <p14:modId xmlns:p14="http://schemas.microsoft.com/office/powerpoint/2010/main" val="3485516724"/>
              </p:ext>
            </p:extLst>
          </p:nvPr>
        </p:nvGraphicFramePr>
        <p:xfrm>
          <a:off x="2195736" y="2996952"/>
          <a:ext cx="2957623" cy="1008112"/>
        </p:xfrm>
        <a:graphic>
          <a:graphicData uri="http://schemas.openxmlformats.org/presentationml/2006/ole">
            <mc:AlternateContent xmlns:mc="http://schemas.openxmlformats.org/markup-compatibility/2006">
              <mc:Choice xmlns:v="urn:schemas-microsoft-com:vml" Requires="v">
                <p:oleObj spid="_x0000_s46353" name="Equation" r:id="rId5" imgW="1384300" imgH="469900" progId="">
                  <p:embed/>
                </p:oleObj>
              </mc:Choice>
              <mc:Fallback>
                <p:oleObj name="Equation" r:id="rId5" imgW="1384300" imgH="4699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2996952"/>
                        <a:ext cx="2957623"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8821" name="Object 5"/>
          <p:cNvGraphicFramePr>
            <a:graphicFrameLocks noChangeAspect="1"/>
          </p:cNvGraphicFramePr>
          <p:nvPr>
            <p:extLst>
              <p:ext uri="{D42A27DB-BD31-4B8C-83A1-F6EECF244321}">
                <p14:modId xmlns:p14="http://schemas.microsoft.com/office/powerpoint/2010/main" val="495657925"/>
              </p:ext>
            </p:extLst>
          </p:nvPr>
        </p:nvGraphicFramePr>
        <p:xfrm>
          <a:off x="2123728" y="4293096"/>
          <a:ext cx="2481263" cy="758825"/>
        </p:xfrm>
        <a:graphic>
          <a:graphicData uri="http://schemas.openxmlformats.org/presentationml/2006/ole">
            <mc:AlternateContent xmlns:mc="http://schemas.openxmlformats.org/markup-compatibility/2006">
              <mc:Choice xmlns:v="urn:schemas-microsoft-com:vml" Requires="v">
                <p:oleObj spid="_x0000_s46354" name="Equation" r:id="rId7" imgW="1358900" imgH="419100" progId="">
                  <p:embed/>
                </p:oleObj>
              </mc:Choice>
              <mc:Fallback>
                <p:oleObj name="Equation" r:id="rId7" imgW="1358900" imgH="4191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4293096"/>
                        <a:ext cx="2481263"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8822" name="Object 6"/>
          <p:cNvGraphicFramePr>
            <a:graphicFrameLocks noChangeAspect="1"/>
          </p:cNvGraphicFramePr>
          <p:nvPr>
            <p:extLst>
              <p:ext uri="{D42A27DB-BD31-4B8C-83A1-F6EECF244321}">
                <p14:modId xmlns:p14="http://schemas.microsoft.com/office/powerpoint/2010/main" val="820144"/>
              </p:ext>
            </p:extLst>
          </p:nvPr>
        </p:nvGraphicFramePr>
        <p:xfrm>
          <a:off x="1979712" y="5445224"/>
          <a:ext cx="2344738" cy="1182688"/>
        </p:xfrm>
        <a:graphic>
          <a:graphicData uri="http://schemas.openxmlformats.org/presentationml/2006/ole">
            <mc:AlternateContent xmlns:mc="http://schemas.openxmlformats.org/markup-compatibility/2006">
              <mc:Choice xmlns:v="urn:schemas-microsoft-com:vml" Requires="v">
                <p:oleObj spid="_x0000_s46355" name="Equation" r:id="rId9" imgW="1282700" imgH="647700" progId="">
                  <p:embed/>
                </p:oleObj>
              </mc:Choice>
              <mc:Fallback>
                <p:oleObj name="Equation" r:id="rId9" imgW="1282700" imgH="6477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712" y="5445224"/>
                        <a:ext cx="2344738" cy="1182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8823" name="Object 7"/>
          <p:cNvGraphicFramePr>
            <a:graphicFrameLocks noChangeAspect="1"/>
          </p:cNvGraphicFramePr>
          <p:nvPr>
            <p:extLst>
              <p:ext uri="{D42A27DB-BD31-4B8C-83A1-F6EECF244321}">
                <p14:modId xmlns:p14="http://schemas.microsoft.com/office/powerpoint/2010/main" val="3888408807"/>
              </p:ext>
            </p:extLst>
          </p:nvPr>
        </p:nvGraphicFramePr>
        <p:xfrm>
          <a:off x="2089495" y="510542"/>
          <a:ext cx="2808312" cy="1094733"/>
        </p:xfrm>
        <a:graphic>
          <a:graphicData uri="http://schemas.openxmlformats.org/presentationml/2006/ole">
            <mc:AlternateContent xmlns:mc="http://schemas.openxmlformats.org/markup-compatibility/2006">
              <mc:Choice xmlns:v="urn:schemas-microsoft-com:vml" Requires="v">
                <p:oleObj spid="_x0000_s46356" name="Equation" r:id="rId11" imgW="1104840" imgH="431640" progId="">
                  <p:embed/>
                </p:oleObj>
              </mc:Choice>
              <mc:Fallback>
                <p:oleObj name="Equation" r:id="rId11" imgW="1104840" imgH="43164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89495" y="510542"/>
                        <a:ext cx="2808312" cy="1094733"/>
                      </a:xfrm>
                      <a:prstGeom prst="rect">
                        <a:avLst/>
                      </a:prstGeom>
                      <a:solidFill>
                        <a:srgbClr val="92D050"/>
                      </a:solidFill>
                    </p:spPr>
                  </p:pic>
                </p:oleObj>
              </mc:Fallback>
            </mc:AlternateContent>
          </a:graphicData>
        </a:graphic>
      </p:graphicFrame>
      <p:graphicFrame>
        <p:nvGraphicFramePr>
          <p:cNvPr id="418824" name="Object 8"/>
          <p:cNvGraphicFramePr>
            <a:graphicFrameLocks noChangeAspect="1"/>
          </p:cNvGraphicFramePr>
          <p:nvPr>
            <p:extLst>
              <p:ext uri="{D42A27DB-BD31-4B8C-83A1-F6EECF244321}">
                <p14:modId xmlns:p14="http://schemas.microsoft.com/office/powerpoint/2010/main" val="2157659769"/>
              </p:ext>
            </p:extLst>
          </p:nvPr>
        </p:nvGraphicFramePr>
        <p:xfrm>
          <a:off x="6300192" y="5949280"/>
          <a:ext cx="876300" cy="392113"/>
        </p:xfrm>
        <a:graphic>
          <a:graphicData uri="http://schemas.openxmlformats.org/presentationml/2006/ole">
            <mc:AlternateContent xmlns:mc="http://schemas.openxmlformats.org/markup-compatibility/2006">
              <mc:Choice xmlns:v="urn:schemas-microsoft-com:vml" Requires="v">
                <p:oleObj spid="_x0000_s46357" name="Equation" r:id="rId13" imgW="444240" imgH="203040" progId="">
                  <p:embed/>
                </p:oleObj>
              </mc:Choice>
              <mc:Fallback>
                <p:oleObj name="Equation" r:id="rId13" imgW="444240" imgH="20304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00192" y="5949280"/>
                        <a:ext cx="876300" cy="392113"/>
                      </a:xfrm>
                      <a:prstGeom prst="rect">
                        <a:avLst/>
                      </a:prstGeom>
                      <a:solidFill>
                        <a:schemeClr val="hlink"/>
                      </a:solidFill>
                    </p:spPr>
                  </p:pic>
                </p:oleObj>
              </mc:Fallback>
            </mc:AlternateContent>
          </a:graphicData>
        </a:graphic>
      </p:graphicFrame>
    </p:spTree>
    <p:extLst>
      <p:ext uri="{BB962C8B-B14F-4D97-AF65-F5344CB8AC3E}">
        <p14:creationId xmlns:p14="http://schemas.microsoft.com/office/powerpoint/2010/main" val="1848966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8818">
                                            <p:txEl>
                                              <p:pRg st="0" end="0"/>
                                            </p:txEl>
                                          </p:spTgt>
                                        </p:tgtEl>
                                        <p:attrNameLst>
                                          <p:attrName>style.visibility</p:attrName>
                                        </p:attrNameLst>
                                      </p:cBhvr>
                                      <p:to>
                                        <p:strVal val="visible"/>
                                      </p:to>
                                    </p:set>
                                    <p:anim calcmode="lin" valueType="num">
                                      <p:cBhvr additive="base">
                                        <p:cTn id="7" dur="500" fill="hold"/>
                                        <p:tgtEl>
                                          <p:spTgt spid="4188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88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8823"/>
                                        </p:tgtEl>
                                        <p:attrNameLst>
                                          <p:attrName>style.visibility</p:attrName>
                                        </p:attrNameLst>
                                      </p:cBhvr>
                                      <p:to>
                                        <p:strVal val="visible"/>
                                      </p:to>
                                    </p:set>
                                    <p:anim calcmode="lin" valueType="num">
                                      <p:cBhvr additive="base">
                                        <p:cTn id="13" dur="500" fill="hold"/>
                                        <p:tgtEl>
                                          <p:spTgt spid="418823"/>
                                        </p:tgtEl>
                                        <p:attrNameLst>
                                          <p:attrName>ppt_x</p:attrName>
                                        </p:attrNameLst>
                                      </p:cBhvr>
                                      <p:tavLst>
                                        <p:tav tm="0">
                                          <p:val>
                                            <p:strVal val="#ppt_x"/>
                                          </p:val>
                                        </p:tav>
                                        <p:tav tm="100000">
                                          <p:val>
                                            <p:strVal val="#ppt_x"/>
                                          </p:val>
                                        </p:tav>
                                      </p:tavLst>
                                    </p:anim>
                                    <p:anim calcmode="lin" valueType="num">
                                      <p:cBhvr additive="base">
                                        <p:cTn id="14" dur="500" fill="hold"/>
                                        <p:tgtEl>
                                          <p:spTgt spid="4188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8819"/>
                                        </p:tgtEl>
                                        <p:attrNameLst>
                                          <p:attrName>style.visibility</p:attrName>
                                        </p:attrNameLst>
                                      </p:cBhvr>
                                      <p:to>
                                        <p:strVal val="visible"/>
                                      </p:to>
                                    </p:set>
                                    <p:anim calcmode="lin" valueType="num">
                                      <p:cBhvr additive="base">
                                        <p:cTn id="19" dur="500" fill="hold"/>
                                        <p:tgtEl>
                                          <p:spTgt spid="418819"/>
                                        </p:tgtEl>
                                        <p:attrNameLst>
                                          <p:attrName>ppt_x</p:attrName>
                                        </p:attrNameLst>
                                      </p:cBhvr>
                                      <p:tavLst>
                                        <p:tav tm="0">
                                          <p:val>
                                            <p:strVal val="#ppt_x"/>
                                          </p:val>
                                        </p:tav>
                                        <p:tav tm="100000">
                                          <p:val>
                                            <p:strVal val="#ppt_x"/>
                                          </p:val>
                                        </p:tav>
                                      </p:tavLst>
                                    </p:anim>
                                    <p:anim calcmode="lin" valueType="num">
                                      <p:cBhvr additive="base">
                                        <p:cTn id="20" dur="500" fill="hold"/>
                                        <p:tgtEl>
                                          <p:spTgt spid="4188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8820"/>
                                        </p:tgtEl>
                                        <p:attrNameLst>
                                          <p:attrName>style.visibility</p:attrName>
                                        </p:attrNameLst>
                                      </p:cBhvr>
                                      <p:to>
                                        <p:strVal val="visible"/>
                                      </p:to>
                                    </p:set>
                                    <p:anim calcmode="lin" valueType="num">
                                      <p:cBhvr additive="base">
                                        <p:cTn id="25" dur="500" fill="hold"/>
                                        <p:tgtEl>
                                          <p:spTgt spid="418820"/>
                                        </p:tgtEl>
                                        <p:attrNameLst>
                                          <p:attrName>ppt_x</p:attrName>
                                        </p:attrNameLst>
                                      </p:cBhvr>
                                      <p:tavLst>
                                        <p:tav tm="0">
                                          <p:val>
                                            <p:strVal val="#ppt_x"/>
                                          </p:val>
                                        </p:tav>
                                        <p:tav tm="100000">
                                          <p:val>
                                            <p:strVal val="#ppt_x"/>
                                          </p:val>
                                        </p:tav>
                                      </p:tavLst>
                                    </p:anim>
                                    <p:anim calcmode="lin" valueType="num">
                                      <p:cBhvr additive="base">
                                        <p:cTn id="26" dur="500" fill="hold"/>
                                        <p:tgtEl>
                                          <p:spTgt spid="4188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8821"/>
                                        </p:tgtEl>
                                        <p:attrNameLst>
                                          <p:attrName>style.visibility</p:attrName>
                                        </p:attrNameLst>
                                      </p:cBhvr>
                                      <p:to>
                                        <p:strVal val="visible"/>
                                      </p:to>
                                    </p:set>
                                    <p:anim calcmode="lin" valueType="num">
                                      <p:cBhvr additive="base">
                                        <p:cTn id="31" dur="500" fill="hold"/>
                                        <p:tgtEl>
                                          <p:spTgt spid="418821"/>
                                        </p:tgtEl>
                                        <p:attrNameLst>
                                          <p:attrName>ppt_x</p:attrName>
                                        </p:attrNameLst>
                                      </p:cBhvr>
                                      <p:tavLst>
                                        <p:tav tm="0">
                                          <p:val>
                                            <p:strVal val="#ppt_x"/>
                                          </p:val>
                                        </p:tav>
                                        <p:tav tm="100000">
                                          <p:val>
                                            <p:strVal val="#ppt_x"/>
                                          </p:val>
                                        </p:tav>
                                      </p:tavLst>
                                    </p:anim>
                                    <p:anim calcmode="lin" valueType="num">
                                      <p:cBhvr additive="base">
                                        <p:cTn id="32" dur="500" fill="hold"/>
                                        <p:tgtEl>
                                          <p:spTgt spid="4188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18822"/>
                                        </p:tgtEl>
                                        <p:attrNameLst>
                                          <p:attrName>style.visibility</p:attrName>
                                        </p:attrNameLst>
                                      </p:cBhvr>
                                      <p:to>
                                        <p:strVal val="visible"/>
                                      </p:to>
                                    </p:set>
                                    <p:anim calcmode="lin" valueType="num">
                                      <p:cBhvr additive="base">
                                        <p:cTn id="37" dur="500" fill="hold"/>
                                        <p:tgtEl>
                                          <p:spTgt spid="418822"/>
                                        </p:tgtEl>
                                        <p:attrNameLst>
                                          <p:attrName>ppt_x</p:attrName>
                                        </p:attrNameLst>
                                      </p:cBhvr>
                                      <p:tavLst>
                                        <p:tav tm="0">
                                          <p:val>
                                            <p:strVal val="#ppt_x"/>
                                          </p:val>
                                        </p:tav>
                                        <p:tav tm="100000">
                                          <p:val>
                                            <p:strVal val="#ppt_x"/>
                                          </p:val>
                                        </p:tav>
                                      </p:tavLst>
                                    </p:anim>
                                    <p:anim calcmode="lin" valueType="num">
                                      <p:cBhvr additive="base">
                                        <p:cTn id="38" dur="500" fill="hold"/>
                                        <p:tgtEl>
                                          <p:spTgt spid="41882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18824"/>
                                        </p:tgtEl>
                                        <p:attrNameLst>
                                          <p:attrName>style.visibility</p:attrName>
                                        </p:attrNameLst>
                                      </p:cBhvr>
                                      <p:to>
                                        <p:strVal val="visible"/>
                                      </p:to>
                                    </p:set>
                                    <p:anim calcmode="lin" valueType="num">
                                      <p:cBhvr additive="base">
                                        <p:cTn id="41" dur="500" fill="hold"/>
                                        <p:tgtEl>
                                          <p:spTgt spid="418824"/>
                                        </p:tgtEl>
                                        <p:attrNameLst>
                                          <p:attrName>ppt_x</p:attrName>
                                        </p:attrNameLst>
                                      </p:cBhvr>
                                      <p:tavLst>
                                        <p:tav tm="0">
                                          <p:val>
                                            <p:strVal val="#ppt_x"/>
                                          </p:val>
                                        </p:tav>
                                        <p:tav tm="100000">
                                          <p:val>
                                            <p:strVal val="#ppt_x"/>
                                          </p:val>
                                        </p:tav>
                                      </p:tavLst>
                                    </p:anim>
                                    <p:anim calcmode="lin" valueType="num">
                                      <p:cBhvr additive="base">
                                        <p:cTn id="42" dur="500" fill="hold"/>
                                        <p:tgtEl>
                                          <p:spTgt spid="4188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EB64788-C3C2-4A2C-9C5F-6FA88259D088}" type="slidenum">
              <a:rPr lang="en-US" altLang="zh-CN" smtClean="0"/>
              <a:pPr eaLnBrk="1" hangingPunct="1"/>
              <a:t>55</a:t>
            </a:fld>
            <a:endParaRPr lang="en-US" altLang="zh-CN" smtClean="0"/>
          </a:p>
        </p:txBody>
      </p:sp>
      <p:sp>
        <p:nvSpPr>
          <p:cNvPr id="420866" name="Rectangle 2"/>
          <p:cNvSpPr>
            <a:spLocks noGrp="1" noChangeArrowheads="1"/>
          </p:cNvSpPr>
          <p:nvPr>
            <p:ph type="body" idx="1"/>
          </p:nvPr>
        </p:nvSpPr>
        <p:spPr>
          <a:xfrm>
            <a:off x="457200" y="981075"/>
            <a:ext cx="7355160" cy="5149850"/>
          </a:xfrm>
        </p:spPr>
        <p:txBody>
          <a:bodyPr/>
          <a:lstStyle/>
          <a:p>
            <a:pPr eaLnBrk="1" hangingPunct="1"/>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例：</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一项</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10</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年期的年金，在时刻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的付款率为</a:t>
            </a:r>
            <a:r>
              <a:rPr lang="en-US" altLang="zh-CN" sz="2400" b="1" dirty="0" err="1" smtClean="0">
                <a:latin typeface="Times New Roman" panose="02020603050405020304" pitchFamily="18" charset="0"/>
                <a:ea typeface="黑体" panose="02010609060101010101" pitchFamily="49" charset="-122"/>
                <a:cs typeface="Times New Roman" panose="02020603050405020304" pitchFamily="18" charset="0"/>
              </a:rPr>
              <a:t>9</a:t>
            </a:r>
            <a:r>
              <a:rPr lang="en-US" altLang="zh-CN" sz="2400" b="1" i="1" dirty="0" err="1"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+ 6</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，利息力为</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9</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％。计算此项年金在时刻零的现值。  </a:t>
            </a:r>
          </a:p>
          <a:p>
            <a:pPr eaLnBrk="1" hangingPunct="1"/>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解</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p>
          <a:p>
            <a:pPr lvl="1" eaLnBrk="1" hangingPunct="1">
              <a:buFont typeface="Wingdings" pitchFamily="2" charset="2"/>
              <a:buNone/>
            </a:pPr>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0420"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422"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152893416"/>
              </p:ext>
            </p:extLst>
          </p:nvPr>
        </p:nvGraphicFramePr>
        <p:xfrm>
          <a:off x="1619672" y="2636912"/>
          <a:ext cx="2894012" cy="860425"/>
        </p:xfrm>
        <a:graphic>
          <a:graphicData uri="http://schemas.openxmlformats.org/presentationml/2006/ole">
            <mc:AlternateContent xmlns:mc="http://schemas.openxmlformats.org/markup-compatibility/2006">
              <mc:Choice xmlns:v="urn:schemas-microsoft-com:vml" Requires="v">
                <p:oleObj spid="_x0000_s47152" name="Equation" r:id="rId3" imgW="1600200" imgH="469800" progId="">
                  <p:embed/>
                </p:oleObj>
              </mc:Choice>
              <mc:Fallback>
                <p:oleObj name="Equation" r:id="rId3" imgW="1600200" imgH="4698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636912"/>
                        <a:ext cx="2894012"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5750" name="Picture 3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3606" y="4437112"/>
            <a:ext cx="7601855"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4622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0866">
                                            <p:txEl>
                                              <p:pRg st="0" end="0"/>
                                            </p:txEl>
                                          </p:spTgt>
                                        </p:tgtEl>
                                        <p:attrNameLst>
                                          <p:attrName>style.visibility</p:attrName>
                                        </p:attrNameLst>
                                      </p:cBhvr>
                                      <p:to>
                                        <p:strVal val="visible"/>
                                      </p:to>
                                    </p:set>
                                    <p:anim calcmode="lin" valueType="num">
                                      <p:cBhvr additive="base">
                                        <p:cTn id="7" dur="500" fill="hold"/>
                                        <p:tgtEl>
                                          <p:spTgt spid="4208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08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20866">
                                            <p:txEl>
                                              <p:pRg st="1" end="1"/>
                                            </p:txEl>
                                          </p:spTgt>
                                        </p:tgtEl>
                                        <p:attrNameLst>
                                          <p:attrName>style.visibility</p:attrName>
                                        </p:attrNameLst>
                                      </p:cBhvr>
                                      <p:to>
                                        <p:strVal val="visible"/>
                                      </p:to>
                                    </p:set>
                                    <p:anim calcmode="lin" valueType="num">
                                      <p:cBhvr additive="base">
                                        <p:cTn id="13" dur="500" fill="hold"/>
                                        <p:tgtEl>
                                          <p:spTgt spid="42086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2086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6"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A247375-DC62-4E1F-8C6F-2E96C999BADC}" type="slidenum">
              <a:rPr lang="en-US" altLang="zh-CN" smtClean="0"/>
              <a:pPr eaLnBrk="1" hangingPunct="1"/>
              <a:t>56</a:t>
            </a:fld>
            <a:endParaRPr lang="en-US" altLang="zh-CN" smtClean="0"/>
          </a:p>
        </p:txBody>
      </p:sp>
      <p:sp>
        <p:nvSpPr>
          <p:cNvPr id="423938" name="Rectangle 2"/>
          <p:cNvSpPr>
            <a:spLocks noGrp="1" noChangeArrowheads="1"/>
          </p:cNvSpPr>
          <p:nvPr>
            <p:ph type="body" idx="1"/>
          </p:nvPr>
        </p:nvSpPr>
        <p:spPr>
          <a:xfrm>
            <a:off x="457200" y="1196975"/>
            <a:ext cx="8229600" cy="4933950"/>
          </a:xfrm>
        </p:spPr>
        <p:txBody>
          <a:bodyPr/>
          <a:lstStyle/>
          <a:p>
            <a:pPr eaLnBrk="1" hangingPunct="1"/>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连续递增的永续年金</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62468"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23940" name="Object 4"/>
          <p:cNvGraphicFramePr>
            <a:graphicFrameLocks noChangeAspect="1"/>
          </p:cNvGraphicFramePr>
          <p:nvPr>
            <p:extLst>
              <p:ext uri="{D42A27DB-BD31-4B8C-83A1-F6EECF244321}">
                <p14:modId xmlns:p14="http://schemas.microsoft.com/office/powerpoint/2010/main" val="2169222787"/>
              </p:ext>
            </p:extLst>
          </p:nvPr>
        </p:nvGraphicFramePr>
        <p:xfrm>
          <a:off x="1404938" y="2565400"/>
          <a:ext cx="2141537" cy="541338"/>
        </p:xfrm>
        <a:graphic>
          <a:graphicData uri="http://schemas.openxmlformats.org/presentationml/2006/ole">
            <mc:AlternateContent xmlns:mc="http://schemas.openxmlformats.org/markup-compatibility/2006">
              <mc:Choice xmlns:v="urn:schemas-microsoft-com:vml" Requires="v">
                <p:oleObj spid="_x0000_s48355" name="Equation" r:id="rId3" imgW="1155600" imgH="291960" progId="Equation.DSMT4">
                  <p:embed/>
                </p:oleObj>
              </mc:Choice>
              <mc:Fallback>
                <p:oleObj name="Equation" r:id="rId3" imgW="1155600" imgH="291960" progId="Equation.DSMT4">
                  <p:embed/>
                  <p:pic>
                    <p:nvPicPr>
                      <p:cNvPr id="0" name=""/>
                      <p:cNvPicPr>
                        <a:picLocks noChangeAspect="1" noChangeArrowheads="1"/>
                      </p:cNvPicPr>
                      <p:nvPr/>
                    </p:nvPicPr>
                    <p:blipFill>
                      <a:blip r:embed="rId4"/>
                      <a:srcRect/>
                      <a:stretch>
                        <a:fillRect/>
                      </a:stretch>
                    </p:blipFill>
                    <p:spPr bwMode="auto">
                      <a:xfrm>
                        <a:off x="1404938" y="2565400"/>
                        <a:ext cx="2141537"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0" name="Rectangle 5"/>
          <p:cNvSpPr>
            <a:spLocks noChangeArrowheads="1"/>
          </p:cNvSpPr>
          <p:nvPr/>
        </p:nvSpPr>
        <p:spPr bwMode="auto">
          <a:xfrm>
            <a:off x="0" y="2162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23942" name="Object 6"/>
          <p:cNvGraphicFramePr>
            <a:graphicFrameLocks noChangeAspect="1"/>
          </p:cNvGraphicFramePr>
          <p:nvPr/>
        </p:nvGraphicFramePr>
        <p:xfrm>
          <a:off x="3924300" y="5300663"/>
          <a:ext cx="671513" cy="765175"/>
        </p:xfrm>
        <a:graphic>
          <a:graphicData uri="http://schemas.openxmlformats.org/presentationml/2006/ole">
            <mc:AlternateContent xmlns:mc="http://schemas.openxmlformats.org/markup-compatibility/2006">
              <mc:Choice xmlns:v="urn:schemas-microsoft-com:vml" Requires="v">
                <p:oleObj spid="_x0000_s48356" name="Equation" r:id="rId5" imgW="342751" imgH="393529" progId="">
                  <p:embed/>
                </p:oleObj>
              </mc:Choice>
              <mc:Fallback>
                <p:oleObj name="Equation" r:id="rId5" imgW="342751" imgH="393529"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4300" y="5300663"/>
                        <a:ext cx="671513"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3943" name="Object 7"/>
          <p:cNvGraphicFramePr>
            <a:graphicFrameLocks noChangeAspect="1"/>
          </p:cNvGraphicFramePr>
          <p:nvPr>
            <p:extLst>
              <p:ext uri="{D42A27DB-BD31-4B8C-83A1-F6EECF244321}">
                <p14:modId xmlns:p14="http://schemas.microsoft.com/office/powerpoint/2010/main" val="189704091"/>
              </p:ext>
            </p:extLst>
          </p:nvPr>
        </p:nvGraphicFramePr>
        <p:xfrm>
          <a:off x="3563938" y="2492375"/>
          <a:ext cx="1468437" cy="693738"/>
        </p:xfrm>
        <a:graphic>
          <a:graphicData uri="http://schemas.openxmlformats.org/presentationml/2006/ole">
            <mc:AlternateContent xmlns:mc="http://schemas.openxmlformats.org/markup-compatibility/2006">
              <mc:Choice xmlns:v="urn:schemas-microsoft-com:vml" Requires="v">
                <p:oleObj spid="_x0000_s48357" name="Equation" r:id="rId7" imgW="914400" imgH="431800" progId="Equation.DSMT4">
                  <p:embed/>
                </p:oleObj>
              </mc:Choice>
              <mc:Fallback>
                <p:oleObj name="Equation" r:id="rId7" imgW="914400" imgH="431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2492375"/>
                        <a:ext cx="1468437"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3944" name="Object 8"/>
          <p:cNvGraphicFramePr>
            <a:graphicFrameLocks noChangeAspect="1"/>
          </p:cNvGraphicFramePr>
          <p:nvPr/>
        </p:nvGraphicFramePr>
        <p:xfrm>
          <a:off x="3819525" y="3644900"/>
          <a:ext cx="1905000" cy="1008063"/>
        </p:xfrm>
        <a:graphic>
          <a:graphicData uri="http://schemas.openxmlformats.org/presentationml/2006/ole">
            <mc:AlternateContent xmlns:mc="http://schemas.openxmlformats.org/markup-compatibility/2006">
              <mc:Choice xmlns:v="urn:schemas-microsoft-com:vml" Requires="v">
                <p:oleObj spid="_x0000_s48358" name="Equation" r:id="rId9" imgW="1104900" imgH="584200" progId="">
                  <p:embed/>
                </p:oleObj>
              </mc:Choice>
              <mc:Fallback>
                <p:oleObj name="Equation" r:id="rId9" imgW="1104900" imgH="5842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9525" y="3644900"/>
                        <a:ext cx="190500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932433738"/>
              </p:ext>
            </p:extLst>
          </p:nvPr>
        </p:nvGraphicFramePr>
        <p:xfrm>
          <a:off x="5622925" y="1052513"/>
          <a:ext cx="1716088" cy="885825"/>
        </p:xfrm>
        <a:graphic>
          <a:graphicData uri="http://schemas.openxmlformats.org/presentationml/2006/ole">
            <mc:AlternateContent xmlns:mc="http://schemas.openxmlformats.org/markup-compatibility/2006">
              <mc:Choice xmlns:v="urn:schemas-microsoft-com:vml" Requires="v">
                <p:oleObj spid="_x0000_s48359" name="Equation" r:id="rId11" imgW="761760" imgH="393480" progId="Equation.DSMT4">
                  <p:embed/>
                </p:oleObj>
              </mc:Choice>
              <mc:Fallback>
                <p:oleObj name="Equation" r:id="rId11" imgW="761760" imgH="393480" progId="Equation.DSMT4">
                  <p:embed/>
                  <p:pic>
                    <p:nvPicPr>
                      <p:cNvPr id="0" name=""/>
                      <p:cNvPicPr>
                        <a:picLocks noChangeAspect="1" noChangeArrowheads="1"/>
                      </p:cNvPicPr>
                      <p:nvPr/>
                    </p:nvPicPr>
                    <p:blipFill>
                      <a:blip r:embed="rId12"/>
                      <a:srcRect/>
                      <a:stretch>
                        <a:fillRect/>
                      </a:stretch>
                    </p:blipFill>
                    <p:spPr bwMode="auto">
                      <a:xfrm>
                        <a:off x="5622925" y="1052513"/>
                        <a:ext cx="1716088"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36622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3938">
                                            <p:txEl>
                                              <p:pRg st="0" end="0"/>
                                            </p:txEl>
                                          </p:spTgt>
                                        </p:tgtEl>
                                        <p:attrNameLst>
                                          <p:attrName>style.visibility</p:attrName>
                                        </p:attrNameLst>
                                      </p:cBhvr>
                                      <p:to>
                                        <p:strVal val="visible"/>
                                      </p:to>
                                    </p:set>
                                    <p:anim calcmode="lin" valueType="num">
                                      <p:cBhvr additive="base">
                                        <p:cTn id="7" dur="500" fill="hold"/>
                                        <p:tgtEl>
                                          <p:spTgt spid="4239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39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3940"/>
                                        </p:tgtEl>
                                        <p:attrNameLst>
                                          <p:attrName>style.visibility</p:attrName>
                                        </p:attrNameLst>
                                      </p:cBhvr>
                                      <p:to>
                                        <p:strVal val="visible"/>
                                      </p:to>
                                    </p:set>
                                    <p:anim calcmode="lin" valueType="num">
                                      <p:cBhvr additive="base">
                                        <p:cTn id="19" dur="500" fill="hold"/>
                                        <p:tgtEl>
                                          <p:spTgt spid="423940"/>
                                        </p:tgtEl>
                                        <p:attrNameLst>
                                          <p:attrName>ppt_x</p:attrName>
                                        </p:attrNameLst>
                                      </p:cBhvr>
                                      <p:tavLst>
                                        <p:tav tm="0">
                                          <p:val>
                                            <p:strVal val="#ppt_x"/>
                                          </p:val>
                                        </p:tav>
                                        <p:tav tm="100000">
                                          <p:val>
                                            <p:strVal val="#ppt_x"/>
                                          </p:val>
                                        </p:tav>
                                      </p:tavLst>
                                    </p:anim>
                                    <p:anim calcmode="lin" valueType="num">
                                      <p:cBhvr additive="base">
                                        <p:cTn id="20" dur="500" fill="hold"/>
                                        <p:tgtEl>
                                          <p:spTgt spid="42394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23943"/>
                                        </p:tgtEl>
                                        <p:attrNameLst>
                                          <p:attrName>style.visibility</p:attrName>
                                        </p:attrNameLst>
                                      </p:cBhvr>
                                      <p:to>
                                        <p:strVal val="visible"/>
                                      </p:to>
                                    </p:set>
                                    <p:anim calcmode="lin" valueType="num">
                                      <p:cBhvr additive="base">
                                        <p:cTn id="25" dur="500" fill="hold"/>
                                        <p:tgtEl>
                                          <p:spTgt spid="423943"/>
                                        </p:tgtEl>
                                        <p:attrNameLst>
                                          <p:attrName>ppt_x</p:attrName>
                                        </p:attrNameLst>
                                      </p:cBhvr>
                                      <p:tavLst>
                                        <p:tav tm="0">
                                          <p:val>
                                            <p:strVal val="#ppt_x"/>
                                          </p:val>
                                        </p:tav>
                                        <p:tav tm="100000">
                                          <p:val>
                                            <p:strVal val="#ppt_x"/>
                                          </p:val>
                                        </p:tav>
                                      </p:tavLst>
                                    </p:anim>
                                    <p:anim calcmode="lin" valueType="num">
                                      <p:cBhvr additive="base">
                                        <p:cTn id="26" dur="500" fill="hold"/>
                                        <p:tgtEl>
                                          <p:spTgt spid="4239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23944"/>
                                        </p:tgtEl>
                                        <p:attrNameLst>
                                          <p:attrName>style.visibility</p:attrName>
                                        </p:attrNameLst>
                                      </p:cBhvr>
                                      <p:to>
                                        <p:strVal val="visible"/>
                                      </p:to>
                                    </p:set>
                                    <p:anim calcmode="lin" valueType="num">
                                      <p:cBhvr additive="base">
                                        <p:cTn id="31" dur="500" fill="hold"/>
                                        <p:tgtEl>
                                          <p:spTgt spid="423944"/>
                                        </p:tgtEl>
                                        <p:attrNameLst>
                                          <p:attrName>ppt_x</p:attrName>
                                        </p:attrNameLst>
                                      </p:cBhvr>
                                      <p:tavLst>
                                        <p:tav tm="0">
                                          <p:val>
                                            <p:strVal val="#ppt_x"/>
                                          </p:val>
                                        </p:tav>
                                        <p:tav tm="100000">
                                          <p:val>
                                            <p:strVal val="#ppt_x"/>
                                          </p:val>
                                        </p:tav>
                                      </p:tavLst>
                                    </p:anim>
                                    <p:anim calcmode="lin" valueType="num">
                                      <p:cBhvr additive="base">
                                        <p:cTn id="32" dur="500" fill="hold"/>
                                        <p:tgtEl>
                                          <p:spTgt spid="4239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23942"/>
                                        </p:tgtEl>
                                        <p:attrNameLst>
                                          <p:attrName>style.visibility</p:attrName>
                                        </p:attrNameLst>
                                      </p:cBhvr>
                                      <p:to>
                                        <p:strVal val="visible"/>
                                      </p:to>
                                    </p:set>
                                    <p:anim calcmode="lin" valueType="num">
                                      <p:cBhvr additive="base">
                                        <p:cTn id="37" dur="500" fill="hold"/>
                                        <p:tgtEl>
                                          <p:spTgt spid="423942"/>
                                        </p:tgtEl>
                                        <p:attrNameLst>
                                          <p:attrName>ppt_x</p:attrName>
                                        </p:attrNameLst>
                                      </p:cBhvr>
                                      <p:tavLst>
                                        <p:tav tm="0">
                                          <p:val>
                                            <p:strVal val="#ppt_x"/>
                                          </p:val>
                                        </p:tav>
                                        <p:tav tm="100000">
                                          <p:val>
                                            <p:strVal val="#ppt_x"/>
                                          </p:val>
                                        </p:tav>
                                      </p:tavLst>
                                    </p:anim>
                                    <p:anim calcmode="lin" valueType="num">
                                      <p:cBhvr additive="base">
                                        <p:cTn id="38" dur="500" fill="hold"/>
                                        <p:tgtEl>
                                          <p:spTgt spid="4239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8"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BF2211C-A3FC-4D96-A87F-EE781AD9C640}" type="slidenum">
              <a:rPr lang="en-US" altLang="zh-CN" smtClean="0"/>
              <a:pPr eaLnBrk="1" hangingPunct="1"/>
              <a:t>57</a:t>
            </a:fld>
            <a:endParaRPr lang="en-US" altLang="zh-CN" smtClean="0"/>
          </a:p>
        </p:txBody>
      </p:sp>
      <p:sp>
        <p:nvSpPr>
          <p:cNvPr id="63491" name="Rectangle 2"/>
          <p:cNvSpPr>
            <a:spLocks noGrp="1" noChangeArrowheads="1"/>
          </p:cNvSpPr>
          <p:nvPr>
            <p:ph type="body" idx="1"/>
          </p:nvPr>
        </p:nvSpPr>
        <p:spPr/>
        <p:txBody>
          <a:bodyPr/>
          <a:lstStyle/>
          <a:p>
            <a:pPr eaLnBrk="1" hangingPunct="1"/>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例：</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一项年金在时刻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的付款率为 </a:t>
            </a:r>
            <a:r>
              <a:rPr lang="en-US" altLang="zh-CN" sz="2400" b="1" dirty="0" err="1"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2400" b="1" i="1" dirty="0" err="1" smtClean="0">
                <a:latin typeface="Times New Roman" panose="02020603050405020304" pitchFamily="18" charset="0"/>
                <a:ea typeface="黑体" panose="02010609060101010101" pitchFamily="49" charset="-122"/>
                <a:cs typeface="Times New Roman" panose="02020603050405020304" pitchFamily="18" charset="0"/>
              </a:rPr>
              <a:t>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，付款从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0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时刻起一直延续下去，年利率为</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5</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％，则其现值为：</a:t>
            </a:r>
          </a:p>
        </p:txBody>
      </p:sp>
      <p:sp>
        <p:nvSpPr>
          <p:cNvPr id="63492" name="Rectangle 3"/>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3493" name="Object 4"/>
          <p:cNvGraphicFramePr>
            <a:graphicFrameLocks noChangeAspect="1"/>
          </p:cNvGraphicFramePr>
          <p:nvPr>
            <p:extLst>
              <p:ext uri="{D42A27DB-BD31-4B8C-83A1-F6EECF244321}">
                <p14:modId xmlns:p14="http://schemas.microsoft.com/office/powerpoint/2010/main" val="1715681624"/>
              </p:ext>
            </p:extLst>
          </p:nvPr>
        </p:nvGraphicFramePr>
        <p:xfrm>
          <a:off x="1487583" y="3717032"/>
          <a:ext cx="6168834" cy="1374630"/>
        </p:xfrm>
        <a:graphic>
          <a:graphicData uri="http://schemas.openxmlformats.org/presentationml/2006/ole">
            <mc:AlternateContent xmlns:mc="http://schemas.openxmlformats.org/markup-compatibility/2006">
              <mc:Choice xmlns:v="urn:schemas-microsoft-com:vml" Requires="v">
                <p:oleObj spid="_x0000_s49200" name="Equation" r:id="rId3" imgW="2095500" imgH="469900" progId="">
                  <p:embed/>
                </p:oleObj>
              </mc:Choice>
              <mc:Fallback>
                <p:oleObj name="Equation" r:id="rId3" imgW="2095500" imgH="4699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7583" y="3717032"/>
                        <a:ext cx="6168834" cy="1374630"/>
                      </a:xfrm>
                      <a:prstGeom prst="rect">
                        <a:avLst/>
                      </a:prstGeom>
                      <a:noFill/>
                      <a:extLst/>
                    </p:spPr>
                  </p:pic>
                </p:oleObj>
              </mc:Fallback>
            </mc:AlternateContent>
          </a:graphicData>
        </a:graphic>
      </p:graphicFrame>
    </p:spTree>
    <p:extLst>
      <p:ext uri="{BB962C8B-B14F-4D97-AF65-F5344CB8AC3E}">
        <p14:creationId xmlns:p14="http://schemas.microsoft.com/office/powerpoint/2010/main" val="36882556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08CFCE3-2B12-4EB4-84BF-B822DC98027D}" type="slidenum">
              <a:rPr lang="en-US" altLang="zh-CN" smtClean="0"/>
              <a:pPr eaLnBrk="1" hangingPunct="1"/>
              <a:t>58</a:t>
            </a:fld>
            <a:endParaRPr lang="en-US" altLang="zh-CN" smtClean="0"/>
          </a:p>
        </p:txBody>
      </p:sp>
      <p:sp>
        <p:nvSpPr>
          <p:cNvPr id="64515" name="Rectangle 2"/>
          <p:cNvSpPr>
            <a:spLocks noGrp="1" noChangeArrowheads="1"/>
          </p:cNvSpPr>
          <p:nvPr>
            <p:ph type="title"/>
          </p:nvPr>
        </p:nvSpPr>
        <p:spPr>
          <a:xfrm>
            <a:off x="426243" y="661252"/>
            <a:ext cx="8291513" cy="1295400"/>
          </a:xfrm>
        </p:spPr>
        <p:txBody>
          <a:bodyPr/>
          <a:lstStyle/>
          <a:p>
            <a:pPr eaLnBrk="1" hangingPunct="1"/>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例：连续递减年金</a:t>
            </a:r>
            <a:b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br>
            <a:r>
              <a:rPr lang="en-US" altLang="zh-CN" sz="2400" b="1" dirty="0" smtClean="0">
                <a:latin typeface="+mn-lt"/>
                <a:ea typeface="黑体" panose="02010609060101010101" pitchFamily="49" charset="-122"/>
                <a:cs typeface="Times New Roman" panose="02020603050405020304" pitchFamily="18" charset="0"/>
              </a:rPr>
              <a:t>(continuously decreasing annuity)</a:t>
            </a:r>
          </a:p>
        </p:txBody>
      </p:sp>
      <p:sp>
        <p:nvSpPr>
          <p:cNvPr id="425987" name="Rectangle 3"/>
          <p:cNvSpPr>
            <a:spLocks noGrp="1" noChangeArrowheads="1"/>
          </p:cNvSpPr>
          <p:nvPr>
            <p:ph type="body" idx="1"/>
          </p:nvPr>
        </p:nvSpPr>
        <p:spPr>
          <a:xfrm>
            <a:off x="468313" y="1694045"/>
            <a:ext cx="8229600" cy="4417829"/>
          </a:xfrm>
        </p:spPr>
        <p:txBody>
          <a:bodyPr/>
          <a:lstStyle/>
          <a:p>
            <a:pPr eaLnBrk="1" hangingPunct="1">
              <a:lnSpc>
                <a:spcPct val="120000"/>
              </a:lnSpc>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支付期为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n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年，在时刻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的付款率为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n- 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，利息力为 </a:t>
            </a:r>
            <a:r>
              <a:rPr lang="en-US" altLang="zh-CN" sz="2400" b="1" dirty="0" smtClean="0">
                <a:latin typeface="Symbol" panose="05050102010706020507" pitchFamily="18" charset="2"/>
                <a:ea typeface="黑体" panose="02010609060101010101" pitchFamily="49" charset="-122"/>
                <a:cs typeface="Times New Roman" panose="02020603050405020304" pitchFamily="18" charset="0"/>
              </a:rPr>
              <a:t>d</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20000"/>
              </a:lnSpc>
            </a:pPr>
            <a:endParaRPr lang="en-US" altLang="zh-CN" sz="2400" dirty="0">
              <a:latin typeface="Times New Roman" panose="02020603050405020304" pitchFamily="18" charset="0"/>
              <a:cs typeface="Times New Roman" panose="02020603050405020304" pitchFamily="18" charset="0"/>
            </a:endParaRPr>
          </a:p>
          <a:p>
            <a:pPr eaLnBrk="1" hangingPunct="1">
              <a:lnSpc>
                <a:spcPct val="120000"/>
              </a:lnSpc>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现值为：</a:t>
            </a:r>
          </a:p>
          <a:p>
            <a:pPr eaLnBrk="1" hangingPunct="1">
              <a:lnSpc>
                <a:spcPct val="120000"/>
              </a:lnSpc>
            </a:pP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45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451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25991" name="Object 7"/>
          <p:cNvGraphicFramePr>
            <a:graphicFrameLocks noChangeAspect="1"/>
          </p:cNvGraphicFramePr>
          <p:nvPr>
            <p:extLst>
              <p:ext uri="{D42A27DB-BD31-4B8C-83A1-F6EECF244321}">
                <p14:modId xmlns:p14="http://schemas.microsoft.com/office/powerpoint/2010/main" val="3510363104"/>
              </p:ext>
            </p:extLst>
          </p:nvPr>
        </p:nvGraphicFramePr>
        <p:xfrm>
          <a:off x="899592" y="3065417"/>
          <a:ext cx="5140228" cy="1080120"/>
        </p:xfrm>
        <a:graphic>
          <a:graphicData uri="http://schemas.openxmlformats.org/presentationml/2006/ole">
            <mc:AlternateContent xmlns:mc="http://schemas.openxmlformats.org/markup-compatibility/2006">
              <mc:Choice xmlns:v="urn:schemas-microsoft-com:vml" Requires="v">
                <p:oleObj spid="_x0000_s50362" name="Equation" r:id="rId3" imgW="2234880" imgH="469800" progId="">
                  <p:embed/>
                </p:oleObj>
              </mc:Choice>
              <mc:Fallback>
                <p:oleObj name="Equation" r:id="rId3" imgW="2234880" imgH="4698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065417"/>
                        <a:ext cx="5140228" cy="1080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21" name="Rectangle 8"/>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25993" name="Object 9"/>
          <p:cNvGraphicFramePr>
            <a:graphicFrameLocks noChangeAspect="1"/>
          </p:cNvGraphicFramePr>
          <p:nvPr>
            <p:extLst>
              <p:ext uri="{D42A27DB-BD31-4B8C-83A1-F6EECF244321}">
                <p14:modId xmlns:p14="http://schemas.microsoft.com/office/powerpoint/2010/main" val="1149295099"/>
              </p:ext>
            </p:extLst>
          </p:nvPr>
        </p:nvGraphicFramePr>
        <p:xfrm>
          <a:off x="5884578" y="5430135"/>
          <a:ext cx="2893662" cy="1218113"/>
        </p:xfrm>
        <a:graphic>
          <a:graphicData uri="http://schemas.openxmlformats.org/presentationml/2006/ole">
            <mc:AlternateContent xmlns:mc="http://schemas.openxmlformats.org/markup-compatibility/2006">
              <mc:Choice xmlns:v="urn:schemas-microsoft-com:vml" Requires="v">
                <p:oleObj spid="_x0000_s50363" name="Equation" r:id="rId5" imgW="990360" imgH="419040" progId="">
                  <p:embed/>
                </p:oleObj>
              </mc:Choice>
              <mc:Fallback>
                <p:oleObj name="Equation" r:id="rId5" imgW="990360" imgH="41904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4578" y="5430135"/>
                        <a:ext cx="2893662" cy="1218113"/>
                      </a:xfrm>
                      <a:prstGeom prst="rect">
                        <a:avLst/>
                      </a:prstGeom>
                      <a:solidFill>
                        <a:srgbClr val="92D050"/>
                      </a:solidFill>
                    </p:spPr>
                  </p:pic>
                </p:oleObj>
              </mc:Fallback>
            </mc:AlternateContent>
          </a:graphicData>
        </a:graphic>
      </p:graphicFrame>
      <p:graphicFrame>
        <p:nvGraphicFramePr>
          <p:cNvPr id="425994" name="Object 10"/>
          <p:cNvGraphicFramePr>
            <a:graphicFrameLocks noChangeAspect="1"/>
          </p:cNvGraphicFramePr>
          <p:nvPr>
            <p:extLst>
              <p:ext uri="{D42A27DB-BD31-4B8C-83A1-F6EECF244321}">
                <p14:modId xmlns:p14="http://schemas.microsoft.com/office/powerpoint/2010/main" val="766184230"/>
              </p:ext>
            </p:extLst>
          </p:nvPr>
        </p:nvGraphicFramePr>
        <p:xfrm>
          <a:off x="6136925" y="3094294"/>
          <a:ext cx="2520280" cy="1021565"/>
        </p:xfrm>
        <a:graphic>
          <a:graphicData uri="http://schemas.openxmlformats.org/presentationml/2006/ole">
            <mc:AlternateContent xmlns:mc="http://schemas.openxmlformats.org/markup-compatibility/2006">
              <mc:Choice xmlns:v="urn:schemas-microsoft-com:vml" Requires="v">
                <p:oleObj spid="_x0000_s50364" name="Equation" r:id="rId7" imgW="1066800" imgH="431800" progId="">
                  <p:embed/>
                </p:oleObj>
              </mc:Choice>
              <mc:Fallback>
                <p:oleObj name="Equation" r:id="rId7" imgW="1066800" imgH="4318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6925" y="3094294"/>
                        <a:ext cx="2520280" cy="10215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5995" name="Object 11"/>
          <p:cNvGraphicFramePr>
            <a:graphicFrameLocks noChangeAspect="1"/>
          </p:cNvGraphicFramePr>
          <p:nvPr>
            <p:extLst>
              <p:ext uri="{D42A27DB-BD31-4B8C-83A1-F6EECF244321}">
                <p14:modId xmlns:p14="http://schemas.microsoft.com/office/powerpoint/2010/main" val="2237651661"/>
              </p:ext>
            </p:extLst>
          </p:nvPr>
        </p:nvGraphicFramePr>
        <p:xfrm>
          <a:off x="1760454" y="4496152"/>
          <a:ext cx="3111500" cy="1008062"/>
        </p:xfrm>
        <a:graphic>
          <a:graphicData uri="http://schemas.openxmlformats.org/presentationml/2006/ole">
            <mc:AlternateContent xmlns:mc="http://schemas.openxmlformats.org/markup-compatibility/2006">
              <mc:Choice xmlns:v="urn:schemas-microsoft-com:vml" Requires="v">
                <p:oleObj spid="_x0000_s50365" name="Equation" r:id="rId9" imgW="1333500" imgH="431800" progId="Equation.DSMT4">
                  <p:embed/>
                </p:oleObj>
              </mc:Choice>
              <mc:Fallback>
                <p:oleObj name="Equation" r:id="rId9" imgW="1333500" imgH="431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0454" y="4496152"/>
                        <a:ext cx="3111500"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760778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anim calcmode="lin" valueType="num">
                                      <p:cBhvr additive="base">
                                        <p:cTn id="7" dur="500" fill="hold"/>
                                        <p:tgtEl>
                                          <p:spTgt spid="425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5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25987">
                                            <p:txEl>
                                              <p:pRg st="2" end="2"/>
                                            </p:txEl>
                                          </p:spTgt>
                                        </p:tgtEl>
                                        <p:attrNameLst>
                                          <p:attrName>style.visibility</p:attrName>
                                        </p:attrNameLst>
                                      </p:cBhvr>
                                      <p:to>
                                        <p:strVal val="visible"/>
                                      </p:to>
                                    </p:set>
                                    <p:anim calcmode="lin" valueType="num">
                                      <p:cBhvr additive="base">
                                        <p:cTn id="13" dur="500" fill="hold"/>
                                        <p:tgtEl>
                                          <p:spTgt spid="4259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2598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25991"/>
                                        </p:tgtEl>
                                        <p:attrNameLst>
                                          <p:attrName>style.visibility</p:attrName>
                                        </p:attrNameLst>
                                      </p:cBhvr>
                                      <p:to>
                                        <p:strVal val="visible"/>
                                      </p:to>
                                    </p:set>
                                    <p:anim calcmode="lin" valueType="num">
                                      <p:cBhvr additive="base">
                                        <p:cTn id="17" dur="500" fill="hold"/>
                                        <p:tgtEl>
                                          <p:spTgt spid="425991"/>
                                        </p:tgtEl>
                                        <p:attrNameLst>
                                          <p:attrName>ppt_x</p:attrName>
                                        </p:attrNameLst>
                                      </p:cBhvr>
                                      <p:tavLst>
                                        <p:tav tm="0">
                                          <p:val>
                                            <p:strVal val="#ppt_x"/>
                                          </p:val>
                                        </p:tav>
                                        <p:tav tm="100000">
                                          <p:val>
                                            <p:strVal val="#ppt_x"/>
                                          </p:val>
                                        </p:tav>
                                      </p:tavLst>
                                    </p:anim>
                                    <p:anim calcmode="lin" valueType="num">
                                      <p:cBhvr additive="base">
                                        <p:cTn id="18" dur="500" fill="hold"/>
                                        <p:tgtEl>
                                          <p:spTgt spid="425991"/>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25994"/>
                                        </p:tgtEl>
                                        <p:attrNameLst>
                                          <p:attrName>style.visibility</p:attrName>
                                        </p:attrNameLst>
                                      </p:cBhvr>
                                      <p:to>
                                        <p:strVal val="visible"/>
                                      </p:to>
                                    </p:set>
                                    <p:anim calcmode="lin" valueType="num">
                                      <p:cBhvr additive="base">
                                        <p:cTn id="23" dur="500" fill="hold"/>
                                        <p:tgtEl>
                                          <p:spTgt spid="425994"/>
                                        </p:tgtEl>
                                        <p:attrNameLst>
                                          <p:attrName>ppt_x</p:attrName>
                                        </p:attrNameLst>
                                      </p:cBhvr>
                                      <p:tavLst>
                                        <p:tav tm="0">
                                          <p:val>
                                            <p:strVal val="#ppt_x"/>
                                          </p:val>
                                        </p:tav>
                                        <p:tav tm="100000">
                                          <p:val>
                                            <p:strVal val="#ppt_x"/>
                                          </p:val>
                                        </p:tav>
                                      </p:tavLst>
                                    </p:anim>
                                    <p:anim calcmode="lin" valueType="num">
                                      <p:cBhvr additive="base">
                                        <p:cTn id="24" dur="500" fill="hold"/>
                                        <p:tgtEl>
                                          <p:spTgt spid="42599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25995"/>
                                        </p:tgtEl>
                                        <p:attrNameLst>
                                          <p:attrName>style.visibility</p:attrName>
                                        </p:attrNameLst>
                                      </p:cBhvr>
                                      <p:to>
                                        <p:strVal val="visible"/>
                                      </p:to>
                                    </p:set>
                                    <p:anim calcmode="lin" valueType="num">
                                      <p:cBhvr additive="base">
                                        <p:cTn id="29" dur="500" fill="hold"/>
                                        <p:tgtEl>
                                          <p:spTgt spid="425995"/>
                                        </p:tgtEl>
                                        <p:attrNameLst>
                                          <p:attrName>ppt_x</p:attrName>
                                        </p:attrNameLst>
                                      </p:cBhvr>
                                      <p:tavLst>
                                        <p:tav tm="0">
                                          <p:val>
                                            <p:strVal val="#ppt_x"/>
                                          </p:val>
                                        </p:tav>
                                        <p:tav tm="100000">
                                          <p:val>
                                            <p:strVal val="#ppt_x"/>
                                          </p:val>
                                        </p:tav>
                                      </p:tavLst>
                                    </p:anim>
                                    <p:anim calcmode="lin" valueType="num">
                                      <p:cBhvr additive="base">
                                        <p:cTn id="30" dur="500" fill="hold"/>
                                        <p:tgtEl>
                                          <p:spTgt spid="425995"/>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425993"/>
                                        </p:tgtEl>
                                        <p:attrNameLst>
                                          <p:attrName>style.visibility</p:attrName>
                                        </p:attrNameLst>
                                      </p:cBhvr>
                                      <p:to>
                                        <p:strVal val="visible"/>
                                      </p:to>
                                    </p:set>
                                    <p:anim calcmode="lin" valueType="num">
                                      <p:cBhvr additive="base">
                                        <p:cTn id="35" dur="500" fill="hold"/>
                                        <p:tgtEl>
                                          <p:spTgt spid="425993"/>
                                        </p:tgtEl>
                                        <p:attrNameLst>
                                          <p:attrName>ppt_x</p:attrName>
                                        </p:attrNameLst>
                                      </p:cBhvr>
                                      <p:tavLst>
                                        <p:tav tm="0">
                                          <p:val>
                                            <p:strVal val="#ppt_x"/>
                                          </p:val>
                                        </p:tav>
                                        <p:tav tm="100000">
                                          <p:val>
                                            <p:strVal val="#ppt_x"/>
                                          </p:val>
                                        </p:tav>
                                      </p:tavLst>
                                    </p:anim>
                                    <p:anim calcmode="lin" valueType="num">
                                      <p:cBhvr additive="base">
                                        <p:cTn id="36" dur="500" fill="hold"/>
                                        <p:tgtEl>
                                          <p:spTgt spid="4259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601051730"/>
              </p:ext>
            </p:extLst>
          </p:nvPr>
        </p:nvGraphicFramePr>
        <p:xfrm>
          <a:off x="3906838" y="5078413"/>
          <a:ext cx="538162" cy="684212"/>
        </p:xfrm>
        <a:graphic>
          <a:graphicData uri="http://schemas.openxmlformats.org/presentationml/2006/ole">
            <mc:AlternateContent xmlns:mc="http://schemas.openxmlformats.org/markup-compatibility/2006">
              <mc:Choice xmlns:v="urn:schemas-microsoft-com:vml" Requires="v">
                <p:oleObj spid="_x0000_s64749" name="Equation" r:id="rId3" imgW="190440" imgH="241200" progId="Equation.DSMT4">
                  <p:embed/>
                </p:oleObj>
              </mc:Choice>
              <mc:Fallback>
                <p:oleObj name="Equation" r:id="rId3" imgW="190440" imgH="241200" progId="Equation.DSMT4">
                  <p:embed/>
                  <p:pic>
                    <p:nvPicPr>
                      <p:cNvPr id="0" name=""/>
                      <p:cNvPicPr>
                        <a:picLocks noChangeAspect="1" noChangeArrowheads="1"/>
                      </p:cNvPicPr>
                      <p:nvPr/>
                    </p:nvPicPr>
                    <p:blipFill>
                      <a:blip r:embed="rId4"/>
                      <a:srcRect/>
                      <a:stretch>
                        <a:fillRect/>
                      </a:stretch>
                    </p:blipFill>
                    <p:spPr bwMode="auto">
                      <a:xfrm>
                        <a:off x="3906838" y="5078413"/>
                        <a:ext cx="538162" cy="684212"/>
                      </a:xfrm>
                      <a:prstGeom prst="rect">
                        <a:avLst/>
                      </a:prstGeom>
                      <a:solidFill>
                        <a:srgbClr val="92D050"/>
                      </a:solid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949406426"/>
              </p:ext>
            </p:extLst>
          </p:nvPr>
        </p:nvGraphicFramePr>
        <p:xfrm>
          <a:off x="6761889" y="5053931"/>
          <a:ext cx="522288" cy="698500"/>
        </p:xfrm>
        <a:graphic>
          <a:graphicData uri="http://schemas.openxmlformats.org/presentationml/2006/ole">
            <mc:AlternateContent xmlns:mc="http://schemas.openxmlformats.org/markup-compatibility/2006">
              <mc:Choice xmlns:v="urn:schemas-microsoft-com:vml" Requires="v">
                <p:oleObj spid="_x0000_s64750" name="Equation" r:id="rId5" imgW="190440" imgH="253800" progId="Equation.DSMT4">
                  <p:embed/>
                </p:oleObj>
              </mc:Choice>
              <mc:Fallback>
                <p:oleObj name="Equation" r:id="rId5" imgW="190440" imgH="253800" progId="Equation.DSMT4">
                  <p:embed/>
                  <p:pic>
                    <p:nvPicPr>
                      <p:cNvPr id="0" name=""/>
                      <p:cNvPicPr>
                        <a:picLocks noChangeAspect="1" noChangeArrowheads="1"/>
                      </p:cNvPicPr>
                      <p:nvPr/>
                    </p:nvPicPr>
                    <p:blipFill>
                      <a:blip r:embed="rId6"/>
                      <a:srcRect/>
                      <a:stretch>
                        <a:fillRect/>
                      </a:stretch>
                    </p:blipFill>
                    <p:spPr bwMode="auto">
                      <a:xfrm>
                        <a:off x="6761889" y="5053931"/>
                        <a:ext cx="522288" cy="698500"/>
                      </a:xfrm>
                      <a:prstGeom prst="rect">
                        <a:avLst/>
                      </a:prstGeom>
                      <a:solidFill>
                        <a:srgbClr val="FFFF00"/>
                      </a:solidFill>
                    </p:spPr>
                  </p:pic>
                </p:oleObj>
              </mc:Fallback>
            </mc:AlternateContent>
          </a:graphicData>
        </a:graphic>
      </p:graphicFrame>
      <p:sp>
        <p:nvSpPr>
          <p:cNvPr id="7" name="右箭头 6"/>
          <p:cNvSpPr/>
          <p:nvPr/>
        </p:nvSpPr>
        <p:spPr>
          <a:xfrm>
            <a:off x="4859338" y="5259513"/>
            <a:ext cx="1368425" cy="287337"/>
          </a:xfrm>
          <a:prstGeom prst="right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endParaRPr lang="zh-CN" altLang="en-US" sz="1800"/>
          </a:p>
        </p:txBody>
      </p:sp>
      <p:sp>
        <p:nvSpPr>
          <p:cNvPr id="8" name="TextBox 7"/>
          <p:cNvSpPr txBox="1">
            <a:spLocks noChangeArrowheads="1"/>
          </p:cNvSpPr>
          <p:nvPr/>
        </p:nvSpPr>
        <p:spPr bwMode="auto">
          <a:xfrm>
            <a:off x="4859338" y="5618288"/>
            <a:ext cx="128753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zh-CN" altLang="en-US" sz="1800">
                <a:solidFill>
                  <a:srgbClr val="FF0000"/>
                </a:solidFill>
                <a:latin typeface="Times New Roman" pitchFamily="18" charset="0"/>
                <a:cs typeface="Times New Roman" pitchFamily="18" charset="0"/>
              </a:rPr>
              <a:t>乘以 </a:t>
            </a:r>
            <a:r>
              <a:rPr lang="en-US" altLang="zh-CN" sz="1800">
                <a:solidFill>
                  <a:srgbClr val="FF0000"/>
                </a:solidFill>
                <a:latin typeface="Times New Roman" pitchFamily="18" charset="0"/>
                <a:cs typeface="Times New Roman" pitchFamily="18" charset="0"/>
              </a:rPr>
              <a:t>(1+ </a:t>
            </a:r>
            <a:r>
              <a:rPr lang="en-US" altLang="zh-CN" sz="1800" i="1">
                <a:solidFill>
                  <a:srgbClr val="FF0000"/>
                </a:solidFill>
                <a:latin typeface="Times New Roman" pitchFamily="18" charset="0"/>
                <a:cs typeface="Times New Roman" pitchFamily="18" charset="0"/>
              </a:rPr>
              <a:t>i</a:t>
            </a:r>
            <a:r>
              <a:rPr lang="en-US" altLang="zh-CN" sz="1800">
                <a:solidFill>
                  <a:srgbClr val="FF0000"/>
                </a:solidFill>
                <a:latin typeface="Times New Roman" pitchFamily="18" charset="0"/>
                <a:cs typeface="Times New Roman" pitchFamily="18" charset="0"/>
              </a:rPr>
              <a:t> )</a:t>
            </a:r>
            <a:endParaRPr lang="zh-CN" altLang="en-US" sz="1800">
              <a:solidFill>
                <a:srgbClr val="FF0000"/>
              </a:solidFill>
              <a:latin typeface="Times New Roman" pitchFamily="18" charset="0"/>
              <a:cs typeface="Times New Roman" pitchFamily="18" charset="0"/>
            </a:endParaRPr>
          </a:p>
        </p:txBody>
      </p:sp>
      <p:sp>
        <p:nvSpPr>
          <p:cNvPr id="9" name="下箭头 8"/>
          <p:cNvSpPr/>
          <p:nvPr/>
        </p:nvSpPr>
        <p:spPr>
          <a:xfrm flipV="1">
            <a:off x="3924300" y="3098925"/>
            <a:ext cx="287338" cy="1223963"/>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endParaRPr lang="zh-CN" altLang="en-US" sz="1800" dirty="0"/>
          </a:p>
        </p:txBody>
      </p:sp>
      <p:graphicFrame>
        <p:nvGraphicFramePr>
          <p:cNvPr id="10" name="对象 9"/>
          <p:cNvGraphicFramePr>
            <a:graphicFrameLocks noChangeAspect="1"/>
          </p:cNvGraphicFramePr>
          <p:nvPr>
            <p:extLst>
              <p:ext uri="{D42A27DB-BD31-4B8C-83A1-F6EECF244321}">
                <p14:modId xmlns:p14="http://schemas.microsoft.com/office/powerpoint/2010/main" val="3287300701"/>
              </p:ext>
            </p:extLst>
          </p:nvPr>
        </p:nvGraphicFramePr>
        <p:xfrm>
          <a:off x="3708400" y="1460500"/>
          <a:ext cx="790575" cy="719138"/>
        </p:xfrm>
        <a:graphic>
          <a:graphicData uri="http://schemas.openxmlformats.org/presentationml/2006/ole">
            <mc:AlternateContent xmlns:mc="http://schemas.openxmlformats.org/markup-compatibility/2006">
              <mc:Choice xmlns:v="urn:schemas-microsoft-com:vml" Requires="v">
                <p:oleObj spid="_x0000_s64751" name="Equation" r:id="rId7" imgW="279360" imgH="253800" progId="Equation.DSMT4">
                  <p:embed/>
                </p:oleObj>
              </mc:Choice>
              <mc:Fallback>
                <p:oleObj name="Equation" r:id="rId7" imgW="279360" imgH="253800" progId="Equation.DSMT4">
                  <p:embed/>
                  <p:pic>
                    <p:nvPicPr>
                      <p:cNvPr id="0" name=""/>
                      <p:cNvPicPr>
                        <a:picLocks noChangeAspect="1" noChangeArrowheads="1"/>
                      </p:cNvPicPr>
                      <p:nvPr/>
                    </p:nvPicPr>
                    <p:blipFill>
                      <a:blip r:embed="rId8"/>
                      <a:srcRect/>
                      <a:stretch>
                        <a:fillRect/>
                      </a:stretch>
                    </p:blipFill>
                    <p:spPr bwMode="auto">
                      <a:xfrm>
                        <a:off x="3708400" y="1460500"/>
                        <a:ext cx="790575" cy="719138"/>
                      </a:xfrm>
                      <a:prstGeom prst="rect">
                        <a:avLst/>
                      </a:prstGeom>
                      <a:solidFill>
                        <a:srgbClr val="FFFF00"/>
                      </a:solidFill>
                    </p:spPr>
                  </p:pic>
                </p:oleObj>
              </mc:Fallback>
            </mc:AlternateContent>
          </a:graphicData>
        </a:graphic>
      </p:graphicFrame>
      <p:sp>
        <p:nvSpPr>
          <p:cNvPr id="11" name="TextBox 10"/>
          <p:cNvSpPr txBox="1">
            <a:spLocks noChangeArrowheads="1"/>
          </p:cNvSpPr>
          <p:nvPr/>
        </p:nvSpPr>
        <p:spPr bwMode="auto">
          <a:xfrm>
            <a:off x="4172574" y="3170363"/>
            <a:ext cx="572464" cy="547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zh-CN" altLang="en-US" sz="1800" dirty="0">
                <a:solidFill>
                  <a:srgbClr val="FF0000"/>
                </a:solidFill>
              </a:rPr>
              <a:t>乘以</a:t>
            </a:r>
          </a:p>
        </p:txBody>
      </p:sp>
      <p:graphicFrame>
        <p:nvGraphicFramePr>
          <p:cNvPr id="12" name="对象 11"/>
          <p:cNvGraphicFramePr>
            <a:graphicFrameLocks noChangeAspect="1"/>
          </p:cNvGraphicFramePr>
          <p:nvPr>
            <p:extLst>
              <p:ext uri="{D42A27DB-BD31-4B8C-83A1-F6EECF244321}">
                <p14:modId xmlns:p14="http://schemas.microsoft.com/office/powerpoint/2010/main" val="2322642945"/>
              </p:ext>
            </p:extLst>
          </p:nvPr>
        </p:nvGraphicFramePr>
        <p:xfrm>
          <a:off x="4343400" y="3625975"/>
          <a:ext cx="528638" cy="781050"/>
        </p:xfrm>
        <a:graphic>
          <a:graphicData uri="http://schemas.openxmlformats.org/presentationml/2006/ole">
            <mc:AlternateContent xmlns:mc="http://schemas.openxmlformats.org/markup-compatibility/2006">
              <mc:Choice xmlns:v="urn:schemas-microsoft-com:vml" Requires="v">
                <p:oleObj spid="_x0000_s64752" name="Equation" r:id="rId9" imgW="266400" imgH="393480" progId="">
                  <p:embed/>
                </p:oleObj>
              </mc:Choice>
              <mc:Fallback>
                <p:oleObj name="Equation" r:id="rId9" imgW="266400" imgH="39348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3625975"/>
                        <a:ext cx="528638"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右箭头 12"/>
          <p:cNvSpPr/>
          <p:nvPr/>
        </p:nvSpPr>
        <p:spPr>
          <a:xfrm rot="10800000">
            <a:off x="2124075" y="5259513"/>
            <a:ext cx="1368425" cy="287337"/>
          </a:xfrm>
          <a:prstGeom prst="right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endParaRPr lang="zh-CN" altLang="en-US" sz="1800"/>
          </a:p>
        </p:txBody>
      </p:sp>
      <p:sp>
        <p:nvSpPr>
          <p:cNvPr id="14" name="TextBox 13"/>
          <p:cNvSpPr txBox="1">
            <a:spLocks noChangeArrowheads="1"/>
          </p:cNvSpPr>
          <p:nvPr/>
        </p:nvSpPr>
        <p:spPr bwMode="auto">
          <a:xfrm>
            <a:off x="2397125" y="5680200"/>
            <a:ext cx="649537"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zh-CN" altLang="en-US" sz="1800" dirty="0">
                <a:solidFill>
                  <a:srgbClr val="FF0000"/>
                </a:solidFill>
              </a:rPr>
              <a:t>乘以</a:t>
            </a:r>
          </a:p>
        </p:txBody>
      </p:sp>
      <p:graphicFrame>
        <p:nvGraphicFramePr>
          <p:cNvPr id="15" name="对象 14"/>
          <p:cNvGraphicFramePr>
            <a:graphicFrameLocks noChangeAspect="1"/>
          </p:cNvGraphicFramePr>
          <p:nvPr>
            <p:extLst>
              <p:ext uri="{D42A27DB-BD31-4B8C-83A1-F6EECF244321}">
                <p14:modId xmlns:p14="http://schemas.microsoft.com/office/powerpoint/2010/main" val="2531435365"/>
              </p:ext>
            </p:extLst>
          </p:nvPr>
        </p:nvGraphicFramePr>
        <p:xfrm>
          <a:off x="2916238" y="5440488"/>
          <a:ext cx="325437" cy="779462"/>
        </p:xfrm>
        <a:graphic>
          <a:graphicData uri="http://schemas.openxmlformats.org/presentationml/2006/ole">
            <mc:AlternateContent xmlns:mc="http://schemas.openxmlformats.org/markup-compatibility/2006">
              <mc:Choice xmlns:v="urn:schemas-microsoft-com:vml" Requires="v">
                <p:oleObj spid="_x0000_s64753" name="Equation" r:id="rId11" imgW="164880" imgH="393480" progId="">
                  <p:embed/>
                </p:oleObj>
              </mc:Choice>
              <mc:Fallback>
                <p:oleObj name="Equation" r:id="rId11" imgW="164880" imgH="39348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6238" y="5440488"/>
                        <a:ext cx="325437" cy="779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028671970"/>
              </p:ext>
            </p:extLst>
          </p:nvPr>
        </p:nvGraphicFramePr>
        <p:xfrm>
          <a:off x="1244600" y="5132388"/>
          <a:ext cx="538163" cy="720725"/>
        </p:xfrm>
        <a:graphic>
          <a:graphicData uri="http://schemas.openxmlformats.org/presentationml/2006/ole">
            <mc:AlternateContent xmlns:mc="http://schemas.openxmlformats.org/markup-compatibility/2006">
              <mc:Choice xmlns:v="urn:schemas-microsoft-com:vml" Requires="v">
                <p:oleObj spid="_x0000_s64754" name="Equation" r:id="rId13" imgW="190440" imgH="253800" progId="Equation.DSMT4">
                  <p:embed/>
                </p:oleObj>
              </mc:Choice>
              <mc:Fallback>
                <p:oleObj name="Equation" r:id="rId13" imgW="190440" imgH="253800" progId="Equation.DSMT4">
                  <p:embed/>
                  <p:pic>
                    <p:nvPicPr>
                      <p:cNvPr id="0" name=""/>
                      <p:cNvPicPr>
                        <a:picLocks noChangeAspect="1" noChangeArrowheads="1"/>
                      </p:cNvPicPr>
                      <p:nvPr/>
                    </p:nvPicPr>
                    <p:blipFill>
                      <a:blip r:embed="rId14"/>
                      <a:srcRect/>
                      <a:stretch>
                        <a:fillRect/>
                      </a:stretch>
                    </p:blipFill>
                    <p:spPr bwMode="auto">
                      <a:xfrm>
                        <a:off x="1244600" y="5132388"/>
                        <a:ext cx="538163" cy="720725"/>
                      </a:xfrm>
                      <a:prstGeom prst="rect">
                        <a:avLst/>
                      </a:prstGeom>
                      <a:solidFill>
                        <a:srgbClr val="FFFF00"/>
                      </a:solidFill>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4251183180"/>
              </p:ext>
            </p:extLst>
          </p:nvPr>
        </p:nvGraphicFramePr>
        <p:xfrm>
          <a:off x="6659563" y="1504950"/>
          <a:ext cx="790575" cy="719138"/>
        </p:xfrm>
        <a:graphic>
          <a:graphicData uri="http://schemas.openxmlformats.org/presentationml/2006/ole">
            <mc:AlternateContent xmlns:mc="http://schemas.openxmlformats.org/markup-compatibility/2006">
              <mc:Choice xmlns:v="urn:schemas-microsoft-com:vml" Requires="v">
                <p:oleObj spid="_x0000_s64755" name="Equation" r:id="rId15" imgW="279360" imgH="253800" progId="Equation.DSMT4">
                  <p:embed/>
                </p:oleObj>
              </mc:Choice>
              <mc:Fallback>
                <p:oleObj name="Equation" r:id="rId15" imgW="279360" imgH="253800" progId="Equation.DSMT4">
                  <p:embed/>
                  <p:pic>
                    <p:nvPicPr>
                      <p:cNvPr id="0" name=""/>
                      <p:cNvPicPr>
                        <a:picLocks noChangeAspect="1" noChangeArrowheads="1"/>
                      </p:cNvPicPr>
                      <p:nvPr/>
                    </p:nvPicPr>
                    <p:blipFill>
                      <a:blip r:embed="rId16"/>
                      <a:srcRect/>
                      <a:stretch>
                        <a:fillRect/>
                      </a:stretch>
                    </p:blipFill>
                    <p:spPr bwMode="auto">
                      <a:xfrm>
                        <a:off x="6659563" y="1504950"/>
                        <a:ext cx="790575" cy="719138"/>
                      </a:xfrm>
                      <a:prstGeom prst="rect">
                        <a:avLst/>
                      </a:prstGeom>
                      <a:solidFill>
                        <a:srgbClr val="FFFF00"/>
                      </a:solidFill>
                    </p:spPr>
                  </p:pic>
                </p:oleObj>
              </mc:Fallback>
            </mc:AlternateContent>
          </a:graphicData>
        </a:graphic>
      </p:graphicFrame>
      <p:sp>
        <p:nvSpPr>
          <p:cNvPr id="21" name="右箭头 20"/>
          <p:cNvSpPr/>
          <p:nvPr/>
        </p:nvSpPr>
        <p:spPr>
          <a:xfrm>
            <a:off x="4787900" y="1576513"/>
            <a:ext cx="1368425" cy="288925"/>
          </a:xfrm>
          <a:prstGeom prst="right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endParaRPr lang="zh-CN" altLang="en-US" sz="1800"/>
          </a:p>
        </p:txBody>
      </p:sp>
      <p:sp>
        <p:nvSpPr>
          <p:cNvPr id="22" name="TextBox 21"/>
          <p:cNvSpPr txBox="1">
            <a:spLocks noChangeArrowheads="1"/>
          </p:cNvSpPr>
          <p:nvPr/>
        </p:nvSpPr>
        <p:spPr bwMode="auto">
          <a:xfrm>
            <a:off x="4787900" y="1936875"/>
            <a:ext cx="649537"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zh-CN" altLang="en-US" sz="1800" dirty="0">
                <a:solidFill>
                  <a:srgbClr val="FF0000"/>
                </a:solidFill>
                <a:latin typeface="Times New Roman" pitchFamily="18" charset="0"/>
                <a:cs typeface="Times New Roman" pitchFamily="18" charset="0"/>
              </a:rPr>
              <a:t>乘以</a:t>
            </a:r>
          </a:p>
        </p:txBody>
      </p:sp>
      <p:graphicFrame>
        <p:nvGraphicFramePr>
          <p:cNvPr id="23" name="对象 22"/>
          <p:cNvGraphicFramePr>
            <a:graphicFrameLocks noChangeAspect="1"/>
          </p:cNvGraphicFramePr>
          <p:nvPr>
            <p:extLst>
              <p:ext uri="{D42A27DB-BD31-4B8C-83A1-F6EECF244321}">
                <p14:modId xmlns:p14="http://schemas.microsoft.com/office/powerpoint/2010/main" val="3009679099"/>
              </p:ext>
            </p:extLst>
          </p:nvPr>
        </p:nvGraphicFramePr>
        <p:xfrm>
          <a:off x="5413375" y="1874963"/>
          <a:ext cx="946150" cy="461962"/>
        </p:xfrm>
        <a:graphic>
          <a:graphicData uri="http://schemas.openxmlformats.org/presentationml/2006/ole">
            <mc:AlternateContent xmlns:mc="http://schemas.openxmlformats.org/markup-compatibility/2006">
              <mc:Choice xmlns:v="urn:schemas-microsoft-com:vml" Requires="v">
                <p:oleObj spid="_x0000_s64756" name="Equation" r:id="rId17" imgW="469800" imgH="228600" progId="">
                  <p:embed/>
                </p:oleObj>
              </mc:Choice>
              <mc:Fallback>
                <p:oleObj name="Equation" r:id="rId17" imgW="469800" imgH="228600"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13375" y="1874963"/>
                        <a:ext cx="946150"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Box 23"/>
          <p:cNvSpPr txBox="1"/>
          <p:nvPr/>
        </p:nvSpPr>
        <p:spPr>
          <a:xfrm>
            <a:off x="906044" y="2417006"/>
            <a:ext cx="2348720" cy="13159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buNone/>
              <a:defRPr/>
            </a:pPr>
            <a:r>
              <a:rPr lang="zh-CN" altLang="en-US" sz="2800" dirty="0" smtClean="0"/>
              <a:t>年金计算公式</a:t>
            </a:r>
            <a:endParaRPr lang="en-US" altLang="zh-CN" sz="2800" dirty="0" smtClean="0"/>
          </a:p>
          <a:p>
            <a:pPr algn="ctr">
              <a:buNone/>
              <a:defRPr/>
            </a:pPr>
            <a:r>
              <a:rPr lang="zh-CN" altLang="en-US" sz="2800" dirty="0" smtClean="0"/>
              <a:t>之间的关系</a:t>
            </a:r>
            <a:endParaRPr lang="zh-CN" altLang="en-US" sz="2800" dirty="0"/>
          </a:p>
        </p:txBody>
      </p:sp>
      <p:sp>
        <p:nvSpPr>
          <p:cNvPr id="20" name="下箭头 19"/>
          <p:cNvSpPr/>
          <p:nvPr/>
        </p:nvSpPr>
        <p:spPr>
          <a:xfrm flipV="1">
            <a:off x="6720606" y="3251325"/>
            <a:ext cx="287338" cy="1223963"/>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endParaRPr lang="zh-CN" altLang="en-US" sz="1800" dirty="0"/>
          </a:p>
        </p:txBody>
      </p:sp>
      <p:sp>
        <p:nvSpPr>
          <p:cNvPr id="25" name="TextBox 24"/>
          <p:cNvSpPr txBox="1">
            <a:spLocks noChangeArrowheads="1"/>
          </p:cNvSpPr>
          <p:nvPr/>
        </p:nvSpPr>
        <p:spPr bwMode="auto">
          <a:xfrm>
            <a:off x="6968880" y="3322763"/>
            <a:ext cx="572464" cy="547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zh-CN" altLang="en-US" sz="1800" dirty="0">
                <a:solidFill>
                  <a:srgbClr val="FF0000"/>
                </a:solidFill>
              </a:rPr>
              <a:t>乘以</a:t>
            </a:r>
          </a:p>
        </p:txBody>
      </p:sp>
      <p:graphicFrame>
        <p:nvGraphicFramePr>
          <p:cNvPr id="26" name="对象 25"/>
          <p:cNvGraphicFramePr>
            <a:graphicFrameLocks noChangeAspect="1"/>
          </p:cNvGraphicFramePr>
          <p:nvPr>
            <p:extLst>
              <p:ext uri="{D42A27DB-BD31-4B8C-83A1-F6EECF244321}">
                <p14:modId xmlns:p14="http://schemas.microsoft.com/office/powerpoint/2010/main" val="810534231"/>
              </p:ext>
            </p:extLst>
          </p:nvPr>
        </p:nvGraphicFramePr>
        <p:xfrm>
          <a:off x="7089775" y="3778375"/>
          <a:ext cx="628650" cy="781050"/>
        </p:xfrm>
        <a:graphic>
          <a:graphicData uri="http://schemas.openxmlformats.org/presentationml/2006/ole">
            <mc:AlternateContent xmlns:mc="http://schemas.openxmlformats.org/markup-compatibility/2006">
              <mc:Choice xmlns:v="urn:schemas-microsoft-com:vml" Requires="v">
                <p:oleObj spid="_x0000_s64757" name="Equation" r:id="rId19" imgW="317160" imgH="393480" progId="Equation.DSMT4">
                  <p:embed/>
                </p:oleObj>
              </mc:Choice>
              <mc:Fallback>
                <p:oleObj name="Equation" r:id="rId19" imgW="317160" imgH="393480" progId="Equation.DSMT4">
                  <p:embed/>
                  <p:pic>
                    <p:nvPicPr>
                      <p:cNvPr id="0" name=""/>
                      <p:cNvPicPr>
                        <a:picLocks noChangeAspect="1" noChangeArrowheads="1"/>
                      </p:cNvPicPr>
                      <p:nvPr/>
                    </p:nvPicPr>
                    <p:blipFill>
                      <a:blip r:embed="rId20"/>
                      <a:srcRect/>
                      <a:stretch>
                        <a:fillRect/>
                      </a:stretch>
                    </p:blipFill>
                    <p:spPr bwMode="auto">
                      <a:xfrm>
                        <a:off x="7089775" y="3778375"/>
                        <a:ext cx="628650"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78813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ppt_x"/>
                                          </p:val>
                                        </p:tav>
                                        <p:tav tm="100000">
                                          <p:val>
                                            <p:strVal val="#ppt_x"/>
                                          </p:val>
                                        </p:tav>
                                      </p:tavLst>
                                    </p:anim>
                                    <p:anim calcmode="lin" valueType="num">
                                      <p:cBhvr additive="base">
                                        <p:cTn id="6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additive="base">
                                        <p:cTn id="73" dur="500" fill="hold"/>
                                        <p:tgtEl>
                                          <p:spTgt spid="25"/>
                                        </p:tgtEl>
                                        <p:attrNameLst>
                                          <p:attrName>ppt_x</p:attrName>
                                        </p:attrNameLst>
                                      </p:cBhvr>
                                      <p:tavLst>
                                        <p:tav tm="0">
                                          <p:val>
                                            <p:strVal val="#ppt_x"/>
                                          </p:val>
                                        </p:tav>
                                        <p:tav tm="100000">
                                          <p:val>
                                            <p:strVal val="#ppt_x"/>
                                          </p:val>
                                        </p:tav>
                                      </p:tavLst>
                                    </p:anim>
                                    <p:anim calcmode="lin" valueType="num">
                                      <p:cBhvr additive="base">
                                        <p:cTn id="74" dur="500" fill="hold"/>
                                        <p:tgtEl>
                                          <p:spTgt spid="2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6"/>
                                        </p:tgtEl>
                                        <p:attrNameLst>
                                          <p:attrName>style.visibility</p:attrName>
                                        </p:attrNameLst>
                                      </p:cBhvr>
                                      <p:to>
                                        <p:strVal val="visible"/>
                                      </p:to>
                                    </p:set>
                                    <p:anim calcmode="lin" valueType="num">
                                      <p:cBhvr additive="base">
                                        <p:cTn id="77" dur="500" fill="hold"/>
                                        <p:tgtEl>
                                          <p:spTgt spid="26"/>
                                        </p:tgtEl>
                                        <p:attrNameLst>
                                          <p:attrName>ppt_x</p:attrName>
                                        </p:attrNameLst>
                                      </p:cBhvr>
                                      <p:tavLst>
                                        <p:tav tm="0">
                                          <p:val>
                                            <p:strVal val="#ppt_x"/>
                                          </p:val>
                                        </p:tav>
                                        <p:tav tm="100000">
                                          <p:val>
                                            <p:strVal val="#ppt_x"/>
                                          </p:val>
                                        </p:tav>
                                      </p:tavLst>
                                    </p:anim>
                                    <p:anim calcmode="lin" valueType="num">
                                      <p:cBhvr additive="base">
                                        <p:cTn id="7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500" fill="hold"/>
                                        <p:tgtEl>
                                          <p:spTgt spid="16"/>
                                        </p:tgtEl>
                                        <p:attrNameLst>
                                          <p:attrName>ppt_x</p:attrName>
                                        </p:attrNameLst>
                                      </p:cBhvr>
                                      <p:tavLst>
                                        <p:tav tm="0">
                                          <p:val>
                                            <p:strVal val="#ppt_x"/>
                                          </p:val>
                                        </p:tav>
                                        <p:tav tm="100000">
                                          <p:val>
                                            <p:strVal val="#ppt_x"/>
                                          </p:val>
                                        </p:tav>
                                      </p:tavLst>
                                    </p:anim>
                                    <p:anim calcmode="lin" valueType="num">
                                      <p:cBhvr additive="base">
                                        <p:cTn id="8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3"/>
                                        </p:tgtEl>
                                        <p:attrNameLst>
                                          <p:attrName>style.visibility</p:attrName>
                                        </p:attrNameLst>
                                      </p:cBhvr>
                                      <p:to>
                                        <p:strVal val="visible"/>
                                      </p:to>
                                    </p:set>
                                    <p:anim calcmode="lin" valueType="num">
                                      <p:cBhvr additive="base">
                                        <p:cTn id="89" dur="500" fill="hold"/>
                                        <p:tgtEl>
                                          <p:spTgt spid="13"/>
                                        </p:tgtEl>
                                        <p:attrNameLst>
                                          <p:attrName>ppt_x</p:attrName>
                                        </p:attrNameLst>
                                      </p:cBhvr>
                                      <p:tavLst>
                                        <p:tav tm="0">
                                          <p:val>
                                            <p:strVal val="#ppt_x"/>
                                          </p:val>
                                        </p:tav>
                                        <p:tav tm="100000">
                                          <p:val>
                                            <p:strVal val="#ppt_x"/>
                                          </p:val>
                                        </p:tav>
                                      </p:tavLst>
                                    </p:anim>
                                    <p:anim calcmode="lin" valueType="num">
                                      <p:cBhvr additive="base">
                                        <p:cTn id="90" dur="500" fill="hold"/>
                                        <p:tgtEl>
                                          <p:spTgt spid="13"/>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4"/>
                                        </p:tgtEl>
                                        <p:attrNameLst>
                                          <p:attrName>style.visibility</p:attrName>
                                        </p:attrNameLst>
                                      </p:cBhvr>
                                      <p:to>
                                        <p:strVal val="visible"/>
                                      </p:to>
                                    </p:set>
                                    <p:anim calcmode="lin" valueType="num">
                                      <p:cBhvr additive="base">
                                        <p:cTn id="93" dur="500" fill="hold"/>
                                        <p:tgtEl>
                                          <p:spTgt spid="14"/>
                                        </p:tgtEl>
                                        <p:attrNameLst>
                                          <p:attrName>ppt_x</p:attrName>
                                        </p:attrNameLst>
                                      </p:cBhvr>
                                      <p:tavLst>
                                        <p:tav tm="0">
                                          <p:val>
                                            <p:strVal val="#ppt_x"/>
                                          </p:val>
                                        </p:tav>
                                        <p:tav tm="100000">
                                          <p:val>
                                            <p:strVal val="#ppt_x"/>
                                          </p:val>
                                        </p:tav>
                                      </p:tavLst>
                                    </p:anim>
                                    <p:anim calcmode="lin" valueType="num">
                                      <p:cBhvr additive="base">
                                        <p:cTn id="94" dur="500" fill="hold"/>
                                        <p:tgtEl>
                                          <p:spTgt spid="14"/>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5"/>
                                        </p:tgtEl>
                                        <p:attrNameLst>
                                          <p:attrName>style.visibility</p:attrName>
                                        </p:attrNameLst>
                                      </p:cBhvr>
                                      <p:to>
                                        <p:strVal val="visible"/>
                                      </p:to>
                                    </p:set>
                                    <p:anim calcmode="lin" valueType="num">
                                      <p:cBhvr additive="base">
                                        <p:cTn id="97" dur="500" fill="hold"/>
                                        <p:tgtEl>
                                          <p:spTgt spid="15"/>
                                        </p:tgtEl>
                                        <p:attrNameLst>
                                          <p:attrName>ppt_x</p:attrName>
                                        </p:attrNameLst>
                                      </p:cBhvr>
                                      <p:tavLst>
                                        <p:tav tm="0">
                                          <p:val>
                                            <p:strVal val="#ppt_x"/>
                                          </p:val>
                                        </p:tav>
                                        <p:tav tm="100000">
                                          <p:val>
                                            <p:strVal val="#ppt_x"/>
                                          </p:val>
                                        </p:tav>
                                      </p:tavLst>
                                    </p:anim>
                                    <p:anim calcmode="lin" valueType="num">
                                      <p:cBhvr additive="base">
                                        <p:cTn id="9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1" grpId="0"/>
      <p:bldP spid="13" grpId="0" animBg="1"/>
      <p:bldP spid="14" grpId="0"/>
      <p:bldP spid="21" grpId="0" animBg="1"/>
      <p:bldP spid="22" grpId="0"/>
      <p:bldP spid="20" grpId="0" animBg="1"/>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EE669AA-0FC8-4BB4-9BCB-882DC77A069C}" type="slidenum">
              <a:rPr lang="en-US" altLang="zh-CN" smtClean="0"/>
              <a:pPr eaLnBrk="1" hangingPunct="1"/>
              <a:t>6</a:t>
            </a:fld>
            <a:endParaRPr lang="en-US" altLang="zh-CN" smtClean="0"/>
          </a:p>
        </p:txBody>
      </p:sp>
      <p:sp>
        <p:nvSpPr>
          <p:cNvPr id="28675" name="Rectangle 3"/>
          <p:cNvSpPr>
            <a:spLocks noGrp="1" noChangeArrowheads="1"/>
          </p:cNvSpPr>
          <p:nvPr>
            <p:ph type="body" idx="1"/>
          </p:nvPr>
        </p:nvSpPr>
        <p:spPr>
          <a:xfrm>
            <a:off x="539750" y="908050"/>
            <a:ext cx="8229600" cy="5348288"/>
          </a:xfrm>
        </p:spPr>
        <p:txBody>
          <a:bodyPr/>
          <a:lstStyle/>
          <a:p>
            <a:pPr eaLnBrk="1" hangingPunct="1">
              <a:lnSpc>
                <a:spcPct val="140000"/>
              </a:lnSpc>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递增年金的累积值为</a:t>
            </a:r>
          </a:p>
          <a:p>
            <a:pPr eaLnBrk="1" hangingPunct="1">
              <a:lnSpc>
                <a:spcPct val="140000"/>
              </a:lnSpc>
            </a:pPr>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40000"/>
              </a:lnSpc>
            </a:pP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26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69"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8678" name="Object 6"/>
          <p:cNvGraphicFramePr>
            <a:graphicFrameLocks noChangeAspect="1"/>
          </p:cNvGraphicFramePr>
          <p:nvPr>
            <p:extLst>
              <p:ext uri="{D42A27DB-BD31-4B8C-83A1-F6EECF244321}">
                <p14:modId xmlns:p14="http://schemas.microsoft.com/office/powerpoint/2010/main" val="2401845125"/>
              </p:ext>
            </p:extLst>
          </p:nvPr>
        </p:nvGraphicFramePr>
        <p:xfrm>
          <a:off x="1149364" y="1825937"/>
          <a:ext cx="3422636" cy="707529"/>
        </p:xfrm>
        <a:graphic>
          <a:graphicData uri="http://schemas.openxmlformats.org/presentationml/2006/ole">
            <mc:AlternateContent xmlns:mc="http://schemas.openxmlformats.org/markup-compatibility/2006">
              <mc:Choice xmlns:v="urn:schemas-microsoft-com:vml" Requires="v">
                <p:oleObj spid="_x0000_s5302" name="Equation" r:id="rId3" imgW="1218960" imgH="253800" progId="">
                  <p:embed/>
                </p:oleObj>
              </mc:Choice>
              <mc:Fallback>
                <p:oleObj name="Equation" r:id="rId3" imgW="1218960" imgH="2538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364" y="1825937"/>
                        <a:ext cx="3422636" cy="7075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72"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73" name="Rectangle 1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8684" name="Object 12"/>
          <p:cNvGraphicFramePr>
            <a:graphicFrameLocks noChangeAspect="1"/>
          </p:cNvGraphicFramePr>
          <p:nvPr>
            <p:extLst>
              <p:ext uri="{D42A27DB-BD31-4B8C-83A1-F6EECF244321}">
                <p14:modId xmlns:p14="http://schemas.microsoft.com/office/powerpoint/2010/main" val="1426371064"/>
              </p:ext>
            </p:extLst>
          </p:nvPr>
        </p:nvGraphicFramePr>
        <p:xfrm>
          <a:off x="3656136" y="3789362"/>
          <a:ext cx="3461945" cy="713327"/>
        </p:xfrm>
        <a:graphic>
          <a:graphicData uri="http://schemas.openxmlformats.org/presentationml/2006/ole">
            <mc:AlternateContent xmlns:mc="http://schemas.openxmlformats.org/markup-compatibility/2006">
              <mc:Choice xmlns:v="urn:schemas-microsoft-com:vml" Requires="v">
                <p:oleObj spid="_x0000_s5303" name="Equation" r:id="rId5" imgW="1168200" imgH="241200" progId="">
                  <p:embed/>
                </p:oleObj>
              </mc:Choice>
              <mc:Fallback>
                <p:oleObj name="Equation" r:id="rId5" imgW="1168200" imgH="2412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136" y="3789362"/>
                        <a:ext cx="3461945" cy="7133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6" name="Object 14"/>
          <p:cNvGraphicFramePr>
            <a:graphicFrameLocks noChangeAspect="1"/>
          </p:cNvGraphicFramePr>
          <p:nvPr>
            <p:extLst>
              <p:ext uri="{D42A27DB-BD31-4B8C-83A1-F6EECF244321}">
                <p14:modId xmlns:p14="http://schemas.microsoft.com/office/powerpoint/2010/main" val="2824375780"/>
              </p:ext>
            </p:extLst>
          </p:nvPr>
        </p:nvGraphicFramePr>
        <p:xfrm>
          <a:off x="3708399" y="5157788"/>
          <a:ext cx="3203881" cy="652462"/>
        </p:xfrm>
        <a:graphic>
          <a:graphicData uri="http://schemas.openxmlformats.org/presentationml/2006/ole">
            <mc:AlternateContent xmlns:mc="http://schemas.openxmlformats.org/markup-compatibility/2006">
              <mc:Choice xmlns:v="urn:schemas-microsoft-com:vml" Requires="v">
                <p:oleObj spid="_x0000_s5304" name="Equation" r:id="rId7" imgW="1193800" imgH="241300" progId="">
                  <p:embed/>
                </p:oleObj>
              </mc:Choice>
              <mc:Fallback>
                <p:oleObj name="Equation" r:id="rId7" imgW="1193800" imgH="2413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399" y="5157788"/>
                        <a:ext cx="3203881" cy="652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92" name="Rectangle 20"/>
          <p:cNvSpPr>
            <a:spLocks noChangeArrowheads="1"/>
          </p:cNvSpPr>
          <p:nvPr/>
        </p:nvSpPr>
        <p:spPr bwMode="auto">
          <a:xfrm>
            <a:off x="1619249" y="3789362"/>
            <a:ext cx="10394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a:t>现值</a:t>
            </a:r>
          </a:p>
        </p:txBody>
      </p:sp>
      <p:sp>
        <p:nvSpPr>
          <p:cNvPr id="28693" name="Rectangle 21"/>
          <p:cNvSpPr>
            <a:spLocks noChangeArrowheads="1"/>
          </p:cNvSpPr>
          <p:nvPr/>
        </p:nvSpPr>
        <p:spPr bwMode="auto">
          <a:xfrm>
            <a:off x="1547813" y="5203824"/>
            <a:ext cx="14385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a:t>累积值</a:t>
            </a:r>
          </a:p>
        </p:txBody>
      </p:sp>
      <p:sp>
        <p:nvSpPr>
          <p:cNvPr id="11280" name="Text Box 22"/>
          <p:cNvSpPr txBox="1">
            <a:spLocks noChangeArrowheads="1"/>
          </p:cNvSpPr>
          <p:nvPr/>
        </p:nvSpPr>
        <p:spPr bwMode="auto">
          <a:xfrm>
            <a:off x="735013" y="5810250"/>
            <a:ext cx="241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zh-CN" b="1"/>
          </a:p>
        </p:txBody>
      </p:sp>
      <p:graphicFrame>
        <p:nvGraphicFramePr>
          <p:cNvPr id="28700" name="Object 28"/>
          <p:cNvGraphicFramePr>
            <a:graphicFrameLocks noChangeAspect="1"/>
          </p:cNvGraphicFramePr>
          <p:nvPr>
            <p:extLst>
              <p:ext uri="{D42A27DB-BD31-4B8C-83A1-F6EECF244321}">
                <p14:modId xmlns:p14="http://schemas.microsoft.com/office/powerpoint/2010/main" val="3808172926"/>
              </p:ext>
            </p:extLst>
          </p:nvPr>
        </p:nvGraphicFramePr>
        <p:xfrm>
          <a:off x="5185300" y="574825"/>
          <a:ext cx="3865562" cy="1582737"/>
        </p:xfrm>
        <a:graphic>
          <a:graphicData uri="http://schemas.openxmlformats.org/presentationml/2006/ole">
            <mc:AlternateContent xmlns:mc="http://schemas.openxmlformats.org/markup-compatibility/2006">
              <mc:Choice xmlns:v="urn:schemas-microsoft-com:vml" Requires="v">
                <p:oleObj spid="_x0000_s5305" name="Equation" r:id="rId9" imgW="1054080" imgH="431640" progId="Equation.DSMT4">
                  <p:embed/>
                </p:oleObj>
              </mc:Choice>
              <mc:Fallback>
                <p:oleObj name="Equation" r:id="rId9" imgW="1054080" imgH="431640" progId="Equation.DSMT4">
                  <p:embed/>
                  <p:pic>
                    <p:nvPicPr>
                      <p:cNvPr id="0" name=""/>
                      <p:cNvPicPr>
                        <a:picLocks noChangeAspect="1" noChangeArrowheads="1"/>
                      </p:cNvPicPr>
                      <p:nvPr/>
                    </p:nvPicPr>
                    <p:blipFill>
                      <a:blip r:embed="rId10"/>
                      <a:srcRect/>
                      <a:stretch>
                        <a:fillRect/>
                      </a:stretch>
                    </p:blipFill>
                    <p:spPr bwMode="auto">
                      <a:xfrm>
                        <a:off x="5185300" y="574825"/>
                        <a:ext cx="3865562" cy="1582737"/>
                      </a:xfrm>
                      <a:prstGeom prst="rect">
                        <a:avLst/>
                      </a:prstGeom>
                      <a:solidFill>
                        <a:schemeClr val="accent1">
                          <a:lumMod val="90000"/>
                        </a:schemeClr>
                      </a:solidFill>
                    </p:spPr>
                  </p:pic>
                </p:oleObj>
              </mc:Fallback>
            </mc:AlternateContent>
          </a:graphicData>
        </a:graphic>
      </p:graphicFrame>
      <p:sp>
        <p:nvSpPr>
          <p:cNvPr id="28701" name="Rectangle 29"/>
          <p:cNvSpPr>
            <a:spLocks noChangeArrowheads="1"/>
          </p:cNvSpPr>
          <p:nvPr/>
        </p:nvSpPr>
        <p:spPr bwMode="auto">
          <a:xfrm>
            <a:off x="755650" y="2722563"/>
            <a:ext cx="5854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FF"/>
                </a:solidFill>
              </a:rPr>
              <a:t>期初付递增年金</a:t>
            </a:r>
            <a:r>
              <a:rPr lang="en-US" altLang="zh-CN" sz="2400" b="1">
                <a:solidFill>
                  <a:srgbClr val="3333FF"/>
                </a:solidFill>
              </a:rPr>
              <a:t>(increasing annuity-due)</a:t>
            </a:r>
          </a:p>
        </p:txBody>
      </p:sp>
    </p:spTree>
    <p:extLst>
      <p:ext uri="{BB962C8B-B14F-4D97-AF65-F5344CB8AC3E}">
        <p14:creationId xmlns:p14="http://schemas.microsoft.com/office/powerpoint/2010/main" val="354509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700"/>
                                        </p:tgtEl>
                                        <p:attrNameLst>
                                          <p:attrName>style.visibility</p:attrName>
                                        </p:attrNameLst>
                                      </p:cBhvr>
                                      <p:to>
                                        <p:strVal val="visible"/>
                                      </p:to>
                                    </p:set>
                                    <p:anim calcmode="lin" valueType="num">
                                      <p:cBhvr additive="base">
                                        <p:cTn id="11" dur="500" fill="hold"/>
                                        <p:tgtEl>
                                          <p:spTgt spid="28700"/>
                                        </p:tgtEl>
                                        <p:attrNameLst>
                                          <p:attrName>ppt_x</p:attrName>
                                        </p:attrNameLst>
                                      </p:cBhvr>
                                      <p:tavLst>
                                        <p:tav tm="0">
                                          <p:val>
                                            <p:strVal val="#ppt_x"/>
                                          </p:val>
                                        </p:tav>
                                        <p:tav tm="100000">
                                          <p:val>
                                            <p:strVal val="#ppt_x"/>
                                          </p:val>
                                        </p:tav>
                                      </p:tavLst>
                                    </p:anim>
                                    <p:anim calcmode="lin" valueType="num">
                                      <p:cBhvr additive="base">
                                        <p:cTn id="12" dur="500" fill="hold"/>
                                        <p:tgtEl>
                                          <p:spTgt spid="2870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678"/>
                                        </p:tgtEl>
                                        <p:attrNameLst>
                                          <p:attrName>style.visibility</p:attrName>
                                        </p:attrNameLst>
                                      </p:cBhvr>
                                      <p:to>
                                        <p:strVal val="visible"/>
                                      </p:to>
                                    </p:set>
                                    <p:anim calcmode="lin" valueType="num">
                                      <p:cBhvr additive="base">
                                        <p:cTn id="15" dur="500" fill="hold"/>
                                        <p:tgtEl>
                                          <p:spTgt spid="28678"/>
                                        </p:tgtEl>
                                        <p:attrNameLst>
                                          <p:attrName>ppt_x</p:attrName>
                                        </p:attrNameLst>
                                      </p:cBhvr>
                                      <p:tavLst>
                                        <p:tav tm="0">
                                          <p:val>
                                            <p:strVal val="#ppt_x"/>
                                          </p:val>
                                        </p:tav>
                                        <p:tav tm="100000">
                                          <p:val>
                                            <p:strVal val="#ppt_x"/>
                                          </p:val>
                                        </p:tav>
                                      </p:tavLst>
                                    </p:anim>
                                    <p:anim calcmode="lin" valueType="num">
                                      <p:cBhvr additive="base">
                                        <p:cTn id="16" dur="500" fill="hold"/>
                                        <p:tgtEl>
                                          <p:spTgt spid="28678"/>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8701"/>
                                        </p:tgtEl>
                                        <p:attrNameLst>
                                          <p:attrName>style.visibility</p:attrName>
                                        </p:attrNameLst>
                                      </p:cBhvr>
                                      <p:to>
                                        <p:strVal val="visible"/>
                                      </p:to>
                                    </p:set>
                                    <p:anim calcmode="lin" valueType="num">
                                      <p:cBhvr additive="base">
                                        <p:cTn id="21" dur="500" fill="hold"/>
                                        <p:tgtEl>
                                          <p:spTgt spid="28701"/>
                                        </p:tgtEl>
                                        <p:attrNameLst>
                                          <p:attrName>ppt_x</p:attrName>
                                        </p:attrNameLst>
                                      </p:cBhvr>
                                      <p:tavLst>
                                        <p:tav tm="0">
                                          <p:val>
                                            <p:strVal val="#ppt_x"/>
                                          </p:val>
                                        </p:tav>
                                        <p:tav tm="100000">
                                          <p:val>
                                            <p:strVal val="#ppt_x"/>
                                          </p:val>
                                        </p:tav>
                                      </p:tavLst>
                                    </p:anim>
                                    <p:anim calcmode="lin" valueType="num">
                                      <p:cBhvr additive="base">
                                        <p:cTn id="22" dur="500" fill="hold"/>
                                        <p:tgtEl>
                                          <p:spTgt spid="28701"/>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8692"/>
                                        </p:tgtEl>
                                        <p:attrNameLst>
                                          <p:attrName>style.visibility</p:attrName>
                                        </p:attrNameLst>
                                      </p:cBhvr>
                                      <p:to>
                                        <p:strVal val="visible"/>
                                      </p:to>
                                    </p:set>
                                    <p:anim calcmode="lin" valueType="num">
                                      <p:cBhvr additive="base">
                                        <p:cTn id="27" dur="500" fill="hold"/>
                                        <p:tgtEl>
                                          <p:spTgt spid="28692"/>
                                        </p:tgtEl>
                                        <p:attrNameLst>
                                          <p:attrName>ppt_x</p:attrName>
                                        </p:attrNameLst>
                                      </p:cBhvr>
                                      <p:tavLst>
                                        <p:tav tm="0">
                                          <p:val>
                                            <p:strVal val="#ppt_x"/>
                                          </p:val>
                                        </p:tav>
                                        <p:tav tm="100000">
                                          <p:val>
                                            <p:strVal val="#ppt_x"/>
                                          </p:val>
                                        </p:tav>
                                      </p:tavLst>
                                    </p:anim>
                                    <p:anim calcmode="lin" valueType="num">
                                      <p:cBhvr additive="base">
                                        <p:cTn id="28" dur="500" fill="hold"/>
                                        <p:tgtEl>
                                          <p:spTgt spid="2869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8684"/>
                                        </p:tgtEl>
                                        <p:attrNameLst>
                                          <p:attrName>style.visibility</p:attrName>
                                        </p:attrNameLst>
                                      </p:cBhvr>
                                      <p:to>
                                        <p:strVal val="visible"/>
                                      </p:to>
                                    </p:set>
                                    <p:anim calcmode="lin" valueType="num">
                                      <p:cBhvr additive="base">
                                        <p:cTn id="31" dur="500" fill="hold"/>
                                        <p:tgtEl>
                                          <p:spTgt spid="28684"/>
                                        </p:tgtEl>
                                        <p:attrNameLst>
                                          <p:attrName>ppt_x</p:attrName>
                                        </p:attrNameLst>
                                      </p:cBhvr>
                                      <p:tavLst>
                                        <p:tav tm="0">
                                          <p:val>
                                            <p:strVal val="#ppt_x"/>
                                          </p:val>
                                        </p:tav>
                                        <p:tav tm="100000">
                                          <p:val>
                                            <p:strVal val="#ppt_x"/>
                                          </p:val>
                                        </p:tav>
                                      </p:tavLst>
                                    </p:anim>
                                    <p:anim calcmode="lin" valueType="num">
                                      <p:cBhvr additive="base">
                                        <p:cTn id="32" dur="500" fill="hold"/>
                                        <p:tgtEl>
                                          <p:spTgt spid="2868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693"/>
                                        </p:tgtEl>
                                        <p:attrNameLst>
                                          <p:attrName>style.visibility</p:attrName>
                                        </p:attrNameLst>
                                      </p:cBhvr>
                                      <p:to>
                                        <p:strVal val="visible"/>
                                      </p:to>
                                    </p:set>
                                    <p:anim calcmode="lin" valueType="num">
                                      <p:cBhvr additive="base">
                                        <p:cTn id="37" dur="500" fill="hold"/>
                                        <p:tgtEl>
                                          <p:spTgt spid="28693"/>
                                        </p:tgtEl>
                                        <p:attrNameLst>
                                          <p:attrName>ppt_x</p:attrName>
                                        </p:attrNameLst>
                                      </p:cBhvr>
                                      <p:tavLst>
                                        <p:tav tm="0">
                                          <p:val>
                                            <p:strVal val="#ppt_x"/>
                                          </p:val>
                                        </p:tav>
                                        <p:tav tm="100000">
                                          <p:val>
                                            <p:strVal val="#ppt_x"/>
                                          </p:val>
                                        </p:tav>
                                      </p:tavLst>
                                    </p:anim>
                                    <p:anim calcmode="lin" valueType="num">
                                      <p:cBhvr additive="base">
                                        <p:cTn id="38" dur="500" fill="hold"/>
                                        <p:tgtEl>
                                          <p:spTgt spid="2869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8686"/>
                                        </p:tgtEl>
                                        <p:attrNameLst>
                                          <p:attrName>style.visibility</p:attrName>
                                        </p:attrNameLst>
                                      </p:cBhvr>
                                      <p:to>
                                        <p:strVal val="visible"/>
                                      </p:to>
                                    </p:set>
                                    <p:anim calcmode="lin" valueType="num">
                                      <p:cBhvr additive="base">
                                        <p:cTn id="41" dur="500" fill="hold"/>
                                        <p:tgtEl>
                                          <p:spTgt spid="28686"/>
                                        </p:tgtEl>
                                        <p:attrNameLst>
                                          <p:attrName>ppt_x</p:attrName>
                                        </p:attrNameLst>
                                      </p:cBhvr>
                                      <p:tavLst>
                                        <p:tav tm="0">
                                          <p:val>
                                            <p:strVal val="#ppt_x"/>
                                          </p:val>
                                        </p:tav>
                                        <p:tav tm="100000">
                                          <p:val>
                                            <p:strVal val="#ppt_x"/>
                                          </p:val>
                                        </p:tav>
                                      </p:tavLst>
                                    </p:anim>
                                    <p:anim calcmode="lin" valueType="num">
                                      <p:cBhvr additive="base">
                                        <p:cTn id="42" dur="500" fill="hold"/>
                                        <p:tgtEl>
                                          <p:spTgt spid="286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28692" grpId="0"/>
      <p:bldP spid="28693" grpId="0"/>
      <p:bldP spid="2870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356672"/>
            <a:ext cx="8229600" cy="789140"/>
          </a:xfrm>
        </p:spPr>
        <p:txBody>
          <a:bodyPr/>
          <a:lstStyle/>
          <a:p>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变额年金：</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算数</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级数变化</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57FF1E08-21FC-44D1-A552-8A2D8F08DF46}" type="slidenum">
              <a:rPr lang="en-US" altLang="zh-CN" smtClean="0"/>
              <a:pPr>
                <a:defRPr/>
              </a:pPr>
              <a:t>60</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856209249"/>
              </p:ext>
            </p:extLst>
          </p:nvPr>
        </p:nvGraphicFramePr>
        <p:xfrm>
          <a:off x="788988" y="3047815"/>
          <a:ext cx="3187700" cy="1296988"/>
        </p:xfrm>
        <a:graphic>
          <a:graphicData uri="http://schemas.openxmlformats.org/presentationml/2006/ole">
            <mc:AlternateContent xmlns:mc="http://schemas.openxmlformats.org/markup-compatibility/2006">
              <mc:Choice xmlns:v="urn:schemas-microsoft-com:vml" Requires="v">
                <p:oleObj spid="_x0000_s65590" name="Equation" r:id="rId3" imgW="1054100" imgH="431800" progId="">
                  <p:embed/>
                </p:oleObj>
              </mc:Choice>
              <mc:Fallback>
                <p:oleObj name="Equation" r:id="rId3" imgW="1054100" imgH="4318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988" y="3047815"/>
                        <a:ext cx="3187700" cy="1296988"/>
                      </a:xfrm>
                      <a:prstGeom prst="rect">
                        <a:avLst/>
                      </a:prstGeom>
                      <a:solidFill>
                        <a:srgbClr val="92D050"/>
                      </a:solid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58072876"/>
              </p:ext>
            </p:extLst>
          </p:nvPr>
        </p:nvGraphicFramePr>
        <p:xfrm>
          <a:off x="4865026" y="3004832"/>
          <a:ext cx="3240088" cy="1301750"/>
        </p:xfrm>
        <a:graphic>
          <a:graphicData uri="http://schemas.openxmlformats.org/presentationml/2006/ole">
            <mc:AlternateContent xmlns:mc="http://schemas.openxmlformats.org/markup-compatibility/2006">
              <mc:Choice xmlns:v="urn:schemas-microsoft-com:vml" Requires="v">
                <p:oleObj spid="_x0000_s65591" name="Equation" r:id="rId5" imgW="977900" imgH="419100" progId="">
                  <p:embed/>
                </p:oleObj>
              </mc:Choice>
              <mc:Fallback>
                <p:oleObj name="Equation" r:id="rId5" imgW="977900" imgH="4191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5026" y="3004832"/>
                        <a:ext cx="3240088" cy="1301750"/>
                      </a:xfrm>
                      <a:prstGeom prst="rect">
                        <a:avLst/>
                      </a:prstGeom>
                      <a:solidFill>
                        <a:srgbClr val="92D050"/>
                      </a:solidFill>
                    </p:spPr>
                  </p:pic>
                </p:oleObj>
              </mc:Fallback>
            </mc:AlternateContent>
          </a:graphicData>
        </a:graphic>
      </p:graphicFrame>
    </p:spTree>
    <p:extLst>
      <p:ext uri="{BB962C8B-B14F-4D97-AF65-F5344CB8AC3E}">
        <p14:creationId xmlns:p14="http://schemas.microsoft.com/office/powerpoint/2010/main" val="357936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7FF1E08-21FC-44D1-A552-8A2D8F08DF46}" type="slidenum">
              <a:rPr lang="en-US" altLang="zh-CN" smtClean="0"/>
              <a:pPr>
                <a:defRPr/>
              </a:pPr>
              <a:t>61</a:t>
            </a:fld>
            <a:endParaRPr lang="en-US" altLang="zh-CN"/>
          </a:p>
        </p:txBody>
      </p:sp>
      <p:graphicFrame>
        <p:nvGraphicFramePr>
          <p:cNvPr id="3" name="对象 2"/>
          <p:cNvGraphicFramePr>
            <a:graphicFrameLocks noChangeAspect="1"/>
          </p:cNvGraphicFramePr>
          <p:nvPr>
            <p:extLst>
              <p:ext uri="{D42A27DB-BD31-4B8C-83A1-F6EECF244321}">
                <p14:modId xmlns:p14="http://schemas.microsoft.com/office/powerpoint/2010/main" val="2986077568"/>
              </p:ext>
            </p:extLst>
          </p:nvPr>
        </p:nvGraphicFramePr>
        <p:xfrm>
          <a:off x="1012943" y="2957997"/>
          <a:ext cx="2659062" cy="935038"/>
        </p:xfrm>
        <a:graphic>
          <a:graphicData uri="http://schemas.openxmlformats.org/presentationml/2006/ole">
            <mc:AlternateContent xmlns:mc="http://schemas.openxmlformats.org/markup-compatibility/2006">
              <mc:Choice xmlns:v="urn:schemas-microsoft-com:vml" Requires="v">
                <p:oleObj spid="_x0000_s66616" name="Equation" r:id="rId3" imgW="749160" imgH="266400" progId="Equation.DSMT4">
                  <p:embed/>
                </p:oleObj>
              </mc:Choice>
              <mc:Fallback>
                <p:oleObj name="Equation" r:id="rId3" imgW="749160" imgH="266400" progId="Equation.DSMT4">
                  <p:embed/>
                  <p:pic>
                    <p:nvPicPr>
                      <p:cNvPr id="0" name=""/>
                      <p:cNvPicPr>
                        <a:picLocks noChangeAspect="1" noChangeArrowheads="1"/>
                      </p:cNvPicPr>
                      <p:nvPr/>
                    </p:nvPicPr>
                    <p:blipFill>
                      <a:blip r:embed="rId4"/>
                      <a:srcRect/>
                      <a:stretch>
                        <a:fillRect/>
                      </a:stretch>
                    </p:blipFill>
                    <p:spPr bwMode="auto">
                      <a:xfrm>
                        <a:off x="1012943" y="2957997"/>
                        <a:ext cx="2659062" cy="935038"/>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193004388"/>
              </p:ext>
            </p:extLst>
          </p:nvPr>
        </p:nvGraphicFramePr>
        <p:xfrm>
          <a:off x="1200704" y="4758288"/>
          <a:ext cx="5351462" cy="1160462"/>
        </p:xfrm>
        <a:graphic>
          <a:graphicData uri="http://schemas.openxmlformats.org/presentationml/2006/ole">
            <mc:AlternateContent xmlns:mc="http://schemas.openxmlformats.org/markup-compatibility/2006">
              <mc:Choice xmlns:v="urn:schemas-microsoft-com:vml" Requires="v">
                <p:oleObj spid="_x0000_s66617" name="Equation" r:id="rId5" imgW="1815840" imgH="393480" progId="Equation.DSMT4">
                  <p:embed/>
                </p:oleObj>
              </mc:Choice>
              <mc:Fallback>
                <p:oleObj name="Equation" r:id="rId5" imgW="1815840" imgH="393480" progId="Equation.DSMT4">
                  <p:embed/>
                  <p:pic>
                    <p:nvPicPr>
                      <p:cNvPr id="0" name=""/>
                      <p:cNvPicPr>
                        <a:picLocks noChangeAspect="1" noChangeArrowheads="1"/>
                      </p:cNvPicPr>
                      <p:nvPr/>
                    </p:nvPicPr>
                    <p:blipFill>
                      <a:blip r:embed="rId6"/>
                      <a:srcRect/>
                      <a:stretch>
                        <a:fillRect/>
                      </a:stretch>
                    </p:blipFill>
                    <p:spPr bwMode="auto">
                      <a:xfrm>
                        <a:off x="1200704" y="4758288"/>
                        <a:ext cx="5351462"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标题 1"/>
          <p:cNvSpPr txBox="1">
            <a:spLocks/>
          </p:cNvSpPr>
          <p:nvPr/>
        </p:nvSpPr>
        <p:spPr bwMode="auto">
          <a:xfrm>
            <a:off x="760933" y="1211284"/>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charset="-122"/>
              </a:defRPr>
            </a:lvl2pPr>
            <a:lvl3pPr algn="l" rtl="0" eaLnBrk="0" fontAlgn="base" hangingPunct="0">
              <a:spcBef>
                <a:spcPct val="0"/>
              </a:spcBef>
              <a:spcAft>
                <a:spcPct val="0"/>
              </a:spcAft>
              <a:defRPr sz="3900" b="1">
                <a:solidFill>
                  <a:schemeClr val="tx2"/>
                </a:solidFill>
                <a:latin typeface="Arial" charset="0"/>
                <a:ea typeface="宋体" charset="-122"/>
              </a:defRPr>
            </a:lvl3pPr>
            <a:lvl4pPr algn="l" rtl="0" eaLnBrk="0" fontAlgn="base" hangingPunct="0">
              <a:spcBef>
                <a:spcPct val="0"/>
              </a:spcBef>
              <a:spcAft>
                <a:spcPct val="0"/>
              </a:spcAft>
              <a:defRPr sz="3900" b="1">
                <a:solidFill>
                  <a:schemeClr val="tx2"/>
                </a:solidFill>
                <a:latin typeface="Arial" charset="0"/>
                <a:ea typeface="宋体" charset="-122"/>
              </a:defRPr>
            </a:lvl4pPr>
            <a:lvl5pPr algn="l" rtl="0" eaLnBrk="0" fontAlgn="base" hangingPunct="0">
              <a:spcBef>
                <a:spcPct val="0"/>
              </a:spcBef>
              <a:spcAft>
                <a:spcPct val="0"/>
              </a:spcAft>
              <a:defRPr sz="3900" b="1">
                <a:solidFill>
                  <a:schemeClr val="tx2"/>
                </a:solidFill>
                <a:latin typeface="Arial" charset="0"/>
                <a:ea typeface="宋体" charset="-122"/>
              </a:defRPr>
            </a:lvl5pPr>
            <a:lvl6pPr marL="457200" algn="l" rtl="0" fontAlgn="base">
              <a:spcBef>
                <a:spcPct val="0"/>
              </a:spcBef>
              <a:spcAft>
                <a:spcPct val="0"/>
              </a:spcAft>
              <a:defRPr sz="3900" b="1">
                <a:solidFill>
                  <a:schemeClr val="tx2"/>
                </a:solidFill>
                <a:latin typeface="Arial" charset="0"/>
                <a:ea typeface="宋体" charset="-122"/>
              </a:defRPr>
            </a:lvl6pPr>
            <a:lvl7pPr marL="914400" algn="l" rtl="0" fontAlgn="base">
              <a:spcBef>
                <a:spcPct val="0"/>
              </a:spcBef>
              <a:spcAft>
                <a:spcPct val="0"/>
              </a:spcAft>
              <a:defRPr sz="3900" b="1">
                <a:solidFill>
                  <a:schemeClr val="tx2"/>
                </a:solidFill>
                <a:latin typeface="Arial" charset="0"/>
                <a:ea typeface="宋体" charset="-122"/>
              </a:defRPr>
            </a:lvl7pPr>
            <a:lvl8pPr marL="1371600" algn="l" rtl="0" fontAlgn="base">
              <a:spcBef>
                <a:spcPct val="0"/>
              </a:spcBef>
              <a:spcAft>
                <a:spcPct val="0"/>
              </a:spcAft>
              <a:defRPr sz="3900" b="1">
                <a:solidFill>
                  <a:schemeClr val="tx2"/>
                </a:solidFill>
                <a:latin typeface="Arial" charset="0"/>
                <a:ea typeface="宋体" charset="-122"/>
              </a:defRPr>
            </a:lvl8pPr>
            <a:lvl9pPr marL="1828800" algn="l" rtl="0" fontAlgn="base">
              <a:spcBef>
                <a:spcPct val="0"/>
              </a:spcBef>
              <a:spcAft>
                <a:spcPct val="0"/>
              </a:spcAft>
              <a:defRPr sz="3900" b="1">
                <a:solidFill>
                  <a:schemeClr val="tx2"/>
                </a:solidFill>
                <a:latin typeface="Arial" charset="0"/>
                <a:ea typeface="宋体" charset="-122"/>
              </a:defRPr>
            </a:lvl9pPr>
          </a:lstStyle>
          <a:p>
            <a:pPr>
              <a:buNone/>
            </a:pPr>
            <a:r>
              <a:rPr lang="zh-CN" altLang="en-US" kern="0" dirty="0" smtClean="0"/>
              <a:t>变额年金：</a:t>
            </a:r>
            <a:r>
              <a:rPr lang="zh-CN" altLang="en-US" sz="2400" kern="0" dirty="0" smtClean="0">
                <a:solidFill>
                  <a:srgbClr val="FF0000"/>
                </a:solidFill>
              </a:rPr>
              <a:t>几何</a:t>
            </a:r>
            <a:r>
              <a:rPr lang="zh-CN" altLang="en-US" sz="2400" kern="0" dirty="0" smtClean="0"/>
              <a:t>级数变化</a:t>
            </a:r>
            <a:endParaRPr lang="zh-CN" altLang="en-US" sz="2400" kern="0" dirty="0"/>
          </a:p>
        </p:txBody>
      </p:sp>
    </p:spTree>
    <p:extLst>
      <p:ext uri="{BB962C8B-B14F-4D97-AF65-F5344CB8AC3E}">
        <p14:creationId xmlns:p14="http://schemas.microsoft.com/office/powerpoint/2010/main" val="14432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8008" y="1029902"/>
            <a:ext cx="3445845" cy="5524901"/>
          </a:xfrm>
        </p:spPr>
        <p:txBody>
          <a:bodyPr>
            <a:normAutofit fontScale="92500" lnSpcReduction="10000"/>
          </a:bodyPr>
          <a:lstStyle/>
          <a:p>
            <a:pPr>
              <a:lnSpc>
                <a:spcPct val="100000"/>
              </a:lnSpc>
              <a:spcBef>
                <a:spcPts val="1800"/>
              </a:spcBef>
            </a:pPr>
            <a:r>
              <a:rPr lang="zh-CN" altLang="en-US" sz="2000" dirty="0" smtClean="0">
                <a:latin typeface="黑体" panose="02010609060101010101" pitchFamily="49" charset="-122"/>
                <a:ea typeface="黑体" panose="02010609060101010101" pitchFamily="49" charset="-122"/>
              </a:rPr>
              <a:t>递增年金</a:t>
            </a:r>
            <a:endParaRPr lang="en-US" altLang="zh-CN" sz="2000" dirty="0" smtClean="0">
              <a:latin typeface="黑体" panose="02010609060101010101" pitchFamily="49" charset="-122"/>
              <a:ea typeface="黑体" panose="02010609060101010101" pitchFamily="49" charset="-122"/>
            </a:endParaRPr>
          </a:p>
          <a:p>
            <a:pPr>
              <a:lnSpc>
                <a:spcPct val="100000"/>
              </a:lnSpc>
              <a:spcBef>
                <a:spcPts val="1800"/>
              </a:spcBef>
            </a:pPr>
            <a:endParaRPr lang="en-US" altLang="zh-CN" sz="2000" dirty="0" smtClean="0">
              <a:latin typeface="黑体" panose="02010609060101010101" pitchFamily="49" charset="-122"/>
              <a:ea typeface="黑体" panose="02010609060101010101" pitchFamily="49" charset="-122"/>
            </a:endParaRPr>
          </a:p>
          <a:p>
            <a:pPr>
              <a:lnSpc>
                <a:spcPct val="100000"/>
              </a:lnSpc>
              <a:spcBef>
                <a:spcPts val="1800"/>
              </a:spcBef>
            </a:pPr>
            <a:r>
              <a:rPr lang="zh-CN" altLang="en-US" sz="2000" dirty="0" smtClean="0">
                <a:latin typeface="黑体" panose="02010609060101010101" pitchFamily="49" charset="-122"/>
                <a:ea typeface="黑体" panose="02010609060101010101" pitchFamily="49" charset="-122"/>
              </a:rPr>
              <a:t>递减年金</a:t>
            </a:r>
            <a:endParaRPr lang="en-US" altLang="zh-CN" sz="2000" dirty="0" smtClean="0">
              <a:latin typeface="黑体" panose="02010609060101010101" pitchFamily="49" charset="-122"/>
              <a:ea typeface="黑体" panose="02010609060101010101" pitchFamily="49" charset="-122"/>
            </a:endParaRPr>
          </a:p>
          <a:p>
            <a:pPr>
              <a:lnSpc>
                <a:spcPct val="100000"/>
              </a:lnSpc>
              <a:spcBef>
                <a:spcPts val="1800"/>
              </a:spcBef>
            </a:pPr>
            <a:endParaRPr lang="en-US" altLang="zh-CN" sz="2000" dirty="0" smtClean="0">
              <a:latin typeface="黑体" panose="02010609060101010101" pitchFamily="49" charset="-122"/>
              <a:ea typeface="黑体" panose="02010609060101010101" pitchFamily="49" charset="-122"/>
            </a:endParaRPr>
          </a:p>
          <a:p>
            <a:pPr>
              <a:lnSpc>
                <a:spcPct val="100000"/>
              </a:lnSpc>
              <a:spcBef>
                <a:spcPts val="1800"/>
              </a:spcBef>
            </a:pPr>
            <a:r>
              <a:rPr lang="zh-CN" altLang="en-US" sz="2000" dirty="0" smtClean="0">
                <a:latin typeface="黑体" panose="02010609060101010101" pitchFamily="49" charset="-122"/>
                <a:ea typeface="黑体" panose="02010609060101010101" pitchFamily="49" charset="-122"/>
              </a:rPr>
              <a:t>复递增年金</a:t>
            </a:r>
            <a:endParaRPr lang="en-US" altLang="zh-CN" sz="2000" dirty="0" smtClean="0">
              <a:latin typeface="黑体" panose="02010609060101010101" pitchFamily="49" charset="-122"/>
              <a:ea typeface="黑体" panose="02010609060101010101" pitchFamily="49" charset="-122"/>
            </a:endParaRPr>
          </a:p>
          <a:p>
            <a:pPr>
              <a:lnSpc>
                <a:spcPct val="100000"/>
              </a:lnSpc>
              <a:spcBef>
                <a:spcPts val="1800"/>
              </a:spcBef>
            </a:pPr>
            <a:endParaRPr lang="en-US" altLang="zh-CN" sz="2000" dirty="0" smtClean="0">
              <a:latin typeface="黑体" panose="02010609060101010101" pitchFamily="49" charset="-122"/>
              <a:ea typeface="黑体" panose="02010609060101010101" pitchFamily="49" charset="-122"/>
            </a:endParaRPr>
          </a:p>
          <a:p>
            <a:pPr>
              <a:lnSpc>
                <a:spcPct val="100000"/>
              </a:lnSpc>
              <a:spcBef>
                <a:spcPts val="1800"/>
              </a:spcBef>
            </a:pPr>
            <a:r>
              <a:rPr lang="zh-CN" altLang="en-US" sz="2000" dirty="0" smtClean="0">
                <a:latin typeface="黑体" panose="02010609060101010101" pitchFamily="49" charset="-122"/>
                <a:ea typeface="黑体" panose="02010609060101010101" pitchFamily="49" charset="-122"/>
              </a:rPr>
              <a:t>每年支付</a:t>
            </a:r>
            <a:r>
              <a:rPr lang="en-US" altLang="zh-CN" sz="2000" dirty="0" smtClean="0">
                <a:latin typeface="黑体" panose="02010609060101010101" pitchFamily="49" charset="-122"/>
                <a:ea typeface="黑体" panose="02010609060101010101" pitchFamily="49" charset="-122"/>
              </a:rPr>
              <a:t>m</a:t>
            </a:r>
            <a:r>
              <a:rPr lang="zh-CN" altLang="en-US" sz="2000" dirty="0" smtClean="0">
                <a:latin typeface="黑体" panose="02010609060101010101" pitchFamily="49" charset="-122"/>
                <a:ea typeface="黑体" panose="02010609060101010101" pitchFamily="49" charset="-122"/>
              </a:rPr>
              <a:t>次的变额年金</a:t>
            </a:r>
            <a:endParaRPr lang="en-US" altLang="zh-CN" sz="2000" dirty="0" smtClean="0">
              <a:latin typeface="黑体" panose="02010609060101010101" pitchFamily="49" charset="-122"/>
              <a:ea typeface="黑体" panose="02010609060101010101" pitchFamily="49" charset="-122"/>
            </a:endParaRPr>
          </a:p>
          <a:p>
            <a:pPr>
              <a:lnSpc>
                <a:spcPct val="100000"/>
              </a:lnSpc>
              <a:spcBef>
                <a:spcPts val="1800"/>
              </a:spcBef>
            </a:pPr>
            <a:endParaRPr lang="en-US" altLang="zh-CN" sz="2000" dirty="0" smtClean="0">
              <a:latin typeface="黑体" panose="02010609060101010101" pitchFamily="49" charset="-122"/>
              <a:ea typeface="黑体" panose="02010609060101010101" pitchFamily="49" charset="-122"/>
            </a:endParaRPr>
          </a:p>
          <a:p>
            <a:pPr>
              <a:lnSpc>
                <a:spcPct val="100000"/>
              </a:lnSpc>
              <a:spcBef>
                <a:spcPts val="1800"/>
              </a:spcBef>
            </a:pPr>
            <a:r>
              <a:rPr lang="zh-CN" altLang="en-US" sz="2000" dirty="0" smtClean="0">
                <a:latin typeface="黑体" panose="02010609060101010101" pitchFamily="49" charset="-122"/>
                <a:ea typeface="黑体" panose="02010609060101010101" pitchFamily="49" charset="-122"/>
              </a:rPr>
              <a:t>连续支付的变额年金</a:t>
            </a:r>
            <a:endParaRPr lang="en-US" altLang="zh-CN" sz="2000" dirty="0" smtClean="0">
              <a:latin typeface="黑体" panose="02010609060101010101" pitchFamily="49" charset="-122"/>
              <a:ea typeface="黑体" panose="02010609060101010101" pitchFamily="49" charset="-122"/>
            </a:endParaRPr>
          </a:p>
          <a:p>
            <a:pPr>
              <a:lnSpc>
                <a:spcPct val="100000"/>
              </a:lnSpc>
              <a:spcBef>
                <a:spcPts val="1800"/>
              </a:spcBef>
            </a:pPr>
            <a:endParaRPr lang="en-US" altLang="zh-CN" sz="2000" dirty="0" smtClean="0">
              <a:latin typeface="黑体" panose="02010609060101010101" pitchFamily="49" charset="-122"/>
              <a:ea typeface="黑体" panose="02010609060101010101" pitchFamily="49" charset="-122"/>
            </a:endParaRPr>
          </a:p>
          <a:p>
            <a:pPr>
              <a:lnSpc>
                <a:spcPct val="100000"/>
              </a:lnSpc>
              <a:spcBef>
                <a:spcPts val="1800"/>
              </a:spcBef>
            </a:pPr>
            <a:r>
              <a:rPr lang="zh-CN" altLang="en-US" sz="2000" dirty="0" smtClean="0">
                <a:latin typeface="黑体" panose="02010609060101010101" pitchFamily="49" charset="-122"/>
                <a:ea typeface="黑体" panose="02010609060101010101" pitchFamily="49" charset="-122"/>
              </a:rPr>
              <a:t>连续变额年金</a:t>
            </a:r>
            <a:endParaRPr lang="en-US" altLang="zh-CN" sz="2000" dirty="0" smtClean="0">
              <a:latin typeface="黑体" panose="02010609060101010101" pitchFamily="49" charset="-122"/>
              <a:ea typeface="黑体"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819493163"/>
              </p:ext>
            </p:extLst>
          </p:nvPr>
        </p:nvGraphicFramePr>
        <p:xfrm>
          <a:off x="4100513" y="788988"/>
          <a:ext cx="4264025" cy="5900737"/>
        </p:xfrm>
        <a:graphic>
          <a:graphicData uri="http://schemas.openxmlformats.org/presentationml/2006/ole">
            <mc:AlternateContent xmlns:mc="http://schemas.openxmlformats.org/markup-compatibility/2006">
              <mc:Choice xmlns:v="urn:schemas-microsoft-com:vml" Requires="v">
                <p:oleObj spid="_x0000_s51248" name="Equation" r:id="rId3" imgW="2539800" imgH="3606480" progId="Equation.DSMT4">
                  <p:embed/>
                </p:oleObj>
              </mc:Choice>
              <mc:Fallback>
                <p:oleObj name="Equation" r:id="rId3" imgW="2539800" imgH="3606480" progId="Equation.DSMT4">
                  <p:embed/>
                  <p:pic>
                    <p:nvPicPr>
                      <p:cNvPr id="0" name=""/>
                      <p:cNvPicPr>
                        <a:picLocks noChangeAspect="1" noChangeArrowheads="1"/>
                      </p:cNvPicPr>
                      <p:nvPr/>
                    </p:nvPicPr>
                    <p:blipFill>
                      <a:blip r:embed="rId4"/>
                      <a:srcRect/>
                      <a:stretch>
                        <a:fillRect/>
                      </a:stretch>
                    </p:blipFill>
                    <p:spPr bwMode="auto">
                      <a:xfrm>
                        <a:off x="4100513" y="788988"/>
                        <a:ext cx="4264025" cy="5900737"/>
                      </a:xfrm>
                      <a:prstGeom prst="rect">
                        <a:avLst/>
                      </a:prstGeom>
                      <a:solidFill>
                        <a:srgbClr val="9AF4FE"/>
                      </a:solidFill>
                      <a:ln>
                        <a:noFill/>
                      </a:ln>
                    </p:spPr>
                  </p:pic>
                </p:oleObj>
              </mc:Fallback>
            </mc:AlternateContent>
          </a:graphicData>
        </a:graphic>
      </p:graphicFrame>
    </p:spTree>
    <p:extLst>
      <p:ext uri="{BB962C8B-B14F-4D97-AF65-F5344CB8AC3E}">
        <p14:creationId xmlns:p14="http://schemas.microsoft.com/office/powerpoint/2010/main" val="403342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fld id="{A2132834-CB1D-4AD0-BB5B-F9421E6E4763}" type="slidenum">
              <a:rPr lang="en-US" altLang="zh-CN" smtClean="0"/>
              <a:pPr eaLnBrk="1" hangingPunct="1">
                <a:buNone/>
              </a:pPr>
              <a:t>63</a:t>
            </a:fld>
            <a:endParaRPr lang="en-US" altLang="zh-CN" dirty="0" smtClean="0"/>
          </a:p>
        </p:txBody>
      </p:sp>
      <p:sp>
        <p:nvSpPr>
          <p:cNvPr id="49155" name="Rectangle 2"/>
          <p:cNvSpPr>
            <a:spLocks noGrp="1" noChangeArrowheads="1"/>
          </p:cNvSpPr>
          <p:nvPr>
            <p:ph type="title"/>
          </p:nvPr>
        </p:nvSpPr>
        <p:spPr>
          <a:xfrm>
            <a:off x="582328" y="670878"/>
            <a:ext cx="7543800" cy="930498"/>
          </a:xfrm>
        </p:spPr>
        <p:txBody>
          <a:bodyPr/>
          <a:lstStyle/>
          <a:p>
            <a:pPr eaLnBrk="1" hangingPunct="1"/>
            <a:r>
              <a:rPr lang="en-US" altLang="zh-CN" sz="2400" b="1" dirty="0" smtClean="0">
                <a:latin typeface="+mn-lt"/>
                <a:ea typeface="黑体" panose="02010609060101010101" pitchFamily="49" charset="-122"/>
                <a:cs typeface="Times New Roman" panose="02020603050405020304" pitchFamily="18" charset="0"/>
              </a:rPr>
              <a:t>Exercise:</a:t>
            </a:r>
          </a:p>
        </p:txBody>
      </p:sp>
      <p:sp>
        <p:nvSpPr>
          <p:cNvPr id="49156" name="Rectangle 3"/>
          <p:cNvSpPr>
            <a:spLocks noGrp="1" noChangeArrowheads="1"/>
          </p:cNvSpPr>
          <p:nvPr>
            <p:ph type="body" idx="1"/>
          </p:nvPr>
        </p:nvSpPr>
        <p:spPr>
          <a:xfrm>
            <a:off x="539552" y="1268760"/>
            <a:ext cx="8229600" cy="4805362"/>
          </a:xfrm>
        </p:spPr>
        <p:txBody>
          <a:bodyPr/>
          <a:lstStyle/>
          <a:p>
            <a:pPr eaLnBrk="1" hangingPunct="1">
              <a:lnSpc>
                <a:spcPct val="120000"/>
              </a:lnSpc>
              <a:spcBef>
                <a:spcPts val="1200"/>
              </a:spcBef>
            </a:pPr>
            <a:r>
              <a:rPr lang="en-US" altLang="zh-CN" sz="2400" b="1" dirty="0" smtClean="0">
                <a:latin typeface="+mn-lt"/>
                <a:ea typeface="黑体" panose="02010609060101010101" pitchFamily="49" charset="-122"/>
                <a:cs typeface="Times New Roman" panose="02020603050405020304" pitchFamily="18" charset="0"/>
              </a:rPr>
              <a:t>1000 is deposited into Fund </a:t>
            </a:r>
            <a:r>
              <a:rPr lang="en-US" altLang="zh-CN" sz="2400" b="1" i="1" dirty="0" smtClean="0">
                <a:latin typeface="+mn-lt"/>
                <a:ea typeface="黑体" panose="02010609060101010101" pitchFamily="49" charset="-122"/>
                <a:cs typeface="Times New Roman" panose="02020603050405020304" pitchFamily="18" charset="0"/>
              </a:rPr>
              <a:t>X</a:t>
            </a:r>
            <a:r>
              <a:rPr lang="en-US" altLang="zh-CN" sz="2400" b="1" dirty="0" smtClean="0">
                <a:latin typeface="+mn-lt"/>
                <a:ea typeface="黑体" panose="02010609060101010101" pitchFamily="49" charset="-122"/>
                <a:cs typeface="Times New Roman" panose="02020603050405020304" pitchFamily="18" charset="0"/>
              </a:rPr>
              <a:t>, which earns an annual effective rate of 6%.</a:t>
            </a:r>
          </a:p>
          <a:p>
            <a:pPr eaLnBrk="1" hangingPunct="1">
              <a:lnSpc>
                <a:spcPct val="120000"/>
              </a:lnSpc>
              <a:spcBef>
                <a:spcPts val="1200"/>
              </a:spcBef>
            </a:pPr>
            <a:r>
              <a:rPr lang="en-US" altLang="zh-CN" sz="2400" b="1" dirty="0" smtClean="0">
                <a:latin typeface="+mn-lt"/>
                <a:ea typeface="黑体" panose="02010609060101010101" pitchFamily="49" charset="-122"/>
                <a:cs typeface="Times New Roman" panose="02020603050405020304" pitchFamily="18" charset="0"/>
              </a:rPr>
              <a:t>At the end of each year, the interest earned plus an additional 100 is withdrawn from the fund. At the end of the tenth year, the fund is depleted.</a:t>
            </a:r>
          </a:p>
          <a:p>
            <a:pPr eaLnBrk="1" hangingPunct="1">
              <a:lnSpc>
                <a:spcPct val="120000"/>
              </a:lnSpc>
              <a:spcBef>
                <a:spcPts val="1200"/>
              </a:spcBef>
            </a:pPr>
            <a:r>
              <a:rPr lang="en-US" altLang="zh-CN" sz="2400" b="1" dirty="0" smtClean="0">
                <a:latin typeface="+mn-lt"/>
                <a:ea typeface="黑体" panose="02010609060101010101" pitchFamily="49" charset="-122"/>
                <a:cs typeface="Times New Roman" panose="02020603050405020304" pitchFamily="18" charset="0"/>
              </a:rPr>
              <a:t>The annual withdrawals of interest and principal are deposited into Fund </a:t>
            </a:r>
            <a:r>
              <a:rPr lang="en-US" altLang="zh-CN" sz="2400" b="1" i="1" dirty="0" smtClean="0">
                <a:latin typeface="+mn-lt"/>
                <a:ea typeface="黑体" panose="02010609060101010101" pitchFamily="49" charset="-122"/>
                <a:cs typeface="Times New Roman" panose="02020603050405020304" pitchFamily="18" charset="0"/>
              </a:rPr>
              <a:t>Y</a:t>
            </a:r>
            <a:r>
              <a:rPr lang="en-US" altLang="zh-CN" sz="2400" b="1" dirty="0" smtClean="0">
                <a:latin typeface="+mn-lt"/>
                <a:ea typeface="黑体" panose="02010609060101010101" pitchFamily="49" charset="-122"/>
                <a:cs typeface="Times New Roman" panose="02020603050405020304" pitchFamily="18" charset="0"/>
              </a:rPr>
              <a:t>, which earns an annual effective rate of 9%. </a:t>
            </a:r>
          </a:p>
          <a:p>
            <a:pPr eaLnBrk="1" hangingPunct="1">
              <a:lnSpc>
                <a:spcPct val="120000"/>
              </a:lnSpc>
              <a:spcBef>
                <a:spcPts val="1200"/>
              </a:spcBef>
            </a:pPr>
            <a:r>
              <a:rPr lang="en-US" altLang="zh-CN" sz="2400" b="1" dirty="0" smtClean="0">
                <a:latin typeface="+mn-lt"/>
                <a:ea typeface="黑体" panose="02010609060101010101" pitchFamily="49" charset="-122"/>
                <a:cs typeface="Times New Roman" panose="02020603050405020304" pitchFamily="18" charset="0"/>
              </a:rPr>
              <a:t>Determine the accumulated value of Fund </a:t>
            </a:r>
            <a:r>
              <a:rPr lang="en-US" altLang="zh-CN" sz="2400" b="1" i="1" dirty="0" smtClean="0">
                <a:latin typeface="+mn-lt"/>
                <a:ea typeface="黑体" panose="02010609060101010101" pitchFamily="49" charset="-122"/>
                <a:cs typeface="Times New Roman" panose="02020603050405020304" pitchFamily="18" charset="0"/>
              </a:rPr>
              <a:t>Y</a:t>
            </a:r>
            <a:r>
              <a:rPr lang="en-US" altLang="zh-CN" sz="2400" b="1" dirty="0" smtClean="0">
                <a:latin typeface="+mn-lt"/>
                <a:ea typeface="黑体" panose="02010609060101010101" pitchFamily="49" charset="-122"/>
                <a:cs typeface="Times New Roman" panose="02020603050405020304" pitchFamily="18" charset="0"/>
              </a:rPr>
              <a:t> at the end of year 10.</a:t>
            </a:r>
          </a:p>
        </p:txBody>
      </p:sp>
    </p:spTree>
    <p:extLst>
      <p:ext uri="{BB962C8B-B14F-4D97-AF65-F5344CB8AC3E}">
        <p14:creationId xmlns:p14="http://schemas.microsoft.com/office/powerpoint/2010/main" val="124949814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Line 2"/>
          <p:cNvSpPr>
            <a:spLocks noChangeShapeType="1"/>
          </p:cNvSpPr>
          <p:nvPr/>
        </p:nvSpPr>
        <p:spPr bwMode="auto">
          <a:xfrm>
            <a:off x="539750" y="1248643"/>
            <a:ext cx="64087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415747" name="Text Box 3"/>
          <p:cNvSpPr txBox="1">
            <a:spLocks noChangeArrowheads="1"/>
          </p:cNvSpPr>
          <p:nvPr/>
        </p:nvSpPr>
        <p:spPr bwMode="auto">
          <a:xfrm>
            <a:off x="376238" y="554031"/>
            <a:ext cx="4386137" cy="548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400" b="1" i="1">
                <a:latin typeface="Times New Roman" pitchFamily="18" charset="0"/>
              </a:rPr>
              <a:t>X</a:t>
            </a:r>
            <a:r>
              <a:rPr lang="zh-CN" altLang="en-US" sz="2400" b="1">
                <a:latin typeface="Times New Roman" pitchFamily="18" charset="0"/>
              </a:rPr>
              <a:t>： </a:t>
            </a:r>
            <a:r>
              <a:rPr lang="en-US" altLang="zh-CN" b="1"/>
              <a:t>annual effective rate  </a:t>
            </a:r>
            <a:r>
              <a:rPr lang="en-US" altLang="zh-CN" sz="2400" b="1">
                <a:latin typeface="Times New Roman" pitchFamily="18" charset="0"/>
              </a:rPr>
              <a:t>6</a:t>
            </a:r>
            <a:r>
              <a:rPr lang="zh-CN" altLang="en-US" sz="2400" b="1">
                <a:latin typeface="Times New Roman" pitchFamily="18" charset="0"/>
              </a:rPr>
              <a:t>％</a:t>
            </a:r>
          </a:p>
        </p:txBody>
      </p:sp>
      <p:sp>
        <p:nvSpPr>
          <p:cNvPr id="415748" name="Text Box 4"/>
          <p:cNvSpPr txBox="1">
            <a:spLocks noChangeArrowheads="1"/>
          </p:cNvSpPr>
          <p:nvPr/>
        </p:nvSpPr>
        <p:spPr bwMode="auto">
          <a:xfrm>
            <a:off x="252413" y="1609006"/>
            <a:ext cx="755335" cy="52322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solidFill>
                  <a:srgbClr val="FF0000"/>
                </a:solidFill>
              </a:rPr>
              <a:t>1000</a:t>
            </a:r>
          </a:p>
        </p:txBody>
      </p:sp>
      <p:sp>
        <p:nvSpPr>
          <p:cNvPr id="415749" name="Line 5"/>
          <p:cNvSpPr>
            <a:spLocks noChangeShapeType="1"/>
          </p:cNvSpPr>
          <p:nvPr/>
        </p:nvSpPr>
        <p:spPr bwMode="auto">
          <a:xfrm>
            <a:off x="539750" y="1248643"/>
            <a:ext cx="0" cy="360363"/>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415750" name="Line 6"/>
          <p:cNvSpPr>
            <a:spLocks noChangeShapeType="1"/>
          </p:cNvSpPr>
          <p:nvPr/>
        </p:nvSpPr>
        <p:spPr bwMode="auto">
          <a:xfrm>
            <a:off x="1981200" y="1248643"/>
            <a:ext cx="0" cy="4318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415751" name="Line 7"/>
          <p:cNvSpPr>
            <a:spLocks noChangeShapeType="1"/>
          </p:cNvSpPr>
          <p:nvPr/>
        </p:nvSpPr>
        <p:spPr bwMode="auto">
          <a:xfrm>
            <a:off x="3421063" y="1248643"/>
            <a:ext cx="0" cy="4318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415752" name="Text Box 8"/>
          <p:cNvSpPr txBox="1">
            <a:spLocks noChangeArrowheads="1"/>
          </p:cNvSpPr>
          <p:nvPr/>
        </p:nvSpPr>
        <p:spPr bwMode="auto">
          <a:xfrm>
            <a:off x="1692275" y="1680443"/>
            <a:ext cx="612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dirty="0"/>
              <a:t>100</a:t>
            </a:r>
          </a:p>
        </p:txBody>
      </p:sp>
      <p:sp>
        <p:nvSpPr>
          <p:cNvPr id="415753" name="Text Box 9"/>
          <p:cNvSpPr txBox="1">
            <a:spLocks noChangeArrowheads="1"/>
          </p:cNvSpPr>
          <p:nvPr/>
        </p:nvSpPr>
        <p:spPr bwMode="auto">
          <a:xfrm>
            <a:off x="3132138" y="1680443"/>
            <a:ext cx="612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100</a:t>
            </a:r>
          </a:p>
        </p:txBody>
      </p:sp>
      <p:sp>
        <p:nvSpPr>
          <p:cNvPr id="415754" name="Line 10"/>
          <p:cNvSpPr>
            <a:spLocks noChangeShapeType="1"/>
          </p:cNvSpPr>
          <p:nvPr/>
        </p:nvSpPr>
        <p:spPr bwMode="auto">
          <a:xfrm>
            <a:off x="6948488" y="1248643"/>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415755" name="Text Box 11"/>
          <p:cNvSpPr txBox="1">
            <a:spLocks noChangeArrowheads="1"/>
          </p:cNvSpPr>
          <p:nvPr/>
        </p:nvSpPr>
        <p:spPr bwMode="auto">
          <a:xfrm>
            <a:off x="6661150" y="1680443"/>
            <a:ext cx="612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100</a:t>
            </a:r>
          </a:p>
        </p:txBody>
      </p:sp>
      <p:sp>
        <p:nvSpPr>
          <p:cNvPr id="415756" name="Text Box 12"/>
          <p:cNvSpPr txBox="1">
            <a:spLocks noChangeArrowheads="1"/>
          </p:cNvSpPr>
          <p:nvPr/>
        </p:nvSpPr>
        <p:spPr bwMode="auto">
          <a:xfrm>
            <a:off x="827088" y="2328143"/>
            <a:ext cx="18181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solidFill>
                  <a:srgbClr val="111DB7"/>
                </a:solidFill>
              </a:rPr>
              <a:t>1000×6%=</a:t>
            </a:r>
            <a:r>
              <a:rPr lang="en-US" altLang="zh-CN" sz="2000" b="1"/>
              <a:t>60</a:t>
            </a:r>
          </a:p>
        </p:txBody>
      </p:sp>
      <p:sp>
        <p:nvSpPr>
          <p:cNvPr id="415757" name="Text Box 13"/>
          <p:cNvSpPr txBox="1">
            <a:spLocks noChangeArrowheads="1"/>
          </p:cNvSpPr>
          <p:nvPr/>
        </p:nvSpPr>
        <p:spPr bwMode="auto">
          <a:xfrm>
            <a:off x="2771775" y="2328143"/>
            <a:ext cx="16754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dirty="0">
                <a:solidFill>
                  <a:srgbClr val="111DB7"/>
                </a:solidFill>
              </a:rPr>
              <a:t>900×6%=</a:t>
            </a:r>
            <a:r>
              <a:rPr lang="en-US" altLang="zh-CN" sz="2000" b="1" dirty="0"/>
              <a:t>54</a:t>
            </a:r>
          </a:p>
        </p:txBody>
      </p:sp>
      <p:sp>
        <p:nvSpPr>
          <p:cNvPr id="415758" name="Text Box 14"/>
          <p:cNvSpPr txBox="1">
            <a:spLocks noChangeArrowheads="1"/>
          </p:cNvSpPr>
          <p:nvPr/>
        </p:nvSpPr>
        <p:spPr bwMode="auto">
          <a:xfrm>
            <a:off x="5758499" y="2289841"/>
            <a:ext cx="15327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solidFill>
                  <a:srgbClr val="111DB7"/>
                </a:solidFill>
              </a:rPr>
              <a:t>100×6%=</a:t>
            </a:r>
            <a:r>
              <a:rPr lang="en-US" altLang="zh-CN" sz="2000" b="1"/>
              <a:t>6</a:t>
            </a:r>
          </a:p>
        </p:txBody>
      </p:sp>
      <p:sp>
        <p:nvSpPr>
          <p:cNvPr id="415759" name="Text Box 15"/>
          <p:cNvSpPr txBox="1">
            <a:spLocks noChangeArrowheads="1"/>
          </p:cNvSpPr>
          <p:nvPr/>
        </p:nvSpPr>
        <p:spPr bwMode="auto">
          <a:xfrm>
            <a:off x="7667625" y="1609006"/>
            <a:ext cx="122396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1400" b="1"/>
              <a:t>withdrawals </a:t>
            </a:r>
          </a:p>
          <a:p>
            <a:pPr eaLnBrk="1" hangingPunct="1">
              <a:buNone/>
            </a:pPr>
            <a:r>
              <a:rPr lang="en-US" altLang="zh-CN" sz="1400" b="1"/>
              <a:t>of principal </a:t>
            </a:r>
          </a:p>
        </p:txBody>
      </p:sp>
      <p:sp>
        <p:nvSpPr>
          <p:cNvPr id="415760" name="Text Box 16"/>
          <p:cNvSpPr txBox="1">
            <a:spLocks noChangeArrowheads="1"/>
          </p:cNvSpPr>
          <p:nvPr/>
        </p:nvSpPr>
        <p:spPr bwMode="auto">
          <a:xfrm>
            <a:off x="7667625" y="2688506"/>
            <a:ext cx="133191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1400" b="1">
                <a:solidFill>
                  <a:srgbClr val="111DB7"/>
                </a:solidFill>
              </a:rPr>
              <a:t> </a:t>
            </a:r>
            <a:r>
              <a:rPr lang="en-US" altLang="zh-CN" sz="1400" b="1"/>
              <a:t>withdrawals</a:t>
            </a:r>
          </a:p>
          <a:p>
            <a:pPr eaLnBrk="1" hangingPunct="1">
              <a:buNone/>
            </a:pPr>
            <a:r>
              <a:rPr lang="en-US" altLang="zh-CN" sz="1400" b="1"/>
              <a:t> of interest </a:t>
            </a:r>
            <a:endParaRPr lang="en-US" altLang="zh-CN" sz="1400" b="1">
              <a:solidFill>
                <a:srgbClr val="111DB7"/>
              </a:solidFill>
            </a:endParaRPr>
          </a:p>
        </p:txBody>
      </p:sp>
      <p:sp>
        <p:nvSpPr>
          <p:cNvPr id="415761" name="Text Box 17"/>
          <p:cNvSpPr txBox="1">
            <a:spLocks noChangeArrowheads="1"/>
          </p:cNvSpPr>
          <p:nvPr/>
        </p:nvSpPr>
        <p:spPr bwMode="auto">
          <a:xfrm>
            <a:off x="1765300" y="2977431"/>
            <a:ext cx="47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10</a:t>
            </a:r>
          </a:p>
        </p:txBody>
      </p:sp>
      <p:sp>
        <p:nvSpPr>
          <p:cNvPr id="415762" name="Text Box 18"/>
          <p:cNvSpPr txBox="1">
            <a:spLocks noChangeArrowheads="1"/>
          </p:cNvSpPr>
          <p:nvPr/>
        </p:nvSpPr>
        <p:spPr bwMode="auto">
          <a:xfrm>
            <a:off x="3276600" y="2977431"/>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9</a:t>
            </a:r>
          </a:p>
        </p:txBody>
      </p:sp>
      <p:sp>
        <p:nvSpPr>
          <p:cNvPr id="415763" name="Text Box 19"/>
          <p:cNvSpPr txBox="1">
            <a:spLocks noChangeArrowheads="1"/>
          </p:cNvSpPr>
          <p:nvPr/>
        </p:nvSpPr>
        <p:spPr bwMode="auto">
          <a:xfrm>
            <a:off x="6805613" y="2977431"/>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1</a:t>
            </a:r>
          </a:p>
        </p:txBody>
      </p:sp>
      <p:sp>
        <p:nvSpPr>
          <p:cNvPr id="415764" name="Text Box 20"/>
          <p:cNvSpPr txBox="1">
            <a:spLocks noChangeArrowheads="1"/>
          </p:cNvSpPr>
          <p:nvPr/>
        </p:nvSpPr>
        <p:spPr bwMode="auto">
          <a:xfrm>
            <a:off x="1260475" y="2977431"/>
            <a:ext cx="5854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solidFill>
                  <a:srgbClr val="FF0000"/>
                </a:solidFill>
              </a:rPr>
              <a:t>6×</a:t>
            </a:r>
          </a:p>
        </p:txBody>
      </p:sp>
      <p:sp>
        <p:nvSpPr>
          <p:cNvPr id="415765" name="Text Box 21"/>
          <p:cNvSpPr txBox="1">
            <a:spLocks noChangeArrowheads="1"/>
          </p:cNvSpPr>
          <p:nvPr/>
        </p:nvSpPr>
        <p:spPr bwMode="auto">
          <a:xfrm>
            <a:off x="323850" y="3789040"/>
            <a:ext cx="35974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i="1" dirty="0">
                <a:latin typeface="Times New Roman" pitchFamily="18" charset="0"/>
              </a:rPr>
              <a:t>Y</a:t>
            </a:r>
            <a:r>
              <a:rPr lang="zh-CN" altLang="en-US" sz="2000" b="1" dirty="0">
                <a:latin typeface="Times New Roman" pitchFamily="18" charset="0"/>
              </a:rPr>
              <a:t>： </a:t>
            </a:r>
            <a:r>
              <a:rPr lang="en-US" altLang="zh-CN" sz="2000" b="1" dirty="0"/>
              <a:t>annual effective rate </a:t>
            </a:r>
            <a:r>
              <a:rPr lang="en-US" altLang="zh-CN" sz="2000" b="1" dirty="0">
                <a:latin typeface="Times New Roman" pitchFamily="18" charset="0"/>
              </a:rPr>
              <a:t>9</a:t>
            </a:r>
            <a:r>
              <a:rPr lang="zh-CN" altLang="en-US" sz="2000" b="1" dirty="0">
                <a:latin typeface="Times New Roman" pitchFamily="18" charset="0"/>
              </a:rPr>
              <a:t>％</a:t>
            </a:r>
          </a:p>
        </p:txBody>
      </p:sp>
      <p:sp>
        <p:nvSpPr>
          <p:cNvPr id="415766" name="Line 22"/>
          <p:cNvSpPr>
            <a:spLocks noChangeShapeType="1"/>
          </p:cNvSpPr>
          <p:nvPr/>
        </p:nvSpPr>
        <p:spPr bwMode="auto">
          <a:xfrm>
            <a:off x="755650" y="4579615"/>
            <a:ext cx="64087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415767" name="Line 23"/>
          <p:cNvSpPr>
            <a:spLocks noChangeShapeType="1"/>
          </p:cNvSpPr>
          <p:nvPr/>
        </p:nvSpPr>
        <p:spPr bwMode="auto">
          <a:xfrm>
            <a:off x="2197100" y="4579615"/>
            <a:ext cx="0" cy="4318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415768" name="Line 24"/>
          <p:cNvSpPr>
            <a:spLocks noChangeShapeType="1"/>
          </p:cNvSpPr>
          <p:nvPr/>
        </p:nvSpPr>
        <p:spPr bwMode="auto">
          <a:xfrm>
            <a:off x="3636963" y="4579615"/>
            <a:ext cx="0" cy="4318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415769" name="Text Box 25"/>
          <p:cNvSpPr txBox="1">
            <a:spLocks noChangeArrowheads="1"/>
          </p:cNvSpPr>
          <p:nvPr/>
        </p:nvSpPr>
        <p:spPr bwMode="auto">
          <a:xfrm>
            <a:off x="1908175" y="5011415"/>
            <a:ext cx="612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100</a:t>
            </a:r>
          </a:p>
        </p:txBody>
      </p:sp>
      <p:sp>
        <p:nvSpPr>
          <p:cNvPr id="415770" name="Text Box 26"/>
          <p:cNvSpPr txBox="1">
            <a:spLocks noChangeArrowheads="1"/>
          </p:cNvSpPr>
          <p:nvPr/>
        </p:nvSpPr>
        <p:spPr bwMode="auto">
          <a:xfrm>
            <a:off x="3348038" y="5011415"/>
            <a:ext cx="612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100</a:t>
            </a:r>
          </a:p>
        </p:txBody>
      </p:sp>
      <p:sp>
        <p:nvSpPr>
          <p:cNvPr id="415771" name="Line 27"/>
          <p:cNvSpPr>
            <a:spLocks noChangeShapeType="1"/>
          </p:cNvSpPr>
          <p:nvPr/>
        </p:nvSpPr>
        <p:spPr bwMode="auto">
          <a:xfrm>
            <a:off x="7164388" y="4579615"/>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415772" name="Text Box 28"/>
          <p:cNvSpPr txBox="1">
            <a:spLocks noChangeArrowheads="1"/>
          </p:cNvSpPr>
          <p:nvPr/>
        </p:nvSpPr>
        <p:spPr bwMode="auto">
          <a:xfrm>
            <a:off x="6877050" y="5011415"/>
            <a:ext cx="612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100</a:t>
            </a:r>
          </a:p>
        </p:txBody>
      </p:sp>
      <p:sp>
        <p:nvSpPr>
          <p:cNvPr id="415773" name="Text Box 29"/>
          <p:cNvSpPr txBox="1">
            <a:spLocks noChangeArrowheads="1"/>
          </p:cNvSpPr>
          <p:nvPr/>
        </p:nvSpPr>
        <p:spPr bwMode="auto">
          <a:xfrm>
            <a:off x="1981200" y="5587677"/>
            <a:ext cx="47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10</a:t>
            </a:r>
          </a:p>
        </p:txBody>
      </p:sp>
      <p:sp>
        <p:nvSpPr>
          <p:cNvPr id="415774" name="Text Box 30"/>
          <p:cNvSpPr txBox="1">
            <a:spLocks noChangeArrowheads="1"/>
          </p:cNvSpPr>
          <p:nvPr/>
        </p:nvSpPr>
        <p:spPr bwMode="auto">
          <a:xfrm>
            <a:off x="3492500" y="5587677"/>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9</a:t>
            </a:r>
          </a:p>
        </p:txBody>
      </p:sp>
      <p:sp>
        <p:nvSpPr>
          <p:cNvPr id="415775" name="Text Box 31"/>
          <p:cNvSpPr txBox="1">
            <a:spLocks noChangeArrowheads="1"/>
          </p:cNvSpPr>
          <p:nvPr/>
        </p:nvSpPr>
        <p:spPr bwMode="auto">
          <a:xfrm>
            <a:off x="7021513" y="5587677"/>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1</a:t>
            </a:r>
          </a:p>
        </p:txBody>
      </p:sp>
      <p:sp>
        <p:nvSpPr>
          <p:cNvPr id="415776" name="Text Box 32"/>
          <p:cNvSpPr txBox="1">
            <a:spLocks noChangeArrowheads="1"/>
          </p:cNvSpPr>
          <p:nvPr/>
        </p:nvSpPr>
        <p:spPr bwMode="auto">
          <a:xfrm>
            <a:off x="1476375" y="5587677"/>
            <a:ext cx="5854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solidFill>
                  <a:srgbClr val="FF0000"/>
                </a:solidFill>
              </a:rPr>
              <a:t>6×</a:t>
            </a:r>
          </a:p>
        </p:txBody>
      </p:sp>
      <p:sp>
        <p:nvSpPr>
          <p:cNvPr id="415777" name="Text Box 33"/>
          <p:cNvSpPr txBox="1">
            <a:spLocks noChangeArrowheads="1"/>
          </p:cNvSpPr>
          <p:nvPr/>
        </p:nvSpPr>
        <p:spPr bwMode="auto">
          <a:xfrm>
            <a:off x="7524750" y="5082852"/>
            <a:ext cx="1326004" cy="39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1400" b="1"/>
              <a:t>Level annuity</a:t>
            </a:r>
          </a:p>
        </p:txBody>
      </p:sp>
      <p:sp>
        <p:nvSpPr>
          <p:cNvPr id="415778" name="Text Box 34"/>
          <p:cNvSpPr txBox="1">
            <a:spLocks noChangeArrowheads="1"/>
          </p:cNvSpPr>
          <p:nvPr/>
        </p:nvSpPr>
        <p:spPr bwMode="auto">
          <a:xfrm>
            <a:off x="7442200" y="5587677"/>
            <a:ext cx="1834156" cy="39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1400" b="1"/>
              <a:t>Decreasing annuity</a:t>
            </a:r>
          </a:p>
        </p:txBody>
      </p:sp>
      <p:sp>
        <p:nvSpPr>
          <p:cNvPr id="415779" name="AutoShape 35"/>
          <p:cNvSpPr>
            <a:spLocks/>
          </p:cNvSpPr>
          <p:nvPr/>
        </p:nvSpPr>
        <p:spPr bwMode="auto">
          <a:xfrm>
            <a:off x="7380288" y="2497331"/>
            <a:ext cx="360362" cy="1152525"/>
          </a:xfrm>
          <a:prstGeom prst="rightBrace">
            <a:avLst>
              <a:gd name="adj1" fmla="val 266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zh-CN" altLang="en-US" sz="2000" b="1"/>
          </a:p>
        </p:txBody>
      </p:sp>
      <p:graphicFrame>
        <p:nvGraphicFramePr>
          <p:cNvPr id="2" name="对象 1"/>
          <p:cNvGraphicFramePr>
            <a:graphicFrameLocks noChangeAspect="1"/>
          </p:cNvGraphicFramePr>
          <p:nvPr>
            <p:extLst>
              <p:ext uri="{D42A27DB-BD31-4B8C-83A1-F6EECF244321}">
                <p14:modId xmlns:p14="http://schemas.microsoft.com/office/powerpoint/2010/main" val="3330507048"/>
              </p:ext>
            </p:extLst>
          </p:nvPr>
        </p:nvGraphicFramePr>
        <p:xfrm>
          <a:off x="673100" y="6237312"/>
          <a:ext cx="6503988" cy="455612"/>
        </p:xfrm>
        <a:graphic>
          <a:graphicData uri="http://schemas.openxmlformats.org/presentationml/2006/ole">
            <mc:AlternateContent xmlns:mc="http://schemas.openxmlformats.org/markup-compatibility/2006">
              <mc:Choice xmlns:v="urn:schemas-microsoft-com:vml" Requires="v">
                <p:oleObj spid="_x0000_s70672" name="Equation" r:id="rId3" imgW="3441700" imgH="241300" progId="">
                  <p:embed/>
                </p:oleObj>
              </mc:Choice>
              <mc:Fallback>
                <p:oleObj name="Equation" r:id="rId3" imgW="3441700" imgH="2413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100" y="6237312"/>
                        <a:ext cx="6503988" cy="455612"/>
                      </a:xfrm>
                      <a:prstGeom prst="rect">
                        <a:avLst/>
                      </a:prstGeom>
                      <a:solidFill>
                        <a:srgbClr val="92D050"/>
                      </a:solidFill>
                    </p:spPr>
                  </p:pic>
                </p:oleObj>
              </mc:Fallback>
            </mc:AlternateContent>
          </a:graphicData>
        </a:graphic>
      </p:graphicFrame>
    </p:spTree>
    <p:extLst>
      <p:ext uri="{BB962C8B-B14F-4D97-AF65-F5344CB8AC3E}">
        <p14:creationId xmlns:p14="http://schemas.microsoft.com/office/powerpoint/2010/main" val="800696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5746"/>
                                        </p:tgtEl>
                                        <p:attrNameLst>
                                          <p:attrName>style.visibility</p:attrName>
                                        </p:attrNameLst>
                                      </p:cBhvr>
                                      <p:to>
                                        <p:strVal val="visible"/>
                                      </p:to>
                                    </p:set>
                                    <p:anim calcmode="lin" valueType="num">
                                      <p:cBhvr additive="base">
                                        <p:cTn id="7" dur="500" fill="hold"/>
                                        <p:tgtEl>
                                          <p:spTgt spid="415746"/>
                                        </p:tgtEl>
                                        <p:attrNameLst>
                                          <p:attrName>ppt_x</p:attrName>
                                        </p:attrNameLst>
                                      </p:cBhvr>
                                      <p:tavLst>
                                        <p:tav tm="0">
                                          <p:val>
                                            <p:strVal val="#ppt_x"/>
                                          </p:val>
                                        </p:tav>
                                        <p:tav tm="100000">
                                          <p:val>
                                            <p:strVal val="#ppt_x"/>
                                          </p:val>
                                        </p:tav>
                                      </p:tavLst>
                                    </p:anim>
                                    <p:anim calcmode="lin" valueType="num">
                                      <p:cBhvr additive="base">
                                        <p:cTn id="8" dur="500" fill="hold"/>
                                        <p:tgtEl>
                                          <p:spTgt spid="41574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15779"/>
                                        </p:tgtEl>
                                        <p:attrNameLst>
                                          <p:attrName>style.visibility</p:attrName>
                                        </p:attrNameLst>
                                      </p:cBhvr>
                                      <p:to>
                                        <p:strVal val="visible"/>
                                      </p:to>
                                    </p:set>
                                    <p:anim calcmode="lin" valueType="num">
                                      <p:cBhvr additive="base">
                                        <p:cTn id="11" dur="500" fill="hold"/>
                                        <p:tgtEl>
                                          <p:spTgt spid="415779"/>
                                        </p:tgtEl>
                                        <p:attrNameLst>
                                          <p:attrName>ppt_x</p:attrName>
                                        </p:attrNameLst>
                                      </p:cBhvr>
                                      <p:tavLst>
                                        <p:tav tm="0">
                                          <p:val>
                                            <p:strVal val="#ppt_x"/>
                                          </p:val>
                                        </p:tav>
                                        <p:tav tm="100000">
                                          <p:val>
                                            <p:strVal val="#ppt_x"/>
                                          </p:val>
                                        </p:tav>
                                      </p:tavLst>
                                    </p:anim>
                                    <p:anim calcmode="lin" valueType="num">
                                      <p:cBhvr additive="base">
                                        <p:cTn id="12" dur="500" fill="hold"/>
                                        <p:tgtEl>
                                          <p:spTgt spid="41577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15747"/>
                                        </p:tgtEl>
                                        <p:attrNameLst>
                                          <p:attrName>style.visibility</p:attrName>
                                        </p:attrNameLst>
                                      </p:cBhvr>
                                      <p:to>
                                        <p:strVal val="visible"/>
                                      </p:to>
                                    </p:set>
                                    <p:anim calcmode="lin" valueType="num">
                                      <p:cBhvr additive="base">
                                        <p:cTn id="15" dur="500" fill="hold"/>
                                        <p:tgtEl>
                                          <p:spTgt spid="415747"/>
                                        </p:tgtEl>
                                        <p:attrNameLst>
                                          <p:attrName>ppt_x</p:attrName>
                                        </p:attrNameLst>
                                      </p:cBhvr>
                                      <p:tavLst>
                                        <p:tav tm="0">
                                          <p:val>
                                            <p:strVal val="#ppt_x"/>
                                          </p:val>
                                        </p:tav>
                                        <p:tav tm="100000">
                                          <p:val>
                                            <p:strVal val="#ppt_x"/>
                                          </p:val>
                                        </p:tav>
                                      </p:tavLst>
                                    </p:anim>
                                    <p:anim calcmode="lin" valueType="num">
                                      <p:cBhvr additive="base">
                                        <p:cTn id="16" dur="500" fill="hold"/>
                                        <p:tgtEl>
                                          <p:spTgt spid="41574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5748"/>
                                        </p:tgtEl>
                                        <p:attrNameLst>
                                          <p:attrName>style.visibility</p:attrName>
                                        </p:attrNameLst>
                                      </p:cBhvr>
                                      <p:to>
                                        <p:strVal val="visible"/>
                                      </p:to>
                                    </p:set>
                                    <p:anim calcmode="lin" valueType="num">
                                      <p:cBhvr additive="base">
                                        <p:cTn id="19" dur="500" fill="hold"/>
                                        <p:tgtEl>
                                          <p:spTgt spid="415748"/>
                                        </p:tgtEl>
                                        <p:attrNameLst>
                                          <p:attrName>ppt_x</p:attrName>
                                        </p:attrNameLst>
                                      </p:cBhvr>
                                      <p:tavLst>
                                        <p:tav tm="0">
                                          <p:val>
                                            <p:strVal val="#ppt_x"/>
                                          </p:val>
                                        </p:tav>
                                        <p:tav tm="100000">
                                          <p:val>
                                            <p:strVal val="#ppt_x"/>
                                          </p:val>
                                        </p:tav>
                                      </p:tavLst>
                                    </p:anim>
                                    <p:anim calcmode="lin" valueType="num">
                                      <p:cBhvr additive="base">
                                        <p:cTn id="20" dur="500" fill="hold"/>
                                        <p:tgtEl>
                                          <p:spTgt spid="41574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15749"/>
                                        </p:tgtEl>
                                        <p:attrNameLst>
                                          <p:attrName>style.visibility</p:attrName>
                                        </p:attrNameLst>
                                      </p:cBhvr>
                                      <p:to>
                                        <p:strVal val="visible"/>
                                      </p:to>
                                    </p:set>
                                    <p:anim calcmode="lin" valueType="num">
                                      <p:cBhvr additive="base">
                                        <p:cTn id="23" dur="500" fill="hold"/>
                                        <p:tgtEl>
                                          <p:spTgt spid="415749"/>
                                        </p:tgtEl>
                                        <p:attrNameLst>
                                          <p:attrName>ppt_x</p:attrName>
                                        </p:attrNameLst>
                                      </p:cBhvr>
                                      <p:tavLst>
                                        <p:tav tm="0">
                                          <p:val>
                                            <p:strVal val="#ppt_x"/>
                                          </p:val>
                                        </p:tav>
                                        <p:tav tm="100000">
                                          <p:val>
                                            <p:strVal val="#ppt_x"/>
                                          </p:val>
                                        </p:tav>
                                      </p:tavLst>
                                    </p:anim>
                                    <p:anim calcmode="lin" valueType="num">
                                      <p:cBhvr additive="base">
                                        <p:cTn id="24" dur="500" fill="hold"/>
                                        <p:tgtEl>
                                          <p:spTgt spid="41574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15750"/>
                                        </p:tgtEl>
                                        <p:attrNameLst>
                                          <p:attrName>style.visibility</p:attrName>
                                        </p:attrNameLst>
                                      </p:cBhvr>
                                      <p:to>
                                        <p:strVal val="visible"/>
                                      </p:to>
                                    </p:set>
                                    <p:anim calcmode="lin" valueType="num">
                                      <p:cBhvr additive="base">
                                        <p:cTn id="27" dur="500" fill="hold"/>
                                        <p:tgtEl>
                                          <p:spTgt spid="415750"/>
                                        </p:tgtEl>
                                        <p:attrNameLst>
                                          <p:attrName>ppt_x</p:attrName>
                                        </p:attrNameLst>
                                      </p:cBhvr>
                                      <p:tavLst>
                                        <p:tav tm="0">
                                          <p:val>
                                            <p:strVal val="#ppt_x"/>
                                          </p:val>
                                        </p:tav>
                                        <p:tav tm="100000">
                                          <p:val>
                                            <p:strVal val="#ppt_x"/>
                                          </p:val>
                                        </p:tav>
                                      </p:tavLst>
                                    </p:anim>
                                    <p:anim calcmode="lin" valueType="num">
                                      <p:cBhvr additive="base">
                                        <p:cTn id="28" dur="500" fill="hold"/>
                                        <p:tgtEl>
                                          <p:spTgt spid="4157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15751"/>
                                        </p:tgtEl>
                                        <p:attrNameLst>
                                          <p:attrName>style.visibility</p:attrName>
                                        </p:attrNameLst>
                                      </p:cBhvr>
                                      <p:to>
                                        <p:strVal val="visible"/>
                                      </p:to>
                                    </p:set>
                                    <p:anim calcmode="lin" valueType="num">
                                      <p:cBhvr additive="base">
                                        <p:cTn id="31" dur="500" fill="hold"/>
                                        <p:tgtEl>
                                          <p:spTgt spid="415751"/>
                                        </p:tgtEl>
                                        <p:attrNameLst>
                                          <p:attrName>ppt_x</p:attrName>
                                        </p:attrNameLst>
                                      </p:cBhvr>
                                      <p:tavLst>
                                        <p:tav tm="0">
                                          <p:val>
                                            <p:strVal val="#ppt_x"/>
                                          </p:val>
                                        </p:tav>
                                        <p:tav tm="100000">
                                          <p:val>
                                            <p:strVal val="#ppt_x"/>
                                          </p:val>
                                        </p:tav>
                                      </p:tavLst>
                                    </p:anim>
                                    <p:anim calcmode="lin" valueType="num">
                                      <p:cBhvr additive="base">
                                        <p:cTn id="32" dur="500" fill="hold"/>
                                        <p:tgtEl>
                                          <p:spTgt spid="41575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15752"/>
                                        </p:tgtEl>
                                        <p:attrNameLst>
                                          <p:attrName>style.visibility</p:attrName>
                                        </p:attrNameLst>
                                      </p:cBhvr>
                                      <p:to>
                                        <p:strVal val="visible"/>
                                      </p:to>
                                    </p:set>
                                    <p:anim calcmode="lin" valueType="num">
                                      <p:cBhvr additive="base">
                                        <p:cTn id="35" dur="500" fill="hold"/>
                                        <p:tgtEl>
                                          <p:spTgt spid="415752"/>
                                        </p:tgtEl>
                                        <p:attrNameLst>
                                          <p:attrName>ppt_x</p:attrName>
                                        </p:attrNameLst>
                                      </p:cBhvr>
                                      <p:tavLst>
                                        <p:tav tm="0">
                                          <p:val>
                                            <p:strVal val="#ppt_x"/>
                                          </p:val>
                                        </p:tav>
                                        <p:tav tm="100000">
                                          <p:val>
                                            <p:strVal val="#ppt_x"/>
                                          </p:val>
                                        </p:tav>
                                      </p:tavLst>
                                    </p:anim>
                                    <p:anim calcmode="lin" valueType="num">
                                      <p:cBhvr additive="base">
                                        <p:cTn id="36" dur="500" fill="hold"/>
                                        <p:tgtEl>
                                          <p:spTgt spid="41575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15753"/>
                                        </p:tgtEl>
                                        <p:attrNameLst>
                                          <p:attrName>style.visibility</p:attrName>
                                        </p:attrNameLst>
                                      </p:cBhvr>
                                      <p:to>
                                        <p:strVal val="visible"/>
                                      </p:to>
                                    </p:set>
                                    <p:anim calcmode="lin" valueType="num">
                                      <p:cBhvr additive="base">
                                        <p:cTn id="39" dur="500" fill="hold"/>
                                        <p:tgtEl>
                                          <p:spTgt spid="415753"/>
                                        </p:tgtEl>
                                        <p:attrNameLst>
                                          <p:attrName>ppt_x</p:attrName>
                                        </p:attrNameLst>
                                      </p:cBhvr>
                                      <p:tavLst>
                                        <p:tav tm="0">
                                          <p:val>
                                            <p:strVal val="#ppt_x"/>
                                          </p:val>
                                        </p:tav>
                                        <p:tav tm="100000">
                                          <p:val>
                                            <p:strVal val="#ppt_x"/>
                                          </p:val>
                                        </p:tav>
                                      </p:tavLst>
                                    </p:anim>
                                    <p:anim calcmode="lin" valueType="num">
                                      <p:cBhvr additive="base">
                                        <p:cTn id="40" dur="500" fill="hold"/>
                                        <p:tgtEl>
                                          <p:spTgt spid="41575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15754"/>
                                        </p:tgtEl>
                                        <p:attrNameLst>
                                          <p:attrName>style.visibility</p:attrName>
                                        </p:attrNameLst>
                                      </p:cBhvr>
                                      <p:to>
                                        <p:strVal val="visible"/>
                                      </p:to>
                                    </p:set>
                                    <p:anim calcmode="lin" valueType="num">
                                      <p:cBhvr additive="base">
                                        <p:cTn id="43" dur="500" fill="hold"/>
                                        <p:tgtEl>
                                          <p:spTgt spid="415754"/>
                                        </p:tgtEl>
                                        <p:attrNameLst>
                                          <p:attrName>ppt_x</p:attrName>
                                        </p:attrNameLst>
                                      </p:cBhvr>
                                      <p:tavLst>
                                        <p:tav tm="0">
                                          <p:val>
                                            <p:strVal val="#ppt_x"/>
                                          </p:val>
                                        </p:tav>
                                        <p:tav tm="100000">
                                          <p:val>
                                            <p:strVal val="#ppt_x"/>
                                          </p:val>
                                        </p:tav>
                                      </p:tavLst>
                                    </p:anim>
                                    <p:anim calcmode="lin" valueType="num">
                                      <p:cBhvr additive="base">
                                        <p:cTn id="44" dur="500" fill="hold"/>
                                        <p:tgtEl>
                                          <p:spTgt spid="41575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15755"/>
                                        </p:tgtEl>
                                        <p:attrNameLst>
                                          <p:attrName>style.visibility</p:attrName>
                                        </p:attrNameLst>
                                      </p:cBhvr>
                                      <p:to>
                                        <p:strVal val="visible"/>
                                      </p:to>
                                    </p:set>
                                    <p:anim calcmode="lin" valueType="num">
                                      <p:cBhvr additive="base">
                                        <p:cTn id="47" dur="500" fill="hold"/>
                                        <p:tgtEl>
                                          <p:spTgt spid="415755"/>
                                        </p:tgtEl>
                                        <p:attrNameLst>
                                          <p:attrName>ppt_x</p:attrName>
                                        </p:attrNameLst>
                                      </p:cBhvr>
                                      <p:tavLst>
                                        <p:tav tm="0">
                                          <p:val>
                                            <p:strVal val="#ppt_x"/>
                                          </p:val>
                                        </p:tav>
                                        <p:tav tm="100000">
                                          <p:val>
                                            <p:strVal val="#ppt_x"/>
                                          </p:val>
                                        </p:tav>
                                      </p:tavLst>
                                    </p:anim>
                                    <p:anim calcmode="lin" valueType="num">
                                      <p:cBhvr additive="base">
                                        <p:cTn id="48" dur="500" fill="hold"/>
                                        <p:tgtEl>
                                          <p:spTgt spid="41575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15756"/>
                                        </p:tgtEl>
                                        <p:attrNameLst>
                                          <p:attrName>style.visibility</p:attrName>
                                        </p:attrNameLst>
                                      </p:cBhvr>
                                      <p:to>
                                        <p:strVal val="visible"/>
                                      </p:to>
                                    </p:set>
                                    <p:anim calcmode="lin" valueType="num">
                                      <p:cBhvr additive="base">
                                        <p:cTn id="51" dur="500" fill="hold"/>
                                        <p:tgtEl>
                                          <p:spTgt spid="415756"/>
                                        </p:tgtEl>
                                        <p:attrNameLst>
                                          <p:attrName>ppt_x</p:attrName>
                                        </p:attrNameLst>
                                      </p:cBhvr>
                                      <p:tavLst>
                                        <p:tav tm="0">
                                          <p:val>
                                            <p:strVal val="#ppt_x"/>
                                          </p:val>
                                        </p:tav>
                                        <p:tav tm="100000">
                                          <p:val>
                                            <p:strVal val="#ppt_x"/>
                                          </p:val>
                                        </p:tav>
                                      </p:tavLst>
                                    </p:anim>
                                    <p:anim calcmode="lin" valueType="num">
                                      <p:cBhvr additive="base">
                                        <p:cTn id="52" dur="500" fill="hold"/>
                                        <p:tgtEl>
                                          <p:spTgt spid="41575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15757"/>
                                        </p:tgtEl>
                                        <p:attrNameLst>
                                          <p:attrName>style.visibility</p:attrName>
                                        </p:attrNameLst>
                                      </p:cBhvr>
                                      <p:to>
                                        <p:strVal val="visible"/>
                                      </p:to>
                                    </p:set>
                                    <p:anim calcmode="lin" valueType="num">
                                      <p:cBhvr additive="base">
                                        <p:cTn id="55" dur="500" fill="hold"/>
                                        <p:tgtEl>
                                          <p:spTgt spid="415757"/>
                                        </p:tgtEl>
                                        <p:attrNameLst>
                                          <p:attrName>ppt_x</p:attrName>
                                        </p:attrNameLst>
                                      </p:cBhvr>
                                      <p:tavLst>
                                        <p:tav tm="0">
                                          <p:val>
                                            <p:strVal val="#ppt_x"/>
                                          </p:val>
                                        </p:tav>
                                        <p:tav tm="100000">
                                          <p:val>
                                            <p:strVal val="#ppt_x"/>
                                          </p:val>
                                        </p:tav>
                                      </p:tavLst>
                                    </p:anim>
                                    <p:anim calcmode="lin" valueType="num">
                                      <p:cBhvr additive="base">
                                        <p:cTn id="56" dur="500" fill="hold"/>
                                        <p:tgtEl>
                                          <p:spTgt spid="41575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15758"/>
                                        </p:tgtEl>
                                        <p:attrNameLst>
                                          <p:attrName>style.visibility</p:attrName>
                                        </p:attrNameLst>
                                      </p:cBhvr>
                                      <p:to>
                                        <p:strVal val="visible"/>
                                      </p:to>
                                    </p:set>
                                    <p:anim calcmode="lin" valueType="num">
                                      <p:cBhvr additive="base">
                                        <p:cTn id="59" dur="500" fill="hold"/>
                                        <p:tgtEl>
                                          <p:spTgt spid="415758"/>
                                        </p:tgtEl>
                                        <p:attrNameLst>
                                          <p:attrName>ppt_x</p:attrName>
                                        </p:attrNameLst>
                                      </p:cBhvr>
                                      <p:tavLst>
                                        <p:tav tm="0">
                                          <p:val>
                                            <p:strVal val="#ppt_x"/>
                                          </p:val>
                                        </p:tav>
                                        <p:tav tm="100000">
                                          <p:val>
                                            <p:strVal val="#ppt_x"/>
                                          </p:val>
                                        </p:tav>
                                      </p:tavLst>
                                    </p:anim>
                                    <p:anim calcmode="lin" valueType="num">
                                      <p:cBhvr additive="base">
                                        <p:cTn id="60" dur="500" fill="hold"/>
                                        <p:tgtEl>
                                          <p:spTgt spid="41575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15759"/>
                                        </p:tgtEl>
                                        <p:attrNameLst>
                                          <p:attrName>style.visibility</p:attrName>
                                        </p:attrNameLst>
                                      </p:cBhvr>
                                      <p:to>
                                        <p:strVal val="visible"/>
                                      </p:to>
                                    </p:set>
                                    <p:anim calcmode="lin" valueType="num">
                                      <p:cBhvr additive="base">
                                        <p:cTn id="63" dur="500" fill="hold"/>
                                        <p:tgtEl>
                                          <p:spTgt spid="415759"/>
                                        </p:tgtEl>
                                        <p:attrNameLst>
                                          <p:attrName>ppt_x</p:attrName>
                                        </p:attrNameLst>
                                      </p:cBhvr>
                                      <p:tavLst>
                                        <p:tav tm="0">
                                          <p:val>
                                            <p:strVal val="#ppt_x"/>
                                          </p:val>
                                        </p:tav>
                                        <p:tav tm="100000">
                                          <p:val>
                                            <p:strVal val="#ppt_x"/>
                                          </p:val>
                                        </p:tav>
                                      </p:tavLst>
                                    </p:anim>
                                    <p:anim calcmode="lin" valueType="num">
                                      <p:cBhvr additive="base">
                                        <p:cTn id="64" dur="500" fill="hold"/>
                                        <p:tgtEl>
                                          <p:spTgt spid="41575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15760"/>
                                        </p:tgtEl>
                                        <p:attrNameLst>
                                          <p:attrName>style.visibility</p:attrName>
                                        </p:attrNameLst>
                                      </p:cBhvr>
                                      <p:to>
                                        <p:strVal val="visible"/>
                                      </p:to>
                                    </p:set>
                                    <p:anim calcmode="lin" valueType="num">
                                      <p:cBhvr additive="base">
                                        <p:cTn id="67" dur="500" fill="hold"/>
                                        <p:tgtEl>
                                          <p:spTgt spid="415760"/>
                                        </p:tgtEl>
                                        <p:attrNameLst>
                                          <p:attrName>ppt_x</p:attrName>
                                        </p:attrNameLst>
                                      </p:cBhvr>
                                      <p:tavLst>
                                        <p:tav tm="0">
                                          <p:val>
                                            <p:strVal val="#ppt_x"/>
                                          </p:val>
                                        </p:tav>
                                        <p:tav tm="100000">
                                          <p:val>
                                            <p:strVal val="#ppt_x"/>
                                          </p:val>
                                        </p:tav>
                                      </p:tavLst>
                                    </p:anim>
                                    <p:anim calcmode="lin" valueType="num">
                                      <p:cBhvr additive="base">
                                        <p:cTn id="68" dur="500" fill="hold"/>
                                        <p:tgtEl>
                                          <p:spTgt spid="41576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15761"/>
                                        </p:tgtEl>
                                        <p:attrNameLst>
                                          <p:attrName>style.visibility</p:attrName>
                                        </p:attrNameLst>
                                      </p:cBhvr>
                                      <p:to>
                                        <p:strVal val="visible"/>
                                      </p:to>
                                    </p:set>
                                    <p:anim calcmode="lin" valueType="num">
                                      <p:cBhvr additive="base">
                                        <p:cTn id="71" dur="500" fill="hold"/>
                                        <p:tgtEl>
                                          <p:spTgt spid="415761"/>
                                        </p:tgtEl>
                                        <p:attrNameLst>
                                          <p:attrName>ppt_x</p:attrName>
                                        </p:attrNameLst>
                                      </p:cBhvr>
                                      <p:tavLst>
                                        <p:tav tm="0">
                                          <p:val>
                                            <p:strVal val="#ppt_x"/>
                                          </p:val>
                                        </p:tav>
                                        <p:tav tm="100000">
                                          <p:val>
                                            <p:strVal val="#ppt_x"/>
                                          </p:val>
                                        </p:tav>
                                      </p:tavLst>
                                    </p:anim>
                                    <p:anim calcmode="lin" valueType="num">
                                      <p:cBhvr additive="base">
                                        <p:cTn id="72" dur="500" fill="hold"/>
                                        <p:tgtEl>
                                          <p:spTgt spid="41576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15762"/>
                                        </p:tgtEl>
                                        <p:attrNameLst>
                                          <p:attrName>style.visibility</p:attrName>
                                        </p:attrNameLst>
                                      </p:cBhvr>
                                      <p:to>
                                        <p:strVal val="visible"/>
                                      </p:to>
                                    </p:set>
                                    <p:anim calcmode="lin" valueType="num">
                                      <p:cBhvr additive="base">
                                        <p:cTn id="75" dur="500" fill="hold"/>
                                        <p:tgtEl>
                                          <p:spTgt spid="415762"/>
                                        </p:tgtEl>
                                        <p:attrNameLst>
                                          <p:attrName>ppt_x</p:attrName>
                                        </p:attrNameLst>
                                      </p:cBhvr>
                                      <p:tavLst>
                                        <p:tav tm="0">
                                          <p:val>
                                            <p:strVal val="#ppt_x"/>
                                          </p:val>
                                        </p:tav>
                                        <p:tav tm="100000">
                                          <p:val>
                                            <p:strVal val="#ppt_x"/>
                                          </p:val>
                                        </p:tav>
                                      </p:tavLst>
                                    </p:anim>
                                    <p:anim calcmode="lin" valueType="num">
                                      <p:cBhvr additive="base">
                                        <p:cTn id="76" dur="500" fill="hold"/>
                                        <p:tgtEl>
                                          <p:spTgt spid="41576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15763"/>
                                        </p:tgtEl>
                                        <p:attrNameLst>
                                          <p:attrName>style.visibility</p:attrName>
                                        </p:attrNameLst>
                                      </p:cBhvr>
                                      <p:to>
                                        <p:strVal val="visible"/>
                                      </p:to>
                                    </p:set>
                                    <p:anim calcmode="lin" valueType="num">
                                      <p:cBhvr additive="base">
                                        <p:cTn id="79" dur="500" fill="hold"/>
                                        <p:tgtEl>
                                          <p:spTgt spid="415763"/>
                                        </p:tgtEl>
                                        <p:attrNameLst>
                                          <p:attrName>ppt_x</p:attrName>
                                        </p:attrNameLst>
                                      </p:cBhvr>
                                      <p:tavLst>
                                        <p:tav tm="0">
                                          <p:val>
                                            <p:strVal val="#ppt_x"/>
                                          </p:val>
                                        </p:tav>
                                        <p:tav tm="100000">
                                          <p:val>
                                            <p:strVal val="#ppt_x"/>
                                          </p:val>
                                        </p:tav>
                                      </p:tavLst>
                                    </p:anim>
                                    <p:anim calcmode="lin" valueType="num">
                                      <p:cBhvr additive="base">
                                        <p:cTn id="80" dur="500" fill="hold"/>
                                        <p:tgtEl>
                                          <p:spTgt spid="41576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15764"/>
                                        </p:tgtEl>
                                        <p:attrNameLst>
                                          <p:attrName>style.visibility</p:attrName>
                                        </p:attrNameLst>
                                      </p:cBhvr>
                                      <p:to>
                                        <p:strVal val="visible"/>
                                      </p:to>
                                    </p:set>
                                    <p:anim calcmode="lin" valueType="num">
                                      <p:cBhvr additive="base">
                                        <p:cTn id="83" dur="500" fill="hold"/>
                                        <p:tgtEl>
                                          <p:spTgt spid="415764"/>
                                        </p:tgtEl>
                                        <p:attrNameLst>
                                          <p:attrName>ppt_x</p:attrName>
                                        </p:attrNameLst>
                                      </p:cBhvr>
                                      <p:tavLst>
                                        <p:tav tm="0">
                                          <p:val>
                                            <p:strVal val="#ppt_x"/>
                                          </p:val>
                                        </p:tav>
                                        <p:tav tm="100000">
                                          <p:val>
                                            <p:strVal val="#ppt_x"/>
                                          </p:val>
                                        </p:tav>
                                      </p:tavLst>
                                    </p:anim>
                                    <p:anim calcmode="lin" valueType="num">
                                      <p:cBhvr additive="base">
                                        <p:cTn id="84" dur="500" fill="hold"/>
                                        <p:tgtEl>
                                          <p:spTgt spid="415764"/>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415765"/>
                                        </p:tgtEl>
                                        <p:attrNameLst>
                                          <p:attrName>style.visibility</p:attrName>
                                        </p:attrNameLst>
                                      </p:cBhvr>
                                      <p:to>
                                        <p:strVal val="visible"/>
                                      </p:to>
                                    </p:set>
                                    <p:anim calcmode="lin" valueType="num">
                                      <p:cBhvr additive="base">
                                        <p:cTn id="89" dur="500" fill="hold"/>
                                        <p:tgtEl>
                                          <p:spTgt spid="415765"/>
                                        </p:tgtEl>
                                        <p:attrNameLst>
                                          <p:attrName>ppt_x</p:attrName>
                                        </p:attrNameLst>
                                      </p:cBhvr>
                                      <p:tavLst>
                                        <p:tav tm="0">
                                          <p:val>
                                            <p:strVal val="#ppt_x"/>
                                          </p:val>
                                        </p:tav>
                                        <p:tav tm="100000">
                                          <p:val>
                                            <p:strVal val="#ppt_x"/>
                                          </p:val>
                                        </p:tav>
                                      </p:tavLst>
                                    </p:anim>
                                    <p:anim calcmode="lin" valueType="num">
                                      <p:cBhvr additive="base">
                                        <p:cTn id="90" dur="500" fill="hold"/>
                                        <p:tgtEl>
                                          <p:spTgt spid="41576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415766"/>
                                        </p:tgtEl>
                                        <p:attrNameLst>
                                          <p:attrName>style.visibility</p:attrName>
                                        </p:attrNameLst>
                                      </p:cBhvr>
                                      <p:to>
                                        <p:strVal val="visible"/>
                                      </p:to>
                                    </p:set>
                                    <p:anim calcmode="lin" valueType="num">
                                      <p:cBhvr additive="base">
                                        <p:cTn id="93" dur="500" fill="hold"/>
                                        <p:tgtEl>
                                          <p:spTgt spid="415766"/>
                                        </p:tgtEl>
                                        <p:attrNameLst>
                                          <p:attrName>ppt_x</p:attrName>
                                        </p:attrNameLst>
                                      </p:cBhvr>
                                      <p:tavLst>
                                        <p:tav tm="0">
                                          <p:val>
                                            <p:strVal val="#ppt_x"/>
                                          </p:val>
                                        </p:tav>
                                        <p:tav tm="100000">
                                          <p:val>
                                            <p:strVal val="#ppt_x"/>
                                          </p:val>
                                        </p:tav>
                                      </p:tavLst>
                                    </p:anim>
                                    <p:anim calcmode="lin" valueType="num">
                                      <p:cBhvr additive="base">
                                        <p:cTn id="94" dur="500" fill="hold"/>
                                        <p:tgtEl>
                                          <p:spTgt spid="415766"/>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415767"/>
                                        </p:tgtEl>
                                        <p:attrNameLst>
                                          <p:attrName>style.visibility</p:attrName>
                                        </p:attrNameLst>
                                      </p:cBhvr>
                                      <p:to>
                                        <p:strVal val="visible"/>
                                      </p:to>
                                    </p:set>
                                    <p:anim calcmode="lin" valueType="num">
                                      <p:cBhvr additive="base">
                                        <p:cTn id="97" dur="500" fill="hold"/>
                                        <p:tgtEl>
                                          <p:spTgt spid="415767"/>
                                        </p:tgtEl>
                                        <p:attrNameLst>
                                          <p:attrName>ppt_x</p:attrName>
                                        </p:attrNameLst>
                                      </p:cBhvr>
                                      <p:tavLst>
                                        <p:tav tm="0">
                                          <p:val>
                                            <p:strVal val="#ppt_x"/>
                                          </p:val>
                                        </p:tav>
                                        <p:tav tm="100000">
                                          <p:val>
                                            <p:strVal val="#ppt_x"/>
                                          </p:val>
                                        </p:tav>
                                      </p:tavLst>
                                    </p:anim>
                                    <p:anim calcmode="lin" valueType="num">
                                      <p:cBhvr additive="base">
                                        <p:cTn id="98" dur="500" fill="hold"/>
                                        <p:tgtEl>
                                          <p:spTgt spid="415767"/>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415768"/>
                                        </p:tgtEl>
                                        <p:attrNameLst>
                                          <p:attrName>style.visibility</p:attrName>
                                        </p:attrNameLst>
                                      </p:cBhvr>
                                      <p:to>
                                        <p:strVal val="visible"/>
                                      </p:to>
                                    </p:set>
                                    <p:anim calcmode="lin" valueType="num">
                                      <p:cBhvr additive="base">
                                        <p:cTn id="101" dur="500" fill="hold"/>
                                        <p:tgtEl>
                                          <p:spTgt spid="415768"/>
                                        </p:tgtEl>
                                        <p:attrNameLst>
                                          <p:attrName>ppt_x</p:attrName>
                                        </p:attrNameLst>
                                      </p:cBhvr>
                                      <p:tavLst>
                                        <p:tav tm="0">
                                          <p:val>
                                            <p:strVal val="#ppt_x"/>
                                          </p:val>
                                        </p:tav>
                                        <p:tav tm="100000">
                                          <p:val>
                                            <p:strVal val="#ppt_x"/>
                                          </p:val>
                                        </p:tav>
                                      </p:tavLst>
                                    </p:anim>
                                    <p:anim calcmode="lin" valueType="num">
                                      <p:cBhvr additive="base">
                                        <p:cTn id="102" dur="500" fill="hold"/>
                                        <p:tgtEl>
                                          <p:spTgt spid="41576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15769"/>
                                        </p:tgtEl>
                                        <p:attrNameLst>
                                          <p:attrName>style.visibility</p:attrName>
                                        </p:attrNameLst>
                                      </p:cBhvr>
                                      <p:to>
                                        <p:strVal val="visible"/>
                                      </p:to>
                                    </p:set>
                                    <p:anim calcmode="lin" valueType="num">
                                      <p:cBhvr additive="base">
                                        <p:cTn id="105" dur="500" fill="hold"/>
                                        <p:tgtEl>
                                          <p:spTgt spid="415769"/>
                                        </p:tgtEl>
                                        <p:attrNameLst>
                                          <p:attrName>ppt_x</p:attrName>
                                        </p:attrNameLst>
                                      </p:cBhvr>
                                      <p:tavLst>
                                        <p:tav tm="0">
                                          <p:val>
                                            <p:strVal val="#ppt_x"/>
                                          </p:val>
                                        </p:tav>
                                        <p:tav tm="100000">
                                          <p:val>
                                            <p:strVal val="#ppt_x"/>
                                          </p:val>
                                        </p:tav>
                                      </p:tavLst>
                                    </p:anim>
                                    <p:anim calcmode="lin" valueType="num">
                                      <p:cBhvr additive="base">
                                        <p:cTn id="106" dur="500" fill="hold"/>
                                        <p:tgtEl>
                                          <p:spTgt spid="415769"/>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415770"/>
                                        </p:tgtEl>
                                        <p:attrNameLst>
                                          <p:attrName>style.visibility</p:attrName>
                                        </p:attrNameLst>
                                      </p:cBhvr>
                                      <p:to>
                                        <p:strVal val="visible"/>
                                      </p:to>
                                    </p:set>
                                    <p:anim calcmode="lin" valueType="num">
                                      <p:cBhvr additive="base">
                                        <p:cTn id="109" dur="500" fill="hold"/>
                                        <p:tgtEl>
                                          <p:spTgt spid="415770"/>
                                        </p:tgtEl>
                                        <p:attrNameLst>
                                          <p:attrName>ppt_x</p:attrName>
                                        </p:attrNameLst>
                                      </p:cBhvr>
                                      <p:tavLst>
                                        <p:tav tm="0">
                                          <p:val>
                                            <p:strVal val="#ppt_x"/>
                                          </p:val>
                                        </p:tav>
                                        <p:tav tm="100000">
                                          <p:val>
                                            <p:strVal val="#ppt_x"/>
                                          </p:val>
                                        </p:tav>
                                      </p:tavLst>
                                    </p:anim>
                                    <p:anim calcmode="lin" valueType="num">
                                      <p:cBhvr additive="base">
                                        <p:cTn id="110" dur="500" fill="hold"/>
                                        <p:tgtEl>
                                          <p:spTgt spid="415770"/>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415771"/>
                                        </p:tgtEl>
                                        <p:attrNameLst>
                                          <p:attrName>style.visibility</p:attrName>
                                        </p:attrNameLst>
                                      </p:cBhvr>
                                      <p:to>
                                        <p:strVal val="visible"/>
                                      </p:to>
                                    </p:set>
                                    <p:anim calcmode="lin" valueType="num">
                                      <p:cBhvr additive="base">
                                        <p:cTn id="113" dur="500" fill="hold"/>
                                        <p:tgtEl>
                                          <p:spTgt spid="415771"/>
                                        </p:tgtEl>
                                        <p:attrNameLst>
                                          <p:attrName>ppt_x</p:attrName>
                                        </p:attrNameLst>
                                      </p:cBhvr>
                                      <p:tavLst>
                                        <p:tav tm="0">
                                          <p:val>
                                            <p:strVal val="#ppt_x"/>
                                          </p:val>
                                        </p:tav>
                                        <p:tav tm="100000">
                                          <p:val>
                                            <p:strVal val="#ppt_x"/>
                                          </p:val>
                                        </p:tav>
                                      </p:tavLst>
                                    </p:anim>
                                    <p:anim calcmode="lin" valueType="num">
                                      <p:cBhvr additive="base">
                                        <p:cTn id="114" dur="500" fill="hold"/>
                                        <p:tgtEl>
                                          <p:spTgt spid="415771"/>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15772"/>
                                        </p:tgtEl>
                                        <p:attrNameLst>
                                          <p:attrName>style.visibility</p:attrName>
                                        </p:attrNameLst>
                                      </p:cBhvr>
                                      <p:to>
                                        <p:strVal val="visible"/>
                                      </p:to>
                                    </p:set>
                                    <p:anim calcmode="lin" valueType="num">
                                      <p:cBhvr additive="base">
                                        <p:cTn id="117" dur="500" fill="hold"/>
                                        <p:tgtEl>
                                          <p:spTgt spid="415772"/>
                                        </p:tgtEl>
                                        <p:attrNameLst>
                                          <p:attrName>ppt_x</p:attrName>
                                        </p:attrNameLst>
                                      </p:cBhvr>
                                      <p:tavLst>
                                        <p:tav tm="0">
                                          <p:val>
                                            <p:strVal val="#ppt_x"/>
                                          </p:val>
                                        </p:tav>
                                        <p:tav tm="100000">
                                          <p:val>
                                            <p:strVal val="#ppt_x"/>
                                          </p:val>
                                        </p:tav>
                                      </p:tavLst>
                                    </p:anim>
                                    <p:anim calcmode="lin" valueType="num">
                                      <p:cBhvr additive="base">
                                        <p:cTn id="118" dur="500" fill="hold"/>
                                        <p:tgtEl>
                                          <p:spTgt spid="415772"/>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415773"/>
                                        </p:tgtEl>
                                        <p:attrNameLst>
                                          <p:attrName>style.visibility</p:attrName>
                                        </p:attrNameLst>
                                      </p:cBhvr>
                                      <p:to>
                                        <p:strVal val="visible"/>
                                      </p:to>
                                    </p:set>
                                    <p:anim calcmode="lin" valueType="num">
                                      <p:cBhvr additive="base">
                                        <p:cTn id="121" dur="500" fill="hold"/>
                                        <p:tgtEl>
                                          <p:spTgt spid="415773"/>
                                        </p:tgtEl>
                                        <p:attrNameLst>
                                          <p:attrName>ppt_x</p:attrName>
                                        </p:attrNameLst>
                                      </p:cBhvr>
                                      <p:tavLst>
                                        <p:tav tm="0">
                                          <p:val>
                                            <p:strVal val="#ppt_x"/>
                                          </p:val>
                                        </p:tav>
                                        <p:tav tm="100000">
                                          <p:val>
                                            <p:strVal val="#ppt_x"/>
                                          </p:val>
                                        </p:tav>
                                      </p:tavLst>
                                    </p:anim>
                                    <p:anim calcmode="lin" valueType="num">
                                      <p:cBhvr additive="base">
                                        <p:cTn id="122" dur="500" fill="hold"/>
                                        <p:tgtEl>
                                          <p:spTgt spid="415773"/>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415774"/>
                                        </p:tgtEl>
                                        <p:attrNameLst>
                                          <p:attrName>style.visibility</p:attrName>
                                        </p:attrNameLst>
                                      </p:cBhvr>
                                      <p:to>
                                        <p:strVal val="visible"/>
                                      </p:to>
                                    </p:set>
                                    <p:anim calcmode="lin" valueType="num">
                                      <p:cBhvr additive="base">
                                        <p:cTn id="125" dur="500" fill="hold"/>
                                        <p:tgtEl>
                                          <p:spTgt spid="415774"/>
                                        </p:tgtEl>
                                        <p:attrNameLst>
                                          <p:attrName>ppt_x</p:attrName>
                                        </p:attrNameLst>
                                      </p:cBhvr>
                                      <p:tavLst>
                                        <p:tav tm="0">
                                          <p:val>
                                            <p:strVal val="#ppt_x"/>
                                          </p:val>
                                        </p:tav>
                                        <p:tav tm="100000">
                                          <p:val>
                                            <p:strVal val="#ppt_x"/>
                                          </p:val>
                                        </p:tav>
                                      </p:tavLst>
                                    </p:anim>
                                    <p:anim calcmode="lin" valueType="num">
                                      <p:cBhvr additive="base">
                                        <p:cTn id="126" dur="500" fill="hold"/>
                                        <p:tgtEl>
                                          <p:spTgt spid="415774"/>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415775"/>
                                        </p:tgtEl>
                                        <p:attrNameLst>
                                          <p:attrName>style.visibility</p:attrName>
                                        </p:attrNameLst>
                                      </p:cBhvr>
                                      <p:to>
                                        <p:strVal val="visible"/>
                                      </p:to>
                                    </p:set>
                                    <p:anim calcmode="lin" valueType="num">
                                      <p:cBhvr additive="base">
                                        <p:cTn id="129" dur="500" fill="hold"/>
                                        <p:tgtEl>
                                          <p:spTgt spid="415775"/>
                                        </p:tgtEl>
                                        <p:attrNameLst>
                                          <p:attrName>ppt_x</p:attrName>
                                        </p:attrNameLst>
                                      </p:cBhvr>
                                      <p:tavLst>
                                        <p:tav tm="0">
                                          <p:val>
                                            <p:strVal val="#ppt_x"/>
                                          </p:val>
                                        </p:tav>
                                        <p:tav tm="100000">
                                          <p:val>
                                            <p:strVal val="#ppt_x"/>
                                          </p:val>
                                        </p:tav>
                                      </p:tavLst>
                                    </p:anim>
                                    <p:anim calcmode="lin" valueType="num">
                                      <p:cBhvr additive="base">
                                        <p:cTn id="130" dur="500" fill="hold"/>
                                        <p:tgtEl>
                                          <p:spTgt spid="415775"/>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415776"/>
                                        </p:tgtEl>
                                        <p:attrNameLst>
                                          <p:attrName>style.visibility</p:attrName>
                                        </p:attrNameLst>
                                      </p:cBhvr>
                                      <p:to>
                                        <p:strVal val="visible"/>
                                      </p:to>
                                    </p:set>
                                    <p:anim calcmode="lin" valueType="num">
                                      <p:cBhvr additive="base">
                                        <p:cTn id="133" dur="500" fill="hold"/>
                                        <p:tgtEl>
                                          <p:spTgt spid="415776"/>
                                        </p:tgtEl>
                                        <p:attrNameLst>
                                          <p:attrName>ppt_x</p:attrName>
                                        </p:attrNameLst>
                                      </p:cBhvr>
                                      <p:tavLst>
                                        <p:tav tm="0">
                                          <p:val>
                                            <p:strVal val="#ppt_x"/>
                                          </p:val>
                                        </p:tav>
                                        <p:tav tm="100000">
                                          <p:val>
                                            <p:strVal val="#ppt_x"/>
                                          </p:val>
                                        </p:tav>
                                      </p:tavLst>
                                    </p:anim>
                                    <p:anim calcmode="lin" valueType="num">
                                      <p:cBhvr additive="base">
                                        <p:cTn id="134" dur="500" fill="hold"/>
                                        <p:tgtEl>
                                          <p:spTgt spid="415776"/>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415777"/>
                                        </p:tgtEl>
                                        <p:attrNameLst>
                                          <p:attrName>style.visibility</p:attrName>
                                        </p:attrNameLst>
                                      </p:cBhvr>
                                      <p:to>
                                        <p:strVal val="visible"/>
                                      </p:to>
                                    </p:set>
                                    <p:anim calcmode="lin" valueType="num">
                                      <p:cBhvr additive="base">
                                        <p:cTn id="137" dur="500" fill="hold"/>
                                        <p:tgtEl>
                                          <p:spTgt spid="415777"/>
                                        </p:tgtEl>
                                        <p:attrNameLst>
                                          <p:attrName>ppt_x</p:attrName>
                                        </p:attrNameLst>
                                      </p:cBhvr>
                                      <p:tavLst>
                                        <p:tav tm="0">
                                          <p:val>
                                            <p:strVal val="#ppt_x"/>
                                          </p:val>
                                        </p:tav>
                                        <p:tav tm="100000">
                                          <p:val>
                                            <p:strVal val="#ppt_x"/>
                                          </p:val>
                                        </p:tav>
                                      </p:tavLst>
                                    </p:anim>
                                    <p:anim calcmode="lin" valueType="num">
                                      <p:cBhvr additive="base">
                                        <p:cTn id="138" dur="500" fill="hold"/>
                                        <p:tgtEl>
                                          <p:spTgt spid="415777"/>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415778"/>
                                        </p:tgtEl>
                                        <p:attrNameLst>
                                          <p:attrName>style.visibility</p:attrName>
                                        </p:attrNameLst>
                                      </p:cBhvr>
                                      <p:to>
                                        <p:strVal val="visible"/>
                                      </p:to>
                                    </p:set>
                                    <p:anim calcmode="lin" valueType="num">
                                      <p:cBhvr additive="base">
                                        <p:cTn id="141" dur="500" fill="hold"/>
                                        <p:tgtEl>
                                          <p:spTgt spid="415778"/>
                                        </p:tgtEl>
                                        <p:attrNameLst>
                                          <p:attrName>ppt_x</p:attrName>
                                        </p:attrNameLst>
                                      </p:cBhvr>
                                      <p:tavLst>
                                        <p:tav tm="0">
                                          <p:val>
                                            <p:strVal val="#ppt_x"/>
                                          </p:val>
                                        </p:tav>
                                        <p:tav tm="100000">
                                          <p:val>
                                            <p:strVal val="#ppt_x"/>
                                          </p:val>
                                        </p:tav>
                                      </p:tavLst>
                                    </p:anim>
                                    <p:anim calcmode="lin" valueType="num">
                                      <p:cBhvr additive="base">
                                        <p:cTn id="142" dur="500" fill="hold"/>
                                        <p:tgtEl>
                                          <p:spTgt spid="415778"/>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nodeType="clickEffect">
                                  <p:stCondLst>
                                    <p:cond delay="0"/>
                                  </p:stCondLst>
                                  <p:childTnLst>
                                    <p:set>
                                      <p:cBhvr>
                                        <p:cTn id="146" dur="1" fill="hold">
                                          <p:stCondLst>
                                            <p:cond delay="0"/>
                                          </p:stCondLst>
                                        </p:cTn>
                                        <p:tgtEl>
                                          <p:spTgt spid="2"/>
                                        </p:tgtEl>
                                        <p:attrNameLst>
                                          <p:attrName>style.visibility</p:attrName>
                                        </p:attrNameLst>
                                      </p:cBhvr>
                                      <p:to>
                                        <p:strVal val="visible"/>
                                      </p:to>
                                    </p:set>
                                    <p:anim calcmode="lin" valueType="num">
                                      <p:cBhvr additive="base">
                                        <p:cTn id="147" dur="500" fill="hold"/>
                                        <p:tgtEl>
                                          <p:spTgt spid="2"/>
                                        </p:tgtEl>
                                        <p:attrNameLst>
                                          <p:attrName>ppt_x</p:attrName>
                                        </p:attrNameLst>
                                      </p:cBhvr>
                                      <p:tavLst>
                                        <p:tav tm="0">
                                          <p:val>
                                            <p:strVal val="#ppt_x"/>
                                          </p:val>
                                        </p:tav>
                                        <p:tav tm="100000">
                                          <p:val>
                                            <p:strVal val="#ppt_x"/>
                                          </p:val>
                                        </p:tav>
                                      </p:tavLst>
                                    </p:anim>
                                    <p:anim calcmode="lin" valueType="num">
                                      <p:cBhvr additive="base">
                                        <p:cTn id="14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6" grpId="0" animBg="1"/>
      <p:bldP spid="415747" grpId="0"/>
      <p:bldP spid="415748" grpId="0" animBg="1"/>
      <p:bldP spid="415749" grpId="0" animBg="1"/>
      <p:bldP spid="415750" grpId="0" animBg="1"/>
      <p:bldP spid="415751" grpId="0" animBg="1"/>
      <p:bldP spid="415752" grpId="0"/>
      <p:bldP spid="415753" grpId="0"/>
      <p:bldP spid="415754" grpId="0" animBg="1"/>
      <p:bldP spid="415755" grpId="0"/>
      <p:bldP spid="415756" grpId="0"/>
      <p:bldP spid="415757" grpId="0"/>
      <p:bldP spid="415758" grpId="0"/>
      <p:bldP spid="415759" grpId="0"/>
      <p:bldP spid="415760" grpId="0"/>
      <p:bldP spid="415761" grpId="0"/>
      <p:bldP spid="415762" grpId="0"/>
      <p:bldP spid="415763" grpId="0"/>
      <p:bldP spid="415764" grpId="0"/>
      <p:bldP spid="415765" grpId="0"/>
      <p:bldP spid="415766" grpId="0" animBg="1"/>
      <p:bldP spid="415767" grpId="0" animBg="1"/>
      <p:bldP spid="415768" grpId="0" animBg="1"/>
      <p:bldP spid="415769" grpId="0"/>
      <p:bldP spid="415770" grpId="0"/>
      <p:bldP spid="415771" grpId="0" animBg="1"/>
      <p:bldP spid="415772" grpId="0"/>
      <p:bldP spid="415773" grpId="0"/>
      <p:bldP spid="415774" grpId="0"/>
      <p:bldP spid="415775" grpId="0"/>
      <p:bldP spid="415776" grpId="0"/>
      <p:bldP spid="415777" grpId="0"/>
      <p:bldP spid="415778" grpId="0"/>
      <p:bldP spid="41577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518135" y="593876"/>
            <a:ext cx="7543800" cy="785812"/>
          </a:xfrm>
        </p:spPr>
        <p:txBody>
          <a:bodyPr/>
          <a:lstStyle/>
          <a:p>
            <a:pPr eaLnBrk="1" hangingPunct="1"/>
            <a:r>
              <a:rPr lang="en-US" altLang="zh-CN" sz="2400" b="1" dirty="0" smtClean="0">
                <a:latin typeface="+mn-lt"/>
                <a:ea typeface="黑体" panose="02010609060101010101" pitchFamily="49" charset="-122"/>
                <a:cs typeface="Times New Roman" panose="02020603050405020304" pitchFamily="18" charset="0"/>
              </a:rPr>
              <a:t>Exercise</a:t>
            </a:r>
          </a:p>
        </p:txBody>
      </p:sp>
      <p:sp>
        <p:nvSpPr>
          <p:cNvPr id="52228" name="Rectangle 3"/>
          <p:cNvSpPr>
            <a:spLocks noGrp="1" noChangeArrowheads="1"/>
          </p:cNvSpPr>
          <p:nvPr>
            <p:ph type="body" idx="1"/>
          </p:nvPr>
        </p:nvSpPr>
        <p:spPr>
          <a:xfrm>
            <a:off x="158750" y="1125538"/>
            <a:ext cx="8805863" cy="2016125"/>
          </a:xfrm>
        </p:spPr>
        <p:txBody>
          <a:bodyPr/>
          <a:lstStyle/>
          <a:p>
            <a:pPr marL="0" indent="0" eaLnBrk="1" hangingPunct="1">
              <a:lnSpc>
                <a:spcPct val="100000"/>
              </a:lnSpc>
              <a:spcBef>
                <a:spcPct val="50000"/>
              </a:spcBef>
              <a:buNone/>
            </a:pPr>
            <a:r>
              <a:rPr lang="en-US" altLang="zh-CN" sz="2400" b="1" dirty="0" smtClean="0">
                <a:latin typeface="+mn-lt"/>
                <a:ea typeface="黑体" panose="02010609060101010101" pitchFamily="49" charset="-122"/>
                <a:cs typeface="Times New Roman" panose="02020603050405020304" pitchFamily="18" charset="0"/>
              </a:rPr>
              <a:t>A perpetuity costs 77.1 and makes annual payments at the end of the year. This perpetuity pays 1 at the end of year 2, 2 at the end of year 3,…, </a:t>
            </a:r>
            <a:r>
              <a:rPr lang="en-US" altLang="zh-CN" sz="2400" b="1" i="1" dirty="0" smtClean="0">
                <a:latin typeface="+mn-lt"/>
                <a:ea typeface="黑体" panose="02010609060101010101" pitchFamily="49" charset="-122"/>
                <a:cs typeface="Times New Roman" panose="02020603050405020304" pitchFamily="18" charset="0"/>
              </a:rPr>
              <a:t>n </a:t>
            </a:r>
            <a:r>
              <a:rPr lang="en-US" altLang="zh-CN" sz="2400" b="1" dirty="0" smtClean="0">
                <a:latin typeface="+mn-lt"/>
                <a:ea typeface="黑体" panose="02010609060101010101" pitchFamily="49" charset="-122"/>
                <a:cs typeface="Times New Roman" panose="02020603050405020304" pitchFamily="18" charset="0"/>
              </a:rPr>
              <a:t>at the end of year (</a:t>
            </a:r>
            <a:r>
              <a:rPr lang="en-US" altLang="zh-CN" sz="2400" b="1" i="1" dirty="0" smtClean="0">
                <a:latin typeface="+mn-lt"/>
                <a:ea typeface="黑体" panose="02010609060101010101" pitchFamily="49" charset="-122"/>
                <a:cs typeface="Times New Roman" panose="02020603050405020304" pitchFamily="18" charset="0"/>
              </a:rPr>
              <a:t>n </a:t>
            </a:r>
            <a:r>
              <a:rPr lang="en-US" altLang="zh-CN" sz="2400" b="1" dirty="0" smtClean="0">
                <a:latin typeface="+mn-lt"/>
                <a:ea typeface="黑体" panose="02010609060101010101" pitchFamily="49" charset="-122"/>
                <a:cs typeface="Times New Roman" panose="02020603050405020304" pitchFamily="18" charset="0"/>
              </a:rPr>
              <a:t>+ 1). After year </a:t>
            </a:r>
            <a:r>
              <a:rPr lang="en-US" altLang="zh-CN" sz="2400" b="1" dirty="0">
                <a:latin typeface="+mn-lt"/>
                <a:ea typeface="黑体" panose="02010609060101010101" pitchFamily="49" charset="-122"/>
                <a:cs typeface="Times New Roman" panose="02020603050405020304" pitchFamily="18" charset="0"/>
              </a:rPr>
              <a:t>(</a:t>
            </a:r>
            <a:r>
              <a:rPr lang="en-US" altLang="zh-CN" sz="2400" b="1" i="1" dirty="0">
                <a:latin typeface="+mn-lt"/>
                <a:ea typeface="黑体" panose="02010609060101010101" pitchFamily="49" charset="-122"/>
                <a:cs typeface="Times New Roman" panose="02020603050405020304" pitchFamily="18" charset="0"/>
              </a:rPr>
              <a:t>n </a:t>
            </a:r>
            <a:r>
              <a:rPr lang="en-US" altLang="zh-CN" sz="2400" b="1" dirty="0">
                <a:latin typeface="+mn-lt"/>
                <a:ea typeface="黑体" panose="02010609060101010101" pitchFamily="49" charset="-122"/>
                <a:cs typeface="Times New Roman" panose="02020603050405020304" pitchFamily="18" charset="0"/>
              </a:rPr>
              <a:t>+ 1</a:t>
            </a:r>
            <a:r>
              <a:rPr lang="en-US" altLang="zh-CN" sz="2400" b="1" dirty="0" smtClean="0">
                <a:latin typeface="+mn-lt"/>
                <a:ea typeface="黑体" panose="02010609060101010101" pitchFamily="49" charset="-122"/>
                <a:cs typeface="Times New Roman" panose="02020603050405020304" pitchFamily="18" charset="0"/>
              </a:rPr>
              <a:t>)</a:t>
            </a:r>
            <a:r>
              <a:rPr lang="zh-CN" altLang="en-US" sz="2400" b="1" dirty="0" smtClean="0">
                <a:latin typeface="+mn-lt"/>
                <a:ea typeface="黑体" panose="02010609060101010101" pitchFamily="49" charset="-122"/>
                <a:cs typeface="Times New Roman" panose="02020603050405020304" pitchFamily="18" charset="0"/>
              </a:rPr>
              <a:t>，</a:t>
            </a:r>
            <a:r>
              <a:rPr lang="en-US" altLang="zh-CN" sz="2400" b="1" dirty="0" smtClean="0">
                <a:latin typeface="+mn-lt"/>
                <a:ea typeface="黑体" panose="02010609060101010101" pitchFamily="49" charset="-122"/>
                <a:cs typeface="Times New Roman" panose="02020603050405020304" pitchFamily="18" charset="0"/>
              </a:rPr>
              <a:t>the payments remain constant at </a:t>
            </a:r>
            <a:r>
              <a:rPr lang="en-US" altLang="zh-CN" sz="2400" b="1" i="1" dirty="0" smtClean="0">
                <a:latin typeface="+mn-lt"/>
                <a:ea typeface="黑体" panose="02010609060101010101" pitchFamily="49" charset="-122"/>
                <a:cs typeface="Times New Roman" panose="02020603050405020304" pitchFamily="18" charset="0"/>
              </a:rPr>
              <a:t>n</a:t>
            </a:r>
            <a:r>
              <a:rPr lang="en-US" altLang="zh-CN" sz="2400" b="1" dirty="0" smtClean="0">
                <a:latin typeface="+mn-lt"/>
                <a:ea typeface="黑体" panose="02010609060101010101" pitchFamily="49" charset="-122"/>
                <a:cs typeface="Times New Roman" panose="02020603050405020304" pitchFamily="18" charset="0"/>
              </a:rPr>
              <a:t>. The annual effective interest rate is 10.5%. Calculate </a:t>
            </a:r>
            <a:r>
              <a:rPr lang="en-US" altLang="zh-CN" sz="2400" b="1" i="1" dirty="0" smtClean="0">
                <a:latin typeface="+mn-lt"/>
                <a:ea typeface="黑体" panose="02010609060101010101" pitchFamily="49" charset="-122"/>
                <a:cs typeface="Times New Roman" panose="02020603050405020304" pitchFamily="18" charset="0"/>
              </a:rPr>
              <a:t>n</a:t>
            </a:r>
            <a:r>
              <a:rPr lang="en-US" altLang="zh-CN" sz="2400" b="1" dirty="0" smtClean="0">
                <a:latin typeface="+mn-lt"/>
                <a:ea typeface="黑体" panose="02010609060101010101" pitchFamily="49" charset="-122"/>
                <a:cs typeface="Times New Roman" panose="02020603050405020304" pitchFamily="18" charset="0"/>
              </a:rPr>
              <a:t>.</a:t>
            </a:r>
          </a:p>
        </p:txBody>
      </p:sp>
      <p:sp>
        <p:nvSpPr>
          <p:cNvPr id="52229" name="Line 4"/>
          <p:cNvSpPr>
            <a:spLocks noChangeShapeType="1"/>
          </p:cNvSpPr>
          <p:nvPr/>
        </p:nvSpPr>
        <p:spPr bwMode="auto">
          <a:xfrm>
            <a:off x="395288" y="4374375"/>
            <a:ext cx="8569325" cy="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a:p>
        </p:txBody>
      </p:sp>
      <p:sp>
        <p:nvSpPr>
          <p:cNvPr id="52230" name="Line 5"/>
          <p:cNvSpPr>
            <a:spLocks noChangeShapeType="1"/>
          </p:cNvSpPr>
          <p:nvPr/>
        </p:nvSpPr>
        <p:spPr bwMode="auto">
          <a:xfrm>
            <a:off x="1260475" y="4158475"/>
            <a:ext cx="1588"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52231" name="Line 6"/>
          <p:cNvSpPr>
            <a:spLocks noChangeShapeType="1"/>
          </p:cNvSpPr>
          <p:nvPr/>
        </p:nvSpPr>
        <p:spPr bwMode="auto">
          <a:xfrm>
            <a:off x="2268538" y="4164825"/>
            <a:ext cx="1587"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52232" name="Line 7"/>
          <p:cNvSpPr>
            <a:spLocks noChangeShapeType="1"/>
          </p:cNvSpPr>
          <p:nvPr/>
        </p:nvSpPr>
        <p:spPr bwMode="auto">
          <a:xfrm>
            <a:off x="3276600" y="4158475"/>
            <a:ext cx="1588"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52233" name="Line 8"/>
          <p:cNvSpPr>
            <a:spLocks noChangeShapeType="1"/>
          </p:cNvSpPr>
          <p:nvPr/>
        </p:nvSpPr>
        <p:spPr bwMode="auto">
          <a:xfrm>
            <a:off x="6227763" y="4158475"/>
            <a:ext cx="1587"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52234" name="Line 9"/>
          <p:cNvSpPr>
            <a:spLocks noChangeShapeType="1"/>
          </p:cNvSpPr>
          <p:nvPr/>
        </p:nvSpPr>
        <p:spPr bwMode="auto">
          <a:xfrm>
            <a:off x="4356100" y="4158475"/>
            <a:ext cx="1588"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52235" name="Text Box 10"/>
          <p:cNvSpPr txBox="1">
            <a:spLocks noChangeArrowheads="1"/>
          </p:cNvSpPr>
          <p:nvPr/>
        </p:nvSpPr>
        <p:spPr bwMode="auto">
          <a:xfrm>
            <a:off x="2051050" y="4971275"/>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1</a:t>
            </a:r>
          </a:p>
        </p:txBody>
      </p:sp>
      <p:sp>
        <p:nvSpPr>
          <p:cNvPr id="52236" name="Text Box 11"/>
          <p:cNvSpPr txBox="1">
            <a:spLocks noChangeArrowheads="1"/>
          </p:cNvSpPr>
          <p:nvPr/>
        </p:nvSpPr>
        <p:spPr bwMode="auto">
          <a:xfrm>
            <a:off x="3184525" y="4971275"/>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2</a:t>
            </a:r>
          </a:p>
        </p:txBody>
      </p:sp>
      <p:sp>
        <p:nvSpPr>
          <p:cNvPr id="52237" name="Text Box 12"/>
          <p:cNvSpPr txBox="1">
            <a:spLocks noChangeArrowheads="1"/>
          </p:cNvSpPr>
          <p:nvPr/>
        </p:nvSpPr>
        <p:spPr bwMode="auto">
          <a:xfrm>
            <a:off x="4211638" y="4971275"/>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3</a:t>
            </a:r>
          </a:p>
        </p:txBody>
      </p:sp>
      <p:sp>
        <p:nvSpPr>
          <p:cNvPr id="52238" name="Text Box 13"/>
          <p:cNvSpPr txBox="1">
            <a:spLocks noChangeArrowheads="1"/>
          </p:cNvSpPr>
          <p:nvPr/>
        </p:nvSpPr>
        <p:spPr bwMode="auto">
          <a:xfrm>
            <a:off x="6075579" y="4971275"/>
            <a:ext cx="5953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i="1" dirty="0">
                <a:latin typeface="Times New Roman" pitchFamily="18" charset="0"/>
              </a:rPr>
              <a:t>n</a:t>
            </a:r>
            <a:r>
              <a:rPr lang="en-US" altLang="zh-CN" sz="2000" b="1" dirty="0">
                <a:latin typeface="Times New Roman" pitchFamily="18" charset="0"/>
              </a:rPr>
              <a:t>-1</a:t>
            </a:r>
          </a:p>
        </p:txBody>
      </p:sp>
      <p:sp>
        <p:nvSpPr>
          <p:cNvPr id="52239" name="Line 14"/>
          <p:cNvSpPr>
            <a:spLocks noChangeShapeType="1"/>
          </p:cNvSpPr>
          <p:nvPr/>
        </p:nvSpPr>
        <p:spPr bwMode="auto">
          <a:xfrm>
            <a:off x="7307263" y="4158475"/>
            <a:ext cx="1587"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52240" name="Text Box 15"/>
          <p:cNvSpPr txBox="1">
            <a:spLocks noChangeArrowheads="1"/>
          </p:cNvSpPr>
          <p:nvPr/>
        </p:nvSpPr>
        <p:spPr bwMode="auto">
          <a:xfrm>
            <a:off x="7164388" y="4952225"/>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i="1">
                <a:latin typeface="Times New Roman" pitchFamily="18" charset="0"/>
              </a:rPr>
              <a:t>n</a:t>
            </a:r>
          </a:p>
        </p:txBody>
      </p:sp>
      <p:sp>
        <p:nvSpPr>
          <p:cNvPr id="52241" name="Text Box 16"/>
          <p:cNvSpPr txBox="1">
            <a:spLocks noChangeArrowheads="1"/>
          </p:cNvSpPr>
          <p:nvPr/>
        </p:nvSpPr>
        <p:spPr bwMode="auto">
          <a:xfrm>
            <a:off x="8502650" y="4883963"/>
            <a:ext cx="69762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t>……</a:t>
            </a:r>
          </a:p>
        </p:txBody>
      </p:sp>
      <p:sp>
        <p:nvSpPr>
          <p:cNvPr id="52242" name="Line 17"/>
          <p:cNvSpPr>
            <a:spLocks noChangeShapeType="1"/>
          </p:cNvSpPr>
          <p:nvPr/>
        </p:nvSpPr>
        <p:spPr bwMode="auto">
          <a:xfrm>
            <a:off x="395288" y="4374375"/>
            <a:ext cx="0" cy="1785125"/>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52243" name="Text Box 18"/>
          <p:cNvSpPr txBox="1">
            <a:spLocks noChangeArrowheads="1"/>
          </p:cNvSpPr>
          <p:nvPr/>
        </p:nvSpPr>
        <p:spPr bwMode="auto">
          <a:xfrm>
            <a:off x="158750" y="6180138"/>
            <a:ext cx="683200" cy="52322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solidFill>
                  <a:srgbClr val="FF0000"/>
                </a:solidFill>
              </a:rPr>
              <a:t>77.1</a:t>
            </a:r>
          </a:p>
        </p:txBody>
      </p:sp>
      <p:sp>
        <p:nvSpPr>
          <p:cNvPr id="52244" name="Text Box 19"/>
          <p:cNvSpPr txBox="1">
            <a:spLocks noChangeArrowheads="1"/>
          </p:cNvSpPr>
          <p:nvPr/>
        </p:nvSpPr>
        <p:spPr bwMode="auto">
          <a:xfrm>
            <a:off x="3563938" y="5943600"/>
            <a:ext cx="123463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i="1">
                <a:solidFill>
                  <a:srgbClr val="3526F8"/>
                </a:solidFill>
                <a:latin typeface="Times New Roman" pitchFamily="18" charset="0"/>
              </a:rPr>
              <a:t>i</a:t>
            </a:r>
            <a:r>
              <a:rPr lang="en-US" altLang="zh-CN" sz="2000" b="1">
                <a:solidFill>
                  <a:srgbClr val="3526F8"/>
                </a:solidFill>
                <a:latin typeface="Times New Roman" pitchFamily="18" charset="0"/>
              </a:rPr>
              <a:t> = 10.5%</a:t>
            </a:r>
          </a:p>
        </p:txBody>
      </p:sp>
      <p:sp>
        <p:nvSpPr>
          <p:cNvPr id="52245" name="Text Box 20"/>
          <p:cNvSpPr txBox="1">
            <a:spLocks noChangeArrowheads="1"/>
          </p:cNvSpPr>
          <p:nvPr/>
        </p:nvSpPr>
        <p:spPr bwMode="auto">
          <a:xfrm>
            <a:off x="1042988" y="3653650"/>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solidFill>
                  <a:srgbClr val="FF0000"/>
                </a:solidFill>
              </a:rPr>
              <a:t>1</a:t>
            </a:r>
          </a:p>
        </p:txBody>
      </p:sp>
      <p:sp>
        <p:nvSpPr>
          <p:cNvPr id="52246" name="Text Box 21"/>
          <p:cNvSpPr txBox="1">
            <a:spLocks noChangeArrowheads="1"/>
          </p:cNvSpPr>
          <p:nvPr/>
        </p:nvSpPr>
        <p:spPr bwMode="auto">
          <a:xfrm>
            <a:off x="2141538" y="3653650"/>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solidFill>
                  <a:srgbClr val="FF0000"/>
                </a:solidFill>
              </a:rPr>
              <a:t>2</a:t>
            </a:r>
          </a:p>
        </p:txBody>
      </p:sp>
      <p:sp>
        <p:nvSpPr>
          <p:cNvPr id="52247" name="Text Box 22"/>
          <p:cNvSpPr txBox="1">
            <a:spLocks noChangeArrowheads="1"/>
          </p:cNvSpPr>
          <p:nvPr/>
        </p:nvSpPr>
        <p:spPr bwMode="auto">
          <a:xfrm>
            <a:off x="3132138" y="3653650"/>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solidFill>
                  <a:srgbClr val="FF0000"/>
                </a:solidFill>
              </a:rPr>
              <a:t>3</a:t>
            </a:r>
          </a:p>
        </p:txBody>
      </p:sp>
      <p:sp>
        <p:nvSpPr>
          <p:cNvPr id="52248" name="Text Box 23"/>
          <p:cNvSpPr txBox="1">
            <a:spLocks noChangeArrowheads="1"/>
          </p:cNvSpPr>
          <p:nvPr/>
        </p:nvSpPr>
        <p:spPr bwMode="auto">
          <a:xfrm>
            <a:off x="6049024" y="3653650"/>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i="1">
                <a:solidFill>
                  <a:srgbClr val="FF0000"/>
                </a:solidFill>
                <a:latin typeface="Times New Roman" pitchFamily="18" charset="0"/>
              </a:rPr>
              <a:t>n</a:t>
            </a:r>
          </a:p>
        </p:txBody>
      </p:sp>
      <p:sp>
        <p:nvSpPr>
          <p:cNvPr id="52249" name="Text Box 24"/>
          <p:cNvSpPr txBox="1">
            <a:spLocks noChangeArrowheads="1"/>
          </p:cNvSpPr>
          <p:nvPr/>
        </p:nvSpPr>
        <p:spPr bwMode="auto">
          <a:xfrm>
            <a:off x="34925" y="3588563"/>
            <a:ext cx="9701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a:solidFill>
                  <a:srgbClr val="FF0000"/>
                </a:solidFill>
              </a:rPr>
              <a:t>year</a:t>
            </a:r>
            <a:r>
              <a:rPr lang="zh-CN" altLang="en-US" sz="2000" b="1">
                <a:solidFill>
                  <a:srgbClr val="FF0000"/>
                </a:solidFill>
              </a:rPr>
              <a:t>：</a:t>
            </a:r>
          </a:p>
        </p:txBody>
      </p:sp>
      <p:sp>
        <p:nvSpPr>
          <p:cNvPr id="52250" name="Text Box 25"/>
          <p:cNvSpPr txBox="1">
            <a:spLocks noChangeArrowheads="1"/>
          </p:cNvSpPr>
          <p:nvPr/>
        </p:nvSpPr>
        <p:spPr bwMode="auto">
          <a:xfrm>
            <a:off x="425605" y="4982858"/>
            <a:ext cx="16818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dirty="0"/>
              <a:t>perpetuity</a:t>
            </a:r>
            <a:r>
              <a:rPr lang="zh-CN" altLang="en-US" sz="2000" b="1" dirty="0"/>
              <a:t>：</a:t>
            </a:r>
          </a:p>
        </p:txBody>
      </p:sp>
      <p:sp>
        <p:nvSpPr>
          <p:cNvPr id="52251" name="Text Box 26"/>
          <p:cNvSpPr txBox="1">
            <a:spLocks noChangeArrowheads="1"/>
          </p:cNvSpPr>
          <p:nvPr/>
        </p:nvSpPr>
        <p:spPr bwMode="auto">
          <a:xfrm>
            <a:off x="7019925" y="3655238"/>
            <a:ext cx="6655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i="1" dirty="0">
                <a:solidFill>
                  <a:srgbClr val="FF0000"/>
                </a:solidFill>
                <a:latin typeface="Times New Roman" pitchFamily="18" charset="0"/>
              </a:rPr>
              <a:t>n+</a:t>
            </a:r>
            <a:r>
              <a:rPr lang="en-US" altLang="zh-CN" sz="2000" b="1" dirty="0">
                <a:solidFill>
                  <a:srgbClr val="FF0000"/>
                </a:solidFill>
                <a:latin typeface="Times New Roman" pitchFamily="18" charset="0"/>
              </a:rPr>
              <a:t> 1</a:t>
            </a:r>
          </a:p>
        </p:txBody>
      </p:sp>
      <p:sp>
        <p:nvSpPr>
          <p:cNvPr id="52252" name="Line 27"/>
          <p:cNvSpPr>
            <a:spLocks noChangeShapeType="1"/>
          </p:cNvSpPr>
          <p:nvPr/>
        </p:nvSpPr>
        <p:spPr bwMode="auto">
          <a:xfrm>
            <a:off x="8243888" y="4091800"/>
            <a:ext cx="1587"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52253" name="Text Box 28"/>
          <p:cNvSpPr txBox="1">
            <a:spLocks noChangeArrowheads="1"/>
          </p:cNvSpPr>
          <p:nvPr/>
        </p:nvSpPr>
        <p:spPr bwMode="auto">
          <a:xfrm>
            <a:off x="7927181" y="3655239"/>
            <a:ext cx="6655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i="1" dirty="0">
                <a:solidFill>
                  <a:srgbClr val="FF0000"/>
                </a:solidFill>
                <a:latin typeface="Times New Roman" pitchFamily="18" charset="0"/>
              </a:rPr>
              <a:t>n+</a:t>
            </a:r>
            <a:r>
              <a:rPr lang="en-US" altLang="zh-CN" sz="2000" b="1" dirty="0">
                <a:solidFill>
                  <a:srgbClr val="FF0000"/>
                </a:solidFill>
                <a:latin typeface="Times New Roman" pitchFamily="18" charset="0"/>
              </a:rPr>
              <a:t> 2</a:t>
            </a:r>
          </a:p>
        </p:txBody>
      </p:sp>
      <p:sp>
        <p:nvSpPr>
          <p:cNvPr id="52254" name="Text Box 29"/>
          <p:cNvSpPr txBox="1">
            <a:spLocks noChangeArrowheads="1"/>
          </p:cNvSpPr>
          <p:nvPr/>
        </p:nvSpPr>
        <p:spPr bwMode="auto">
          <a:xfrm>
            <a:off x="8089900" y="4883963"/>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sz="2000" b="1" i="1">
                <a:latin typeface="Times New Roman" pitchFamily="18" charset="0"/>
              </a:rPr>
              <a:t>n</a:t>
            </a:r>
          </a:p>
        </p:txBody>
      </p:sp>
    </p:spTree>
    <p:extLst>
      <p:ext uri="{BB962C8B-B14F-4D97-AF65-F5344CB8AC3E}">
        <p14:creationId xmlns:p14="http://schemas.microsoft.com/office/powerpoint/2010/main" val="6044207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ChangeArrowheads="1"/>
          </p:cNvSpPr>
          <p:nvPr/>
        </p:nvSpPr>
        <p:spPr bwMode="auto">
          <a:xfrm>
            <a:off x="1042988" y="1088450"/>
            <a:ext cx="395012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None/>
            </a:pPr>
            <a:r>
              <a:rPr lang="en-US" altLang="zh-CN" sz="2400" dirty="0">
                <a:latin typeface="Times New Roman" pitchFamily="18" charset="0"/>
              </a:rPr>
              <a:t>The cost of this perpetuity </a:t>
            </a:r>
            <a:r>
              <a:rPr lang="en-US" altLang="zh-CN" sz="2400" dirty="0" smtClean="0">
                <a:latin typeface="Times New Roman" pitchFamily="18" charset="0"/>
              </a:rPr>
              <a:t> =</a:t>
            </a:r>
            <a:endParaRPr lang="en-US" altLang="zh-CN" sz="2400" dirty="0">
              <a:latin typeface="Times New Roman" pitchFamily="18" charset="0"/>
            </a:endParaRPr>
          </a:p>
        </p:txBody>
      </p:sp>
      <p:sp>
        <p:nvSpPr>
          <p:cNvPr id="413699" name="Rectangle 3"/>
          <p:cNvSpPr>
            <a:spLocks noChangeArrowheads="1"/>
          </p:cNvSpPr>
          <p:nvPr/>
        </p:nvSpPr>
        <p:spPr bwMode="auto">
          <a:xfrm>
            <a:off x="1187449" y="4268304"/>
            <a:ext cx="3427541" cy="55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None/>
            </a:pPr>
            <a:r>
              <a:rPr lang="en-US" altLang="zh-CN" sz="2400" dirty="0">
                <a:latin typeface="Times New Roman" pitchFamily="18" charset="0"/>
              </a:rPr>
              <a:t>Since </a:t>
            </a:r>
            <a:r>
              <a:rPr lang="en-US" altLang="zh-CN" sz="2400" i="1" dirty="0" err="1">
                <a:latin typeface="Times New Roman" pitchFamily="18" charset="0"/>
              </a:rPr>
              <a:t>i</a:t>
            </a:r>
            <a:r>
              <a:rPr lang="en-US" altLang="zh-CN" sz="2400" b="1" i="1" dirty="0">
                <a:latin typeface="Times New Roman" pitchFamily="18" charset="0"/>
              </a:rPr>
              <a:t> </a:t>
            </a:r>
            <a:r>
              <a:rPr lang="en-US" altLang="zh-CN" sz="2400" dirty="0">
                <a:latin typeface="Times New Roman" pitchFamily="18" charset="0"/>
              </a:rPr>
              <a:t>= 10.5%, we have</a:t>
            </a:r>
          </a:p>
        </p:txBody>
      </p:sp>
      <p:sp>
        <p:nvSpPr>
          <p:cNvPr id="413700" name="Rectangle 4"/>
          <p:cNvSpPr>
            <a:spLocks noChangeArrowheads="1"/>
          </p:cNvSpPr>
          <p:nvPr/>
        </p:nvSpPr>
        <p:spPr bwMode="auto">
          <a:xfrm>
            <a:off x="5173254" y="6173924"/>
            <a:ext cx="1835759" cy="55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None/>
            </a:pPr>
            <a:r>
              <a:rPr lang="en-US" altLang="zh-CN" sz="2400" b="0" dirty="0">
                <a:latin typeface="Times New Roman" pitchFamily="18" charset="0"/>
              </a:rPr>
              <a:t>Hence </a:t>
            </a:r>
            <a:r>
              <a:rPr lang="en-US" altLang="zh-CN" sz="2400" b="0" i="1" dirty="0">
                <a:latin typeface="Times New Roman" pitchFamily="18" charset="0"/>
              </a:rPr>
              <a:t>n </a:t>
            </a:r>
            <a:r>
              <a:rPr lang="en-US" altLang="zh-CN" sz="2400" b="0" dirty="0">
                <a:latin typeface="Times New Roman" pitchFamily="18" charset="0"/>
              </a:rPr>
              <a:t>= </a:t>
            </a:r>
            <a:r>
              <a:rPr lang="en-US" altLang="zh-CN" sz="2400" b="0" dirty="0" smtClean="0">
                <a:latin typeface="Times New Roman" pitchFamily="18" charset="0"/>
              </a:rPr>
              <a:t>19</a:t>
            </a:r>
            <a:endParaRPr lang="en-US" altLang="zh-CN" sz="2400" b="0" dirty="0">
              <a:latin typeface="Times New Roman" pitchFamily="18" charset="0"/>
            </a:endParaRPr>
          </a:p>
        </p:txBody>
      </p:sp>
      <p:sp>
        <p:nvSpPr>
          <p:cNvPr id="53254" name="Text Box 5"/>
          <p:cNvSpPr txBox="1">
            <a:spLocks noChangeArrowheads="1"/>
          </p:cNvSpPr>
          <p:nvPr/>
        </p:nvSpPr>
        <p:spPr bwMode="auto">
          <a:xfrm>
            <a:off x="250825" y="439163"/>
            <a:ext cx="1706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dirty="0">
                <a:solidFill>
                  <a:srgbClr val="051291"/>
                </a:solidFill>
              </a:rPr>
              <a:t>Solution</a:t>
            </a:r>
            <a:r>
              <a:rPr lang="zh-CN" altLang="en-US" sz="2400" b="1" dirty="0">
                <a:solidFill>
                  <a:srgbClr val="051291"/>
                </a:solidFill>
              </a:rPr>
              <a:t>：</a:t>
            </a:r>
          </a:p>
        </p:txBody>
      </p:sp>
      <p:graphicFrame>
        <p:nvGraphicFramePr>
          <p:cNvPr id="53255" name="Object 6"/>
          <p:cNvGraphicFramePr>
            <a:graphicFrameLocks noChangeAspect="1"/>
          </p:cNvGraphicFramePr>
          <p:nvPr>
            <p:extLst>
              <p:ext uri="{D42A27DB-BD31-4B8C-83A1-F6EECF244321}">
                <p14:modId xmlns:p14="http://schemas.microsoft.com/office/powerpoint/2010/main" val="1351136678"/>
              </p:ext>
            </p:extLst>
          </p:nvPr>
        </p:nvGraphicFramePr>
        <p:xfrm>
          <a:off x="1258888" y="1734563"/>
          <a:ext cx="2305050" cy="915987"/>
        </p:xfrm>
        <a:graphic>
          <a:graphicData uri="http://schemas.openxmlformats.org/presentationml/2006/ole">
            <mc:AlternateContent xmlns:mc="http://schemas.openxmlformats.org/markup-compatibility/2006">
              <mc:Choice xmlns:v="urn:schemas-microsoft-com:vml" Requires="v">
                <p:oleObj spid="_x0000_s71752" name="Equation" r:id="rId3" imgW="1054100" imgH="419100" progId="">
                  <p:embed/>
                </p:oleObj>
              </mc:Choice>
              <mc:Fallback>
                <p:oleObj name="Equation" r:id="rId3" imgW="1054100" imgH="4191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734563"/>
                        <a:ext cx="2305050" cy="915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6" name="Object 7"/>
          <p:cNvGraphicFramePr>
            <a:graphicFrameLocks noChangeAspect="1"/>
          </p:cNvGraphicFramePr>
          <p:nvPr>
            <p:extLst>
              <p:ext uri="{D42A27DB-BD31-4B8C-83A1-F6EECF244321}">
                <p14:modId xmlns:p14="http://schemas.microsoft.com/office/powerpoint/2010/main" val="4120637623"/>
              </p:ext>
            </p:extLst>
          </p:nvPr>
        </p:nvGraphicFramePr>
        <p:xfrm>
          <a:off x="3708400" y="1734563"/>
          <a:ext cx="3062288" cy="1020762"/>
        </p:xfrm>
        <a:graphic>
          <a:graphicData uri="http://schemas.openxmlformats.org/presentationml/2006/ole">
            <mc:AlternateContent xmlns:mc="http://schemas.openxmlformats.org/markup-compatibility/2006">
              <mc:Choice xmlns:v="urn:schemas-microsoft-com:vml" Requires="v">
                <p:oleObj spid="_x0000_s71753" name="Equation" r:id="rId5" imgW="1524000" imgH="508000" progId="">
                  <p:embed/>
                </p:oleObj>
              </mc:Choice>
              <mc:Fallback>
                <p:oleObj name="Equation" r:id="rId5" imgW="1524000" imgH="5080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1734563"/>
                        <a:ext cx="3062288" cy="1020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7" name="Object 8"/>
          <p:cNvGraphicFramePr>
            <a:graphicFrameLocks noChangeAspect="1"/>
          </p:cNvGraphicFramePr>
          <p:nvPr>
            <p:extLst>
              <p:ext uri="{D42A27DB-BD31-4B8C-83A1-F6EECF244321}">
                <p14:modId xmlns:p14="http://schemas.microsoft.com/office/powerpoint/2010/main" val="2197047948"/>
              </p:ext>
            </p:extLst>
          </p:nvPr>
        </p:nvGraphicFramePr>
        <p:xfrm>
          <a:off x="3779838" y="3174425"/>
          <a:ext cx="3241675" cy="849313"/>
        </p:xfrm>
        <a:graphic>
          <a:graphicData uri="http://schemas.openxmlformats.org/presentationml/2006/ole">
            <mc:AlternateContent xmlns:mc="http://schemas.openxmlformats.org/markup-compatibility/2006">
              <mc:Choice xmlns:v="urn:schemas-microsoft-com:vml" Requires="v">
                <p:oleObj spid="_x0000_s71754" name="Equation" r:id="rId7" imgW="1600200" imgH="419100" progId="">
                  <p:embed/>
                </p:oleObj>
              </mc:Choice>
              <mc:Fallback>
                <p:oleObj name="Equation" r:id="rId7" imgW="1600200" imgH="4191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3174425"/>
                        <a:ext cx="3241675" cy="849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3705" name="Object 9"/>
          <p:cNvGraphicFramePr>
            <a:graphicFrameLocks noChangeAspect="1"/>
          </p:cNvGraphicFramePr>
          <p:nvPr>
            <p:extLst>
              <p:ext uri="{D42A27DB-BD31-4B8C-83A1-F6EECF244321}">
                <p14:modId xmlns:p14="http://schemas.microsoft.com/office/powerpoint/2010/main" val="2268402485"/>
              </p:ext>
            </p:extLst>
          </p:nvPr>
        </p:nvGraphicFramePr>
        <p:xfrm>
          <a:off x="1476292" y="5228550"/>
          <a:ext cx="2376487" cy="809625"/>
        </p:xfrm>
        <a:graphic>
          <a:graphicData uri="http://schemas.openxmlformats.org/presentationml/2006/ole">
            <mc:AlternateContent xmlns:mc="http://schemas.openxmlformats.org/markup-compatibility/2006">
              <mc:Choice xmlns:v="urn:schemas-microsoft-com:vml" Requires="v">
                <p:oleObj spid="_x0000_s71755" name="Equation" r:id="rId9" imgW="1231366" imgH="418918" progId="">
                  <p:embed/>
                </p:oleObj>
              </mc:Choice>
              <mc:Fallback>
                <p:oleObj name="Equation" r:id="rId9" imgW="1231366" imgH="418918"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292" y="5228550"/>
                        <a:ext cx="2376487"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3706" name="Object 10"/>
          <p:cNvGraphicFramePr>
            <a:graphicFrameLocks noChangeAspect="1"/>
          </p:cNvGraphicFramePr>
          <p:nvPr>
            <p:extLst>
              <p:ext uri="{D42A27DB-BD31-4B8C-83A1-F6EECF244321}">
                <p14:modId xmlns:p14="http://schemas.microsoft.com/office/powerpoint/2010/main" val="1051890966"/>
              </p:ext>
            </p:extLst>
          </p:nvPr>
        </p:nvGraphicFramePr>
        <p:xfrm>
          <a:off x="4568825" y="5479475"/>
          <a:ext cx="2133600" cy="465138"/>
        </p:xfrm>
        <a:graphic>
          <a:graphicData uri="http://schemas.openxmlformats.org/presentationml/2006/ole">
            <mc:AlternateContent xmlns:mc="http://schemas.openxmlformats.org/markup-compatibility/2006">
              <mc:Choice xmlns:v="urn:schemas-microsoft-com:vml" Requires="v">
                <p:oleObj spid="_x0000_s71756" name="Equation" r:id="rId11" imgW="1104900" imgH="241300" progId="">
                  <p:embed/>
                </p:oleObj>
              </mc:Choice>
              <mc:Fallback>
                <p:oleObj name="Equation" r:id="rId11" imgW="1104900" imgH="24130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68825" y="5479475"/>
                        <a:ext cx="2133600"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52961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3699"/>
                                        </p:tgtEl>
                                        <p:attrNameLst>
                                          <p:attrName>style.visibility</p:attrName>
                                        </p:attrNameLst>
                                      </p:cBhvr>
                                      <p:to>
                                        <p:strVal val="visible"/>
                                      </p:to>
                                    </p:set>
                                    <p:anim calcmode="lin" valueType="num">
                                      <p:cBhvr additive="base">
                                        <p:cTn id="7" dur="500" fill="hold"/>
                                        <p:tgtEl>
                                          <p:spTgt spid="413699"/>
                                        </p:tgtEl>
                                        <p:attrNameLst>
                                          <p:attrName>ppt_x</p:attrName>
                                        </p:attrNameLst>
                                      </p:cBhvr>
                                      <p:tavLst>
                                        <p:tav tm="0">
                                          <p:val>
                                            <p:strVal val="#ppt_x"/>
                                          </p:val>
                                        </p:tav>
                                        <p:tav tm="100000">
                                          <p:val>
                                            <p:strVal val="#ppt_x"/>
                                          </p:val>
                                        </p:tav>
                                      </p:tavLst>
                                    </p:anim>
                                    <p:anim calcmode="lin" valueType="num">
                                      <p:cBhvr additive="base">
                                        <p:cTn id="8" dur="500" fill="hold"/>
                                        <p:tgtEl>
                                          <p:spTgt spid="41369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3705"/>
                                        </p:tgtEl>
                                        <p:attrNameLst>
                                          <p:attrName>style.visibility</p:attrName>
                                        </p:attrNameLst>
                                      </p:cBhvr>
                                      <p:to>
                                        <p:strVal val="visible"/>
                                      </p:to>
                                    </p:set>
                                    <p:anim calcmode="lin" valueType="num">
                                      <p:cBhvr additive="base">
                                        <p:cTn id="13" dur="500" fill="hold"/>
                                        <p:tgtEl>
                                          <p:spTgt spid="413705"/>
                                        </p:tgtEl>
                                        <p:attrNameLst>
                                          <p:attrName>ppt_x</p:attrName>
                                        </p:attrNameLst>
                                      </p:cBhvr>
                                      <p:tavLst>
                                        <p:tav tm="0">
                                          <p:val>
                                            <p:strVal val="#ppt_x"/>
                                          </p:val>
                                        </p:tav>
                                        <p:tav tm="100000">
                                          <p:val>
                                            <p:strVal val="#ppt_x"/>
                                          </p:val>
                                        </p:tav>
                                      </p:tavLst>
                                    </p:anim>
                                    <p:anim calcmode="lin" valueType="num">
                                      <p:cBhvr additive="base">
                                        <p:cTn id="14" dur="500" fill="hold"/>
                                        <p:tgtEl>
                                          <p:spTgt spid="41370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13706"/>
                                        </p:tgtEl>
                                        <p:attrNameLst>
                                          <p:attrName>style.visibility</p:attrName>
                                        </p:attrNameLst>
                                      </p:cBhvr>
                                      <p:to>
                                        <p:strVal val="visible"/>
                                      </p:to>
                                    </p:set>
                                    <p:anim calcmode="lin" valueType="num">
                                      <p:cBhvr additive="base">
                                        <p:cTn id="19" dur="500" fill="hold"/>
                                        <p:tgtEl>
                                          <p:spTgt spid="413706"/>
                                        </p:tgtEl>
                                        <p:attrNameLst>
                                          <p:attrName>ppt_x</p:attrName>
                                        </p:attrNameLst>
                                      </p:cBhvr>
                                      <p:tavLst>
                                        <p:tav tm="0">
                                          <p:val>
                                            <p:strVal val="#ppt_x"/>
                                          </p:val>
                                        </p:tav>
                                        <p:tav tm="100000">
                                          <p:val>
                                            <p:strVal val="#ppt_x"/>
                                          </p:val>
                                        </p:tav>
                                      </p:tavLst>
                                    </p:anim>
                                    <p:anim calcmode="lin" valueType="num">
                                      <p:cBhvr additive="base">
                                        <p:cTn id="20" dur="500" fill="hold"/>
                                        <p:tgtEl>
                                          <p:spTgt spid="41370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3700"/>
                                        </p:tgtEl>
                                        <p:attrNameLst>
                                          <p:attrName>style.visibility</p:attrName>
                                        </p:attrNameLst>
                                      </p:cBhvr>
                                      <p:to>
                                        <p:strVal val="visible"/>
                                      </p:to>
                                    </p:set>
                                    <p:anim calcmode="lin" valueType="num">
                                      <p:cBhvr additive="base">
                                        <p:cTn id="25" dur="500" fill="hold"/>
                                        <p:tgtEl>
                                          <p:spTgt spid="413700"/>
                                        </p:tgtEl>
                                        <p:attrNameLst>
                                          <p:attrName>ppt_x</p:attrName>
                                        </p:attrNameLst>
                                      </p:cBhvr>
                                      <p:tavLst>
                                        <p:tav tm="0">
                                          <p:val>
                                            <p:strVal val="#ppt_x"/>
                                          </p:val>
                                        </p:tav>
                                        <p:tav tm="100000">
                                          <p:val>
                                            <p:strVal val="#ppt_x"/>
                                          </p:val>
                                        </p:tav>
                                      </p:tavLst>
                                    </p:anim>
                                    <p:anim calcmode="lin" valueType="num">
                                      <p:cBhvr additive="base">
                                        <p:cTn id="26" dur="500" fill="hold"/>
                                        <p:tgtEl>
                                          <p:spTgt spid="413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p:bldP spid="41370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8772782-8CE0-4339-B265-CEC7B58E4D34}" type="slidenum">
              <a:rPr lang="en-US" altLang="zh-CN" smtClean="0"/>
              <a:pPr eaLnBrk="1" hangingPunct="1"/>
              <a:t>7</a:t>
            </a:fld>
            <a:endParaRPr lang="en-US" altLang="zh-CN" smtClean="0"/>
          </a:p>
        </p:txBody>
      </p:sp>
      <p:sp>
        <p:nvSpPr>
          <p:cNvPr id="30723" name="Rectangle 3"/>
          <p:cNvSpPr>
            <a:spLocks noGrp="1" noChangeArrowheads="1"/>
          </p:cNvSpPr>
          <p:nvPr>
            <p:ph type="body" idx="1"/>
          </p:nvPr>
        </p:nvSpPr>
        <p:spPr>
          <a:xfrm>
            <a:off x="539750" y="836613"/>
            <a:ext cx="8229600" cy="5616575"/>
          </a:xfrm>
        </p:spPr>
        <p:txBody>
          <a:bodyPr/>
          <a:lstStyle/>
          <a:p>
            <a:pPr eaLnBrk="1" hangingPunct="1"/>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当             时，还可以得到</a:t>
            </a:r>
            <a:r>
              <a:rPr lang="zh-CN" altLang="en-US" sz="2400" b="1" dirty="0" smtClean="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递增永续年金</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的现值为</a:t>
            </a:r>
          </a:p>
          <a:p>
            <a:pPr eaLnBrk="1" hangingPunct="1"/>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在计算上述极限时，               </a:t>
            </a:r>
          </a:p>
        </p:txBody>
      </p:sp>
      <p:sp>
        <p:nvSpPr>
          <p:cNvPr id="12292"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293" name="Rectangle 8"/>
          <p:cNvSpPr>
            <a:spLocks noChangeArrowheads="1"/>
          </p:cNvSpPr>
          <p:nvPr/>
        </p:nvSpPr>
        <p:spPr bwMode="auto">
          <a:xfrm>
            <a:off x="0" y="25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294" name="Rectangle 9"/>
          <p:cNvSpPr>
            <a:spLocks noChangeArrowheads="1"/>
          </p:cNvSpPr>
          <p:nvPr/>
        </p:nvSpPr>
        <p:spPr bwMode="auto">
          <a:xfrm>
            <a:off x="0" y="685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295"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0731" name="Object 11"/>
          <p:cNvGraphicFramePr>
            <a:graphicFrameLocks noChangeAspect="1"/>
          </p:cNvGraphicFramePr>
          <p:nvPr>
            <p:extLst>
              <p:ext uri="{D42A27DB-BD31-4B8C-83A1-F6EECF244321}">
                <p14:modId xmlns:p14="http://schemas.microsoft.com/office/powerpoint/2010/main" val="23055244"/>
              </p:ext>
            </p:extLst>
          </p:nvPr>
        </p:nvGraphicFramePr>
        <p:xfrm>
          <a:off x="634666" y="3317815"/>
          <a:ext cx="2323770" cy="609292"/>
        </p:xfrm>
        <a:graphic>
          <a:graphicData uri="http://schemas.openxmlformats.org/presentationml/2006/ole">
            <mc:AlternateContent xmlns:mc="http://schemas.openxmlformats.org/markup-compatibility/2006">
              <mc:Choice xmlns:v="urn:schemas-microsoft-com:vml" Requires="v">
                <p:oleObj spid="_x0000_s6371" name="Equation" r:id="rId3" imgW="1066680" imgH="279360" progId="Equation.DSMT4">
                  <p:embed/>
                </p:oleObj>
              </mc:Choice>
              <mc:Fallback>
                <p:oleObj name="Equation" r:id="rId3" imgW="1066680" imgH="279360" progId="Equation.DSMT4">
                  <p:embed/>
                  <p:pic>
                    <p:nvPicPr>
                      <p:cNvPr id="0" name=""/>
                      <p:cNvPicPr>
                        <a:picLocks noChangeAspect="1" noChangeArrowheads="1"/>
                      </p:cNvPicPr>
                      <p:nvPr/>
                    </p:nvPicPr>
                    <p:blipFill>
                      <a:blip r:embed="rId4"/>
                      <a:srcRect/>
                      <a:stretch>
                        <a:fillRect/>
                      </a:stretch>
                    </p:blipFill>
                    <p:spPr bwMode="auto">
                      <a:xfrm>
                        <a:off x="634666" y="3317815"/>
                        <a:ext cx="2323770" cy="609292"/>
                      </a:xfrm>
                      <a:prstGeom prst="rect">
                        <a:avLst/>
                      </a:prstGeom>
                      <a:noFill/>
                      <a:extLst/>
                    </p:spPr>
                  </p:pic>
                </p:oleObj>
              </mc:Fallback>
            </mc:AlternateContent>
          </a:graphicData>
        </a:graphic>
      </p:graphicFrame>
      <p:sp>
        <p:nvSpPr>
          <p:cNvPr id="12297" name="Rectangle 13"/>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299"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0734" name="Object 14"/>
          <p:cNvGraphicFramePr>
            <a:graphicFrameLocks noChangeAspect="1"/>
          </p:cNvGraphicFramePr>
          <p:nvPr>
            <p:extLst>
              <p:ext uri="{D42A27DB-BD31-4B8C-83A1-F6EECF244321}">
                <p14:modId xmlns:p14="http://schemas.microsoft.com/office/powerpoint/2010/main" val="169466361"/>
              </p:ext>
            </p:extLst>
          </p:nvPr>
        </p:nvGraphicFramePr>
        <p:xfrm>
          <a:off x="1351163" y="2093646"/>
          <a:ext cx="936625" cy="319087"/>
        </p:xfrm>
        <a:graphic>
          <a:graphicData uri="http://schemas.openxmlformats.org/presentationml/2006/ole">
            <mc:AlternateContent xmlns:mc="http://schemas.openxmlformats.org/markup-compatibility/2006">
              <mc:Choice xmlns:v="urn:schemas-microsoft-com:vml" Requires="v">
                <p:oleObj spid="_x0000_s6372" name="Equation" r:id="rId5" imgW="419100" imgH="139700" progId="">
                  <p:embed/>
                </p:oleObj>
              </mc:Choice>
              <mc:Fallback>
                <p:oleObj name="Equation" r:id="rId5" imgW="419100" imgH="1397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1163" y="2093646"/>
                        <a:ext cx="936625" cy="319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0736" name="Object 16"/>
          <p:cNvGraphicFramePr>
            <a:graphicFrameLocks noChangeAspect="1"/>
          </p:cNvGraphicFramePr>
          <p:nvPr>
            <p:extLst>
              <p:ext uri="{D42A27DB-BD31-4B8C-83A1-F6EECF244321}">
                <p14:modId xmlns:p14="http://schemas.microsoft.com/office/powerpoint/2010/main" val="1740818047"/>
              </p:ext>
            </p:extLst>
          </p:nvPr>
        </p:nvGraphicFramePr>
        <p:xfrm>
          <a:off x="4092551" y="5149745"/>
          <a:ext cx="3424780" cy="957508"/>
        </p:xfrm>
        <a:graphic>
          <a:graphicData uri="http://schemas.openxmlformats.org/presentationml/2006/ole">
            <mc:AlternateContent xmlns:mc="http://schemas.openxmlformats.org/markup-compatibility/2006">
              <mc:Choice xmlns:v="urn:schemas-microsoft-com:vml" Requires="v">
                <p:oleObj spid="_x0000_s6373" name="Equation" r:id="rId7" imgW="1511300" imgH="419100" progId="">
                  <p:embed/>
                </p:oleObj>
              </mc:Choice>
              <mc:Fallback>
                <p:oleObj name="Equation" r:id="rId7" imgW="1511300" imgH="4191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2551" y="5149745"/>
                        <a:ext cx="3424780" cy="957508"/>
                      </a:xfrm>
                      <a:prstGeom prst="rect">
                        <a:avLst/>
                      </a:prstGeom>
                      <a:noFill/>
                      <a:ln w="9525">
                        <a:solidFill>
                          <a:srgbClr val="FF0000"/>
                        </a:solidFill>
                        <a:miter lim="800000"/>
                        <a:headEnd/>
                        <a:tailEnd/>
                      </a:ln>
                      <a:extLst/>
                    </p:spPr>
                  </p:pic>
                </p:oleObj>
              </mc:Fallback>
            </mc:AlternateContent>
          </a:graphicData>
        </a:graphic>
      </p:graphicFrame>
      <p:graphicFrame>
        <p:nvGraphicFramePr>
          <p:cNvPr id="30738" name="Object 18"/>
          <p:cNvGraphicFramePr>
            <a:graphicFrameLocks noChangeAspect="1"/>
          </p:cNvGraphicFramePr>
          <p:nvPr>
            <p:extLst>
              <p:ext uri="{D42A27DB-BD31-4B8C-83A1-F6EECF244321}">
                <p14:modId xmlns:p14="http://schemas.microsoft.com/office/powerpoint/2010/main" val="1174903907"/>
              </p:ext>
            </p:extLst>
          </p:nvPr>
        </p:nvGraphicFramePr>
        <p:xfrm>
          <a:off x="3108325" y="3080435"/>
          <a:ext cx="2320323" cy="916479"/>
        </p:xfrm>
        <a:graphic>
          <a:graphicData uri="http://schemas.openxmlformats.org/presentationml/2006/ole">
            <mc:AlternateContent xmlns:mc="http://schemas.openxmlformats.org/markup-compatibility/2006">
              <mc:Choice xmlns:v="urn:schemas-microsoft-com:vml" Requires="v">
                <p:oleObj spid="_x0000_s6374" name="Equation" r:id="rId9" imgW="1091880" imgH="431640" progId="Equation.DSMT4">
                  <p:embed/>
                </p:oleObj>
              </mc:Choice>
              <mc:Fallback>
                <p:oleObj name="Equation" r:id="rId9" imgW="1091880" imgH="431640" progId="Equation.DSMT4">
                  <p:embed/>
                  <p:pic>
                    <p:nvPicPr>
                      <p:cNvPr id="0" name=""/>
                      <p:cNvPicPr>
                        <a:picLocks noChangeAspect="1" noChangeArrowheads="1"/>
                      </p:cNvPicPr>
                      <p:nvPr/>
                    </p:nvPicPr>
                    <p:blipFill>
                      <a:blip r:embed="rId10"/>
                      <a:srcRect/>
                      <a:stretch>
                        <a:fillRect/>
                      </a:stretch>
                    </p:blipFill>
                    <p:spPr bwMode="auto">
                      <a:xfrm>
                        <a:off x="3108325" y="3080435"/>
                        <a:ext cx="2320323" cy="916479"/>
                      </a:xfrm>
                      <a:prstGeom prst="rect">
                        <a:avLst/>
                      </a:prstGeom>
                      <a:noFill/>
                      <a:extLst/>
                    </p:spPr>
                  </p:pic>
                </p:oleObj>
              </mc:Fallback>
            </mc:AlternateContent>
          </a:graphicData>
        </a:graphic>
      </p:graphicFrame>
      <p:graphicFrame>
        <p:nvGraphicFramePr>
          <p:cNvPr id="30739" name="Object 19"/>
          <p:cNvGraphicFramePr>
            <a:graphicFrameLocks noChangeAspect="1"/>
          </p:cNvGraphicFramePr>
          <p:nvPr>
            <p:extLst>
              <p:ext uri="{D42A27DB-BD31-4B8C-83A1-F6EECF244321}">
                <p14:modId xmlns:p14="http://schemas.microsoft.com/office/powerpoint/2010/main" val="3710683515"/>
              </p:ext>
            </p:extLst>
          </p:nvPr>
        </p:nvGraphicFramePr>
        <p:xfrm>
          <a:off x="5722318" y="3087470"/>
          <a:ext cx="1101993" cy="977690"/>
        </p:xfrm>
        <a:graphic>
          <a:graphicData uri="http://schemas.openxmlformats.org/presentationml/2006/ole">
            <mc:AlternateContent xmlns:mc="http://schemas.openxmlformats.org/markup-compatibility/2006">
              <mc:Choice xmlns:v="urn:schemas-microsoft-com:vml" Requires="v">
                <p:oleObj spid="_x0000_s6375" name="Equation" r:id="rId11" imgW="444240" imgH="393480" progId="Equation.DSMT4">
                  <p:embed/>
                </p:oleObj>
              </mc:Choice>
              <mc:Fallback>
                <p:oleObj name="Equation" r:id="rId11" imgW="444240" imgH="393480" progId="Equation.DSMT4">
                  <p:embed/>
                  <p:pic>
                    <p:nvPicPr>
                      <p:cNvPr id="0" name=""/>
                      <p:cNvPicPr>
                        <a:picLocks noChangeAspect="1" noChangeArrowheads="1"/>
                      </p:cNvPicPr>
                      <p:nvPr/>
                    </p:nvPicPr>
                    <p:blipFill>
                      <a:blip r:embed="rId12"/>
                      <a:srcRect/>
                      <a:stretch>
                        <a:fillRect/>
                      </a:stretch>
                    </p:blipFill>
                    <p:spPr bwMode="auto">
                      <a:xfrm>
                        <a:off x="5722318" y="3087470"/>
                        <a:ext cx="1101993" cy="977690"/>
                      </a:xfrm>
                      <a:prstGeom prst="rect">
                        <a:avLst/>
                      </a:prstGeom>
                      <a:noFill/>
                      <a:extLst/>
                    </p:spPr>
                  </p:pic>
                </p:oleObj>
              </mc:Fallback>
            </mc:AlternateContent>
          </a:graphicData>
        </a:graphic>
      </p:graphicFrame>
      <p:sp>
        <p:nvSpPr>
          <p:cNvPr id="12306" name="Rectangle 24"/>
          <p:cNvSpPr>
            <a:spLocks noChangeArrowheads="1"/>
          </p:cNvSpPr>
          <p:nvPr/>
        </p:nvSpPr>
        <p:spPr bwMode="auto">
          <a:xfrm>
            <a:off x="634666" y="825919"/>
            <a:ext cx="5357557"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None/>
            </a:pPr>
            <a:r>
              <a:rPr lang="zh-CN" altLang="en-US" sz="2400" b="1" dirty="0">
                <a:solidFill>
                  <a:srgbClr val="3333FF"/>
                </a:solidFill>
                <a:latin typeface="黑体" panose="02010609060101010101" pitchFamily="49" charset="-122"/>
                <a:ea typeface="黑体" panose="02010609060101010101" pitchFamily="49" charset="-122"/>
              </a:rPr>
              <a:t>递增永续年金</a:t>
            </a:r>
            <a:r>
              <a:rPr lang="en-US" altLang="zh-CN" sz="2400" b="1" dirty="0">
                <a:solidFill>
                  <a:srgbClr val="3333FF"/>
                </a:solidFill>
                <a:latin typeface="+mn-lt"/>
                <a:ea typeface="黑体" panose="02010609060101010101" pitchFamily="49" charset="-122"/>
              </a:rPr>
              <a:t>(increasing perpetuity)</a:t>
            </a:r>
          </a:p>
        </p:txBody>
      </p:sp>
    </p:spTree>
    <p:extLst>
      <p:ext uri="{BB962C8B-B14F-4D97-AF65-F5344CB8AC3E}">
        <p14:creationId xmlns:p14="http://schemas.microsoft.com/office/powerpoint/2010/main" val="140674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 calcmode="lin" valueType="num">
                                      <p:cBhvr additive="base">
                                        <p:cTn id="7"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34"/>
                                        </p:tgtEl>
                                        <p:attrNameLst>
                                          <p:attrName>style.visibility</p:attrName>
                                        </p:attrNameLst>
                                      </p:cBhvr>
                                      <p:to>
                                        <p:strVal val="visible"/>
                                      </p:to>
                                    </p:set>
                                    <p:anim calcmode="lin" valueType="num">
                                      <p:cBhvr additive="base">
                                        <p:cTn id="11" dur="500" fill="hold"/>
                                        <p:tgtEl>
                                          <p:spTgt spid="30734"/>
                                        </p:tgtEl>
                                        <p:attrNameLst>
                                          <p:attrName>ppt_x</p:attrName>
                                        </p:attrNameLst>
                                      </p:cBhvr>
                                      <p:tavLst>
                                        <p:tav tm="0">
                                          <p:val>
                                            <p:strVal val="#ppt_x"/>
                                          </p:val>
                                        </p:tav>
                                        <p:tav tm="100000">
                                          <p:val>
                                            <p:strVal val="#ppt_x"/>
                                          </p:val>
                                        </p:tav>
                                      </p:tavLst>
                                    </p:anim>
                                    <p:anim calcmode="lin" valueType="num">
                                      <p:cBhvr additive="base">
                                        <p:cTn id="12" dur="500" fill="hold"/>
                                        <p:tgtEl>
                                          <p:spTgt spid="3073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31"/>
                                        </p:tgtEl>
                                        <p:attrNameLst>
                                          <p:attrName>style.visibility</p:attrName>
                                        </p:attrNameLst>
                                      </p:cBhvr>
                                      <p:to>
                                        <p:strVal val="visible"/>
                                      </p:to>
                                    </p:set>
                                    <p:anim calcmode="lin" valueType="num">
                                      <p:cBhvr additive="base">
                                        <p:cTn id="15" dur="500" fill="hold"/>
                                        <p:tgtEl>
                                          <p:spTgt spid="30731"/>
                                        </p:tgtEl>
                                        <p:attrNameLst>
                                          <p:attrName>ppt_x</p:attrName>
                                        </p:attrNameLst>
                                      </p:cBhvr>
                                      <p:tavLst>
                                        <p:tav tm="0">
                                          <p:val>
                                            <p:strVal val="#ppt_x"/>
                                          </p:val>
                                        </p:tav>
                                        <p:tav tm="100000">
                                          <p:val>
                                            <p:strVal val="#ppt_x"/>
                                          </p:val>
                                        </p:tav>
                                      </p:tavLst>
                                    </p:anim>
                                    <p:anim calcmode="lin" valueType="num">
                                      <p:cBhvr additive="base">
                                        <p:cTn id="16" dur="500" fill="hold"/>
                                        <p:tgtEl>
                                          <p:spTgt spid="30731"/>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30738"/>
                                        </p:tgtEl>
                                        <p:attrNameLst>
                                          <p:attrName>style.visibility</p:attrName>
                                        </p:attrNameLst>
                                      </p:cBhvr>
                                      <p:to>
                                        <p:strVal val="visible"/>
                                      </p:to>
                                    </p:set>
                                    <p:anim calcmode="lin" valueType="num">
                                      <p:cBhvr additive="base">
                                        <p:cTn id="21" dur="500" fill="hold"/>
                                        <p:tgtEl>
                                          <p:spTgt spid="30738"/>
                                        </p:tgtEl>
                                        <p:attrNameLst>
                                          <p:attrName>ppt_x</p:attrName>
                                        </p:attrNameLst>
                                      </p:cBhvr>
                                      <p:tavLst>
                                        <p:tav tm="0">
                                          <p:val>
                                            <p:strVal val="#ppt_x"/>
                                          </p:val>
                                        </p:tav>
                                        <p:tav tm="100000">
                                          <p:val>
                                            <p:strVal val="#ppt_x"/>
                                          </p:val>
                                        </p:tav>
                                      </p:tavLst>
                                    </p:anim>
                                    <p:anim calcmode="lin" valueType="num">
                                      <p:cBhvr additive="base">
                                        <p:cTn id="22" dur="500" fill="hold"/>
                                        <p:tgtEl>
                                          <p:spTgt spid="30738"/>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0739"/>
                                        </p:tgtEl>
                                        <p:attrNameLst>
                                          <p:attrName>style.visibility</p:attrName>
                                        </p:attrNameLst>
                                      </p:cBhvr>
                                      <p:to>
                                        <p:strVal val="visible"/>
                                      </p:to>
                                    </p:set>
                                    <p:anim calcmode="lin" valueType="num">
                                      <p:cBhvr additive="base">
                                        <p:cTn id="27" dur="500" fill="hold"/>
                                        <p:tgtEl>
                                          <p:spTgt spid="30739"/>
                                        </p:tgtEl>
                                        <p:attrNameLst>
                                          <p:attrName>ppt_x</p:attrName>
                                        </p:attrNameLst>
                                      </p:cBhvr>
                                      <p:tavLst>
                                        <p:tav tm="0">
                                          <p:val>
                                            <p:strVal val="#ppt_x"/>
                                          </p:val>
                                        </p:tav>
                                        <p:tav tm="100000">
                                          <p:val>
                                            <p:strVal val="#ppt_x"/>
                                          </p:val>
                                        </p:tav>
                                      </p:tavLst>
                                    </p:anim>
                                    <p:anim calcmode="lin" valueType="num">
                                      <p:cBhvr additive="base">
                                        <p:cTn id="28" dur="500" fill="hold"/>
                                        <p:tgtEl>
                                          <p:spTgt spid="3073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0723">
                                            <p:txEl>
                                              <p:pRg st="8" end="8"/>
                                            </p:txEl>
                                          </p:spTgt>
                                        </p:tgtEl>
                                        <p:attrNameLst>
                                          <p:attrName>style.visibility</p:attrName>
                                        </p:attrNameLst>
                                      </p:cBhvr>
                                      <p:to>
                                        <p:strVal val="visible"/>
                                      </p:to>
                                    </p:set>
                                    <p:anim calcmode="lin" valueType="num">
                                      <p:cBhvr additive="base">
                                        <p:cTn id="31" dur="500" fill="hold"/>
                                        <p:tgtEl>
                                          <p:spTgt spid="3072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2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0736"/>
                                        </p:tgtEl>
                                        <p:attrNameLst>
                                          <p:attrName>style.visibility</p:attrName>
                                        </p:attrNameLst>
                                      </p:cBhvr>
                                      <p:to>
                                        <p:strVal val="visible"/>
                                      </p:to>
                                    </p:set>
                                    <p:anim calcmode="lin" valueType="num">
                                      <p:cBhvr additive="base">
                                        <p:cTn id="35" dur="500" fill="hold"/>
                                        <p:tgtEl>
                                          <p:spTgt spid="30736"/>
                                        </p:tgtEl>
                                        <p:attrNameLst>
                                          <p:attrName>ppt_x</p:attrName>
                                        </p:attrNameLst>
                                      </p:cBhvr>
                                      <p:tavLst>
                                        <p:tav tm="0">
                                          <p:val>
                                            <p:strVal val="#ppt_x"/>
                                          </p:val>
                                        </p:tav>
                                        <p:tav tm="100000">
                                          <p:val>
                                            <p:strVal val="#ppt_x"/>
                                          </p:val>
                                        </p:tav>
                                      </p:tavLst>
                                    </p:anim>
                                    <p:anim calcmode="lin" valueType="num">
                                      <p:cBhvr additive="base">
                                        <p:cTn id="36" dur="500" fill="hold"/>
                                        <p:tgtEl>
                                          <p:spTgt spid="307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fld id="{06F9B715-763A-4C08-B9C7-7CD97DE8D363}" type="slidenum">
              <a:rPr lang="en-US" altLang="zh-CN" smtClean="0"/>
              <a:pPr eaLnBrk="1" hangingPunct="1">
                <a:buNone/>
              </a:pPr>
              <a:t>8</a:t>
            </a:fld>
            <a:endParaRPr lang="en-US" altLang="zh-CN" dirty="0" smtClean="0"/>
          </a:p>
        </p:txBody>
      </p:sp>
      <p:sp>
        <p:nvSpPr>
          <p:cNvPr id="49155" name="Rectangle 3"/>
          <p:cNvSpPr>
            <a:spLocks noGrp="1" noChangeArrowheads="1"/>
          </p:cNvSpPr>
          <p:nvPr>
            <p:ph type="body" idx="1"/>
          </p:nvPr>
        </p:nvSpPr>
        <p:spPr>
          <a:xfrm>
            <a:off x="323850" y="620713"/>
            <a:ext cx="7632700" cy="2736850"/>
          </a:xfrm>
        </p:spPr>
        <p:txBody>
          <a:bodyPr/>
          <a:lstStyle/>
          <a:p>
            <a:pPr eaLnBrk="1" hangingPunct="1">
              <a:lnSpc>
                <a:spcPct val="140000"/>
              </a:lnSpc>
              <a:spcBef>
                <a:spcPct val="60000"/>
              </a:spcBef>
            </a:pPr>
            <a:r>
              <a:rPr lang="zh-CN" altLang="en-US" sz="2400" b="1" smtClean="0">
                <a:solidFill>
                  <a:srgbClr val="111DB7"/>
                </a:solidFill>
                <a:latin typeface="Times New Roman" panose="02020603050405020304" pitchFamily="18" charset="0"/>
                <a:ea typeface="黑体" panose="02010609060101010101" pitchFamily="49" charset="-122"/>
                <a:cs typeface="Times New Roman" panose="02020603050405020304" pitchFamily="18" charset="0"/>
              </a:rPr>
              <a:t>例：</a:t>
            </a:r>
            <a:r>
              <a:rPr lang="zh-CN" altLang="en-US" sz="2400" b="1" smtClean="0">
                <a:latin typeface="Times New Roman" panose="02020603050405020304" pitchFamily="18" charset="0"/>
                <a:ea typeface="黑体" panose="02010609060101010101" pitchFamily="49" charset="-122"/>
                <a:cs typeface="Times New Roman" panose="02020603050405020304" pitchFamily="18" charset="0"/>
              </a:rPr>
              <a:t>年金在第一年末的付款为</a:t>
            </a:r>
            <a:r>
              <a:rPr lang="en-US" altLang="zh-CN" sz="2400" b="1" smtClean="0">
                <a:latin typeface="Times New Roman" panose="02020603050405020304" pitchFamily="18" charset="0"/>
                <a:ea typeface="黑体" panose="02010609060101010101" pitchFamily="49" charset="-122"/>
                <a:cs typeface="Times New Roman" panose="02020603050405020304" pitchFamily="18" charset="0"/>
              </a:rPr>
              <a:t>1000</a:t>
            </a:r>
            <a:r>
              <a:rPr lang="zh-CN" altLang="en-US" sz="2400" b="1" smtClean="0">
                <a:latin typeface="Times New Roman" panose="02020603050405020304" pitchFamily="18" charset="0"/>
                <a:ea typeface="黑体" panose="02010609060101010101" pitchFamily="49" charset="-122"/>
                <a:cs typeface="Times New Roman" panose="02020603050405020304" pitchFamily="18" charset="0"/>
              </a:rPr>
              <a:t>元，以后每年增加</a:t>
            </a:r>
            <a:r>
              <a:rPr lang="en-US" altLang="zh-CN" sz="2400" b="1" smtClean="0">
                <a:latin typeface="Times New Roman" panose="02020603050405020304" pitchFamily="18" charset="0"/>
                <a:ea typeface="黑体" panose="02010609060101010101" pitchFamily="49" charset="-122"/>
                <a:cs typeface="Times New Roman" panose="02020603050405020304" pitchFamily="18" charset="0"/>
              </a:rPr>
              <a:t>100</a:t>
            </a:r>
            <a:r>
              <a:rPr lang="zh-CN" altLang="en-US" sz="2400" b="1" smtClean="0">
                <a:latin typeface="Times New Roman" panose="02020603050405020304" pitchFamily="18" charset="0"/>
                <a:ea typeface="黑体" panose="02010609060101010101" pitchFamily="49" charset="-122"/>
                <a:cs typeface="Times New Roman" panose="02020603050405020304" pitchFamily="18" charset="0"/>
              </a:rPr>
              <a:t>元，总的付款次数为</a:t>
            </a:r>
            <a:r>
              <a:rPr lang="en-US" altLang="zh-CN" sz="2400" b="1" smtClean="0">
                <a:latin typeface="Times New Roman" panose="02020603050405020304" pitchFamily="18" charset="0"/>
                <a:ea typeface="黑体" panose="02010609060101010101" pitchFamily="49" charset="-122"/>
                <a:cs typeface="Times New Roman" panose="02020603050405020304" pitchFamily="18" charset="0"/>
              </a:rPr>
              <a:t>10</a:t>
            </a:r>
            <a:r>
              <a:rPr lang="zh-CN" altLang="en-US" sz="2400" b="1" smtClean="0">
                <a:latin typeface="Times New Roman" panose="02020603050405020304" pitchFamily="18" charset="0"/>
                <a:ea typeface="黑体" panose="02010609060101010101" pitchFamily="49" charset="-122"/>
                <a:cs typeface="Times New Roman" panose="02020603050405020304" pitchFamily="18" charset="0"/>
              </a:rPr>
              <a:t>次。如果年实际利率为</a:t>
            </a:r>
            <a:r>
              <a:rPr lang="en-US" altLang="zh-CN" sz="2400" b="1" smtClean="0">
                <a:latin typeface="Times New Roman" panose="02020603050405020304" pitchFamily="18" charset="0"/>
                <a:ea typeface="黑体" panose="02010609060101010101" pitchFamily="49" charset="-122"/>
                <a:cs typeface="Times New Roman" panose="02020603050405020304" pitchFamily="18" charset="0"/>
              </a:rPr>
              <a:t>5%</a:t>
            </a:r>
            <a:r>
              <a:rPr lang="zh-CN" altLang="en-US" sz="2400" b="1" smtClean="0">
                <a:latin typeface="Times New Roman" panose="02020603050405020304" pitchFamily="18" charset="0"/>
                <a:ea typeface="黑体" panose="02010609060101010101" pitchFamily="49" charset="-122"/>
                <a:cs typeface="Times New Roman" panose="02020603050405020304" pitchFamily="18" charset="0"/>
              </a:rPr>
              <a:t>，这项年金的现值应该是多少？</a:t>
            </a:r>
          </a:p>
          <a:p>
            <a:pPr eaLnBrk="1" hangingPunct="1">
              <a:lnSpc>
                <a:spcPct val="140000"/>
              </a:lnSpc>
              <a:spcBef>
                <a:spcPct val="60000"/>
              </a:spcBef>
            </a:pPr>
            <a:r>
              <a:rPr lang="zh-CN" altLang="en-US" sz="2400" b="1" smtClean="0">
                <a:solidFill>
                  <a:srgbClr val="111DB7"/>
                </a:solidFill>
                <a:latin typeface="Times New Roman" panose="02020603050405020304" pitchFamily="18" charset="0"/>
                <a:ea typeface="黑体" panose="02010609060101010101" pitchFamily="49" charset="-122"/>
                <a:cs typeface="Times New Roman" panose="02020603050405020304" pitchFamily="18" charset="0"/>
              </a:rPr>
              <a:t>解：</a:t>
            </a:r>
            <a:r>
              <a:rPr lang="zh-CN" altLang="en-US" sz="2400" b="1" smtClean="0">
                <a:latin typeface="Times New Roman" panose="02020603050405020304" pitchFamily="18" charset="0"/>
                <a:ea typeface="黑体" panose="02010609060101010101" pitchFamily="49" charset="-122"/>
                <a:cs typeface="Times New Roman" panose="02020603050405020304" pitchFamily="18" charset="0"/>
              </a:rPr>
              <a:t>年金分解如下：</a:t>
            </a:r>
          </a:p>
        </p:txBody>
      </p:sp>
      <p:sp>
        <p:nvSpPr>
          <p:cNvPr id="1331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9161" name="Line 9"/>
          <p:cNvSpPr>
            <a:spLocks noChangeShapeType="1"/>
          </p:cNvSpPr>
          <p:nvPr/>
        </p:nvSpPr>
        <p:spPr bwMode="auto">
          <a:xfrm>
            <a:off x="755650" y="3932238"/>
            <a:ext cx="72723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49162" name="Line 10"/>
          <p:cNvSpPr>
            <a:spLocks noChangeShapeType="1"/>
          </p:cNvSpPr>
          <p:nvPr/>
        </p:nvSpPr>
        <p:spPr bwMode="auto">
          <a:xfrm>
            <a:off x="1692275" y="369728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49163" name="Line 11"/>
          <p:cNvSpPr>
            <a:spLocks noChangeShapeType="1"/>
          </p:cNvSpPr>
          <p:nvPr/>
        </p:nvSpPr>
        <p:spPr bwMode="auto">
          <a:xfrm>
            <a:off x="2916238" y="3768725"/>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49164" name="Line 12"/>
          <p:cNvSpPr>
            <a:spLocks noChangeShapeType="1"/>
          </p:cNvSpPr>
          <p:nvPr/>
        </p:nvSpPr>
        <p:spPr bwMode="auto">
          <a:xfrm>
            <a:off x="5508625" y="3768725"/>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49165" name="Line 13"/>
          <p:cNvSpPr>
            <a:spLocks noChangeShapeType="1"/>
          </p:cNvSpPr>
          <p:nvPr/>
        </p:nvSpPr>
        <p:spPr bwMode="auto">
          <a:xfrm>
            <a:off x="6732588" y="3768725"/>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49166" name="Line 14"/>
          <p:cNvSpPr>
            <a:spLocks noChangeShapeType="1"/>
          </p:cNvSpPr>
          <p:nvPr/>
        </p:nvSpPr>
        <p:spPr bwMode="auto">
          <a:xfrm>
            <a:off x="8027988" y="3768725"/>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49167" name="Text Box 15"/>
          <p:cNvSpPr txBox="1">
            <a:spLocks noChangeArrowheads="1"/>
          </p:cNvSpPr>
          <p:nvPr/>
        </p:nvSpPr>
        <p:spPr bwMode="auto">
          <a:xfrm>
            <a:off x="1403648" y="3350320"/>
            <a:ext cx="870751"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b="1" dirty="0"/>
              <a:t>1000</a:t>
            </a:r>
          </a:p>
        </p:txBody>
      </p:sp>
      <p:sp>
        <p:nvSpPr>
          <p:cNvPr id="49168" name="Text Box 16"/>
          <p:cNvSpPr txBox="1">
            <a:spLocks noChangeArrowheads="1"/>
          </p:cNvSpPr>
          <p:nvPr/>
        </p:nvSpPr>
        <p:spPr bwMode="auto">
          <a:xfrm>
            <a:off x="2627313" y="3336925"/>
            <a:ext cx="85376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b="1"/>
              <a:t>1100</a:t>
            </a:r>
          </a:p>
        </p:txBody>
      </p:sp>
      <p:sp>
        <p:nvSpPr>
          <p:cNvPr id="49169" name="Text Box 17"/>
          <p:cNvSpPr txBox="1">
            <a:spLocks noChangeArrowheads="1"/>
          </p:cNvSpPr>
          <p:nvPr/>
        </p:nvSpPr>
        <p:spPr bwMode="auto">
          <a:xfrm>
            <a:off x="6424613" y="3284538"/>
            <a:ext cx="870751"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b="1"/>
              <a:t>1800</a:t>
            </a:r>
          </a:p>
        </p:txBody>
      </p:sp>
      <p:sp>
        <p:nvSpPr>
          <p:cNvPr id="49170" name="Text Box 18"/>
          <p:cNvSpPr txBox="1">
            <a:spLocks noChangeArrowheads="1"/>
          </p:cNvSpPr>
          <p:nvPr/>
        </p:nvSpPr>
        <p:spPr bwMode="auto">
          <a:xfrm>
            <a:off x="7740650" y="3284984"/>
            <a:ext cx="870751"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b="1" dirty="0"/>
              <a:t>1900</a:t>
            </a:r>
          </a:p>
        </p:txBody>
      </p:sp>
      <p:sp>
        <p:nvSpPr>
          <p:cNvPr id="49171" name="Text Box 19"/>
          <p:cNvSpPr txBox="1">
            <a:spLocks noChangeArrowheads="1"/>
          </p:cNvSpPr>
          <p:nvPr/>
        </p:nvSpPr>
        <p:spPr bwMode="auto">
          <a:xfrm>
            <a:off x="1527175" y="4148138"/>
            <a:ext cx="69923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b="1">
                <a:solidFill>
                  <a:srgbClr val="FF0000"/>
                </a:solidFill>
              </a:rPr>
              <a:t>900</a:t>
            </a:r>
          </a:p>
        </p:txBody>
      </p:sp>
      <p:sp>
        <p:nvSpPr>
          <p:cNvPr id="49172" name="Text Box 20"/>
          <p:cNvSpPr txBox="1">
            <a:spLocks noChangeArrowheads="1"/>
          </p:cNvSpPr>
          <p:nvPr/>
        </p:nvSpPr>
        <p:spPr bwMode="auto">
          <a:xfrm>
            <a:off x="2679700" y="4221163"/>
            <a:ext cx="69923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b="1">
                <a:solidFill>
                  <a:srgbClr val="FF0000"/>
                </a:solidFill>
              </a:rPr>
              <a:t>900</a:t>
            </a:r>
          </a:p>
        </p:txBody>
      </p:sp>
      <p:sp>
        <p:nvSpPr>
          <p:cNvPr id="49173" name="Text Box 21"/>
          <p:cNvSpPr txBox="1">
            <a:spLocks noChangeArrowheads="1"/>
          </p:cNvSpPr>
          <p:nvPr/>
        </p:nvSpPr>
        <p:spPr bwMode="auto">
          <a:xfrm>
            <a:off x="6516688" y="4129088"/>
            <a:ext cx="69923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b="1">
                <a:solidFill>
                  <a:srgbClr val="FF0000"/>
                </a:solidFill>
              </a:rPr>
              <a:t>900</a:t>
            </a:r>
          </a:p>
        </p:txBody>
      </p:sp>
      <p:sp>
        <p:nvSpPr>
          <p:cNvPr id="49174" name="Text Box 22"/>
          <p:cNvSpPr txBox="1">
            <a:spLocks noChangeArrowheads="1"/>
          </p:cNvSpPr>
          <p:nvPr/>
        </p:nvSpPr>
        <p:spPr bwMode="auto">
          <a:xfrm>
            <a:off x="7740650" y="4129088"/>
            <a:ext cx="69923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b="1">
                <a:solidFill>
                  <a:srgbClr val="FF0000"/>
                </a:solidFill>
              </a:rPr>
              <a:t>900</a:t>
            </a:r>
          </a:p>
        </p:txBody>
      </p:sp>
      <p:sp>
        <p:nvSpPr>
          <p:cNvPr id="49175" name="Text Box 23"/>
          <p:cNvSpPr txBox="1">
            <a:spLocks noChangeArrowheads="1"/>
          </p:cNvSpPr>
          <p:nvPr/>
        </p:nvSpPr>
        <p:spPr bwMode="auto">
          <a:xfrm>
            <a:off x="1476375" y="4489450"/>
            <a:ext cx="69923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b="1">
                <a:solidFill>
                  <a:srgbClr val="FF0000"/>
                </a:solidFill>
              </a:rPr>
              <a:t>100</a:t>
            </a:r>
          </a:p>
        </p:txBody>
      </p:sp>
      <p:sp>
        <p:nvSpPr>
          <p:cNvPr id="49176" name="Text Box 24"/>
          <p:cNvSpPr txBox="1">
            <a:spLocks noChangeArrowheads="1"/>
          </p:cNvSpPr>
          <p:nvPr/>
        </p:nvSpPr>
        <p:spPr bwMode="auto">
          <a:xfrm>
            <a:off x="2679700" y="4508500"/>
            <a:ext cx="69923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b="1">
                <a:solidFill>
                  <a:srgbClr val="FF0000"/>
                </a:solidFill>
              </a:rPr>
              <a:t>200</a:t>
            </a:r>
          </a:p>
        </p:txBody>
      </p:sp>
      <p:sp>
        <p:nvSpPr>
          <p:cNvPr id="49177" name="Text Box 25"/>
          <p:cNvSpPr txBox="1">
            <a:spLocks noChangeArrowheads="1"/>
          </p:cNvSpPr>
          <p:nvPr/>
        </p:nvSpPr>
        <p:spPr bwMode="auto">
          <a:xfrm>
            <a:off x="6443663" y="4489450"/>
            <a:ext cx="784189"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b="1">
                <a:solidFill>
                  <a:srgbClr val="FF0000"/>
                </a:solidFill>
              </a:rPr>
              <a:t> 900</a:t>
            </a:r>
          </a:p>
        </p:txBody>
      </p:sp>
      <p:sp>
        <p:nvSpPr>
          <p:cNvPr id="49178" name="Text Box 26"/>
          <p:cNvSpPr txBox="1">
            <a:spLocks noChangeArrowheads="1"/>
          </p:cNvSpPr>
          <p:nvPr/>
        </p:nvSpPr>
        <p:spPr bwMode="auto">
          <a:xfrm>
            <a:off x="7720013" y="4508500"/>
            <a:ext cx="870751"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b="1">
                <a:solidFill>
                  <a:srgbClr val="FF0000"/>
                </a:solidFill>
              </a:rPr>
              <a:t>1000</a:t>
            </a:r>
          </a:p>
        </p:txBody>
      </p:sp>
      <p:graphicFrame>
        <p:nvGraphicFramePr>
          <p:cNvPr id="49182" name="Object 30"/>
          <p:cNvGraphicFramePr>
            <a:graphicFrameLocks noChangeAspect="1"/>
          </p:cNvGraphicFramePr>
          <p:nvPr>
            <p:extLst>
              <p:ext uri="{D42A27DB-BD31-4B8C-83A1-F6EECF244321}">
                <p14:modId xmlns:p14="http://schemas.microsoft.com/office/powerpoint/2010/main" val="3005799419"/>
              </p:ext>
            </p:extLst>
          </p:nvPr>
        </p:nvGraphicFramePr>
        <p:xfrm>
          <a:off x="905561" y="5665521"/>
          <a:ext cx="7637462" cy="538162"/>
        </p:xfrm>
        <a:graphic>
          <a:graphicData uri="http://schemas.openxmlformats.org/presentationml/2006/ole">
            <mc:AlternateContent xmlns:mc="http://schemas.openxmlformats.org/markup-compatibility/2006">
              <mc:Choice xmlns:v="urn:schemas-microsoft-com:vml" Requires="v">
                <p:oleObj spid="_x0000_s7215" name="Equation" r:id="rId3" imgW="3429000" imgH="241200" progId="Equation.DSMT4">
                  <p:embed/>
                </p:oleObj>
              </mc:Choice>
              <mc:Fallback>
                <p:oleObj name="Equation" r:id="rId3" imgW="3429000" imgH="241200" progId="Equation.DSMT4">
                  <p:embed/>
                  <p:pic>
                    <p:nvPicPr>
                      <p:cNvPr id="0" name=""/>
                      <p:cNvPicPr>
                        <a:picLocks noChangeAspect="1" noChangeArrowheads="1"/>
                      </p:cNvPicPr>
                      <p:nvPr/>
                    </p:nvPicPr>
                    <p:blipFill>
                      <a:blip r:embed="rId4"/>
                      <a:srcRect/>
                      <a:stretch>
                        <a:fillRect/>
                      </a:stretch>
                    </p:blipFill>
                    <p:spPr bwMode="auto">
                      <a:xfrm>
                        <a:off x="905561" y="5665521"/>
                        <a:ext cx="7637462" cy="538162"/>
                      </a:xfrm>
                      <a:prstGeom prst="rect">
                        <a:avLst/>
                      </a:prstGeom>
                      <a:noFill/>
                      <a:extLst/>
                    </p:spPr>
                  </p:pic>
                </p:oleObj>
              </mc:Fallback>
            </mc:AlternateContent>
          </a:graphicData>
        </a:graphic>
      </p:graphicFrame>
    </p:spTree>
    <p:extLst>
      <p:ext uri="{BB962C8B-B14F-4D97-AF65-F5344CB8AC3E}">
        <p14:creationId xmlns:p14="http://schemas.microsoft.com/office/powerpoint/2010/main" val="3144862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additive="base">
                                        <p:cTn id="7" dur="500" fill="hold"/>
                                        <p:tgtEl>
                                          <p:spTgt spid="491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155">
                                            <p:txEl>
                                              <p:pRg st="1" end="1"/>
                                            </p:txEl>
                                          </p:spTgt>
                                        </p:tgtEl>
                                        <p:attrNameLst>
                                          <p:attrName>style.visibility</p:attrName>
                                        </p:attrNameLst>
                                      </p:cBhvr>
                                      <p:to>
                                        <p:strVal val="visible"/>
                                      </p:to>
                                    </p:set>
                                    <p:anim calcmode="lin" valueType="num">
                                      <p:cBhvr additive="base">
                                        <p:cTn id="13" dur="500" fill="hold"/>
                                        <p:tgtEl>
                                          <p:spTgt spid="491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161"/>
                                        </p:tgtEl>
                                        <p:attrNameLst>
                                          <p:attrName>style.visibility</p:attrName>
                                        </p:attrNameLst>
                                      </p:cBhvr>
                                      <p:to>
                                        <p:strVal val="visible"/>
                                      </p:to>
                                    </p:set>
                                    <p:anim calcmode="lin" valueType="num">
                                      <p:cBhvr additive="base">
                                        <p:cTn id="19" dur="500" fill="hold"/>
                                        <p:tgtEl>
                                          <p:spTgt spid="49161"/>
                                        </p:tgtEl>
                                        <p:attrNameLst>
                                          <p:attrName>ppt_x</p:attrName>
                                        </p:attrNameLst>
                                      </p:cBhvr>
                                      <p:tavLst>
                                        <p:tav tm="0">
                                          <p:val>
                                            <p:strVal val="#ppt_x"/>
                                          </p:val>
                                        </p:tav>
                                        <p:tav tm="100000">
                                          <p:val>
                                            <p:strVal val="#ppt_x"/>
                                          </p:val>
                                        </p:tav>
                                      </p:tavLst>
                                    </p:anim>
                                    <p:anim calcmode="lin" valueType="num">
                                      <p:cBhvr additive="base">
                                        <p:cTn id="20" dur="500" fill="hold"/>
                                        <p:tgtEl>
                                          <p:spTgt spid="4916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9162"/>
                                        </p:tgtEl>
                                        <p:attrNameLst>
                                          <p:attrName>style.visibility</p:attrName>
                                        </p:attrNameLst>
                                      </p:cBhvr>
                                      <p:to>
                                        <p:strVal val="visible"/>
                                      </p:to>
                                    </p:set>
                                    <p:anim calcmode="lin" valueType="num">
                                      <p:cBhvr additive="base">
                                        <p:cTn id="23" dur="500" fill="hold"/>
                                        <p:tgtEl>
                                          <p:spTgt spid="49162"/>
                                        </p:tgtEl>
                                        <p:attrNameLst>
                                          <p:attrName>ppt_x</p:attrName>
                                        </p:attrNameLst>
                                      </p:cBhvr>
                                      <p:tavLst>
                                        <p:tav tm="0">
                                          <p:val>
                                            <p:strVal val="#ppt_x"/>
                                          </p:val>
                                        </p:tav>
                                        <p:tav tm="100000">
                                          <p:val>
                                            <p:strVal val="#ppt_x"/>
                                          </p:val>
                                        </p:tav>
                                      </p:tavLst>
                                    </p:anim>
                                    <p:anim calcmode="lin" valueType="num">
                                      <p:cBhvr additive="base">
                                        <p:cTn id="24" dur="500" fill="hold"/>
                                        <p:tgtEl>
                                          <p:spTgt spid="4916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9163"/>
                                        </p:tgtEl>
                                        <p:attrNameLst>
                                          <p:attrName>style.visibility</p:attrName>
                                        </p:attrNameLst>
                                      </p:cBhvr>
                                      <p:to>
                                        <p:strVal val="visible"/>
                                      </p:to>
                                    </p:set>
                                    <p:anim calcmode="lin" valueType="num">
                                      <p:cBhvr additive="base">
                                        <p:cTn id="27" dur="500" fill="hold"/>
                                        <p:tgtEl>
                                          <p:spTgt spid="49163"/>
                                        </p:tgtEl>
                                        <p:attrNameLst>
                                          <p:attrName>ppt_x</p:attrName>
                                        </p:attrNameLst>
                                      </p:cBhvr>
                                      <p:tavLst>
                                        <p:tav tm="0">
                                          <p:val>
                                            <p:strVal val="#ppt_x"/>
                                          </p:val>
                                        </p:tav>
                                        <p:tav tm="100000">
                                          <p:val>
                                            <p:strVal val="#ppt_x"/>
                                          </p:val>
                                        </p:tav>
                                      </p:tavLst>
                                    </p:anim>
                                    <p:anim calcmode="lin" valueType="num">
                                      <p:cBhvr additive="base">
                                        <p:cTn id="28" dur="500" fill="hold"/>
                                        <p:tgtEl>
                                          <p:spTgt spid="4916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9164"/>
                                        </p:tgtEl>
                                        <p:attrNameLst>
                                          <p:attrName>style.visibility</p:attrName>
                                        </p:attrNameLst>
                                      </p:cBhvr>
                                      <p:to>
                                        <p:strVal val="visible"/>
                                      </p:to>
                                    </p:set>
                                    <p:anim calcmode="lin" valueType="num">
                                      <p:cBhvr additive="base">
                                        <p:cTn id="31" dur="500" fill="hold"/>
                                        <p:tgtEl>
                                          <p:spTgt spid="49164"/>
                                        </p:tgtEl>
                                        <p:attrNameLst>
                                          <p:attrName>ppt_x</p:attrName>
                                        </p:attrNameLst>
                                      </p:cBhvr>
                                      <p:tavLst>
                                        <p:tav tm="0">
                                          <p:val>
                                            <p:strVal val="#ppt_x"/>
                                          </p:val>
                                        </p:tav>
                                        <p:tav tm="100000">
                                          <p:val>
                                            <p:strVal val="#ppt_x"/>
                                          </p:val>
                                        </p:tav>
                                      </p:tavLst>
                                    </p:anim>
                                    <p:anim calcmode="lin" valueType="num">
                                      <p:cBhvr additive="base">
                                        <p:cTn id="32" dur="500" fill="hold"/>
                                        <p:tgtEl>
                                          <p:spTgt spid="4916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9165"/>
                                        </p:tgtEl>
                                        <p:attrNameLst>
                                          <p:attrName>style.visibility</p:attrName>
                                        </p:attrNameLst>
                                      </p:cBhvr>
                                      <p:to>
                                        <p:strVal val="visible"/>
                                      </p:to>
                                    </p:set>
                                    <p:anim calcmode="lin" valueType="num">
                                      <p:cBhvr additive="base">
                                        <p:cTn id="35" dur="500" fill="hold"/>
                                        <p:tgtEl>
                                          <p:spTgt spid="49165"/>
                                        </p:tgtEl>
                                        <p:attrNameLst>
                                          <p:attrName>ppt_x</p:attrName>
                                        </p:attrNameLst>
                                      </p:cBhvr>
                                      <p:tavLst>
                                        <p:tav tm="0">
                                          <p:val>
                                            <p:strVal val="#ppt_x"/>
                                          </p:val>
                                        </p:tav>
                                        <p:tav tm="100000">
                                          <p:val>
                                            <p:strVal val="#ppt_x"/>
                                          </p:val>
                                        </p:tav>
                                      </p:tavLst>
                                    </p:anim>
                                    <p:anim calcmode="lin" valueType="num">
                                      <p:cBhvr additive="base">
                                        <p:cTn id="36" dur="500" fill="hold"/>
                                        <p:tgtEl>
                                          <p:spTgt spid="4916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9166"/>
                                        </p:tgtEl>
                                        <p:attrNameLst>
                                          <p:attrName>style.visibility</p:attrName>
                                        </p:attrNameLst>
                                      </p:cBhvr>
                                      <p:to>
                                        <p:strVal val="visible"/>
                                      </p:to>
                                    </p:set>
                                    <p:anim calcmode="lin" valueType="num">
                                      <p:cBhvr additive="base">
                                        <p:cTn id="39" dur="500" fill="hold"/>
                                        <p:tgtEl>
                                          <p:spTgt spid="49166"/>
                                        </p:tgtEl>
                                        <p:attrNameLst>
                                          <p:attrName>ppt_x</p:attrName>
                                        </p:attrNameLst>
                                      </p:cBhvr>
                                      <p:tavLst>
                                        <p:tav tm="0">
                                          <p:val>
                                            <p:strVal val="#ppt_x"/>
                                          </p:val>
                                        </p:tav>
                                        <p:tav tm="100000">
                                          <p:val>
                                            <p:strVal val="#ppt_x"/>
                                          </p:val>
                                        </p:tav>
                                      </p:tavLst>
                                    </p:anim>
                                    <p:anim calcmode="lin" valueType="num">
                                      <p:cBhvr additive="base">
                                        <p:cTn id="40" dur="500" fill="hold"/>
                                        <p:tgtEl>
                                          <p:spTgt spid="4916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9167"/>
                                        </p:tgtEl>
                                        <p:attrNameLst>
                                          <p:attrName>style.visibility</p:attrName>
                                        </p:attrNameLst>
                                      </p:cBhvr>
                                      <p:to>
                                        <p:strVal val="visible"/>
                                      </p:to>
                                    </p:set>
                                    <p:anim calcmode="lin" valueType="num">
                                      <p:cBhvr additive="base">
                                        <p:cTn id="43" dur="500" fill="hold"/>
                                        <p:tgtEl>
                                          <p:spTgt spid="49167"/>
                                        </p:tgtEl>
                                        <p:attrNameLst>
                                          <p:attrName>ppt_x</p:attrName>
                                        </p:attrNameLst>
                                      </p:cBhvr>
                                      <p:tavLst>
                                        <p:tav tm="0">
                                          <p:val>
                                            <p:strVal val="#ppt_x"/>
                                          </p:val>
                                        </p:tav>
                                        <p:tav tm="100000">
                                          <p:val>
                                            <p:strVal val="#ppt_x"/>
                                          </p:val>
                                        </p:tav>
                                      </p:tavLst>
                                    </p:anim>
                                    <p:anim calcmode="lin" valueType="num">
                                      <p:cBhvr additive="base">
                                        <p:cTn id="44" dur="500" fill="hold"/>
                                        <p:tgtEl>
                                          <p:spTgt spid="4916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168"/>
                                        </p:tgtEl>
                                        <p:attrNameLst>
                                          <p:attrName>style.visibility</p:attrName>
                                        </p:attrNameLst>
                                      </p:cBhvr>
                                      <p:to>
                                        <p:strVal val="visible"/>
                                      </p:to>
                                    </p:set>
                                    <p:anim calcmode="lin" valueType="num">
                                      <p:cBhvr additive="base">
                                        <p:cTn id="47" dur="500" fill="hold"/>
                                        <p:tgtEl>
                                          <p:spTgt spid="49168"/>
                                        </p:tgtEl>
                                        <p:attrNameLst>
                                          <p:attrName>ppt_x</p:attrName>
                                        </p:attrNameLst>
                                      </p:cBhvr>
                                      <p:tavLst>
                                        <p:tav tm="0">
                                          <p:val>
                                            <p:strVal val="#ppt_x"/>
                                          </p:val>
                                        </p:tav>
                                        <p:tav tm="100000">
                                          <p:val>
                                            <p:strVal val="#ppt_x"/>
                                          </p:val>
                                        </p:tav>
                                      </p:tavLst>
                                    </p:anim>
                                    <p:anim calcmode="lin" valueType="num">
                                      <p:cBhvr additive="base">
                                        <p:cTn id="48" dur="500" fill="hold"/>
                                        <p:tgtEl>
                                          <p:spTgt spid="4916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9169"/>
                                        </p:tgtEl>
                                        <p:attrNameLst>
                                          <p:attrName>style.visibility</p:attrName>
                                        </p:attrNameLst>
                                      </p:cBhvr>
                                      <p:to>
                                        <p:strVal val="visible"/>
                                      </p:to>
                                    </p:set>
                                    <p:anim calcmode="lin" valueType="num">
                                      <p:cBhvr additive="base">
                                        <p:cTn id="51" dur="500" fill="hold"/>
                                        <p:tgtEl>
                                          <p:spTgt spid="49169"/>
                                        </p:tgtEl>
                                        <p:attrNameLst>
                                          <p:attrName>ppt_x</p:attrName>
                                        </p:attrNameLst>
                                      </p:cBhvr>
                                      <p:tavLst>
                                        <p:tav tm="0">
                                          <p:val>
                                            <p:strVal val="#ppt_x"/>
                                          </p:val>
                                        </p:tav>
                                        <p:tav tm="100000">
                                          <p:val>
                                            <p:strVal val="#ppt_x"/>
                                          </p:val>
                                        </p:tav>
                                      </p:tavLst>
                                    </p:anim>
                                    <p:anim calcmode="lin" valueType="num">
                                      <p:cBhvr additive="base">
                                        <p:cTn id="52" dur="500" fill="hold"/>
                                        <p:tgtEl>
                                          <p:spTgt spid="4916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9170"/>
                                        </p:tgtEl>
                                        <p:attrNameLst>
                                          <p:attrName>style.visibility</p:attrName>
                                        </p:attrNameLst>
                                      </p:cBhvr>
                                      <p:to>
                                        <p:strVal val="visible"/>
                                      </p:to>
                                    </p:set>
                                    <p:anim calcmode="lin" valueType="num">
                                      <p:cBhvr additive="base">
                                        <p:cTn id="55" dur="500" fill="hold"/>
                                        <p:tgtEl>
                                          <p:spTgt spid="49170"/>
                                        </p:tgtEl>
                                        <p:attrNameLst>
                                          <p:attrName>ppt_x</p:attrName>
                                        </p:attrNameLst>
                                      </p:cBhvr>
                                      <p:tavLst>
                                        <p:tav tm="0">
                                          <p:val>
                                            <p:strVal val="#ppt_x"/>
                                          </p:val>
                                        </p:tav>
                                        <p:tav tm="100000">
                                          <p:val>
                                            <p:strVal val="#ppt_x"/>
                                          </p:val>
                                        </p:tav>
                                      </p:tavLst>
                                    </p:anim>
                                    <p:anim calcmode="lin" valueType="num">
                                      <p:cBhvr additive="base">
                                        <p:cTn id="56" dur="500" fill="hold"/>
                                        <p:tgtEl>
                                          <p:spTgt spid="4917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9171"/>
                                        </p:tgtEl>
                                        <p:attrNameLst>
                                          <p:attrName>style.visibility</p:attrName>
                                        </p:attrNameLst>
                                      </p:cBhvr>
                                      <p:to>
                                        <p:strVal val="visible"/>
                                      </p:to>
                                    </p:set>
                                    <p:anim calcmode="lin" valueType="num">
                                      <p:cBhvr additive="base">
                                        <p:cTn id="59" dur="500" fill="hold"/>
                                        <p:tgtEl>
                                          <p:spTgt spid="49171"/>
                                        </p:tgtEl>
                                        <p:attrNameLst>
                                          <p:attrName>ppt_x</p:attrName>
                                        </p:attrNameLst>
                                      </p:cBhvr>
                                      <p:tavLst>
                                        <p:tav tm="0">
                                          <p:val>
                                            <p:strVal val="#ppt_x"/>
                                          </p:val>
                                        </p:tav>
                                        <p:tav tm="100000">
                                          <p:val>
                                            <p:strVal val="#ppt_x"/>
                                          </p:val>
                                        </p:tav>
                                      </p:tavLst>
                                    </p:anim>
                                    <p:anim calcmode="lin" valueType="num">
                                      <p:cBhvr additive="base">
                                        <p:cTn id="60" dur="500" fill="hold"/>
                                        <p:tgtEl>
                                          <p:spTgt spid="4917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9172"/>
                                        </p:tgtEl>
                                        <p:attrNameLst>
                                          <p:attrName>style.visibility</p:attrName>
                                        </p:attrNameLst>
                                      </p:cBhvr>
                                      <p:to>
                                        <p:strVal val="visible"/>
                                      </p:to>
                                    </p:set>
                                    <p:anim calcmode="lin" valueType="num">
                                      <p:cBhvr additive="base">
                                        <p:cTn id="63" dur="500" fill="hold"/>
                                        <p:tgtEl>
                                          <p:spTgt spid="49172"/>
                                        </p:tgtEl>
                                        <p:attrNameLst>
                                          <p:attrName>ppt_x</p:attrName>
                                        </p:attrNameLst>
                                      </p:cBhvr>
                                      <p:tavLst>
                                        <p:tav tm="0">
                                          <p:val>
                                            <p:strVal val="#ppt_x"/>
                                          </p:val>
                                        </p:tav>
                                        <p:tav tm="100000">
                                          <p:val>
                                            <p:strVal val="#ppt_x"/>
                                          </p:val>
                                        </p:tav>
                                      </p:tavLst>
                                    </p:anim>
                                    <p:anim calcmode="lin" valueType="num">
                                      <p:cBhvr additive="base">
                                        <p:cTn id="64" dur="500" fill="hold"/>
                                        <p:tgtEl>
                                          <p:spTgt spid="4917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9173"/>
                                        </p:tgtEl>
                                        <p:attrNameLst>
                                          <p:attrName>style.visibility</p:attrName>
                                        </p:attrNameLst>
                                      </p:cBhvr>
                                      <p:to>
                                        <p:strVal val="visible"/>
                                      </p:to>
                                    </p:set>
                                    <p:anim calcmode="lin" valueType="num">
                                      <p:cBhvr additive="base">
                                        <p:cTn id="67" dur="500" fill="hold"/>
                                        <p:tgtEl>
                                          <p:spTgt spid="49173"/>
                                        </p:tgtEl>
                                        <p:attrNameLst>
                                          <p:attrName>ppt_x</p:attrName>
                                        </p:attrNameLst>
                                      </p:cBhvr>
                                      <p:tavLst>
                                        <p:tav tm="0">
                                          <p:val>
                                            <p:strVal val="#ppt_x"/>
                                          </p:val>
                                        </p:tav>
                                        <p:tav tm="100000">
                                          <p:val>
                                            <p:strVal val="#ppt_x"/>
                                          </p:val>
                                        </p:tav>
                                      </p:tavLst>
                                    </p:anim>
                                    <p:anim calcmode="lin" valueType="num">
                                      <p:cBhvr additive="base">
                                        <p:cTn id="68" dur="500" fill="hold"/>
                                        <p:tgtEl>
                                          <p:spTgt spid="4917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9174"/>
                                        </p:tgtEl>
                                        <p:attrNameLst>
                                          <p:attrName>style.visibility</p:attrName>
                                        </p:attrNameLst>
                                      </p:cBhvr>
                                      <p:to>
                                        <p:strVal val="visible"/>
                                      </p:to>
                                    </p:set>
                                    <p:anim calcmode="lin" valueType="num">
                                      <p:cBhvr additive="base">
                                        <p:cTn id="71" dur="500" fill="hold"/>
                                        <p:tgtEl>
                                          <p:spTgt spid="49174"/>
                                        </p:tgtEl>
                                        <p:attrNameLst>
                                          <p:attrName>ppt_x</p:attrName>
                                        </p:attrNameLst>
                                      </p:cBhvr>
                                      <p:tavLst>
                                        <p:tav tm="0">
                                          <p:val>
                                            <p:strVal val="#ppt_x"/>
                                          </p:val>
                                        </p:tav>
                                        <p:tav tm="100000">
                                          <p:val>
                                            <p:strVal val="#ppt_x"/>
                                          </p:val>
                                        </p:tav>
                                      </p:tavLst>
                                    </p:anim>
                                    <p:anim calcmode="lin" valueType="num">
                                      <p:cBhvr additive="base">
                                        <p:cTn id="72" dur="500" fill="hold"/>
                                        <p:tgtEl>
                                          <p:spTgt spid="4917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9175"/>
                                        </p:tgtEl>
                                        <p:attrNameLst>
                                          <p:attrName>style.visibility</p:attrName>
                                        </p:attrNameLst>
                                      </p:cBhvr>
                                      <p:to>
                                        <p:strVal val="visible"/>
                                      </p:to>
                                    </p:set>
                                    <p:anim calcmode="lin" valueType="num">
                                      <p:cBhvr additive="base">
                                        <p:cTn id="75" dur="500" fill="hold"/>
                                        <p:tgtEl>
                                          <p:spTgt spid="49175"/>
                                        </p:tgtEl>
                                        <p:attrNameLst>
                                          <p:attrName>ppt_x</p:attrName>
                                        </p:attrNameLst>
                                      </p:cBhvr>
                                      <p:tavLst>
                                        <p:tav tm="0">
                                          <p:val>
                                            <p:strVal val="#ppt_x"/>
                                          </p:val>
                                        </p:tav>
                                        <p:tav tm="100000">
                                          <p:val>
                                            <p:strVal val="#ppt_x"/>
                                          </p:val>
                                        </p:tav>
                                      </p:tavLst>
                                    </p:anim>
                                    <p:anim calcmode="lin" valueType="num">
                                      <p:cBhvr additive="base">
                                        <p:cTn id="76" dur="500" fill="hold"/>
                                        <p:tgtEl>
                                          <p:spTgt spid="49175"/>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9176"/>
                                        </p:tgtEl>
                                        <p:attrNameLst>
                                          <p:attrName>style.visibility</p:attrName>
                                        </p:attrNameLst>
                                      </p:cBhvr>
                                      <p:to>
                                        <p:strVal val="visible"/>
                                      </p:to>
                                    </p:set>
                                    <p:anim calcmode="lin" valueType="num">
                                      <p:cBhvr additive="base">
                                        <p:cTn id="79" dur="500" fill="hold"/>
                                        <p:tgtEl>
                                          <p:spTgt spid="49176"/>
                                        </p:tgtEl>
                                        <p:attrNameLst>
                                          <p:attrName>ppt_x</p:attrName>
                                        </p:attrNameLst>
                                      </p:cBhvr>
                                      <p:tavLst>
                                        <p:tav tm="0">
                                          <p:val>
                                            <p:strVal val="#ppt_x"/>
                                          </p:val>
                                        </p:tav>
                                        <p:tav tm="100000">
                                          <p:val>
                                            <p:strVal val="#ppt_x"/>
                                          </p:val>
                                        </p:tav>
                                      </p:tavLst>
                                    </p:anim>
                                    <p:anim calcmode="lin" valueType="num">
                                      <p:cBhvr additive="base">
                                        <p:cTn id="80" dur="500" fill="hold"/>
                                        <p:tgtEl>
                                          <p:spTgt spid="4917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9177"/>
                                        </p:tgtEl>
                                        <p:attrNameLst>
                                          <p:attrName>style.visibility</p:attrName>
                                        </p:attrNameLst>
                                      </p:cBhvr>
                                      <p:to>
                                        <p:strVal val="visible"/>
                                      </p:to>
                                    </p:set>
                                    <p:anim calcmode="lin" valueType="num">
                                      <p:cBhvr additive="base">
                                        <p:cTn id="83" dur="500" fill="hold"/>
                                        <p:tgtEl>
                                          <p:spTgt spid="49177"/>
                                        </p:tgtEl>
                                        <p:attrNameLst>
                                          <p:attrName>ppt_x</p:attrName>
                                        </p:attrNameLst>
                                      </p:cBhvr>
                                      <p:tavLst>
                                        <p:tav tm="0">
                                          <p:val>
                                            <p:strVal val="#ppt_x"/>
                                          </p:val>
                                        </p:tav>
                                        <p:tav tm="100000">
                                          <p:val>
                                            <p:strVal val="#ppt_x"/>
                                          </p:val>
                                        </p:tav>
                                      </p:tavLst>
                                    </p:anim>
                                    <p:anim calcmode="lin" valueType="num">
                                      <p:cBhvr additive="base">
                                        <p:cTn id="84" dur="500" fill="hold"/>
                                        <p:tgtEl>
                                          <p:spTgt spid="4917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9178"/>
                                        </p:tgtEl>
                                        <p:attrNameLst>
                                          <p:attrName>style.visibility</p:attrName>
                                        </p:attrNameLst>
                                      </p:cBhvr>
                                      <p:to>
                                        <p:strVal val="visible"/>
                                      </p:to>
                                    </p:set>
                                    <p:anim calcmode="lin" valueType="num">
                                      <p:cBhvr additive="base">
                                        <p:cTn id="87" dur="500" fill="hold"/>
                                        <p:tgtEl>
                                          <p:spTgt spid="49178"/>
                                        </p:tgtEl>
                                        <p:attrNameLst>
                                          <p:attrName>ppt_x</p:attrName>
                                        </p:attrNameLst>
                                      </p:cBhvr>
                                      <p:tavLst>
                                        <p:tav tm="0">
                                          <p:val>
                                            <p:strVal val="#ppt_x"/>
                                          </p:val>
                                        </p:tav>
                                        <p:tav tm="100000">
                                          <p:val>
                                            <p:strVal val="#ppt_x"/>
                                          </p:val>
                                        </p:tav>
                                      </p:tavLst>
                                    </p:anim>
                                    <p:anim calcmode="lin" valueType="num">
                                      <p:cBhvr additive="base">
                                        <p:cTn id="88" dur="500" fill="hold"/>
                                        <p:tgtEl>
                                          <p:spTgt spid="49178"/>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nodeType="clickEffect">
                                  <p:stCondLst>
                                    <p:cond delay="0"/>
                                  </p:stCondLst>
                                  <p:childTnLst>
                                    <p:set>
                                      <p:cBhvr>
                                        <p:cTn id="92" dur="1" fill="hold">
                                          <p:stCondLst>
                                            <p:cond delay="0"/>
                                          </p:stCondLst>
                                        </p:cTn>
                                        <p:tgtEl>
                                          <p:spTgt spid="49182"/>
                                        </p:tgtEl>
                                        <p:attrNameLst>
                                          <p:attrName>style.visibility</p:attrName>
                                        </p:attrNameLst>
                                      </p:cBhvr>
                                      <p:to>
                                        <p:strVal val="visible"/>
                                      </p:to>
                                    </p:set>
                                    <p:anim calcmode="lin" valueType="num">
                                      <p:cBhvr additive="base">
                                        <p:cTn id="93" dur="500" fill="hold"/>
                                        <p:tgtEl>
                                          <p:spTgt spid="49182"/>
                                        </p:tgtEl>
                                        <p:attrNameLst>
                                          <p:attrName>ppt_x</p:attrName>
                                        </p:attrNameLst>
                                      </p:cBhvr>
                                      <p:tavLst>
                                        <p:tav tm="0">
                                          <p:val>
                                            <p:strVal val="#ppt_x"/>
                                          </p:val>
                                        </p:tav>
                                        <p:tav tm="100000">
                                          <p:val>
                                            <p:strVal val="#ppt_x"/>
                                          </p:val>
                                        </p:tav>
                                      </p:tavLst>
                                    </p:anim>
                                    <p:anim calcmode="lin" valueType="num">
                                      <p:cBhvr additive="base">
                                        <p:cTn id="94" dur="500" fill="hold"/>
                                        <p:tgtEl>
                                          <p:spTgt spid="491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P spid="49161" grpId="0" animBg="1"/>
      <p:bldP spid="49162" grpId="0" animBg="1"/>
      <p:bldP spid="49163" grpId="0" animBg="1"/>
      <p:bldP spid="49164" grpId="0" animBg="1"/>
      <p:bldP spid="49165" grpId="0" animBg="1"/>
      <p:bldP spid="49166" grpId="0" animBg="1"/>
      <p:bldP spid="49167" grpId="0"/>
      <p:bldP spid="49168" grpId="0"/>
      <p:bldP spid="49169" grpId="0"/>
      <p:bldP spid="49170" grpId="0"/>
      <p:bldP spid="49171" grpId="0"/>
      <p:bldP spid="49172" grpId="0"/>
      <p:bldP spid="49173" grpId="0"/>
      <p:bldP spid="49174" grpId="0"/>
      <p:bldP spid="49175" grpId="0"/>
      <p:bldP spid="49176" grpId="0"/>
      <p:bldP spid="49177" grpId="0"/>
      <p:bldP spid="4917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xfrm>
            <a:off x="6942138" y="6349634"/>
            <a:ext cx="2133600" cy="476250"/>
          </a:xfrm>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fld id="{DCFB720C-9DCA-4F25-868F-1DD03DF6D55B}" type="slidenum">
              <a:rPr lang="en-US" altLang="zh-CN" smtClean="0"/>
              <a:pPr eaLnBrk="1" hangingPunct="1">
                <a:buNone/>
              </a:pPr>
              <a:t>9</a:t>
            </a:fld>
            <a:endParaRPr lang="en-US" altLang="zh-CN" dirty="0" smtClean="0"/>
          </a:p>
        </p:txBody>
      </p:sp>
      <p:sp>
        <p:nvSpPr>
          <p:cNvPr id="50179" name="Rectangle 3"/>
          <p:cNvSpPr>
            <a:spLocks noGrp="1" noChangeArrowheads="1"/>
          </p:cNvSpPr>
          <p:nvPr>
            <p:ph type="body" idx="1"/>
          </p:nvPr>
        </p:nvSpPr>
        <p:spPr>
          <a:xfrm>
            <a:off x="179512" y="789272"/>
            <a:ext cx="8568952" cy="3214701"/>
          </a:xfrm>
        </p:spPr>
        <p:txBody>
          <a:bodyPr/>
          <a:lstStyle/>
          <a:p>
            <a:pPr marL="0" indent="0" eaLnBrk="1" hangingPunct="1">
              <a:lnSpc>
                <a:spcPct val="120000"/>
              </a:lnSpc>
              <a:buNone/>
            </a:pPr>
            <a:r>
              <a:rPr lang="en-US" altLang="zh-CN" sz="2400" b="1" dirty="0" smtClean="0">
                <a:solidFill>
                  <a:srgbClr val="111DB7"/>
                </a:solidFill>
                <a:latin typeface="+mn-lt"/>
                <a:ea typeface="黑体" panose="02010609060101010101" pitchFamily="49" charset="-122"/>
                <a:cs typeface="Times New Roman" panose="02020603050405020304" pitchFamily="18" charset="0"/>
              </a:rPr>
              <a:t>Exercise </a:t>
            </a:r>
            <a:r>
              <a:rPr lang="zh-CN" altLang="en-US" sz="2400" b="1" dirty="0" smtClean="0">
                <a:solidFill>
                  <a:srgbClr val="111DB7"/>
                </a:solidFill>
                <a:latin typeface="+mn-lt"/>
                <a:ea typeface="黑体" panose="02010609060101010101" pitchFamily="49" charset="-122"/>
                <a:cs typeface="Times New Roman" panose="02020603050405020304" pitchFamily="18" charset="0"/>
              </a:rPr>
              <a:t>：</a:t>
            </a:r>
            <a:r>
              <a:rPr lang="en-US" altLang="zh-CN" sz="2400" b="1" dirty="0" smtClean="0">
                <a:latin typeface="+mn-lt"/>
                <a:ea typeface="黑体" panose="02010609060101010101" pitchFamily="49" charset="-122"/>
                <a:cs typeface="Times New Roman" panose="02020603050405020304" pitchFamily="18" charset="0"/>
              </a:rPr>
              <a:t>An investment of 700 is to be used to make payments of 10 at the end of the fist year, 20 at the end of second year, 30 at the end of third year, and so on, every year as so long as possible. A smaller final payment is paid one year after the last regular payment. The fund earns an effective annual rate of </a:t>
            </a:r>
            <a:r>
              <a:rPr lang="en-US" altLang="zh-CN" sz="2400" b="1" dirty="0" smtClean="0">
                <a:solidFill>
                  <a:srgbClr val="FF0000"/>
                </a:solidFill>
                <a:latin typeface="+mn-lt"/>
                <a:ea typeface="黑体" panose="02010609060101010101" pitchFamily="49" charset="-122"/>
                <a:cs typeface="Times New Roman" panose="02020603050405020304" pitchFamily="18" charset="0"/>
              </a:rPr>
              <a:t>5%.</a:t>
            </a:r>
            <a:r>
              <a:rPr lang="en-US" altLang="zh-CN" sz="2400" b="1" dirty="0" smtClean="0">
                <a:latin typeface="+mn-lt"/>
                <a:ea typeface="黑体" panose="02010609060101010101" pitchFamily="49" charset="-122"/>
                <a:cs typeface="Times New Roman" panose="02020603050405020304" pitchFamily="18" charset="0"/>
              </a:rPr>
              <a:t> Calculate the smaller final payment.</a:t>
            </a:r>
          </a:p>
        </p:txBody>
      </p:sp>
      <p:sp>
        <p:nvSpPr>
          <p:cNvPr id="1434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342" name="Line 6"/>
          <p:cNvSpPr>
            <a:spLocks noChangeShapeType="1"/>
          </p:cNvSpPr>
          <p:nvPr/>
        </p:nvSpPr>
        <p:spPr bwMode="auto">
          <a:xfrm>
            <a:off x="971550" y="5281500"/>
            <a:ext cx="7200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4343" name="Line 7"/>
          <p:cNvSpPr>
            <a:spLocks noChangeShapeType="1"/>
          </p:cNvSpPr>
          <p:nvPr/>
        </p:nvSpPr>
        <p:spPr bwMode="auto">
          <a:xfrm>
            <a:off x="971550" y="4848113"/>
            <a:ext cx="0" cy="792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4344" name="Text Box 8"/>
          <p:cNvSpPr txBox="1">
            <a:spLocks noChangeArrowheads="1"/>
          </p:cNvSpPr>
          <p:nvPr/>
        </p:nvSpPr>
        <p:spPr bwMode="auto">
          <a:xfrm>
            <a:off x="684213" y="4473463"/>
            <a:ext cx="699230" cy="5501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a:t>700</a:t>
            </a:r>
          </a:p>
        </p:txBody>
      </p:sp>
      <p:sp>
        <p:nvSpPr>
          <p:cNvPr id="14345" name="Line 9"/>
          <p:cNvSpPr>
            <a:spLocks noChangeShapeType="1"/>
          </p:cNvSpPr>
          <p:nvPr/>
        </p:nvSpPr>
        <p:spPr bwMode="auto">
          <a:xfrm>
            <a:off x="2195513" y="50656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4346" name="Line 10"/>
          <p:cNvSpPr>
            <a:spLocks noChangeShapeType="1"/>
          </p:cNvSpPr>
          <p:nvPr/>
        </p:nvSpPr>
        <p:spPr bwMode="auto">
          <a:xfrm>
            <a:off x="3348038" y="50656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4347" name="Line 11"/>
          <p:cNvSpPr>
            <a:spLocks noChangeShapeType="1"/>
          </p:cNvSpPr>
          <p:nvPr/>
        </p:nvSpPr>
        <p:spPr bwMode="auto">
          <a:xfrm>
            <a:off x="8172450" y="50656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4348" name="Line 12"/>
          <p:cNvSpPr>
            <a:spLocks noChangeShapeType="1"/>
          </p:cNvSpPr>
          <p:nvPr/>
        </p:nvSpPr>
        <p:spPr bwMode="auto">
          <a:xfrm>
            <a:off x="4500563" y="50656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4349" name="Text Box 13"/>
          <p:cNvSpPr txBox="1">
            <a:spLocks noChangeArrowheads="1"/>
          </p:cNvSpPr>
          <p:nvPr/>
        </p:nvSpPr>
        <p:spPr bwMode="auto">
          <a:xfrm>
            <a:off x="1958975" y="5516450"/>
            <a:ext cx="527709"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a:t>10</a:t>
            </a:r>
          </a:p>
        </p:txBody>
      </p:sp>
      <p:sp>
        <p:nvSpPr>
          <p:cNvPr id="14350" name="Text Box 14"/>
          <p:cNvSpPr txBox="1">
            <a:spLocks noChangeArrowheads="1"/>
          </p:cNvSpPr>
          <p:nvPr/>
        </p:nvSpPr>
        <p:spPr bwMode="auto">
          <a:xfrm>
            <a:off x="3184525" y="5516450"/>
            <a:ext cx="527709"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a:t>20</a:t>
            </a:r>
          </a:p>
        </p:txBody>
      </p:sp>
      <p:sp>
        <p:nvSpPr>
          <p:cNvPr id="14351" name="Text Box 15"/>
          <p:cNvSpPr txBox="1">
            <a:spLocks noChangeArrowheads="1"/>
          </p:cNvSpPr>
          <p:nvPr/>
        </p:nvSpPr>
        <p:spPr bwMode="auto">
          <a:xfrm>
            <a:off x="4264025" y="5516450"/>
            <a:ext cx="527709"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a:t>30</a:t>
            </a:r>
          </a:p>
        </p:txBody>
      </p:sp>
      <p:sp>
        <p:nvSpPr>
          <p:cNvPr id="14352" name="Line 16"/>
          <p:cNvSpPr>
            <a:spLocks noChangeShapeType="1"/>
          </p:cNvSpPr>
          <p:nvPr/>
        </p:nvSpPr>
        <p:spPr bwMode="auto">
          <a:xfrm>
            <a:off x="7235825" y="50656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4353" name="Text Box 17"/>
          <p:cNvSpPr txBox="1">
            <a:spLocks noChangeArrowheads="1"/>
          </p:cNvSpPr>
          <p:nvPr/>
        </p:nvSpPr>
        <p:spPr bwMode="auto">
          <a:xfrm>
            <a:off x="8008938" y="5518038"/>
            <a:ext cx="389850" cy="55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None/>
            </a:pPr>
            <a:r>
              <a:rPr lang="en-US" altLang="zh-CN" i="1">
                <a:latin typeface="Times New Roman" pitchFamily="18" charset="0"/>
              </a:rPr>
              <a:t>R</a:t>
            </a:r>
          </a:p>
        </p:txBody>
      </p:sp>
    </p:spTree>
    <p:extLst>
      <p:ext uri="{BB962C8B-B14F-4D97-AF65-F5344CB8AC3E}">
        <p14:creationId xmlns:p14="http://schemas.microsoft.com/office/powerpoint/2010/main" val="2083971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母板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演示文稿9">
  <a:themeElements>
    <a:clrScheme name="演示文稿9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演示文稿9">
      <a:majorFont>
        <a:latin typeface="Arial"/>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演示文稿9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演示文稿9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演示文稿9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演示文稿9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演示文稿9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演示文稿9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演示文稿9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演示文稿9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演示文稿9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演示文稿9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演示文稿9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演示文稿9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演示文稿9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母板1</Template>
  <TotalTime>22028</TotalTime>
  <Words>2295</Words>
  <Application>Microsoft Office PowerPoint</Application>
  <PresentationFormat>全屏显示(4:3)</PresentationFormat>
  <Paragraphs>568</Paragraphs>
  <Slides>66</Slides>
  <Notes>2</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2</vt:i4>
      </vt:variant>
      <vt:variant>
        <vt:lpstr>幻灯片标题</vt:lpstr>
      </vt:variant>
      <vt:variant>
        <vt:i4>66</vt:i4>
      </vt:variant>
    </vt:vector>
  </HeadingPairs>
  <TitlesOfParts>
    <vt:vector size="83" baseType="lpstr">
      <vt:lpstr>黑体</vt:lpstr>
      <vt:lpstr>华文新魏</vt:lpstr>
      <vt:lpstr>楷体</vt:lpstr>
      <vt:lpstr>楷体_GB2312</vt:lpstr>
      <vt:lpstr>隶书</vt:lpstr>
      <vt:lpstr>宋体</vt:lpstr>
      <vt:lpstr>Arial</vt:lpstr>
      <vt:lpstr>Segoe UI Semibold</vt:lpstr>
      <vt:lpstr>Symbol</vt:lpstr>
      <vt:lpstr>Times New Roman</vt:lpstr>
      <vt:lpstr>Verdana</vt:lpstr>
      <vt:lpstr>Wingdings</vt:lpstr>
      <vt:lpstr>Wingdings 2</vt:lpstr>
      <vt:lpstr>母板1</vt:lpstr>
      <vt:lpstr>演示文稿9</vt:lpstr>
      <vt:lpstr>Equation</vt:lpstr>
      <vt:lpstr>文档</vt:lpstr>
      <vt:lpstr>变额年金  （Varying Annuities）</vt:lpstr>
      <vt:lpstr>主要内容</vt:lpstr>
      <vt:lpstr>递增年金（increasing annuity）</vt:lpstr>
      <vt:lpstr>PowerPoint 演示文稿</vt:lpstr>
      <vt:lpstr>例：写出下述年金的现值表达式</vt:lpstr>
      <vt:lpstr>PowerPoint 演示文稿</vt:lpstr>
      <vt:lpstr>PowerPoint 演示文稿</vt:lpstr>
      <vt:lpstr>PowerPoint 演示文稿</vt:lpstr>
      <vt:lpstr>PowerPoint 演示文稿</vt:lpstr>
      <vt:lpstr>PowerPoint 演示文稿</vt:lpstr>
      <vt:lpstr>PowerPoint 演示文稿</vt:lpstr>
      <vt:lpstr> 2、递减年金（decreasing annuity）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复递增年金 （compound increasing annuity） </vt:lpstr>
      <vt:lpstr>PowerPoint 演示文稿</vt:lpstr>
      <vt:lpstr>PowerPoint 演示文稿</vt:lpstr>
      <vt:lpstr>PowerPoint 演示文稿</vt:lpstr>
      <vt:lpstr>PowerPoint 演示文稿</vt:lpstr>
      <vt:lpstr>PowerPoint 演示文稿</vt:lpstr>
      <vt:lpstr>Exercise  </vt:lpstr>
      <vt:lpstr>PowerPoint 演示文稿</vt:lpstr>
      <vt:lpstr>PowerPoint 演示文稿</vt:lpstr>
      <vt:lpstr>年金的基本类型</vt:lpstr>
      <vt:lpstr>PowerPoint 演示文稿</vt:lpstr>
      <vt:lpstr>PowerPoint 演示文稿</vt:lpstr>
      <vt:lpstr>每年支付 m 次的期末付变额年金</vt:lpstr>
      <vt:lpstr>每年支付 m 次的期末付变额年金</vt:lpstr>
      <vt:lpstr>每年支付 m 次的期初付变额年金</vt:lpstr>
      <vt:lpstr>PowerPoint 演示文稿</vt:lpstr>
      <vt:lpstr>PowerPoint 演示文稿</vt:lpstr>
      <vt:lpstr>连续支付的变额年金        (continuously payable varying annuity)</vt:lpstr>
      <vt:lpstr>PowerPoint 演示文稿</vt:lpstr>
      <vt:lpstr>PowerPoint 演示文稿</vt:lpstr>
      <vt:lpstr>PowerPoint 演示文稿</vt:lpstr>
      <vt:lpstr>PowerPoint 演示文稿</vt:lpstr>
      <vt:lpstr>PowerPoint 演示文稿</vt:lpstr>
      <vt:lpstr>PowerPoint 演示文稿</vt:lpstr>
      <vt:lpstr>一般形式的连续变额现金流 </vt:lpstr>
      <vt:lpstr>PowerPoint 演示文稿</vt:lpstr>
      <vt:lpstr>PowerPoint 演示文稿</vt:lpstr>
      <vt:lpstr>PowerPoint 演示文稿</vt:lpstr>
      <vt:lpstr>PowerPoint 演示文稿</vt:lpstr>
      <vt:lpstr>PowerPoint 演示文稿</vt:lpstr>
      <vt:lpstr>PowerPoint 演示文稿</vt:lpstr>
      <vt:lpstr>例：连续递增年金（continuously increasing annuity） </vt:lpstr>
      <vt:lpstr>PowerPoint 演示文稿</vt:lpstr>
      <vt:lpstr>PowerPoint 演示文稿</vt:lpstr>
      <vt:lpstr>PowerPoint 演示文稿</vt:lpstr>
      <vt:lpstr>PowerPoint 演示文稿</vt:lpstr>
      <vt:lpstr>例：连续递减年金 (continuously decreasing annuity)</vt:lpstr>
      <vt:lpstr>PowerPoint 演示文稿</vt:lpstr>
      <vt:lpstr>变额年金：算数级数变化</vt:lpstr>
      <vt:lpstr>PowerPoint 演示文稿</vt:lpstr>
      <vt:lpstr>PowerPoint 演示文稿</vt:lpstr>
      <vt:lpstr>Exercise:</vt:lpstr>
      <vt:lpstr>PowerPoint 演示文稿</vt:lpstr>
      <vt:lpstr>Exercise</vt:lpstr>
      <vt:lpstr>PowerPoint 演示文稿</vt:lpstr>
    </vt:vector>
  </TitlesOfParts>
  <Company>中国人民大学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ESI提升计划</dc:title>
  <dc:creator>J</dc:creator>
  <cp:lastModifiedBy>meng</cp:lastModifiedBy>
  <cp:revision>2598</cp:revision>
  <cp:lastPrinted>2014-03-25T07:52:42Z</cp:lastPrinted>
  <dcterms:created xsi:type="dcterms:W3CDTF">2003-12-29T03:18:02Z</dcterms:created>
  <dcterms:modified xsi:type="dcterms:W3CDTF">2018-12-11T06:51:57Z</dcterms:modified>
</cp:coreProperties>
</file>