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68"/>
  </p:notesMasterIdLst>
  <p:handoutMasterIdLst>
    <p:handoutMasterId r:id="rId69"/>
  </p:handoutMasterIdLst>
  <p:sldIdLst>
    <p:sldId id="658" r:id="rId2"/>
    <p:sldId id="660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694" r:id="rId36"/>
    <p:sldId id="695" r:id="rId37"/>
    <p:sldId id="696" r:id="rId38"/>
    <p:sldId id="697" r:id="rId39"/>
    <p:sldId id="698" r:id="rId40"/>
    <p:sldId id="699" r:id="rId41"/>
    <p:sldId id="700" r:id="rId42"/>
    <p:sldId id="701" r:id="rId43"/>
    <p:sldId id="702" r:id="rId44"/>
    <p:sldId id="703" r:id="rId45"/>
    <p:sldId id="704" r:id="rId46"/>
    <p:sldId id="705" r:id="rId47"/>
    <p:sldId id="706" r:id="rId48"/>
    <p:sldId id="707" r:id="rId49"/>
    <p:sldId id="708" r:id="rId50"/>
    <p:sldId id="709" r:id="rId51"/>
    <p:sldId id="710" r:id="rId52"/>
    <p:sldId id="711" r:id="rId53"/>
    <p:sldId id="712" r:id="rId54"/>
    <p:sldId id="713" r:id="rId55"/>
    <p:sldId id="714" r:id="rId56"/>
    <p:sldId id="715" r:id="rId57"/>
    <p:sldId id="716" r:id="rId58"/>
    <p:sldId id="717" r:id="rId59"/>
    <p:sldId id="718" r:id="rId60"/>
    <p:sldId id="719" r:id="rId61"/>
    <p:sldId id="720" r:id="rId62"/>
    <p:sldId id="721" r:id="rId63"/>
    <p:sldId id="722" r:id="rId64"/>
    <p:sldId id="723" r:id="rId65"/>
    <p:sldId id="724" r:id="rId66"/>
    <p:sldId id="725" r:id="rId67"/>
  </p:sldIdLst>
  <p:sldSz cx="9144000" cy="6858000" type="screen4x3"/>
  <p:notesSz cx="6761163" cy="9942513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i="1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i="1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i="1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i="1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CC3300"/>
    <a:srgbClr val="FF0066"/>
    <a:srgbClr val="006666"/>
    <a:srgbClr val="9900CC"/>
    <a:srgbClr val="993300"/>
    <a:srgbClr val="66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7" autoAdjust="0"/>
  </p:normalViewPr>
  <p:slideViewPr>
    <p:cSldViewPr>
      <p:cViewPr varScale="1">
        <p:scale>
          <a:sx n="116" d="100"/>
          <a:sy n="116" d="100"/>
        </p:scale>
        <p:origin x="1218" y="102"/>
      </p:cViewPr>
      <p:guideLst>
        <p:guide orient="horz" pos="2134"/>
        <p:guide pos="2880"/>
      </p:guideLst>
    </p:cSldViewPr>
  </p:slideViewPr>
  <p:outlineViewPr>
    <p:cViewPr>
      <p:scale>
        <a:sx n="33" d="100"/>
        <a:sy n="33" d="100"/>
      </p:scale>
      <p:origin x="0" y="468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88112" tIns="44056" rIns="88112" bIns="44056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88112" tIns="44056" rIns="88112" bIns="44056" rtlCol="0"/>
          <a:lstStyle>
            <a:lvl1pPr algn="r">
              <a:defRPr sz="1200"/>
            </a:lvl1pPr>
          </a:lstStyle>
          <a:p>
            <a:pPr>
              <a:defRPr/>
            </a:pPr>
            <a:fld id="{51FF6C8F-7E87-476A-9BF1-B24DBE197AC7}" type="datetimeFigureOut">
              <a:rPr lang="zh-CN" altLang="en-US"/>
              <a:pPr>
                <a:defRPr/>
              </a:pPr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88112" tIns="44056" rIns="88112" bIns="4405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88112" tIns="44056" rIns="88112" bIns="44056" rtlCol="0" anchor="b"/>
          <a:lstStyle>
            <a:lvl1pPr algn="r">
              <a:defRPr sz="1200"/>
            </a:lvl1pPr>
          </a:lstStyle>
          <a:p>
            <a:pPr>
              <a:defRPr/>
            </a:pPr>
            <a:fld id="{16CEDA18-8FB9-4058-82AE-07EA5A017C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58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i="0" baseline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i="0" baseline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475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i="0" baseline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i="0" baseline="0">
                <a:latin typeface="Arial" pitchFamily="34" charset="0"/>
              </a:defRPr>
            </a:lvl1pPr>
          </a:lstStyle>
          <a:p>
            <a:pPr>
              <a:defRPr/>
            </a:pPr>
            <a:fld id="{8DA95776-CD94-479B-B7A3-A1AD84BA672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7949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2018/12/13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2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2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6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6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4F510-C9E7-4869-8464-1FBB4649A24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318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919E-C341-45DE-A85B-B70610F3C14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965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n-lt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1">
                <a:latin typeface="+mn-lt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+mn-lt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+mn-lt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2018/12/13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9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2018/12/13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2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5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9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7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6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2018/12/13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2018/12/13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21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b="1" i="0" baseline="0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2018/12/13</a:t>
            </a:fld>
            <a:endParaRPr lang="en-US" altLang="zh-CN" b="1" i="0" baseline="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b="1" i="0" baseline="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b="1" i="0" baseline="0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b="1" i="0" baseline="0" dirty="0">
              <a:solidFill>
                <a:srgbClr val="000000"/>
              </a:solidFill>
            </a:endParaRPr>
          </a:p>
        </p:txBody>
      </p:sp>
      <p:pic>
        <p:nvPicPr>
          <p:cNvPr id="7" name="Picture 5" descr="08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16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9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4.bin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1.wmf"/><Relationship Id="rId9" Type="http://schemas.openxmlformats.org/officeDocument/2006/relationships/image" Target="../media/image7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oleObject" Target="../embeddings/oleObject67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7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1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3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5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184482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债务偿还方法</a:t>
            </a:r>
            <a:b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24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Repaying Loans</a:t>
            </a:r>
            <a:r>
              <a:rPr lang="zh-CN" altLang="en-US" sz="24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2400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i="0" baseline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孟生旺</a:t>
            </a: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i="0" baseline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157192"/>
            <a:ext cx="5185425" cy="8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053DED6-96E7-47AB-87AA-5F4D905DC38F}" type="slidenum">
              <a:rPr lang="zh-CN" altLang="zh-CN" sz="1400" smtClean="0">
                <a:latin typeface="Arial" charset="0"/>
              </a:rPr>
              <a:pPr/>
              <a:t>10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4518"/>
            <a:ext cx="8229600" cy="78914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Example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856984" cy="3024187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latin typeface="+mj-lt"/>
                <a:ea typeface="黑体" panose="02010609060101010101" pitchFamily="49" charset="-122"/>
              </a:rPr>
              <a:t>A loan is being repaid with 10 payments of $2000 followed by 10 payments of $1000 at the end of </a:t>
            </a:r>
            <a:r>
              <a:rPr lang="en-US" altLang="zh-CN" sz="2400" b="1" dirty="0" smtClean="0">
                <a:solidFill>
                  <a:srgbClr val="0033CC"/>
                </a:solidFill>
                <a:latin typeface="+mj-lt"/>
                <a:ea typeface="黑体" panose="02010609060101010101" pitchFamily="49" charset="-122"/>
              </a:rPr>
              <a:t>each half-year</a:t>
            </a:r>
            <a:r>
              <a:rPr lang="en-US" altLang="zh-CN" sz="2400" b="1" dirty="0" smtClean="0">
                <a:latin typeface="+mj-lt"/>
                <a:ea typeface="黑体" panose="02010609060101010101" pitchFamily="49" charset="-122"/>
              </a:rPr>
              <a:t>. If the nominal rate of interest </a:t>
            </a:r>
            <a:r>
              <a:rPr lang="en-US" altLang="zh-CN" sz="2400" b="1" dirty="0" smtClean="0">
                <a:solidFill>
                  <a:srgbClr val="0033CC"/>
                </a:solidFill>
                <a:latin typeface="+mj-lt"/>
                <a:ea typeface="黑体" panose="02010609060101010101" pitchFamily="49" charset="-122"/>
              </a:rPr>
              <a:t>convertible semiannually is 10%,</a:t>
            </a:r>
            <a:r>
              <a:rPr lang="en-US" altLang="zh-CN" sz="2400" b="1" dirty="0" smtClean="0">
                <a:latin typeface="+mj-lt"/>
                <a:ea typeface="黑体" panose="02010609060101010101" pitchFamily="49" charset="-122"/>
              </a:rPr>
              <a:t> find the outstanding loan balance immediately after five payments have been made by both the prospective method and the retrospective method.</a:t>
            </a:r>
          </a:p>
        </p:txBody>
      </p:sp>
      <p:cxnSp>
        <p:nvCxnSpPr>
          <p:cNvPr id="13317" name="直接连接符 2"/>
          <p:cNvCxnSpPr>
            <a:cxnSpLocks noChangeShapeType="1"/>
          </p:cNvCxnSpPr>
          <p:nvPr/>
        </p:nvCxnSpPr>
        <p:spPr bwMode="auto">
          <a:xfrm>
            <a:off x="539750" y="5373688"/>
            <a:ext cx="77771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8" name="直接连接符 6"/>
          <p:cNvCxnSpPr>
            <a:cxnSpLocks noChangeShapeType="1"/>
          </p:cNvCxnSpPr>
          <p:nvPr/>
        </p:nvCxnSpPr>
        <p:spPr bwMode="auto">
          <a:xfrm>
            <a:off x="1116013" y="5300663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9" name="直接连接符 11"/>
          <p:cNvCxnSpPr>
            <a:cxnSpLocks noChangeShapeType="1"/>
          </p:cNvCxnSpPr>
          <p:nvPr/>
        </p:nvCxnSpPr>
        <p:spPr bwMode="auto">
          <a:xfrm>
            <a:off x="2124075" y="5300663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0" name="直接连接符 12"/>
          <p:cNvCxnSpPr>
            <a:cxnSpLocks noChangeShapeType="1"/>
          </p:cNvCxnSpPr>
          <p:nvPr/>
        </p:nvCxnSpPr>
        <p:spPr bwMode="auto">
          <a:xfrm>
            <a:off x="1619250" y="5300663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1" name="直接连接符 13"/>
          <p:cNvCxnSpPr>
            <a:cxnSpLocks noChangeShapeType="1"/>
          </p:cNvCxnSpPr>
          <p:nvPr/>
        </p:nvCxnSpPr>
        <p:spPr bwMode="auto">
          <a:xfrm>
            <a:off x="2555875" y="5300663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直接连接符 14"/>
          <p:cNvCxnSpPr>
            <a:cxnSpLocks noChangeShapeType="1"/>
          </p:cNvCxnSpPr>
          <p:nvPr/>
        </p:nvCxnSpPr>
        <p:spPr bwMode="auto">
          <a:xfrm>
            <a:off x="3563938" y="5300663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直接连接符 15"/>
          <p:cNvCxnSpPr>
            <a:cxnSpLocks noChangeShapeType="1"/>
          </p:cNvCxnSpPr>
          <p:nvPr/>
        </p:nvCxnSpPr>
        <p:spPr bwMode="auto">
          <a:xfrm>
            <a:off x="3059113" y="5300663"/>
            <a:ext cx="0" cy="576262"/>
          </a:xfrm>
          <a:prstGeom prst="line">
            <a:avLst/>
          </a:prstGeom>
          <a:noFill/>
          <a:ln w="28575" algn="ctr">
            <a:solidFill>
              <a:srgbClr val="FF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直接连接符 17"/>
          <p:cNvCxnSpPr>
            <a:cxnSpLocks noChangeShapeType="1"/>
          </p:cNvCxnSpPr>
          <p:nvPr/>
        </p:nvCxnSpPr>
        <p:spPr bwMode="auto">
          <a:xfrm>
            <a:off x="5003800" y="5300663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直接连接符 18"/>
          <p:cNvCxnSpPr>
            <a:cxnSpLocks noChangeShapeType="1"/>
          </p:cNvCxnSpPr>
          <p:nvPr/>
        </p:nvCxnSpPr>
        <p:spPr bwMode="auto">
          <a:xfrm>
            <a:off x="4500563" y="5300663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直接连接符 19"/>
          <p:cNvCxnSpPr>
            <a:cxnSpLocks noChangeShapeType="1"/>
          </p:cNvCxnSpPr>
          <p:nvPr/>
        </p:nvCxnSpPr>
        <p:spPr bwMode="auto">
          <a:xfrm>
            <a:off x="5435600" y="5300663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7" name="直接连接符 20"/>
          <p:cNvCxnSpPr>
            <a:cxnSpLocks noChangeShapeType="1"/>
          </p:cNvCxnSpPr>
          <p:nvPr/>
        </p:nvCxnSpPr>
        <p:spPr bwMode="auto">
          <a:xfrm>
            <a:off x="6443663" y="5300663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8" name="直接连接符 21"/>
          <p:cNvCxnSpPr>
            <a:cxnSpLocks noChangeShapeType="1"/>
          </p:cNvCxnSpPr>
          <p:nvPr/>
        </p:nvCxnSpPr>
        <p:spPr bwMode="auto">
          <a:xfrm>
            <a:off x="5940425" y="5300663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左大括号 8"/>
          <p:cNvSpPr>
            <a:spLocks/>
          </p:cNvSpPr>
          <p:nvPr/>
        </p:nvSpPr>
        <p:spPr bwMode="auto">
          <a:xfrm rot="5400000">
            <a:off x="2664619" y="3393282"/>
            <a:ext cx="287337" cy="3384550"/>
          </a:xfrm>
          <a:prstGeom prst="leftBrace">
            <a:avLst>
              <a:gd name="adj1" fmla="val 8343"/>
              <a:gd name="adj2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sp>
        <p:nvSpPr>
          <p:cNvPr id="13330" name="左大括号 23"/>
          <p:cNvSpPr>
            <a:spLocks/>
          </p:cNvSpPr>
          <p:nvPr/>
        </p:nvSpPr>
        <p:spPr bwMode="auto">
          <a:xfrm rot="5400000">
            <a:off x="6517482" y="3429794"/>
            <a:ext cx="287337" cy="3311525"/>
          </a:xfrm>
          <a:prstGeom prst="leftBrace">
            <a:avLst>
              <a:gd name="adj1" fmla="val 8377"/>
              <a:gd name="adj2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cxnSp>
        <p:nvCxnSpPr>
          <p:cNvPr id="13331" name="直接连接符 27"/>
          <p:cNvCxnSpPr>
            <a:cxnSpLocks noChangeShapeType="1"/>
          </p:cNvCxnSpPr>
          <p:nvPr/>
        </p:nvCxnSpPr>
        <p:spPr bwMode="auto">
          <a:xfrm>
            <a:off x="8316913" y="5300663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2" name="TextBox 24"/>
          <p:cNvSpPr txBox="1">
            <a:spLocks noChangeArrowheads="1"/>
          </p:cNvSpPr>
          <p:nvPr/>
        </p:nvSpPr>
        <p:spPr bwMode="auto">
          <a:xfrm>
            <a:off x="2195513" y="4581128"/>
            <a:ext cx="1688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</a:rPr>
              <a:t>10</a:t>
            </a:r>
            <a:r>
              <a:rPr lang="zh-CN" altLang="en-US" sz="2400" b="1" i="0" dirty="0">
                <a:solidFill>
                  <a:srgbClr val="FF0000"/>
                </a:solidFill>
              </a:rPr>
              <a:t>次，每次</a:t>
            </a:r>
            <a:r>
              <a:rPr lang="en-US" altLang="zh-CN" sz="2400" b="1" i="0" dirty="0">
                <a:solidFill>
                  <a:srgbClr val="FF0000"/>
                </a:solidFill>
              </a:rPr>
              <a:t>2000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sp>
        <p:nvSpPr>
          <p:cNvPr id="13333" name="TextBox 30"/>
          <p:cNvSpPr txBox="1">
            <a:spLocks noChangeArrowheads="1"/>
          </p:cNvSpPr>
          <p:nvPr/>
        </p:nvSpPr>
        <p:spPr bwMode="auto">
          <a:xfrm>
            <a:off x="6070600" y="4581128"/>
            <a:ext cx="1688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</a:rPr>
              <a:t>10</a:t>
            </a:r>
            <a:r>
              <a:rPr lang="zh-CN" altLang="en-US" sz="2400" b="1" i="0" dirty="0">
                <a:solidFill>
                  <a:srgbClr val="FF0000"/>
                </a:solidFill>
              </a:rPr>
              <a:t>次，每次</a:t>
            </a:r>
            <a:r>
              <a:rPr lang="en-US" altLang="zh-CN" sz="2400" b="1" i="0" dirty="0">
                <a:solidFill>
                  <a:srgbClr val="FF0000"/>
                </a:solidFill>
              </a:rPr>
              <a:t>1000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sp>
        <p:nvSpPr>
          <p:cNvPr id="13334" name="TextBox 25"/>
          <p:cNvSpPr txBox="1">
            <a:spLocks noChangeArrowheads="1"/>
          </p:cNvSpPr>
          <p:nvPr/>
        </p:nvSpPr>
        <p:spPr bwMode="auto">
          <a:xfrm>
            <a:off x="2051050" y="5876925"/>
            <a:ext cx="31710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/>
              <a:t>支付</a:t>
            </a:r>
            <a:r>
              <a:rPr lang="en-US" altLang="zh-CN" sz="2400" b="1" i="0" dirty="0"/>
              <a:t>5</a:t>
            </a:r>
            <a:r>
              <a:rPr lang="zh-CN" altLang="en-US" sz="2400" b="1" i="0" dirty="0"/>
              <a:t>次以后，贷款余额是多少？</a:t>
            </a:r>
          </a:p>
        </p:txBody>
      </p:sp>
    </p:spTree>
    <p:extLst>
      <p:ext uri="{BB962C8B-B14F-4D97-AF65-F5344CB8AC3E}">
        <p14:creationId xmlns:p14="http://schemas.microsoft.com/office/powerpoint/2010/main" val="5042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4"/>
            <a:ext cx="8229600" cy="5649913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解：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  每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半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年的实际利率为</a:t>
            </a:r>
            <a:r>
              <a:rPr lang="en-US" altLang="zh-CN" sz="2400" b="1" dirty="0" smtClean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％；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）将来法：未偿还本金余额为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          贷款本金为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 （</a:t>
            </a:r>
            <a:r>
              <a:rPr lang="en-US" altLang="zh-CN" sz="2400" b="1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）过去法：未偿还本金余额为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6977"/>
              </p:ext>
            </p:extLst>
          </p:nvPr>
        </p:nvGraphicFramePr>
        <p:xfrm>
          <a:off x="3031951" y="2065050"/>
          <a:ext cx="33305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3" imgW="1726920" imgH="253800" progId="Equation.DSMT4">
                  <p:embed/>
                </p:oleObj>
              </mc:Choice>
              <mc:Fallback>
                <p:oleObj name="Equation" r:id="rId3" imgW="1726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951" y="2065050"/>
                        <a:ext cx="33305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185829"/>
              </p:ext>
            </p:extLst>
          </p:nvPr>
        </p:nvGraphicFramePr>
        <p:xfrm>
          <a:off x="3067800" y="3064642"/>
          <a:ext cx="34893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Equation" r:id="rId5" imgW="1803240" imgH="241200" progId="Equation.DSMT4">
                  <p:embed/>
                </p:oleObj>
              </mc:Choice>
              <mc:Fallback>
                <p:oleObj name="Equation" r:id="rId5" imgW="1803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800" y="3064642"/>
                        <a:ext cx="34893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95674"/>
              </p:ext>
            </p:extLst>
          </p:nvPr>
        </p:nvGraphicFramePr>
        <p:xfrm>
          <a:off x="3039654" y="4138144"/>
          <a:ext cx="4581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Equation" r:id="rId7" imgW="2234880" imgH="253800" progId="Equation.DSMT4">
                  <p:embed/>
                </p:oleObj>
              </mc:Choice>
              <mc:Fallback>
                <p:oleObj name="Equation" r:id="rId7" imgW="2234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654" y="4138144"/>
                        <a:ext cx="4581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2"/>
          <p:cNvCxnSpPr>
            <a:cxnSpLocks noChangeShapeType="1"/>
          </p:cNvCxnSpPr>
          <p:nvPr/>
        </p:nvCxnSpPr>
        <p:spPr bwMode="auto">
          <a:xfrm>
            <a:off x="539750" y="5661720"/>
            <a:ext cx="77771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6"/>
          <p:cNvCxnSpPr>
            <a:cxnSpLocks noChangeShapeType="1"/>
          </p:cNvCxnSpPr>
          <p:nvPr/>
        </p:nvCxnSpPr>
        <p:spPr bwMode="auto">
          <a:xfrm>
            <a:off x="1116013" y="558869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2124075" y="558869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1619250" y="558869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2555875" y="558869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3563938" y="558869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7"/>
          <p:cNvCxnSpPr>
            <a:cxnSpLocks noChangeShapeType="1"/>
          </p:cNvCxnSpPr>
          <p:nvPr/>
        </p:nvCxnSpPr>
        <p:spPr bwMode="auto">
          <a:xfrm>
            <a:off x="5003800" y="558869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8"/>
          <p:cNvCxnSpPr>
            <a:cxnSpLocks noChangeShapeType="1"/>
          </p:cNvCxnSpPr>
          <p:nvPr/>
        </p:nvCxnSpPr>
        <p:spPr bwMode="auto">
          <a:xfrm>
            <a:off x="4500563" y="558869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9"/>
          <p:cNvCxnSpPr>
            <a:cxnSpLocks noChangeShapeType="1"/>
          </p:cNvCxnSpPr>
          <p:nvPr/>
        </p:nvCxnSpPr>
        <p:spPr bwMode="auto">
          <a:xfrm>
            <a:off x="5435600" y="558869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20"/>
          <p:cNvCxnSpPr>
            <a:cxnSpLocks noChangeShapeType="1"/>
          </p:cNvCxnSpPr>
          <p:nvPr/>
        </p:nvCxnSpPr>
        <p:spPr bwMode="auto">
          <a:xfrm>
            <a:off x="6443663" y="558869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21"/>
          <p:cNvCxnSpPr>
            <a:cxnSpLocks noChangeShapeType="1"/>
          </p:cNvCxnSpPr>
          <p:nvPr/>
        </p:nvCxnSpPr>
        <p:spPr bwMode="auto">
          <a:xfrm>
            <a:off x="5940425" y="558869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左大括号 8"/>
          <p:cNvSpPr>
            <a:spLocks/>
          </p:cNvSpPr>
          <p:nvPr/>
        </p:nvSpPr>
        <p:spPr bwMode="auto">
          <a:xfrm rot="5400000">
            <a:off x="2664619" y="3681314"/>
            <a:ext cx="287337" cy="3384550"/>
          </a:xfrm>
          <a:prstGeom prst="leftBrace">
            <a:avLst>
              <a:gd name="adj1" fmla="val 8343"/>
              <a:gd name="adj2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sp>
        <p:nvSpPr>
          <p:cNvPr id="22" name="左大括号 23"/>
          <p:cNvSpPr>
            <a:spLocks/>
          </p:cNvSpPr>
          <p:nvPr/>
        </p:nvSpPr>
        <p:spPr bwMode="auto">
          <a:xfrm rot="5400000">
            <a:off x="6517482" y="3717826"/>
            <a:ext cx="287337" cy="3311525"/>
          </a:xfrm>
          <a:prstGeom prst="leftBrace">
            <a:avLst>
              <a:gd name="adj1" fmla="val 8377"/>
              <a:gd name="adj2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cxnSp>
        <p:nvCxnSpPr>
          <p:cNvPr id="23" name="直接连接符 27"/>
          <p:cNvCxnSpPr>
            <a:cxnSpLocks noChangeShapeType="1"/>
          </p:cNvCxnSpPr>
          <p:nvPr/>
        </p:nvCxnSpPr>
        <p:spPr bwMode="auto">
          <a:xfrm>
            <a:off x="8316913" y="558869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2195513" y="4869160"/>
            <a:ext cx="1688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</a:rPr>
              <a:t>10</a:t>
            </a:r>
            <a:r>
              <a:rPr lang="zh-CN" altLang="en-US" sz="2400" b="1" i="0" dirty="0">
                <a:solidFill>
                  <a:srgbClr val="FF0000"/>
                </a:solidFill>
              </a:rPr>
              <a:t>次，每次</a:t>
            </a:r>
            <a:r>
              <a:rPr lang="en-US" altLang="zh-CN" sz="2400" b="1" i="0" dirty="0">
                <a:solidFill>
                  <a:srgbClr val="FF0000"/>
                </a:solidFill>
              </a:rPr>
              <a:t>2000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sp>
        <p:nvSpPr>
          <p:cNvPr id="25" name="TextBox 30"/>
          <p:cNvSpPr txBox="1">
            <a:spLocks noChangeArrowheads="1"/>
          </p:cNvSpPr>
          <p:nvPr/>
        </p:nvSpPr>
        <p:spPr bwMode="auto">
          <a:xfrm>
            <a:off x="6070600" y="4869160"/>
            <a:ext cx="1688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</a:rPr>
              <a:t>10</a:t>
            </a:r>
            <a:r>
              <a:rPr lang="zh-CN" altLang="en-US" sz="2400" b="1" i="0" dirty="0">
                <a:solidFill>
                  <a:srgbClr val="FF0000"/>
                </a:solidFill>
              </a:rPr>
              <a:t>次，每次</a:t>
            </a:r>
            <a:r>
              <a:rPr lang="en-US" altLang="zh-CN" sz="2400" b="1" i="0" dirty="0">
                <a:solidFill>
                  <a:srgbClr val="FF0000"/>
                </a:solidFill>
              </a:rPr>
              <a:t>1000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49F97CC-ED67-4D38-A970-21DCBEFDA3D4}" type="slidenum">
              <a:rPr lang="zh-CN" altLang="zh-CN" sz="1400" smtClean="0">
                <a:latin typeface="Arial" charset="0"/>
              </a:rPr>
              <a:pPr/>
              <a:t>12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E</a:t>
            </a:r>
            <a:r>
              <a:rPr lang="en-US" altLang="zh-CN" sz="2800" b="1" dirty="0" smtClean="0">
                <a:latin typeface="+mn-lt"/>
                <a:ea typeface="黑体" panose="02010609060101010101" pitchFamily="49" charset="-122"/>
              </a:rPr>
              <a:t>xercise</a:t>
            </a:r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1"/>
            <a:ext cx="8229600" cy="3816424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latin typeface="+mj-lt"/>
                <a:ea typeface="黑体" panose="02010609060101010101" pitchFamily="49" charset="-122"/>
              </a:rPr>
              <a:t>A loan is being repaid with 20 annual payments of $1000 each. </a:t>
            </a:r>
          </a:p>
          <a:p>
            <a:pPr eaLnBrk="1" hangingPunct="1"/>
            <a:r>
              <a:rPr lang="en-US" altLang="zh-CN" sz="2400" b="1" dirty="0" smtClean="0">
                <a:latin typeface="+mj-lt"/>
                <a:ea typeface="黑体" panose="02010609060101010101" pitchFamily="49" charset="-122"/>
              </a:rPr>
              <a:t>At the time of the fifth payment, the borrower wishes to pay an extra $2000 and then repay the balance over 12 years with a revised annual payment. </a:t>
            </a:r>
          </a:p>
          <a:p>
            <a:pPr eaLnBrk="1" hangingPunct="1"/>
            <a:r>
              <a:rPr lang="en-US" altLang="zh-CN" sz="2400" b="1" dirty="0" smtClean="0">
                <a:latin typeface="+mj-lt"/>
                <a:ea typeface="黑体" panose="02010609060101010101" pitchFamily="49" charset="-122"/>
              </a:rPr>
              <a:t>If the effective rate of interest is 9%, find the amount of revised annual payment.</a:t>
            </a:r>
          </a:p>
        </p:txBody>
      </p:sp>
    </p:spTree>
    <p:extLst>
      <p:ext uri="{BB962C8B-B14F-4D97-AF65-F5344CB8AC3E}">
        <p14:creationId xmlns:p14="http://schemas.microsoft.com/office/powerpoint/2010/main" val="272227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8394443-0F31-48FE-8DA2-38C28642DC85}" type="slidenum">
              <a:rPr lang="zh-CN" altLang="zh-CN" sz="1400" smtClean="0">
                <a:latin typeface="Arial" charset="0"/>
              </a:rPr>
              <a:pPr/>
              <a:t>13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解：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由将来法，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年后的本金余额为</a:t>
            </a:r>
          </a:p>
          <a:p>
            <a:pPr eaLnBrk="1" hangingPunct="1"/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    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    如借款人加付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2000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，则本金余额成为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6060.70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。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假设修正付款额为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b="1" i="1" dirty="0" smtClean="0">
                <a:latin typeface="+mn-lt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价值方程为</a:t>
            </a:r>
          </a:p>
          <a:p>
            <a:pPr eaLnBrk="1" hangingPunct="1"/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    故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/>
          </p:nvPr>
        </p:nvGraphicFramePr>
        <p:xfrm>
          <a:off x="1565275" y="1556792"/>
          <a:ext cx="30067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Equation" r:id="rId3" imgW="1460160" imgH="266400" progId="Equation.DSMT4">
                  <p:embed/>
                </p:oleObj>
              </mc:Choice>
              <mc:Fallback>
                <p:oleObj name="Equation" r:id="rId3" imgW="1460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556792"/>
                        <a:ext cx="30067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104"/>
              </p:ext>
            </p:extLst>
          </p:nvPr>
        </p:nvGraphicFramePr>
        <p:xfrm>
          <a:off x="2616200" y="4222949"/>
          <a:ext cx="19669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Equation" r:id="rId5" imgW="990360" imgH="241200" progId="Equation.DSMT4">
                  <p:embed/>
                </p:oleObj>
              </mc:Choice>
              <mc:Fallback>
                <p:oleObj name="Equation" r:id="rId5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222949"/>
                        <a:ext cx="19669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134998"/>
              </p:ext>
            </p:extLst>
          </p:nvPr>
        </p:nvGraphicFramePr>
        <p:xfrm>
          <a:off x="2616200" y="5285830"/>
          <a:ext cx="2879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r:id="rId7" imgW="1410925" imgH="394042" progId="Equation.DSMT4">
                  <p:embed/>
                </p:oleObj>
              </mc:Choice>
              <mc:Fallback>
                <p:oleObj r:id="rId7" imgW="1410925" imgH="3940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5285830"/>
                        <a:ext cx="28797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4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1615564-2C1F-4A3F-BF64-539A4328B3D9}" type="slidenum">
              <a:rPr lang="zh-CN" altLang="zh-CN" sz="1400" smtClean="0">
                <a:latin typeface="Arial" charset="0"/>
              </a:rPr>
              <a:pPr/>
              <a:t>14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2060"/>
            <a:ext cx="8229600" cy="725488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本息分解：每期偿还的本金和利息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772816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SzPct val="70000"/>
              <a:buFont typeface="Wingdings" pitchFamily="2" charset="2"/>
              <a:buBlip>
                <a:blip r:embed="rId3"/>
              </a:buBlip>
            </a:pPr>
            <a:r>
              <a:rPr lang="zh-CN" altLang="zh-CN" sz="2400" b="1" i="0" baseline="0" dirty="0">
                <a:latin typeface="+mn-lt"/>
                <a:ea typeface="黑体" panose="02010609060101010101" pitchFamily="49" charset="-122"/>
              </a:rPr>
              <a:t>设第 </a:t>
            </a:r>
            <a:r>
              <a:rPr lang="en-US" altLang="zh-CN" sz="2400" b="1" baseline="0" dirty="0" smtClean="0">
                <a:latin typeface="+mn-lt"/>
                <a:ea typeface="黑体" panose="02010609060101010101" pitchFamily="49" charset="-122"/>
              </a:rPr>
              <a:t>t </a:t>
            </a:r>
            <a:r>
              <a:rPr lang="zh-CN" altLang="en-US" sz="2400" b="1" i="0" baseline="0" dirty="0" smtClean="0">
                <a:latin typeface="+mn-lt"/>
                <a:ea typeface="黑体" panose="02010609060101010101" pitchFamily="49" charset="-122"/>
              </a:rPr>
              <a:t>年末</a:t>
            </a:r>
            <a:r>
              <a:rPr lang="zh-CN" altLang="zh-CN" sz="2400" b="1" i="0" baseline="0" dirty="0" smtClean="0"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zh-CN" sz="2400" b="1" i="0" baseline="0" dirty="0">
                <a:latin typeface="+mn-lt"/>
                <a:ea typeface="黑体" panose="02010609060101010101" pitchFamily="49" charset="-122"/>
              </a:rPr>
              <a:t>还款额为 </a:t>
            </a:r>
            <a:r>
              <a:rPr lang="zh-CN" altLang="zh-CN" sz="2400" b="1" baseline="0" dirty="0">
                <a:latin typeface="+mn-lt"/>
                <a:ea typeface="黑体" panose="02010609060101010101" pitchFamily="49" charset="-122"/>
              </a:rPr>
              <a:t>R </a:t>
            </a:r>
            <a:r>
              <a:rPr lang="zh-CN" altLang="zh-CN" sz="2400" b="1" i="0" baseline="0" dirty="0">
                <a:latin typeface="+mn-lt"/>
                <a:ea typeface="黑体" panose="02010609060101010101" pitchFamily="49" charset="-122"/>
              </a:rPr>
              <a:t>，</a:t>
            </a:r>
            <a:r>
              <a:rPr lang="zh-CN" altLang="zh-CN" sz="2400" b="1" i="0" baseline="0" dirty="0" smtClean="0">
                <a:latin typeface="+mn-lt"/>
                <a:ea typeface="黑体" panose="02010609060101010101" pitchFamily="49" charset="-122"/>
              </a:rPr>
              <a:t>利息为 </a:t>
            </a:r>
            <a:r>
              <a:rPr lang="zh-CN" altLang="zh-CN" sz="2400" b="1" baseline="0" dirty="0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t</a:t>
            </a:r>
            <a:r>
              <a:rPr lang="zh-CN" altLang="zh-CN" sz="2400" b="1" i="0" baseline="0" dirty="0" smtClean="0">
                <a:latin typeface="+mn-lt"/>
                <a:ea typeface="黑体" panose="02010609060101010101" pitchFamily="49" charset="-122"/>
              </a:rPr>
              <a:t>，本金为</a:t>
            </a:r>
            <a:r>
              <a:rPr lang="zh-CN" altLang="zh-CN" sz="2400" b="1" baseline="0" dirty="0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t</a:t>
            </a:r>
            <a:r>
              <a:rPr lang="zh-CN" altLang="zh-CN" sz="2400" b="1" i="0" baseline="0" dirty="0" smtClean="0">
                <a:latin typeface="+mn-lt"/>
                <a:ea typeface="黑体" panose="02010609060101010101" pitchFamily="49" charset="-122"/>
              </a:rPr>
              <a:t>，</a:t>
            </a:r>
            <a:r>
              <a:rPr lang="zh-CN" altLang="zh-CN" sz="2400" b="1" i="0" baseline="0" dirty="0">
                <a:latin typeface="+mn-lt"/>
                <a:ea typeface="黑体" panose="02010609060101010101" pitchFamily="49" charset="-122"/>
              </a:rPr>
              <a:t>记 </a:t>
            </a:r>
            <a:r>
              <a:rPr lang="zh-CN" altLang="zh-CN" sz="2400" b="1" baseline="0" dirty="0" smtClean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2400" b="1" dirty="0" smtClean="0">
                <a:latin typeface="+mn-lt"/>
                <a:ea typeface="黑体" panose="02010609060101010101" pitchFamily="49" charset="-122"/>
              </a:rPr>
              <a:t>t </a:t>
            </a:r>
            <a:r>
              <a:rPr lang="en-US" altLang="zh-CN" sz="2400" b="1" i="0" dirty="0">
                <a:latin typeface="+mn-lt"/>
                <a:ea typeface="黑体" panose="02010609060101010101" pitchFamily="49" charset="-122"/>
              </a:rPr>
              <a:t>‒</a:t>
            </a:r>
            <a:r>
              <a:rPr lang="en-US" altLang="zh-CN" sz="2400" b="1" i="0" dirty="0" smtClean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zh-CN" sz="2400" b="1" i="0" baseline="0" dirty="0" smtClean="0">
                <a:latin typeface="+mn-lt"/>
                <a:ea typeface="黑体" panose="02010609060101010101" pitchFamily="49" charset="-122"/>
              </a:rPr>
              <a:t>为第</a:t>
            </a:r>
            <a:r>
              <a:rPr lang="en-US" altLang="zh-CN" sz="2400" b="1" i="0" baseline="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1" baseline="0" dirty="0" smtClean="0">
                <a:latin typeface="+mn-lt"/>
                <a:ea typeface="黑体" panose="02010609060101010101" pitchFamily="49" charset="-122"/>
              </a:rPr>
              <a:t>t −</a:t>
            </a:r>
            <a:r>
              <a:rPr lang="en-US" altLang="zh-CN" sz="2400" b="1" i="0" baseline="0" dirty="0" smtClean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b="1" i="0" baseline="0" dirty="0" smtClean="0">
                <a:latin typeface="+mn-lt"/>
                <a:ea typeface="黑体" panose="02010609060101010101" pitchFamily="49" charset="-122"/>
              </a:rPr>
              <a:t>年末</a:t>
            </a:r>
            <a:r>
              <a:rPr lang="zh-CN" altLang="zh-CN" sz="2400" b="1" i="0" baseline="0" dirty="0" smtClean="0"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zh-CN" sz="2400" b="1" i="0" baseline="0" dirty="0">
                <a:latin typeface="+mn-lt"/>
                <a:ea typeface="黑体" panose="02010609060101010101" pitchFamily="49" charset="-122"/>
              </a:rPr>
              <a:t>未偿</a:t>
            </a:r>
            <a:r>
              <a:rPr lang="zh-CN" altLang="zh-CN" sz="2400" b="1" i="0" baseline="0" dirty="0" smtClean="0">
                <a:latin typeface="+mn-lt"/>
                <a:ea typeface="黑体" panose="02010609060101010101" pitchFamily="49" charset="-122"/>
              </a:rPr>
              <a:t>还</a:t>
            </a:r>
            <a:r>
              <a:rPr lang="zh-CN" altLang="en-US" sz="2400" b="1" i="0" baseline="0" dirty="0" smtClean="0">
                <a:latin typeface="+mn-lt"/>
                <a:ea typeface="黑体" panose="02010609060101010101" pitchFamily="49" charset="-122"/>
              </a:rPr>
              <a:t>本金</a:t>
            </a:r>
            <a:r>
              <a:rPr lang="zh-CN" altLang="zh-CN" sz="2400" b="1" i="0" baseline="0" dirty="0" smtClean="0">
                <a:latin typeface="+mn-lt"/>
                <a:ea typeface="黑体" panose="02010609060101010101" pitchFamily="49" charset="-122"/>
              </a:rPr>
              <a:t>余额</a:t>
            </a:r>
            <a:r>
              <a:rPr lang="zh-CN" altLang="zh-CN" sz="2400" b="1" i="0" baseline="0" dirty="0">
                <a:latin typeface="+mn-lt"/>
                <a:ea typeface="黑体" panose="02010609060101010101" pitchFamily="49" charset="-122"/>
              </a:rPr>
              <a:t>，则有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SzPct val="70000"/>
              <a:buFont typeface="Wingdings" pitchFamily="2" charset="2"/>
              <a:buBlip>
                <a:blip r:embed="rId3"/>
              </a:buBlip>
            </a:pPr>
            <a:endParaRPr lang="zh-CN" altLang="zh-CN" sz="2400" b="1" i="0" baseline="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SzPct val="70000"/>
              <a:buFont typeface="Wingdings" pitchFamily="2" charset="2"/>
              <a:buBlip>
                <a:blip r:embed="rId3"/>
              </a:buBlip>
            </a:pPr>
            <a:endParaRPr lang="zh-CN" altLang="zh-CN" sz="2400" b="1" i="0" baseline="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SzPct val="70000"/>
              <a:buFont typeface="Wingdings" pitchFamily="2" charset="2"/>
              <a:buBlip>
                <a:blip r:embed="rId3"/>
              </a:buBlip>
            </a:pPr>
            <a:endParaRPr lang="zh-CN" altLang="zh-CN" sz="2400" b="1" i="0" baseline="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SzPct val="70000"/>
              <a:buFont typeface="Wingdings" pitchFamily="2" charset="2"/>
              <a:buBlip>
                <a:blip r:embed="rId3"/>
              </a:buBlip>
            </a:pPr>
            <a:endParaRPr lang="zh-CN" altLang="zh-CN" sz="2400" b="1" i="0" baseline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/>
          </p:nvPr>
        </p:nvGraphicFramePr>
        <p:xfrm>
          <a:off x="1403648" y="3501008"/>
          <a:ext cx="5867024" cy="79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Equation" r:id="rId4" imgW="2070000" imgH="279360" progId="Equation.DSMT4">
                  <p:embed/>
                </p:oleObj>
              </mc:Choice>
              <mc:Fallback>
                <p:oleObj name="Equation" r:id="rId4" imgW="2070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01008"/>
                        <a:ext cx="5867024" cy="792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/>
          </p:nvPr>
        </p:nvGraphicFramePr>
        <p:xfrm>
          <a:off x="1403648" y="5013176"/>
          <a:ext cx="3896704" cy="73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Equation" r:id="rId6" imgW="1282680" imgH="241200" progId="Equation.DSMT4">
                  <p:embed/>
                </p:oleObj>
              </mc:Choice>
              <mc:Fallback>
                <p:oleObj name="Equation" r:id="rId6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013176"/>
                        <a:ext cx="3896704" cy="733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6D8E333-4F89-46FA-8051-DC1380FD04EC}" type="slidenum">
              <a:rPr lang="zh-CN" altLang="zh-CN" sz="1400" smtClean="0">
                <a:latin typeface="Arial" charset="0"/>
              </a:rPr>
              <a:pPr/>
              <a:t>15</a:t>
            </a:fld>
            <a:endParaRPr lang="zh-CN" altLang="zh-CN" sz="1400" smtClean="0">
              <a:latin typeface="Arial" charset="0"/>
            </a:endParaRP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115877"/>
              </p:ext>
            </p:extLst>
          </p:nvPr>
        </p:nvGraphicFramePr>
        <p:xfrm>
          <a:off x="379413" y="1363117"/>
          <a:ext cx="8120062" cy="480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Document" r:id="rId3" imgW="4719991" imgH="2788148" progId="Word.Document.8">
                  <p:embed/>
                </p:oleObj>
              </mc:Choice>
              <mc:Fallback>
                <p:oleObj name="Document" r:id="rId3" imgW="4719991" imgH="27881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358" r="10071" b="6889"/>
                      <a:stretch>
                        <a:fillRect/>
                      </a:stretch>
                    </p:blipFill>
                    <p:spPr bwMode="auto">
                      <a:xfrm>
                        <a:off x="379413" y="1363117"/>
                        <a:ext cx="8120062" cy="480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491880" y="620688"/>
            <a:ext cx="2252663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分期偿还表</a:t>
            </a:r>
          </a:p>
        </p:txBody>
      </p:sp>
      <p:sp>
        <p:nvSpPr>
          <p:cNvPr id="18440" name="矩形 1"/>
          <p:cNvSpPr>
            <a:spLocks noChangeArrowheads="1"/>
          </p:cNvSpPr>
          <p:nvPr/>
        </p:nvSpPr>
        <p:spPr bwMode="auto">
          <a:xfrm>
            <a:off x="611188" y="3549104"/>
            <a:ext cx="7705725" cy="576263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5076825" y="3549104"/>
            <a:ext cx="844550" cy="5762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11188" y="5493196"/>
            <a:ext cx="7705725" cy="576064"/>
          </a:xfrm>
          <a:prstGeom prst="rect">
            <a:avLst/>
          </a:prstGeom>
          <a:noFill/>
          <a:ln w="76200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9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0674F1F-654C-4567-B9E8-47496516B856}" type="slidenum">
              <a:rPr lang="zh-CN" altLang="zh-CN" sz="1400" smtClean="0">
                <a:latin typeface="Arial" charset="0"/>
              </a:rPr>
              <a:pPr/>
              <a:t>16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251520" y="6309320"/>
            <a:ext cx="7761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00" dirty="0" err="1">
                <a:latin typeface="Arial" charset="0"/>
              </a:rPr>
              <a:t>i</a:t>
            </a:r>
            <a:r>
              <a:rPr lang="en-US" altLang="zh-CN" sz="200" dirty="0">
                <a:latin typeface="Arial" charset="0"/>
              </a:rPr>
              <a:t>=0.1</a:t>
            </a:r>
          </a:p>
          <a:p>
            <a:r>
              <a:rPr lang="en-US" altLang="zh-CN" sz="200" dirty="0">
                <a:latin typeface="Arial" charset="0"/>
              </a:rPr>
              <a:t>n=20</a:t>
            </a:r>
          </a:p>
          <a:p>
            <a:r>
              <a:rPr lang="en-US" altLang="zh-CN" sz="200" dirty="0">
                <a:latin typeface="Arial" charset="0"/>
              </a:rPr>
              <a:t>v=(</a:t>
            </a:r>
            <a:r>
              <a:rPr lang="en-US" altLang="zh-CN" sz="200" dirty="0" err="1">
                <a:latin typeface="Arial" charset="0"/>
              </a:rPr>
              <a:t>1+i</a:t>
            </a:r>
            <a:r>
              <a:rPr lang="en-US" altLang="zh-CN" sz="200" dirty="0">
                <a:latin typeface="Arial" charset="0"/>
              </a:rPr>
              <a:t>)^(-1)</a:t>
            </a:r>
          </a:p>
          <a:p>
            <a:r>
              <a:rPr lang="en-US" altLang="zh-CN" sz="200" dirty="0">
                <a:latin typeface="Arial" charset="0"/>
              </a:rPr>
              <a:t>I=P=B=NULL</a:t>
            </a:r>
          </a:p>
          <a:p>
            <a:r>
              <a:rPr lang="en-US" altLang="zh-CN" sz="200" dirty="0">
                <a:latin typeface="Arial" charset="0"/>
              </a:rPr>
              <a:t>for (k in </a:t>
            </a:r>
            <a:r>
              <a:rPr lang="en-US" altLang="zh-CN" sz="200" dirty="0" err="1">
                <a:latin typeface="Arial" charset="0"/>
              </a:rPr>
              <a:t>1:n</a:t>
            </a:r>
            <a:r>
              <a:rPr lang="en-US" altLang="zh-CN" sz="200" dirty="0">
                <a:latin typeface="Arial" charset="0"/>
              </a:rPr>
              <a:t>){</a:t>
            </a:r>
          </a:p>
          <a:p>
            <a:r>
              <a:rPr lang="en-US" altLang="zh-CN" sz="200" dirty="0">
                <a:latin typeface="Arial" charset="0"/>
              </a:rPr>
              <a:t>  I[k]=1-v^(</a:t>
            </a:r>
            <a:r>
              <a:rPr lang="en-US" altLang="zh-CN" sz="200" dirty="0" err="1">
                <a:latin typeface="Arial" charset="0"/>
              </a:rPr>
              <a:t>n-k+1</a:t>
            </a:r>
            <a:r>
              <a:rPr lang="en-US" altLang="zh-CN" sz="200" dirty="0">
                <a:latin typeface="Arial" charset="0"/>
              </a:rPr>
              <a:t>)</a:t>
            </a:r>
          </a:p>
          <a:p>
            <a:r>
              <a:rPr lang="en-US" altLang="zh-CN" sz="200" dirty="0">
                <a:latin typeface="Arial" charset="0"/>
              </a:rPr>
              <a:t>  P[k]=v^(</a:t>
            </a:r>
            <a:r>
              <a:rPr lang="en-US" altLang="zh-CN" sz="200" dirty="0" err="1">
                <a:latin typeface="Arial" charset="0"/>
              </a:rPr>
              <a:t>n-k+1</a:t>
            </a:r>
            <a:r>
              <a:rPr lang="en-US" altLang="zh-CN" sz="200" dirty="0">
                <a:latin typeface="Arial" charset="0"/>
              </a:rPr>
              <a:t>)</a:t>
            </a:r>
          </a:p>
          <a:p>
            <a:r>
              <a:rPr lang="en-US" altLang="zh-CN" sz="200" dirty="0">
                <a:latin typeface="Arial" charset="0"/>
              </a:rPr>
              <a:t>  B[k]=(1-v^(n-k))/</a:t>
            </a:r>
            <a:r>
              <a:rPr lang="en-US" altLang="zh-CN" sz="200" dirty="0" err="1">
                <a:latin typeface="Arial" charset="0"/>
              </a:rPr>
              <a:t>i</a:t>
            </a:r>
            <a:endParaRPr lang="en-US" altLang="zh-CN" sz="200" dirty="0">
              <a:latin typeface="Arial" charset="0"/>
            </a:endParaRPr>
          </a:p>
          <a:p>
            <a:r>
              <a:rPr lang="en-US" altLang="zh-CN" sz="200" dirty="0">
                <a:latin typeface="Arial" charset="0"/>
              </a:rPr>
              <a:t>}</a:t>
            </a:r>
          </a:p>
          <a:p>
            <a:r>
              <a:rPr lang="en-US" altLang="zh-CN" sz="200" dirty="0" err="1" smtClean="0">
                <a:latin typeface="Arial" charset="0"/>
              </a:rPr>
              <a:t>dat</a:t>
            </a:r>
            <a:r>
              <a:rPr lang="en-US" altLang="zh-CN" sz="200" dirty="0" smtClean="0">
                <a:latin typeface="Arial" charset="0"/>
              </a:rPr>
              <a:t>=</a:t>
            </a:r>
            <a:r>
              <a:rPr lang="en-US" altLang="zh-CN" sz="200" dirty="0" err="1">
                <a:latin typeface="Arial" charset="0"/>
              </a:rPr>
              <a:t>r</a:t>
            </a:r>
            <a:r>
              <a:rPr lang="en-US" altLang="zh-CN" sz="200" dirty="0" err="1" smtClean="0">
                <a:latin typeface="Arial" charset="0"/>
              </a:rPr>
              <a:t>bind</a:t>
            </a:r>
            <a:r>
              <a:rPr lang="en-US" altLang="zh-CN" sz="200" dirty="0" smtClean="0">
                <a:latin typeface="Arial" charset="0"/>
              </a:rPr>
              <a:t>(interest=</a:t>
            </a:r>
            <a:r>
              <a:rPr lang="en-US" altLang="zh-CN" sz="200" dirty="0" err="1" smtClean="0">
                <a:latin typeface="Arial" charset="0"/>
              </a:rPr>
              <a:t>I,principal</a:t>
            </a:r>
            <a:r>
              <a:rPr lang="en-US" altLang="zh-CN" sz="200" dirty="0" smtClean="0">
                <a:latin typeface="Arial" charset="0"/>
              </a:rPr>
              <a:t>=P</a:t>
            </a:r>
            <a:r>
              <a:rPr lang="en-US" altLang="zh-CN" sz="200" dirty="0">
                <a:latin typeface="Arial" charset="0"/>
              </a:rPr>
              <a:t>)</a:t>
            </a:r>
          </a:p>
          <a:p>
            <a:r>
              <a:rPr lang="en-US" altLang="zh-CN" sz="200" dirty="0" err="1" smtClean="0">
                <a:latin typeface="Arial" charset="0"/>
              </a:rPr>
              <a:t>barplot</a:t>
            </a:r>
            <a:r>
              <a:rPr lang="en-US" altLang="zh-CN" sz="200" dirty="0" smtClean="0">
                <a:latin typeface="Arial" charset="0"/>
              </a:rPr>
              <a:t>(</a:t>
            </a:r>
            <a:r>
              <a:rPr lang="en-US" altLang="zh-CN" sz="200" dirty="0" err="1" smtClean="0">
                <a:latin typeface="Arial" charset="0"/>
              </a:rPr>
              <a:t>dat,names.arg</a:t>
            </a:r>
            <a:r>
              <a:rPr lang="en-US" altLang="zh-CN" sz="200" dirty="0" smtClean="0">
                <a:latin typeface="Arial" charset="0"/>
              </a:rPr>
              <a:t>=</a:t>
            </a:r>
            <a:r>
              <a:rPr lang="en-US" altLang="zh-CN" sz="200" dirty="0" err="1" smtClean="0">
                <a:latin typeface="Arial" charset="0"/>
              </a:rPr>
              <a:t>1:20,main</a:t>
            </a:r>
            <a:r>
              <a:rPr lang="en-US" altLang="zh-CN" sz="200" dirty="0">
                <a:latin typeface="Arial" charset="0"/>
              </a:rPr>
              <a:t>='20</a:t>
            </a:r>
            <a:r>
              <a:rPr lang="zh-CN" altLang="en-US" sz="200" dirty="0">
                <a:latin typeface="Arial" charset="0"/>
              </a:rPr>
              <a:t>年期的等额分期偿还：</a:t>
            </a:r>
          </a:p>
          <a:p>
            <a:r>
              <a:rPr lang="zh-CN" altLang="en-US" sz="200" dirty="0">
                <a:latin typeface="Arial" charset="0"/>
              </a:rPr>
              <a:t>        </a:t>
            </a:r>
            <a:r>
              <a:rPr lang="zh-CN" altLang="en-US" sz="200" dirty="0" smtClean="0">
                <a:latin typeface="Arial" charset="0"/>
              </a:rPr>
              <a:t>利息（深色</a:t>
            </a:r>
            <a:r>
              <a:rPr lang="zh-CN" altLang="en-US" sz="200" dirty="0">
                <a:latin typeface="Arial" charset="0"/>
              </a:rPr>
              <a:t>）递减，本金（浅色）递增</a:t>
            </a:r>
            <a:r>
              <a:rPr lang="en-US" altLang="zh-CN" sz="200" dirty="0">
                <a:latin typeface="Arial" charset="0"/>
              </a:rPr>
              <a:t>',</a:t>
            </a:r>
            <a:r>
              <a:rPr lang="en-US" altLang="zh-CN" sz="200" dirty="0" err="1">
                <a:latin typeface="Arial" charset="0"/>
              </a:rPr>
              <a:t>xlab</a:t>
            </a:r>
            <a:r>
              <a:rPr lang="en-US" altLang="zh-CN" sz="200" dirty="0">
                <a:latin typeface="Arial" charset="0"/>
              </a:rPr>
              <a:t>='</a:t>
            </a:r>
            <a:r>
              <a:rPr lang="zh-CN" altLang="en-US" sz="200" dirty="0">
                <a:latin typeface="Arial" charset="0"/>
              </a:rPr>
              <a:t>年度</a:t>
            </a:r>
            <a:r>
              <a:rPr lang="en-US" altLang="zh-CN" sz="200" dirty="0">
                <a:latin typeface="Arial" charset="0"/>
              </a:rPr>
              <a:t>',</a:t>
            </a:r>
            <a:r>
              <a:rPr lang="en-US" altLang="zh-CN" sz="200" dirty="0" err="1">
                <a:latin typeface="Arial" charset="0"/>
              </a:rPr>
              <a:t>ylab</a:t>
            </a:r>
            <a:r>
              <a:rPr lang="en-US" altLang="zh-CN" sz="200" dirty="0">
                <a:latin typeface="Arial" charset="0"/>
              </a:rPr>
              <a:t>='</a:t>
            </a:r>
            <a:r>
              <a:rPr lang="zh-CN" altLang="en-US" sz="200" dirty="0">
                <a:latin typeface="Arial" charset="0"/>
              </a:rPr>
              <a:t>每年的付款额</a:t>
            </a:r>
            <a:r>
              <a:rPr lang="en-US" altLang="zh-CN" sz="200" dirty="0">
                <a:latin typeface="Arial" charset="0"/>
              </a:rPr>
              <a:t>')</a:t>
            </a:r>
            <a:endParaRPr lang="zh-CN" altLang="en-US" sz="200" dirty="0">
              <a:latin typeface="Arial" charset="0"/>
            </a:endParaRPr>
          </a:p>
        </p:txBody>
      </p:sp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01" y="980728"/>
            <a:ext cx="5969000" cy="2674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29" y="4077072"/>
            <a:ext cx="5935820" cy="2263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1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B2444A1-B03D-479C-B33A-31261D9ECFF4}" type="slidenum">
              <a:rPr lang="zh-CN" altLang="zh-CN" sz="1400" smtClean="0">
                <a:latin typeface="Arial" charset="0"/>
              </a:rPr>
              <a:pPr/>
              <a:t>17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179388" y="6381750"/>
            <a:ext cx="1243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00">
                <a:latin typeface="Arial" charset="0"/>
              </a:rPr>
              <a:t>i=0.1</a:t>
            </a:r>
          </a:p>
          <a:p>
            <a:r>
              <a:rPr lang="en-US" altLang="zh-CN" sz="200">
                <a:latin typeface="Arial" charset="0"/>
              </a:rPr>
              <a:t>n=20</a:t>
            </a:r>
          </a:p>
          <a:p>
            <a:r>
              <a:rPr lang="en-US" altLang="zh-CN" sz="200">
                <a:latin typeface="Arial" charset="0"/>
              </a:rPr>
              <a:t>v=(1+i)^(-1)</a:t>
            </a:r>
          </a:p>
          <a:p>
            <a:r>
              <a:rPr lang="en-US" altLang="zh-CN" sz="200">
                <a:latin typeface="Arial" charset="0"/>
              </a:rPr>
              <a:t>I=P=B=NULL</a:t>
            </a:r>
          </a:p>
          <a:p>
            <a:r>
              <a:rPr lang="en-US" altLang="zh-CN" sz="200">
                <a:latin typeface="Arial" charset="0"/>
              </a:rPr>
              <a:t>for (k in 1:n){	B[k]=(1-v^(n-k))/i}</a:t>
            </a:r>
          </a:p>
          <a:p>
            <a:r>
              <a:rPr lang="en-US" altLang="zh-CN" sz="200">
                <a:latin typeface="Arial" charset="0"/>
              </a:rPr>
              <a:t>barplot(B,names.arg=1:20,main='20</a:t>
            </a:r>
            <a:r>
              <a:rPr lang="zh-CN" altLang="en-US" sz="200">
                <a:latin typeface="Arial" charset="0"/>
              </a:rPr>
              <a:t>年期的等额分期偿还的未偿还贷款余额</a:t>
            </a:r>
            <a:r>
              <a:rPr lang="en-US" altLang="zh-CN" sz="200">
                <a:latin typeface="Arial" charset="0"/>
              </a:rPr>
              <a:t>')</a:t>
            </a:r>
            <a:endParaRPr lang="zh-CN" altLang="en-US" sz="200">
              <a:latin typeface="Arial" charset="0"/>
            </a:endParaRP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8863012" cy="1883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860692" cy="2193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73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96E4C9E-FFF8-4797-BF7C-60DF6496A0DE}" type="slidenum">
              <a:rPr lang="zh-CN" altLang="zh-CN" sz="1400" smtClean="0">
                <a:latin typeface="Arial" charset="0"/>
              </a:rPr>
              <a:pPr/>
              <a:t>18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208962" cy="54006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例：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一笔贷款的期限为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年，每季度末等额偿还一次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，每年复利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次的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年贷款利率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为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6%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，如果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第一年末偿还的本金为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2000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元，计算在第二年末应该偿还的本金。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1200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解：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季度实际利率为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1.5%</a:t>
            </a:r>
            <a:endParaRPr lang="en-US" altLang="zh-CN" b="1" i="1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    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年末（第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次）偿还的本金：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b="1" baseline="-2500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Rv</a:t>
            </a:r>
            <a:r>
              <a:rPr lang="en-US" altLang="zh-CN" b="1" baseline="30000" dirty="0" err="1" smtClean="0">
                <a:latin typeface="+mn-lt"/>
                <a:ea typeface="黑体" panose="02010609060101010101" pitchFamily="49" charset="-122"/>
              </a:rPr>
              <a:t>8</a:t>
            </a:r>
            <a:r>
              <a:rPr lang="en-US" altLang="zh-CN" b="1" i="1" baseline="30000" dirty="0" smtClean="0">
                <a:latin typeface="+mn-lt"/>
                <a:ea typeface="黑体" panose="02010609060101010101" pitchFamily="49" charset="-122"/>
              </a:rPr>
              <a:t>–</a:t>
            </a:r>
            <a:r>
              <a:rPr lang="en-US" altLang="zh-CN" b="1" baseline="30000" dirty="0" smtClean="0">
                <a:latin typeface="+mn-lt"/>
                <a:ea typeface="黑体" panose="02010609060101010101" pitchFamily="49" charset="-122"/>
              </a:rPr>
              <a:t>4+1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Rv</a:t>
            </a:r>
            <a:r>
              <a:rPr lang="en-US" altLang="zh-CN" b="1" baseline="30000" dirty="0" err="1" smtClean="0">
                <a:latin typeface="+mn-lt"/>
                <a:ea typeface="黑体" panose="02010609060101010101" pitchFamily="49" charset="-122"/>
              </a:rPr>
              <a:t>5</a:t>
            </a:r>
            <a:endParaRPr lang="en-US" altLang="zh-CN" b="1" baseline="30000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   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年末（第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8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次）偿还的本金：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8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Rv</a:t>
            </a:r>
            <a:r>
              <a:rPr lang="en-US" altLang="zh-CN" b="1" baseline="30000" dirty="0" err="1" smtClean="0">
                <a:latin typeface="+mn-lt"/>
                <a:ea typeface="黑体" panose="02010609060101010101" pitchFamily="49" charset="-122"/>
              </a:rPr>
              <a:t>8</a:t>
            </a:r>
            <a:r>
              <a:rPr lang="en-US" altLang="zh-CN" b="1" baseline="30000" dirty="0" smtClean="0">
                <a:latin typeface="+mn-lt"/>
                <a:ea typeface="黑体" panose="02010609060101010101" pitchFamily="49" charset="-122"/>
              </a:rPr>
              <a:t>–8+1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Rv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所以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8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/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v</a:t>
            </a:r>
            <a:r>
              <a:rPr lang="en-US" altLang="zh-CN" b="1" baseline="30000" dirty="0" smtClean="0">
                <a:latin typeface="+mn-lt"/>
                <a:ea typeface="黑体" panose="02010609060101010101" pitchFamily="49" charset="-122"/>
              </a:rPr>
              <a:t>–4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(1 + </a:t>
            </a:r>
            <a:r>
              <a:rPr lang="en-US" altLang="zh-CN" b="1" i="1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)</a:t>
            </a:r>
            <a:r>
              <a:rPr lang="en-US" altLang="zh-CN" b="1" baseline="30000" dirty="0" smtClean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，即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b="1" i="1" dirty="0" smtClean="0"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8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(1 + </a:t>
            </a:r>
            <a:r>
              <a:rPr lang="en-US" altLang="zh-CN" b="1" i="1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)</a:t>
            </a:r>
            <a:r>
              <a:rPr lang="en-US" altLang="zh-CN" b="1" baseline="30000" dirty="0" smtClean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2000(1.015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)</a:t>
            </a:r>
            <a:r>
              <a:rPr lang="en-US" altLang="zh-CN" b="1" baseline="30000" dirty="0" smtClean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2122.73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（元）</a:t>
            </a:r>
          </a:p>
        </p:txBody>
      </p:sp>
    </p:spTree>
    <p:extLst>
      <p:ext uri="{BB962C8B-B14F-4D97-AF65-F5344CB8AC3E}">
        <p14:creationId xmlns:p14="http://schemas.microsoft.com/office/powerpoint/2010/main" val="3311078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774745F-88AE-4C0D-9D3D-9E730EDE4CE2}" type="slidenum">
              <a:rPr lang="zh-CN" altLang="zh-CN" sz="1400" smtClean="0">
                <a:latin typeface="Arial" charset="0"/>
              </a:rPr>
              <a:pPr/>
              <a:t>19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+mn-lt"/>
                <a:ea typeface="黑体" panose="02010609060101010101" pitchFamily="49" charset="-122"/>
              </a:rPr>
              <a:t>Example</a:t>
            </a:r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A $1000 loan is being repaid by payments of $100 at the end of each quarter for as long as necessary, plus a smaller final payment. If the nominal rate of interest convertible quarterly is 16%, find the amount of principle and interest in the fourth payment.</a:t>
            </a:r>
          </a:p>
        </p:txBody>
      </p:sp>
    </p:spTree>
    <p:extLst>
      <p:ext uri="{BB962C8B-B14F-4D97-AF65-F5344CB8AC3E}">
        <p14:creationId xmlns:p14="http://schemas.microsoft.com/office/powerpoint/2010/main" val="16813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0797853-DC32-44D1-901B-6EB864D4D032}" type="slidenum">
              <a:rPr lang="zh-CN" altLang="zh-CN" sz="1400" smtClean="0">
                <a:latin typeface="Arial" charset="0"/>
              </a:rPr>
              <a:pPr/>
              <a:t>2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08720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229600" cy="438271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分期偿还法（amortization method）</a:t>
            </a: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等额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变额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偿债基金法（sinking fund method）</a:t>
            </a: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等额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变额</a:t>
            </a:r>
          </a:p>
        </p:txBody>
      </p:sp>
    </p:spTree>
    <p:extLst>
      <p:ext uri="{BB962C8B-B14F-4D97-AF65-F5344CB8AC3E}">
        <p14:creationId xmlns:p14="http://schemas.microsoft.com/office/powerpoint/2010/main" val="21893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E140DA0-BC8E-4D7C-84C3-7E15474EA5DA}" type="slidenum">
              <a:rPr lang="zh-CN" altLang="zh-CN" sz="1400" smtClean="0">
                <a:latin typeface="Arial" charset="0"/>
              </a:rPr>
              <a:pPr/>
              <a:t>20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5960" y="1114021"/>
            <a:ext cx="8075612" cy="38639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解：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第三次还款后的未偿还本金余额为</a:t>
            </a:r>
          </a:p>
          <a:p>
            <a:pPr eaLnBrk="1" hangingPunct="1"/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从而有</a:t>
            </a:r>
          </a:p>
          <a:p>
            <a:pPr eaLnBrk="1" hangingPunct="1"/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+mn-lt"/>
            </a:endParaRPr>
          </a:p>
          <a:p>
            <a:pPr eaLnBrk="1" hangingPunct="1"/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注意：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此例无需算出最后一次付款的时期与金额。</a:t>
            </a:r>
          </a:p>
          <a:p>
            <a:pPr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注：另一种解法（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了解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091272"/>
              </p:ext>
            </p:extLst>
          </p:nvPr>
        </p:nvGraphicFramePr>
        <p:xfrm>
          <a:off x="2598045" y="1587085"/>
          <a:ext cx="42783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Equation" r:id="rId3" imgW="2247840" imgH="253800" progId="Equation.DSMT4">
                  <p:embed/>
                </p:oleObj>
              </mc:Choice>
              <mc:Fallback>
                <p:oleObj name="Equation" r:id="rId3" imgW="2247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045" y="1587085"/>
                        <a:ext cx="42783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689648"/>
              </p:ext>
            </p:extLst>
          </p:nvPr>
        </p:nvGraphicFramePr>
        <p:xfrm>
          <a:off x="2605027" y="2658653"/>
          <a:ext cx="31686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r:id="rId5" imgW="1600895" imgH="228699" progId="Equation.DSMT4">
                  <p:embed/>
                </p:oleObj>
              </mc:Choice>
              <mc:Fallback>
                <p:oleObj r:id="rId5" imgW="1600895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27" y="2658653"/>
                        <a:ext cx="31686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122641"/>
              </p:ext>
            </p:extLst>
          </p:nvPr>
        </p:nvGraphicFramePr>
        <p:xfrm>
          <a:off x="2605027" y="3482570"/>
          <a:ext cx="28813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r:id="rId7" imgW="1511956" imgH="228699" progId="Equation.DSMT4">
                  <p:embed/>
                </p:oleObj>
              </mc:Choice>
              <mc:Fallback>
                <p:oleObj r:id="rId7" imgW="1511956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27" y="3482570"/>
                        <a:ext cx="28813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9402511"/>
              </p:ext>
            </p:extLst>
          </p:nvPr>
        </p:nvGraphicFramePr>
        <p:xfrm>
          <a:off x="1245331" y="5377669"/>
          <a:ext cx="61833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Equation" r:id="rId9" imgW="2768400" imgH="482400" progId="Equation.DSMT4">
                  <p:embed/>
                </p:oleObj>
              </mc:Choice>
              <mc:Fallback>
                <p:oleObj name="Equation" r:id="rId9" imgW="2768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331" y="5377669"/>
                        <a:ext cx="6183312" cy="10779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0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4DE0535-F652-472C-8E92-E9FBAE7F3FD7}" type="slidenum">
              <a:rPr lang="zh-CN" altLang="zh-CN" sz="1400" smtClean="0">
                <a:latin typeface="+mj-lt"/>
              </a:rPr>
              <a:pPr/>
              <a:t>21</a:t>
            </a:fld>
            <a:endParaRPr lang="zh-CN" altLang="zh-CN" sz="1400" smtClean="0">
              <a:latin typeface="+mj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Exercise</a:t>
            </a:r>
            <a:r>
              <a:rPr lang="zh-CN" altLang="en-US" sz="2800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A loan is being amortized by means of level monthly payments at an annual effective interest rate of 8%. The amount of principal repaid in the 12-</a:t>
            </a:r>
            <a:r>
              <a:rPr lang="en-US" altLang="zh-CN" b="1" dirty="0" err="1" smtClean="0">
                <a:latin typeface="+mj-lt"/>
                <a:ea typeface="黑体" panose="02010609060101010101" pitchFamily="49" charset="-122"/>
              </a:rPr>
              <a:t>th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payment is 1000 and the amount of principal repaid in the </a:t>
            </a:r>
            <a:r>
              <a:rPr lang="en-US" altLang="zh-CN" b="1" i="1" dirty="0" smtClean="0">
                <a:latin typeface="+mj-lt"/>
                <a:ea typeface="黑体" panose="02010609060101010101" pitchFamily="49" charset="-122"/>
              </a:rPr>
              <a:t>t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-</a:t>
            </a:r>
            <a:r>
              <a:rPr lang="en-US" altLang="zh-CN" b="1" dirty="0" err="1" smtClean="0">
                <a:latin typeface="+mj-lt"/>
                <a:ea typeface="黑体" panose="02010609060101010101" pitchFamily="49" charset="-122"/>
              </a:rPr>
              <a:t>th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payment is 3700. Calculate </a:t>
            </a:r>
            <a:r>
              <a:rPr lang="en-US" altLang="zh-CN" b="1" i="1" dirty="0" smtClean="0">
                <a:latin typeface="+mj-lt"/>
                <a:ea typeface="黑体" panose="02010609060101010101" pitchFamily="49" charset="-122"/>
              </a:rPr>
              <a:t>t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.</a:t>
            </a:r>
          </a:p>
          <a:p>
            <a:pPr eaLnBrk="1" hangingPunct="1"/>
            <a:endParaRPr lang="zh-CN" altLang="en-US" b="1" dirty="0" smtClean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1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02F183E-3A0A-45BF-AD8C-2B9701DBE5C5}" type="slidenum">
              <a:rPr lang="zh-CN" altLang="zh-CN" sz="1400" smtClean="0">
                <a:latin typeface="Arial" charset="0"/>
              </a:rPr>
              <a:pPr/>
              <a:t>22</a:t>
            </a:fld>
            <a:endParaRPr lang="zh-CN" altLang="zh-CN" sz="1400" smtClean="0">
              <a:latin typeface="Arial" charset="0"/>
            </a:endParaRP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3419475" y="1125538"/>
          <a:ext cx="33845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r:id="rId3" imgW="1842300" imgH="228699" progId="Equation.DSMT4">
                  <p:embed/>
                </p:oleObj>
              </mc:Choice>
              <mc:Fallback>
                <p:oleObj r:id="rId3" imgW="1842300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125538"/>
                        <a:ext cx="33845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5329237"/>
          </a:xfrm>
        </p:spPr>
        <p:txBody>
          <a:bodyPr/>
          <a:lstStyle/>
          <a:p>
            <a:pPr eaLnBrk="1" hangingPunct="1"/>
            <a:r>
              <a:rPr lang="zh-CN" altLang="en-US" sz="2000" b="1" dirty="0" smtClean="0">
                <a:latin typeface="+mn-lt"/>
                <a:ea typeface="黑体" panose="02010609060101010101" pitchFamily="49" charset="-122"/>
              </a:rPr>
              <a:t>月实际利率为</a:t>
            </a:r>
          </a:p>
          <a:p>
            <a:pPr eaLnBrk="1" hangingPunct="1"/>
            <a:endParaRPr lang="zh-CN" altLang="en-US" sz="2000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b="1" dirty="0" smtClean="0"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latin typeface="+mn-lt"/>
                <a:ea typeface="黑体" panose="02010609060101010101" pitchFamily="49" charset="-122"/>
              </a:rPr>
              <a:t>12</a:t>
            </a:r>
            <a:r>
              <a:rPr lang="zh-CN" altLang="en-US" sz="2000" b="1" dirty="0" smtClean="0">
                <a:latin typeface="+mn-lt"/>
                <a:ea typeface="黑体" panose="02010609060101010101" pitchFamily="49" charset="-122"/>
              </a:rPr>
              <a:t>次付款中的本金为（</a:t>
            </a:r>
            <a:r>
              <a:rPr lang="en-US" altLang="zh-CN" sz="2000" b="1" i="1" dirty="0" smtClean="0">
                <a:latin typeface="+mn-lt"/>
                <a:ea typeface="黑体" panose="02010609060101010101" pitchFamily="49" charset="-122"/>
              </a:rPr>
              <a:t>R</a:t>
            </a:r>
            <a:r>
              <a:rPr lang="zh-CN" altLang="en-US" sz="2000" b="1" dirty="0" smtClean="0">
                <a:latin typeface="+mn-lt"/>
                <a:ea typeface="黑体" panose="02010609060101010101" pitchFamily="49" charset="-122"/>
              </a:rPr>
              <a:t>为每次的付款额，</a:t>
            </a:r>
            <a:r>
              <a:rPr lang="en-US" altLang="zh-CN" sz="2000" b="1" i="1" dirty="0" smtClean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000" b="1" dirty="0" smtClean="0">
                <a:latin typeface="+mn-lt"/>
                <a:ea typeface="黑体" panose="02010609060101010101" pitchFamily="49" charset="-122"/>
              </a:rPr>
              <a:t>为付款总次数）</a:t>
            </a:r>
          </a:p>
          <a:p>
            <a:pPr eaLnBrk="1" hangingPunct="1"/>
            <a:endParaRPr lang="zh-CN" altLang="en-US" sz="2000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/>
            <a:endParaRPr lang="zh-CN" altLang="en-US" sz="2000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b="1" dirty="0" smtClean="0">
                <a:latin typeface="+mn-lt"/>
                <a:ea typeface="黑体" panose="02010609060101010101" pitchFamily="49" charset="-122"/>
              </a:rPr>
              <a:t>第 </a:t>
            </a:r>
            <a:r>
              <a:rPr lang="en-US" altLang="zh-CN" sz="2000" b="1" i="1" dirty="0" smtClean="0">
                <a:latin typeface="+mn-lt"/>
                <a:ea typeface="黑体" panose="02010609060101010101" pitchFamily="49" charset="-122"/>
              </a:rPr>
              <a:t>t </a:t>
            </a:r>
            <a:r>
              <a:rPr lang="zh-CN" altLang="en-US" sz="2000" b="1" dirty="0" smtClean="0">
                <a:latin typeface="+mn-lt"/>
                <a:ea typeface="黑体" panose="02010609060101010101" pitchFamily="49" charset="-122"/>
              </a:rPr>
              <a:t>次付款中的本金为</a:t>
            </a:r>
          </a:p>
          <a:p>
            <a:pPr eaLnBrk="1" hangingPunct="1"/>
            <a:endParaRPr lang="zh-CN" altLang="en-US" sz="2000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/>
            <a:endParaRPr lang="zh-CN" altLang="en-US" sz="2000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b="1" dirty="0" smtClean="0">
                <a:latin typeface="+mn-lt"/>
                <a:ea typeface="黑体" panose="02010609060101010101" pitchFamily="49" charset="-122"/>
              </a:rPr>
              <a:t>解上述方程组即得  </a:t>
            </a:r>
            <a:r>
              <a:rPr lang="en-US" altLang="zh-CN" sz="2000" b="1" i="1" dirty="0" smtClean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sz="2000" b="1" dirty="0" smtClean="0">
                <a:latin typeface="+mn-lt"/>
                <a:ea typeface="黑体" panose="02010609060101010101" pitchFamily="49" charset="-122"/>
              </a:rPr>
              <a:t> =216</a:t>
            </a: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1377950" y="2781300"/>
          <a:ext cx="38687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r:id="rId5" imgW="1880416" imgH="228699" progId="Equation.DSMT4">
                  <p:embed/>
                </p:oleObj>
              </mc:Choice>
              <mc:Fallback>
                <p:oleObj r:id="rId5" imgW="1880416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781300"/>
                        <a:ext cx="38687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460939"/>
              </p:ext>
            </p:extLst>
          </p:nvPr>
        </p:nvGraphicFramePr>
        <p:xfrm>
          <a:off x="1377950" y="4013200"/>
          <a:ext cx="37957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r:id="rId7" imgW="1829594" imgH="228699" progId="Equation.DSMT4">
                  <p:embed/>
                </p:oleObj>
              </mc:Choice>
              <mc:Fallback>
                <p:oleObj r:id="rId7" imgW="1829594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013200"/>
                        <a:ext cx="37957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3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4CD9AFD-4C40-4D80-B129-835A8E188DE8}" type="slidenum">
              <a:rPr lang="zh-CN" altLang="zh-CN" sz="1400" smtClean="0">
                <a:latin typeface="Arial" charset="0"/>
              </a:rPr>
              <a:pPr/>
              <a:t>23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33CC"/>
                </a:solidFill>
                <a:ea typeface="黑体" panose="02010609060101010101" pitchFamily="49" charset="-122"/>
              </a:rPr>
              <a:t>Exercise</a:t>
            </a:r>
            <a:r>
              <a:rPr lang="zh-CN" altLang="en-US" sz="2800" b="1" dirty="0">
                <a:solidFill>
                  <a:srgbClr val="0033CC"/>
                </a:solidFill>
                <a:ea typeface="黑体" panose="02010609060101010101" pitchFamily="49" charset="-122"/>
              </a:rPr>
              <a:t>：</a:t>
            </a:r>
            <a:endParaRPr lang="zh-CN" altLang="en-US" sz="2800" b="1" dirty="0" smtClean="0">
              <a:solidFill>
                <a:srgbClr val="0033CC"/>
              </a:solidFill>
              <a:ea typeface="黑体" panose="02010609060101010101" pitchFamily="49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66"/>
                </a:solidFill>
                <a:latin typeface="+mj-lt"/>
                <a:ea typeface="黑体" panose="02010609060101010101" pitchFamily="49" charset="-122"/>
              </a:rPr>
              <a:t>A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borrows $10,000 from </a:t>
            </a:r>
            <a:r>
              <a:rPr lang="en-US" altLang="zh-CN" b="1" dirty="0" smtClean="0">
                <a:solidFill>
                  <a:srgbClr val="FF0066"/>
                </a:solidFill>
                <a:latin typeface="+mj-lt"/>
                <a:ea typeface="黑体" panose="02010609060101010101" pitchFamily="49" charset="-122"/>
              </a:rPr>
              <a:t>B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and agrees to repay it with equal quarterly installment of principle and interest at 8%, convertible quarterly over six years. </a:t>
            </a:r>
          </a:p>
          <a:p>
            <a:pPr eaLnBrk="1" hangingPunct="1"/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At the end of two years </a:t>
            </a:r>
            <a:r>
              <a:rPr lang="en-US" altLang="zh-CN" b="1" dirty="0" smtClean="0">
                <a:solidFill>
                  <a:srgbClr val="FF0066"/>
                </a:solidFill>
                <a:latin typeface="+mj-lt"/>
                <a:ea typeface="黑体" panose="02010609060101010101" pitchFamily="49" charset="-122"/>
              </a:rPr>
              <a:t>B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sells the right to receive future payments to </a:t>
            </a:r>
            <a:r>
              <a:rPr lang="en-US" altLang="zh-CN" b="1" dirty="0" smtClean="0">
                <a:solidFill>
                  <a:srgbClr val="FF0066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at a price, which produces a yield rate of 10% convertible quarterly for </a:t>
            </a:r>
            <a:r>
              <a:rPr lang="en-US" altLang="zh-CN" b="1" dirty="0" smtClean="0">
                <a:solidFill>
                  <a:srgbClr val="FF0066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. </a:t>
            </a:r>
          </a:p>
          <a:p>
            <a:pPr eaLnBrk="1" hangingPunct="1"/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Find the 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p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rice received by B.</a:t>
            </a:r>
          </a:p>
        </p:txBody>
      </p:sp>
    </p:spTree>
    <p:extLst>
      <p:ext uri="{BB962C8B-B14F-4D97-AF65-F5344CB8AC3E}">
        <p14:creationId xmlns:p14="http://schemas.microsoft.com/office/powerpoint/2010/main" val="12119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0D0372C-AFB5-4359-80C0-069FEA4CDB8E}" type="slidenum">
              <a:rPr lang="zh-CN" altLang="zh-CN" sz="1400" smtClean="0">
                <a:latin typeface="Arial" charset="0"/>
              </a:rPr>
              <a:pPr/>
              <a:t>24</a:t>
            </a:fld>
            <a:endParaRPr lang="zh-CN" altLang="zh-CN" sz="1400" smtClean="0">
              <a:latin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84330"/>
              </p:ext>
            </p:extLst>
          </p:nvPr>
        </p:nvGraphicFramePr>
        <p:xfrm>
          <a:off x="1403648" y="2661993"/>
          <a:ext cx="6408712" cy="1952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100"/>
                <a:gridCol w="904100"/>
                <a:gridCol w="904100"/>
                <a:gridCol w="904100"/>
                <a:gridCol w="904100"/>
                <a:gridCol w="904100"/>
                <a:gridCol w="984112"/>
              </a:tblGrid>
              <a:tr h="650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+mj-lt"/>
                        </a:rPr>
                        <a:t>10000</a:t>
                      </a:r>
                      <a:endParaRPr lang="zh-CN" altLang="en-US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701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66"/>
                          </a:solidFill>
                          <a:latin typeface="+mj-lt"/>
                        </a:rPr>
                        <a:t>528.71</a:t>
                      </a:r>
                      <a:endParaRPr lang="zh-CN" altLang="en-US" b="1" dirty="0">
                        <a:solidFill>
                          <a:srgbClr val="FF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66"/>
                          </a:solidFill>
                          <a:latin typeface="+mj-lt"/>
                        </a:rPr>
                        <a:t>…</a:t>
                      </a:r>
                      <a:endParaRPr lang="zh-CN" altLang="en-US" b="1" dirty="0">
                        <a:solidFill>
                          <a:srgbClr val="FF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66"/>
                          </a:solidFill>
                          <a:latin typeface="+mj-lt"/>
                        </a:rPr>
                        <a:t>528.71</a:t>
                      </a:r>
                      <a:endParaRPr lang="zh-CN" altLang="en-US" b="1" dirty="0" smtClean="0">
                        <a:solidFill>
                          <a:srgbClr val="FF0066"/>
                        </a:solidFill>
                        <a:latin typeface="+mj-lt"/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rgbClr val="FF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7030A0"/>
                          </a:solidFill>
                          <a:latin typeface="+mj-lt"/>
                        </a:rPr>
                        <a:t>528.71</a:t>
                      </a:r>
                      <a:endParaRPr lang="zh-CN" altLang="en-US" b="1" dirty="0" smtClean="0">
                        <a:solidFill>
                          <a:srgbClr val="7030A0"/>
                        </a:solidFill>
                        <a:latin typeface="+mj-lt"/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7030A0"/>
                          </a:solidFill>
                          <a:latin typeface="+mj-lt"/>
                        </a:rPr>
                        <a:t>…</a:t>
                      </a:r>
                      <a:endParaRPr lang="zh-CN" altLang="en-US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7030A0"/>
                          </a:solidFill>
                          <a:latin typeface="+mj-lt"/>
                        </a:rPr>
                        <a:t>528.71</a:t>
                      </a:r>
                      <a:endParaRPr lang="zh-CN" altLang="en-US" b="1" dirty="0" smtClean="0">
                        <a:solidFill>
                          <a:srgbClr val="7030A0"/>
                        </a:solidFill>
                        <a:latin typeface="+mj-lt"/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701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latin typeface="+mj-lt"/>
                        </a:rPr>
                        <a:t>X</a:t>
                      </a:r>
                      <a:endParaRPr lang="zh-CN" altLang="en-US" b="1" i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左大括号 4"/>
          <p:cNvSpPr/>
          <p:nvPr/>
        </p:nvSpPr>
        <p:spPr bwMode="auto">
          <a:xfrm rot="5400000">
            <a:off x="3455875" y="985582"/>
            <a:ext cx="360041" cy="2736304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-25000" smtClean="0">
              <a:ln>
                <a:noFill/>
              </a:ln>
              <a:solidFill>
                <a:srgbClr val="FF0000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9" name="左大括号 8"/>
          <p:cNvSpPr/>
          <p:nvPr/>
        </p:nvSpPr>
        <p:spPr bwMode="auto">
          <a:xfrm rot="5400000">
            <a:off x="6264187" y="985582"/>
            <a:ext cx="360041" cy="2736304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1669657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</a:rPr>
              <a:t>年，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+mj-lt"/>
              </a:rPr>
              <a:t>8</a:t>
            </a: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</a:rPr>
              <a:t>次</a:t>
            </a:r>
            <a:endParaRPr lang="zh-CN" altLang="en-US" sz="2400" b="1" i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1741665"/>
            <a:ext cx="113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 smtClean="0">
                <a:solidFill>
                  <a:srgbClr val="7030A0"/>
                </a:solidFill>
                <a:latin typeface="+mj-lt"/>
              </a:rPr>
              <a:t>4</a:t>
            </a:r>
            <a:r>
              <a:rPr lang="zh-CN" altLang="en-US" sz="2400" b="1" i="0" dirty="0" smtClean="0">
                <a:solidFill>
                  <a:srgbClr val="7030A0"/>
                </a:solidFill>
                <a:latin typeface="+mj-lt"/>
              </a:rPr>
              <a:t>年，</a:t>
            </a:r>
            <a:r>
              <a:rPr lang="en-US" altLang="zh-CN" sz="2400" b="1" i="0" dirty="0" smtClean="0">
                <a:solidFill>
                  <a:srgbClr val="7030A0"/>
                </a:solidFill>
                <a:latin typeface="+mj-lt"/>
              </a:rPr>
              <a:t>16</a:t>
            </a:r>
            <a:r>
              <a:rPr lang="zh-CN" altLang="en-US" sz="2400" b="1" i="0" dirty="0" smtClean="0">
                <a:solidFill>
                  <a:srgbClr val="7030A0"/>
                </a:solidFill>
                <a:latin typeface="+mj-lt"/>
              </a:rPr>
              <a:t>次</a:t>
            </a:r>
            <a:endParaRPr lang="zh-CN" altLang="en-US" sz="2400" b="1" i="0" dirty="0">
              <a:solidFill>
                <a:srgbClr val="7030A0"/>
              </a:solidFill>
              <a:latin typeface="+mj-lt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351767"/>
              </p:ext>
            </p:extLst>
          </p:nvPr>
        </p:nvGraphicFramePr>
        <p:xfrm>
          <a:off x="912191" y="5056088"/>
          <a:ext cx="25796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Equation" r:id="rId3" imgW="1244520" imgH="469800" progId="Equation.DSMT4">
                  <p:embed/>
                </p:oleObj>
              </mc:Choice>
              <mc:Fallback>
                <p:oleObj name="Equation" r:id="rId3" imgW="1244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191" y="5056088"/>
                        <a:ext cx="25796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168364"/>
              </p:ext>
            </p:extLst>
          </p:nvPr>
        </p:nvGraphicFramePr>
        <p:xfrm>
          <a:off x="4784675" y="5277693"/>
          <a:ext cx="33877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Equation" r:id="rId5" imgW="1752480" imgH="253800" progId="Equation.DSMT4">
                  <p:embed/>
                </p:oleObj>
              </mc:Choice>
              <mc:Fallback>
                <p:oleObj name="Equation" r:id="rId5" imgW="1752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675" y="5277693"/>
                        <a:ext cx="33877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5211"/>
            <a:ext cx="8229600" cy="638944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29137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223FEAD-2912-4DA0-A8D3-1D49352F8351}" type="slidenum">
              <a:rPr lang="zh-CN" altLang="zh-CN" sz="1400" smtClean="0">
                <a:latin typeface="Arial" charset="0"/>
              </a:rPr>
              <a:pPr/>
              <a:t>25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36712"/>
            <a:ext cx="8229600" cy="566936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ea typeface="黑体" panose="02010609060101010101" pitchFamily="49" charset="-122"/>
              </a:rPr>
              <a:t>Exercise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12968" cy="4525963"/>
          </a:xfrm>
        </p:spPr>
        <p:txBody>
          <a:bodyPr/>
          <a:lstStyle/>
          <a:p>
            <a:pPr marL="381000" indent="-381000" eaLnBrk="1" hangingPunct="1">
              <a:lnSpc>
                <a:spcPct val="120000"/>
              </a:lnSpc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An amount is invested at an annual effective rate of interest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which is just sufficient to pay 1 at the end of each year for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years. In the first year the fund actually earns rate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i="1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and 1 is paid at the end of the first year. However, in the second year the fund earns rate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, where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 j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&gt;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.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Find the revised payment which could be made at the ends of year 2 through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;</a:t>
            </a:r>
          </a:p>
          <a:p>
            <a:pPr marL="838200" lvl="1" indent="-381000" eaLnBrk="1" hangingPunct="1">
              <a:lnSpc>
                <a:spcPct val="120000"/>
              </a:lnSpc>
              <a:buSzPct val="80000"/>
              <a:buFont typeface="Trebuchet MS" pitchFamily="34" charset="0"/>
              <a:buNone/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 (1)  Assuming the rate earned reverts back to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i="1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again after this one year;</a:t>
            </a:r>
          </a:p>
          <a:p>
            <a:pPr marL="838200" lvl="1" indent="-381000" eaLnBrk="1" hangingPunct="1">
              <a:lnSpc>
                <a:spcPct val="120000"/>
              </a:lnSpc>
              <a:buSzPct val="80000"/>
              <a:buFont typeface="Trebuchet MS" pitchFamily="34" charset="0"/>
              <a:buNone/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 (2)  Assuming the rate earned remains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j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for the rest of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-year period.</a:t>
            </a:r>
          </a:p>
        </p:txBody>
      </p:sp>
    </p:spTree>
    <p:extLst>
      <p:ext uri="{BB962C8B-B14F-4D97-AF65-F5344CB8AC3E}">
        <p14:creationId xmlns:p14="http://schemas.microsoft.com/office/powerpoint/2010/main" val="336939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B16EF27-6D83-44AA-9F85-4F41D347D1D0}" type="slidenum">
              <a:rPr lang="zh-CN" altLang="zh-CN" sz="1400" smtClean="0">
                <a:latin typeface="Arial" charset="0"/>
              </a:rPr>
              <a:pPr/>
              <a:t>26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31" y="1420986"/>
            <a:ext cx="8851319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( 1 )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年末，在付款发生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前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，下述两种方法计算的余额相等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32367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0" y="375105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/>
          </p:nvPr>
        </p:nvGraphicFramePr>
        <p:xfrm>
          <a:off x="2686050" y="2559050"/>
          <a:ext cx="33893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Equation" r:id="rId3" imgW="1460160" imgH="241200" progId="Equation.DSMT4">
                  <p:embed/>
                </p:oleObj>
              </mc:Choice>
              <mc:Fallback>
                <p:oleObj name="Equation" r:id="rId3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559050"/>
                        <a:ext cx="33893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/>
          </p:nvPr>
        </p:nvGraphicFramePr>
        <p:xfrm>
          <a:off x="2699792" y="3939149"/>
          <a:ext cx="40084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Equation" r:id="rId5" imgW="1625400" imgH="241200" progId="Equation.DSMT4">
                  <p:embed/>
                </p:oleObj>
              </mc:Choice>
              <mc:Fallback>
                <p:oleObj name="Equation" r:id="rId5" imgW="1625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39149"/>
                        <a:ext cx="40084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11"/>
          <p:cNvSpPr>
            <a:spLocks noChangeArrowheads="1"/>
          </p:cNvSpPr>
          <p:nvPr/>
        </p:nvSpPr>
        <p:spPr bwMode="auto">
          <a:xfrm>
            <a:off x="0" y="42654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2771800" y="5157192"/>
          <a:ext cx="1867374" cy="899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r:id="rId7" imgW="813506" imgH="394042" progId="Equation.DSMT4">
                  <p:embed/>
                </p:oleObj>
              </mc:Choice>
              <mc:Fallback>
                <p:oleObj r:id="rId7" imgW="813506" imgH="3940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157192"/>
                        <a:ext cx="1867374" cy="899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3"/>
          <p:cNvSpPr>
            <a:spLocks noChangeArrowheads="1"/>
          </p:cNvSpPr>
          <p:nvPr/>
        </p:nvSpPr>
        <p:spPr bwMode="auto">
          <a:xfrm>
            <a:off x="0" y="375105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9512" y="2477831"/>
            <a:ext cx="20162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 smtClean="0"/>
              <a:t>左：</a:t>
            </a:r>
            <a:r>
              <a:rPr lang="zh-CN" altLang="en-US" sz="2400" b="1" i="0" dirty="0"/>
              <a:t>未来</a:t>
            </a:r>
            <a:r>
              <a:rPr lang="en-US" altLang="zh-CN" sz="2400" b="1" i="0" dirty="0"/>
              <a:t>n-1</a:t>
            </a:r>
            <a:r>
              <a:rPr lang="zh-CN" altLang="en-US" sz="2400" b="1" i="0" dirty="0" smtClean="0"/>
              <a:t>次</a:t>
            </a:r>
            <a:r>
              <a:rPr lang="zh-CN" altLang="en-US" sz="2400" b="1" i="0" dirty="0"/>
              <a:t>付款</a:t>
            </a:r>
            <a:r>
              <a:rPr lang="zh-CN" altLang="en-US" sz="2400" b="1" i="0" dirty="0" smtClean="0"/>
              <a:t>的现值（</a:t>
            </a:r>
            <a:r>
              <a:rPr lang="zh-CN" altLang="en-US" sz="2400" b="1" i="0" dirty="0"/>
              <a:t>含第</a:t>
            </a:r>
            <a:r>
              <a:rPr lang="en-US" altLang="zh-CN" sz="2400" b="1" i="0" dirty="0"/>
              <a:t>2</a:t>
            </a:r>
            <a:r>
              <a:rPr lang="zh-CN" altLang="en-US" sz="2400" b="1" i="0" dirty="0"/>
              <a:t>年末 的</a:t>
            </a:r>
            <a:r>
              <a:rPr lang="en-US" altLang="zh-CN" sz="2400" b="1" i="0" dirty="0"/>
              <a:t>1</a:t>
            </a:r>
            <a:r>
              <a:rPr lang="zh-CN" altLang="en-US" sz="2400" b="1" i="0" dirty="0"/>
              <a:t>次支付）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64696" y="2500635"/>
            <a:ext cx="2771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 smtClean="0">
                <a:latin typeface="+mn-ea"/>
                <a:ea typeface="+mn-ea"/>
              </a:rPr>
              <a:t>右：</a:t>
            </a:r>
            <a:r>
              <a:rPr lang="zh-CN" altLang="en-US" sz="2400" b="1" i="0" dirty="0">
                <a:latin typeface="+mn-ea"/>
                <a:ea typeface="+mn-ea"/>
              </a:rPr>
              <a:t>第</a:t>
            </a:r>
            <a:r>
              <a:rPr lang="en-US" altLang="zh-CN" sz="2400" b="1" i="0" dirty="0">
                <a:latin typeface="+mn-ea"/>
                <a:ea typeface="+mn-ea"/>
              </a:rPr>
              <a:t>1</a:t>
            </a:r>
            <a:r>
              <a:rPr lang="zh-CN" altLang="en-US" sz="2400" b="1" i="0" dirty="0">
                <a:latin typeface="+mn-ea"/>
                <a:ea typeface="+mn-ea"/>
              </a:rPr>
              <a:t>年末的</a:t>
            </a:r>
            <a:r>
              <a:rPr lang="zh-CN" altLang="en-US" sz="2400" b="1" i="0" dirty="0" smtClean="0">
                <a:latin typeface="+mn-ea"/>
                <a:ea typeface="+mn-ea"/>
              </a:rPr>
              <a:t>价值按</a:t>
            </a:r>
            <a:r>
              <a:rPr lang="en-US" altLang="zh-CN" sz="2400" b="1" i="0" dirty="0">
                <a:latin typeface="+mn-ea"/>
                <a:ea typeface="+mn-ea"/>
              </a:rPr>
              <a:t>j</a:t>
            </a:r>
            <a:r>
              <a:rPr lang="zh-CN" altLang="en-US" sz="2400" b="1" i="0" dirty="0">
                <a:latin typeface="+mn-ea"/>
                <a:ea typeface="+mn-ea"/>
              </a:rPr>
              <a:t>累积</a:t>
            </a:r>
            <a:r>
              <a:rPr lang="en-US" altLang="zh-CN" sz="2400" b="1" i="0" dirty="0">
                <a:latin typeface="+mn-ea"/>
                <a:ea typeface="+mn-ea"/>
              </a:rPr>
              <a:t>1</a:t>
            </a:r>
            <a:r>
              <a:rPr lang="zh-CN" altLang="en-US" sz="2400" b="1" i="0" dirty="0">
                <a:latin typeface="+mn-ea"/>
                <a:ea typeface="+mn-ea"/>
              </a:rPr>
              <a:t>年</a:t>
            </a:r>
            <a:r>
              <a:rPr lang="zh-CN" altLang="en-US" sz="2400" b="1" i="0" dirty="0" smtClean="0">
                <a:latin typeface="+mn-ea"/>
                <a:ea typeface="+mn-ea"/>
              </a:rPr>
              <a:t>，即为第</a:t>
            </a:r>
            <a:r>
              <a:rPr lang="en-US" altLang="zh-CN" sz="2400" b="1" i="0" dirty="0">
                <a:latin typeface="+mn-ea"/>
                <a:ea typeface="+mn-ea"/>
              </a:rPr>
              <a:t>2</a:t>
            </a:r>
            <a:r>
              <a:rPr lang="zh-CN" altLang="en-US" sz="2400" b="1" i="0" dirty="0">
                <a:latin typeface="+mn-ea"/>
                <a:ea typeface="+mn-ea"/>
              </a:rPr>
              <a:t>年末的累积</a:t>
            </a:r>
            <a:r>
              <a:rPr lang="zh-CN" altLang="en-US" sz="2400" b="1" i="0" dirty="0" smtClean="0">
                <a:latin typeface="+mn-ea"/>
                <a:ea typeface="+mn-ea"/>
              </a:rPr>
              <a:t>值</a:t>
            </a:r>
            <a:endParaRPr lang="zh-CN" altLang="en-US" sz="2400" b="1" i="0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674567"/>
            <a:ext cx="36004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年初的投资额为：</a:t>
            </a:r>
            <a:endParaRPr lang="zh-CN" altLang="en-US" sz="2800" b="1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131840" y="674567"/>
          <a:ext cx="478230" cy="55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Equation" r:id="rId9" imgW="228600" imgH="266400" progId="Equation.DSMT4">
                  <p:embed/>
                </p:oleObj>
              </mc:Choice>
              <mc:Fallback>
                <p:oleObj name="Equation" r:id="rId9" imgW="228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1840" y="674567"/>
                        <a:ext cx="478230" cy="55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2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1E6452-826D-4910-9DED-0147ED1B8FBA}" type="slidenum">
              <a:rPr lang="zh-CN" altLang="zh-CN" sz="1400" smtClean="0">
                <a:latin typeface="Arial" charset="0"/>
              </a:rPr>
              <a:pPr/>
              <a:t>27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6165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( 2 )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年末，下述两种方法计算的余额相等</a:t>
            </a:r>
          </a:p>
          <a:p>
            <a:pPr eaLnBrk="1" hangingPunct="1"/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/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即有 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/>
          </p:nvPr>
        </p:nvGraphicFramePr>
        <p:xfrm>
          <a:off x="3491880" y="1628800"/>
          <a:ext cx="2332859" cy="732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3" imgW="863280" imgH="266400" progId="Equation.DSMT4">
                  <p:embed/>
                </p:oleObj>
              </mc:Choice>
              <mc:Fallback>
                <p:oleObj name="Equation" r:id="rId3" imgW="863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628800"/>
                        <a:ext cx="2332859" cy="732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0" y="3038089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3563888" y="3208204"/>
          <a:ext cx="1545704" cy="126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Equation" r:id="rId5" imgW="596880" imgH="495000" progId="Equation.DSMT4">
                  <p:embed/>
                </p:oleObj>
              </mc:Choice>
              <mc:Fallback>
                <p:oleObj name="Equation" r:id="rId5" imgW="596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08204"/>
                        <a:ext cx="1545704" cy="1267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590175" y="5085184"/>
            <a:ext cx="4219232" cy="37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Y </a:t>
            </a:r>
            <a:r>
              <a:rPr lang="zh-CN" altLang="zh-CN" sz="2800" b="1" i="0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大于</a:t>
            </a:r>
            <a:r>
              <a:rPr lang="en-US" altLang="zh-CN" sz="2800" b="1" i="0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zh-CN" sz="2800" b="1" i="0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800" b="1" i="0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zh-CN" sz="2800" b="1" i="0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还是小于</a:t>
            </a:r>
            <a:r>
              <a:rPr lang="en-US" altLang="zh-CN" sz="2800" b="1" i="0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zh-CN" sz="2800" b="1" i="0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1？</a:t>
            </a:r>
            <a:r>
              <a:rPr lang="en-US" altLang="zh-CN" sz="2800" b="1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Y </a:t>
            </a:r>
            <a:r>
              <a:rPr lang="zh-CN" altLang="en-US" sz="2800" b="1" i="0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与 </a:t>
            </a:r>
            <a:r>
              <a:rPr lang="en-US" altLang="zh-CN" sz="2800" b="1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X  </a:t>
            </a:r>
            <a:r>
              <a:rPr lang="zh-CN" altLang="en-US" sz="2800" b="1" i="0" dirty="0" smtClean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哪个</a:t>
            </a:r>
            <a:r>
              <a:rPr lang="zh-CN" altLang="en-US" sz="2800" b="1" i="0" dirty="0">
                <a:solidFill>
                  <a:srgbClr val="FF0066"/>
                </a:solidFill>
                <a:latin typeface="+mn-lt"/>
                <a:ea typeface="黑体" panose="02010609060101010101" pitchFamily="49" charset="-122"/>
              </a:rPr>
              <a:t>大？</a:t>
            </a:r>
            <a:endParaRPr lang="zh-CN" altLang="zh-CN" sz="2800" b="1" i="0" dirty="0">
              <a:solidFill>
                <a:srgbClr val="FF0066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9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380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1ACF1AD-39EC-40EF-BE8E-46FADDA76200}" type="slidenum">
              <a:rPr lang="zh-CN" altLang="zh-CN" sz="1400" smtClean="0">
                <a:latin typeface="Arial" charset="0"/>
              </a:rPr>
              <a:pPr/>
              <a:t>28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73383" y="764704"/>
            <a:ext cx="8229600" cy="863600"/>
          </a:xfrm>
        </p:spPr>
        <p:txBody>
          <a:bodyPr/>
          <a:lstStyle/>
          <a:p>
            <a:pPr algn="ctr" eaLnBrk="1" hangingPunct="1"/>
            <a:r>
              <a:rPr lang="zh-CN" altLang="en-US" sz="3200" b="1" dirty="0" smtClean="0">
                <a:latin typeface="+mn-lt"/>
                <a:ea typeface="黑体" panose="02010609060101010101" pitchFamily="49" charset="-122"/>
              </a:rPr>
              <a:t>等额偿债基金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808"/>
            <a:ext cx="8642350" cy="4680942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dirty="0" smtClean="0">
                <a:solidFill>
                  <a:srgbClr val="0033CC"/>
                </a:solidFill>
                <a:latin typeface="+mj-lt"/>
                <a:ea typeface="黑体" panose="02010609060101010101" pitchFamily="49" charset="-122"/>
              </a:rPr>
              <a:t>例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：假设某人从银行获得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10000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元的贷款，期限为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年，年利率为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6%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。双方约定：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    （１）借款人每年末向银行支付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600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元利息；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    （２）借款人在银行开设一个存款帐户，每年末向该帐户存入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1791.76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元，该帐户按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5.5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％的利率计算利息。到第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年末，该帐户的累计余额正好是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10000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元，用于偿还贷款本金。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借款人在银行开设的该帐户就是偿债基金（</a:t>
            </a:r>
            <a:r>
              <a:rPr lang="en-US" altLang="zh-CN" b="1" dirty="0" smtClean="0">
                <a:ea typeface="黑体" panose="02010609060101010101" pitchFamily="49" charset="-122"/>
              </a:rPr>
              <a:t>sinking fund</a:t>
            </a:r>
            <a:r>
              <a:rPr lang="zh-CN" altLang="en-US" b="1" dirty="0" smtClean="0">
                <a:ea typeface="黑体" panose="02010609060101010101" pitchFamily="49" charset="-122"/>
              </a:rPr>
              <a:t>）。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solidFill>
                  <a:srgbClr val="0033CC"/>
                </a:solidFill>
                <a:ea typeface="黑体" panose="02010609060101010101" pitchFamily="49" charset="-122"/>
              </a:rPr>
              <a:t>含义：</a:t>
            </a:r>
            <a:r>
              <a:rPr lang="zh-CN" altLang="en-US" b="1" dirty="0">
                <a:ea typeface="黑体" panose="02010609060101010101" pitchFamily="49" charset="-122"/>
              </a:rPr>
              <a:t>借款人分期偿还贷款利息，同时积累一笔偿债基金，用于到期时偿还贷款本金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93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839BC29-B265-4C1D-A633-6C5A8C62B3FA}" type="slidenum">
              <a:rPr lang="zh-CN" altLang="zh-CN" sz="1400" smtClean="0">
                <a:latin typeface="Arial" charset="0"/>
              </a:rPr>
              <a:pPr/>
              <a:t>29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6526" y="1014512"/>
            <a:ext cx="7931150" cy="12954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等额偿债基金法需要解决的问题？ 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902" y="2338758"/>
            <a:ext cx="8229600" cy="4382717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借款人在每年末的付款总金额，包括：</a:t>
            </a:r>
          </a:p>
          <a:p>
            <a:pPr marL="692150" lvl="1" indent="-347663" eaLnBrk="1" hangingPunct="1">
              <a:lnSpc>
                <a:spcPct val="20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向偿债基金的储蓄额</a:t>
            </a:r>
          </a:p>
          <a:p>
            <a:pPr marL="692150" lvl="1" indent="-347663" eaLnBrk="1" hangingPunct="1">
              <a:lnSpc>
                <a:spcPct val="20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支付的贷款利息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每年末的贷款净额。</a:t>
            </a:r>
          </a:p>
        </p:txBody>
      </p:sp>
    </p:spTree>
    <p:extLst>
      <p:ext uri="{BB962C8B-B14F-4D97-AF65-F5344CB8AC3E}">
        <p14:creationId xmlns:p14="http://schemas.microsoft.com/office/powerpoint/2010/main" val="10304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389BC57-3EE5-462D-9650-1D591F0A5343}" type="slidenum">
              <a:rPr lang="zh-CN" altLang="zh-CN" sz="1400" smtClean="0">
                <a:latin typeface="Arial" charset="0"/>
              </a:rPr>
              <a:pPr/>
              <a:t>3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0644"/>
            <a:ext cx="8229600" cy="648072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债务偿还的两种方法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zh-CN" altLang="en-US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分期偿还法</a:t>
            </a:r>
            <a:r>
              <a:rPr lang="zh-CN" altLang="en-US" b="1" dirty="0" smtClean="0"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</a:rPr>
              <a:t>amortization method</a:t>
            </a:r>
            <a:r>
              <a:rPr lang="zh-CN" altLang="en-US" b="1" dirty="0" smtClean="0">
                <a:ea typeface="黑体" panose="02010609060101010101" pitchFamily="49" charset="-122"/>
              </a:rPr>
              <a:t>）：分期偿还贷款，在每次偿还的金额中，包括：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zh-CN" altLang="en-US" b="1" dirty="0" smtClean="0">
                <a:ea typeface="黑体" panose="02010609060101010101" pitchFamily="49" charset="-122"/>
              </a:rPr>
              <a:t>支付当期利息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zh-CN" altLang="en-US" b="1" dirty="0" smtClean="0">
                <a:ea typeface="黑体" panose="02010609060101010101" pitchFamily="49" charset="-122"/>
              </a:rPr>
              <a:t>偿还部分本金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zh-CN" altLang="en-US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偿债基金法</a:t>
            </a:r>
            <a:r>
              <a:rPr lang="zh-CN" altLang="en-US" b="1" dirty="0" smtClean="0"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</a:rPr>
              <a:t>sinking fund method</a:t>
            </a:r>
            <a:r>
              <a:rPr lang="zh-CN" altLang="en-US" b="1" dirty="0" smtClean="0">
                <a:ea typeface="黑体" panose="02010609060101010101" pitchFamily="49" charset="-122"/>
              </a:rPr>
              <a:t>）：在贷款期间：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zh-CN" altLang="en-US" b="1" dirty="0" smtClean="0">
                <a:ea typeface="黑体" panose="02010609060101010101" pitchFamily="49" charset="-122"/>
              </a:rPr>
              <a:t>分期偿还利息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zh-CN" altLang="en-US" b="1" dirty="0" smtClean="0">
                <a:ea typeface="黑体" panose="02010609060101010101" pitchFamily="49" charset="-122"/>
              </a:rPr>
              <a:t>积累偿债基金，到期时一次性偿还贷款本金。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71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8" dur="5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0" dur="5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2" dur="5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08D4E59-63F8-493C-83FE-53BA7AA0BB3B}" type="slidenum">
              <a:rPr lang="zh-CN" altLang="zh-CN" sz="1400" smtClean="0">
                <a:latin typeface="Arial" charset="0"/>
              </a:rPr>
              <a:pPr/>
              <a:t>30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702425" y="980728"/>
            <a:ext cx="7981950" cy="1143000"/>
          </a:xfrm>
        </p:spPr>
        <p:txBody>
          <a:bodyPr/>
          <a:lstStyle/>
          <a:p>
            <a:pPr eaLnBrk="1" hangingPunct="1"/>
            <a:r>
              <a:rPr lang="zh-CN" altLang="en-US" sz="3000" b="1" dirty="0" smtClean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符号</a:t>
            </a:r>
            <a:r>
              <a:rPr lang="en-US" altLang="zh-CN" sz="3000" b="1" dirty="0" smtClean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412" y="2148342"/>
            <a:ext cx="8435975" cy="401399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b="1" i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原始贷款本金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b="1" i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贷款年利率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贷款期限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借款人每年末名义上支付的利息，即</a:t>
            </a:r>
            <a:endParaRPr lang="zh-CN" alt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i="1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altLang="zh-CN" b="1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偿债基金的利率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b="1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借款人每年末向偿债基金的储蓄额</a:t>
            </a:r>
          </a:p>
        </p:txBody>
      </p:sp>
    </p:spTree>
    <p:extLst>
      <p:ext uri="{BB962C8B-B14F-4D97-AF65-F5344CB8AC3E}">
        <p14:creationId xmlns:p14="http://schemas.microsoft.com/office/powerpoint/2010/main" val="45317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E15E9E-8417-4C4A-868C-2B18D54A9706}" type="slidenum">
              <a:rPr lang="zh-CN" altLang="zh-CN" sz="1400" smtClean="0">
                <a:latin typeface="Arial" charset="0"/>
              </a:rPr>
              <a:pPr/>
              <a:t>31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113" y="2340694"/>
            <a:ext cx="6595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400" b="1" i="0" baseline="0" dirty="0">
                <a:solidFill>
                  <a:srgbClr val="3333FF"/>
                </a:solidFill>
                <a:latin typeface="+mj-lt"/>
                <a:ea typeface="黑体" panose="02010609060101010101" pitchFamily="49" charset="-122"/>
              </a:rPr>
              <a:t>假设借款人每年末向偿债基金的储蓄额为</a:t>
            </a:r>
            <a:r>
              <a:rPr lang="zh-CN" altLang="zh-CN" sz="2400" b="1" baseline="0" dirty="0">
                <a:solidFill>
                  <a:srgbClr val="3333FF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zh-CN" sz="2400" b="1" i="0" baseline="0" dirty="0">
                <a:solidFill>
                  <a:srgbClr val="3333FF"/>
                </a:solidFill>
                <a:latin typeface="+mj-lt"/>
                <a:ea typeface="黑体" panose="02010609060101010101" pitchFamily="49" charset="-122"/>
              </a:rPr>
              <a:t>，则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369940"/>
              </p:ext>
            </p:extLst>
          </p:nvPr>
        </p:nvGraphicFramePr>
        <p:xfrm>
          <a:off x="5219700" y="3249389"/>
          <a:ext cx="11080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r:id="rId3" imgW="597419" imgH="533863" progId="Equation.DSMT4">
                  <p:embed/>
                </p:oleObj>
              </mc:Choice>
              <mc:Fallback>
                <p:oleObj r:id="rId3" imgW="597419" imgH="533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249389"/>
                        <a:ext cx="110807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00113" y="4307607"/>
            <a:ext cx="5599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400" b="1" i="0" baseline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因此，借款人在每年末的付款总金额为 </a:t>
            </a: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209256"/>
              </p:ext>
            </p:extLst>
          </p:nvPr>
        </p:nvGraphicFramePr>
        <p:xfrm>
          <a:off x="1763713" y="5462364"/>
          <a:ext cx="8302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r:id="rId5" imgW="432175" imgH="177954" progId="Equation.DSMT4">
                  <p:embed/>
                </p:oleObj>
              </mc:Choice>
              <mc:Fallback>
                <p:oleObj r:id="rId5" imgW="432175" imgH="17795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62364"/>
                        <a:ext cx="8302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0" y="4123715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38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57297"/>
              </p:ext>
            </p:extLst>
          </p:nvPr>
        </p:nvGraphicFramePr>
        <p:xfrm>
          <a:off x="1549400" y="3320826"/>
          <a:ext cx="15827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r:id="rId7" imgW="711818" imgH="292354" progId="Equation.DSMT4">
                  <p:embed/>
                </p:oleObj>
              </mc:Choice>
              <mc:Fallback>
                <p:oleObj r:id="rId7" imgW="711818" imgH="29235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320826"/>
                        <a:ext cx="15827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3924300" y="3536726"/>
            <a:ext cx="433388" cy="288925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900113" y="1128490"/>
            <a:ext cx="482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i="0" baseline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借款人在每年末的付款总额：</a:t>
            </a:r>
          </a:p>
        </p:txBody>
      </p:sp>
    </p:spTree>
    <p:extLst>
      <p:ext uri="{BB962C8B-B14F-4D97-AF65-F5344CB8AC3E}">
        <p14:creationId xmlns:p14="http://schemas.microsoft.com/office/powerpoint/2010/main" val="265961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8917" grpId="0" autoUpdateAnimBg="0"/>
      <p:bldP spid="389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62258BE-29DC-408F-A8C2-46AE5C5D0A73}" type="slidenum">
              <a:rPr lang="zh-CN" altLang="zh-CN" sz="1400" smtClean="0">
                <a:latin typeface="Arial" charset="0"/>
              </a:rPr>
              <a:pPr/>
              <a:t>32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913" y="4149427"/>
            <a:ext cx="3591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400" b="1" i="0" baseline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zh-CN" altLang="zh-CN" sz="2400" b="1" baseline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zh-CN" sz="2400" b="1" i="0" baseline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年末的贷款净额为 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3668673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3108"/>
              </p:ext>
            </p:extLst>
          </p:nvPr>
        </p:nvGraphicFramePr>
        <p:xfrm>
          <a:off x="1820863" y="5202584"/>
          <a:ext cx="16224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r:id="rId3" imgW="699107" imgH="292354" progId="Equation.DSMT4">
                  <p:embed/>
                </p:oleObj>
              </mc:Choice>
              <mc:Fallback>
                <p:oleObj r:id="rId3" imgW="699107" imgH="29235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202584"/>
                        <a:ext cx="162242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187450" y="2206327"/>
            <a:ext cx="4828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400" b="1" i="0" baseline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偿债基金在第 </a:t>
            </a:r>
            <a:r>
              <a:rPr lang="zh-CN" altLang="zh-CN" sz="2400" b="1" baseline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zh-CN" sz="2400" b="1" i="0" baseline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年末的累积值为 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135365"/>
              </p:ext>
            </p:extLst>
          </p:nvPr>
        </p:nvGraphicFramePr>
        <p:xfrm>
          <a:off x="1836738" y="3005484"/>
          <a:ext cx="1219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Equation" r:id="rId5" imgW="406080" imgH="266400" progId="Equation.DSMT4">
                  <p:embed/>
                </p:oleObj>
              </mc:Choice>
              <mc:Fallback>
                <p:oleObj name="Equation" r:id="rId5" imgW="406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005484"/>
                        <a:ext cx="1219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900113" y="1270347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i="0" baseline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每年末的贷款净额：</a:t>
            </a:r>
          </a:p>
        </p:txBody>
      </p:sp>
    </p:spTree>
    <p:extLst>
      <p:ext uri="{BB962C8B-B14F-4D97-AF65-F5344CB8AC3E}">
        <p14:creationId xmlns:p14="http://schemas.microsoft.com/office/powerpoint/2010/main" val="42268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994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4FA5EDA-6698-409E-9FD9-49F3BC3E0A16}" type="slidenum">
              <a:rPr lang="zh-CN" altLang="zh-CN" sz="1400" smtClean="0">
                <a:latin typeface="Arial" charset="0"/>
              </a:rPr>
              <a:pPr/>
              <a:t>33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42751"/>
            <a:ext cx="7680325" cy="7921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sz="2400" b="1" smtClean="0">
                <a:latin typeface="+mn-lt"/>
                <a:ea typeface="黑体" panose="02010609060101010101" pitchFamily="49" charset="-122"/>
              </a:rPr>
              <a:t>特例：偿债基金利率 </a:t>
            </a:r>
            <a:r>
              <a:rPr lang="zh-CN" altLang="zh-CN" sz="2400" b="1" i="1" smtClean="0">
                <a:latin typeface="+mn-lt"/>
                <a:ea typeface="黑体" panose="02010609060101010101" pitchFamily="49" charset="-122"/>
              </a:rPr>
              <a:t>j = </a:t>
            </a:r>
            <a:r>
              <a:rPr lang="zh-CN" altLang="zh-CN" sz="2400" b="1" smtClean="0">
                <a:latin typeface="+mn-lt"/>
                <a:ea typeface="黑体" panose="02010609060101010101" pitchFamily="49" charset="-122"/>
              </a:rPr>
              <a:t>贷款利率 </a:t>
            </a:r>
            <a:r>
              <a:rPr lang="zh-CN" altLang="zh-CN" sz="2400" b="1" i="1" smtClean="0">
                <a:latin typeface="+mn-lt"/>
                <a:ea typeface="黑体" panose="02010609060101010101" pitchFamily="49" charset="-122"/>
              </a:rPr>
              <a:t>i</a:t>
            </a:r>
            <a:endParaRPr lang="zh-CN" altLang="zh-CN" sz="2400" b="1" smtClean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4213" y="2077789"/>
            <a:ext cx="748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2400" b="1" i="0" baseline="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 </a:t>
            </a:r>
            <a:r>
              <a:rPr lang="zh-CN" altLang="zh-CN" sz="2400" b="1" baseline="0" dirty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j</a:t>
            </a:r>
            <a:r>
              <a:rPr lang="zh-CN" altLang="zh-CN" sz="2400" b="1" i="0" baseline="0" dirty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 = </a:t>
            </a:r>
            <a:r>
              <a:rPr lang="zh-CN" altLang="zh-CN" sz="2400" b="1" baseline="0" dirty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400" b="1" i="0" baseline="0" dirty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zh-CN" sz="2400" b="1" i="0" baseline="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时，借款人在每年末支付的总金额为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199929"/>
              </p:ext>
            </p:extLst>
          </p:nvPr>
        </p:nvGraphicFramePr>
        <p:xfrm>
          <a:off x="815975" y="2798514"/>
          <a:ext cx="27559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r:id="rId3" imgW="1436971" imgH="597678" progId="Equation.DSMT4">
                  <p:embed/>
                </p:oleObj>
              </mc:Choice>
              <mc:Fallback>
                <p:oleObj r:id="rId3" imgW="1436971" imgH="59767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2798514"/>
                        <a:ext cx="27559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48458"/>
              </p:ext>
            </p:extLst>
          </p:nvPr>
        </p:nvGraphicFramePr>
        <p:xfrm>
          <a:off x="2208213" y="4228851"/>
          <a:ext cx="22193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Equation" r:id="rId5" imgW="1155600" imgH="609480" progId="Equation.DSMT4">
                  <p:embed/>
                </p:oleObj>
              </mc:Choice>
              <mc:Fallback>
                <p:oleObj name="Equation" r:id="rId5" imgW="11556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228851"/>
                        <a:ext cx="2219325" cy="1168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795963" y="3212851"/>
            <a:ext cx="309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2000" b="1" i="0" baseline="0">
                <a:latin typeface="Times New Roman" pitchFamily="18" charset="0"/>
              </a:rPr>
              <a:t>（等额分期偿还金额 ）</a:t>
            </a: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98707"/>
              </p:ext>
            </p:extLst>
          </p:nvPr>
        </p:nvGraphicFramePr>
        <p:xfrm>
          <a:off x="3829050" y="2966789"/>
          <a:ext cx="8159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" r:id="rId7" imgW="457597" imgH="546574" progId="Equation.DSMT4">
                  <p:embed/>
                </p:oleObj>
              </mc:Choice>
              <mc:Fallback>
                <p:oleObj r:id="rId7" imgW="457597" imgH="5465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2966789"/>
                        <a:ext cx="8159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068174"/>
              </p:ext>
            </p:extLst>
          </p:nvPr>
        </p:nvGraphicFramePr>
        <p:xfrm>
          <a:off x="5003800" y="3254126"/>
          <a:ext cx="647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r:id="rId9" imgW="305197" imgH="178032" progId="Equation.DSMT4">
                  <p:embed/>
                </p:oleObj>
              </mc:Choice>
              <mc:Fallback>
                <p:oleObj r:id="rId9" imgW="305197" imgH="1780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254126"/>
                        <a:ext cx="6477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403350" y="447967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b="1" i="0" baseline="0" dirty="0">
                <a:solidFill>
                  <a:srgbClr val="0033CC"/>
                </a:solidFill>
                <a:latin typeface="Arial" charset="0"/>
              </a:rPr>
              <a:t>因为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971550" y="5703639"/>
            <a:ext cx="75841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i="0" baseline="0" dirty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结论：</a:t>
            </a:r>
            <a:r>
              <a:rPr lang="zh-CN" altLang="zh-CN" sz="2400" b="1" i="0" baseline="0" dirty="0">
                <a:latin typeface="+mn-lt"/>
                <a:ea typeface="黑体" panose="02010609060101010101" pitchFamily="49" charset="-122"/>
              </a:rPr>
              <a:t>当 </a:t>
            </a:r>
            <a:r>
              <a:rPr lang="en-US" altLang="zh-CN" sz="2400" b="1" i="0" baseline="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zh-CN" sz="2400" b="1" baseline="0" dirty="0" smtClean="0">
                <a:latin typeface="+mn-lt"/>
                <a:ea typeface="黑体" panose="02010609060101010101" pitchFamily="49" charset="-122"/>
              </a:rPr>
              <a:t>j</a:t>
            </a:r>
            <a:r>
              <a:rPr lang="zh-CN" altLang="zh-CN" sz="2400" b="1" i="0" baseline="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zh-CN" sz="2400" b="1" i="0" baseline="0" dirty="0">
                <a:latin typeface="+mn-lt"/>
                <a:ea typeface="黑体" panose="02010609060101010101" pitchFamily="49" charset="-122"/>
              </a:rPr>
              <a:t>= </a:t>
            </a:r>
            <a:r>
              <a:rPr lang="zh-CN" altLang="zh-CN" sz="2400" b="1" baseline="0" dirty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400" b="1" i="0" baseline="0" dirty="0">
                <a:latin typeface="+mn-lt"/>
                <a:ea typeface="黑体" panose="02010609060101010101" pitchFamily="49" charset="-122"/>
              </a:rPr>
              <a:t> 时，等额分期偿还法  </a:t>
            </a:r>
            <a:r>
              <a:rPr lang="zh-CN" altLang="zh-CN" sz="2400" b="1" i="0" baseline="0" dirty="0">
                <a:solidFill>
                  <a:srgbClr val="3333FF"/>
                </a:solidFill>
                <a:latin typeface="+mn-lt"/>
                <a:ea typeface="黑体" panose="02010609060101010101" pitchFamily="49" charset="-122"/>
                <a:sym typeface="Symbol" pitchFamily="18" charset="2"/>
              </a:rPr>
              <a:t>=</a:t>
            </a:r>
            <a:r>
              <a:rPr lang="zh-CN" altLang="zh-CN" sz="2400" b="1" i="0" baseline="0" dirty="0">
                <a:latin typeface="+mn-lt"/>
                <a:ea typeface="黑体" panose="02010609060101010101" pitchFamily="49" charset="-122"/>
                <a:sym typeface="Symbol" pitchFamily="18" charset="2"/>
              </a:rPr>
              <a:t>  等额偿债基金法</a:t>
            </a:r>
          </a:p>
        </p:txBody>
      </p:sp>
    </p:spTree>
    <p:extLst>
      <p:ext uri="{BB962C8B-B14F-4D97-AF65-F5344CB8AC3E}">
        <p14:creationId xmlns:p14="http://schemas.microsoft.com/office/powerpoint/2010/main" val="36448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1990" grpId="0" autoUpdateAnimBg="0"/>
      <p:bldP spid="41993" grpId="0" autoUpdateAnimBg="0"/>
      <p:bldP spid="4199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B49B18A-59E9-428F-B5F2-A088AC48D922}" type="slidenum">
              <a:rPr lang="zh-CN" altLang="zh-CN" sz="1400" smtClean="0">
                <a:latin typeface="Arial" charset="0"/>
              </a:rPr>
              <a:pPr/>
              <a:t>34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62950" cy="4933950"/>
          </a:xfrm>
        </p:spPr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问题：对借款人而言，下列哪种贷款的成本较低？</a:t>
            </a:r>
          </a:p>
          <a:p>
            <a:pPr marL="692150" lvl="1" indent="-347663" eaLnBrk="1" hangingPunct="1">
              <a:lnSpc>
                <a:spcPct val="155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分期偿还法：贷款利率为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endParaRPr lang="en-US" altLang="zh-CN" b="1" i="1" dirty="0" smtClean="0">
              <a:latin typeface="+mn-lt"/>
              <a:ea typeface="黑体" panose="02010609060101010101" pitchFamily="49" charset="-122"/>
            </a:endParaRPr>
          </a:p>
          <a:p>
            <a:pPr marL="692150" lvl="1" indent="-347663" eaLnBrk="1" hangingPunct="1">
              <a:lnSpc>
                <a:spcPct val="155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偿债基金法：贷款利率为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，偿债基金利率为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j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b="1" i="1" dirty="0" err="1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i="1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&gt; </a:t>
            </a:r>
            <a:r>
              <a:rPr lang="en-US" altLang="zh-CN" b="1" i="1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166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1D108E-99A5-4963-A2AE-04A740834904}" type="slidenum">
              <a:rPr lang="zh-CN" altLang="zh-CN" sz="1400" smtClean="0">
                <a:latin typeface="Arial" charset="0"/>
              </a:rPr>
              <a:pPr/>
              <a:t>35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0728"/>
            <a:ext cx="8229600" cy="936625"/>
          </a:xfrm>
        </p:spPr>
        <p:txBody>
          <a:bodyPr/>
          <a:lstStyle/>
          <a:p>
            <a:pPr algn="l" eaLnBrk="1" hangingPunct="1"/>
            <a:r>
              <a:rPr lang="zh-CN" altLang="en-US" sz="3000" b="1" dirty="0" smtClean="0">
                <a:latin typeface="+mn-lt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0633"/>
            <a:ext cx="8229600" cy="438271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假设：两笔贷款的本金均为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10000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元，期限均为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年，但偿还方式不同：</a:t>
            </a:r>
          </a:p>
          <a:p>
            <a:pPr marL="692150" lvl="1" indent="-347663" eaLnBrk="1" hangingPunct="1">
              <a:lnSpc>
                <a:spcPct val="12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第一笔：采用偿债基金方法偿还，贷款利率为</a:t>
            </a:r>
            <a:r>
              <a:rPr lang="en-US" altLang="zh-CN" b="1" dirty="0" smtClean="0">
                <a:ea typeface="黑体" panose="02010609060101010101" pitchFamily="49" charset="-122"/>
              </a:rPr>
              <a:t>6%</a:t>
            </a:r>
            <a:r>
              <a:rPr lang="zh-CN" altLang="en-US" b="1" dirty="0" smtClean="0">
                <a:ea typeface="黑体" panose="02010609060101010101" pitchFamily="49" charset="-122"/>
              </a:rPr>
              <a:t>，偿债基金利率为</a:t>
            </a:r>
            <a:r>
              <a:rPr lang="en-US" altLang="zh-CN" b="1" dirty="0" smtClean="0">
                <a:ea typeface="黑体" panose="02010609060101010101" pitchFamily="49" charset="-122"/>
              </a:rPr>
              <a:t>5%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</a:p>
          <a:p>
            <a:pPr marL="692150" lvl="1" indent="-347663" eaLnBrk="1" hangingPunct="1">
              <a:lnSpc>
                <a:spcPct val="12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第二笔：采用等额分期方法偿还。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问题：当第二笔贷款的利率为多少时，两笔贷款对借款人而言是等价的。</a:t>
            </a:r>
          </a:p>
        </p:txBody>
      </p:sp>
    </p:spTree>
    <p:extLst>
      <p:ext uri="{BB962C8B-B14F-4D97-AF65-F5344CB8AC3E}">
        <p14:creationId xmlns:p14="http://schemas.microsoft.com/office/powerpoint/2010/main" val="36019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574898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i="0" baseline="0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2400" b="1" i="0" baseline="0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偿债</a:t>
            </a:r>
            <a:r>
              <a:rPr lang="zh-CN" altLang="zh-CN" sz="2400" b="1" i="0" baseline="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基金</a:t>
            </a:r>
            <a:r>
              <a:rPr lang="zh-CN" altLang="zh-CN" sz="2400" b="1" i="0" baseline="0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r>
              <a:rPr lang="zh-CN" altLang="en-US" sz="2400" b="1" i="0" baseline="0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zh-CN" sz="2400" b="1" i="0" baseline="0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400" b="1" i="0" baseline="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借款</a:t>
            </a:r>
            <a:r>
              <a:rPr lang="zh-CN" altLang="zh-CN" sz="2400" b="1" i="0" baseline="0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人每年末支付</a:t>
            </a:r>
            <a:r>
              <a:rPr lang="zh-CN" altLang="zh-CN" sz="2400" b="1" i="0" baseline="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的金额为 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/>
          </p:nvPr>
        </p:nvGraphicFramePr>
        <p:xfrm>
          <a:off x="841375" y="1231900"/>
          <a:ext cx="273208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" name="Equation" r:id="rId3" imgW="1422360" imgH="647640" progId="Equation.DSMT4">
                  <p:embed/>
                </p:oleObj>
              </mc:Choice>
              <mc:Fallback>
                <p:oleObj name="Equation" r:id="rId3" imgW="14223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231900"/>
                        <a:ext cx="2732088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/>
          </p:nvPr>
        </p:nvGraphicFramePr>
        <p:xfrm>
          <a:off x="3781425" y="1270000"/>
          <a:ext cx="460216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4" name="Equation" r:id="rId5" imgW="2438280" imgH="596880" progId="Equation.DSMT4">
                  <p:embed/>
                </p:oleObj>
              </mc:Choice>
              <mc:Fallback>
                <p:oleObj name="Equation" r:id="rId5" imgW="24382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1270000"/>
                        <a:ext cx="460216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750" y="2585794"/>
            <a:ext cx="82087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i="0" baseline="0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在</a:t>
            </a:r>
            <a:r>
              <a:rPr lang="zh-CN" altLang="zh-CN" sz="2400" b="1" i="0" baseline="0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分期</a:t>
            </a:r>
            <a:r>
              <a:rPr lang="zh-CN" altLang="zh-CN" sz="2400" b="1" i="0" baseline="0" dirty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偿还</a:t>
            </a:r>
            <a:r>
              <a:rPr lang="zh-CN" altLang="zh-CN" sz="2400" b="1" i="0" baseline="0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法</a:t>
            </a:r>
            <a:r>
              <a:rPr lang="zh-CN" altLang="en-US" sz="2400" b="1" i="0" baseline="0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中</a:t>
            </a:r>
            <a:r>
              <a:rPr lang="zh-CN" altLang="zh-CN" sz="2400" b="1" i="0" baseline="0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，设</a:t>
            </a:r>
            <a:r>
              <a:rPr lang="zh-CN" altLang="en-US" sz="2400" b="1" i="0" baseline="0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贷款</a:t>
            </a:r>
            <a:r>
              <a:rPr lang="zh-CN" altLang="zh-CN" sz="2400" b="1" i="0" baseline="0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利率</a:t>
            </a:r>
            <a:r>
              <a:rPr lang="zh-CN" altLang="zh-CN" sz="2400" b="1" i="0" baseline="0" dirty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为</a:t>
            </a:r>
            <a:r>
              <a:rPr lang="zh-CN" altLang="zh-CN" sz="2400" b="1" baseline="0" dirty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r</a:t>
            </a:r>
            <a:r>
              <a:rPr lang="zh-CN" altLang="zh-CN" sz="2400" b="1" i="0" baseline="0" dirty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，则借款</a:t>
            </a:r>
            <a:r>
              <a:rPr lang="zh-CN" altLang="zh-CN" sz="2400" b="1" i="0" baseline="0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人每年末支付</a:t>
            </a:r>
            <a:r>
              <a:rPr lang="zh-CN" altLang="zh-CN" sz="2400" b="1" i="0" baseline="0" dirty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的金额为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974169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1403350" y="3607718"/>
          <a:ext cx="10810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5" r:id="rId7" imgW="533863" imgH="470308" progId="Equation.DSMT4">
                  <p:embed/>
                </p:oleObj>
              </mc:Choice>
              <mc:Fallback>
                <p:oleObj r:id="rId7" imgW="533863" imgH="4703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07718"/>
                        <a:ext cx="108108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4974169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/>
          </p:nvPr>
        </p:nvGraphicFramePr>
        <p:xfrm>
          <a:off x="2627313" y="3680743"/>
          <a:ext cx="107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6" r:id="rId9" imgW="635552" imgH="546574" progId="Equation.DSMT4">
                  <p:embed/>
                </p:oleObj>
              </mc:Choice>
              <mc:Fallback>
                <p:oleObj r:id="rId9" imgW="635552" imgH="5465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680743"/>
                        <a:ext cx="1079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356100" y="3752180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2400" b="1" i="0" baseline="0" dirty="0">
                <a:latin typeface="+mj-lt"/>
                <a:ea typeface="黑体" panose="02010609060101010101" pitchFamily="49" charset="-122"/>
              </a:rPr>
              <a:t>令此式等于2409.75，则有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5012269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/>
          </p:nvPr>
        </p:nvGraphicFramePr>
        <p:xfrm>
          <a:off x="1173163" y="5120605"/>
          <a:ext cx="31115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r:id="rId11" imgW="1485900" imgH="393700" progId="Equation.DSMT4">
                  <p:embed/>
                </p:oleObj>
              </mc:Choice>
              <mc:Fallback>
                <p:oleObj r:id="rId11" imgW="1485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5120605"/>
                        <a:ext cx="31115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011863" y="5343798"/>
            <a:ext cx="1699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400" b="1" baseline="0" dirty="0">
                <a:latin typeface="+mj-lt"/>
              </a:rPr>
              <a:t>r</a:t>
            </a:r>
            <a:r>
              <a:rPr lang="zh-CN" altLang="zh-CN" sz="2400" b="1" i="0" baseline="0" dirty="0">
                <a:latin typeface="+mj-lt"/>
              </a:rPr>
              <a:t> = 6.552%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003800" y="5458743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5536" y="6180112"/>
            <a:ext cx="8281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b="1" i="0" baseline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注</a:t>
            </a:r>
            <a:r>
              <a:rPr lang="zh-CN" altLang="zh-CN" b="1" i="0" baseline="0" dirty="0" smtClean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lang="zh-CN" altLang="zh-CN" b="1" i="0" baseline="0" dirty="0" smtClean="0">
                <a:latin typeface="+mj-lt"/>
                <a:ea typeface="黑体" panose="02010609060101010101" pitchFamily="49" charset="-122"/>
              </a:rPr>
              <a:t>分期</a:t>
            </a:r>
            <a:r>
              <a:rPr lang="zh-CN" altLang="zh-CN" b="1" i="0" baseline="0" dirty="0">
                <a:latin typeface="+mj-lt"/>
                <a:ea typeface="黑体" panose="02010609060101010101" pitchFamily="49" charset="-122"/>
              </a:rPr>
              <a:t>偿还法的贷款利率（6.552%）</a:t>
            </a:r>
            <a:r>
              <a:rPr lang="zh-CN" altLang="zh-CN" b="1" i="0" baseline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大于</a:t>
            </a:r>
            <a:r>
              <a:rPr lang="zh-CN" altLang="zh-CN" b="1" i="0" baseline="0" dirty="0">
                <a:latin typeface="+mj-lt"/>
                <a:ea typeface="黑体" panose="02010609060101010101" pitchFamily="49" charset="-122"/>
              </a:rPr>
              <a:t>偿债基金</a:t>
            </a:r>
            <a:r>
              <a:rPr lang="zh-CN" altLang="zh-CN" b="1" i="0" baseline="0" dirty="0" smtClean="0">
                <a:latin typeface="+mj-lt"/>
                <a:ea typeface="黑体" panose="02010609060101010101" pitchFamily="49" charset="-122"/>
              </a:rPr>
              <a:t>法的</a:t>
            </a:r>
            <a:r>
              <a:rPr lang="zh-CN" altLang="zh-CN" b="1" i="0" baseline="0" dirty="0">
                <a:latin typeface="+mj-lt"/>
                <a:ea typeface="黑体" panose="02010609060101010101" pitchFamily="49" charset="-122"/>
              </a:rPr>
              <a:t>贷款利率（6%）。</a:t>
            </a:r>
          </a:p>
        </p:txBody>
      </p:sp>
    </p:spTree>
    <p:extLst>
      <p:ext uri="{BB962C8B-B14F-4D97-AF65-F5344CB8AC3E}">
        <p14:creationId xmlns:p14="http://schemas.microsoft.com/office/powerpoint/2010/main" val="363632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/>
      <p:bldP spid="11" grpId="0" autoUpdateAnimBg="0"/>
      <p:bldP spid="14" grpId="0" autoUpdateAnimBg="0"/>
      <p:bldP spid="15" grpId="0" animBg="1"/>
      <p:bldP spid="1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9233201-40BC-46E2-81BB-9E02B883AF7E}" type="slidenum">
              <a:rPr lang="zh-CN" altLang="zh-CN" sz="1400" b="1" smtClean="0">
                <a:latin typeface="Arial" charset="0"/>
              </a:rPr>
              <a:pPr/>
              <a:t>37</a:t>
            </a:fld>
            <a:endParaRPr lang="zh-CN" altLang="zh-CN" sz="1400" b="1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ea typeface="黑体" panose="02010609060101010101" pitchFamily="49" charset="-122"/>
              </a:rPr>
              <a:t>偿债基金的价值方程（一般形式）</a:t>
            </a:r>
            <a:endParaRPr lang="en-US" altLang="zh-CN" sz="2800" b="1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47108" name="Object 3"/>
          <p:cNvGraphicFramePr>
            <a:graphicFrameLocks noChangeAspect="1"/>
          </p:cNvGraphicFramePr>
          <p:nvPr>
            <p:extLst/>
          </p:nvPr>
        </p:nvGraphicFramePr>
        <p:xfrm>
          <a:off x="893763" y="1557338"/>
          <a:ext cx="70723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name="Equation" r:id="rId3" imgW="1714320" imgH="279360" progId="Equation.DSMT4">
                  <p:embed/>
                </p:oleObj>
              </mc:Choice>
              <mc:Fallback>
                <p:oleObj name="Equation" r:id="rId3" imgW="1714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1557338"/>
                        <a:ext cx="70723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755576" y="3356992"/>
            <a:ext cx="512050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000" b="1" baseline="0" dirty="0" smtClean="0">
                <a:latin typeface="+mj-lt"/>
              </a:rPr>
              <a:t>W</a:t>
            </a:r>
            <a:r>
              <a:rPr lang="zh-CN" altLang="zh-CN" sz="2000" b="1" i="0" baseline="0" dirty="0" smtClean="0">
                <a:latin typeface="+mj-lt"/>
              </a:rPr>
              <a:t>: </a:t>
            </a:r>
            <a:r>
              <a:rPr lang="zh-CN" altLang="zh-CN" sz="2000" b="1" i="0" baseline="0" dirty="0">
                <a:latin typeface="+mj-lt"/>
              </a:rPr>
              <a:t>service payment, </a:t>
            </a:r>
            <a:r>
              <a:rPr lang="zh-CN" altLang="en-US" sz="2000" b="1" i="0" baseline="0" dirty="0" smtClean="0">
                <a:latin typeface="+mj-lt"/>
              </a:rPr>
              <a:t>可以不等于贷款利息</a:t>
            </a:r>
            <a:r>
              <a:rPr lang="zh-CN" altLang="zh-CN" sz="2000" b="1" i="0" baseline="0" dirty="0" smtClean="0">
                <a:latin typeface="+mj-lt"/>
              </a:rPr>
              <a:t>.</a:t>
            </a:r>
            <a:endParaRPr lang="zh-CN" altLang="zh-CN" sz="2000" b="1" i="0" baseline="0" dirty="0">
              <a:latin typeface="+mj-lt"/>
            </a:endParaRPr>
          </a:p>
          <a:p>
            <a:endParaRPr lang="zh-CN" altLang="zh-CN" sz="2000" b="1" i="0" baseline="0" dirty="0">
              <a:latin typeface="+mj-lt"/>
            </a:endParaRPr>
          </a:p>
          <a:p>
            <a:r>
              <a:rPr lang="en-US" altLang="zh-CN" sz="2000" b="1" baseline="0" dirty="0">
                <a:latin typeface="+mj-lt"/>
              </a:rPr>
              <a:t>D</a:t>
            </a:r>
            <a:r>
              <a:rPr lang="zh-CN" altLang="zh-CN" sz="2000" b="1" i="0" baseline="0" dirty="0">
                <a:latin typeface="+mj-lt"/>
              </a:rPr>
              <a:t>: </a:t>
            </a:r>
            <a:r>
              <a:rPr lang="zh-CN" altLang="en-US" sz="2000" b="1" i="0" baseline="0" dirty="0" smtClean="0">
                <a:latin typeface="+mj-lt"/>
              </a:rPr>
              <a:t>偿债基金的储蓄额</a:t>
            </a:r>
            <a:endParaRPr lang="zh-CN" altLang="zh-CN" sz="2000" b="1" i="0" baseline="0" dirty="0">
              <a:latin typeface="+mj-lt"/>
            </a:endParaRPr>
          </a:p>
          <a:p>
            <a:endParaRPr lang="zh-CN" altLang="zh-CN" sz="2000" b="1" i="0" baseline="0" dirty="0">
              <a:latin typeface="+mj-lt"/>
            </a:endParaRPr>
          </a:p>
          <a:p>
            <a:r>
              <a:rPr lang="zh-CN" altLang="zh-CN" sz="2000" b="1" baseline="0" dirty="0">
                <a:latin typeface="+mn-lt"/>
              </a:rPr>
              <a:t>i</a:t>
            </a:r>
            <a:r>
              <a:rPr lang="zh-CN" altLang="zh-CN" sz="2000" b="1" i="0" baseline="0" dirty="0">
                <a:latin typeface="+mj-lt"/>
              </a:rPr>
              <a:t>: </a:t>
            </a:r>
            <a:r>
              <a:rPr lang="zh-CN" altLang="en-US" sz="2000" b="1" i="0" baseline="0" dirty="0" smtClean="0">
                <a:latin typeface="+mj-lt"/>
              </a:rPr>
              <a:t>贷款利率</a:t>
            </a:r>
            <a:endParaRPr lang="en-US" altLang="zh-CN" sz="2000" b="1" i="0" baseline="0" dirty="0" smtClean="0">
              <a:latin typeface="+mj-lt"/>
            </a:endParaRPr>
          </a:p>
          <a:p>
            <a:endParaRPr lang="zh-CN" altLang="zh-CN" sz="2000" b="1" i="0" baseline="0" dirty="0">
              <a:latin typeface="+mj-lt"/>
            </a:endParaRPr>
          </a:p>
          <a:p>
            <a:r>
              <a:rPr lang="zh-CN" altLang="zh-CN" sz="2000" b="1" baseline="0" dirty="0">
                <a:latin typeface="+mj-lt"/>
              </a:rPr>
              <a:t>j</a:t>
            </a:r>
            <a:r>
              <a:rPr lang="zh-CN" altLang="zh-CN" sz="2000" b="1" i="0" baseline="0" dirty="0">
                <a:latin typeface="+mj-lt"/>
              </a:rPr>
              <a:t>: </a:t>
            </a:r>
            <a:r>
              <a:rPr lang="zh-CN" altLang="en-US" sz="2000" b="1" i="0" baseline="0" dirty="0" smtClean="0">
                <a:latin typeface="+mj-lt"/>
              </a:rPr>
              <a:t>偿债基金利率</a:t>
            </a:r>
            <a:endParaRPr lang="zh-CN" altLang="zh-CN" sz="2000" b="1" i="0" baseline="0" dirty="0">
              <a:latin typeface="+mj-lt"/>
            </a:endParaRPr>
          </a:p>
          <a:p>
            <a:endParaRPr lang="zh-CN" altLang="zh-CN" sz="2000" b="1" i="0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DFE3CA4-9CD2-44B7-9963-1A59CB083E8B}" type="slidenum">
              <a:rPr lang="zh-CN" altLang="zh-CN" sz="1400" b="1" smtClean="0">
                <a:latin typeface="Arial" charset="0"/>
              </a:rPr>
              <a:pPr/>
              <a:t>38</a:t>
            </a:fld>
            <a:endParaRPr lang="zh-CN" altLang="zh-CN" sz="1400" b="1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5675"/>
            <a:ext cx="8229600" cy="850106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ea typeface="黑体" panose="02010609060101010101" pitchFamily="49" charset="-122"/>
              </a:rPr>
              <a:t>Example (FM, </a:t>
            </a:r>
            <a:r>
              <a:rPr lang="en-US" altLang="zh-CN" sz="2400" b="1" dirty="0" err="1" smtClean="0">
                <a:ea typeface="黑体" panose="02010609060101010101" pitchFamily="49" charset="-122"/>
              </a:rPr>
              <a:t>example5.22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, </a:t>
            </a:r>
            <a:r>
              <a:rPr lang="en-US" altLang="zh-CN" sz="2400" b="1" dirty="0" err="1" smtClean="0">
                <a:ea typeface="黑体" panose="02010609060101010101" pitchFamily="49" charset="-122"/>
              </a:rPr>
              <a:t>P156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229600" cy="316865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A loan of $10000 is repaid annually over 10 years using the sinking fund method. Interest on the loan is charged at an annual effective rate of 5%, but the lender requires a service payment of $600 at the end of each year. Determine the level annual sinking fund payment if the sinking fund credits interest at an annual effective interest rate of 4%.</a:t>
            </a:r>
          </a:p>
          <a:p>
            <a:pPr marL="0" indent="0" eaLnBrk="1" hangingPunct="1">
              <a:buNone/>
            </a:pPr>
            <a:endParaRPr lang="en-US" altLang="zh-CN" b="1" dirty="0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722438" y="4941888"/>
          <a:ext cx="5545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Equation" r:id="rId3" imgW="2514600" imgH="482400" progId="Equation.DSMT4">
                  <p:embed/>
                </p:oleObj>
              </mc:Choice>
              <mc:Fallback>
                <p:oleObj name="Equation" r:id="rId3" imgW="2514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2438" y="4941888"/>
                        <a:ext cx="5545137" cy="10668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0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DFE3CA4-9CD2-44B7-9963-1A59CB083E8B}" type="slidenum">
              <a:rPr lang="zh-CN" altLang="zh-CN" sz="1400" b="1" smtClean="0">
                <a:latin typeface="Arial" charset="0"/>
              </a:rPr>
              <a:pPr/>
              <a:t>39</a:t>
            </a:fld>
            <a:endParaRPr lang="zh-CN" altLang="zh-CN" sz="1400" b="1" smtClean="0">
              <a:latin typeface="Arial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/>
          </p:nvPr>
        </p:nvGraphicFramePr>
        <p:xfrm>
          <a:off x="827584" y="4437112"/>
          <a:ext cx="7273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Equation" r:id="rId3" imgW="3390900" imgH="254000" progId="Equation.DSMT4">
                  <p:embed/>
                </p:oleObj>
              </mc:Choice>
              <mc:Fallback>
                <p:oleObj name="Equation" r:id="rId3" imgW="3390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437112"/>
                        <a:ext cx="72739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28650" y="2708275"/>
          <a:ext cx="76184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Equation" r:id="rId5" imgW="3454200" imgH="228600" progId="Equation.DSMT4">
                  <p:embed/>
                </p:oleObj>
              </mc:Choice>
              <mc:Fallback>
                <p:oleObj name="Equation" r:id="rId5" imgW="345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708275"/>
                        <a:ext cx="7618413" cy="504825"/>
                      </a:xfrm>
                      <a:prstGeom prst="rect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406525" y="908050"/>
          <a:ext cx="62595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name="Equation" r:id="rId7" imgW="1714320" imgH="279360" progId="Equation.DSMT4">
                  <p:embed/>
                </p:oleObj>
              </mc:Choice>
              <mc:Fallback>
                <p:oleObj name="Equation" r:id="rId7" imgW="1714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908050"/>
                        <a:ext cx="62595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5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ADE1291-8280-4E03-B15D-8FF622047EBA}" type="slidenum">
              <a:rPr lang="zh-CN" altLang="zh-CN" sz="1400" smtClean="0">
                <a:latin typeface="Arial" charset="0"/>
              </a:rPr>
              <a:pPr/>
              <a:t>4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45840"/>
            <a:ext cx="8686800" cy="1143000"/>
          </a:xfrm>
        </p:spPr>
        <p:txBody>
          <a:bodyPr/>
          <a:lstStyle/>
          <a:p>
            <a:pPr algn="ctr" eaLnBrk="1" hangingPunct="1"/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等额分期偿还</a:t>
            </a:r>
            <a:r>
              <a:rPr lang="en-US" altLang="zh-CN" sz="2800" b="1" dirty="0" smtClean="0"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800" b="1" dirty="0" smtClean="0">
                <a:latin typeface="+mn-lt"/>
                <a:ea typeface="黑体" panose="02010609060101010101" pitchFamily="49" charset="-122"/>
              </a:rPr>
            </a:br>
            <a:r>
              <a:rPr lang="en-US" altLang="zh-CN" sz="2800" b="1" dirty="0" smtClean="0">
                <a:latin typeface="+mn-lt"/>
                <a:ea typeface="黑体" panose="02010609060101010101" pitchFamily="49" charset="-122"/>
              </a:rPr>
              <a:t>(level installment payments)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在等额分期偿还法中，需要解决的问题包括：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）每次偿还的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金额是多少？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）未偿还的本金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余额是多少？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）在每次偿还的金额中，利息和本金分别是多少？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5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DFE3CA4-9CD2-44B7-9963-1A59CB083E8B}" type="slidenum">
              <a:rPr lang="zh-CN" altLang="zh-CN" sz="1400" b="1" smtClean="0">
                <a:latin typeface="Arial" charset="0"/>
              </a:rPr>
              <a:pPr/>
              <a:t>40</a:t>
            </a:fld>
            <a:endParaRPr lang="zh-CN" altLang="zh-CN" sz="1400" b="1" smtClean="0">
              <a:latin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27584" y="3068960"/>
            <a:ext cx="7606357" cy="20621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400" b="1" i="0" dirty="0" smtClean="0">
                <a:latin typeface="Consolas" panose="020B0609020204030204" pitchFamily="49" charset="0"/>
                <a:ea typeface="+mn-ea"/>
              </a:rPr>
              <a:t>## </a:t>
            </a:r>
            <a:r>
              <a:rPr lang="zh-CN" altLang="en-US" sz="2400" b="1" i="0" dirty="0" smtClean="0">
                <a:latin typeface="Consolas" panose="020B0609020204030204" pitchFamily="49" charset="0"/>
                <a:ea typeface="+mn-ea"/>
              </a:rPr>
              <a:t>该</a:t>
            </a:r>
            <a:r>
              <a:rPr lang="zh-CN" altLang="en-US" sz="2400" b="1" i="0" dirty="0">
                <a:latin typeface="Consolas" panose="020B0609020204030204" pitchFamily="49" charset="0"/>
                <a:ea typeface="+mn-ea"/>
              </a:rPr>
              <a:t>笔贷款的实际利率为 </a:t>
            </a:r>
            <a:r>
              <a:rPr lang="en-US" altLang="zh-CN" sz="2400" b="1" i="0" dirty="0">
                <a:latin typeface="Consolas" panose="020B0609020204030204" pitchFamily="49" charset="0"/>
                <a:ea typeface="+mn-ea"/>
              </a:rPr>
              <a:t>5.52%</a:t>
            </a:r>
            <a:r>
              <a:rPr lang="zh-CN" altLang="en-US" sz="2400" b="1" i="0" dirty="0">
                <a:latin typeface="Consolas" panose="020B0609020204030204" pitchFamily="49" charset="0"/>
                <a:ea typeface="+mn-ea"/>
              </a:rPr>
              <a:t>：</a:t>
            </a:r>
            <a:endParaRPr lang="en-US" altLang="zh-CN" sz="2400" b="1" i="0" dirty="0">
              <a:latin typeface="Consolas" panose="020B0609020204030204" pitchFamily="49" charset="0"/>
              <a:ea typeface="+mn-ea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400" b="1" i="0" dirty="0" smtClean="0">
                <a:latin typeface="Consolas" panose="020B0609020204030204" pitchFamily="49" charset="0"/>
                <a:ea typeface="+mn-ea"/>
              </a:rPr>
              <a:t>f = function(</a:t>
            </a:r>
            <a:r>
              <a:rPr lang="en-US" altLang="zh-CN" sz="2400" b="1" i="0" dirty="0" err="1" smtClean="0">
                <a:latin typeface="Consolas" panose="020B0609020204030204" pitchFamily="49" charset="0"/>
                <a:ea typeface="+mn-ea"/>
              </a:rPr>
              <a:t>i</a:t>
            </a:r>
            <a:r>
              <a:rPr lang="en-US" altLang="zh-CN" sz="2400" b="1" i="0" dirty="0">
                <a:latin typeface="Consolas" panose="020B0609020204030204" pitchFamily="49" charset="0"/>
                <a:ea typeface="+mn-ea"/>
              </a:rPr>
              <a:t>) </a:t>
            </a:r>
            <a:r>
              <a:rPr lang="en-US" altLang="zh-CN" sz="2400" b="1" i="0" dirty="0" smtClean="0">
                <a:latin typeface="Consolas" panose="020B0609020204030204" pitchFamily="49" charset="0"/>
                <a:ea typeface="+mn-ea"/>
              </a:rPr>
              <a:t> (</a:t>
            </a:r>
            <a:r>
              <a:rPr lang="en-US" altLang="zh-CN" sz="2400" b="1" i="0" dirty="0">
                <a:latin typeface="Consolas" panose="020B0609020204030204" pitchFamily="49" charset="0"/>
                <a:ea typeface="+mn-ea"/>
              </a:rPr>
              <a:t>600 </a:t>
            </a:r>
            <a:r>
              <a:rPr lang="en-US" altLang="zh-CN" sz="2400" b="1" i="0" dirty="0" smtClean="0">
                <a:latin typeface="Consolas" panose="020B0609020204030204" pitchFamily="49" charset="0"/>
                <a:ea typeface="+mn-ea"/>
              </a:rPr>
              <a:t>+ 728.15) * (1 - (1 + </a:t>
            </a:r>
            <a:r>
              <a:rPr lang="en-US" altLang="zh-CN" sz="2400" b="1" i="0" dirty="0" err="1" smtClean="0">
                <a:latin typeface="Consolas" panose="020B0609020204030204" pitchFamily="49" charset="0"/>
                <a:ea typeface="+mn-ea"/>
              </a:rPr>
              <a:t>i</a:t>
            </a:r>
            <a:r>
              <a:rPr lang="en-US" altLang="zh-CN" sz="2400" b="1" i="0" dirty="0">
                <a:latin typeface="Consolas" panose="020B0609020204030204" pitchFamily="49" charset="0"/>
                <a:ea typeface="+mn-ea"/>
              </a:rPr>
              <a:t>)^(-10</a:t>
            </a:r>
            <a:r>
              <a:rPr lang="en-US" altLang="zh-CN" sz="2400" b="1" i="0" dirty="0" smtClean="0">
                <a:latin typeface="Consolas" panose="020B0609020204030204" pitchFamily="49" charset="0"/>
                <a:ea typeface="+mn-ea"/>
              </a:rPr>
              <a:t>))/</a:t>
            </a:r>
            <a:r>
              <a:rPr lang="en-US" altLang="zh-CN" sz="2400" b="1" i="0" dirty="0" err="1" smtClean="0">
                <a:latin typeface="Consolas" panose="020B0609020204030204" pitchFamily="49" charset="0"/>
                <a:ea typeface="+mn-ea"/>
              </a:rPr>
              <a:t>i</a:t>
            </a:r>
            <a:r>
              <a:rPr lang="en-US" altLang="zh-CN" sz="2400" b="1" i="0" dirty="0" smtClean="0">
                <a:latin typeface="Consolas" panose="020B0609020204030204" pitchFamily="49" charset="0"/>
                <a:ea typeface="+mn-ea"/>
              </a:rPr>
              <a:t> - 10000</a:t>
            </a:r>
            <a:endParaRPr lang="en-US" altLang="zh-CN" sz="2400" b="1" i="0" dirty="0">
              <a:latin typeface="Consolas" panose="020B0609020204030204" pitchFamily="49" charset="0"/>
              <a:ea typeface="+mn-ea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400" b="1" i="0" dirty="0" err="1" smtClean="0">
                <a:latin typeface="Consolas" panose="020B0609020204030204" pitchFamily="49" charset="0"/>
                <a:ea typeface="+mn-ea"/>
              </a:rPr>
              <a:t>uniroot</a:t>
            </a:r>
            <a:r>
              <a:rPr lang="en-US" altLang="zh-CN" sz="2400" b="1" i="0" dirty="0" smtClean="0">
                <a:latin typeface="Consolas" panose="020B0609020204030204" pitchFamily="49" charset="0"/>
                <a:ea typeface="+mn-ea"/>
              </a:rPr>
              <a:t>(f, c</a:t>
            </a:r>
            <a:r>
              <a:rPr lang="en-US" altLang="zh-CN" sz="2400" b="1" i="0" dirty="0">
                <a:latin typeface="Consolas" panose="020B0609020204030204" pitchFamily="49" charset="0"/>
                <a:ea typeface="+mn-ea"/>
              </a:rPr>
              <a:t>(-0.05</a:t>
            </a:r>
            <a:r>
              <a:rPr lang="en-US" altLang="zh-CN" sz="2400" b="1" i="0" dirty="0" smtClean="0">
                <a:latin typeface="Consolas" panose="020B0609020204030204" pitchFamily="49" charset="0"/>
                <a:ea typeface="+mn-ea"/>
              </a:rPr>
              <a:t>, 0.08</a:t>
            </a:r>
            <a:r>
              <a:rPr lang="en-US" altLang="zh-CN" sz="2400" b="1" i="0" dirty="0">
                <a:latin typeface="Consolas" panose="020B0609020204030204" pitchFamily="49" charset="0"/>
                <a:ea typeface="+mn-ea"/>
              </a:rPr>
              <a:t>))$root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400" b="1" i="0" dirty="0" smtClean="0">
                <a:latin typeface="Consolas" panose="020B0609020204030204" pitchFamily="49" charset="0"/>
                <a:ea typeface="+mn-ea"/>
              </a:rPr>
              <a:t>## [</a:t>
            </a:r>
            <a:r>
              <a:rPr lang="en-US" altLang="zh-CN" sz="2400" b="1" i="0" dirty="0">
                <a:latin typeface="Consolas" panose="020B0609020204030204" pitchFamily="49" charset="0"/>
                <a:ea typeface="+mn-ea"/>
              </a:rPr>
              <a:t>1] 0.0552217</a:t>
            </a:r>
            <a:endParaRPr lang="zh-CN" altLang="en-US" sz="2400" b="1" i="0" dirty="0"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3568" y="5589240"/>
            <a:ext cx="76674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baseline="-25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 smtClean="0">
                <a:solidFill>
                  <a:srgbClr val="FF0000"/>
                </a:solidFill>
              </a:rPr>
              <a:t>服务费</a:t>
            </a:r>
            <a:r>
              <a:rPr lang="zh-CN" altLang="en-US" sz="2400" b="1" i="0" dirty="0">
                <a:solidFill>
                  <a:srgbClr val="FF0000"/>
                </a:solidFill>
              </a:rPr>
              <a:t>增加，实际利率会降低。如：增加</a:t>
            </a:r>
            <a:r>
              <a:rPr lang="zh-CN" altLang="en-US" sz="2400" b="1" i="0" dirty="0" smtClean="0">
                <a:solidFill>
                  <a:srgbClr val="FF0000"/>
                </a:solidFill>
              </a:rPr>
              <a:t>到  </a:t>
            </a:r>
            <a:r>
              <a:rPr lang="en-US" altLang="zh-CN" sz="2400" b="1" i="0" dirty="0" smtClean="0">
                <a:solidFill>
                  <a:srgbClr val="FF0000"/>
                </a:solidFill>
              </a:rPr>
              <a:t>800</a:t>
            </a:r>
            <a:r>
              <a:rPr lang="zh-CN" altLang="en-US" sz="2400" b="1" i="0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400" b="1" i="0" dirty="0" smtClean="0">
                <a:solidFill>
                  <a:srgbClr val="FF0000"/>
                </a:solidFill>
              </a:rPr>
              <a:t> = 518.62</a:t>
            </a:r>
            <a:r>
              <a:rPr lang="zh-CN" altLang="en-US" sz="2400" b="1" i="0" dirty="0">
                <a:solidFill>
                  <a:srgbClr val="FF0000"/>
                </a:solidFill>
              </a:rPr>
              <a:t>，实际利率为 </a:t>
            </a:r>
            <a:r>
              <a:rPr lang="en-US" altLang="zh-CN" sz="2400" b="1" i="0" dirty="0">
                <a:solidFill>
                  <a:srgbClr val="FF0000"/>
                </a:solidFill>
              </a:rPr>
              <a:t>5.37%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331640" y="1988840"/>
          <a:ext cx="5667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" name="Equation" r:id="rId3" imgW="2641320" imgH="279360" progId="Equation.DSMT4">
                  <p:embed/>
                </p:oleObj>
              </mc:Choice>
              <mc:Fallback>
                <p:oleObj name="Equation" r:id="rId3" imgW="2641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88840"/>
                        <a:ext cx="56673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1096792"/>
            <a:ext cx="28119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该笔贷款的实际利率为：</a:t>
            </a:r>
            <a:endParaRPr lang="zh-CN" altLang="en-US" sz="28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0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B677A32-7DAC-49F7-BAA4-18056AADC910}" type="slidenum">
              <a:rPr lang="zh-CN" altLang="zh-CN" sz="1400" smtClean="0">
                <a:latin typeface="Arial" charset="0"/>
              </a:rPr>
              <a:pPr/>
              <a:t>41</a:t>
            </a:fld>
            <a:endParaRPr lang="zh-CN" altLang="zh-CN" sz="1400" dirty="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34664"/>
            <a:ext cx="8497888" cy="935038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等额分期偿还与等额偿债基金的比较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679950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相同点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：定期、等额。</a:t>
            </a:r>
          </a:p>
          <a:p>
            <a:pPr eaLnBrk="1" hangingPunct="1">
              <a:lnSpc>
                <a:spcPct val="13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不同点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：已偿还本金的计息方式不同。</a:t>
            </a:r>
          </a:p>
          <a:p>
            <a:pPr marL="692150" lvl="1" indent="-347663" eaLnBrk="1" hangingPunct="1">
              <a:lnSpc>
                <a:spcPct val="135000"/>
              </a:lnSpc>
              <a:spcBef>
                <a:spcPts val="1200"/>
              </a:spcBef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等额分期偿还法：已偿还的本金按贷款利率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计息。</a:t>
            </a:r>
          </a:p>
          <a:p>
            <a:pPr marL="692150" lvl="1" indent="-347663" eaLnBrk="1" hangingPunct="1">
              <a:lnSpc>
                <a:spcPct val="135000"/>
              </a:lnSpc>
              <a:spcBef>
                <a:spcPts val="1200"/>
              </a:spcBef>
            </a:pP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marL="692150" lvl="1" indent="-347663" eaLnBrk="1" hangingPunct="1">
              <a:lnSpc>
                <a:spcPct val="135000"/>
              </a:lnSpc>
              <a:spcBef>
                <a:spcPts val="1200"/>
              </a:spcBef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等额偿债基金法：已偿还的本金（即存入偿债基金的金额）按利率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j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计息。</a:t>
            </a:r>
          </a:p>
          <a:p>
            <a:pPr eaLnBrk="1" hangingPunct="1">
              <a:lnSpc>
                <a:spcPct val="13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3333FF"/>
                </a:solidFill>
                <a:latin typeface="+mn-lt"/>
                <a:ea typeface="黑体" panose="02010609060101010101" pitchFamily="49" charset="-122"/>
              </a:rPr>
              <a:t>关系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：当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=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时，两种方法等价。 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/>
          </p:nvPr>
        </p:nvGraphicFramePr>
        <p:xfrm>
          <a:off x="3059832" y="3356992"/>
          <a:ext cx="27305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Equation" r:id="rId3" imgW="1358640" imgH="253800" progId="Equation.DSMT4">
                  <p:embed/>
                </p:oleObj>
              </mc:Choice>
              <mc:Fallback>
                <p:oleObj name="Equation" r:id="rId3" imgW="1358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356992"/>
                        <a:ext cx="27305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923928" y="4509120"/>
          <a:ext cx="1935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Equation" r:id="rId5" imgW="1104840" imgH="291960" progId="Equation.DSMT4">
                  <p:embed/>
                </p:oleObj>
              </mc:Choice>
              <mc:Fallback>
                <p:oleObj name="Equation" r:id="rId5" imgW="1104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509120"/>
                        <a:ext cx="1935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06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51AED3-7936-42C1-B6DD-8ED165D7430D}" type="slidenum">
              <a:rPr lang="zh-CN" altLang="zh-CN" sz="1400" smtClean="0">
                <a:latin typeface="Arial" charset="0"/>
              </a:rPr>
              <a:pPr/>
              <a:t>42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507288" cy="496855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A 20-year loan of 20,000 may be repaid under the following two methods:  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</a:rPr>
              <a:t>） amortization method with equal annual payments at an annual effective rate of 6.5%  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</a:rPr>
              <a:t>）sinking fund method in which the lender receives an annual effective rate of 8% and the sinking fund earns an annual effective rate of </a:t>
            </a:r>
            <a:r>
              <a:rPr lang="zh-CN" altLang="en-US" b="1" i="1" dirty="0" smtClean="0">
                <a:ea typeface="黑体" panose="02010609060101010101" pitchFamily="49" charset="-122"/>
              </a:rPr>
              <a:t>j. </a:t>
            </a:r>
            <a:r>
              <a:rPr lang="zh-CN" altLang="en-US" b="1" dirty="0" smtClean="0">
                <a:ea typeface="黑体" panose="02010609060101010101" pitchFamily="49" charset="-122"/>
              </a:rPr>
              <a:t>Both methods require a payment of </a:t>
            </a:r>
            <a:r>
              <a:rPr lang="zh-CN" altLang="en-US" b="1" i="1" dirty="0" smtClean="0">
                <a:ea typeface="黑体" panose="02010609060101010101" pitchFamily="49" charset="-122"/>
              </a:rPr>
              <a:t>X </a:t>
            </a:r>
            <a:r>
              <a:rPr lang="zh-CN" altLang="en-US" b="1" dirty="0" smtClean="0">
                <a:ea typeface="黑体" panose="02010609060101010101" pitchFamily="49" charset="-122"/>
              </a:rPr>
              <a:t>to be made at the end of each year for 20 years. </a:t>
            </a:r>
          </a:p>
          <a:p>
            <a:pPr marL="692150" lvl="1" indent="-3476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altLang="en-US" b="1" dirty="0" smtClean="0">
                <a:ea typeface="黑体" panose="02010609060101010101" pitchFamily="49" charset="-122"/>
              </a:rPr>
              <a:t>    Calculate </a:t>
            </a:r>
            <a:r>
              <a:rPr lang="pt-BR" altLang="en-US" b="1" i="1" dirty="0" smtClean="0">
                <a:ea typeface="黑体" panose="02010609060101010101" pitchFamily="49" charset="-122"/>
              </a:rPr>
              <a:t>j</a:t>
            </a:r>
            <a:r>
              <a:rPr lang="pt-BR" altLang="en-US" b="1" dirty="0" smtClean="0">
                <a:ea typeface="黑体" panose="02010609060101010101" pitchFamily="49" charset="-122"/>
              </a:rPr>
              <a:t>.</a:t>
            </a:r>
            <a:endParaRPr lang="zh-CN" altLang="en-US" b="1" dirty="0" smtClean="0">
              <a:ea typeface="黑体" panose="02010609060101010101" pitchFamily="49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893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ea typeface="黑体" panose="02010609060101010101" pitchFamily="49" charset="-122"/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12224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A18592D-9A76-474B-81FF-3A988D224EFD}" type="slidenum">
              <a:rPr lang="zh-CN" altLang="zh-CN" sz="1400" smtClean="0">
                <a:latin typeface="Arial" charset="0"/>
              </a:rPr>
              <a:pPr/>
              <a:t>43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96975"/>
            <a:ext cx="8425185" cy="511175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344487" lvl="1" indent="0" eaLnBrk="1" hangingPunct="1">
              <a:spcBef>
                <a:spcPts val="1200"/>
              </a:spcBef>
              <a:buNone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20000 = </a:t>
            </a:r>
            <a:r>
              <a:rPr lang="zh-CN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4487" lvl="1" indent="0" eaLnBrk="1" hangingPunct="1">
              <a:spcBef>
                <a:spcPts val="1200"/>
              </a:spcBef>
              <a:buNone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每年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支付的金额：</a:t>
            </a:r>
            <a:r>
              <a:rPr lang="zh-CN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1815.13 </a:t>
            </a:r>
          </a:p>
          <a:p>
            <a:pPr marL="344487" lvl="1" indent="0" eaLnBrk="1" hangingPunct="1">
              <a:spcBef>
                <a:spcPts val="1200"/>
              </a:spcBef>
              <a:buNone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偿债基金法中每年支付的利息：0 .08 (20000) = 1600 </a:t>
            </a:r>
          </a:p>
          <a:p>
            <a:pPr marL="344487" lvl="1" indent="0" eaLnBrk="1" hangingPunct="1">
              <a:spcBef>
                <a:spcPts val="1200"/>
              </a:spcBef>
              <a:buNone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每年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向偿债基金支付：</a:t>
            </a:r>
            <a:r>
              <a:rPr lang="zh-CN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1600 =  215.13  </a:t>
            </a:r>
            <a:endParaRPr lang="zh-CN" altLang="zh-CN" sz="1800" b="1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lvl="1" indent="0" eaLnBrk="1" hangingPunct="1">
              <a:spcBef>
                <a:spcPts val="1200"/>
              </a:spcBef>
              <a:buNone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215.13        = 20000 </a:t>
            </a:r>
          </a:p>
          <a:p>
            <a:pPr marL="344487" lvl="1" indent="0" eaLnBrk="1" hangingPunct="1">
              <a:spcBef>
                <a:spcPts val="1200"/>
              </a:spcBef>
              <a:buNone/>
            </a:pPr>
            <a:r>
              <a:rPr lang="zh-CN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j 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14.18 </a:t>
            </a:r>
          </a:p>
        </p:txBody>
      </p:sp>
      <p:graphicFrame>
        <p:nvGraphicFramePr>
          <p:cNvPr id="512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451208"/>
              </p:ext>
            </p:extLst>
          </p:nvPr>
        </p:nvGraphicFramePr>
        <p:xfrm>
          <a:off x="2483768" y="1700808"/>
          <a:ext cx="10795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r:id="rId3" imgW="432739" imgH="241825" progId="Equation.DSMT4">
                  <p:embed/>
                </p:oleObj>
              </mc:Choice>
              <mc:Fallback>
                <p:oleObj r:id="rId3" imgW="432739" imgH="2418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00808"/>
                        <a:ext cx="10795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491578"/>
              </p:ext>
            </p:extLst>
          </p:nvPr>
        </p:nvGraphicFramePr>
        <p:xfrm>
          <a:off x="1619672" y="3717032"/>
          <a:ext cx="635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r:id="rId5" imgW="254663" imgH="267396" progId="Equation.DSMT4">
                  <p:embed/>
                </p:oleObj>
              </mc:Choice>
              <mc:Fallback>
                <p:oleObj r:id="rId5" imgW="254663" imgH="2673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717032"/>
                        <a:ext cx="6350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5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7D64EFA-5D45-4CE4-A84F-A6C3985BD17A}" type="slidenum">
              <a:rPr lang="zh-CN" altLang="zh-CN" sz="1400" smtClean="0">
                <a:latin typeface="Arial" charset="0"/>
              </a:rPr>
              <a:pPr/>
              <a:t>44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412" y="1342157"/>
            <a:ext cx="9036496" cy="5183187"/>
          </a:xfrm>
        </p:spPr>
        <p:txBody>
          <a:bodyPr/>
          <a:lstStyle/>
          <a:p>
            <a:pPr eaLnBrk="1" hangingPunct="1"/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John borrows 10,000 for 10 years at an annual effective interest rate of 10%. He can repay this loan using the amortization method with payments of 1,627.45 at the end of each year. </a:t>
            </a:r>
          </a:p>
          <a:p>
            <a:pPr eaLnBrk="1" hangingPunct="1"/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Instead, John repays the 10,000 using a sinking fund that pays an annual effective interest rate of 14%. The deposits to the sinking fund are equal to 1,627.45 minus the interest on the loan and are made at the end of each year for 10 years. </a:t>
            </a:r>
          </a:p>
          <a:p>
            <a:pPr eaLnBrk="1" hangingPunct="1"/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Determine the balance in the sinking fund immediately after repayment of the loan.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ea typeface="黑体" panose="02010609060101010101" pitchFamily="49" charset="-122"/>
              </a:rPr>
              <a:t>Exercise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 </a:t>
            </a:r>
          </a:p>
        </p:txBody>
      </p:sp>
    </p:spTree>
    <p:extLst>
      <p:ext uri="{BB962C8B-B14F-4D97-AF65-F5344CB8AC3E}">
        <p14:creationId xmlns:p14="http://schemas.microsoft.com/office/powerpoint/2010/main" val="28875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E182245-C56E-49D8-9FA1-D35EA1A189EB}" type="slidenum">
              <a:rPr lang="zh-CN" altLang="zh-CN" sz="1400" smtClean="0">
                <a:latin typeface="Arial" charset="0"/>
              </a:rPr>
              <a:pPr/>
              <a:t>45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2228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Solution:</a:t>
            </a:r>
          </a:p>
          <a:p>
            <a:pPr marL="692150" lvl="1" indent="-347663" eaLnBrk="1" hangingPunct="1">
              <a:spcBef>
                <a:spcPts val="1200"/>
              </a:spcBef>
            </a:pPr>
            <a:r>
              <a:rPr lang="zh-CN" altLang="en-US" b="1" dirty="0" smtClean="0">
                <a:ea typeface="黑体" panose="02010609060101010101" pitchFamily="49" charset="-122"/>
              </a:rPr>
              <a:t>已知每年支付额为 </a:t>
            </a:r>
            <a:r>
              <a:rPr lang="en-US" altLang="zh-CN" b="1" dirty="0" smtClean="0">
                <a:ea typeface="黑体" panose="02010609060101010101" pitchFamily="49" charset="-122"/>
              </a:rPr>
              <a:t>1627.45</a:t>
            </a:r>
          </a:p>
          <a:p>
            <a:pPr marL="692150" lvl="1" indent="-347663" eaLnBrk="1" hangingPunct="1">
              <a:spcBef>
                <a:spcPts val="1200"/>
              </a:spcBef>
            </a:pPr>
            <a:r>
              <a:rPr lang="zh-CN" altLang="en-US" b="1" dirty="0" smtClean="0">
                <a:ea typeface="黑体" panose="02010609060101010101" pitchFamily="49" charset="-122"/>
              </a:rPr>
              <a:t>每年支付的利息为：  </a:t>
            </a:r>
            <a:r>
              <a:rPr lang="en-US" altLang="zh-CN" b="1" dirty="0" smtClean="0">
                <a:ea typeface="黑体" panose="02010609060101010101" pitchFamily="49" charset="-122"/>
              </a:rPr>
              <a:t>0.10(10000) = 1000</a:t>
            </a:r>
          </a:p>
          <a:p>
            <a:pPr marL="692150" lvl="1" indent="-347663" eaLnBrk="1" hangingPunct="1">
              <a:spcBef>
                <a:spcPts val="1200"/>
              </a:spcBef>
            </a:pPr>
            <a:r>
              <a:rPr lang="zh-CN" altLang="en-US" b="1" dirty="0" smtClean="0">
                <a:ea typeface="黑体" panose="02010609060101010101" pitchFamily="49" charset="-122"/>
              </a:rPr>
              <a:t>因此向偿债基金支付： </a:t>
            </a:r>
            <a:r>
              <a:rPr lang="en-US" altLang="zh-CN" b="1" dirty="0">
                <a:ea typeface="黑体" panose="02010609060101010101" pitchFamily="49" charset="-122"/>
              </a:rPr>
              <a:t>1627.45 ‒ 1000 </a:t>
            </a:r>
            <a:r>
              <a:rPr lang="en-US" altLang="zh-CN" b="1" dirty="0" smtClean="0">
                <a:ea typeface="黑体" panose="02010609060101010101" pitchFamily="49" charset="-122"/>
              </a:rPr>
              <a:t>= 627.45 </a:t>
            </a:r>
          </a:p>
          <a:p>
            <a:pPr marL="692150" lvl="1" indent="-347663" eaLnBrk="1" hangingPunct="1">
              <a:spcBef>
                <a:spcPts val="1200"/>
              </a:spcBef>
            </a:pPr>
            <a:r>
              <a:rPr lang="zh-CN" altLang="en-US" b="1" dirty="0" smtClean="0">
                <a:ea typeface="黑体" panose="02010609060101010101" pitchFamily="49" charset="-122"/>
              </a:rPr>
              <a:t>偿债基金在</a:t>
            </a:r>
            <a:r>
              <a:rPr lang="en-US" altLang="zh-CN" b="1" dirty="0" smtClean="0">
                <a:ea typeface="黑体" panose="02010609060101010101" pitchFamily="49" charset="-122"/>
              </a:rPr>
              <a:t>10</a:t>
            </a:r>
            <a:r>
              <a:rPr lang="zh-CN" altLang="en-US" b="1" dirty="0" smtClean="0">
                <a:ea typeface="黑体" panose="02010609060101010101" pitchFamily="49" charset="-122"/>
              </a:rPr>
              <a:t>年末的价值为（扣除本金</a:t>
            </a:r>
            <a:r>
              <a:rPr lang="en-US" altLang="zh-CN" b="1" dirty="0" smtClean="0">
                <a:ea typeface="黑体" panose="02010609060101010101" pitchFamily="49" charset="-122"/>
              </a:rPr>
              <a:t>10000</a:t>
            </a:r>
            <a:r>
              <a:rPr lang="zh-CN" altLang="en-US" b="1" dirty="0" smtClean="0">
                <a:ea typeface="黑体" panose="02010609060101010101" pitchFamily="49" charset="-122"/>
              </a:rPr>
              <a:t>之后）： </a:t>
            </a:r>
          </a:p>
          <a:p>
            <a:pPr marL="692150" lvl="1" indent="-347663" eaLnBrk="1" hangingPunct="1">
              <a:spcBef>
                <a:spcPts val="1200"/>
              </a:spcBef>
            </a:pPr>
            <a:r>
              <a:rPr lang="en-US" altLang="zh-CN" b="1" dirty="0" smtClean="0">
                <a:ea typeface="黑体" panose="02010609060101010101" pitchFamily="49" charset="-122"/>
              </a:rPr>
              <a:t>627.45           ‒ 10000 = 2133</a:t>
            </a:r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71300"/>
              </p:ext>
            </p:extLst>
          </p:nvPr>
        </p:nvGraphicFramePr>
        <p:xfrm>
          <a:off x="2195736" y="4437112"/>
          <a:ext cx="8366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7" r:id="rId3" imgW="369101" imgH="241825" progId="Equation.DSMT4">
                  <p:embed/>
                </p:oleObj>
              </mc:Choice>
              <mc:Fallback>
                <p:oleObj r:id="rId3" imgW="369101" imgH="2418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437112"/>
                        <a:ext cx="8366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A6F5497-8DA1-41D4-86DB-9B66672C37B2}" type="slidenum">
              <a:rPr lang="zh-CN" altLang="zh-CN" sz="1400" smtClean="0">
                <a:latin typeface="Arial" charset="0"/>
              </a:rPr>
              <a:pPr/>
              <a:t>46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8229600" cy="865187"/>
          </a:xfrm>
        </p:spPr>
        <p:txBody>
          <a:bodyPr/>
          <a:lstStyle/>
          <a:p>
            <a:pPr algn="ctr" eaLnBrk="1" hangingPunct="1"/>
            <a:r>
              <a:rPr lang="zh-CN" altLang="en-US" sz="3200" b="1" dirty="0" smtClean="0">
                <a:latin typeface="+mn-lt"/>
                <a:ea typeface="黑体" panose="02010609060101010101" pitchFamily="49" charset="-122"/>
              </a:rPr>
              <a:t>变额分期偿还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507288" cy="475180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   假设贷款金额为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，每期末偿还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</a:t>
            </a:r>
            <a:r>
              <a:rPr lang="en-US" altLang="zh-CN" b="1" i="1" baseline="-25000" dirty="0" err="1" smtClean="0">
                <a:latin typeface="+mn-lt"/>
                <a:ea typeface="黑体" panose="02010609060101010101" pitchFamily="49" charset="-122"/>
              </a:rPr>
              <a:t>t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t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= 1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…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）则有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变额分期偿还方法：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）等额本金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）还款额 算术级数变化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）还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款额 几何级数变化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    </a:t>
            </a: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26" name="Object 5"/>
          <p:cNvGraphicFramePr>
            <a:graphicFrameLocks noChangeAspect="1"/>
          </p:cNvGraphicFramePr>
          <p:nvPr>
            <p:extLst/>
          </p:nvPr>
        </p:nvGraphicFramePr>
        <p:xfrm>
          <a:off x="3679423" y="2564904"/>
          <a:ext cx="178515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1" r:id="rId3" imgW="775373" imgH="432175" progId="Equation.DSMT4">
                  <p:embed/>
                </p:oleObj>
              </mc:Choice>
              <mc:Fallback>
                <p:oleObj r:id="rId3" imgW="775373" imgH="432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423" y="2564904"/>
                        <a:ext cx="1785153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000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04BD6A8-EB61-47B5-BCE9-048B169CCD1F}" type="slidenum">
              <a:rPr lang="zh-CN" altLang="zh-CN" sz="1400" smtClean="0">
                <a:latin typeface="Arial" charset="0"/>
              </a:rPr>
              <a:pPr/>
              <a:t>47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1787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例（等额本金偿还）：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一笔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10000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元的贷款，期限为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年，年利率为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5%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，每年末偿还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2000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元本金。构造分期偿还表（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amortization schedule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）。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056468"/>
              </p:ext>
            </p:extLst>
          </p:nvPr>
        </p:nvGraphicFramePr>
        <p:xfrm>
          <a:off x="539750" y="1933600"/>
          <a:ext cx="8280721" cy="4303712"/>
        </p:xfrm>
        <a:graphic>
          <a:graphicData uri="http://schemas.openxmlformats.org/drawingml/2006/table">
            <a:tbl>
              <a:tblPr/>
              <a:tblGrid>
                <a:gridCol w="932873"/>
                <a:gridCol w="1857278"/>
                <a:gridCol w="2101079"/>
                <a:gridCol w="1694745"/>
                <a:gridCol w="1694746"/>
              </a:tblGrid>
              <a:tr h="7414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年份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偿还本金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未偿还本金余额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支付当年利息（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％）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每年末偿还的总金额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(1)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(2)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(3)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(4)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(5)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(2)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(4)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10000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2000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8000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500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2500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2000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6000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400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2400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2000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4000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2300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2000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2000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2200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2000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2100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48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766EB8-2247-48C2-B30C-B72AB54929EB}" type="slidenum">
              <a:rPr lang="zh-CN" altLang="zh-CN" sz="1400" smtClean="0">
                <a:latin typeface="Arial" charset="0"/>
              </a:rPr>
              <a:pPr/>
              <a:t>48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57325"/>
            <a:ext cx="8229600" cy="54006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A 10-year loan of 2000 is to be repaid with payments at the end of each year.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It can be repaid under the following two options: </a:t>
            </a:r>
          </a:p>
          <a:p>
            <a:pPr marL="692150" lvl="1" indent="-347663" eaLnBrk="1" hangingPunct="1">
              <a:lnSpc>
                <a:spcPct val="130000"/>
              </a:lnSpc>
            </a:pPr>
            <a:r>
              <a:rPr lang="en-US" altLang="zh-CN" b="1" dirty="0" smtClean="0">
                <a:ea typeface="黑体" panose="02010609060101010101" pitchFamily="49" charset="-122"/>
              </a:rPr>
              <a:t>(</a:t>
            </a:r>
            <a:r>
              <a:rPr lang="en-US" altLang="zh-CN" b="1" dirty="0" err="1" smtClean="0">
                <a:ea typeface="黑体" panose="02010609060101010101" pitchFamily="49" charset="-122"/>
              </a:rPr>
              <a:t>i</a:t>
            </a:r>
            <a:r>
              <a:rPr lang="en-US" altLang="zh-CN" b="1" dirty="0" smtClean="0">
                <a:ea typeface="黑体" panose="02010609060101010101" pitchFamily="49" charset="-122"/>
              </a:rPr>
              <a:t>) Equal annual payments at an annual effective rate of 8.07%. </a:t>
            </a:r>
          </a:p>
          <a:p>
            <a:pPr marL="692150" lvl="1" indent="-347663" eaLnBrk="1" hangingPunct="1">
              <a:lnSpc>
                <a:spcPct val="130000"/>
              </a:lnSpc>
            </a:pPr>
            <a:r>
              <a:rPr lang="en-US" altLang="zh-CN" b="1" dirty="0" smtClean="0">
                <a:ea typeface="黑体" panose="02010609060101010101" pitchFamily="49" charset="-122"/>
              </a:rPr>
              <a:t>(ii) Installments of 200 each year plus interest on the unpaid balance at an annual effective rate of </a:t>
            </a:r>
            <a:r>
              <a:rPr lang="en-US" altLang="zh-CN" b="1" i="1" dirty="0" err="1" smtClean="0">
                <a:ea typeface="黑体" panose="02010609060101010101" pitchFamily="49" charset="-122"/>
              </a:rPr>
              <a:t>i</a:t>
            </a:r>
            <a:r>
              <a:rPr lang="en-US" altLang="zh-CN" b="1" dirty="0" smtClean="0">
                <a:ea typeface="黑体" panose="02010609060101010101" pitchFamily="49" charset="-122"/>
              </a:rPr>
              <a:t>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The sum of the payments under option (</a:t>
            </a:r>
            <a:r>
              <a:rPr lang="en-US" altLang="zh-CN" b="1" dirty="0" err="1" smtClean="0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) equals the sum of the payments under option (ii).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Determine </a:t>
            </a:r>
            <a:r>
              <a:rPr lang="en-US" altLang="zh-CN" b="1" i="1" dirty="0" err="1" smtClean="0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739775"/>
            <a:ext cx="8229600" cy="581025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ea typeface="黑体" panose="02010609060101010101" pitchFamily="49" charset="-122"/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2049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4736A11-6B2D-489C-85C0-BC5500CE2439}" type="slidenum">
              <a:rPr lang="zh-CN" altLang="zh-CN" sz="1400" smtClean="0">
                <a:latin typeface="Arial" charset="0"/>
              </a:rPr>
              <a:pPr/>
              <a:t>49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Solution:</a:t>
            </a:r>
          </a:p>
          <a:p>
            <a:pPr marL="692150" lvl="1" indent="-347663" eaLnBrk="1" hangingPunct="1">
              <a:spcBef>
                <a:spcPts val="1200"/>
              </a:spcBef>
            </a:pPr>
            <a:r>
              <a:rPr lang="en-US" altLang="zh-CN" b="1" dirty="0" smtClean="0">
                <a:solidFill>
                  <a:srgbClr val="FF0066"/>
                </a:solidFill>
                <a:ea typeface="黑体" panose="02010609060101010101" pitchFamily="49" charset="-122"/>
              </a:rPr>
              <a:t>Option 1</a:t>
            </a:r>
            <a:r>
              <a:rPr lang="en-US" altLang="zh-CN" b="1" dirty="0" smtClean="0">
                <a:ea typeface="黑体" panose="02010609060101010101" pitchFamily="49" charset="-122"/>
              </a:rPr>
              <a:t>: 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b="1" i="1" dirty="0" smtClean="0">
                <a:latin typeface="+mj-lt"/>
                <a:ea typeface="黑体" panose="02010609060101010101" pitchFamily="49" charset="-122"/>
              </a:rPr>
              <a:t>           R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=299 ⇒Total payments = 2990</a:t>
            </a:r>
          </a:p>
          <a:p>
            <a:pPr marL="692150" lvl="1" indent="-347663" eaLnBrk="1" hangingPunct="1">
              <a:spcBef>
                <a:spcPts val="1200"/>
              </a:spcBef>
            </a:pPr>
            <a:r>
              <a:rPr lang="en-US" altLang="zh-CN" b="1" dirty="0" smtClean="0">
                <a:solidFill>
                  <a:srgbClr val="FF0066"/>
                </a:solidFill>
                <a:ea typeface="黑体" panose="02010609060101010101" pitchFamily="49" charset="-122"/>
              </a:rPr>
              <a:t>Option 2</a:t>
            </a:r>
            <a:r>
              <a:rPr lang="en-US" altLang="zh-CN" b="1" dirty="0" smtClean="0">
                <a:ea typeface="黑体" panose="02010609060101010101" pitchFamily="49" charset="-122"/>
              </a:rPr>
              <a:t>: </a:t>
            </a:r>
          </a:p>
          <a:p>
            <a:pPr marL="692150" lvl="1" indent="-347663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       Interest needs to be   2990 </a:t>
            </a:r>
            <a:r>
              <a:rPr lang="en-US" altLang="zh-CN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 </a:t>
            </a:r>
            <a:r>
              <a:rPr lang="en-US" altLang="zh-CN" b="1" dirty="0" smtClean="0">
                <a:ea typeface="黑体" panose="02010609060101010101" pitchFamily="49" charset="-122"/>
              </a:rPr>
              <a:t>2000 = 990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             990  = </a:t>
            </a:r>
            <a:r>
              <a:rPr lang="en-US" altLang="zh-CN" b="1" i="1" dirty="0" err="1" smtClean="0">
                <a:ea typeface="黑体" panose="02010609060101010101" pitchFamily="49" charset="-122"/>
              </a:rPr>
              <a:t>i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2000  + 1800 + 1600 + … + 200</a:t>
            </a:r>
            <a:r>
              <a:rPr lang="zh-CN" altLang="en-US" b="1" dirty="0">
                <a:latin typeface="+mj-lt"/>
                <a:ea typeface="黑体" panose="02010609060101010101" pitchFamily="49" charset="-122"/>
              </a:rPr>
              <a:t>）</a:t>
            </a:r>
            <a:endParaRPr lang="en-US" altLang="zh-CN" b="1" dirty="0" smtClean="0">
              <a:latin typeface="+mj-lt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                     = </a:t>
            </a:r>
            <a:r>
              <a:rPr lang="en-US" altLang="zh-CN" b="1" i="1" dirty="0" err="1" smtClean="0">
                <a:ea typeface="黑体" panose="02010609060101010101" pitchFamily="49" charset="-122"/>
              </a:rPr>
              <a:t>i</a:t>
            </a:r>
            <a:r>
              <a:rPr lang="en-US" altLang="zh-CN" b="1" i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11,000 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             </a:t>
            </a:r>
            <a:r>
              <a:rPr lang="en-US" altLang="zh-CN" b="1" dirty="0" smtClean="0">
                <a:ea typeface="黑体" panose="02010609060101010101" pitchFamily="49" charset="-122"/>
              </a:rPr>
              <a:t> </a:t>
            </a:r>
            <a:r>
              <a:rPr lang="en-US" altLang="zh-CN" b="1" i="1" dirty="0" err="1" smtClean="0">
                <a:ea typeface="黑体" panose="02010609060101010101" pitchFamily="49" charset="-122"/>
              </a:rPr>
              <a:t>i</a:t>
            </a:r>
            <a:r>
              <a:rPr lang="en-US" altLang="zh-CN" b="1" i="1" dirty="0" smtClean="0">
                <a:ea typeface="黑体" panose="02010609060101010101" pitchFamily="49" charset="-122"/>
              </a:rPr>
              <a:t> 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= 0.09</a:t>
            </a:r>
          </a:p>
        </p:txBody>
      </p:sp>
      <p:graphicFrame>
        <p:nvGraphicFramePr>
          <p:cNvPr id="65540" name="Object 3"/>
          <p:cNvGraphicFramePr>
            <a:graphicFrameLocks noChangeAspect="1"/>
          </p:cNvGraphicFramePr>
          <p:nvPr>
            <p:extLst/>
          </p:nvPr>
        </p:nvGraphicFramePr>
        <p:xfrm>
          <a:off x="2914451" y="1341438"/>
          <a:ext cx="22336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5" r:id="rId3" imgW="1042305" imgH="241510" progId="Equation.DSMT4">
                  <p:embed/>
                </p:oleObj>
              </mc:Choice>
              <mc:Fallback>
                <p:oleObj r:id="rId3" imgW="1042305" imgH="2415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451" y="1341438"/>
                        <a:ext cx="22336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0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E1A1CAD-A137-40F6-994F-6A96E6223C35}" type="slidenum">
              <a:rPr lang="zh-CN" altLang="zh-CN" sz="1400" smtClean="0">
                <a:latin typeface="Arial" charset="0"/>
              </a:rPr>
              <a:pPr/>
              <a:t>5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075"/>
            <a:ext cx="8229600" cy="436563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每次偿还的金额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贷款的本金是 </a:t>
            </a:r>
            <a:r>
              <a:rPr lang="en-US" altLang="zh-CN" b="1" i="1" dirty="0" err="1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b="1" baseline="-25000" dirty="0" err="1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0</a:t>
            </a:r>
            <a:endParaRPr lang="en-US" altLang="zh-CN" b="1" dirty="0" smtClean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期限为 </a:t>
            </a:r>
            <a:r>
              <a:rPr lang="en-US" altLang="zh-CN" b="1" i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</a:t>
            </a: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年实际利率为 </a:t>
            </a:r>
            <a:r>
              <a:rPr lang="en-US" altLang="zh-CN" b="1" i="1" dirty="0" err="1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i</a:t>
            </a:r>
            <a:endParaRPr lang="en-US" altLang="zh-CN" b="1" dirty="0" smtClean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每年末等额偿还</a:t>
            </a:r>
            <a:r>
              <a:rPr lang="en-US" altLang="zh-CN" b="1" i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R</a:t>
            </a: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则每次偿还的金额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R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可表示为</a:t>
            </a:r>
          </a:p>
          <a:p>
            <a:pPr lvl="1" eaLnBrk="1" hangingPunct="1"/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476375" y="4868863"/>
          <a:ext cx="35448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Equation" r:id="rId4" imgW="1524000" imgH="457200" progId="Equation.DSMT4">
                  <p:embed/>
                </p:oleObj>
              </mc:Choice>
              <mc:Fallback>
                <p:oleObj name="Equation" r:id="rId4" imgW="1524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35448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796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8C6C771-4BCC-4D89-857A-E4B53ABD6AC9}" type="slidenum">
              <a:rPr lang="zh-CN" altLang="zh-CN" sz="1400" smtClean="0">
                <a:latin typeface="Arial" charset="0"/>
              </a:rPr>
              <a:pPr/>
              <a:t>50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+mj-lt"/>
                <a:ea typeface="黑体" panose="02010609060101010101" pitchFamily="49" charset="-122"/>
              </a:rPr>
              <a:t>    例（偿还额按算术级数变化）：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假设贷款期限为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年，年利率为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6%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。借款人在每年末分期偿还，每年末的偿还金额依次为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2000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1800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1600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1400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1200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元。计算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:</a:t>
            </a:r>
            <a:endParaRPr lang="zh-CN" altLang="en-US" b="1" dirty="0" smtClean="0">
              <a:latin typeface="+mj-lt"/>
              <a:ea typeface="黑体" panose="02010609060101010101" pitchFamily="49" charset="-122"/>
            </a:endParaRPr>
          </a:p>
          <a:p>
            <a:pPr marL="692150" lvl="1" indent="-347663" eaLnBrk="1" hangingPunct="1">
              <a:buFont typeface="Wingdings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</a:rPr>
              <a:t>）贷款本金为多少？</a:t>
            </a:r>
          </a:p>
          <a:p>
            <a:pPr marL="692150" lvl="1" indent="-347663" eaLnBrk="1" hangingPunct="1">
              <a:buFont typeface="Wingdings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</a:rPr>
              <a:t>）第三年末偿还的利息和本金分别为多少？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611560" y="4581128"/>
          <a:ext cx="3240360" cy="132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0" name="Equation" r:id="rId3" imgW="1054080" imgH="431640" progId="Equation.DSMT4">
                  <p:embed/>
                </p:oleObj>
              </mc:Choice>
              <mc:Fallback>
                <p:oleObj name="Equation" r:id="rId3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81128"/>
                        <a:ext cx="3240360" cy="132542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Grp="1" noChangeAspect="1"/>
          </p:cNvGraphicFramePr>
          <p:nvPr>
            <p:extLst/>
          </p:nvPr>
        </p:nvGraphicFramePr>
        <p:xfrm>
          <a:off x="5292080" y="4581128"/>
          <a:ext cx="3168600" cy="135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Equation" r:id="rId5" imgW="977900" imgH="419100" progId="Equation.DSMT4">
                  <p:embed/>
                </p:oleObj>
              </mc:Choice>
              <mc:Fallback>
                <p:oleObj name="Equation" r:id="rId5" imgW="977900" imgH="4191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581128"/>
                        <a:ext cx="3168600" cy="1352784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258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F8B5BFF-7B33-4BC5-ABF3-B0BF1B923ED6}" type="slidenum">
              <a:rPr lang="zh-CN" altLang="zh-CN" sz="1400" smtClean="0">
                <a:latin typeface="Arial" charset="0"/>
              </a:rPr>
              <a:pPr/>
              <a:t>51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960563"/>
            <a:ext cx="8785547" cy="40338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贷款本金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应该等于上述年金的现值，因此有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第三年初（即第二年末）未偿还的本金为（将来法）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第三年末支付的利息为</a:t>
            </a:r>
            <a:r>
              <a:rPr lang="zh-CN" altLang="en-US" b="1" i="1" dirty="0" smtClean="0"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b="1" baseline="-2500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=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0.06×3762.97 = 225.78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第三年末偿还的本金为 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–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= 1600 – 225.78 = 1374.21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1552575" y="2649538"/>
          <a:ext cx="44719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5" name="Equation" r:id="rId3" imgW="2184120" imgH="241200" progId="Equation.DSMT4">
                  <p:embed/>
                </p:oleObj>
              </mc:Choice>
              <mc:Fallback>
                <p:oleObj name="Equation" r:id="rId3" imgW="2184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649538"/>
                        <a:ext cx="44719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/>
          </p:nvPr>
        </p:nvGraphicFramePr>
        <p:xfrm>
          <a:off x="1473200" y="3730625"/>
          <a:ext cx="47005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6" name="Equation" r:id="rId5" imgW="2247840" imgH="241200" progId="Equation.DSMT4">
                  <p:embed/>
                </p:oleObj>
              </mc:Choice>
              <mc:Fallback>
                <p:oleObj name="Equation" r:id="rId5" imgW="2247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730625"/>
                        <a:ext cx="47005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940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8172450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Grp="1" noChangeAspect="1"/>
          </p:cNvGraphicFramePr>
          <p:nvPr>
            <p:extLst/>
          </p:nvPr>
        </p:nvGraphicFramePr>
        <p:xfrm>
          <a:off x="3131840" y="5805264"/>
          <a:ext cx="22336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Equation" r:id="rId8" imgW="977900" imgH="419100" progId="Equation.DSMT4">
                  <p:embed/>
                </p:oleObj>
              </mc:Choice>
              <mc:Fallback>
                <p:oleObj name="Equation" r:id="rId8" imgW="977900" imgH="4191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805264"/>
                        <a:ext cx="2233612" cy="9540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2567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BADEC-1264-4A60-B444-230435741841}" type="slidenum">
              <a:rPr lang="zh-CN" altLang="zh-CN" smtClean="0"/>
              <a:pPr>
                <a:defRPr/>
              </a:pPr>
              <a:t>52</a:t>
            </a:fld>
            <a:endParaRPr lang="zh-CN" altLang="zh-CN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/>
          </p:nvPr>
        </p:nvGraphicFramePr>
        <p:xfrm>
          <a:off x="971600" y="1988840"/>
          <a:ext cx="3466728" cy="335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" name="Equation" r:id="rId3" imgW="927000" imgH="914400" progId="Equation.DSMT4">
                  <p:embed/>
                </p:oleObj>
              </mc:Choice>
              <mc:Fallback>
                <p:oleObj name="Equation" r:id="rId3" imgW="927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88840"/>
                        <a:ext cx="3466728" cy="3350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/>
          </p:nvPr>
        </p:nvGraphicFramePr>
        <p:xfrm>
          <a:off x="4635500" y="2947988"/>
          <a:ext cx="40989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Equation" r:id="rId5" imgW="1193760" imgH="253800" progId="Equation.DSMT4">
                  <p:embed/>
                </p:oleObj>
              </mc:Choice>
              <mc:Fallback>
                <p:oleObj name="Equation" r:id="rId5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2947988"/>
                        <a:ext cx="4098925" cy="8683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23528" y="548680"/>
            <a:ext cx="8229600" cy="50053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eaLnBrk="1" hangingPunct="1"/>
            <a:r>
              <a:rPr lang="zh-CN" altLang="en-US" sz="3600" b="1" i="0" dirty="0" smtClean="0">
                <a:solidFill>
                  <a:srgbClr val="0033CC"/>
                </a:solidFill>
              </a:rPr>
              <a:t>偿还</a:t>
            </a:r>
            <a:r>
              <a:rPr lang="zh-CN" altLang="en-US" sz="3600" b="1" i="0" dirty="0">
                <a:solidFill>
                  <a:srgbClr val="0033CC"/>
                </a:solidFill>
              </a:rPr>
              <a:t>额按几何级数</a:t>
            </a:r>
            <a:r>
              <a:rPr lang="zh-CN" altLang="en-US" sz="3600" b="1" i="0" dirty="0" smtClean="0">
                <a:solidFill>
                  <a:srgbClr val="0033CC"/>
                </a:solidFill>
              </a:rPr>
              <a:t>变化</a:t>
            </a:r>
            <a:endParaRPr lang="en-US" altLang="zh-CN" sz="3600" b="1" i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8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1AAE50C-D55F-4CDC-BE4E-423A99AD9DEC}" type="slidenum">
              <a:rPr lang="zh-CN" altLang="zh-CN" sz="1400" smtClean="0">
                <a:latin typeface="Arial" charset="0"/>
              </a:rPr>
              <a:pPr/>
              <a:t>53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80400" cy="583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+mj-lt"/>
                <a:ea typeface="黑体" panose="02010609060101010101" pitchFamily="49" charset="-122"/>
              </a:rPr>
              <a:t>例（还款额按几何级数变化） ：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一笔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10000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元的贷款，年利率为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10%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，期限为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6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年，每年末偿还一次，每次的偿还金额以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50%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的速度递增。构造分期偿还表。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+mj-lt"/>
                <a:ea typeface="黑体" panose="02010609060101010101" pitchFamily="49" charset="-122"/>
              </a:rPr>
              <a:t>解：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假设第一年末的偿还金额为</a:t>
            </a:r>
            <a:r>
              <a:rPr lang="en-US" altLang="zh-CN" b="1" i="1" dirty="0" err="1" smtClean="0">
                <a:latin typeface="+mj-lt"/>
                <a:ea typeface="黑体" panose="02010609060101010101" pitchFamily="49" charset="-122"/>
              </a:rPr>
              <a:t>R</a:t>
            </a:r>
            <a:r>
              <a:rPr lang="en-US" altLang="zh-CN" b="1" baseline="-25000" dirty="0" err="1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，则有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+mj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+mj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      其中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+mj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      所以   </a:t>
            </a:r>
            <a:r>
              <a:rPr lang="en-US" altLang="zh-CN" b="1" i="1" dirty="0" err="1" smtClean="0">
                <a:latin typeface="+mj-lt"/>
                <a:ea typeface="黑体" panose="02010609060101010101" pitchFamily="49" charset="-122"/>
              </a:rPr>
              <a:t>R</a:t>
            </a:r>
            <a:r>
              <a:rPr lang="en-US" altLang="zh-CN" b="1" baseline="-25000" dirty="0" err="1" smtClean="0"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= 736.69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元。</a:t>
            </a: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/>
          </p:nvPr>
        </p:nvGraphicFramePr>
        <p:xfrm>
          <a:off x="1425575" y="3213100"/>
          <a:ext cx="61737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2" name="Equation" r:id="rId3" imgW="3111480" imgH="393480" progId="Equation.DSMT4">
                  <p:embed/>
                </p:oleObj>
              </mc:Choice>
              <mc:Fallback>
                <p:oleObj name="Equation" r:id="rId3" imgW="3111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3213100"/>
                        <a:ext cx="61737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>
            <p:extLst/>
          </p:nvPr>
        </p:nvGraphicFramePr>
        <p:xfrm>
          <a:off x="2365375" y="4365625"/>
          <a:ext cx="49847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3" name="Equation" r:id="rId5" imgW="2705040" imgH="406080" progId="Equation.DSMT4">
                  <p:embed/>
                </p:oleObj>
              </mc:Choice>
              <mc:Fallback>
                <p:oleObj name="Equation" r:id="rId5" imgW="2705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4365625"/>
                        <a:ext cx="49847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400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016C348-E875-4668-9EEE-A7361ACD366C}" type="slidenum">
              <a:rPr lang="zh-CN" altLang="zh-CN" sz="1400" smtClean="0">
                <a:latin typeface="Arial" charset="0"/>
              </a:rPr>
              <a:pPr/>
              <a:t>54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8"/>
            <a:ext cx="8229600" cy="5256212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   第一年末应该支付的利息为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b="1" i="1" dirty="0" smtClean="0">
                <a:latin typeface="+mn-lt"/>
                <a:ea typeface="黑体" panose="02010609060101010101" pitchFamily="49" charset="-122"/>
              </a:rPr>
              <a:t>             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= 10000×0.1 = 1000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（元）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显然，第一年偿还的总金额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736.69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元还不足以支付当年的利息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1000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元，故第一年偿还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的本金为负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–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736.69 – 1000 = –263.31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（元）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   第一年末的未偿还本金余额将会增加，即增加为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b="1" i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–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10000 + 263.31 = 10263.31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（元）</a:t>
            </a:r>
          </a:p>
        </p:txBody>
      </p:sp>
    </p:spTree>
    <p:extLst>
      <p:ext uri="{BB962C8B-B14F-4D97-AF65-F5344CB8AC3E}">
        <p14:creationId xmlns:p14="http://schemas.microsoft.com/office/powerpoint/2010/main" val="992702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C961FC2-E6F2-4961-BF36-933D7B0D3E9F}" type="slidenum">
              <a:rPr lang="zh-CN" altLang="zh-CN" sz="1400" smtClean="0">
                <a:latin typeface="Arial" charset="0"/>
              </a:rPr>
              <a:pPr/>
              <a:t>55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620688"/>
            <a:ext cx="8229600" cy="5003800"/>
          </a:xfrm>
        </p:spPr>
        <p:txBody>
          <a:bodyPr/>
          <a:lstStyle/>
          <a:p>
            <a:pPr marL="720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第二年应该支付的利息为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marL="72000" algn="ctr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0.1×10263.31 = 1026.33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（元）</a:t>
            </a:r>
          </a:p>
          <a:p>
            <a:pPr marL="720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按照几何级数计算，借款人在第二年末偿还的总金额为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marL="72000" algn="ctr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dirty="0" err="1" smtClean="0">
                <a:latin typeface="+mn-lt"/>
                <a:ea typeface="黑体" panose="02010609060101010101" pitchFamily="49" charset="-122"/>
              </a:rPr>
              <a:t>1.5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736.69×1.5 = 1105.04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（元）</a:t>
            </a:r>
          </a:p>
          <a:p>
            <a:pPr marL="720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所以第二年偿还的本金为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marL="72000" algn="ctr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–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1105.04 – 1026.33 = 78.71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（元）</a:t>
            </a:r>
          </a:p>
          <a:p>
            <a:pPr marL="720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第二年末的未偿还本金余额为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marL="72000" algn="ctr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–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= 10263.31 – 78.71 = 10184.6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（元）</a:t>
            </a:r>
          </a:p>
          <a:p>
            <a:pPr marL="720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依此类推，其他各年的计算结果如下表所示。</a:t>
            </a:r>
          </a:p>
        </p:txBody>
      </p:sp>
    </p:spTree>
    <p:extLst>
      <p:ext uri="{BB962C8B-B14F-4D97-AF65-F5344CB8AC3E}">
        <p14:creationId xmlns:p14="http://schemas.microsoft.com/office/powerpoint/2010/main" val="1094291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ACC16CB-3087-4596-9D9F-EDF4DCEC6E1A}" type="slidenum">
              <a:rPr lang="zh-CN" altLang="zh-CN" sz="1400" smtClean="0">
                <a:latin typeface="Arial" charset="0"/>
              </a:rPr>
              <a:pPr/>
              <a:t>56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621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600" b="1" dirty="0" smtClean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变额分期偿还表     （单位：元）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5734050"/>
            <a:ext cx="5256212" cy="665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注：最后结果有</a:t>
            </a:r>
            <a:r>
              <a:rPr lang="en-US" altLang="zh-CN" sz="2000" b="1" dirty="0" smtClean="0">
                <a:latin typeface="+mj-lt"/>
                <a:ea typeface="黑体" panose="02010609060101010101" pitchFamily="49" charset="-122"/>
              </a:rPr>
              <a:t>0.07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的舍入误差。</a:t>
            </a:r>
          </a:p>
        </p:txBody>
      </p:sp>
      <p:graphicFrame>
        <p:nvGraphicFramePr>
          <p:cNvPr id="2" name="Group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95288" y="1412875"/>
          <a:ext cx="8353425" cy="3932240"/>
        </p:xfrm>
        <a:graphic>
          <a:graphicData uri="http://schemas.openxmlformats.org/drawingml/2006/table">
            <a:tbl>
              <a:tblPr/>
              <a:tblGrid>
                <a:gridCol w="1012825"/>
                <a:gridCol w="2227262"/>
                <a:gridCol w="1728788"/>
                <a:gridCol w="1368425"/>
                <a:gridCol w="2016125"/>
              </a:tblGrid>
              <a:tr h="512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年份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偿还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总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金额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利息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本金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未偿还本金余额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10000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736.69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–263.31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10263.31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1105.04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1026.33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78.71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10184.60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1657.55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1018.46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639.09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9545.51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2486.33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954.55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1531.78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8013.73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3729.49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801.37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2928.12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5085.61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5594.24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508.56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5085.68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itchFamily="18" charset="0"/>
                        </a:rPr>
                        <a:t>–0.07*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49" name="Text Box 60"/>
          <p:cNvSpPr txBox="1">
            <a:spLocks noChangeArrowheads="1"/>
          </p:cNvSpPr>
          <p:nvPr/>
        </p:nvSpPr>
        <p:spPr bwMode="auto">
          <a:xfrm>
            <a:off x="4984750" y="5897563"/>
            <a:ext cx="260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1800" i="0" baseline="0" dirty="0">
                <a:solidFill>
                  <a:srgbClr val="FF0066"/>
                </a:solidFill>
                <a:latin typeface="Arial" charset="0"/>
              </a:rPr>
              <a:t>参见excel表的计算过程 </a:t>
            </a:r>
          </a:p>
        </p:txBody>
      </p:sp>
    </p:spTree>
    <p:extLst>
      <p:ext uri="{BB962C8B-B14F-4D97-AF65-F5344CB8AC3E}">
        <p14:creationId xmlns:p14="http://schemas.microsoft.com/office/powerpoint/2010/main" val="1918068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0276412-08C6-47A5-914C-93016B1106F6}" type="slidenum">
              <a:rPr lang="zh-CN" altLang="zh-CN" sz="1400" smtClean="0">
                <a:latin typeface="Arial" charset="0"/>
              </a:rPr>
              <a:pPr/>
              <a:t>57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363272" cy="47085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A loan is amortized over five years with monthly payments at a nominal interest rate of 9% compounded monthly. </a:t>
            </a:r>
          </a:p>
          <a:p>
            <a:pPr eaLnBrk="1" hangingPunct="1"/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The first payment is 1000 and is to be paid one month from the date of the loan. </a:t>
            </a:r>
          </a:p>
          <a:p>
            <a:pPr eaLnBrk="1" hangingPunct="1"/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Each succeeding monthly payment will be 2% lower than the prior payment. </a:t>
            </a:r>
          </a:p>
          <a:p>
            <a:pPr eaLnBrk="1" hangingPunct="1"/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Calculate the outstanding loan balance immediately after the 40th payment is made.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ea typeface="黑体" panose="02010609060101010101" pitchFamily="49" charset="-122"/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16695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548680"/>
            <a:ext cx="8229600" cy="619311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Solution:</a:t>
            </a:r>
          </a:p>
          <a:p>
            <a:pPr marL="692150" lvl="1" indent="-347663" eaLnBrk="1" hangingPunct="1"/>
            <a:r>
              <a:rPr lang="zh-CN" altLang="en-US" b="1" dirty="0">
                <a:latin typeface="+mn-lt"/>
                <a:ea typeface="黑体" panose="02010609060101010101" pitchFamily="49" charset="-122"/>
              </a:rPr>
              <a:t>共</a:t>
            </a:r>
            <a:r>
              <a:rPr lang="en-US" altLang="zh-CN" b="1" dirty="0">
                <a:ea typeface="黑体" panose="02010609060101010101" pitchFamily="49" charset="-122"/>
              </a:rPr>
              <a:t>60</a:t>
            </a:r>
            <a:r>
              <a:rPr lang="zh-CN" altLang="en-US" b="1" dirty="0">
                <a:ea typeface="黑体" panose="02010609060101010101" pitchFamily="49" charset="-122"/>
              </a:rPr>
              <a:t>次付款。第</a:t>
            </a:r>
            <a:r>
              <a:rPr lang="en-US" altLang="zh-CN" b="1" dirty="0">
                <a:ea typeface="黑体" panose="02010609060101010101" pitchFamily="49" charset="-122"/>
              </a:rPr>
              <a:t>41</a:t>
            </a:r>
            <a:r>
              <a:rPr lang="zh-CN" altLang="en-US" b="1" dirty="0">
                <a:ea typeface="黑体" panose="02010609060101010101" pitchFamily="49" charset="-122"/>
              </a:rPr>
              <a:t>次的付款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额 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= 1000(1+ 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</a:rPr>
              <a:t>r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)</a:t>
            </a:r>
            <a:r>
              <a:rPr lang="en-US" altLang="zh-CN" b="1" baseline="30000" dirty="0">
                <a:latin typeface="+mn-lt"/>
                <a:ea typeface="黑体" panose="02010609060101010101" pitchFamily="49" charset="-122"/>
              </a:rPr>
              <a:t>40</a:t>
            </a:r>
          </a:p>
          <a:p>
            <a:pPr marL="692150" lvl="1" indent="-347663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计算剩余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20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次付款的现值：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marL="344487" lvl="1" indent="0" eaLnBrk="1" hangingPunct="1">
              <a:buNone/>
            </a:pPr>
            <a:endParaRPr lang="en-US" altLang="zh-CN" b="1" baseline="30000" dirty="0" smtClean="0">
              <a:latin typeface="+mn-lt"/>
              <a:ea typeface="黑体" panose="02010609060101010101" pitchFamily="49" charset="-122"/>
            </a:endParaRPr>
          </a:p>
          <a:p>
            <a:pPr marL="692150" lvl="1" indent="-347663" eaLnBrk="1" hangingPunct="1"/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            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46671"/>
              </p:ext>
            </p:extLst>
          </p:nvPr>
        </p:nvGraphicFramePr>
        <p:xfrm>
          <a:off x="1187624" y="2511152"/>
          <a:ext cx="53355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5" name="Equation" r:id="rId3" imgW="2400120" imgH="1028520" progId="Equation.DSMT4">
                  <p:embed/>
                </p:oleObj>
              </mc:Choice>
              <mc:Fallback>
                <p:oleObj name="Equation" r:id="rId3" imgW="240012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2511152"/>
                        <a:ext cx="5335587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 bwMode="auto">
          <a:xfrm>
            <a:off x="1187624" y="5455677"/>
            <a:ext cx="59766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>
            <a:off x="4860032" y="5455677"/>
            <a:ext cx="0" cy="57606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66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5364088" y="5167645"/>
            <a:ext cx="0" cy="57606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225528" y="58267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 smtClean="0"/>
              <a:t>41</a:t>
            </a:r>
            <a:endParaRPr lang="zh-CN" altLang="en-US" sz="2400" i="0" dirty="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7106580" y="5167645"/>
            <a:ext cx="0" cy="57606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876256" y="581571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0" dirty="0" smtClean="0"/>
              <a:t>60</a:t>
            </a:r>
            <a:endParaRPr lang="zh-CN" alt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758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EC731BE-46C5-47F8-808B-E1314DE2338E}" type="slidenum">
              <a:rPr lang="zh-CN" altLang="zh-CN" sz="1400" smtClean="0">
                <a:latin typeface="Arial" charset="0"/>
              </a:rPr>
              <a:pPr/>
              <a:t>59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pPr algn="ctr" eaLnBrk="1" hangingPunct="1"/>
            <a:r>
              <a:rPr lang="zh-CN" altLang="en-US" sz="3200" b="1" dirty="0" smtClean="0">
                <a:latin typeface="+mn-lt"/>
                <a:ea typeface="黑体" panose="02010609060101010101" pitchFamily="49" charset="-122"/>
              </a:rPr>
              <a:t>变额偿债基金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852988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借款人每年支付的总金额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</a:t>
            </a:r>
            <a:r>
              <a:rPr lang="en-US" altLang="zh-CN" b="1" i="1" baseline="-25000" dirty="0" err="1" smtClean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="1" i="1" baseline="-2500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由两部分构成：</a:t>
            </a:r>
          </a:p>
          <a:p>
            <a:pPr marL="692150" lvl="1" indent="-347663" eaLnBrk="1" hangingPunct="1">
              <a:lnSpc>
                <a:spcPct val="16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当年的利息：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0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marL="692150" lvl="1" indent="-347663" eaLnBrk="1" hangingPunct="1">
              <a:lnSpc>
                <a:spcPct val="16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向偿债基金的储蓄：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R</a:t>
            </a:r>
            <a:r>
              <a:rPr lang="en-US" altLang="zh-CN" b="1" i="1" baseline="-25000" dirty="0" err="1" smtClean="0"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b="1" i="1" baseline="-2500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iL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0</a:t>
            </a:r>
          </a:p>
          <a:p>
            <a:pPr eaLnBrk="1" hangingPunct="1"/>
            <a:r>
              <a:rPr lang="zh-CN" altLang="en-US" b="1" dirty="0">
                <a:latin typeface="+mn-lt"/>
                <a:ea typeface="黑体" panose="02010609060101010101" pitchFamily="49" charset="-122"/>
              </a:rPr>
              <a:t>偿债基金在第 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</a:rPr>
              <a:t>n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年末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的累积值必须等于贷款本金</a:t>
            </a:r>
            <a:r>
              <a:rPr lang="en-US" altLang="zh-CN" b="1" i="1" dirty="0" err="1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b="1" baseline="-25000" dirty="0" err="1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，故有</a:t>
            </a:r>
          </a:p>
          <a:p>
            <a:pPr eaLnBrk="1" hangingPunct="1">
              <a:buNone/>
            </a:pPr>
            <a:r>
              <a:rPr lang="zh-CN" altLang="en-US" b="1" i="1" dirty="0">
                <a:latin typeface="+mn-lt"/>
                <a:ea typeface="黑体" panose="02010609060101010101" pitchFamily="49" charset="-122"/>
              </a:rPr>
              <a:t>      </a:t>
            </a:r>
            <a:endParaRPr lang="en-US" altLang="zh-CN" b="1" baseline="-25000" dirty="0" smtClean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195735" y="4509120"/>
          <a:ext cx="495046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9" name="Equation" r:id="rId3" imgW="1663560" imgH="431640" progId="Equation.DSMT4">
                  <p:embed/>
                </p:oleObj>
              </mc:Choice>
              <mc:Fallback>
                <p:oleObj name="Equation" r:id="rId3" imgW="1663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5" y="4509120"/>
                        <a:ext cx="4950469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5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5418541-C810-43CF-AE47-BD091001F2EC}" type="slidenum">
              <a:rPr lang="zh-CN" altLang="zh-CN" sz="1400" smtClean="0">
                <a:latin typeface="Arial" charset="0"/>
              </a:rPr>
              <a:pPr/>
              <a:t>6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3539"/>
            <a:ext cx="8229600" cy="6524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未偿还本金余额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33CC"/>
                </a:solidFill>
                <a:latin typeface="+mj-lt"/>
                <a:ea typeface="黑体" panose="02010609060101010101" pitchFamily="49" charset="-122"/>
              </a:rPr>
              <a:t>问题：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每年偿还 </a:t>
            </a:r>
            <a:r>
              <a:rPr lang="en-US" altLang="zh-CN" b="1" i="1" dirty="0" smtClean="0">
                <a:latin typeface="+mj-lt"/>
                <a:ea typeface="黑体" panose="02010609060101010101" pitchFamily="49" charset="-122"/>
              </a:rPr>
              <a:t>R</a:t>
            </a:r>
            <a:r>
              <a:rPr lang="zh-CN" altLang="en-US" b="1" i="1" dirty="0" smtClean="0">
                <a:latin typeface="+mj-lt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第 </a:t>
            </a:r>
            <a:r>
              <a:rPr lang="en-US" altLang="zh-CN" b="1" i="1" dirty="0" smtClean="0">
                <a:latin typeface="+mj-lt"/>
                <a:ea typeface="黑体" panose="02010609060101010101" pitchFamily="49" charset="-122"/>
              </a:rPr>
              <a:t>k 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年末的未偿还本金余额？</a:t>
            </a:r>
            <a:endParaRPr lang="en-US" altLang="zh-CN" b="1" dirty="0" smtClean="0">
              <a:latin typeface="+mj-lt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+mj-lt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方法：</a:t>
            </a:r>
          </a:p>
          <a:p>
            <a:pPr lvl="1" eaLnBrk="1" hangingPunct="1"/>
            <a:r>
              <a:rPr lang="zh-CN" altLang="en-US" b="1" dirty="0" smtClean="0">
                <a:ea typeface="黑体" panose="02010609060101010101" pitchFamily="49" charset="-122"/>
              </a:rPr>
              <a:t>将来法（</a:t>
            </a:r>
            <a:r>
              <a:rPr lang="en-US" altLang="zh-CN" b="1" dirty="0" smtClean="0">
                <a:ea typeface="黑体" panose="02010609060101010101" pitchFamily="49" charset="-122"/>
              </a:rPr>
              <a:t>prospective method</a:t>
            </a:r>
            <a:r>
              <a:rPr lang="zh-CN" altLang="en-US" b="1" dirty="0" smtClean="0">
                <a:ea typeface="黑体" panose="02010609060101010101" pitchFamily="49" charset="-122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ea typeface="黑体" panose="02010609060101010101" pitchFamily="49" charset="-122"/>
              </a:rPr>
              <a:t>过去法（</a:t>
            </a:r>
            <a:r>
              <a:rPr lang="en-US" altLang="zh-CN" b="1" dirty="0" smtClean="0">
                <a:ea typeface="黑体" panose="02010609060101010101" pitchFamily="49" charset="-122"/>
              </a:rPr>
              <a:t>retrospective method</a:t>
            </a:r>
            <a:r>
              <a:rPr lang="zh-CN" altLang="en-US" b="1" dirty="0" smtClean="0">
                <a:ea typeface="黑体" panose="02010609060101010101" pitchFamily="49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0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C503487-DD5A-4844-8D98-BA3258383CF3}" type="slidenum">
              <a:rPr lang="zh-CN" altLang="zh-CN" sz="1400" smtClean="0">
                <a:latin typeface="Arial" charset="0"/>
              </a:rPr>
              <a:pPr/>
              <a:t>60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351837" cy="5543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贷款本金 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为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  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  前一式的分子和分母分别乘以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(1 +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)</a:t>
            </a:r>
            <a:r>
              <a:rPr lang="en-US" altLang="zh-CN" b="1" baseline="30000" dirty="0" smtClean="0">
                <a:latin typeface="+mn-lt"/>
                <a:ea typeface="黑体" panose="02010609060101010101" pitchFamily="49" charset="-122"/>
              </a:rPr>
              <a:t>–</a:t>
            </a:r>
            <a:r>
              <a:rPr lang="en-US" altLang="zh-CN" b="1" i="1" baseline="30000" dirty="0" smtClean="0">
                <a:latin typeface="+mn-lt"/>
                <a:ea typeface="黑体" panose="02010609060101010101" pitchFamily="49" charset="-122"/>
              </a:rPr>
              <a:t>n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即得第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2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式</a:t>
            </a:r>
            <a:r>
              <a:rPr lang="zh-CN" altLang="en-US" sz="1800" b="1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zh-CN" altLang="en-US" sz="1800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请练习</a:t>
            </a:r>
            <a:r>
              <a:rPr lang="zh-CN" altLang="en-US" sz="1800" b="1" dirty="0" smtClean="0">
                <a:latin typeface="+mn-lt"/>
                <a:ea typeface="黑体" panose="02010609060101010101" pitchFamily="49" charset="-122"/>
              </a:rPr>
              <a:t>）。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  在上式中，如果 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=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，则有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2139950" y="1628775"/>
          <a:ext cx="5006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Equation" r:id="rId3" imgW="2158920" imgH="685800" progId="Equation.DSMT4">
                  <p:embed/>
                </p:oleObj>
              </mc:Choice>
              <mc:Fallback>
                <p:oleObj name="Equation" r:id="rId3" imgW="21589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628775"/>
                        <a:ext cx="50069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>
            <p:extLst/>
          </p:nvPr>
        </p:nvGraphicFramePr>
        <p:xfrm>
          <a:off x="3275856" y="5157192"/>
          <a:ext cx="2288441" cy="1275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r:id="rId5" imgW="775373" imgH="432175" progId="Equation.DSMT4">
                  <p:embed/>
                </p:oleObj>
              </mc:Choice>
              <mc:Fallback>
                <p:oleObj r:id="rId5" imgW="775373" imgH="432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157192"/>
                        <a:ext cx="2288441" cy="1275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0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CF49B98-F11F-46A0-B65D-5E0D705C45FE}" type="slidenum">
              <a:rPr lang="zh-CN" altLang="zh-CN" sz="1400" smtClean="0">
                <a:latin typeface="Arial" charset="0"/>
              </a:rPr>
              <a:pPr/>
              <a:t>61</a:t>
            </a:fld>
            <a:endParaRPr lang="zh-CN" altLang="zh-CN" sz="1400" dirty="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+mj-lt"/>
                <a:ea typeface="黑体" panose="02010609060101010101" pitchFamily="49" charset="-122"/>
              </a:rPr>
              <a:t>    例：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 一笔贷款的期限为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年，用偿债基金方法偿还，贷款利率为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10%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，偿债基金利率为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8%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。如果借款人每年末的总付款金额（包括支付当期利息和向偿债基金的储蓄）分别为：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1000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2000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3000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4000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元，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5000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元</a:t>
            </a:r>
            <a:r>
              <a:rPr lang="zh-CN" altLang="en-US" b="1" dirty="0">
                <a:latin typeface="+mj-lt"/>
                <a:ea typeface="黑体" panose="02010609060101010101" pitchFamily="49" charset="-122"/>
              </a:rPr>
              <a:t>。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计算原始贷款本金为多少？</a:t>
            </a:r>
          </a:p>
        </p:txBody>
      </p:sp>
    </p:spTree>
    <p:extLst>
      <p:ext uri="{BB962C8B-B14F-4D97-AF65-F5344CB8AC3E}">
        <p14:creationId xmlns:p14="http://schemas.microsoft.com/office/powerpoint/2010/main" val="770646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2BABC1-778F-4C76-962C-435A3124C516}" type="slidenum">
              <a:rPr lang="zh-CN" altLang="zh-CN" sz="1400" smtClean="0">
                <a:latin typeface="Arial" charset="0"/>
              </a:rPr>
              <a:pPr/>
              <a:t>62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1372" y="702469"/>
            <a:ext cx="8898589" cy="57261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6666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解：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每年的利息为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0.1</a:t>
            </a:r>
            <a:r>
              <a:rPr lang="zh-CN" altLang="en-US" b="1" i="1" dirty="0" smtClean="0">
                <a:latin typeface="+mj-lt"/>
                <a:ea typeface="黑体" panose="02010609060101010101" pitchFamily="49" charset="-122"/>
              </a:rPr>
              <a:t>L</a:t>
            </a:r>
            <a:r>
              <a:rPr lang="zh-CN" altLang="en-US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，每年末向偿债基金的储蓄额为：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1000 – 0.1</a:t>
            </a:r>
            <a:r>
              <a:rPr lang="zh-CN" altLang="en-US" sz="2000" b="1" i="1" dirty="0" smtClean="0">
                <a:latin typeface="+mj-lt"/>
                <a:ea typeface="黑体" panose="02010609060101010101" pitchFamily="49" charset="-122"/>
              </a:rPr>
              <a:t>L</a:t>
            </a:r>
            <a:r>
              <a:rPr lang="zh-CN" altLang="en-US" sz="20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 2000 – 0.1</a:t>
            </a:r>
            <a:r>
              <a:rPr lang="zh-CN" altLang="en-US" sz="2000" b="1" i="1" dirty="0" smtClean="0">
                <a:latin typeface="+mj-lt"/>
                <a:ea typeface="黑体" panose="02010609060101010101" pitchFamily="49" charset="-122"/>
              </a:rPr>
              <a:t>L</a:t>
            </a:r>
            <a:r>
              <a:rPr lang="zh-CN" altLang="en-US" sz="20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 3000 – 0.1</a:t>
            </a:r>
            <a:r>
              <a:rPr lang="zh-CN" altLang="en-US" sz="2000" b="1" i="1" dirty="0" smtClean="0">
                <a:latin typeface="+mj-lt"/>
                <a:ea typeface="黑体" panose="02010609060101010101" pitchFamily="49" charset="-122"/>
              </a:rPr>
              <a:t>L</a:t>
            </a:r>
            <a:r>
              <a:rPr lang="zh-CN" altLang="en-US" sz="20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 4000 – 0.1</a:t>
            </a:r>
            <a:r>
              <a:rPr lang="zh-CN" altLang="en-US" sz="2000" b="1" i="1" dirty="0" smtClean="0">
                <a:latin typeface="+mj-lt"/>
                <a:ea typeface="黑体" panose="02010609060101010101" pitchFamily="49" charset="-122"/>
              </a:rPr>
              <a:t>L</a:t>
            </a:r>
            <a:r>
              <a:rPr lang="zh-CN" altLang="en-US" sz="20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2000" b="1" dirty="0" smtClean="0">
                <a:latin typeface="+mj-lt"/>
                <a:ea typeface="黑体" panose="02010609060101010101" pitchFamily="49" charset="-122"/>
              </a:rPr>
              <a:t>， 5000 – 0.1</a:t>
            </a:r>
            <a:r>
              <a:rPr lang="zh-CN" altLang="en-US" sz="2000" b="1" i="1" dirty="0" smtClean="0">
                <a:latin typeface="+mj-lt"/>
                <a:ea typeface="黑体" panose="02010609060101010101" pitchFamily="49" charset="-122"/>
              </a:rPr>
              <a:t>L</a:t>
            </a:r>
            <a:r>
              <a:rPr lang="zh-CN" altLang="en-US" sz="2000" b="1" baseline="-25000" dirty="0" smtClean="0">
                <a:latin typeface="+mj-lt"/>
                <a:ea typeface="黑体" panose="02010609060101010101" pitchFamily="49" charset="-122"/>
              </a:rPr>
              <a:t>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baseline="-25000" dirty="0" smtClean="0">
                <a:latin typeface="+mj-lt"/>
                <a:ea typeface="黑体" panose="02010609060101010101" pitchFamily="49" charset="-122"/>
              </a:rPr>
              <a:t>      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故有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1963738" y="3011488"/>
          <a:ext cx="48720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8" name="Equation" r:id="rId3" imgW="2095200" imgH="241200" progId="Equation.DSMT4">
                  <p:embed/>
                </p:oleObj>
              </mc:Choice>
              <mc:Fallback>
                <p:oleObj name="Equation" r:id="rId3" imgW="2095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011488"/>
                        <a:ext cx="48720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/>
          </p:nvPr>
        </p:nvGraphicFramePr>
        <p:xfrm>
          <a:off x="2052638" y="4464050"/>
          <a:ext cx="39116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9" name="Equation" r:id="rId5" imgW="1841400" imgH="482400" progId="Equation.DSMT4">
                  <p:embed/>
                </p:oleObj>
              </mc:Choice>
              <mc:Fallback>
                <p:oleObj name="Equation" r:id="rId5" imgW="1841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464050"/>
                        <a:ext cx="39116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AutoShape 8"/>
          <p:cNvSpPr>
            <a:spLocks noChangeArrowheads="1"/>
          </p:cNvSpPr>
          <p:nvPr/>
        </p:nvSpPr>
        <p:spPr bwMode="auto">
          <a:xfrm>
            <a:off x="3995738" y="3933825"/>
            <a:ext cx="72072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37906" y="5661248"/>
            <a:ext cx="889859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i="0" baseline="0" dirty="0" smtClean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问题：第 </a:t>
            </a:r>
            <a:r>
              <a:rPr lang="en-US" altLang="zh-CN" sz="2000" b="1" i="0" baseline="0" dirty="0" smtClean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1 </a:t>
            </a:r>
            <a:r>
              <a:rPr lang="zh-CN" altLang="en-US" sz="2000" b="1" i="0" baseline="0" dirty="0" smtClean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年末</a:t>
            </a:r>
            <a:r>
              <a:rPr lang="zh-CN" altLang="en-US" sz="2000" b="1" i="0" baseline="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向偿债基金的储蓄额为</a:t>
            </a:r>
            <a:r>
              <a:rPr lang="zh-CN" altLang="en-US" sz="2000" b="1" i="0" baseline="0" dirty="0" smtClean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负 </a:t>
            </a:r>
            <a:r>
              <a:rPr lang="en-US" altLang="zh-CN" sz="2000" b="1" i="0" baseline="0" dirty="0" smtClean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= </a:t>
            </a:r>
            <a:r>
              <a:rPr lang="en-US" altLang="zh-CN" sz="2000" b="1" i="0" baseline="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1000 </a:t>
            </a:r>
            <a:r>
              <a:rPr lang="en-US" altLang="zh-CN" sz="2000" b="1" i="0" baseline="0" dirty="0" smtClean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‒ 10524.69×0.1 =  ‒ 52.47</a:t>
            </a:r>
            <a:endParaRPr lang="zh-CN" altLang="en-US" sz="2000" b="1" i="0" dirty="0">
              <a:solidFill>
                <a:srgbClr val="C00000"/>
              </a:solidFill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485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71688" grpId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4149289-B3D7-43D3-A035-1201C899EC60}" type="slidenum">
              <a:rPr lang="zh-CN" altLang="zh-CN" sz="1400" smtClean="0">
                <a:latin typeface="Arial" charset="0"/>
              </a:rPr>
              <a:pPr/>
              <a:t>63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32656"/>
            <a:ext cx="8424862" cy="5184775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FF0066"/>
                </a:solidFill>
                <a:latin typeface="+mj-lt"/>
                <a:ea typeface="黑体" panose="02010609060101010101" pitchFamily="49" charset="-122"/>
              </a:rPr>
              <a:t>注意：上述结果存在问题</a:t>
            </a:r>
          </a:p>
          <a:p>
            <a:pPr marL="292100" indent="-347663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向偿债基金的储蓄为 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‒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52.47元</a:t>
            </a:r>
            <a:r>
              <a:rPr lang="zh-CN" altLang="en-US" b="1" dirty="0">
                <a:latin typeface="+mj-lt"/>
                <a:ea typeface="黑体" panose="02010609060101010101" pitchFamily="49" charset="-122"/>
              </a:rPr>
              <a:t>，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意味着借款人从偿债基金中借走52.47元。偿债基金的利率是8%，小于贷款利率10%。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这意味着第一年末向偿债基金的储蓄额只能为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，换言之，偿债基金只能从第二年末开始累积，且偿债基金到期时的累积价值应该等于第一年末的未偿还本金余额。</a:t>
            </a:r>
            <a:endParaRPr lang="en-US" altLang="zh-CN" b="1" dirty="0" smtClean="0">
              <a:latin typeface="+mj-lt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若用 </a:t>
            </a:r>
            <a:r>
              <a:rPr lang="zh-CN" altLang="en-US" b="1" i="1" dirty="0" smtClean="0">
                <a:latin typeface="+mj-lt"/>
                <a:ea typeface="黑体" panose="02010609060101010101" pitchFamily="49" charset="-122"/>
              </a:rPr>
              <a:t>L</a:t>
            </a:r>
            <a:r>
              <a:rPr lang="zh-CN" altLang="en-US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′表示合理的贷款本金，则第一年末的未偿还本金余额为          </a:t>
            </a:r>
            <a:r>
              <a:rPr lang="en-US" altLang="zh-CN" b="1" i="1" dirty="0" smtClean="0">
                <a:latin typeface="+mj-lt"/>
                <a:ea typeface="黑体" panose="02010609060101010101" pitchFamily="49" charset="-122"/>
              </a:rPr>
              <a:t>        </a:t>
            </a:r>
            <a:r>
              <a:rPr lang="zh-CN" altLang="en-US" b="1" i="1" dirty="0" smtClean="0">
                <a:latin typeface="+mj-lt"/>
                <a:ea typeface="黑体" panose="02010609060101010101" pitchFamily="49" charset="-122"/>
              </a:rPr>
              <a:t>L</a:t>
            </a:r>
            <a:r>
              <a:rPr lang="zh-CN" altLang="en-US" b="1" baseline="-25000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 = 1.1</a:t>
            </a:r>
            <a:r>
              <a:rPr lang="zh-CN" altLang="en-US" b="1" i="1" dirty="0" smtClean="0">
                <a:latin typeface="+mj-lt"/>
                <a:ea typeface="黑体" panose="02010609060101010101" pitchFamily="49" charset="-122"/>
              </a:rPr>
              <a:t>L</a:t>
            </a:r>
            <a:r>
              <a:rPr lang="zh-CN" altLang="en-US" b="1" baseline="-25000" dirty="0" smtClean="0"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′– 1000</a:t>
            </a:r>
          </a:p>
        </p:txBody>
      </p:sp>
    </p:spTree>
    <p:extLst>
      <p:ext uri="{BB962C8B-B14F-4D97-AF65-F5344CB8AC3E}">
        <p14:creationId xmlns:p14="http://schemas.microsoft.com/office/powerpoint/2010/main" val="1917940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6C39B0E-1A2D-4C1D-937D-36B1541A2784}" type="slidenum">
              <a:rPr lang="zh-CN" altLang="zh-CN" sz="1400" smtClean="0">
                <a:latin typeface="Arial" charset="0"/>
              </a:rPr>
              <a:pPr/>
              <a:t>64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549275"/>
            <a:ext cx="8229600" cy="4986338"/>
          </a:xfrm>
        </p:spPr>
        <p:txBody>
          <a:bodyPr/>
          <a:lstStyle/>
          <a:p>
            <a:pPr eaLnBrk="1" hangingPunct="1"/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应该在今后的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年由偿债基金积累。</a:t>
            </a:r>
          </a:p>
          <a:p>
            <a:pPr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今后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年，借款人每年末向偿债基金的储蓄额分别为：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(2000 –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(3000 –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(4000 –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(5000 –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iL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。</a:t>
            </a:r>
          </a:p>
          <a:p>
            <a:pPr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这些储蓄额的累积值应该正好等于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，所以有</a:t>
            </a:r>
            <a:endParaRPr lang="zh-CN" altLang="en-US" b="1" i="1" dirty="0" smtClean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i="1" dirty="0" smtClean="0">
                <a:latin typeface="+mn-lt"/>
                <a:ea typeface="黑体" panose="02010609060101010101" pitchFamily="49" charset="-122"/>
              </a:rPr>
              <a:t>                 </a:t>
            </a:r>
            <a:endParaRPr lang="zh-CN" altLang="en-US" b="1" dirty="0" smtClean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/>
          </p:nvPr>
        </p:nvGraphicFramePr>
        <p:xfrm>
          <a:off x="1027113" y="3082925"/>
          <a:ext cx="59356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2" name="Equation" r:id="rId3" imgW="2603160" imgH="241200" progId="Equation.DSMT4">
                  <p:embed/>
                </p:oleObj>
              </mc:Choice>
              <mc:Fallback>
                <p:oleObj name="Equation" r:id="rId3" imgW="260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082925"/>
                        <a:ext cx="59356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/>
          </p:nvPr>
        </p:nvGraphicFramePr>
        <p:xfrm>
          <a:off x="2411413" y="4030663"/>
          <a:ext cx="52562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3" name="Equation" r:id="rId5" imgW="2527200" imgH="482400" progId="Equation.DSMT4">
                  <p:embed/>
                </p:oleObj>
              </mc:Choice>
              <mc:Fallback>
                <p:oleObj name="Equation" r:id="rId5" imgW="2527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30663"/>
                        <a:ext cx="52562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AutoShape 7"/>
          <p:cNvSpPr>
            <a:spLocks noChangeArrowheads="1"/>
          </p:cNvSpPr>
          <p:nvPr/>
        </p:nvSpPr>
        <p:spPr bwMode="auto">
          <a:xfrm rot="-5400000">
            <a:off x="1402557" y="4148931"/>
            <a:ext cx="361950" cy="649287"/>
          </a:xfrm>
          <a:prstGeom prst="downArrow">
            <a:avLst>
              <a:gd name="adj1" fmla="val 50000"/>
              <a:gd name="adj2" fmla="val 4484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411413" y="5302250"/>
            <a:ext cx="518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baseline="0" dirty="0">
                <a:latin typeface="Times New Roman" pitchFamily="18" charset="0"/>
              </a:rPr>
              <a:t>L</a:t>
            </a:r>
            <a:r>
              <a:rPr lang="zh-CN" altLang="zh-CN" sz="2400" b="1" i="0" dirty="0">
                <a:latin typeface="Times New Roman" pitchFamily="18" charset="0"/>
              </a:rPr>
              <a:t>0</a:t>
            </a:r>
            <a:r>
              <a:rPr lang="zh-CN" altLang="zh-CN" sz="2400" b="1" i="0" baseline="0" dirty="0" smtClean="0">
                <a:latin typeface="Times New Roman" pitchFamily="18" charset="0"/>
              </a:rPr>
              <a:t>′</a:t>
            </a:r>
            <a:r>
              <a:rPr lang="en-US" altLang="zh-CN" sz="2400" b="1" i="0" baseline="0" dirty="0" smtClean="0">
                <a:latin typeface="Times New Roman" pitchFamily="18" charset="0"/>
              </a:rPr>
              <a:t> </a:t>
            </a:r>
            <a:r>
              <a:rPr lang="zh-CN" altLang="zh-CN" sz="2400" b="1" i="0" baseline="0" dirty="0" smtClean="0">
                <a:latin typeface="Times New Roman" pitchFamily="18" charset="0"/>
              </a:rPr>
              <a:t>=</a:t>
            </a:r>
            <a:r>
              <a:rPr lang="en-US" altLang="zh-CN" sz="2400" b="1" i="0" baseline="0" dirty="0" smtClean="0">
                <a:latin typeface="Times New Roman" pitchFamily="18" charset="0"/>
              </a:rPr>
              <a:t> </a:t>
            </a:r>
            <a:r>
              <a:rPr lang="zh-CN" altLang="zh-CN" sz="2400" b="1" i="0" baseline="0" dirty="0" smtClean="0">
                <a:latin typeface="Times New Roman" pitchFamily="18" charset="0"/>
              </a:rPr>
              <a:t>(</a:t>
            </a:r>
            <a:r>
              <a:rPr lang="zh-CN" altLang="zh-CN" sz="2400" b="1" baseline="0" dirty="0">
                <a:latin typeface="Times New Roman" pitchFamily="18" charset="0"/>
              </a:rPr>
              <a:t>L</a:t>
            </a:r>
            <a:r>
              <a:rPr lang="zh-CN" altLang="zh-CN" sz="2400" b="1" i="0" dirty="0">
                <a:latin typeface="Times New Roman" pitchFamily="18" charset="0"/>
              </a:rPr>
              <a:t>1</a:t>
            </a:r>
            <a:r>
              <a:rPr lang="zh-CN" altLang="zh-CN" sz="2400" b="1" i="0" baseline="0" dirty="0">
                <a:latin typeface="Times New Roman" pitchFamily="18" charset="0"/>
              </a:rPr>
              <a:t> + 1000)/1.1 = 10521.73（元）</a:t>
            </a:r>
          </a:p>
        </p:txBody>
      </p:sp>
      <p:sp>
        <p:nvSpPr>
          <p:cNvPr id="73737" name="AutoShape 9"/>
          <p:cNvSpPr>
            <a:spLocks noChangeArrowheads="1"/>
          </p:cNvSpPr>
          <p:nvPr/>
        </p:nvSpPr>
        <p:spPr bwMode="auto">
          <a:xfrm rot="-5400000">
            <a:off x="1404144" y="5230019"/>
            <a:ext cx="360362" cy="647700"/>
          </a:xfrm>
          <a:prstGeom prst="downArrow">
            <a:avLst>
              <a:gd name="adj1" fmla="val 50000"/>
              <a:gd name="adj2" fmla="val 44934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0194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73735" grpId="0" animBg="1"/>
      <p:bldP spid="73736" grpId="0" autoUpdateAnimBg="0"/>
      <p:bldP spid="7373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5577443-D685-4B83-BF9C-FAB2D060D2F7}" type="slidenum">
              <a:rPr lang="zh-CN" altLang="zh-CN" sz="1400" smtClean="0">
                <a:latin typeface="Arial" charset="0"/>
              </a:rPr>
              <a:pPr/>
              <a:t>65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836613"/>
            <a:ext cx="7543800" cy="50323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sz="2600" b="1" smtClean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变额偿债基金表     （单位：元）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extLst/>
          </p:nvPr>
        </p:nvGraphicFramePr>
        <p:xfrm>
          <a:off x="539552" y="1484313"/>
          <a:ext cx="8280920" cy="3672879"/>
        </p:xfrm>
        <a:graphic>
          <a:graphicData uri="http://schemas.openxmlformats.org/drawingml/2006/table">
            <a:tbl>
              <a:tblPr/>
              <a:tblGrid>
                <a:gridCol w="708218"/>
                <a:gridCol w="1489119"/>
                <a:gridCol w="1529684"/>
                <a:gridCol w="1455313"/>
                <a:gridCol w="1718543"/>
                <a:gridCol w="1380043"/>
              </a:tblGrid>
              <a:tr h="697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年份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每年末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的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付款额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支付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当年利息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向偿债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基金储蓄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偿债基金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的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余额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未偿还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本金余额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10521.73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7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1000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1000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10573.90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2000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1057.39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942.61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942.61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9631.29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4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3000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1057.39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1942.61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2960.63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7613.27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2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4000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1057.39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2942.61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6140.09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4433.81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4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5000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1057.39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3942.61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10573.90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3790" name="Text Box 61"/>
          <p:cNvSpPr txBox="1">
            <a:spLocks noChangeArrowheads="1"/>
          </p:cNvSpPr>
          <p:nvPr/>
        </p:nvSpPr>
        <p:spPr bwMode="auto">
          <a:xfrm>
            <a:off x="107505" y="5539298"/>
            <a:ext cx="88569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i="0" baseline="0" dirty="0" smtClean="0">
                <a:latin typeface="+mj-lt"/>
                <a:ea typeface="黑体" panose="02010609060101010101" pitchFamily="49" charset="-122"/>
              </a:rPr>
              <a:t>第</a:t>
            </a:r>
            <a:r>
              <a:rPr lang="en-US" altLang="zh-CN" i="0" baseline="0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i="0" baseline="0" dirty="0" smtClean="0">
                <a:latin typeface="+mj-lt"/>
                <a:ea typeface="黑体" panose="02010609060101010101" pitchFamily="49" charset="-122"/>
              </a:rPr>
              <a:t>年末的未偿还本金余额为 </a:t>
            </a:r>
            <a:r>
              <a:rPr lang="en-US" altLang="zh-CN" i="0" baseline="0" dirty="0" smtClean="0">
                <a:latin typeface="+mj-lt"/>
                <a:ea typeface="黑体" panose="02010609060101010101" pitchFamily="49" charset="-122"/>
              </a:rPr>
              <a:t>10521.73 ×1.1 – 1000 = 10573.90</a:t>
            </a:r>
          </a:p>
        </p:txBody>
      </p:sp>
    </p:spTree>
    <p:extLst>
      <p:ext uri="{BB962C8B-B14F-4D97-AF65-F5344CB8AC3E}">
        <p14:creationId xmlns:p14="http://schemas.microsoft.com/office/powerpoint/2010/main" val="3832615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1023629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latin typeface="+mn-lt"/>
                <a:ea typeface="黑体" panose="02010609060101010101" pitchFamily="49" charset="-122"/>
              </a:rPr>
              <a:t>讨论</a:t>
            </a:r>
            <a:endParaRPr lang="zh-CN" altLang="en-US" sz="32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问题：贷款本金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20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万，年利率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10%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，期限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年。借款人第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年末偿还了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10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万，第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2 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年末应该偿还多少？</a:t>
            </a:r>
            <a:endParaRPr lang="en-US" altLang="zh-CN" b="1" dirty="0" smtClean="0">
              <a:latin typeface="+mj-lt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+mj-lt"/>
                <a:ea typeface="黑体" panose="02010609060101010101" pitchFamily="49" charset="-122"/>
              </a:rPr>
              <a:t>借款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人认为：还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13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万</a:t>
            </a:r>
            <a:endParaRPr lang="en-US" altLang="zh-CN" b="1" dirty="0" smtClean="0">
              <a:solidFill>
                <a:srgbClr val="FF0000"/>
              </a:solidFill>
              <a:latin typeface="+mj-lt"/>
              <a:ea typeface="黑体" panose="02010609060101010101" pitchFamily="49" charset="-122"/>
            </a:endParaRPr>
          </a:p>
          <a:p>
            <a:pPr lvl="1"/>
            <a:r>
              <a:rPr lang="zh-CN" altLang="en-US" b="1" dirty="0" smtClean="0">
                <a:ea typeface="黑体" panose="02010609060101010101" pitchFamily="49" charset="-122"/>
              </a:rPr>
              <a:t>本金：第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</a:rPr>
              <a:t>年末还</a:t>
            </a:r>
            <a:r>
              <a:rPr lang="en-US" altLang="zh-CN" b="1" dirty="0" smtClean="0">
                <a:ea typeface="黑体" panose="02010609060101010101" pitchFamily="49" charset="-122"/>
              </a:rPr>
              <a:t>10</a:t>
            </a:r>
            <a:r>
              <a:rPr lang="zh-CN" altLang="en-US" b="1" dirty="0" smtClean="0">
                <a:ea typeface="黑体" panose="02010609060101010101" pitchFamily="49" charset="-122"/>
              </a:rPr>
              <a:t>万，第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</a:rPr>
              <a:t>年末还</a:t>
            </a:r>
            <a:r>
              <a:rPr lang="en-US" altLang="zh-CN" b="1" dirty="0" smtClean="0">
                <a:ea typeface="黑体" panose="02010609060101010101" pitchFamily="49" charset="-122"/>
              </a:rPr>
              <a:t>10</a:t>
            </a:r>
            <a:r>
              <a:rPr lang="zh-CN" altLang="en-US" b="1" dirty="0" smtClean="0">
                <a:ea typeface="黑体" panose="02010609060101010101" pitchFamily="49" charset="-122"/>
              </a:rPr>
              <a:t>万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lvl="1"/>
            <a:r>
              <a:rPr lang="zh-CN" altLang="en-US" b="1" dirty="0" smtClean="0">
                <a:ea typeface="黑体" panose="02010609060101010101" pitchFamily="49" charset="-122"/>
              </a:rPr>
              <a:t>利息：第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</a:rPr>
              <a:t>年末利息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</a:rPr>
              <a:t>万，第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</a:rPr>
              <a:t>年末利息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</a:rPr>
              <a:t>万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银行认为：还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13.2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万</a:t>
            </a:r>
            <a:endParaRPr lang="en-US" altLang="zh-CN" b="1" dirty="0" smtClean="0">
              <a:solidFill>
                <a:srgbClr val="FF0000"/>
              </a:solidFill>
              <a:latin typeface="+mj-lt"/>
              <a:ea typeface="黑体" panose="02010609060101010101" pitchFamily="49" charset="-122"/>
            </a:endParaRPr>
          </a:p>
          <a:p>
            <a:pPr lvl="1"/>
            <a:r>
              <a:rPr lang="zh-CN" altLang="en-US" b="1" dirty="0" smtClean="0">
                <a:ea typeface="黑体" panose="02010609060101010101" pitchFamily="49" charset="-122"/>
              </a:rPr>
              <a:t>利息：第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</a:rPr>
              <a:t>年末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</a:rPr>
              <a:t>万，第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</a:rPr>
              <a:t>年末</a:t>
            </a:r>
            <a:r>
              <a:rPr lang="en-US" altLang="zh-CN" b="1" dirty="0" smtClean="0">
                <a:ea typeface="黑体" panose="02010609060101010101" pitchFamily="49" charset="-122"/>
              </a:rPr>
              <a:t>(20 - 8) * 0.1 = 1.2</a:t>
            </a:r>
            <a:r>
              <a:rPr lang="zh-CN" altLang="en-US" b="1" dirty="0" smtClean="0">
                <a:ea typeface="黑体" panose="02010609060101010101" pitchFamily="49" charset="-122"/>
              </a:rPr>
              <a:t>万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lvl="1"/>
            <a:r>
              <a:rPr lang="zh-CN" altLang="en-US" b="1" dirty="0" smtClean="0">
                <a:ea typeface="黑体" panose="02010609060101010101" pitchFamily="49" charset="-122"/>
              </a:rPr>
              <a:t>本金：第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</a:rPr>
              <a:t>年末</a:t>
            </a:r>
            <a:r>
              <a:rPr lang="en-US" altLang="zh-CN" b="1" dirty="0" smtClean="0">
                <a:ea typeface="黑体" panose="02010609060101010101" pitchFamily="49" charset="-122"/>
              </a:rPr>
              <a:t>8</a:t>
            </a:r>
            <a:r>
              <a:rPr lang="zh-CN" altLang="en-US" b="1" dirty="0" smtClean="0">
                <a:ea typeface="黑体" panose="02010609060101010101" pitchFamily="49" charset="-122"/>
              </a:rPr>
              <a:t>万，第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</a:rPr>
              <a:t>年末</a:t>
            </a:r>
            <a:r>
              <a:rPr lang="en-US" altLang="zh-CN" b="1" dirty="0" smtClean="0">
                <a:ea typeface="黑体" panose="02010609060101010101" pitchFamily="49" charset="-122"/>
              </a:rPr>
              <a:t>12</a:t>
            </a:r>
            <a:r>
              <a:rPr lang="zh-CN" altLang="en-US" b="1" dirty="0" smtClean="0">
                <a:ea typeface="黑体" panose="02010609060101010101" pitchFamily="49" charset="-122"/>
              </a:rPr>
              <a:t>万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CCA3D-95E5-4830-AE13-2322FC8DE57C}" type="slidenum">
              <a:rPr lang="zh-CN" altLang="zh-CN" smtClean="0"/>
              <a:pPr>
                <a:defRPr/>
              </a:pPr>
              <a:t>66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07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D4475B4-9D3F-4216-BE8B-CCBE2C3918D3}" type="slidenum">
              <a:rPr lang="zh-CN" altLang="zh-CN" sz="1400" smtClean="0">
                <a:latin typeface="Arial" charset="0"/>
              </a:rPr>
              <a:pPr/>
              <a:t>7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方法一：将来法（</a:t>
            </a:r>
            <a:r>
              <a:rPr lang="en-US" altLang="zh-CN" b="1" dirty="0" smtClean="0">
                <a:solidFill>
                  <a:srgbClr val="0033CC"/>
                </a:solidFill>
                <a:latin typeface="+mj-lt"/>
                <a:ea typeface="黑体" panose="02010609060101010101" pitchFamily="49" charset="-122"/>
              </a:rPr>
              <a:t>prospective method</a:t>
            </a:r>
            <a:r>
              <a:rPr lang="zh-CN" altLang="en-US" b="1" dirty="0" smtClean="0">
                <a:solidFill>
                  <a:srgbClr val="0033CC"/>
                </a:solidFill>
                <a:latin typeface="+mj-lt"/>
                <a:ea typeface="黑体" panose="02010609060101010101" pitchFamily="49" charset="-122"/>
              </a:rPr>
              <a:t>）</a:t>
            </a:r>
            <a:endParaRPr lang="en-US" altLang="zh-CN" b="1" dirty="0" smtClean="0">
              <a:solidFill>
                <a:srgbClr val="0033CC"/>
              </a:solidFill>
              <a:latin typeface="+mj-lt"/>
              <a:ea typeface="黑体" panose="02010609060101010101" pitchFamily="49" charset="-122"/>
            </a:endParaRPr>
          </a:p>
          <a:p>
            <a:pPr eaLnBrk="1" hangingPunct="1"/>
            <a:endParaRPr lang="zh-CN" altLang="en-US" sz="1200" b="1" dirty="0" smtClean="0">
              <a:solidFill>
                <a:srgbClr val="0033CC"/>
              </a:solidFill>
              <a:latin typeface="+mj-lt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把将来需要偿还的本金折算成计算日的现值，即得未偿还本金余额。</a:t>
            </a: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k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年末，将来还需偿还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n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–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k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)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次，故未偿还本金余额为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2227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/>
          </p:nvPr>
        </p:nvGraphicFramePr>
        <p:xfrm>
          <a:off x="2627784" y="4221088"/>
          <a:ext cx="3335337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4" imgW="660240" imgH="253800" progId="Equation.DSMT4">
                  <p:embed/>
                </p:oleObj>
              </mc:Choice>
              <mc:Fallback>
                <p:oleObj name="Equation" r:id="rId4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221088"/>
                        <a:ext cx="3335337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249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643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A43D978-C798-4FA9-B450-6101F48AA2AC}" type="slidenum">
              <a:rPr lang="zh-CN" altLang="zh-CN" sz="1400" smtClean="0">
                <a:latin typeface="Arial" charset="0"/>
              </a:rPr>
              <a:pPr/>
              <a:t>8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496300" cy="521811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方法二：过去法（</a:t>
            </a:r>
            <a:r>
              <a:rPr lang="en-US" altLang="zh-CN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retrospective method</a:t>
            </a:r>
            <a:r>
              <a:rPr lang="zh-CN" altLang="en-US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）</a:t>
            </a:r>
          </a:p>
          <a:p>
            <a:pPr lvl="1" eaLnBrk="1" hangingPunct="1"/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从原始贷款本金的累积值中减去过去已付款项的累积值。</a:t>
            </a:r>
          </a:p>
          <a:p>
            <a:pPr lvl="1" eaLnBrk="1" hangingPunct="1"/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原始贷款本金累积到第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k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年末的价值：</a:t>
            </a:r>
            <a:endParaRPr lang="en-US" altLang="zh-CN" b="1" dirty="0" smtClean="0">
              <a:latin typeface="+mn-lt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latin typeface="+mn-lt"/>
                <a:ea typeface="黑体" panose="02010609060101010101" pitchFamily="49" charset="-122"/>
              </a:rPr>
              <a:t>已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偿还金额累积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到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第 </a:t>
            </a:r>
            <a:r>
              <a:rPr lang="en-US" altLang="zh-CN" b="1" i="1" dirty="0" smtClean="0">
                <a:latin typeface="+mn-lt"/>
                <a:ea typeface="黑体" panose="02010609060101010101" pitchFamily="49" charset="-122"/>
              </a:rPr>
              <a:t>k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年末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的价值：</a:t>
            </a:r>
            <a:endParaRPr lang="en-US" altLang="zh-CN" b="1" dirty="0">
              <a:latin typeface="+mn-lt"/>
              <a:ea typeface="黑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未偿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还本金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余额：</a:t>
            </a:r>
            <a:endParaRPr lang="zh-CN" altLang="en-US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/>
          </p:nvPr>
        </p:nvGraphicFramePr>
        <p:xfrm>
          <a:off x="6372200" y="2805113"/>
          <a:ext cx="1127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r:id="rId4" imgW="572245" imgH="241615" progId="Equation.DSMT4">
                  <p:embed/>
                </p:oleObj>
              </mc:Choice>
              <mc:Fallback>
                <p:oleObj r:id="rId4" imgW="572245" imgH="2416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805113"/>
                        <a:ext cx="11271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>
            <p:extLst/>
          </p:nvPr>
        </p:nvGraphicFramePr>
        <p:xfrm>
          <a:off x="1924224" y="4725144"/>
          <a:ext cx="5295552" cy="116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Equation" r:id="rId6" imgW="1269720" imgH="279360" progId="Equation.DSMT4">
                  <p:embed/>
                </p:oleObj>
              </mc:Choice>
              <mc:Fallback>
                <p:oleObj name="Equation" r:id="rId6" imgW="1269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224" y="4725144"/>
                        <a:ext cx="5295552" cy="11637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>
            <p:extLst/>
          </p:nvPr>
        </p:nvGraphicFramePr>
        <p:xfrm>
          <a:off x="6156176" y="3306796"/>
          <a:ext cx="5651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Equation" r:id="rId8" imgW="266400" imgH="241200" progId="Equation.DSMT4">
                  <p:embed/>
                </p:oleObj>
              </mc:Choice>
              <mc:Fallback>
                <p:oleObj name="Equation" r:id="rId8" imgW="266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306796"/>
                        <a:ext cx="5651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8078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98D5A17-A79B-47B6-A4C8-4FCEBF4231B8}" type="slidenum">
              <a:rPr lang="zh-CN" altLang="zh-CN" sz="1400" smtClean="0">
                <a:latin typeface="Arial" charset="0"/>
              </a:rPr>
              <a:pPr/>
              <a:t>9</a:t>
            </a:fld>
            <a:endParaRPr lang="zh-CN" altLang="zh-CN" sz="1400" smtClean="0">
              <a:latin typeface="Arial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33CC"/>
                </a:solidFill>
                <a:latin typeface="+mn-lt"/>
                <a:ea typeface="黑体" panose="02010609060101010101" pitchFamily="49" charset="-122"/>
              </a:rPr>
              <a:t>证明：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将来法 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=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过去法。</a:t>
            </a:r>
          </a:p>
          <a:p>
            <a:pPr marL="0" indent="0" eaLnBrk="1" hangingPunct="1">
              <a:buNone/>
            </a:pPr>
            <a:endParaRPr lang="zh-CN" altLang="en-US" b="1" dirty="0" smtClean="0">
              <a:solidFill>
                <a:srgbClr val="0033CC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2101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/>
          </p:nvPr>
        </p:nvGraphicFramePr>
        <p:xfrm>
          <a:off x="1919288" y="1905000"/>
          <a:ext cx="24463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quation" r:id="rId4" imgW="1346040" imgH="279360" progId="Equation.DSMT4">
                  <p:embed/>
                </p:oleObj>
              </mc:Choice>
              <mc:Fallback>
                <p:oleObj name="Equation" r:id="rId4" imgW="1346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905000"/>
                        <a:ext cx="24463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/>
          </p:nvPr>
        </p:nvGraphicFramePr>
        <p:xfrm>
          <a:off x="2333625" y="3031679"/>
          <a:ext cx="24892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6" imgW="1180800" imgH="253800" progId="Equation.DSMT4">
                  <p:embed/>
                </p:oleObj>
              </mc:Choice>
              <mc:Fallback>
                <p:oleObj name="Equation" r:id="rId6" imgW="1180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031679"/>
                        <a:ext cx="24892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2887663" y="3845793"/>
            <a:ext cx="279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000" i="0" baseline="0"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zh-CN" i="0" baseline="0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2195513" y="3956918"/>
          <a:ext cx="3987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Equation" r:id="rId8" imgW="1969355" imgH="482810" progId="Equation.DSMT4">
                  <p:embed/>
                </p:oleObj>
              </mc:Choice>
              <mc:Fallback>
                <p:oleObj name="Equation" r:id="rId8" imgW="1969355" imgH="4828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56918"/>
                        <a:ext cx="39878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0" y="3590925"/>
            <a:ext cx="279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000" i="0" baseline="0"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zh-CN" i="0" baseline="0"/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>
            <p:extLst/>
          </p:nvPr>
        </p:nvGraphicFramePr>
        <p:xfrm>
          <a:off x="6588125" y="4099793"/>
          <a:ext cx="15843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r:id="rId10" imgW="788427" imgH="419646" progId="Equation.DSMT4">
                  <p:embed/>
                </p:oleObj>
              </mc:Choice>
              <mc:Fallback>
                <p:oleObj r:id="rId10" imgW="788427" imgH="419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099793"/>
                        <a:ext cx="15843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>
            <p:extLst/>
          </p:nvPr>
        </p:nvGraphicFramePr>
        <p:xfrm>
          <a:off x="2182813" y="5445224"/>
          <a:ext cx="11033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Equation" r:id="rId12" imgW="545760" imgH="266400" progId="Equation.DSMT4">
                  <p:embed/>
                </p:oleObj>
              </mc:Choice>
              <mc:Fallback>
                <p:oleObj name="Equation" r:id="rId12" imgW="545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5445224"/>
                        <a:ext cx="110331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304789" y="1932573"/>
            <a:ext cx="27797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b="1" i="0" dirty="0">
                <a:solidFill>
                  <a:srgbClr val="006666"/>
                </a:solidFill>
                <a:latin typeface="Arial" charset="0"/>
              </a:rPr>
              <a:t>（过去</a:t>
            </a:r>
            <a:r>
              <a:rPr lang="zh-CN" altLang="zh-CN" b="1" i="0" dirty="0" smtClean="0">
                <a:solidFill>
                  <a:srgbClr val="006666"/>
                </a:solidFill>
                <a:latin typeface="Arial" charset="0"/>
              </a:rPr>
              <a:t>法）</a:t>
            </a:r>
            <a:endParaRPr lang="zh-CN" altLang="zh-CN" b="1" i="0" dirty="0">
              <a:solidFill>
                <a:srgbClr val="006666"/>
              </a:solidFill>
              <a:latin typeface="Arial" charset="0"/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3635896" y="5540722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b="1" i="0">
                <a:solidFill>
                  <a:srgbClr val="006666"/>
                </a:solidFill>
                <a:latin typeface="Arial" charset="0"/>
              </a:rPr>
              <a:t>（将来法）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5375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26" grpId="0" autoUpdateAnimBg="0"/>
      <p:bldP spid="1332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8|0.7|0.8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1|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.0|0.8"/>
</p:tagLst>
</file>

<file path=ppt/theme/theme1.xml><?xml version="1.0" encoding="utf-8"?>
<a:theme xmlns:a="http://schemas.openxmlformats.org/drawingml/2006/main" name="母板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</TotalTime>
  <Pages>0</Pages>
  <Words>4024</Words>
  <Characters>0</Characters>
  <Application>Microsoft Office PowerPoint</Application>
  <DocSecurity>0</DocSecurity>
  <PresentationFormat>全屏显示(4:3)</PresentationFormat>
  <Lines>0</Lines>
  <Paragraphs>537</Paragraphs>
  <Slides>66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66</vt:i4>
      </vt:variant>
      <vt:variant>
        <vt:lpstr>自定义放映</vt:lpstr>
      </vt:variant>
      <vt:variant>
        <vt:i4>1</vt:i4>
      </vt:variant>
    </vt:vector>
  </HeadingPairs>
  <TitlesOfParts>
    <vt:vector size="83" baseType="lpstr">
      <vt:lpstr>黑体</vt:lpstr>
      <vt:lpstr>华文新魏</vt:lpstr>
      <vt:lpstr>楷体</vt:lpstr>
      <vt:lpstr>楷体_GB2312</vt:lpstr>
      <vt:lpstr>宋体</vt:lpstr>
      <vt:lpstr>Arial</vt:lpstr>
      <vt:lpstr>Consolas</vt:lpstr>
      <vt:lpstr>Symbol</vt:lpstr>
      <vt:lpstr>Times New Roman</vt:lpstr>
      <vt:lpstr>Trebuchet MS</vt:lpstr>
      <vt:lpstr>Wingdings</vt:lpstr>
      <vt:lpstr>Wingdings 2</vt:lpstr>
      <vt:lpstr>母板1</vt:lpstr>
      <vt:lpstr>Equation</vt:lpstr>
      <vt:lpstr>MathType 6.0 Equation</vt:lpstr>
      <vt:lpstr>Document</vt:lpstr>
      <vt:lpstr>债务偿还方法  （Repaying Loans）</vt:lpstr>
      <vt:lpstr>主要内容</vt:lpstr>
      <vt:lpstr>债务偿还的两种方法</vt:lpstr>
      <vt:lpstr>等额分期偿还 (level installment payments)</vt:lpstr>
      <vt:lpstr>每次偿还的金额</vt:lpstr>
      <vt:lpstr>未偿还本金余额</vt:lpstr>
      <vt:lpstr>PowerPoint 演示文稿</vt:lpstr>
      <vt:lpstr>PowerPoint 演示文稿</vt:lpstr>
      <vt:lpstr>PowerPoint 演示文稿</vt:lpstr>
      <vt:lpstr>Example：</vt:lpstr>
      <vt:lpstr>PowerPoint 演示文稿</vt:lpstr>
      <vt:lpstr>Exercise：</vt:lpstr>
      <vt:lpstr>PowerPoint 演示文稿</vt:lpstr>
      <vt:lpstr>本息分解：每期偿还的本金和利息</vt:lpstr>
      <vt:lpstr>PowerPoint 演示文稿</vt:lpstr>
      <vt:lpstr>PowerPoint 演示文稿</vt:lpstr>
      <vt:lpstr>PowerPoint 演示文稿</vt:lpstr>
      <vt:lpstr>PowerPoint 演示文稿</vt:lpstr>
      <vt:lpstr>Example：</vt:lpstr>
      <vt:lpstr>PowerPoint 演示文稿</vt:lpstr>
      <vt:lpstr>Exercise：</vt:lpstr>
      <vt:lpstr>PowerPoint 演示文稿</vt:lpstr>
      <vt:lpstr>Exercise：</vt:lpstr>
      <vt:lpstr>解：</vt:lpstr>
      <vt:lpstr>Exercise：</vt:lpstr>
      <vt:lpstr>PowerPoint 演示文稿</vt:lpstr>
      <vt:lpstr>PowerPoint 演示文稿</vt:lpstr>
      <vt:lpstr>等额偿债基金</vt:lpstr>
      <vt:lpstr>等额偿债基金法需要解决的问题？ </vt:lpstr>
      <vt:lpstr>符号:</vt:lpstr>
      <vt:lpstr>PowerPoint 演示文稿</vt:lpstr>
      <vt:lpstr>PowerPoint 演示文稿</vt:lpstr>
      <vt:lpstr>特例：偿债基金利率 j = 贷款利率 i</vt:lpstr>
      <vt:lpstr>PowerPoint 演示文稿</vt:lpstr>
      <vt:lpstr>例</vt:lpstr>
      <vt:lpstr>PowerPoint 演示文稿</vt:lpstr>
      <vt:lpstr>偿债基金的价值方程（一般形式）</vt:lpstr>
      <vt:lpstr>Example (FM, example5.22, P156)</vt:lpstr>
      <vt:lpstr>PowerPoint 演示文稿</vt:lpstr>
      <vt:lpstr>PowerPoint 演示文稿</vt:lpstr>
      <vt:lpstr>等额分期偿还与等额偿债基金的比较</vt:lpstr>
      <vt:lpstr>Exercise:</vt:lpstr>
      <vt:lpstr>PowerPoint 演示文稿</vt:lpstr>
      <vt:lpstr>Exercise： </vt:lpstr>
      <vt:lpstr>PowerPoint 演示文稿</vt:lpstr>
      <vt:lpstr>变额分期偿还</vt:lpstr>
      <vt:lpstr>例（等额本金偿还）：一笔10000元的贷款，期限为5年，年利率为5%，每年末偿还2000元本金。构造分期偿还表（amortization schedule）。</vt:lpstr>
      <vt:lpstr>Exercise: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变额分期偿还表     （单位：元） </vt:lpstr>
      <vt:lpstr>Exercise:</vt:lpstr>
      <vt:lpstr>PowerPoint 演示文稿</vt:lpstr>
      <vt:lpstr>变额偿债基金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变额偿债基金表     （单位：元）</vt:lpstr>
      <vt:lpstr>讨论</vt:lpstr>
      <vt:lpstr>自定义放映 1</vt:lpstr>
    </vt:vector>
  </TitlesOfParts>
  <Company>cjdx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   分期偿还表和偿债基金</dc:title>
  <dc:creator>meng</dc:creator>
  <cp:lastModifiedBy>meng</cp:lastModifiedBy>
  <cp:revision>320</cp:revision>
  <cp:lastPrinted>2012-11-14T03:14:59Z</cp:lastPrinted>
  <dcterms:created xsi:type="dcterms:W3CDTF">2006-09-13T00:45:33Z</dcterms:created>
  <dcterms:modified xsi:type="dcterms:W3CDTF">2018-12-13T09:07:53Z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