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7"/>
  </p:notesMasterIdLst>
  <p:handoutMasterIdLst>
    <p:handoutMasterId r:id="rId68"/>
  </p:handoutMasterIdLst>
  <p:sldIdLst>
    <p:sldId id="740" r:id="rId2"/>
    <p:sldId id="742" r:id="rId3"/>
    <p:sldId id="743" r:id="rId4"/>
    <p:sldId id="744" r:id="rId5"/>
    <p:sldId id="745" r:id="rId6"/>
    <p:sldId id="746" r:id="rId7"/>
    <p:sldId id="747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55" r:id="rId16"/>
    <p:sldId id="756" r:id="rId17"/>
    <p:sldId id="757" r:id="rId18"/>
    <p:sldId id="758" r:id="rId19"/>
    <p:sldId id="759" r:id="rId20"/>
    <p:sldId id="760" r:id="rId21"/>
    <p:sldId id="761" r:id="rId22"/>
    <p:sldId id="762" r:id="rId23"/>
    <p:sldId id="763" r:id="rId24"/>
    <p:sldId id="764" r:id="rId25"/>
    <p:sldId id="765" r:id="rId26"/>
    <p:sldId id="766" r:id="rId27"/>
    <p:sldId id="767" r:id="rId28"/>
    <p:sldId id="768" r:id="rId29"/>
    <p:sldId id="769" r:id="rId30"/>
    <p:sldId id="770" r:id="rId31"/>
    <p:sldId id="771" r:id="rId32"/>
    <p:sldId id="772" r:id="rId33"/>
    <p:sldId id="773" r:id="rId34"/>
    <p:sldId id="774" r:id="rId35"/>
    <p:sldId id="775" r:id="rId36"/>
    <p:sldId id="776" r:id="rId37"/>
    <p:sldId id="777" r:id="rId38"/>
    <p:sldId id="778" r:id="rId39"/>
    <p:sldId id="779" r:id="rId40"/>
    <p:sldId id="780" r:id="rId41"/>
    <p:sldId id="781" r:id="rId42"/>
    <p:sldId id="782" r:id="rId43"/>
    <p:sldId id="783" r:id="rId44"/>
    <p:sldId id="784" r:id="rId45"/>
    <p:sldId id="785" r:id="rId46"/>
    <p:sldId id="786" r:id="rId47"/>
    <p:sldId id="787" r:id="rId48"/>
    <p:sldId id="788" r:id="rId49"/>
    <p:sldId id="789" r:id="rId50"/>
    <p:sldId id="790" r:id="rId51"/>
    <p:sldId id="791" r:id="rId52"/>
    <p:sldId id="792" r:id="rId53"/>
    <p:sldId id="793" r:id="rId54"/>
    <p:sldId id="794" r:id="rId55"/>
    <p:sldId id="795" r:id="rId56"/>
    <p:sldId id="796" r:id="rId57"/>
    <p:sldId id="797" r:id="rId58"/>
    <p:sldId id="798" r:id="rId59"/>
    <p:sldId id="799" r:id="rId60"/>
    <p:sldId id="800" r:id="rId61"/>
    <p:sldId id="801" r:id="rId62"/>
    <p:sldId id="802" r:id="rId63"/>
    <p:sldId id="803" r:id="rId64"/>
    <p:sldId id="804" r:id="rId65"/>
    <p:sldId id="805" r:id="rId66"/>
  </p:sldIdLst>
  <p:sldSz cx="9144000" cy="6858000" type="screen4x3"/>
  <p:notesSz cx="7099300" cy="10234613"/>
  <p:custShowLst>
    <p:custShow name="自定义放映 1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FFFFD5"/>
    <a:srgbClr val="FFFFCC"/>
    <a:srgbClr val="FEEBE2"/>
    <a:srgbClr val="CC0000"/>
    <a:srgbClr val="E3E3F1"/>
    <a:srgbClr val="006600"/>
    <a:srgbClr val="F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3212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5196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635C-AB3A-43B0-A702-9E82965D39B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C005-0F1A-4047-85EF-E5D295E4A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10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ED0E0FEF-CE89-4A0D-8416-762B5DB54220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1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E0FEF-CE89-4A0D-8416-762B5DB54220}" type="slidenum">
              <a:rPr lang="zh-CN" alt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5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3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9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9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7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54F4C1B-0879-429E-95E9-EA2B6C97447C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1">
                <a:latin typeface="+mn-lt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+mn-lt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latin typeface="+mn-lt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latin typeface="+mn-lt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latin typeface="+mn-lt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58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6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6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2019/8/27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3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2019/8/27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2019/8/27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Picture 5" descr="08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7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0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5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9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2129314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债券价值分析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8569" y="3877535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孟生旺</a:t>
            </a: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035" y="5229200"/>
            <a:ext cx="5185425" cy="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C4BB-ECFE-4D45-B517-AD8BFB1AA2D4}" type="slidenum">
              <a:rPr lang="zh-CN" alt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5750"/>
          </a:xfrm>
        </p:spPr>
        <p:txBody>
          <a:bodyPr/>
          <a:lstStyle/>
          <a:p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求关于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的一阶和二阶导数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可得</a:t>
            </a: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一阶导数小于零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的减函数。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二阶导数大于零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说明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的凸函数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如下图。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049338" y="2249488"/>
          <a:ext cx="42783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5" name="Equation" r:id="rId3" imgW="2019240" imgH="457200" progId="Equation.DSMT4">
                  <p:embed/>
                </p:oleObj>
              </mc:Choice>
              <mc:Fallback>
                <p:oleObj name="Equation" r:id="rId3" imgW="2019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2249488"/>
                        <a:ext cx="4278312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3424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15616" y="3789040"/>
          <a:ext cx="54419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6" name="Equation" r:id="rId5" imgW="2565360" imgH="444240" progId="Equation.DSMT4">
                  <p:embed/>
                </p:oleObj>
              </mc:Choice>
              <mc:Fallback>
                <p:oleObj name="Equation" r:id="rId5" imgW="2565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789040"/>
                        <a:ext cx="544195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709939"/>
              </p:ext>
            </p:extLst>
          </p:nvPr>
        </p:nvGraphicFramePr>
        <p:xfrm>
          <a:off x="6588797" y="529498"/>
          <a:ext cx="2555203" cy="86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7" name="Equation" r:id="rId7" imgW="1283814" imgH="432175" progId="Equation.DSMT4">
                  <p:embed/>
                </p:oleObj>
              </mc:Choice>
              <mc:Fallback>
                <p:oleObj name="Equation" r:id="rId7" imgW="1283814" imgH="432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797" y="529498"/>
                        <a:ext cx="2555203" cy="86664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6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8571F-99F6-49E1-8A83-295EDEEA00B4}" type="slidenum">
              <a:rPr lang="zh-CN" altLang="en-US"/>
              <a:pPr/>
              <a:t>11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23690" y="567943"/>
            <a:ext cx="4537075" cy="719931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债券价格与</a:t>
            </a:r>
            <a:r>
              <a:rPr lang="zh-CN" altLang="en-US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到期收益率的</a:t>
            </a:r>
            <a:r>
              <a:rPr lang="zh-CN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b="1" dirty="0">
              <a:solidFill>
                <a:srgbClr val="42008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（）</a:t>
            </a:r>
            <a:endParaRPr lang="en-US" altLang="zh-CN" b="1" dirty="0">
              <a:solidFill>
                <a:srgbClr val="42008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buFont typeface="Wingdings" pitchFamily="2" charset="2"/>
              <a:buNone/>
            </a:pPr>
            <a:r>
              <a:rPr lang="zh-CN" altLang="en-US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（）</a:t>
            </a:r>
            <a:endParaRPr lang="zh-CN" b="1" dirty="0">
              <a:solidFill>
                <a:srgbClr val="42008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835696" y="5563224"/>
            <a:ext cx="5113065" cy="9137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到期收益率下降时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债券价格以加速度上升；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Pct val="50000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到期收益率上升时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债券价格以减速度下降。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2"/>
          <a:stretch/>
        </p:blipFill>
        <p:spPr bwMode="auto">
          <a:xfrm>
            <a:off x="1115616" y="1106368"/>
            <a:ext cx="6678612" cy="445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16416" y="644064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n = 30 #</a:t>
            </a:r>
            <a:r>
              <a:rPr lang="zh-CN" altLang="en-US" sz="100" dirty="0"/>
              <a:t>债券期限</a:t>
            </a:r>
          </a:p>
          <a:p>
            <a:r>
              <a:rPr lang="en-US" altLang="zh-CN" sz="100" dirty="0" err="1"/>
              <a:t>i</a:t>
            </a:r>
            <a:r>
              <a:rPr lang="en-US" altLang="zh-CN" sz="100" dirty="0"/>
              <a:t> =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 , 0.3 , 0.001)  #</a:t>
            </a:r>
            <a:r>
              <a:rPr lang="zh-CN" altLang="en-US" sz="100" dirty="0"/>
              <a:t>债券的到期收益率</a:t>
            </a:r>
          </a:p>
          <a:p>
            <a:r>
              <a:rPr lang="en-US" altLang="zh-CN" sz="100" dirty="0"/>
              <a:t>r = 0.05  #</a:t>
            </a:r>
            <a:r>
              <a:rPr lang="zh-CN" altLang="en-US" sz="100" dirty="0"/>
              <a:t>息票率</a:t>
            </a:r>
          </a:p>
          <a:p>
            <a:r>
              <a:rPr lang="en-US" altLang="zh-CN" sz="100" dirty="0"/>
              <a:t>F = 1000  #</a:t>
            </a:r>
            <a:r>
              <a:rPr lang="zh-CN" altLang="en-US" sz="100" dirty="0"/>
              <a:t>面值</a:t>
            </a:r>
          </a:p>
          <a:p>
            <a:r>
              <a:rPr lang="en-US" altLang="zh-CN" sz="100" dirty="0"/>
              <a:t>P = r * F * (1 -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n))/</a:t>
            </a:r>
            <a:r>
              <a:rPr lang="en-US" altLang="zh-CN" sz="100" dirty="0" err="1"/>
              <a:t>i</a:t>
            </a:r>
            <a:r>
              <a:rPr lang="en-US" altLang="zh-CN" sz="100" dirty="0"/>
              <a:t> + F *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 #</a:t>
            </a:r>
            <a:r>
              <a:rPr lang="zh-CN" altLang="en-US" sz="100" dirty="0"/>
              <a:t>债券的价格</a:t>
            </a:r>
          </a:p>
          <a:p>
            <a:r>
              <a:rPr lang="en-US" altLang="zh-CN" sz="100" dirty="0"/>
              <a:t>plot(</a:t>
            </a:r>
            <a:r>
              <a:rPr lang="en-US" altLang="zh-CN" sz="100" dirty="0" err="1"/>
              <a:t>i</a:t>
            </a:r>
            <a:r>
              <a:rPr lang="en-US" altLang="zh-CN" sz="100" dirty="0"/>
              <a:t> , P , type = 'l'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 , 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 = '</a:t>
            </a:r>
            <a:r>
              <a:rPr lang="zh-CN" altLang="en-US" sz="100" dirty="0"/>
              <a:t>到期收益率</a:t>
            </a:r>
            <a:r>
              <a:rPr lang="en-US" altLang="zh-CN" sz="100" dirty="0"/>
              <a:t>' 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债券的价格</a:t>
            </a:r>
            <a:r>
              <a:rPr lang="en-US" altLang="zh-CN" sz="100" dirty="0"/>
              <a:t>' , col = 2 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3)</a:t>
            </a:r>
          </a:p>
          <a:p>
            <a:r>
              <a:rPr lang="en-US" altLang="zh-CN" sz="100" dirty="0"/>
              <a:t>lines(c(0.05 , 0.05) , c(0 , 1000)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2)</a:t>
            </a:r>
          </a:p>
          <a:p>
            <a:r>
              <a:rPr lang="en-US" altLang="zh-CN" sz="100" dirty="0"/>
              <a:t>lines(c(0 , 0.05) , c(1000 , 1000)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2)</a:t>
            </a:r>
          </a:p>
          <a:p>
            <a:r>
              <a:rPr lang="en-US" altLang="zh-CN" sz="100" dirty="0"/>
              <a:t>lines(c(0.1 , 0.1) , c(0 , 528.64)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1)</a:t>
            </a:r>
          </a:p>
          <a:p>
            <a:r>
              <a:rPr lang="en-US" altLang="zh-CN" sz="100" dirty="0"/>
              <a:t>lines(c(0 , 0.1) , c(528.64 , 528.64)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1)</a:t>
            </a:r>
          </a:p>
          <a:p>
            <a:r>
              <a:rPr lang="en-US" altLang="zh-CN" sz="100" dirty="0"/>
              <a:t>lines(c(0.15 , 0.15) , c(0 , 343.4)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3)</a:t>
            </a:r>
          </a:p>
          <a:p>
            <a:r>
              <a:rPr lang="en-US" altLang="zh-CN" sz="100" dirty="0"/>
              <a:t>lines(c(0 , 0.15) , c(343.4 , 343.4)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3)</a:t>
            </a:r>
          </a:p>
          <a:p>
            <a:r>
              <a:rPr lang="en-US" altLang="zh-CN" sz="100" dirty="0"/>
              <a:t>text(0.005 , 310 , '343.4')</a:t>
            </a:r>
          </a:p>
          <a:p>
            <a:r>
              <a:rPr lang="en-US" altLang="zh-CN" sz="100" dirty="0"/>
              <a:t>text(0.005 , 580 , '528.6')</a:t>
            </a:r>
            <a:endParaRPr lang="zh-CN" altLang="en-US" sz="100" dirty="0"/>
          </a:p>
        </p:txBody>
      </p:sp>
      <p:sp>
        <p:nvSpPr>
          <p:cNvPr id="3" name="TextBox 2"/>
          <p:cNvSpPr txBox="1"/>
          <p:nvPr/>
        </p:nvSpPr>
        <p:spPr>
          <a:xfrm>
            <a:off x="4166394" y="1988840"/>
            <a:ext cx="2355132" cy="1285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黑体" panose="02010609060101010101" pitchFamily="49" charset="-122"/>
              </a:rPr>
              <a:t>期限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 = 30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年</a:t>
            </a:r>
            <a:endParaRPr lang="en-US" altLang="zh-CN" dirty="0"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黑体" panose="02010609060101010101" pitchFamily="49" charset="-122"/>
              </a:rPr>
              <a:t>面值和偿还值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 = 1000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lt"/>
                <a:ea typeface="黑体" panose="02010609060101010101" pitchFamily="49" charset="-122"/>
              </a:rPr>
              <a:t>息票率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 = 5%</a:t>
            </a:r>
            <a:endParaRPr lang="zh-CN" altLang="en-US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14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83AD-3025-42CC-BE20-FDEC5FC61A1C}" type="slidenum">
              <a:rPr lang="zh-CN" altLang="en-US"/>
              <a:pPr/>
              <a:t>12</a:t>
            </a:fld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654050"/>
            <a:ext cx="8281987" cy="565467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Example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 30 - year bond with a par value of 1000 and 12% coupons payable quarterly is selling at 850. Calculate the annual nominal yield rate convertible quarterly.</a:t>
            </a:r>
          </a:p>
          <a:p>
            <a:r>
              <a:rPr 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Solution:</a:t>
            </a:r>
          </a:p>
          <a:p>
            <a:endParaRPr lang="en-US" sz="24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sz="24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sz="24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sz="24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The answer is 14.16% 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3.54%×4</a:t>
            </a:r>
            <a:r>
              <a:rPr lang="zh-CN" alt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74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55776" y="2276872"/>
          <a:ext cx="19907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3" imgW="965160" imgH="253800" progId="Equation.DSMT4">
                  <p:embed/>
                </p:oleObj>
              </mc:Choice>
              <mc:Fallback>
                <p:oleObj name="Equation" r:id="rId3" imgW="965160" imgH="253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76872"/>
                        <a:ext cx="19907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93241143"/>
              </p:ext>
            </p:extLst>
          </p:nvPr>
        </p:nvGraphicFramePr>
        <p:xfrm>
          <a:off x="2555776" y="3356992"/>
          <a:ext cx="3771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Equation" r:id="rId5" imgW="1625400" imgH="685800" progId="Equation.DSMT4">
                  <p:embed/>
                </p:oleObj>
              </mc:Choice>
              <mc:Fallback>
                <p:oleObj name="Equation" r:id="rId5" imgW="1625400" imgH="6858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356992"/>
                        <a:ext cx="3771900" cy="1590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0626" y="6047115"/>
            <a:ext cx="8036174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f = function(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)   850 - 30 * (1 - (1 +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)^( - 120))/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 - 1000 * (1 + </a:t>
            </a:r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)^( - 120)</a:t>
            </a:r>
          </a:p>
          <a:p>
            <a:r>
              <a:rPr lang="en-US" altLang="zh-CN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uniroot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(f , c(0.01 , 0.1))$root</a:t>
            </a:r>
            <a:endParaRPr lang="zh-CN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77CD-249C-41ED-8D88-B9EABB3C239A}" type="slidenum">
              <a:rPr lang="zh-CN" altLang="en-US" smtClean="0"/>
              <a:pPr/>
              <a:t>13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5576" y="1340768"/>
          <a:ext cx="42259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3" name="Equation" r:id="rId3" imgW="2158920" imgH="431640" progId="Equation.DSMT4">
                  <p:embed/>
                </p:oleObj>
              </mc:Choice>
              <mc:Fallback>
                <p:oleObj name="Equation" r:id="rId3" imgW="2158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340768"/>
                        <a:ext cx="4225925" cy="846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77925" y="4292600"/>
          <a:ext cx="210343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4" name="Equation" r:id="rId5" imgW="1091880" imgH="1180800" progId="Equation.DSMT4">
                  <p:embed/>
                </p:oleObj>
              </mc:Choice>
              <mc:Fallback>
                <p:oleObj name="Equation" r:id="rId5" imgW="109188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7925" y="4292600"/>
                        <a:ext cx="2103438" cy="227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692696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思考：假设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C = F,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债券期限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变化对债券价格的影响？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38200" y="2346325"/>
          <a:ext cx="2981325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5" name="Equation" r:id="rId7" imgW="1523880" imgH="888840" progId="Equation.DSMT4">
                  <p:embed/>
                </p:oleObj>
              </mc:Choice>
              <mc:Fallback>
                <p:oleObj name="Equation" r:id="rId7" imgW="15238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6325"/>
                        <a:ext cx="2981325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31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14</a:t>
            </a:fld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/>
          <a:stretch/>
        </p:blipFill>
        <p:spPr bwMode="auto">
          <a:xfrm>
            <a:off x="683568" y="1593493"/>
            <a:ext cx="7992888" cy="36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1760" y="908720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债券期限对债券价格的影响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476672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n = 1:30 #</a:t>
            </a:r>
            <a:r>
              <a:rPr lang="zh-CN" altLang="en-US" sz="100" dirty="0"/>
              <a:t>债券期限 </a:t>
            </a:r>
          </a:p>
          <a:p>
            <a:r>
              <a:rPr lang="en-US" altLang="zh-CN" sz="100" dirty="0"/>
              <a:t>C = 100 #</a:t>
            </a:r>
            <a:r>
              <a:rPr lang="zh-CN" altLang="en-US" sz="100" dirty="0"/>
              <a:t>偿还值</a:t>
            </a:r>
          </a:p>
          <a:p>
            <a:r>
              <a:rPr lang="en-US" altLang="zh-CN" sz="100" dirty="0"/>
              <a:t>F = 100 #</a:t>
            </a:r>
            <a:r>
              <a:rPr lang="zh-CN" altLang="en-US" sz="100" dirty="0"/>
              <a:t>面值</a:t>
            </a:r>
          </a:p>
          <a:p>
            <a:r>
              <a:rPr lang="en-US" altLang="zh-CN" sz="100" dirty="0"/>
              <a:t>r = 0.07  #</a:t>
            </a:r>
            <a:r>
              <a:rPr lang="zh-CN" altLang="en-US" sz="100" dirty="0"/>
              <a:t>息票率</a:t>
            </a:r>
          </a:p>
          <a:p>
            <a:r>
              <a:rPr lang="en-US" altLang="zh-CN" sz="100" dirty="0" err="1"/>
              <a:t>i</a:t>
            </a:r>
            <a:r>
              <a:rPr lang="en-US" altLang="zh-CN" sz="100" dirty="0"/>
              <a:t> = 0.09  #</a:t>
            </a:r>
            <a:r>
              <a:rPr lang="zh-CN" altLang="en-US" sz="100" dirty="0"/>
              <a:t>收益率</a:t>
            </a:r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 , 2))</a:t>
            </a:r>
          </a:p>
          <a:p>
            <a:r>
              <a:rPr lang="en-US" altLang="zh-CN" sz="100" dirty="0" err="1"/>
              <a:t>P1</a:t>
            </a:r>
            <a:r>
              <a:rPr lang="en-US" altLang="zh-CN" sz="100" dirty="0"/>
              <a:t> = r * F * (1 -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n))/</a:t>
            </a:r>
            <a:r>
              <a:rPr lang="en-US" altLang="zh-CN" sz="100" dirty="0" err="1"/>
              <a:t>i</a:t>
            </a:r>
            <a:r>
              <a:rPr lang="en-US" altLang="zh-CN" sz="100" dirty="0"/>
              <a:t> + C *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  #</a:t>
            </a:r>
            <a:r>
              <a:rPr lang="zh-CN" altLang="en-US" sz="100" dirty="0"/>
              <a:t>债券的价格</a:t>
            </a:r>
          </a:p>
          <a:p>
            <a:r>
              <a:rPr lang="en-US" altLang="zh-CN" sz="100" dirty="0" err="1"/>
              <a:t>g1</a:t>
            </a:r>
            <a:r>
              <a:rPr lang="en-US" altLang="zh-CN" sz="100" dirty="0"/>
              <a:t> = plot(n , </a:t>
            </a:r>
            <a:r>
              <a:rPr lang="en-US" altLang="zh-CN" sz="100" dirty="0" err="1"/>
              <a:t>P1</a:t>
            </a:r>
            <a:r>
              <a:rPr lang="en-US" altLang="zh-CN" sz="100" dirty="0"/>
              <a:t> , type = 'l'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 , 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 = '</a:t>
            </a:r>
            <a:r>
              <a:rPr lang="zh-CN" altLang="en-US" sz="100" dirty="0"/>
              <a:t>债券的期限</a:t>
            </a:r>
            <a:r>
              <a:rPr lang="en-US" altLang="zh-CN" sz="100" dirty="0"/>
              <a:t>' 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债券的价格</a:t>
            </a:r>
            <a:r>
              <a:rPr lang="en-US" altLang="zh-CN" sz="100" dirty="0"/>
              <a:t>' , col = 2 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3 , main = 'C = 100 &gt; </a:t>
            </a:r>
            <a:r>
              <a:rPr lang="en-US" altLang="zh-CN" sz="100" dirty="0" err="1"/>
              <a:t>rF</a:t>
            </a:r>
            <a:r>
              <a:rPr lang="en-US" altLang="zh-CN" sz="100" dirty="0"/>
              <a:t>/</a:t>
            </a:r>
            <a:r>
              <a:rPr lang="en-US" altLang="zh-CN" sz="100" dirty="0" err="1"/>
              <a:t>i</a:t>
            </a:r>
            <a:r>
              <a:rPr lang="en-US" altLang="zh-CN" sz="100" dirty="0"/>
              <a:t> = 77.8')</a:t>
            </a:r>
          </a:p>
          <a:p>
            <a:r>
              <a:rPr lang="en-US" altLang="zh-CN" sz="100" dirty="0" err="1"/>
              <a:t>i</a:t>
            </a:r>
            <a:r>
              <a:rPr lang="en-US" altLang="zh-CN" sz="100" dirty="0"/>
              <a:t> = 0.06</a:t>
            </a:r>
          </a:p>
          <a:p>
            <a:r>
              <a:rPr lang="en-US" altLang="zh-CN" sz="100" dirty="0" err="1"/>
              <a:t>P2</a:t>
            </a:r>
            <a:r>
              <a:rPr lang="en-US" altLang="zh-CN" sz="100" dirty="0"/>
              <a:t> = r * F * (1 -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n))/</a:t>
            </a:r>
            <a:r>
              <a:rPr lang="en-US" altLang="zh-CN" sz="100" dirty="0" err="1"/>
              <a:t>i</a:t>
            </a:r>
            <a:r>
              <a:rPr lang="en-US" altLang="zh-CN" sz="100" dirty="0"/>
              <a:t> + C *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  #</a:t>
            </a:r>
            <a:r>
              <a:rPr lang="zh-CN" altLang="en-US" sz="100" dirty="0"/>
              <a:t>债券的价格</a:t>
            </a:r>
          </a:p>
          <a:p>
            <a:r>
              <a:rPr lang="en-US" altLang="zh-CN" sz="100" dirty="0" err="1"/>
              <a:t>g2</a:t>
            </a:r>
            <a:r>
              <a:rPr lang="en-US" altLang="zh-CN" sz="100" dirty="0"/>
              <a:t> = plot(n , </a:t>
            </a:r>
            <a:r>
              <a:rPr lang="en-US" altLang="zh-CN" sz="100" dirty="0" err="1"/>
              <a:t>P2</a:t>
            </a:r>
            <a:r>
              <a:rPr lang="en-US" altLang="zh-CN" sz="100" dirty="0"/>
              <a:t> , type = 'l'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 , 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 = '</a:t>
            </a:r>
            <a:r>
              <a:rPr lang="zh-CN" altLang="en-US" sz="100" dirty="0"/>
              <a:t>债券的期限</a:t>
            </a:r>
            <a:r>
              <a:rPr lang="en-US" altLang="zh-CN" sz="100" dirty="0"/>
              <a:t>' 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债券的价格</a:t>
            </a:r>
            <a:r>
              <a:rPr lang="en-US" altLang="zh-CN" sz="100" dirty="0"/>
              <a:t>' , col = 2 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3 , main = 'C = 100 &lt; </a:t>
            </a:r>
            <a:r>
              <a:rPr lang="en-US" altLang="zh-CN" sz="100" dirty="0" err="1"/>
              <a:t>rF</a:t>
            </a:r>
            <a:r>
              <a:rPr lang="en-US" altLang="zh-CN" sz="100" dirty="0"/>
              <a:t>/</a:t>
            </a:r>
            <a:r>
              <a:rPr lang="en-US" altLang="zh-CN" sz="100" dirty="0" err="1"/>
              <a:t>i</a:t>
            </a:r>
            <a:r>
              <a:rPr lang="en-US" altLang="zh-CN" sz="100" dirty="0"/>
              <a:t> = 116.6')</a:t>
            </a:r>
            <a:endParaRPr lang="zh-CN" altLang="en-US" sz="1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580526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价格随着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的增加而递减；反之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递增。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8" y="321297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4271" y="328498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&gt;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7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80728"/>
            <a:ext cx="8424936" cy="11430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）溢价公式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premium/discount formula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br>
              <a:rPr lang="zh-CN" altLang="en-US" sz="2800" b="1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</a:br>
            <a:endParaRPr lang="zh-CN" altLang="en-US" sz="2800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3705275"/>
          </a:xfrm>
        </p:spPr>
        <p:txBody>
          <a:bodyPr/>
          <a:lstStyle/>
          <a:p>
            <a:pPr marL="342900" lvl="1" indent="-342900">
              <a:lnSpc>
                <a:spcPct val="200000"/>
              </a:lnSpc>
              <a:spcBef>
                <a:spcPts val="0"/>
              </a:spcBef>
              <a:buFontTx/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息票率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息票收入与面值之比</a:t>
            </a:r>
            <a:endParaRPr lang="en-US" altLang="zh-CN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200000"/>
              </a:lnSpc>
              <a:spcBef>
                <a:spcPts val="0"/>
              </a:spcBef>
              <a:buFontTx/>
              <a:buChar char="•"/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修正息票率（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modified coupon rate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息票收入与偿还值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的比率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</a:p>
          <a:p>
            <a:pPr marL="0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AA18-F1B8-4DAC-B56D-3E9A6C3E823C}" type="slidenum">
              <a:rPr lang="zh-CN" altLang="en-US" smtClean="0"/>
              <a:pPr/>
              <a:t>15</a:t>
            </a:fld>
            <a:endParaRPr 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67744" y="5013176"/>
          <a:ext cx="44973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7" name="Equation" r:id="rId3" imgW="1536480" imgH="393480" progId="Equation.DSMT4">
                  <p:embed/>
                </p:oleObj>
              </mc:Choice>
              <mc:Fallback>
                <p:oleObj name="Equation" r:id="rId3" imgW="1536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5013176"/>
                        <a:ext cx="4497387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8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2B60-DFF5-4471-8242-A1ABAFC6E267}" type="slidenum">
              <a:rPr lang="zh-CN" altLang="en-US"/>
              <a:pPr/>
              <a:t>16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836612"/>
            <a:ext cx="8424167" cy="504065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溢价公式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premium/discount formula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i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见下页解释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35696" y="1988840"/>
          <a:ext cx="3538926" cy="41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Equation" r:id="rId3" imgW="1333440" imgH="1574640" progId="Equation.DSMT4">
                  <p:embed/>
                </p:oleObj>
              </mc:Choice>
              <mc:Fallback>
                <p:oleObj name="Equation" r:id="rId3" imgW="13334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988840"/>
                        <a:ext cx="3538926" cy="417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0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865B-DC20-4134-9111-BC1A833D8E72}" type="slidenum">
              <a:rPr lang="zh-CN" altLang="en-US"/>
              <a:pPr/>
              <a:t>17</a:t>
            </a:fld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63575" y="620713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溢价公式的解释：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258888" y="2779713"/>
            <a:ext cx="63373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258888" y="1987550"/>
            <a:ext cx="0" cy="7921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124075" y="2635250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203575" y="2635250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443663" y="2635250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596188" y="2635250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958975" y="3089275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iC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006725" y="31416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iC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246813" y="3141663"/>
            <a:ext cx="40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iC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399338" y="3141663"/>
            <a:ext cx="400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iC</a:t>
            </a:r>
          </a:p>
          <a:p>
            <a:endParaRPr lang="en-US" i="1">
              <a:latin typeface="Times New Roman" pitchFamily="18" charset="0"/>
            </a:endParaRPr>
          </a:p>
          <a:p>
            <a:r>
              <a:rPr lang="en-US" i="1">
                <a:latin typeface="Times New Roman" pitchFamily="18" charset="0"/>
              </a:rPr>
              <a:t> </a:t>
            </a:r>
            <a:r>
              <a:rPr lang="en-US" i="1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258888" y="5391150"/>
            <a:ext cx="63373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258888" y="4598988"/>
            <a:ext cx="0" cy="7921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042988" y="40767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P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2124075" y="5246688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3203575" y="5246688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6443663" y="5246688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7596188" y="5246688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958974" y="5700713"/>
            <a:ext cx="452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i="1" dirty="0" err="1">
                <a:latin typeface="Times New Roman" pitchFamily="18" charset="0"/>
              </a:rPr>
              <a:t>C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3006725" y="5753100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i="1" dirty="0" err="1">
                <a:latin typeface="Times New Roman" pitchFamily="18" charset="0"/>
              </a:rPr>
              <a:t>C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246813" y="5753100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gC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399338" y="5753100"/>
            <a:ext cx="4539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gC</a:t>
            </a:r>
            <a:endParaRPr lang="en-US" i="1" dirty="0">
              <a:latin typeface="Times New Roman" pitchFamily="18" charset="0"/>
            </a:endParaRPr>
          </a:p>
          <a:p>
            <a:endParaRPr lang="en-US" i="1" dirty="0">
              <a:latin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3457376" y="557782"/>
          <a:ext cx="360655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5" name="Equation" r:id="rId3" imgW="1169415" imgH="228799" progId="">
                  <p:embed/>
                </p:oleObj>
              </mc:Choice>
              <mc:Fallback>
                <p:oleObj name="Equation" r:id="rId3" imgW="1169415" imgH="2287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76" y="557782"/>
                        <a:ext cx="3606552" cy="706438"/>
                      </a:xfrm>
                      <a:prstGeom prst="rect">
                        <a:avLst/>
                      </a:prstGeom>
                      <a:solidFill>
                        <a:srgbClr val="FEEBE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9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6" grpId="0" animBg="1"/>
      <p:bldP spid="33807" grpId="0" animBg="1"/>
      <p:bldP spid="33808" grpId="0"/>
      <p:bldP spid="33809" grpId="0" animBg="1"/>
      <p:bldP spid="33810" grpId="0" animBg="1"/>
      <p:bldP spid="33811" grpId="0" animBg="1"/>
      <p:bldP spid="33812" grpId="0" animBg="1"/>
      <p:bldP spid="33813" grpId="0"/>
      <p:bldP spid="33814" grpId="0"/>
      <p:bldP spid="33815" grpId="0"/>
      <p:bldP spid="338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51DC-D015-4CB4-819A-07A623DC1A80}" type="slidenum">
              <a:rPr lang="zh-CN" altLang="en-US"/>
              <a:pPr/>
              <a:t>18</a:t>
            </a:fld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978275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&gt; C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溢价出售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溢价 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– </a:t>
            </a:r>
            <a:r>
              <a:rPr lang="en-US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                    </a:t>
            </a:r>
          </a:p>
          <a:p>
            <a:pPr>
              <a:buFont typeface="Wingdings" pitchFamily="2" charset="2"/>
              <a:buNone/>
            </a:pPr>
            <a:endParaRPr 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平价出售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修正息票率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到期收益率 </a:t>
            </a:r>
            <a:r>
              <a:rPr lang="en-US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折价出售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即负的溢价。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563938" y="2854325"/>
          <a:ext cx="4032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4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854325"/>
                        <a:ext cx="4032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483768" y="908720"/>
          <a:ext cx="3462312" cy="70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5" name="Equation" r:id="rId5" imgW="1180800" imgH="241200" progId="Equation.DSMT4">
                  <p:embed/>
                </p:oleObj>
              </mc:Choice>
              <mc:Fallback>
                <p:oleObj name="Equation" r:id="rId5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908720"/>
                        <a:ext cx="3462312" cy="707727"/>
                      </a:xfrm>
                      <a:prstGeom prst="rect">
                        <a:avLst/>
                      </a:prstGeom>
                      <a:solidFill>
                        <a:srgbClr val="FEEBE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59446"/>
            <a:ext cx="7543800" cy="786482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溢价公式的常见形式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06181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平价发行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 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溢价发行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 &gt;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折价发行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 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19</a:t>
            </a:fld>
            <a:endParaRPr 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43213" y="2420938"/>
          <a:ext cx="331311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Equation" r:id="rId3" imgW="1180800" imgH="558720" progId="Equation.DSMT4">
                  <p:embed/>
                </p:oleObj>
              </mc:Choice>
              <mc:Fallback>
                <p:oleObj name="Equation" r:id="rId3" imgW="1180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3313112" cy="1565275"/>
                      </a:xfrm>
                      <a:prstGeom prst="rect">
                        <a:avLst/>
                      </a:prstGeom>
                      <a:solidFill>
                        <a:srgbClr val="FEEBE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5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408BF-D51B-41E6-8EFE-3EA833C307B1}" type="slidenum">
              <a:rPr lang="zh-CN" alt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908720"/>
            <a:ext cx="7543800" cy="1001713"/>
          </a:xfrm>
        </p:spPr>
        <p:txBody>
          <a:bodyPr/>
          <a:lstStyle/>
          <a:p>
            <a:r>
              <a:rPr 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主要内容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8229600" cy="3959721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债券价值分析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债券定价原理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债券在任意时点上的价格和账面值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分期偿还债券的价格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可赎回债券的价格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股票价值分析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卖空</a:t>
            </a:r>
          </a:p>
        </p:txBody>
      </p:sp>
    </p:spTree>
    <p:extLst>
      <p:ext uri="{BB962C8B-B14F-4D97-AF65-F5344CB8AC3E}">
        <p14:creationId xmlns:p14="http://schemas.microsoft.com/office/powerpoint/2010/main" val="284540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4A98C-16A2-420F-A705-FEA77CA0068C}" type="slidenum">
              <a:rPr lang="zh-CN" alt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1640" y="516756"/>
            <a:ext cx="2411760" cy="752004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Ex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ample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：</a:t>
            </a:r>
            <a:endParaRPr lang="en-US" sz="2800" b="1" dirty="0">
              <a:latin typeface="+mn-lt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760"/>
            <a:ext cx="8229600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  A 5 - year bond with semiannual coupons is redeemable at par. The annual effective yield is 7% and the coupons are 5% a year. Find the price of the bond per $100 par value. </a:t>
            </a:r>
            <a:r>
              <a:rPr lang="en-US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Is it sold at a premium or a discount?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2958"/>
              </p:ext>
            </p:extLst>
          </p:nvPr>
        </p:nvGraphicFramePr>
        <p:xfrm>
          <a:off x="1979712" y="4375422"/>
          <a:ext cx="3168352" cy="20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Equation" r:id="rId3" imgW="1422360" imgH="939600" progId="Equation.DSMT4">
                  <p:embed/>
                </p:oleObj>
              </mc:Choice>
              <mc:Fallback>
                <p:oleObj name="Equation" r:id="rId3" imgW="1422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75422"/>
                        <a:ext cx="3168352" cy="209141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132286" y="5408825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（半年期的收益率）</a:t>
            </a:r>
          </a:p>
        </p:txBody>
      </p:sp>
    </p:spTree>
    <p:extLst>
      <p:ext uri="{BB962C8B-B14F-4D97-AF65-F5344CB8AC3E}">
        <p14:creationId xmlns:p14="http://schemas.microsoft.com/office/powerpoint/2010/main" val="26119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E371A-FD23-4E58-81D7-5910587FDB23}" type="slidenum">
              <a:rPr lang="zh-CN" altLang="en-US"/>
              <a:pPr/>
              <a:t>21</a:t>
            </a:fld>
            <a:endParaRPr lang="en-US"/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63575" y="1268214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解</a:t>
            </a:r>
            <a:r>
              <a:rPr lang="en-US" sz="2400" dirty="0"/>
              <a:t>: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852606"/>
              </p:ext>
            </p:extLst>
          </p:nvPr>
        </p:nvGraphicFramePr>
        <p:xfrm>
          <a:off x="2197100" y="1342827"/>
          <a:ext cx="338137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Equation" r:id="rId3" imgW="1422360" imgH="939600" progId="Equation.DSMT4">
                  <p:embed/>
                </p:oleObj>
              </mc:Choice>
              <mc:Fallback>
                <p:oleObj name="Equation" r:id="rId3" imgW="1422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342827"/>
                        <a:ext cx="3381375" cy="223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29112"/>
              </p:ext>
            </p:extLst>
          </p:nvPr>
        </p:nvGraphicFramePr>
        <p:xfrm>
          <a:off x="1841832" y="4150320"/>
          <a:ext cx="43195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2" name="Equation" r:id="rId5" imgW="1688367" imgH="253890" progId="">
                  <p:embed/>
                </p:oleObj>
              </mc:Choice>
              <mc:Fallback>
                <p:oleObj name="Equation" r:id="rId5" imgW="1688367" imgH="2538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832" y="4150320"/>
                        <a:ext cx="4319588" cy="650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245104"/>
              </p:ext>
            </p:extLst>
          </p:nvPr>
        </p:nvGraphicFramePr>
        <p:xfrm>
          <a:off x="1908175" y="5520208"/>
          <a:ext cx="6769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3" name="Equation" r:id="rId7" imgW="2843566" imgH="241195" progId="">
                  <p:embed/>
                </p:oleObj>
              </mc:Choice>
              <mc:Fallback>
                <p:oleObj name="Equation" r:id="rId7" imgW="2843566" imgH="2411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20208"/>
                        <a:ext cx="6769100" cy="573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8052" y="4221088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基本公式：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00063" y="5585296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溢价公式：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6272267" y="3212902"/>
            <a:ext cx="22765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（半年期的收益率）</a:t>
            </a:r>
          </a:p>
        </p:txBody>
      </p:sp>
    </p:spTree>
    <p:extLst>
      <p:ext uri="{BB962C8B-B14F-4D97-AF65-F5344CB8AC3E}">
        <p14:creationId xmlns:p14="http://schemas.microsoft.com/office/powerpoint/2010/main" val="15406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6E931-0BE8-4B16-9470-C4F64964AB61}" type="slidenum">
              <a:rPr lang="zh-CN" altLang="en-US"/>
              <a:pPr/>
              <a:t>22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43812" y="621849"/>
            <a:ext cx="856863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cs typeface="+mj-cs"/>
              </a:rPr>
              <a:t>账面值（</a:t>
            </a:r>
            <a:r>
              <a:rPr lang="en-US" sz="28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cs typeface="+mj-cs"/>
              </a:rPr>
              <a:t>book value)</a:t>
            </a:r>
            <a:r>
              <a:rPr lang="zh-CN" altLang="en-US" sz="2800" dirty="0">
                <a:solidFill>
                  <a:srgbClr val="006600"/>
                </a:solidFill>
                <a:latin typeface="+mn-lt"/>
                <a:ea typeface="黑体" panose="02010609060101010101" pitchFamily="49" charset="-122"/>
                <a:cs typeface="+mj-cs"/>
              </a:rPr>
              <a:t>：投资余额</a:t>
            </a:r>
            <a:endParaRPr lang="en-US" altLang="zh-CN" sz="2800" dirty="0">
              <a:solidFill>
                <a:srgbClr val="006600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 algn="ctr">
              <a:lnSpc>
                <a:spcPct val="200000"/>
              </a:lnSpc>
              <a:spcBef>
                <a:spcPts val="0"/>
              </a:spcBef>
            </a:pPr>
            <a:endParaRPr lang="en-US" altLang="zh-CN" sz="2800" dirty="0">
              <a:solidFill>
                <a:srgbClr val="006600"/>
              </a:solidFill>
              <a:latin typeface="+mn-lt"/>
              <a:ea typeface="黑体" panose="02010609060101010101" pitchFamily="49" charset="-122"/>
              <a:cs typeface="+mj-cs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在时点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持有人在债券上的投资余额，记为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基于购买债券时的到期收益率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不是市场价格。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不随市场利率变化。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804248" y="2636912"/>
          <a:ext cx="312035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248" y="2636912"/>
                        <a:ext cx="312035" cy="468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52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AA18-F1B8-4DAC-B56D-3E9A6C3E823C}" type="slidenum">
              <a:rPr lang="zh-CN" altLang="en-US" smtClean="0"/>
              <a:pPr/>
              <a:t>23</a:t>
            </a:fld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55576" y="3451597"/>
            <a:ext cx="43781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将来法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( prospective method)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86432"/>
              </p:ext>
            </p:extLst>
          </p:nvPr>
        </p:nvGraphicFramePr>
        <p:xfrm>
          <a:off x="1003300" y="4819749"/>
          <a:ext cx="645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Equation" r:id="rId3" imgW="2361960" imgH="253800" progId="Equation.DSMT4">
                  <p:embed/>
                </p:oleObj>
              </mc:Choice>
              <mc:Fallback>
                <p:oleObj name="Equation" r:id="rId3" imgW="236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819749"/>
                        <a:ext cx="6451600" cy="625475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83164" y="1556512"/>
            <a:ext cx="7543800" cy="614363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i="1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为整数</a:t>
            </a:r>
            <a:r>
              <a:rPr lang="zh-CN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en-US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（记为 </a:t>
            </a:r>
            <a:r>
              <a:rPr lang="en-US" altLang="zh-CN" sz="2800" i="1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）：价格与</a:t>
            </a:r>
            <a:r>
              <a:rPr lang="zh-CN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账面值</a:t>
            </a:r>
            <a:r>
              <a:rPr lang="en-US" altLang="zh-CN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相等</a:t>
            </a:r>
            <a:endParaRPr lang="zh-CN" sz="2800" kern="0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20884" y="2371477"/>
            <a:ext cx="414087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（注意：假设到期收益率 </a:t>
            </a:r>
            <a:r>
              <a:rPr lang="en-US" altLang="zh-CN" i="1" dirty="0" err="1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rgbClr val="CC0000"/>
                </a:solidFill>
                <a:latin typeface="Times New Roman" pitchFamily="18" charset="0"/>
              </a:rPr>
              <a:t>保持不变 ）</a:t>
            </a:r>
          </a:p>
        </p:txBody>
      </p:sp>
    </p:spTree>
    <p:extLst>
      <p:ext uri="{BB962C8B-B14F-4D97-AF65-F5344CB8AC3E}">
        <p14:creationId xmlns:p14="http://schemas.microsoft.com/office/powerpoint/2010/main" val="3723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07A90-5D2E-497F-9DF3-F49459191957}" type="slidenum">
              <a:rPr lang="zh-CN" altLang="en-US"/>
              <a:pPr/>
              <a:t>24</a:t>
            </a:fld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37087" y="609387"/>
            <a:ext cx="45336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过去法</a:t>
            </a:r>
            <a:r>
              <a:rPr lang="en-US" sz="2400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 retrospective method)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4075" y="1238250"/>
          <a:ext cx="6016625" cy="43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Equation" r:id="rId3" imgW="2450880" imgH="1777680" progId="Equation.DSMT4">
                  <p:embed/>
                </p:oleObj>
              </mc:Choice>
              <mc:Fallback>
                <p:oleObj name="Equation" r:id="rId3" imgW="24508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238250"/>
                        <a:ext cx="6016625" cy="437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96746" y="6133946"/>
            <a:ext cx="1579278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等价于将来法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656" y="6006668"/>
          <a:ext cx="29606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9" name="Equation" r:id="rId5" imgW="1206360" imgH="253800" progId="Equation.DSMT4">
                  <p:embed/>
                </p:oleObj>
              </mc:Choice>
              <mc:Fallback>
                <p:oleObj name="Equation" r:id="rId5" imgW="1206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6006668"/>
                        <a:ext cx="2960688" cy="6238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95995-DD69-4B3C-924F-A0E0E4707D5B}" type="slidenum">
              <a:rPr lang="zh-CN" altLang="en-US"/>
              <a:pPr/>
              <a:t>25</a:t>
            </a:fld>
            <a:endParaRPr lang="en-US"/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46873" y="1052736"/>
            <a:ext cx="61366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计算账面值的递推公式（整数时点）</a:t>
            </a:r>
            <a:r>
              <a:rPr lang="en-US" sz="28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403648" y="2780928"/>
          <a:ext cx="5775426" cy="110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7" name="Equation" r:id="rId4" imgW="1193760" imgH="228600" progId="Equation.DSMT4">
                  <p:embed/>
                </p:oleObj>
              </mc:Choice>
              <mc:Fallback>
                <p:oleObj name="Equation" r:id="rId4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80928"/>
                        <a:ext cx="5775426" cy="1105558"/>
                      </a:xfrm>
                      <a:prstGeom prst="rect">
                        <a:avLst/>
                      </a:prstGeom>
                      <a:solidFill>
                        <a:srgbClr val="FEEBE2"/>
                      </a:solidFill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9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00366-18E9-417E-891E-E8F82BEC3864}" type="slidenum">
              <a:rPr lang="zh-CN" altLang="en-US"/>
              <a:pPr/>
              <a:t>26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692696"/>
            <a:ext cx="8219256" cy="4753074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债券的面值为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年息票率为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6%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期限为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   到期按面值偿还。投资者所要求的年收益率为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计算债券的价格以及各年末的账面值。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b="1" dirty="0">
                <a:solidFill>
                  <a:srgbClr val="420084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sz="11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溢价金额为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27.23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元。下面分析溢价如何获得补偿。</a:t>
            </a:r>
          </a:p>
          <a:p>
            <a:pPr>
              <a:spcBef>
                <a:spcPts val="0"/>
              </a:spcBef>
            </a:pP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71245"/>
              </p:ext>
            </p:extLst>
          </p:nvPr>
        </p:nvGraphicFramePr>
        <p:xfrm>
          <a:off x="1928081" y="3045808"/>
          <a:ext cx="50101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1" name="Equation" r:id="rId3" imgW="2095200" imgH="850680" progId="Equation.DSMT4">
                  <p:embed/>
                </p:oleObj>
              </mc:Choice>
              <mc:Fallback>
                <p:oleObj name="Equation" r:id="rId3" imgW="20952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81" y="3045808"/>
                        <a:ext cx="5010150" cy="20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0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E4DC-4544-454C-90E1-D6CBAD96E79B}" type="slidenum">
              <a:rPr lang="zh-CN" altLang="en-US"/>
              <a:pPr/>
              <a:t>27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692150"/>
            <a:ext cx="9036496" cy="5689600"/>
          </a:xfrm>
        </p:spPr>
        <p:txBody>
          <a:bodyPr/>
          <a:lstStyle/>
          <a:p>
            <a:pPr marL="542925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投资者第一年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实得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息票收入为</a:t>
            </a: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1000×0.06  =  60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2925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在第一年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应得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利息收入为</a:t>
            </a:r>
          </a:p>
          <a:p>
            <a:pPr marL="892175" lvl="1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1027.23×0.05  =  51.36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</a:p>
          <a:p>
            <a:pPr marL="542925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实际息票收入大于应得利息收入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差额为</a:t>
            </a: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溢价分摊金额</a:t>
            </a:r>
            <a:r>
              <a:rPr 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(premium amortization amount)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2925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第一年的溢价分摊金额为   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60 – 51.36  =  8.64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</a:p>
        </p:txBody>
      </p:sp>
    </p:spTree>
    <p:extLst>
      <p:ext uri="{BB962C8B-B14F-4D97-AF65-F5344CB8AC3E}">
        <p14:creationId xmlns:p14="http://schemas.microsoft.com/office/powerpoint/2010/main" val="21881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3C23-17FB-4E7A-83DF-3DC7D194A8E1}" type="slidenum">
              <a:rPr lang="zh-CN" altLang="en-US"/>
              <a:pPr/>
              <a:t>28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700808"/>
            <a:ext cx="7632700" cy="2305050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应用递推公式 </a:t>
            </a:r>
            <a:r>
              <a:rPr lang="en-US" altLang="zh-CN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年末的账面值为</a:t>
            </a:r>
            <a:endParaRPr lang="en-US" altLang="zh-CN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endParaRPr lang="zh-CN" altLang="en-US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1027.23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 + 5%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– 60  =  1018.59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en-US" altLang="zh-CN" b="1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以后各年的账面值和溢价分摊金额如下表所示。 </a:t>
            </a:r>
          </a:p>
        </p:txBody>
      </p:sp>
    </p:spTree>
    <p:extLst>
      <p:ext uri="{BB962C8B-B14F-4D97-AF65-F5344CB8AC3E}">
        <p14:creationId xmlns:p14="http://schemas.microsoft.com/office/powerpoint/2010/main" val="30821648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3C23-17FB-4E7A-83DF-3DC7D194A8E1}" type="slidenum">
              <a:rPr lang="zh-CN" altLang="en-US"/>
              <a:pPr/>
              <a:t>29</a:t>
            </a:fld>
            <a:endParaRPr lang="en-US"/>
          </a:p>
        </p:txBody>
      </p:sp>
      <p:graphicFrame>
        <p:nvGraphicFramePr>
          <p:cNvPr id="45059" name="Group 3"/>
          <p:cNvGraphicFramePr>
            <a:graphicFrameLocks noGrp="1"/>
          </p:cNvGraphicFramePr>
          <p:nvPr>
            <p:ph sz="half" idx="2"/>
          </p:nvPr>
        </p:nvGraphicFramePr>
        <p:xfrm>
          <a:off x="528517" y="1268762"/>
          <a:ext cx="8135938" cy="4176464"/>
        </p:xfrm>
        <a:graphic>
          <a:graphicData uri="http://schemas.openxmlformats.org/drawingml/2006/table">
            <a:tbl>
              <a:tblPr/>
              <a:tblGrid>
                <a:gridCol w="109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35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年份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息票收入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应得利息收入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（按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5%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收益率计算）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溢价分摊金额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账面值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1027.23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51.36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8.64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1018.59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50.93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9.07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1009.52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50.48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9.52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2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152.77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27.23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571472" y="5775647"/>
            <a:ext cx="8066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注：溢价分摊金额的总和正好等于</a:t>
            </a:r>
            <a:r>
              <a:rPr lang="zh-CN" altLang="en-US" sz="2400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溢价</a:t>
            </a:r>
            <a:r>
              <a:rPr lang="en-US" sz="2400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(premium)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07797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5"/>
            <a:ext cx="8229600" cy="43581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金融市场（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financial  market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）：资金供求双方借助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金融工具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进行资金交易活动的场所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分为：</a:t>
            </a:r>
            <a:endParaRPr lang="en-US" altLang="zh-CN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货币市场（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money market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）:  融资期限在一年以内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资本市场（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Capital market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）：股票市场、债券市场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200000"/>
              </a:lnSpc>
            </a:pPr>
            <a:endParaRPr lang="en-US" altLang="zh-CN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sz="24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094D-2DC9-4D14-BE22-667C72011C97}" type="slidenum">
              <a:rPr lang="zh-CN" altLang="en-US"/>
              <a:pPr/>
              <a:t>30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20688"/>
            <a:ext cx="7543800" cy="614363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ct val="10000"/>
              </a:spcBef>
            </a:pPr>
            <a:r>
              <a:rPr 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任意时点上的价格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85862"/>
            <a:ext cx="8424862" cy="4103688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（假设到期收益率 </a:t>
            </a:r>
            <a:r>
              <a:rPr lang="en-US" altLang="zh-CN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保持不变 ）</a:t>
            </a:r>
          </a:p>
          <a:p>
            <a:pPr marL="0" indent="0">
              <a:lnSpc>
                <a:spcPct val="160000"/>
              </a:lnSpc>
              <a:spcBef>
                <a:spcPct val="0"/>
              </a:spcBef>
              <a:buNone/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债券在上一个息票支付日期的价格为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下一个息票支付日期的价格为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表示在两个息票支付日期之间的价格（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&lt;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906588" y="5090715"/>
            <a:ext cx="6119812" cy="0"/>
          </a:xfrm>
          <a:prstGeom prst="line">
            <a:avLst/>
          </a:prstGeom>
          <a:noFill/>
          <a:ln w="12700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906588" y="5090715"/>
            <a:ext cx="0" cy="215900"/>
          </a:xfrm>
          <a:prstGeom prst="line">
            <a:avLst/>
          </a:prstGeom>
          <a:noFill/>
          <a:ln w="28575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5146675" y="5090715"/>
            <a:ext cx="0" cy="215900"/>
          </a:xfrm>
          <a:prstGeom prst="line">
            <a:avLst/>
          </a:prstGeom>
          <a:noFill/>
          <a:ln w="28575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8026400" y="5090715"/>
            <a:ext cx="0" cy="215900"/>
          </a:xfrm>
          <a:prstGeom prst="line">
            <a:avLst/>
          </a:prstGeom>
          <a:noFill/>
          <a:ln w="28575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1690688" y="458747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033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03800" y="4581128"/>
            <a:ext cx="360363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solidFill>
                  <a:srgbClr val="003399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883525" y="4581128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033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690688" y="530661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sz="2000" baseline="-2500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4932363" y="5379640"/>
            <a:ext cx="503237" cy="396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sz="2000" i="1" baseline="-25000">
                <a:solidFill>
                  <a:srgbClr val="0066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7739063" y="5379640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sz="2000" baseline="-25000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611188" y="458747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3399"/>
                </a:solidFill>
              </a:rPr>
              <a:t>时间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611188" y="5228828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6600"/>
                </a:solidFill>
              </a:rPr>
              <a:t>价格</a:t>
            </a:r>
          </a:p>
        </p:txBody>
      </p:sp>
    </p:spTree>
    <p:extLst>
      <p:ext uri="{BB962C8B-B14F-4D97-AF65-F5344CB8AC3E}">
        <p14:creationId xmlns:p14="http://schemas.microsoft.com/office/powerpoint/2010/main" val="15437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  <p:bldP spid="59396" grpId="0" animBg="1"/>
      <p:bldP spid="59397" grpId="0" animBg="1"/>
      <p:bldP spid="59398" grpId="0" animBg="1"/>
      <p:bldP spid="59399" grpId="0" animBg="1"/>
      <p:bldP spid="59400" grpId="0" autoUpdateAnimBg="0"/>
      <p:bldP spid="59401" grpId="0" animBg="1" autoUpdateAnimBg="0"/>
      <p:bldP spid="59402" grpId="0" autoUpdateAnimBg="0"/>
      <p:bldP spid="59403" grpId="0" autoUpdateAnimBg="0"/>
      <p:bldP spid="59404" grpId="0" animBg="1" autoUpdateAnimBg="0"/>
      <p:bldP spid="59405" grpId="0" autoUpdateAnimBg="0"/>
      <p:bldP spid="59406" grpId="0" autoUpdateAnimBg="0"/>
      <p:bldP spid="594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171" y="2924944"/>
            <a:ext cx="7091461" cy="2592288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债券在时点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的价格：</a:t>
            </a: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过去法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                             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将来法：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546920" y="1807096"/>
            <a:ext cx="6119812" cy="0"/>
          </a:xfrm>
          <a:prstGeom prst="line">
            <a:avLst/>
          </a:prstGeom>
          <a:noFill/>
          <a:ln w="12700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46920" y="1807096"/>
            <a:ext cx="0" cy="215900"/>
          </a:xfrm>
          <a:prstGeom prst="line">
            <a:avLst/>
          </a:prstGeom>
          <a:noFill/>
          <a:ln w="28575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787007" y="1807096"/>
            <a:ext cx="0" cy="215900"/>
          </a:xfrm>
          <a:prstGeom prst="line">
            <a:avLst/>
          </a:prstGeom>
          <a:noFill/>
          <a:ln w="28575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666732" y="1807096"/>
            <a:ext cx="0" cy="215900"/>
          </a:xfrm>
          <a:prstGeom prst="line">
            <a:avLst/>
          </a:prstGeom>
          <a:noFill/>
          <a:ln w="28575" cmpd="sng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31020" y="130385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033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44132" y="1297509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3399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523857" y="1297509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solidFill>
                  <a:srgbClr val="003399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331020" y="2022996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sz="2000" baseline="-2500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572695" y="2096021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sz="2000" i="1" baseline="-25000">
                <a:solidFill>
                  <a:srgbClr val="0066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379395" y="2096021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rgbClr val="006600"/>
                </a:solidFill>
                <a:latin typeface="Times New Roman" pitchFamily="18" charset="0"/>
              </a:rPr>
              <a:t>P</a:t>
            </a:r>
            <a:r>
              <a:rPr lang="en-US" sz="2000" baseline="-25000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1520" y="1303859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3399"/>
                </a:solidFill>
              </a:rPr>
              <a:t>时间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51520" y="1945209"/>
            <a:ext cx="935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6600"/>
                </a:solidFill>
              </a:rPr>
              <a:t>价格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903101"/>
              </p:ext>
            </p:extLst>
          </p:nvPr>
        </p:nvGraphicFramePr>
        <p:xfrm>
          <a:off x="2680965" y="4184403"/>
          <a:ext cx="1565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0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965" y="4184403"/>
                        <a:ext cx="1565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60951"/>
              </p:ext>
            </p:extLst>
          </p:nvPr>
        </p:nvGraphicFramePr>
        <p:xfrm>
          <a:off x="2680965" y="4985420"/>
          <a:ext cx="30241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Equation" r:id="rId5" imgW="1447560" imgH="253800" progId="Equation.DSMT4">
                  <p:embed/>
                </p:oleObj>
              </mc:Choice>
              <mc:Fallback>
                <p:oleObj name="Equation" r:id="rId5" imgW="1447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0965" y="4985420"/>
                        <a:ext cx="3024188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83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877392"/>
            <a:ext cx="8229600" cy="50047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</a:t>
            </a:r>
            <a:endParaRPr lang="zh-CN" altLang="en-US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过去法和将来法是等价的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因为：</a:t>
            </a:r>
          </a:p>
          <a:p>
            <a:pPr lvl="1">
              <a:lnSpc>
                <a:spcPct val="150000"/>
              </a:lnSpc>
            </a:pP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b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存在下述关系：</a:t>
            </a:r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中包含时间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到期的部分息票收入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不包含。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3688" y="908720"/>
          <a:ext cx="1565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9" name="Equation" r:id="rId3" imgW="812520" imgH="241200" progId="Equation.DSMT4">
                  <p:embed/>
                </p:oleObj>
              </mc:Choice>
              <mc:Fallback>
                <p:oleObj name="Equation" r:id="rId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08720"/>
                        <a:ext cx="1565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763688" y="1628800"/>
          <a:ext cx="297127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1628800"/>
                        <a:ext cx="297127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259632" y="4005064"/>
          <a:ext cx="6114834" cy="54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9632" y="4005064"/>
                        <a:ext cx="6114834" cy="542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CA01-88F5-42FB-8E7E-3415A45DDD27}" type="slidenum">
              <a:rPr lang="zh-CN" altLang="en-US"/>
              <a:pPr/>
              <a:t>33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57086"/>
            <a:ext cx="7543800" cy="9302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任意时点上的账面值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（假设到期收益率 </a:t>
            </a:r>
            <a:r>
              <a:rPr lang="en-US" altLang="zh-CN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保持不变 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164"/>
            <a:ext cx="8507413" cy="52562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账面值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：实际投资余额。在息票支付日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账面值等于债券价格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在其他时点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要从价格中扣除应计息票收入。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在时间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&lt;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）的价格为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扣除应计息票收入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即得在时间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的账面值 为</a:t>
            </a:r>
          </a:p>
          <a:p>
            <a:pPr>
              <a:lnSpc>
                <a:spcPct val="130000"/>
              </a:lnSpc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  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表示从时间 </a:t>
            </a:r>
            <a:r>
              <a:rPr 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到时间 </a:t>
            </a:r>
            <a:r>
              <a:rPr 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应计息票收入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555195"/>
              </p:ext>
            </p:extLst>
          </p:nvPr>
        </p:nvGraphicFramePr>
        <p:xfrm>
          <a:off x="3016275" y="4758645"/>
          <a:ext cx="24463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75" y="4758645"/>
                        <a:ext cx="244633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1090"/>
              </p:ext>
            </p:extLst>
          </p:nvPr>
        </p:nvGraphicFramePr>
        <p:xfrm>
          <a:off x="3006725" y="3188102"/>
          <a:ext cx="1565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9" name="Equation" r:id="rId5" imgW="812520" imgH="241200" progId="Equation.DSMT4">
                  <p:embed/>
                </p:oleObj>
              </mc:Choice>
              <mc:Fallback>
                <p:oleObj name="Equation" r:id="rId5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3188102"/>
                        <a:ext cx="15652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16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A3E-9D2A-4418-97F1-51BCA32294D6}" type="slidenum">
              <a:rPr lang="zh-CN" altLang="en-US"/>
              <a:pPr/>
              <a:t>34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294312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应计息票收入可以有两种计算方法：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按复利计算。如果期末的利息收入为</a:t>
            </a:r>
            <a:r>
              <a:rPr lang="en-US" b="1" i="1" dirty="0" err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,  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则期初的本金应为         </a:t>
            </a: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故在 </a:t>
            </a:r>
            <a:r>
              <a:rPr lang="en-US" altLang="zh-CN" b="1" i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时应获得的利息为：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endParaRPr lang="zh-CN" altLang="en-US" b="1" dirty="0">
              <a:solidFill>
                <a:srgbClr val="420084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按单利近似计算。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trF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123728" y="3429000"/>
          <a:ext cx="28797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2" name="Equation" r:id="rId3" imgW="1449058" imgH="394042" progId="Equation.DSMT4">
                  <p:embed/>
                </p:oleObj>
              </mc:Choice>
              <mc:Fallback>
                <p:oleObj name="Equation" r:id="rId3" imgW="1449058" imgH="3940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29000"/>
                        <a:ext cx="28797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95736" y="2420888"/>
          <a:ext cx="432048" cy="70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3" name="Equation" r:id="rId5" imgW="241200" imgH="393480" progId="Equation.DSMT4">
                  <p:embed/>
                </p:oleObj>
              </mc:Choice>
              <mc:Fallback>
                <p:oleObj name="Equation" r:id="rId5" imgW="241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2420888"/>
                        <a:ext cx="432048" cy="70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90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C66C1-3606-4D20-99A0-DB445AE98D64}" type="slidenum">
              <a:rPr lang="zh-CN" altLang="en-US"/>
              <a:pPr/>
              <a:t>35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54675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账面值的三种计算方法：</a:t>
            </a:r>
          </a:p>
          <a:p>
            <a:pPr lvl="1"/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理论方法：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按复利精确计算</a:t>
            </a:r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半理论方法：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将应计息票收入按单利近似计算</a:t>
            </a:r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rgbClr val="00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实践方法：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用单利近似计算 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483768" y="1772816"/>
          <a:ext cx="4320381" cy="888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Equation" r:id="rId3" imgW="1917360" imgH="393480" progId="Equation.DSMT4">
                  <p:embed/>
                </p:oleObj>
              </mc:Choice>
              <mc:Fallback>
                <p:oleObj name="Equation" r:id="rId3" imgW="1917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72816"/>
                        <a:ext cx="4320381" cy="888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411760" y="3630395"/>
          <a:ext cx="3168352" cy="73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Equation" r:id="rId5" imgW="1206360" imgH="279360" progId="Equation.DSMT4">
                  <p:embed/>
                </p:oleObj>
              </mc:Choice>
              <mc:Fallback>
                <p:oleObj name="Equation" r:id="rId5" imgW="1206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30395"/>
                        <a:ext cx="3168352" cy="734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484438" y="5589588"/>
          <a:ext cx="25923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Equation" r:id="rId7" imgW="1193760" imgH="253800" progId="Equation.DSMT4">
                  <p:embed/>
                </p:oleObj>
              </mc:Choice>
              <mc:Fallback>
                <p:oleObj name="Equation" r:id="rId7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89588"/>
                        <a:ext cx="259238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63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29650-E539-4116-8CFF-1707400BB19E}" type="slidenum">
              <a:rPr lang="zh-CN" altLang="en-US"/>
              <a:pPr/>
              <a:t>36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603049"/>
            <a:ext cx="8424936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例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：债券的面值为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元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年息票率为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6%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每年末支付一次利息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期限为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到期按面值偿还。债券的到期收益率为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8%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。计算债券在购买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个月后的价格和账面值。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611188" y="2420938"/>
            <a:ext cx="8072437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：债券在购买日的价格为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Blip>
                <a:blip r:embed="rId3"/>
              </a:buBlip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Blip>
                <a:blip r:embed="rId3"/>
              </a:buBlip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个月后的价格为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endParaRPr lang="en-US" sz="2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4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(1  + 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sz="2400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  948.46(1  +  0.08)</a:t>
            </a:r>
            <a:r>
              <a:rPr lang="en-US" sz="2400" baseline="300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=  985.67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（元）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827584" y="3356992"/>
          <a:ext cx="782161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5" name="Equation" r:id="rId4" imgW="3733560" imgH="241200" progId="Equation.DSMT4">
                  <p:embed/>
                </p:oleObj>
              </mc:Choice>
              <mc:Fallback>
                <p:oleObj name="Equation" r:id="rId4" imgW="3733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56992"/>
                        <a:ext cx="7821618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0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utoUpdateAnimBg="0"/>
      <p:bldP spid="6451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F2E0-E6EB-48FB-AACC-BD34077632BA}" type="slidenum">
              <a:rPr lang="zh-CN" altLang="en-US"/>
              <a:pPr/>
              <a:t>37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8775"/>
          </a:xfrm>
        </p:spPr>
        <p:txBody>
          <a:bodyPr/>
          <a:lstStyle/>
          <a:p>
            <a:pPr marL="365125" indent="-365125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购买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个月后的账面值等于价格扣除应计息票收入：</a:t>
            </a:r>
          </a:p>
          <a:p>
            <a:pPr marL="892175"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理论方法：</a:t>
            </a:r>
          </a:p>
          <a:p>
            <a:pPr marL="365125" indent="-365125"/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5125" indent="-365125"/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5125" indent="-365125"/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92175"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半理论方法： </a:t>
            </a:r>
          </a:p>
          <a:p>
            <a:pPr marL="892175" lvl="1"/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92175" lvl="1">
              <a:buFont typeface="Wingdings" pitchFamily="2" charset="2"/>
              <a:buNone/>
            </a:pPr>
            <a:endParaRPr lang="zh-CN" altLang="en-US" sz="9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92175" lvl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实践方法：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617663" y="1989138"/>
          <a:ext cx="586422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9" name="Equation" r:id="rId3" imgW="2946240" imgH="812520" progId="Equation.DSMT4">
                  <p:embed/>
                </p:oleObj>
              </mc:Choice>
              <mc:Fallback>
                <p:oleObj name="Equation" r:id="rId3" imgW="29462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989138"/>
                        <a:ext cx="5864225" cy="161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620838" y="4365625"/>
          <a:ext cx="68675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Equation" r:id="rId5" imgW="3454200" imgH="279360" progId="Equation.DSMT4">
                  <p:embed/>
                </p:oleObj>
              </mc:Choice>
              <mc:Fallback>
                <p:oleObj name="Equation" r:id="rId5" imgW="345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365625"/>
                        <a:ext cx="68675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689100" y="5805488"/>
          <a:ext cx="33766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1" name="Equation" r:id="rId7" imgW="1765080" imgH="253800" progId="Equation.DSMT4">
                  <p:embed/>
                </p:oleObj>
              </mc:Choice>
              <mc:Fallback>
                <p:oleObj name="Equation" r:id="rId7" imgW="176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805488"/>
                        <a:ext cx="337661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3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31350-4EB8-4C25-A8CB-8B3F3A0C98B1}" type="slidenum">
              <a:rPr lang="zh-CN" altLang="en-US"/>
              <a:pPr/>
              <a:t>38</a:t>
            </a:fld>
            <a:endParaRPr lang="en-US" dirty="0"/>
          </a:p>
        </p:txBody>
      </p:sp>
      <p:graphicFrame>
        <p:nvGraphicFramePr>
          <p:cNvPr id="66562" name="Group 2"/>
          <p:cNvGraphicFramePr>
            <a:graphicFrameLocks noGrp="1"/>
          </p:cNvGraphicFramePr>
          <p:nvPr/>
        </p:nvGraphicFramePr>
        <p:xfrm>
          <a:off x="755650" y="1341438"/>
          <a:ext cx="7307263" cy="4823865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5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季度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价格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账面值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理论方法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半理论方法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实践方法</a:t>
                      </a:r>
                      <a:endParaRPr kumimoji="0" 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948.46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948.46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948.46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948.46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966.89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952.32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951.89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952.43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985.67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956.25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955.67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956.4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960.25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959.82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960.37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964.34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964.34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964.34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964.34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983.07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968.50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968.07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968.63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1002.17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972.75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972.17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972.91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1021.64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977.07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976.64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977.20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981.48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981.48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981.48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981.48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1000.55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985.98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985.55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986.11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1019.98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990.56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989.98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990.74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1039.80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995.24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994.80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995.37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1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6656" name="Text Box 96"/>
          <p:cNvSpPr txBox="1">
            <a:spLocks noChangeArrowheads="1"/>
          </p:cNvSpPr>
          <p:nvPr/>
        </p:nvSpPr>
        <p:spPr bwMode="auto">
          <a:xfrm>
            <a:off x="1187450" y="765175"/>
            <a:ext cx="676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债券在每个季度末的价格和账面值表（单位：元）</a:t>
            </a:r>
          </a:p>
        </p:txBody>
      </p:sp>
      <p:sp>
        <p:nvSpPr>
          <p:cNvPr id="66657" name="Text Box 97"/>
          <p:cNvSpPr txBox="1">
            <a:spLocks noChangeArrowheads="1"/>
          </p:cNvSpPr>
          <p:nvPr/>
        </p:nvSpPr>
        <p:spPr bwMode="auto">
          <a:xfrm>
            <a:off x="2699792" y="6292334"/>
            <a:ext cx="35157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+mn-lt"/>
                <a:ea typeface="黑体" panose="02010609060101010101" pitchFamily="49" charset="-122"/>
              </a:rPr>
              <a:t>账面值 </a:t>
            </a:r>
            <a:r>
              <a:rPr lang="en-US" dirty="0">
                <a:latin typeface="+mn-lt"/>
                <a:ea typeface="黑体" panose="02010609060101010101" pitchFamily="49" charset="-122"/>
              </a:rPr>
              <a:t> = 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价格 </a:t>
            </a:r>
            <a:r>
              <a:rPr lang="en-US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dirty="0">
                <a:latin typeface="+mn-lt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lang="en-US" dirty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应计息票收入</a:t>
            </a:r>
          </a:p>
        </p:txBody>
      </p:sp>
    </p:spTree>
    <p:extLst>
      <p:ext uri="{BB962C8B-B14F-4D97-AF65-F5344CB8AC3E}">
        <p14:creationId xmlns:p14="http://schemas.microsoft.com/office/powerpoint/2010/main" val="4026631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C319-7803-4D53-B2C6-DA0FE68C6EBF}" type="slidenum">
              <a:rPr lang="zh-CN" altLang="en-US"/>
              <a:pPr/>
              <a:t>39</a:t>
            </a:fld>
            <a:endParaRPr 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6391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5848420"/>
            <a:ext cx="1420582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n = 3</a:t>
            </a:r>
          </a:p>
          <a:p>
            <a:r>
              <a:rPr lang="en-US" altLang="zh-CN" sz="100" dirty="0"/>
              <a:t>F = 1000</a:t>
            </a:r>
          </a:p>
          <a:p>
            <a:r>
              <a:rPr lang="en-US" altLang="zh-CN" sz="100" dirty="0" err="1"/>
              <a:t>rf</a:t>
            </a:r>
            <a:r>
              <a:rPr lang="en-US" altLang="zh-CN" sz="100" dirty="0"/>
              <a:t> = 1000 * r</a:t>
            </a:r>
          </a:p>
          <a:p>
            <a:r>
              <a:rPr lang="en-US" altLang="zh-CN" sz="100" dirty="0" err="1"/>
              <a:t>p0</a:t>
            </a:r>
            <a:r>
              <a:rPr lang="en-US" altLang="zh-CN" sz="100" dirty="0"/>
              <a:t> = 1000 * (1 + (r - </a:t>
            </a:r>
            <a:r>
              <a:rPr lang="en-US" altLang="zh-CN" sz="100" dirty="0" err="1"/>
              <a:t>i</a:t>
            </a:r>
            <a:r>
              <a:rPr lang="en-US" altLang="zh-CN" sz="100" dirty="0"/>
              <a:t>) * (1 -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)^( - n))/</a:t>
            </a:r>
            <a:r>
              <a:rPr lang="en-US" altLang="zh-CN" sz="100" dirty="0" err="1"/>
              <a:t>i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t =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 , n , 0.01)</a:t>
            </a:r>
          </a:p>
          <a:p>
            <a:r>
              <a:rPr lang="en-US" altLang="zh-CN" sz="100" dirty="0"/>
              <a:t>p =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)^t * </a:t>
            </a:r>
            <a:r>
              <a:rPr lang="en-US" altLang="zh-CN" sz="100" dirty="0" err="1"/>
              <a:t>p0</a:t>
            </a:r>
            <a:r>
              <a:rPr lang="en-US" altLang="zh-CN" sz="100" dirty="0"/>
              <a:t>  #</a:t>
            </a:r>
            <a:r>
              <a:rPr lang="zh-CN" altLang="en-US" sz="100" dirty="0"/>
              <a:t>包含息票收入的债券价格</a:t>
            </a:r>
          </a:p>
          <a:p>
            <a:r>
              <a:rPr lang="en-US" altLang="zh-CN" sz="100" dirty="0"/>
              <a:t>for (k in </a:t>
            </a:r>
            <a:r>
              <a:rPr lang="en-US" altLang="zh-CN" sz="100" dirty="0" err="1"/>
              <a:t>1:n</a:t>
            </a:r>
            <a:r>
              <a:rPr lang="en-US" altLang="zh-CN" sz="100" dirty="0"/>
              <a:t>)  {</a:t>
            </a:r>
          </a:p>
          <a:p>
            <a:r>
              <a:rPr lang="en-US" altLang="zh-CN" sz="100" dirty="0"/>
              <a:t>	</a:t>
            </a:r>
            <a:r>
              <a:rPr lang="en-US" altLang="zh-CN" sz="100" dirty="0" err="1"/>
              <a:t>tt</a:t>
            </a:r>
            <a:r>
              <a:rPr lang="en-US" altLang="zh-CN" sz="100" dirty="0"/>
              <a:t> = which(t =  = k); #</a:t>
            </a:r>
            <a:r>
              <a:rPr lang="zh-CN" altLang="en-US" sz="100" dirty="0"/>
              <a:t>整数时点</a:t>
            </a:r>
          </a:p>
          <a:p>
            <a:r>
              <a:rPr lang="zh-CN" altLang="en-US" sz="100" dirty="0"/>
              <a:t>	</a:t>
            </a:r>
            <a:r>
              <a:rPr lang="en-US" altLang="zh-CN" sz="100" dirty="0"/>
              <a:t>p[</a:t>
            </a:r>
            <a:r>
              <a:rPr lang="en-US" altLang="zh-CN" sz="100" dirty="0" err="1"/>
              <a:t>tt</a:t>
            </a:r>
            <a:r>
              <a:rPr lang="en-US" altLang="zh-CN" sz="100" dirty="0"/>
              <a:t>] = p[</a:t>
            </a:r>
            <a:r>
              <a:rPr lang="en-US" altLang="zh-CN" sz="100" dirty="0" err="1"/>
              <a:t>tt</a:t>
            </a:r>
            <a:r>
              <a:rPr lang="en-US" altLang="zh-CN" sz="100" dirty="0"/>
              <a:t>] - </a:t>
            </a:r>
            <a:r>
              <a:rPr lang="en-US" altLang="zh-CN" sz="100" dirty="0" err="1"/>
              <a:t>rf</a:t>
            </a:r>
            <a:r>
              <a:rPr lang="en-US" altLang="zh-CN" sz="100" dirty="0"/>
              <a:t> * ((1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)^k - 1)/</a:t>
            </a:r>
            <a:r>
              <a:rPr lang="en-US" altLang="zh-CN" sz="100" dirty="0" err="1"/>
              <a:t>i</a:t>
            </a:r>
            <a:r>
              <a:rPr lang="en-US" altLang="zh-CN" sz="100" dirty="0"/>
              <a:t>; #</a:t>
            </a:r>
            <a:r>
              <a:rPr lang="zh-CN" altLang="en-US" sz="100" dirty="0"/>
              <a:t>整数时点上债券的价格</a:t>
            </a:r>
          </a:p>
          <a:p>
            <a:r>
              <a:rPr lang="zh-CN" altLang="en-US" sz="100" dirty="0"/>
              <a:t>	</a:t>
            </a:r>
            <a:r>
              <a:rPr lang="en-US" altLang="zh-CN" sz="100" dirty="0" err="1"/>
              <a:t>tt1</a:t>
            </a:r>
            <a:r>
              <a:rPr lang="en-US" altLang="zh-CN" sz="100" dirty="0"/>
              <a:t> = which(t&gt;</a:t>
            </a:r>
            <a:r>
              <a:rPr lang="en-US" altLang="zh-CN" sz="100" dirty="0" err="1"/>
              <a:t>k&amp;t</a:t>
            </a:r>
            <a:r>
              <a:rPr lang="en-US" altLang="zh-CN" sz="100" dirty="0"/>
              <a:t>&lt;k + 1); #</a:t>
            </a:r>
            <a:r>
              <a:rPr lang="zh-CN" altLang="en-US" sz="100" dirty="0"/>
              <a:t>非整数时点</a:t>
            </a:r>
          </a:p>
          <a:p>
            <a:r>
              <a:rPr lang="zh-CN" altLang="en-US" sz="100" dirty="0"/>
              <a:t>	</a:t>
            </a:r>
            <a:r>
              <a:rPr lang="en-US" altLang="zh-CN" sz="100" dirty="0" err="1"/>
              <a:t>t2</a:t>
            </a:r>
            <a:r>
              <a:rPr lang="en-US" altLang="zh-CN" sz="100" dirty="0"/>
              <a:t> = t[</a:t>
            </a:r>
            <a:r>
              <a:rPr lang="en-US" altLang="zh-CN" sz="100" dirty="0" err="1"/>
              <a:t>tt1</a:t>
            </a:r>
            <a:r>
              <a:rPr lang="en-US" altLang="zh-CN" sz="100" dirty="0"/>
              <a:t>] - k   #</a:t>
            </a:r>
            <a:r>
              <a:rPr lang="zh-CN" altLang="en-US" sz="100" dirty="0"/>
              <a:t>债券价格中累积息票收入的时间</a:t>
            </a:r>
          </a:p>
          <a:p>
            <a:r>
              <a:rPr lang="zh-CN" altLang="en-US" sz="100" dirty="0"/>
              <a:t>	</a:t>
            </a:r>
            <a:r>
              <a:rPr lang="en-US" altLang="zh-CN" sz="100" dirty="0"/>
              <a:t>p[</a:t>
            </a:r>
            <a:r>
              <a:rPr lang="en-US" altLang="zh-CN" sz="100" dirty="0" err="1"/>
              <a:t>tt1</a:t>
            </a:r>
            <a:r>
              <a:rPr lang="en-US" altLang="zh-CN" sz="100" dirty="0"/>
              <a:t>] = p[</a:t>
            </a:r>
            <a:r>
              <a:rPr lang="en-US" altLang="zh-CN" sz="100" dirty="0" err="1"/>
              <a:t>tt</a:t>
            </a:r>
            <a:r>
              <a:rPr lang="en-US" altLang="zh-CN" sz="100" dirty="0"/>
              <a:t>] *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</a:t>
            </a:r>
            <a:r>
              <a:rPr lang="en-US" altLang="zh-CN" sz="100" dirty="0" err="1"/>
              <a:t>t2</a:t>
            </a:r>
            <a:r>
              <a:rPr lang="en-US" altLang="zh-CN" sz="100" dirty="0"/>
              <a:t>  #</a:t>
            </a:r>
            <a:r>
              <a:rPr lang="zh-CN" altLang="en-US" sz="100" dirty="0"/>
              <a:t>非整数时点上债券的价格</a:t>
            </a:r>
          </a:p>
          <a:p>
            <a:r>
              <a:rPr lang="en-US" altLang="zh-CN" sz="100" dirty="0"/>
              <a:t>}  </a:t>
            </a:r>
          </a:p>
          <a:p>
            <a:r>
              <a:rPr lang="en-US" altLang="zh-CN" sz="100" dirty="0" err="1"/>
              <a:t>bv</a:t>
            </a:r>
            <a:r>
              <a:rPr lang="en-US" altLang="zh-CN" sz="100" dirty="0"/>
              <a:t> = </a:t>
            </a:r>
            <a:r>
              <a:rPr lang="en-US" altLang="zh-CN" sz="100" dirty="0" err="1"/>
              <a:t>p0</a:t>
            </a:r>
            <a:r>
              <a:rPr lang="en-US" altLang="zh-CN" sz="100" dirty="0"/>
              <a:t> * 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)^t - </a:t>
            </a:r>
            <a:r>
              <a:rPr lang="en-US" altLang="zh-CN" sz="100" dirty="0" err="1"/>
              <a:t>rf</a:t>
            </a:r>
            <a:r>
              <a:rPr lang="en-US" altLang="zh-CN" sz="100" dirty="0"/>
              <a:t>/</a:t>
            </a:r>
            <a:r>
              <a:rPr lang="en-US" altLang="zh-CN" sz="100" dirty="0" err="1"/>
              <a:t>i</a:t>
            </a:r>
            <a:r>
              <a:rPr lang="en-US" altLang="zh-CN" sz="100" dirty="0"/>
              <a:t> * ((1 + </a:t>
            </a:r>
            <a:r>
              <a:rPr lang="en-US" altLang="zh-CN" sz="100" dirty="0" err="1"/>
              <a:t>i</a:t>
            </a:r>
            <a:r>
              <a:rPr lang="en-US" altLang="zh-CN" sz="100" dirty="0"/>
              <a:t>)^t - 1)  #</a:t>
            </a:r>
            <a:r>
              <a:rPr lang="zh-CN" altLang="en-US" sz="100" dirty="0"/>
              <a:t>债券的账面值</a:t>
            </a:r>
          </a:p>
          <a:p>
            <a:r>
              <a:rPr lang="en-US" altLang="zh-CN" sz="100" dirty="0"/>
              <a:t>plot(t , </a:t>
            </a:r>
            <a:r>
              <a:rPr lang="en-US" altLang="zh-CN" sz="100" dirty="0" err="1"/>
              <a:t>bv</a:t>
            </a:r>
            <a:r>
              <a:rPr lang="en-US" altLang="zh-CN" sz="100" dirty="0"/>
              <a:t> , type = 'l' , col = 1 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 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c(900 , 1100) , 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 = '</a:t>
            </a:r>
            <a:r>
              <a:rPr lang="zh-CN" altLang="en-US" sz="100" dirty="0"/>
              <a:t>时间</a:t>
            </a:r>
            <a:r>
              <a:rPr lang="en-US" altLang="zh-CN" sz="100" dirty="0"/>
              <a:t>(</a:t>
            </a:r>
            <a:r>
              <a:rPr lang="zh-CN" altLang="en-US" sz="100" dirty="0"/>
              <a:t>年</a:t>
            </a:r>
            <a:r>
              <a:rPr lang="en-US" altLang="zh-CN" sz="100" dirty="0"/>
              <a:t>)' 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账面值和价格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lines(t , p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2 , col = 2 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2)</a:t>
            </a:r>
          </a:p>
          <a:p>
            <a:r>
              <a:rPr lang="en-US" altLang="zh-CN" sz="100" dirty="0"/>
              <a:t>legend(0.1 , 1100 , c('</a:t>
            </a:r>
            <a:r>
              <a:rPr lang="zh-CN" altLang="en-US" sz="100" dirty="0"/>
              <a:t>账面值</a:t>
            </a:r>
            <a:r>
              <a:rPr lang="en-US" altLang="zh-CN" sz="100" dirty="0"/>
              <a:t>' , '</a:t>
            </a:r>
            <a:r>
              <a:rPr lang="zh-CN" altLang="en-US" sz="100" dirty="0"/>
              <a:t>价格</a:t>
            </a:r>
            <a:r>
              <a:rPr lang="en-US" altLang="zh-CN" sz="100" dirty="0"/>
              <a:t>') 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1:2 , col = 1:2 , </a:t>
            </a:r>
            <a:r>
              <a:rPr lang="en-US" altLang="zh-CN" sz="100" dirty="0" err="1"/>
              <a:t>box.col</a:t>
            </a:r>
            <a:r>
              <a:rPr lang="en-US" altLang="zh-CN" sz="100" dirty="0"/>
              <a:t> = 'white')</a:t>
            </a:r>
            <a:endParaRPr lang="zh-CN" altLang="en-US" sz="1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72551" y="693857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价格和账面值的变化过程</a:t>
            </a:r>
          </a:p>
        </p:txBody>
      </p:sp>
    </p:spTree>
    <p:extLst>
      <p:ext uri="{BB962C8B-B14F-4D97-AF65-F5344CB8AC3E}">
        <p14:creationId xmlns:p14="http://schemas.microsoft.com/office/powerpoint/2010/main" val="57477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1340-DF89-4ADD-B7BF-A1AC445680E4}" type="slidenum">
              <a:rPr lang="zh-CN" altLang="en-US"/>
              <a:pPr/>
              <a:t>4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852" y="570013"/>
            <a:ext cx="7543800" cy="598488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</a:t>
            </a:r>
            <a:r>
              <a:rPr lang="en-US" sz="3200" b="1" dirty="0">
                <a:solidFill>
                  <a:srgbClr val="420084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(bond)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064127" cy="53292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含义：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由筹资者向投资者出具的在一定时间还本付息的债权债务凭证。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种类：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政府债券</a:t>
            </a:r>
          </a:p>
          <a:p>
            <a:pPr lvl="2"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国债</a:t>
            </a:r>
          </a:p>
          <a:p>
            <a:pPr lvl="2"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地方政府债券</a:t>
            </a:r>
          </a:p>
          <a:p>
            <a:pPr lvl="1">
              <a:lnSpc>
                <a:spcPct val="115000"/>
              </a:lnSpc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金融债券</a:t>
            </a:r>
          </a:p>
          <a:p>
            <a:pPr lvl="1">
              <a:lnSpc>
                <a:spcPct val="115000"/>
              </a:lnSpc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公司债券</a:t>
            </a:r>
          </a:p>
          <a:p>
            <a:pPr lvl="1">
              <a:lnSpc>
                <a:spcPct val="120000"/>
              </a:lnSpc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meng\Desktop\债券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86" y="2420888"/>
            <a:ext cx="4783175" cy="223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40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746128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：债券的面值为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1000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元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年息票率为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6%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每年末支付一次利息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期限为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年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到期按面值偿还。到期收益率为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8%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69" y="2492896"/>
            <a:ext cx="621823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59632" y="194819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问题：溢价还是折价发行？</a:t>
            </a:r>
          </a:p>
        </p:txBody>
      </p:sp>
    </p:spTree>
    <p:extLst>
      <p:ext uri="{BB962C8B-B14F-4D97-AF65-F5344CB8AC3E}">
        <p14:creationId xmlns:p14="http://schemas.microsoft.com/office/powerpoint/2010/main" val="9676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687581"/>
            <a:ext cx="8568952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：债券的面值为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1000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元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年息票率为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10%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每年末支付一次利息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期限为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年 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到期按面值偿还。到期收益率为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8%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63" y="2371770"/>
            <a:ext cx="62166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38133" y="19739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问题：溢价还是折价发行？</a:t>
            </a:r>
          </a:p>
        </p:txBody>
      </p:sp>
    </p:spTree>
    <p:extLst>
      <p:ext uri="{BB962C8B-B14F-4D97-AF65-F5344CB8AC3E}">
        <p14:creationId xmlns:p14="http://schemas.microsoft.com/office/powerpoint/2010/main" val="149554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77CD-249C-41ED-8D88-B9EABB3C239A}" type="slidenum">
              <a:rPr lang="zh-CN" altLang="en-US" smtClean="0"/>
              <a:pPr/>
              <a:t>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39952" y="12461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小结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5576" y="916596"/>
          <a:ext cx="3600400" cy="150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3" imgW="2019240" imgH="863280" progId="Equation.DSMT4">
                  <p:embed/>
                </p:oleObj>
              </mc:Choice>
              <mc:Fallback>
                <p:oleObj name="Equation" r:id="rId3" imgW="20192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16596"/>
                        <a:ext cx="3600400" cy="1500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561" y="2781785"/>
          <a:ext cx="5832648" cy="388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5" imgW="3429000" imgH="228600" progId="Equation.DSMT4">
                  <p:embed/>
                </p:oleObj>
              </mc:Choice>
              <mc:Fallback>
                <p:oleObj name="Equation" r:id="rId5" imgW="342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1" y="2781785"/>
                        <a:ext cx="5832648" cy="388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9072" y="3655393"/>
          <a:ext cx="6319191" cy="2848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Equation" r:id="rId7" imgW="3695400" imgH="1803240" progId="Equation.DSMT4">
                  <p:embed/>
                </p:oleObj>
              </mc:Choice>
              <mc:Fallback>
                <p:oleObj name="Equation" r:id="rId7" imgW="369540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72" y="3655393"/>
                        <a:ext cx="6319191" cy="2848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5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054813"/>
            <a:ext cx="7543800" cy="629442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100633"/>
            <a:ext cx="8229600" cy="4382717"/>
          </a:xfrm>
        </p:spPr>
        <p:txBody>
          <a:bodyPr/>
          <a:lstStyle/>
          <a:p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年期债券的面值和偿还值为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元，年息票率为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5%，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每年支付一次利息。债券的到期收益率为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6%。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债券的发行日期为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2015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日。计算该债券在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日的价格和账面值。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77CD-249C-41ED-8D88-B9EABB3C239A}" type="slidenum">
              <a:rPr lang="zh-CN" alt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3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6101"/>
          </a:xfrm>
        </p:spPr>
        <p:txBody>
          <a:bodyPr/>
          <a:lstStyle/>
          <a:p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日的价格和账面值为</a:t>
            </a:r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日到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日的时间长度为 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t = 9.5/12 = 0.7917</a:t>
            </a: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日的价格为</a:t>
            </a:r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日的账面值为：</a:t>
            </a:r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endParaRPr lang="en-US" altLang="zh-CN" sz="1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理论方法        半理论方法         实践方法</a:t>
            </a:r>
            <a:endParaRPr lang="en-US" altLang="zh-CN" sz="1800" b="1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   97.16                 97.13               97.16</a:t>
            </a:r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800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44</a:t>
            </a:fld>
            <a:endParaRPr 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04938" y="2565400"/>
          <a:ext cx="34115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7" name="Equation" r:id="rId3" imgW="1828800" imgH="253800" progId="Equation.DSMT4">
                  <p:embed/>
                </p:oleObj>
              </mc:Choice>
              <mc:Fallback>
                <p:oleObj name="Equation" r:id="rId3" imgW="1828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938" y="2565400"/>
                        <a:ext cx="3411537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283968" y="4077072"/>
          <a:ext cx="3240360" cy="49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Equation" r:id="rId5" imgW="1587240" imgH="241200" progId="Equation.DSMT4">
                  <p:embed/>
                </p:oleObj>
              </mc:Choice>
              <mc:Fallback>
                <p:oleObj name="Equation" r:id="rId5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4077072"/>
                        <a:ext cx="3240360" cy="49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55976" y="5013176"/>
          <a:ext cx="1656184" cy="43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9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013176"/>
                        <a:ext cx="1656184" cy="43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100392" y="5733256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 err="1"/>
              <a:t>i</a:t>
            </a:r>
            <a:r>
              <a:rPr lang="en-US" altLang="zh-CN" sz="100" dirty="0"/>
              <a:t>=0.06</a:t>
            </a:r>
          </a:p>
          <a:p>
            <a:r>
              <a:rPr lang="en-US" altLang="zh-CN" sz="100" dirty="0"/>
              <a:t>v=(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)^(-1)</a:t>
            </a:r>
          </a:p>
          <a:p>
            <a:r>
              <a:rPr lang="en-US" altLang="zh-CN" sz="100" dirty="0" err="1"/>
              <a:t>a4</a:t>
            </a:r>
            <a:r>
              <a:rPr lang="en-US" altLang="zh-CN" sz="100" dirty="0"/>
              <a:t>=(</a:t>
            </a:r>
            <a:r>
              <a:rPr lang="en-US" altLang="zh-CN" sz="100" dirty="0" err="1"/>
              <a:t>1-v^4</a:t>
            </a:r>
            <a:r>
              <a:rPr lang="en-US" altLang="zh-CN" sz="100" dirty="0"/>
              <a:t>)/</a:t>
            </a:r>
            <a:r>
              <a:rPr lang="en-US" altLang="zh-CN" sz="100" dirty="0" err="1"/>
              <a:t>i</a:t>
            </a:r>
            <a:endParaRPr lang="en-US" altLang="zh-CN" sz="100" dirty="0"/>
          </a:p>
          <a:p>
            <a:r>
              <a:rPr lang="en-US" altLang="zh-CN" sz="100" dirty="0"/>
              <a:t>P=5*</a:t>
            </a:r>
            <a:r>
              <a:rPr lang="en-US" altLang="zh-CN" sz="100" dirty="0" err="1"/>
              <a:t>a4+100</a:t>
            </a:r>
            <a:r>
              <a:rPr lang="en-US" altLang="zh-CN" sz="100" dirty="0"/>
              <a:t>*</a:t>
            </a:r>
            <a:r>
              <a:rPr lang="en-US" altLang="zh-CN" sz="100" dirty="0" err="1"/>
              <a:t>v^4;P</a:t>
            </a:r>
            <a:endParaRPr lang="en-US" altLang="zh-CN" sz="100" dirty="0"/>
          </a:p>
          <a:p>
            <a:r>
              <a:rPr lang="en-US" altLang="zh-CN" sz="100" dirty="0"/>
              <a:t>t=9.5/12</a:t>
            </a:r>
          </a:p>
          <a:p>
            <a:r>
              <a:rPr lang="en-US" altLang="zh-CN" sz="100" dirty="0"/>
              <a:t>Pt=P*(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)^t; Pt</a:t>
            </a:r>
          </a:p>
          <a:p>
            <a:r>
              <a:rPr lang="en-US" altLang="zh-CN" sz="100" dirty="0" err="1"/>
              <a:t>Vt1</a:t>
            </a:r>
            <a:r>
              <a:rPr lang="en-US" altLang="zh-CN" sz="100" dirty="0"/>
              <a:t>=Pt-5/</a:t>
            </a:r>
            <a:r>
              <a:rPr lang="en-US" altLang="zh-CN" sz="100" dirty="0" err="1"/>
              <a:t>i</a:t>
            </a:r>
            <a:r>
              <a:rPr lang="en-US" altLang="zh-CN" sz="100" dirty="0"/>
              <a:t>*((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)^t-1);</a:t>
            </a:r>
          </a:p>
          <a:p>
            <a:r>
              <a:rPr lang="en-US" altLang="zh-CN" sz="100" dirty="0" err="1"/>
              <a:t>Vt2</a:t>
            </a:r>
            <a:r>
              <a:rPr lang="en-US" altLang="zh-CN" sz="100" dirty="0"/>
              <a:t>=Pt-t*5;</a:t>
            </a:r>
          </a:p>
          <a:p>
            <a:r>
              <a:rPr lang="en-US" altLang="zh-CN" sz="100" dirty="0" err="1"/>
              <a:t>Vt3</a:t>
            </a:r>
            <a:r>
              <a:rPr lang="en-US" altLang="zh-CN" sz="100" dirty="0"/>
              <a:t>= P*(</a:t>
            </a:r>
            <a:r>
              <a:rPr lang="en-US" altLang="zh-CN" sz="100" dirty="0" err="1"/>
              <a:t>1+i</a:t>
            </a:r>
            <a:r>
              <a:rPr lang="en-US" altLang="zh-CN" sz="100" dirty="0"/>
              <a:t>*t)-t*5;</a:t>
            </a:r>
          </a:p>
          <a:p>
            <a:r>
              <a:rPr lang="en-US" altLang="zh-CN" sz="100" dirty="0" err="1"/>
              <a:t>cbind</a:t>
            </a:r>
            <a:r>
              <a:rPr lang="en-US" altLang="zh-CN" sz="100" dirty="0"/>
              <a:t>(</a:t>
            </a:r>
            <a:r>
              <a:rPr lang="zh-CN" altLang="en-US" sz="100" dirty="0"/>
              <a:t>精确</a:t>
            </a:r>
            <a:r>
              <a:rPr lang="en-US" altLang="zh-CN" sz="100" dirty="0"/>
              <a:t>=</a:t>
            </a:r>
            <a:r>
              <a:rPr lang="en-US" altLang="zh-CN" sz="100" dirty="0" err="1"/>
              <a:t>Vt1</a:t>
            </a:r>
            <a:r>
              <a:rPr lang="en-US" altLang="zh-CN" sz="100" dirty="0"/>
              <a:t>,</a:t>
            </a:r>
            <a:r>
              <a:rPr lang="zh-CN" altLang="en-US" sz="100" dirty="0"/>
              <a:t>半理论</a:t>
            </a:r>
            <a:r>
              <a:rPr lang="en-US" altLang="zh-CN" sz="100" dirty="0"/>
              <a:t>=</a:t>
            </a:r>
            <a:r>
              <a:rPr lang="en-US" altLang="zh-CN" sz="100" dirty="0" err="1"/>
              <a:t>Vt2</a:t>
            </a:r>
            <a:r>
              <a:rPr lang="en-US" altLang="zh-CN" sz="100" dirty="0"/>
              <a:t>,</a:t>
            </a:r>
            <a:r>
              <a:rPr lang="zh-CN" altLang="en-US" sz="100" dirty="0"/>
              <a:t>实践</a:t>
            </a:r>
            <a:r>
              <a:rPr lang="en-US" altLang="zh-CN" sz="100" dirty="0"/>
              <a:t>=</a:t>
            </a:r>
            <a:r>
              <a:rPr lang="en-US" altLang="zh-CN" sz="100" dirty="0" err="1"/>
              <a:t>Vt3</a:t>
            </a:r>
            <a:r>
              <a:rPr lang="en-US" altLang="zh-CN" sz="100" dirty="0"/>
              <a:t>)</a:t>
            </a:r>
            <a:endParaRPr lang="zh-CN" altLang="en-US" sz="1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71391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年期债券的面值和偿还值为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元，年息票率为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5%，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每年支付一次利息。债券的到期收益率为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6%。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债券的发行日期为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2015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日。计算该债券在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2016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zh-CN" altLang="en-US" dirty="0">
                <a:solidFill>
                  <a:srgbClr val="0070C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日的价格和账面值。</a:t>
            </a:r>
            <a:endParaRPr lang="en-US" altLang="zh-CN" dirty="0">
              <a:solidFill>
                <a:srgbClr val="0070C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6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CBBF-C702-4B59-AB52-716231EFC946}" type="slidenum">
              <a:rPr lang="zh-CN" altLang="en-US"/>
              <a:pPr/>
              <a:t>45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988840"/>
            <a:ext cx="8518401" cy="4103985"/>
          </a:xfrm>
        </p:spPr>
        <p:txBody>
          <a:bodyPr/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基价（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base amount of a bond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。基价是投资者为了获得与息票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相等的周期性收益所必须的投资额。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基价按收益率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投资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每期产生的利息收入等于息票收入：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4487" lvl="1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iG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息票收入：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iG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985676"/>
            <a:ext cx="5891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基价公式和 </a:t>
            </a:r>
            <a:r>
              <a:rPr lang="en-US" altLang="zh-CN" sz="2800" dirty="0" err="1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Makeham</a:t>
            </a:r>
            <a:r>
              <a:rPr lang="zh-CN" altLang="en-US" sz="2800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</a:rPr>
              <a:t>公式（了解）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8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6FB5-BE0B-48FC-A3A3-56881D13B826}" type="slidenum">
              <a:rPr lang="zh-CN" altLang="en-US"/>
              <a:pPr/>
              <a:t>46</a:t>
            </a:fld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89023" y="912650"/>
            <a:ext cx="8218488" cy="4718050"/>
          </a:xfrm>
        </p:spPr>
        <p:txBody>
          <a:bodyPr/>
          <a:lstStyle/>
          <a:p>
            <a:r>
              <a:rPr lang="zh-CN" altLang="en-US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3399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）基价公式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base amount formula</a:t>
            </a: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b="1" baseline="30000" dirty="0">
              <a:solidFill>
                <a:srgbClr val="333399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835696" y="1844824"/>
          <a:ext cx="243681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6" name="Equation" r:id="rId3" imgW="966458" imgH="686694" progId="">
                  <p:embed/>
                </p:oleObj>
              </mc:Choice>
              <mc:Fallback>
                <p:oleObj name="Equation" r:id="rId3" imgW="966458" imgH="6866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844824"/>
                        <a:ext cx="2436813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724525" y="52292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333399"/>
                </a:solidFill>
              </a:rPr>
              <a:t>解释（下页）</a:t>
            </a:r>
          </a:p>
        </p:txBody>
      </p:sp>
      <p:graphicFrame>
        <p:nvGraphicFramePr>
          <p:cNvPr id="501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195736" y="3789040"/>
          <a:ext cx="21605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7" name="Equation" r:id="rId5" imgW="1055016" imgH="635552" progId="">
                  <p:embed/>
                </p:oleObj>
              </mc:Choice>
              <mc:Fallback>
                <p:oleObj name="Equation" r:id="rId5" imgW="1055016" imgH="63555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89040"/>
                        <a:ext cx="2160588" cy="1301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02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  <p:bldP spid="5018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865B-DC20-4134-9111-BC1A833D8E72}" type="slidenum">
              <a:rPr lang="zh-CN" altLang="en-US"/>
              <a:pPr/>
              <a:t>47</a:t>
            </a:fld>
            <a:endParaRPr lang="en-US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63575" y="620713"/>
            <a:ext cx="69627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/>
              <a:t>基价公式的解释：</a:t>
            </a:r>
            <a:r>
              <a:rPr lang="en-US" altLang="zh-CN" sz="2400" i="1" dirty="0">
                <a:latin typeface="Times New Roman" pitchFamily="18" charset="0"/>
              </a:rPr>
              <a:t>P</a:t>
            </a:r>
            <a:r>
              <a:rPr lang="en-US" altLang="zh-CN" sz="2400" dirty="0">
                <a:latin typeface="Times New Roman" pitchFamily="18" charset="0"/>
              </a:rPr>
              <a:t>  =  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  +  (</a:t>
            </a:r>
            <a:r>
              <a:rPr lang="en-US" altLang="zh-CN" sz="2400" i="1" dirty="0">
                <a:latin typeface="Times New Roman" pitchFamily="18" charset="0"/>
              </a:rPr>
              <a:t>C</a:t>
            </a:r>
            <a:r>
              <a:rPr lang="en-US" altLang="zh-CN" sz="2400" dirty="0">
                <a:latin typeface="Times New Roman" pitchFamily="18" charset="0"/>
              </a:rPr>
              <a:t> – </a:t>
            </a:r>
            <a:r>
              <a:rPr lang="en-US" altLang="zh-CN" sz="2400" i="1" dirty="0">
                <a:latin typeface="Times New Roman" pitchFamily="18" charset="0"/>
              </a:rPr>
              <a:t>G</a:t>
            </a:r>
            <a:r>
              <a:rPr lang="en-US" altLang="zh-CN" sz="2400" dirty="0">
                <a:latin typeface="Times New Roman" pitchFamily="18" charset="0"/>
              </a:rPr>
              <a:t>) </a:t>
            </a:r>
            <a:r>
              <a:rPr lang="en-US" altLang="zh-CN" sz="2400" i="1" dirty="0" err="1">
                <a:latin typeface="Times New Roman" pitchFamily="18" charset="0"/>
              </a:rPr>
              <a:t>v</a:t>
            </a:r>
            <a:r>
              <a:rPr lang="en-US" altLang="zh-CN" sz="2400" i="1" baseline="30000" dirty="0" err="1">
                <a:latin typeface="Times New Roman" pitchFamily="18" charset="0"/>
              </a:rPr>
              <a:t>n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258888" y="2347665"/>
            <a:ext cx="63373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258888" y="1710770"/>
            <a:ext cx="0" cy="64685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Times New Roman" pitchFamily="18" charset="0"/>
              </a:rPr>
              <a:t>G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124075" y="2203202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203575" y="2203202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443663" y="2203202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7596188" y="2203202"/>
            <a:ext cx="0" cy="2873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958975" y="2657227"/>
            <a:ext cx="473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dirty="0">
                <a:latin typeface="Times New Roman" pitchFamily="18" charset="0"/>
              </a:rPr>
              <a:t> 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006725" y="270961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246813" y="270961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iG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399338" y="2709615"/>
            <a:ext cx="4154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iG</a:t>
            </a:r>
            <a:endParaRPr lang="en-US" i="1" dirty="0">
              <a:latin typeface="Times New Roman" pitchFamily="18" charset="0"/>
            </a:endParaRPr>
          </a:p>
          <a:p>
            <a:endParaRPr lang="en-US" i="1" dirty="0">
              <a:latin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258888" y="5016292"/>
            <a:ext cx="63373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258888" y="4224130"/>
            <a:ext cx="0" cy="7921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042988" y="370184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P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2124075" y="4871830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3203575" y="4871830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6443663" y="4871830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7596188" y="4871830"/>
            <a:ext cx="0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958974" y="5325855"/>
            <a:ext cx="5968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rF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3006725" y="5378242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rF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6246813" y="5378242"/>
            <a:ext cx="4283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rF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399338" y="5445224"/>
            <a:ext cx="4283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</a:rPr>
              <a:t>rF</a:t>
            </a:r>
            <a:endParaRPr lang="en-US" i="1" dirty="0">
              <a:latin typeface="Times New Roman" pitchFamily="18" charset="0"/>
            </a:endParaRPr>
          </a:p>
          <a:p>
            <a:endParaRPr lang="en-US" i="1" dirty="0">
              <a:latin typeface="Times New Roman" pitchFamily="18" charset="0"/>
            </a:endParaRPr>
          </a:p>
          <a:p>
            <a:r>
              <a:rPr lang="en-US" i="1" dirty="0">
                <a:latin typeface="Times New Roman" pitchFamily="18" charset="0"/>
              </a:rPr>
              <a:t> </a:t>
            </a:r>
            <a:r>
              <a:rPr lang="en-US" i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83968" y="3645024"/>
            <a:ext cx="1300356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iG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 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rF</a:t>
            </a:r>
            <a:endParaRPr lang="zh-CN" alt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3235" y="6183888"/>
            <a:ext cx="5526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购买债券多获得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 –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G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的偿还值 </a:t>
            </a:r>
            <a:r>
              <a:rPr lang="en-US" altLang="zh-CN" dirty="0">
                <a:latin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</a:rPr>
              <a:t>其现值为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C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 – </a:t>
            </a:r>
            <a:r>
              <a:rPr lang="en-US" altLang="zh-CN" i="1" dirty="0">
                <a:solidFill>
                  <a:srgbClr val="CC0000"/>
                </a:solidFill>
                <a:latin typeface="Times New Roman" pitchFamily="18" charset="0"/>
              </a:rPr>
              <a:t>G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en-US" altLang="zh-CN" i="1" dirty="0" err="1">
                <a:solidFill>
                  <a:srgbClr val="CC0000"/>
                </a:solidFill>
                <a:latin typeface="Times New Roman" pitchFamily="18" charset="0"/>
              </a:rPr>
              <a:t>v</a:t>
            </a:r>
            <a:r>
              <a:rPr lang="en-US" altLang="zh-CN" i="1" baseline="30000" dirty="0" err="1">
                <a:solidFill>
                  <a:srgbClr val="CC0000"/>
                </a:solidFill>
                <a:latin typeface="Times New Roman" pitchFamily="18" charset="0"/>
              </a:rPr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9901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4340" y="6206963"/>
            <a:ext cx="2133600" cy="476250"/>
          </a:xfrm>
        </p:spPr>
        <p:txBody>
          <a:bodyPr/>
          <a:lstStyle/>
          <a:p>
            <a:fld id="{274BB4EB-9108-418D-827A-52EDF058F11E}" type="slidenum">
              <a:rPr lang="zh-CN" altLang="en-US"/>
              <a:pPr/>
              <a:t>48</a:t>
            </a:fld>
            <a:endParaRPr lang="en-US" dirty="0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712589"/>
            <a:ext cx="8435280" cy="6192687"/>
          </a:xfrm>
        </p:spPr>
        <p:txBody>
          <a:bodyPr/>
          <a:lstStyle/>
          <a:p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b="1" dirty="0" err="1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Makeham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由于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应用基本公式得</a:t>
            </a:r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</a:p>
          <a:p>
            <a:pPr lvl="1"/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4487" lvl="1" indent="0"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06449"/>
              </p:ext>
            </p:extLst>
          </p:nvPr>
        </p:nvGraphicFramePr>
        <p:xfrm>
          <a:off x="1549400" y="2152749"/>
          <a:ext cx="604520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Equation" r:id="rId3" imgW="2501640" imgH="1600200" progId="Equation.DSMT4">
                  <p:embed/>
                </p:oleObj>
              </mc:Choice>
              <mc:Fallback>
                <p:oleObj name="Equation" r:id="rId3" imgW="25016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152749"/>
                        <a:ext cx="6045200" cy="386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173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77CD-249C-41ED-8D88-B9EABB3C239A}" type="slidenum">
              <a:rPr lang="zh-CN" altLang="en-US" smtClean="0"/>
              <a:pPr/>
              <a:t>49</a:t>
            </a:fld>
            <a:endParaRPr lang="en-US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16591"/>
              </p:ext>
            </p:extLst>
          </p:nvPr>
        </p:nvGraphicFramePr>
        <p:xfrm>
          <a:off x="1262586" y="2121423"/>
          <a:ext cx="31177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4" name="Equation" r:id="rId3" imgW="1320480" imgH="393480" progId="Equation.DSMT4">
                  <p:embed/>
                </p:oleObj>
              </mc:Choice>
              <mc:Fallback>
                <p:oleObj name="Equation" r:id="rId3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586" y="2121423"/>
                        <a:ext cx="31177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290943"/>
              </p:ext>
            </p:extLst>
          </p:nvPr>
        </p:nvGraphicFramePr>
        <p:xfrm>
          <a:off x="1262586" y="3750086"/>
          <a:ext cx="53213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5" name="Equation" r:id="rId5" imgW="2361960" imgH="457200" progId="Equation.DSMT4">
                  <p:embed/>
                </p:oleObj>
              </mc:Choice>
              <mc:Fallback>
                <p:oleObj name="Equation" r:id="rId5" imgW="2361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586" y="3750086"/>
                        <a:ext cx="53213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616" y="985203"/>
            <a:ext cx="619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Makeham</a:t>
            </a:r>
            <a:r>
              <a:rPr lang="zh-CN" altLang="en-US" sz="2400" dirty="0"/>
              <a:t>公式的应用：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种债券的价格之和</a:t>
            </a:r>
          </a:p>
        </p:txBody>
      </p:sp>
    </p:spTree>
    <p:extLst>
      <p:ext uri="{BB962C8B-B14F-4D97-AF65-F5344CB8AC3E}">
        <p14:creationId xmlns:p14="http://schemas.microsoft.com/office/powerpoint/2010/main" val="313625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77CD-249C-41ED-8D88-B9EABB3C239A}" type="slidenum">
              <a:rPr lang="zh-CN" altLang="en-US" smtClean="0"/>
              <a:pPr/>
              <a:t>5</a:t>
            </a:fld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23528" y="980728"/>
            <a:ext cx="8445624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债券的基本要素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票面价值（面值）：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价格：平价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溢价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折价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偿还期限：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长期（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年以上） 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中期（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- 10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短期（</a:t>
            </a:r>
            <a:r>
              <a:rPr lang="en-US" altLang="zh-CN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年以内）。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票面利率。根据利息支付方式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分为：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附息债券（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coupon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零息债券（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zero - coupon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71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AB86-E01F-4823-9B85-9844E9123091}" type="slidenum">
              <a:rPr lang="zh-CN" altLang="en-US"/>
              <a:pPr/>
              <a:t>50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1075"/>
            <a:ext cx="8002588" cy="4365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分期偿还债券的价格（</a:t>
            </a:r>
            <a:r>
              <a:rPr lang="en-US" sz="2800" b="1" dirty="0" err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Makeham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公式的应用）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0190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例：假设某债券的面值为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年度息票率为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从第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年末开始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发行人分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次偿还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每次偿还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1/5 ,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每年末的偿还额为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205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年末还清。假设到期收益率为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6%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求该债券的价格。 </a:t>
            </a:r>
          </a:p>
        </p:txBody>
      </p:sp>
    </p:spTree>
    <p:extLst>
      <p:ext uri="{BB962C8B-B14F-4D97-AF65-F5344CB8AC3E}">
        <p14:creationId xmlns:p14="http://schemas.microsoft.com/office/powerpoint/2010/main" val="302786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F125-129E-4015-991E-07D1F3685281}" type="slidenum">
              <a:rPr lang="zh-CN" altLang="en-US"/>
              <a:pPr/>
              <a:t>51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6244" y="908720"/>
            <a:ext cx="8291512" cy="266392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Makeham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公式：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将债券分解为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种偿还值均为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205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偿还期分别为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的债券。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1" name="Group 5"/>
          <p:cNvGraphicFramePr>
            <a:graphicFrameLocks noGrp="1"/>
          </p:cNvGraphicFramePr>
          <p:nvPr>
            <p:ph sz="half" idx="2"/>
          </p:nvPr>
        </p:nvGraphicFramePr>
        <p:xfrm>
          <a:off x="503398" y="2780928"/>
          <a:ext cx="8137204" cy="1728789"/>
        </p:xfrm>
        <a:graphic>
          <a:graphicData uri="http://schemas.openxmlformats.org/drawingml/2006/table">
            <a:tbl>
              <a:tblPr/>
              <a:tblGrid>
                <a:gridCol w="904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1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5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17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95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时期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面值</a:t>
                      </a: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</a:rPr>
                        <a:t>5×200</a:t>
                      </a: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偿还值</a:t>
                      </a:r>
                      <a:endParaRPr kumimoji="0" 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205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205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205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205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Times New Roman" pitchFamily="18" charset="0"/>
                        </a:rPr>
                        <a:t>205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</a:endParaRPr>
                    </a:p>
                  </a:txBody>
                  <a:tcPr marL="0" marR="0" marT="46800" marB="46800" anchor="ctr" horzOverflow="overflow">
                    <a:lnL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62100" y="5056188"/>
          <a:ext cx="53197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3" name="Equation" r:id="rId3" imgW="2361960" imgH="457200" progId="Equation.DSMT4">
                  <p:embed/>
                </p:oleObj>
              </mc:Choice>
              <mc:Fallback>
                <p:oleObj name="Equation" r:id="rId3" imgW="2361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056188"/>
                        <a:ext cx="531971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949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040F-FC3C-45C3-9F4B-F3C99B9200F0}" type="slidenum">
              <a:rPr lang="zh-CN" altLang="en-US"/>
              <a:pPr/>
              <a:t>52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61839"/>
            <a:ext cx="8229600" cy="5581650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修正息票率为</a:t>
            </a:r>
          </a:p>
          <a:p>
            <a:pPr>
              <a:buFont typeface="Wingdings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200×5%÷205  =  0.04878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偿还值之和为</a:t>
            </a: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偿还值的现值之和为</a:t>
            </a: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原债券的价格为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36215"/>
              </p:ext>
            </p:extLst>
          </p:nvPr>
        </p:nvGraphicFramePr>
        <p:xfrm>
          <a:off x="1377853" y="2686050"/>
          <a:ext cx="34226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7" name="Equation" r:id="rId3" imgW="1688760" imgH="431640" progId="Equation.DSMT4">
                  <p:embed/>
                </p:oleObj>
              </mc:Choice>
              <mc:Fallback>
                <p:oleObj name="Equation" r:id="rId3" imgW="1688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853" y="2686050"/>
                        <a:ext cx="342265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79671"/>
              </p:ext>
            </p:extLst>
          </p:nvPr>
        </p:nvGraphicFramePr>
        <p:xfrm>
          <a:off x="1475656" y="4255408"/>
          <a:ext cx="35877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Equation" r:id="rId5" imgW="1942920" imgH="431640" progId="Equation.DSMT4">
                  <p:embed/>
                </p:oleObj>
              </mc:Choice>
              <mc:Fallback>
                <p:oleObj name="Equation" r:id="rId5" imgW="1942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55408"/>
                        <a:ext cx="358775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70140"/>
              </p:ext>
            </p:extLst>
          </p:nvPr>
        </p:nvGraphicFramePr>
        <p:xfrm>
          <a:off x="3089178" y="5791200"/>
          <a:ext cx="30289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9" name="Equation" r:id="rId7" imgW="1739880" imgH="393480" progId="Equation.DSMT4">
                  <p:embed/>
                </p:oleObj>
              </mc:Choice>
              <mc:Fallback>
                <p:oleObj name="Equation" r:id="rId7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178" y="5791200"/>
                        <a:ext cx="302895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8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A2C00-C58A-4A5C-8E45-527FBF2526B8}" type="slidenum">
              <a:rPr lang="zh-CN" altLang="en-US"/>
              <a:pPr/>
              <a:t>53</a:t>
            </a:fld>
            <a:endParaRPr lang="en-US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67661"/>
              </p:ext>
            </p:extLst>
          </p:nvPr>
        </p:nvGraphicFramePr>
        <p:xfrm>
          <a:off x="1496832" y="1844824"/>
          <a:ext cx="4995019" cy="450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quation" r:id="rId3" imgW="2476440" imgH="2234880" progId="Equation.DSMT4">
                  <p:embed/>
                </p:oleObj>
              </mc:Choice>
              <mc:Fallback>
                <p:oleObj name="Equation" r:id="rId3" imgW="247644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832" y="1844824"/>
                        <a:ext cx="4995019" cy="4509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339752" y="83671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衡量债券收益水平的指标</a:t>
            </a:r>
          </a:p>
        </p:txBody>
      </p:sp>
    </p:spTree>
    <p:extLst>
      <p:ext uri="{BB962C8B-B14F-4D97-AF65-F5344CB8AC3E}">
        <p14:creationId xmlns:p14="http://schemas.microsoft.com/office/powerpoint/2010/main" val="655345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C5575-3867-4160-8C74-361981AA3977}" type="slidenum">
              <a:rPr lang="zh-CN" altLang="en-US"/>
              <a:pPr/>
              <a:t>54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08720"/>
            <a:ext cx="7543800" cy="792163"/>
          </a:xfrm>
        </p:spPr>
        <p:txBody>
          <a:bodyPr/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可赎回债券的价格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64853"/>
            <a:ext cx="8712968" cy="46803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可赎回债券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(callable bonds)</a:t>
            </a:r>
            <a:r>
              <a:rPr 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发行人有权赎回的债券。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为什么发行可赎回债券？降低资金成本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通常有</a:t>
            </a:r>
            <a:r>
              <a:rPr lang="zh-CN" altLang="en-US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赎回保护期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call protection period)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有相对较高的收益率，补偿赎回风险（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call risk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>
              <a:lnSpc>
                <a:spcPct val="15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赎回价格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call price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）：大于到期偿还值。差额为</a:t>
            </a:r>
            <a:r>
              <a:rPr lang="zh-CN" altLang="en-US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赎回溢价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call premium)</a:t>
            </a:r>
          </a:p>
        </p:txBody>
      </p:sp>
    </p:spTree>
    <p:extLst>
      <p:ext uri="{BB962C8B-B14F-4D97-AF65-F5344CB8AC3E}">
        <p14:creationId xmlns:p14="http://schemas.microsoft.com/office/powerpoint/2010/main" val="347463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A252-A7E4-4988-BD86-A10B2B07EB92}" type="slidenum">
              <a:rPr lang="zh-CN" altLang="en-US"/>
              <a:pPr/>
              <a:t>55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027896"/>
            <a:ext cx="8229600" cy="547246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 一种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年期的可赎回债券的息票率为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12%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按面值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1000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元发行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若到期偿还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则按面值偿还。赎回保护期为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年。</a:t>
            </a:r>
          </a:p>
          <a:p>
            <a:pPr marL="892175" lvl="1">
              <a:lnSpc>
                <a:spcPct val="130000"/>
              </a:lnSpc>
              <a:spcBef>
                <a:spcPct val="4000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  如果发行人在第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年末赎回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赎回价格为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1050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</a:p>
          <a:p>
            <a:pPr marL="892175" lvl="1">
              <a:lnSpc>
                <a:spcPct val="130000"/>
              </a:lnSpc>
              <a:spcBef>
                <a:spcPct val="4000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  如果在第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年末赎回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赎回价格为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1030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</a:p>
          <a:p>
            <a:pPr marL="892175" lvl="1">
              <a:lnSpc>
                <a:spcPct val="130000"/>
              </a:lnSpc>
              <a:spcBef>
                <a:spcPct val="40000"/>
              </a:spcBef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  如果在第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年末赎回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赎回价格为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1010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</a:p>
          <a:p>
            <a:pPr marL="0" indent="0">
              <a:lnSpc>
                <a:spcPct val="13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假设债券发行人从第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年末开始可以在任何一年末行使赎回权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如果投资者所要求的收益率为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那么投资者愿意支付的购买价格应为多少？</a:t>
            </a:r>
          </a:p>
          <a:p>
            <a:pPr marL="0" indent="0">
              <a:lnSpc>
                <a:spcPct val="13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投资者的购买价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：在各种赎回日期下 </a:t>
            </a:r>
            <a:r>
              <a:rPr lang="en-US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债券的最低价格。</a:t>
            </a:r>
          </a:p>
        </p:txBody>
      </p:sp>
    </p:spTree>
    <p:extLst>
      <p:ext uri="{BB962C8B-B14F-4D97-AF65-F5344CB8AC3E}">
        <p14:creationId xmlns:p14="http://schemas.microsoft.com/office/powerpoint/2010/main" val="19378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8A54-0147-437A-9A88-A5A5932B9B57}" type="slidenum">
              <a:rPr lang="zh-CN" altLang="en-US"/>
              <a:pPr/>
              <a:t>56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484784"/>
            <a:ext cx="8280400" cy="417624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如果在第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年末赎回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债券价格应为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如果在第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年末赎回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债券价格应为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1104.04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如果在第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年末赎回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债券价格应为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1102.50</a:t>
            </a: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如果债券到期时偿还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债券价格应为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1106.70</a:t>
            </a: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rgbClr val="333399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投资者的购买价格应为</a:t>
            </a:r>
            <a:r>
              <a:rPr lang="en-US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1102.50</a:t>
            </a:r>
            <a:r>
              <a:rPr lang="zh-CN" altLang="en-US" b="1" dirty="0">
                <a:solidFill>
                  <a:srgbClr val="3333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元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40660"/>
              </p:ext>
            </p:extLst>
          </p:nvPr>
        </p:nvGraphicFramePr>
        <p:xfrm>
          <a:off x="1259632" y="2276872"/>
          <a:ext cx="47386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Equation" r:id="rId3" imgW="1854000" imgH="253800" progId="Equation.DSMT4">
                  <p:embed/>
                </p:oleObj>
              </mc:Choice>
              <mc:Fallback>
                <p:oleObj name="Equation" r:id="rId3" imgW="1854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6872"/>
                        <a:ext cx="47386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9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3690-202E-4592-88A5-B3492CD6B5B3}" type="slidenum">
              <a:rPr lang="zh-CN" altLang="en-US"/>
              <a:pPr/>
              <a:t>57</a:t>
            </a:fld>
            <a:endParaRPr lang="en-US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3059832" y="1916833"/>
          <a:ext cx="2736304" cy="129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Equation" r:id="rId3" imgW="1180800" imgH="558720" progId="Equation.DSMT4">
                  <p:embed/>
                </p:oleObj>
              </mc:Choice>
              <mc:Fallback>
                <p:oleObj name="Equation" r:id="rId3" imgW="11808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16833"/>
                        <a:ext cx="2736304" cy="129862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23728" y="874527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何时赎回，债券的价格最低？</a:t>
            </a:r>
            <a:endParaRPr lang="en-US" altLang="zh-CN" sz="2800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68312" y="3573016"/>
            <a:ext cx="8351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如果偿还值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保持不变 ：</a:t>
            </a: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按溢价发行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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偿还期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越短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债券价格越低</a:t>
            </a:r>
          </a:p>
          <a:p>
            <a:pPr>
              <a:lnSpc>
                <a:spcPct val="200000"/>
              </a:lnSpc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按折价发行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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 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偿还期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越长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债券价格越低</a:t>
            </a:r>
          </a:p>
        </p:txBody>
      </p:sp>
    </p:spTree>
    <p:extLst>
      <p:ext uri="{BB962C8B-B14F-4D97-AF65-F5344CB8AC3E}">
        <p14:creationId xmlns:p14="http://schemas.microsoft.com/office/powerpoint/2010/main" val="1451788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2967-C782-4032-A2F1-71B07A845743}" type="slidenum">
              <a:rPr lang="zh-CN" altLang="en-US"/>
              <a:pPr/>
              <a:t>58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764704"/>
            <a:ext cx="8229600" cy="3979615"/>
          </a:xfrm>
        </p:spPr>
        <p:txBody>
          <a:bodyPr/>
          <a:lstStyle/>
          <a:p>
            <a:r>
              <a:rPr lang="en-US" sz="24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xample</a:t>
            </a:r>
            <a:r>
              <a:rPr lang="en-US" sz="24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An investor buys a 10-year callable bond with semiannual coupons of 6%. T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he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par value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of the bond is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100.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The bond is callable after 5 years at a call price of $102.  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Determine the price of the bond to yield 7% compound semiannually.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576" y="4581128"/>
            <a:ext cx="741687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 </a:t>
            </a:r>
            <a:r>
              <a:rPr lang="en-US" altLang="zh-CN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3/102  </a:t>
            </a:r>
            <a:r>
              <a:rPr lang="en-US" altLang="zh-CN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2.94%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3.5%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折价发行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越大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价格越低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276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45C8-3C82-488B-B945-775531826038}" type="slidenum">
              <a:rPr lang="zh-CN" altLang="en-US"/>
              <a:pPr/>
              <a:t>59</a:t>
            </a:fld>
            <a:endParaRPr lang="en-US"/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899592" y="2406631"/>
            <a:ext cx="7416873" cy="14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 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3/102  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2.94%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3.5%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折价发行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越大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价格越低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endParaRPr 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899592" y="1484784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000" b="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15923" y="4365104"/>
          <a:ext cx="63500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3" name="Equation" r:id="rId3" imgW="2920680" imgH="241200" progId="Equation.DSMT4">
                  <p:embed/>
                </p:oleObj>
              </mc:Choice>
              <mc:Fallback>
                <p:oleObj name="Equation" r:id="rId3" imgW="292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923" y="4365104"/>
                        <a:ext cx="6350000" cy="522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CD30C-B031-430E-8FDB-F9E294BEEE0F}" type="slidenum">
              <a:rPr lang="zh-CN" altLang="en-US"/>
              <a:pPr/>
              <a:t>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1195"/>
            <a:ext cx="8229600" cy="789140"/>
          </a:xfrm>
        </p:spPr>
        <p:txBody>
          <a:bodyPr/>
          <a:lstStyle/>
          <a:p>
            <a:r>
              <a:rPr 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债券定价的基本原理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07413" cy="4464348"/>
          </a:xfrm>
        </p:spPr>
        <p:txBody>
          <a:bodyPr/>
          <a:lstStyle/>
          <a:p>
            <a:pPr marL="457200" lvl="1" indent="0">
              <a:lnSpc>
                <a:spcPct val="200000"/>
              </a:lnSpc>
              <a:buNone/>
            </a:pPr>
            <a:r>
              <a:rPr lang="en-US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债券的价格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(bond price)</a:t>
            </a:r>
            <a:endParaRPr lang="en-US" b="1" i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—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到期收益率（</a:t>
            </a:r>
            <a:r>
              <a:rPr lang="en-US" sz="1600" b="1" dirty="0">
                <a:ea typeface="黑体" panose="02010609060101010101" pitchFamily="49" charset="-122"/>
                <a:cs typeface="Times New Roman" panose="02020603050405020304" pitchFamily="18" charset="0"/>
              </a:rPr>
              <a:t>yield - to - maturity rate ,  internal rate of return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b="1" i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面值（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par value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face amount ,  nominal value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i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息票率（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coupon rate per payment period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b="1" i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b="1" i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息票收入</a:t>
            </a:r>
            <a:r>
              <a:rPr 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(coupon)</a:t>
            </a:r>
          </a:p>
        </p:txBody>
      </p:sp>
    </p:spTree>
    <p:extLst>
      <p:ext uri="{BB962C8B-B14F-4D97-AF65-F5344CB8AC3E}">
        <p14:creationId xmlns:p14="http://schemas.microsoft.com/office/powerpoint/2010/main" val="41289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2967-C782-4032-A2F1-71B07A845743}" type="slidenum">
              <a:rPr lang="zh-CN" altLang="en-US"/>
              <a:pPr/>
              <a:t>60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29600" cy="4411663"/>
          </a:xfrm>
        </p:spPr>
        <p:txBody>
          <a:bodyPr/>
          <a:lstStyle/>
          <a:p>
            <a:r>
              <a:rPr lang="en-US" altLang="zh-CN" sz="2400" b="1" dirty="0" err="1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Exersice</a:t>
            </a:r>
            <a:r>
              <a:rPr lang="en-US" sz="2400" b="1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An investor buys a 10-year callable bond with semiannual coupons of 6%. T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he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par value 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of the bond is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100.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The bond is callable after 5 years at a call price of $102.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Determine the price of the bond to yield 5% compound semiannually.</a:t>
            </a:r>
          </a:p>
        </p:txBody>
      </p:sp>
    </p:spTree>
    <p:extLst>
      <p:ext uri="{BB962C8B-B14F-4D97-AF65-F5344CB8AC3E}">
        <p14:creationId xmlns:p14="http://schemas.microsoft.com/office/powerpoint/2010/main" val="11454650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845C8-3C82-488B-B945-775531826038}" type="slidenum">
              <a:rPr lang="zh-CN" altLang="en-US"/>
              <a:pPr/>
              <a:t>61</a:t>
            </a:fld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C0000"/>
                </a:solidFill>
              </a:rPr>
              <a:t>解：</a:t>
            </a:r>
            <a:endParaRPr lang="zh-CN" altLang="en-US" sz="2000" b="0" dirty="0">
              <a:solidFill>
                <a:srgbClr val="CC0000"/>
              </a:solidFill>
            </a:endParaRP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803703" y="1910206"/>
            <a:ext cx="77057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rF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3/102  </a:t>
            </a:r>
            <a:r>
              <a:rPr lang="en-US" altLang="zh-CN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2.94%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2.5%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溢价发行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越小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价格越低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 </a:t>
            </a:r>
            <a:r>
              <a:rPr 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 10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54424" y="4149080"/>
          <a:ext cx="6121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Equation" r:id="rId3" imgW="2920680" imgH="241200" progId="Equation.DSMT4">
                  <p:embed/>
                </p:oleObj>
              </mc:Choice>
              <mc:Fallback>
                <p:oleObj name="Equation" r:id="rId3" imgW="292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424" y="4149080"/>
                        <a:ext cx="6121400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6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5A7BD-E9A8-4D48-9C4B-5F7FC1C43D1B}" type="slidenum">
              <a:rPr lang="zh-CN" altLang="en-US"/>
              <a:pPr/>
              <a:t>62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7543800" cy="714375"/>
          </a:xfrm>
        </p:spPr>
        <p:txBody>
          <a:bodyPr/>
          <a:lstStyle/>
          <a:p>
            <a:r>
              <a:rPr lang="en-US" sz="2400" b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Exercise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857108" cy="5327650"/>
          </a:xfrm>
        </p:spPr>
        <p:txBody>
          <a:bodyPr/>
          <a:lstStyle/>
          <a:p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An investor borrows an amount at an annual effective interest rate of 5% and will repay all interest and principal in a lump sum at the end of 10 years. She uses the amount borrowed to purchase a 1000 par value 10-year bond with 8% semiannual coupons bought to yield 6% convertible semiannually. All coupon payments are reinvested at a nominal rate of 4% convertible semiannually.</a:t>
            </a:r>
          </a:p>
          <a:p>
            <a:r>
              <a:rPr 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Calculate the net gain to the investor at the end of 10 years after the loan is repaid.</a:t>
            </a:r>
          </a:p>
        </p:txBody>
      </p:sp>
    </p:spTree>
    <p:extLst>
      <p:ext uri="{BB962C8B-B14F-4D97-AF65-F5344CB8AC3E}">
        <p14:creationId xmlns:p14="http://schemas.microsoft.com/office/powerpoint/2010/main" val="343148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E6F36-7A3F-4818-978D-27A0A559322A}" type="slidenum">
              <a:rPr lang="zh-CN" altLang="en-US"/>
              <a:pPr/>
              <a:t>63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93" y="1700808"/>
            <a:ext cx="8424862" cy="208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39750" y="4149725"/>
            <a:ext cx="8135938" cy="112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解释：借入</a:t>
            </a:r>
            <a:r>
              <a:rPr lang="en-US" sz="2400" dirty="0"/>
              <a:t>1148.77</a:t>
            </a:r>
            <a:r>
              <a:rPr lang="zh-CN" altLang="en-US" sz="2400" dirty="0"/>
              <a:t>购买债券并将息票收入再投资 </a:t>
            </a:r>
            <a:r>
              <a:rPr lang="en-US" altLang="zh-CN" sz="2400" dirty="0"/>
              <a:t>, </a:t>
            </a:r>
            <a:r>
              <a:rPr lang="zh-CN" altLang="en-US" sz="2400" dirty="0"/>
              <a:t>到期的累积价值为</a:t>
            </a:r>
            <a:r>
              <a:rPr lang="en-US" sz="2400" dirty="0"/>
              <a:t>1971.89</a:t>
            </a:r>
            <a:r>
              <a:rPr lang="zh-CN" altLang="en-US" sz="2400" dirty="0"/>
              <a:t>；到期偿还借款和利息为</a:t>
            </a:r>
            <a:r>
              <a:rPr lang="en-US" sz="2400" dirty="0"/>
              <a:t>1871.23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7913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有位朋友面临如下问题：有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万元资金需要投资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在下述两种投资中如何选择？</a:t>
            </a:r>
          </a:p>
          <a:p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：银行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年期定期存款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年利率为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5.5%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年期债券。债券的年息票率为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5.2%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每年末支付一次利息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平价发行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到期按面值偿还。</a:t>
            </a:r>
          </a:p>
          <a:p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B77CD-249C-41ED-8D88-B9EABB3C239A}" type="slidenum">
              <a:rPr lang="zh-CN" alt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6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34035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假设息票收入的再投资利率为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令银行存款的累积值与债券投资的累积值相等：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65</a:t>
            </a:fld>
            <a:endParaRPr 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547664" y="3356992"/>
          <a:ext cx="4600511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1" name="Equation" r:id="rId3" imgW="1904760" imgH="685800" progId="Equation.DSMT4">
                  <p:embed/>
                </p:oleObj>
              </mc:Choice>
              <mc:Fallback>
                <p:oleObj name="Equation" r:id="rId3" imgW="19047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3356992"/>
                        <a:ext cx="4600511" cy="1656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47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411662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债券的偿还值（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redemption payment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通常等于债券的面值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 = 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。例外：提前偿还时 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偿还值不等于债券的面值。</a:t>
            </a:r>
            <a:endParaRPr lang="en-US" altLang="zh-CN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b="1" i="1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  —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息票的支付次数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(number of coupon payments)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i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5115"/>
            <a:ext cx="8229600" cy="789140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定价公式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基本公式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溢价公式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基价公式（了解）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 err="1">
                <a:ea typeface="黑体" panose="02010609060101010101" pitchFamily="49" charset="-122"/>
                <a:cs typeface="Times New Roman" panose="02020603050405020304" pitchFamily="18" charset="0"/>
              </a:rPr>
              <a:t>Makeham</a:t>
            </a:r>
            <a:r>
              <a:rPr lang="zh-CN" altLang="en-US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公式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（了解）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8752-2ECE-435F-9982-484E22A9C8C6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1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47B8-D7E2-4C33-99E4-4394FD8781D3}" type="slidenum">
              <a:rPr lang="zh-CN" alt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980728"/>
            <a:ext cx="8229600" cy="518512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）基本公式</a:t>
            </a:r>
          </a:p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债券的价格等于未来息票收入的现值与偿还值的现值之和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注：债券的价格与到期收益率 </a:t>
            </a:r>
            <a:r>
              <a:rPr lang="en-US" altLang="zh-CN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成反比。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781977"/>
              </p:ext>
            </p:extLst>
          </p:nvPr>
        </p:nvGraphicFramePr>
        <p:xfrm>
          <a:off x="1311275" y="3158157"/>
          <a:ext cx="24479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6" name="Equation" r:id="rId3" imgW="1283814" imgH="432175" progId="Equation.DSMT4">
                  <p:embed/>
                </p:oleObj>
              </mc:Choice>
              <mc:Fallback>
                <p:oleObj name="Equation" r:id="rId3" imgW="1283814" imgH="4321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158157"/>
                        <a:ext cx="2447925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52695"/>
              </p:ext>
            </p:extLst>
          </p:nvPr>
        </p:nvGraphicFramePr>
        <p:xfrm>
          <a:off x="1619672" y="4547393"/>
          <a:ext cx="14636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7" name="Equation" r:id="rId5" imgW="838564" imgH="254110" progId="Equation.DSMT4">
                  <p:embed/>
                </p:oleObj>
              </mc:Choice>
              <mc:Fallback>
                <p:oleObj name="Equation" r:id="rId5" imgW="838564" imgH="2541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47393"/>
                        <a:ext cx="14636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787900" y="2636838"/>
            <a:ext cx="2952750" cy="2160587"/>
          </a:xfrm>
          <a:prstGeom prst="rect">
            <a:avLst/>
          </a:prstGeom>
          <a:noFill/>
          <a:ln w="9525" cmpd="sng">
            <a:solidFill>
              <a:srgbClr val="00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债券的面值</a:t>
            </a:r>
            <a:endParaRPr lang="zh-CN" altLang="en-US" sz="2200" b="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债券的偿还值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en-US" sz="2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</a:t>
            </a:r>
            <a:r>
              <a:rPr 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— </a:t>
            </a: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债券的息票率</a:t>
            </a:r>
            <a:endParaRPr lang="en-US" altLang="zh-CN" sz="22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itchFamily="2" charset="2"/>
              <a:buNone/>
            </a:pP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注：通常情况下</a:t>
            </a:r>
            <a:r>
              <a:rPr lang="en-US" altLang="zh-CN" sz="2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endParaRPr lang="zh-CN" altLang="en-US" sz="2200" b="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6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81" grpId="0" build="p" animBg="1" autoUpdateAnimBg="0"/>
    </p:bldLst>
  </p:timing>
</p:sld>
</file>

<file path=ppt/theme/theme1.xml><?xml version="1.0" encoding="utf-8"?>
<a:theme xmlns:a="http://schemas.openxmlformats.org/drawingml/2006/main" name="母板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3367</TotalTime>
  <Pages>0</Pages>
  <Words>3737</Words>
  <Characters>0</Characters>
  <Application>Microsoft Office PowerPoint</Application>
  <DocSecurity>0</DocSecurity>
  <PresentationFormat>全屏显示(4:3)</PresentationFormat>
  <Lines>0</Lines>
  <Paragraphs>600</Paragraphs>
  <Slides>65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65</vt:i4>
      </vt:variant>
      <vt:variant>
        <vt:lpstr>自定义放映</vt:lpstr>
      </vt:variant>
      <vt:variant>
        <vt:i4>1</vt:i4>
      </vt:variant>
    </vt:vector>
  </HeadingPairs>
  <TitlesOfParts>
    <vt:vector size="77" baseType="lpstr">
      <vt:lpstr>黑体</vt:lpstr>
      <vt:lpstr>华文新魏</vt:lpstr>
      <vt:lpstr>楷体</vt:lpstr>
      <vt:lpstr>宋体</vt:lpstr>
      <vt:lpstr>Arial</vt:lpstr>
      <vt:lpstr>Consolas</vt:lpstr>
      <vt:lpstr>Times New Roman</vt:lpstr>
      <vt:lpstr>Wingdings</vt:lpstr>
      <vt:lpstr>Wingdings 2</vt:lpstr>
      <vt:lpstr>母板1</vt:lpstr>
      <vt:lpstr>Equation</vt:lpstr>
      <vt:lpstr>债券价值分析</vt:lpstr>
      <vt:lpstr>主要内容</vt:lpstr>
      <vt:lpstr>PowerPoint 演示文稿</vt:lpstr>
      <vt:lpstr>债券(bond)</vt:lpstr>
      <vt:lpstr>PowerPoint 演示文稿</vt:lpstr>
      <vt:lpstr>债券定价的基本原理</vt:lpstr>
      <vt:lpstr>PowerPoint 演示文稿</vt:lpstr>
      <vt:lpstr>定价公式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（2）溢价公式（premium/discount formula） </vt:lpstr>
      <vt:lpstr>PowerPoint 演示文稿</vt:lpstr>
      <vt:lpstr>PowerPoint 演示文稿</vt:lpstr>
      <vt:lpstr>PowerPoint 演示文稿</vt:lpstr>
      <vt:lpstr>溢价公式的常见形式</vt:lpstr>
      <vt:lpstr>Example：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任意时点上的价格</vt:lpstr>
      <vt:lpstr>PowerPoint 演示文稿</vt:lpstr>
      <vt:lpstr>PowerPoint 演示文稿</vt:lpstr>
      <vt:lpstr>任意时点上的账面值（假设到期收益率 i 保持不变 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分期偿还债券的价格（Makeham 公式的应用）</vt:lpstr>
      <vt:lpstr>PowerPoint 演示文稿</vt:lpstr>
      <vt:lpstr>PowerPoint 演示文稿</vt:lpstr>
      <vt:lpstr>PowerPoint 演示文稿</vt:lpstr>
      <vt:lpstr>可赎回债券的价格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</vt:lpstr>
      <vt:lpstr>PowerPoint 演示文稿</vt:lpstr>
      <vt:lpstr>问题</vt:lpstr>
      <vt:lpstr>PowerPoint 演示文稿</vt:lpstr>
      <vt:lpstr>自定义放映 1</vt:lpstr>
    </vt:vector>
  </TitlesOfParts>
  <Company>cjdx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证券市场基本知识</dc:title>
  <dc:creator>meng</dc:creator>
  <cp:lastModifiedBy>孟 生旺</cp:lastModifiedBy>
  <cp:revision>551</cp:revision>
  <cp:lastPrinted>1899-12-30T00:00:00Z</cp:lastPrinted>
  <dcterms:created xsi:type="dcterms:W3CDTF">2006-09-19T00:05:24Z</dcterms:created>
  <dcterms:modified xsi:type="dcterms:W3CDTF">2019-08-27T07:53:21Z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