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84"/>
  </p:notesMasterIdLst>
  <p:handoutMasterIdLst>
    <p:handoutMasterId r:id="rId85"/>
  </p:handoutMasterIdLst>
  <p:sldIdLst>
    <p:sldId id="507" r:id="rId2"/>
    <p:sldId id="509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39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52" r:id="rId46"/>
    <p:sldId id="553" r:id="rId47"/>
    <p:sldId id="554" r:id="rId48"/>
    <p:sldId id="555" r:id="rId49"/>
    <p:sldId id="556" r:id="rId50"/>
    <p:sldId id="557" r:id="rId51"/>
    <p:sldId id="558" r:id="rId52"/>
    <p:sldId id="559" r:id="rId53"/>
    <p:sldId id="560" r:id="rId54"/>
    <p:sldId id="561" r:id="rId55"/>
    <p:sldId id="562" r:id="rId56"/>
    <p:sldId id="563" r:id="rId57"/>
    <p:sldId id="564" r:id="rId58"/>
    <p:sldId id="565" r:id="rId59"/>
    <p:sldId id="566" r:id="rId60"/>
    <p:sldId id="567" r:id="rId61"/>
    <p:sldId id="568" r:id="rId62"/>
    <p:sldId id="569" r:id="rId63"/>
    <p:sldId id="570" r:id="rId64"/>
    <p:sldId id="571" r:id="rId65"/>
    <p:sldId id="572" r:id="rId66"/>
    <p:sldId id="573" r:id="rId67"/>
    <p:sldId id="574" r:id="rId68"/>
    <p:sldId id="575" r:id="rId69"/>
    <p:sldId id="576" r:id="rId70"/>
    <p:sldId id="577" r:id="rId71"/>
    <p:sldId id="578" r:id="rId72"/>
    <p:sldId id="579" r:id="rId73"/>
    <p:sldId id="580" r:id="rId74"/>
    <p:sldId id="581" r:id="rId75"/>
    <p:sldId id="582" r:id="rId76"/>
    <p:sldId id="583" r:id="rId77"/>
    <p:sldId id="584" r:id="rId78"/>
    <p:sldId id="585" r:id="rId79"/>
    <p:sldId id="586" r:id="rId80"/>
    <p:sldId id="587" r:id="rId81"/>
    <p:sldId id="588" r:id="rId82"/>
    <p:sldId id="589" r:id="rId83"/>
  </p:sldIdLst>
  <p:sldSz cx="9144000" cy="6858000" type="screen4x3"/>
  <p:notesSz cx="6761163" cy="9942513"/>
  <p:custShowLst>
    <p:custShow name="自定义放映 1" id="0">
      <p:sldLst/>
    </p:custShow>
    <p:custShow name="自定义放映 2" id="1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333399"/>
    <a:srgbClr val="FF0000"/>
    <a:srgbClr val="003399"/>
    <a:srgbClr val="FFE7FF"/>
    <a:srgbClr val="008000"/>
    <a:srgbClr val="E6ECFA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67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8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49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88112" tIns="44056" rIns="88112" bIns="44056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88112" tIns="44056" rIns="88112" bIns="44056" rtlCol="0"/>
          <a:lstStyle>
            <a:lvl1pPr algn="r">
              <a:defRPr sz="1200"/>
            </a:lvl1pPr>
          </a:lstStyle>
          <a:p>
            <a:pPr>
              <a:defRPr/>
            </a:pPr>
            <a:fld id="{34551908-C847-4CC5-88A7-EC0DA1CE3B93}" type="datetimeFigureOut">
              <a:rPr lang="zh-CN" altLang="en-US"/>
              <a:pPr>
                <a:defRPr/>
              </a:pPr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88112" tIns="44056" rIns="88112" bIns="4405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88112" tIns="44056" rIns="88112" bIns="44056" rtlCol="0" anchor="b"/>
          <a:lstStyle>
            <a:lvl1pPr algn="r">
              <a:defRPr sz="1200"/>
            </a:lvl1pPr>
          </a:lstStyle>
          <a:p>
            <a:pPr>
              <a:defRPr/>
            </a:pPr>
            <a:fld id="{7F5C5857-F2D7-41C5-A8CC-53985A6EF8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66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3" tIns="47721" rIns="95443" bIns="477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4D39FC6-BEEE-40A3-8B9C-61A852AF2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1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5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2018/12/16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6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6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7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2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2018/12/16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2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2018/12/16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2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2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79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547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2018/12/16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2018/12/16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5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2018/12/16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0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b="1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2018/12/16</a:t>
            </a:fld>
            <a:endParaRPr lang="en-US" altLang="zh-CN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b="1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b="1" dirty="0">
              <a:solidFill>
                <a:srgbClr val="000000"/>
              </a:solidFill>
            </a:endParaRPr>
          </a:p>
        </p:txBody>
      </p:sp>
      <p:pic>
        <p:nvPicPr>
          <p:cNvPr id="7" name="Picture 5" descr="08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60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8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Relationship Id="rId9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7.png"/><Relationship Id="rId4" Type="http://schemas.openxmlformats.org/officeDocument/2006/relationships/image" Target="../media/image5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1.wmf"/><Relationship Id="rId11" Type="http://schemas.openxmlformats.org/officeDocument/2006/relationships/image" Target="../media/image40.png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7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4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0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07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2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11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0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26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29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利率</a:t>
            </a:r>
            <a:r>
              <a:rPr lang="zh-CN" altLang="en-US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风险管理</a:t>
            </a:r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4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MANAGEMENT OF Interest  rate  </a:t>
            </a:r>
            <a:r>
              <a:rPr lang="en-US" altLang="zh-CN" sz="24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risk</a:t>
            </a:r>
            <a:endParaRPr lang="zh-CN" altLang="en-US" sz="2400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4010258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孟生旺</a:t>
            </a: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361923"/>
            <a:ext cx="5185425" cy="8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6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765175"/>
            <a:ext cx="8229600" cy="13676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：计算期末付和期初付永续年金的马考勒久期。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284288" y="1773238"/>
          <a:ext cx="4932362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Equation" r:id="rId3" imgW="2145960" imgH="1701720" progId="Equation.DSMT4">
                  <p:embed/>
                </p:oleObj>
              </mc:Choice>
              <mc:Fallback>
                <p:oleObj name="Equation" r:id="rId3" imgW="2145960" imgH="170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4288" y="1773238"/>
                        <a:ext cx="4932362" cy="390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9632" y="6093296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注：期初付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 + 1/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故马考勒久期为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25043" y="901056"/>
            <a:ext cx="7290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债券到期时间对马考勒久期的影响</a:t>
            </a:r>
            <a:r>
              <a:rPr lang="zh-CN" altLang="en-US" sz="24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（一个反例）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313" y="1700808"/>
            <a:ext cx="8229600" cy="441106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例：债券的面值和偿还值为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元，年息票率为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5%，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每年支付一次利息。债券的到期收益率为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15%，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期限为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年。计算该债券的马考勒久期。如果债券的期限为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年，马考勒久期会如何变化？</a:t>
            </a:r>
            <a:endParaRPr lang="en-US" altLang="zh-CN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答案：分别为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8.36 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8.21 </a:t>
            </a:r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BB2295F-FB34-4CFA-9547-1B79C662550E}" type="slidenum">
              <a:rPr lang="en-US" altLang="zh-CN" sz="1000"/>
              <a:pPr algn="r" eaLnBrk="1" hangingPunct="1"/>
              <a:t>12</a:t>
            </a:fld>
            <a:endParaRPr lang="en-US" altLang="zh-CN" sz="100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39750" y="836712"/>
            <a:ext cx="7290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债券到期时间对马考勒久期的影响</a:t>
            </a:r>
            <a:r>
              <a:rPr lang="zh-CN" altLang="en-US" sz="24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（一个反例） </a:t>
            </a:r>
          </a:p>
        </p:txBody>
      </p:sp>
      <p:sp>
        <p:nvSpPr>
          <p:cNvPr id="11270" name="矩形 1"/>
          <p:cNvSpPr>
            <a:spLocks noChangeArrowheads="1"/>
          </p:cNvSpPr>
          <p:nvPr/>
        </p:nvSpPr>
        <p:spPr bwMode="auto">
          <a:xfrm>
            <a:off x="1331913" y="6248400"/>
            <a:ext cx="45720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00" dirty="0"/>
              <a:t>P=</a:t>
            </a:r>
            <a:r>
              <a:rPr lang="en-US" altLang="zh-CN" sz="100" dirty="0" err="1"/>
              <a:t>P1</a:t>
            </a:r>
            <a:r>
              <a:rPr lang="en-US" altLang="zh-CN" sz="100" dirty="0"/>
              <a:t>=rep(0,60)</a:t>
            </a:r>
          </a:p>
          <a:p>
            <a:r>
              <a:rPr lang="en-US" altLang="zh-CN" sz="100" dirty="0"/>
              <a:t>for (n in 1:60)</a:t>
            </a:r>
          </a:p>
          <a:p>
            <a:r>
              <a:rPr lang="en-US" altLang="zh-CN" sz="100" dirty="0"/>
              <a:t>{P[n]=5*(1-(1+0.15)^(-n))/0.15+100*(1+0.15)^(-n) #</a:t>
            </a:r>
            <a:r>
              <a:rPr lang="zh-CN" altLang="en-US" sz="100" dirty="0"/>
              <a:t>价格</a:t>
            </a:r>
          </a:p>
          <a:p>
            <a:r>
              <a:rPr lang="en-US" altLang="zh-CN" sz="100" dirty="0" err="1"/>
              <a:t>P1</a:t>
            </a:r>
            <a:r>
              <a:rPr lang="en-US" altLang="zh-CN" sz="100" dirty="0"/>
              <a:t>[n]=sum(</a:t>
            </a:r>
            <a:r>
              <a:rPr lang="en-US" altLang="zh-CN" sz="100" dirty="0" err="1"/>
              <a:t>1:n</a:t>
            </a:r>
            <a:r>
              <a:rPr lang="en-US" altLang="zh-CN" sz="100" dirty="0"/>
              <a:t>*c(rep(</a:t>
            </a:r>
            <a:r>
              <a:rPr lang="en-US" altLang="zh-CN" sz="100" dirty="0" err="1"/>
              <a:t>5,n</a:t>
            </a:r>
            <a:r>
              <a:rPr lang="en-US" altLang="zh-CN" sz="100" dirty="0"/>
              <a:t>-1),105)*(1.15)^(-(</a:t>
            </a:r>
            <a:r>
              <a:rPr lang="en-US" altLang="zh-CN" sz="100" dirty="0" err="1"/>
              <a:t>1:n</a:t>
            </a:r>
            <a:r>
              <a:rPr lang="en-US" altLang="zh-CN" sz="100" dirty="0"/>
              <a:t>))) }  #</a:t>
            </a:r>
            <a:r>
              <a:rPr lang="zh-CN" altLang="en-US" sz="100" dirty="0"/>
              <a:t>价格的一阶导数</a:t>
            </a:r>
          </a:p>
          <a:p>
            <a:r>
              <a:rPr lang="en-US" altLang="zh-CN" sz="100" dirty="0"/>
              <a:t>plot(</a:t>
            </a:r>
            <a:r>
              <a:rPr lang="en-US" altLang="zh-CN" sz="100" dirty="0" err="1"/>
              <a:t>1:60,P1</a:t>
            </a:r>
            <a:r>
              <a:rPr lang="en-US" altLang="zh-CN" sz="100" dirty="0"/>
              <a:t>/</a:t>
            </a:r>
            <a:r>
              <a:rPr lang="en-US" altLang="zh-CN" sz="100" dirty="0" err="1"/>
              <a:t>P,pch</a:t>
            </a:r>
            <a:r>
              <a:rPr lang="en-US" altLang="zh-CN" sz="100" dirty="0"/>
              <a:t>='*',type='l',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马考勒久期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债券到期时间</a:t>
            </a:r>
            <a:r>
              <a:rPr lang="en-US" altLang="zh-CN" sz="100" dirty="0"/>
              <a:t>',main='</a:t>
            </a:r>
            <a:r>
              <a:rPr lang="zh-CN" altLang="en-US" sz="100" dirty="0"/>
              <a:t>息票率</a:t>
            </a:r>
            <a:r>
              <a:rPr lang="en-US" altLang="zh-CN" sz="100" dirty="0"/>
              <a:t>=5%</a:t>
            </a:r>
            <a:r>
              <a:rPr lang="zh-CN" altLang="en-US" sz="100" dirty="0"/>
              <a:t>，收益率</a:t>
            </a:r>
            <a:r>
              <a:rPr lang="en-US" altLang="zh-CN" sz="100" dirty="0"/>
              <a:t>=</a:t>
            </a:r>
            <a:r>
              <a:rPr lang="en-US" altLang="zh-CN" sz="100" dirty="0" err="1"/>
              <a:t>15%',col</a:t>
            </a:r>
            <a:r>
              <a:rPr lang="en-US" altLang="zh-CN" sz="100" dirty="0"/>
              <a:t>=2)</a:t>
            </a:r>
            <a:endParaRPr lang="zh-CN" altLang="en-US" sz="100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581352" cy="420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5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3937" y="1484784"/>
            <a:ext cx="8568952" cy="46142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latin typeface="Consolas"/>
                <a:ea typeface="宋体"/>
                <a:cs typeface="Times New Roman"/>
              </a:rPr>
              <a:t>F =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100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b="1" dirty="0">
                <a:latin typeface="Consolas"/>
                <a:ea typeface="宋体"/>
                <a:cs typeface="Times New Roman"/>
              </a:rPr>
            </a:br>
            <a:r>
              <a:rPr lang="en-US" altLang="zh-CN" b="1" dirty="0">
                <a:latin typeface="Consolas"/>
                <a:ea typeface="宋体"/>
                <a:cs typeface="Times New Roman"/>
              </a:rPr>
              <a:t>r =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0.05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b="1" dirty="0">
                <a:latin typeface="Consolas"/>
                <a:ea typeface="宋体"/>
                <a:cs typeface="Times New Roman"/>
              </a:rPr>
            </a:br>
            <a:r>
              <a:rPr lang="en-US" altLang="zh-CN" b="1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0.15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b="1" dirty="0">
                <a:latin typeface="Consolas"/>
                <a:ea typeface="宋体"/>
                <a:cs typeface="Times New Roman"/>
              </a:rPr>
            </a:br>
            <a:r>
              <a:rPr lang="en-US" altLang="zh-CN" b="1" dirty="0">
                <a:latin typeface="Consolas"/>
                <a:ea typeface="宋体"/>
                <a:cs typeface="Times New Roman"/>
              </a:rPr>
              <a:t>P =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D =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NULL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b="1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</a:t>
            </a:r>
            <a:r>
              <a:rPr lang="en-US" altLang="zh-CN" b="1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分别存放价格、久期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b="1" dirty="0">
                <a:latin typeface="Consolas"/>
                <a:ea typeface="宋体"/>
                <a:cs typeface="Times New Roman"/>
              </a:rPr>
            </a:br>
            <a:r>
              <a:rPr lang="en-US" altLang="zh-CN" b="1" dirty="0">
                <a:latin typeface="Consolas"/>
                <a:ea typeface="宋体"/>
                <a:cs typeface="Times New Roman"/>
              </a:rPr>
              <a:t>for (t in </a:t>
            </a:r>
            <a:r>
              <a:rPr lang="en-US" altLang="zh-CN" b="1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:</a:t>
            </a:r>
            <a:r>
              <a:rPr lang="en-US" altLang="zh-CN" b="1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60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) {</a:t>
            </a:r>
            <a:br>
              <a:rPr lang="en-US" altLang="zh-CN" b="1" dirty="0">
                <a:latin typeface="Consolas"/>
                <a:ea typeface="宋体"/>
                <a:cs typeface="Times New Roman"/>
              </a:rPr>
            </a:br>
            <a:r>
              <a:rPr lang="en-US" altLang="zh-CN" b="1" dirty="0">
                <a:latin typeface="Consolas"/>
                <a:ea typeface="宋体"/>
                <a:cs typeface="Times New Roman"/>
              </a:rPr>
              <a:t>    cash =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rep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(r *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F, t -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), r *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F +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F)  </a:t>
            </a:r>
            <a:r>
              <a:rPr lang="en-US" altLang="zh-CN" b="1" dirty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</a:t>
            </a:r>
            <a:r>
              <a:rPr lang="en-US" altLang="zh-CN" b="1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债券的现金流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b="1" dirty="0">
                <a:latin typeface="Consolas"/>
                <a:ea typeface="宋体"/>
                <a:cs typeface="Times New Roman"/>
              </a:rPr>
            </a:br>
            <a:r>
              <a:rPr lang="en-US" altLang="zh-CN" b="1" dirty="0">
                <a:latin typeface="Consolas"/>
                <a:ea typeface="宋体"/>
                <a:cs typeface="Times New Roman"/>
              </a:rPr>
              <a:t>    P[t] =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(cash *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b="1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 +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)^(-(</a:t>
            </a:r>
            <a:r>
              <a:rPr lang="en-US" altLang="zh-CN" b="1" dirty="0" err="1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b="1" dirty="0" err="1">
                <a:latin typeface="Consolas"/>
                <a:ea typeface="宋体"/>
                <a:cs typeface="Times New Roman"/>
              </a:rPr>
              <a:t>:t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)))  </a:t>
            </a:r>
            <a:r>
              <a:rPr lang="en-US" altLang="zh-CN" b="1" dirty="0" smtClean="0"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dirty="0" smtClean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</a:t>
            </a:r>
            <a:r>
              <a:rPr lang="en-US" altLang="zh-CN" b="1" dirty="0" err="1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价格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b="1" dirty="0">
                <a:latin typeface="Consolas"/>
                <a:ea typeface="宋体"/>
                <a:cs typeface="Times New Roman"/>
              </a:rPr>
            </a:br>
            <a:r>
              <a:rPr lang="en-US" altLang="zh-CN" b="1" dirty="0">
                <a:latin typeface="Consolas"/>
                <a:ea typeface="宋体"/>
                <a:cs typeface="Times New Roman"/>
              </a:rPr>
              <a:t>    D[t] =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sum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((</a:t>
            </a:r>
            <a:r>
              <a:rPr lang="en-US" altLang="zh-CN" b="1" dirty="0" err="1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b="1" dirty="0" err="1">
                <a:latin typeface="Consolas"/>
                <a:ea typeface="宋体"/>
                <a:cs typeface="Times New Roman"/>
              </a:rPr>
              <a:t>:t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) *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(cash *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b="1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 +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 err="1">
                <a:latin typeface="Consolas"/>
                <a:ea typeface="宋体"/>
                <a:cs typeface="Times New Roman"/>
              </a:rPr>
              <a:t>i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)^(-(</a:t>
            </a:r>
            <a:r>
              <a:rPr lang="en-US" altLang="zh-CN" b="1" dirty="0" err="1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b="1" dirty="0" err="1">
                <a:latin typeface="Consolas"/>
                <a:ea typeface="宋体"/>
                <a:cs typeface="Times New Roman"/>
              </a:rPr>
              <a:t>:t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))))/P[t]  </a:t>
            </a:r>
            <a:r>
              <a:rPr lang="en-US" altLang="zh-CN" b="1" dirty="0" smtClean="0">
                <a:solidFill>
                  <a:srgbClr val="8F5902"/>
                </a:solidFill>
                <a:latin typeface="Consolas"/>
                <a:ea typeface="宋体"/>
                <a:cs typeface="Times New Roman"/>
              </a:rPr>
              <a:t>#</a:t>
            </a:r>
            <a:r>
              <a:rPr lang="zh-CN" altLang="en-US" b="1" dirty="0" smtClean="0">
                <a:solidFill>
                  <a:srgbClr val="8F5902"/>
                </a:solidFill>
                <a:latin typeface="宋体"/>
                <a:ea typeface="宋体"/>
                <a:cs typeface="Times New Roman"/>
              </a:rPr>
              <a:t>马考勒久期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/>
            </a:r>
            <a:br>
              <a:rPr lang="en-US" altLang="zh-CN" b="1" dirty="0">
                <a:latin typeface="Consolas"/>
                <a:ea typeface="宋体"/>
                <a:cs typeface="Times New Roman"/>
              </a:rPr>
            </a:br>
            <a:r>
              <a:rPr lang="en-US" altLang="zh-CN" b="1" dirty="0">
                <a:latin typeface="Consolas"/>
                <a:ea typeface="宋体"/>
                <a:cs typeface="Times New Roman"/>
              </a:rPr>
              <a:t>}</a:t>
            </a:r>
            <a:br>
              <a:rPr lang="en-US" altLang="zh-CN" b="1" dirty="0">
                <a:latin typeface="Consolas"/>
                <a:ea typeface="宋体"/>
                <a:cs typeface="Times New Roman"/>
              </a:rPr>
            </a:b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plot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b="1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1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:</a:t>
            </a:r>
            <a:r>
              <a:rPr lang="en-US" altLang="zh-CN" b="1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60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, D, </a:t>
            </a:r>
            <a:r>
              <a:rPr lang="en-US" altLang="zh-CN" b="1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type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=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"l"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ylab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b="1" dirty="0" err="1">
                <a:solidFill>
                  <a:srgbClr val="4E9A06"/>
                </a:solidFill>
                <a:latin typeface="宋体"/>
                <a:ea typeface="宋体"/>
                <a:cs typeface="Times New Roman"/>
              </a:rPr>
              <a:t>马考勒久期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b="1" dirty="0" err="1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xlab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 =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b="1" dirty="0" err="1">
                <a:solidFill>
                  <a:srgbClr val="4E9A06"/>
                </a:solidFill>
                <a:latin typeface="宋体"/>
                <a:ea typeface="宋体"/>
                <a:cs typeface="Times New Roman"/>
              </a:rPr>
              <a:t>债券到期时间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b="1" dirty="0" smtClean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main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=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altLang="zh-CN" b="1" dirty="0" err="1">
                <a:solidFill>
                  <a:srgbClr val="4E9A06"/>
                </a:solidFill>
                <a:latin typeface="宋体"/>
                <a:ea typeface="宋体"/>
                <a:cs typeface="Times New Roman"/>
              </a:rPr>
              <a:t>息票率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=5%</a:t>
            </a:r>
            <a:r>
              <a:rPr lang="en-US" altLang="zh-CN" b="1" dirty="0">
                <a:solidFill>
                  <a:srgbClr val="4E9A06"/>
                </a:solidFill>
                <a:latin typeface="宋体"/>
                <a:ea typeface="宋体"/>
                <a:cs typeface="Times New Roman"/>
              </a:rPr>
              <a:t>，</a:t>
            </a:r>
            <a:r>
              <a:rPr lang="en-US" altLang="zh-CN" b="1" dirty="0" err="1">
                <a:solidFill>
                  <a:srgbClr val="4E9A06"/>
                </a:solidFill>
                <a:latin typeface="宋体"/>
                <a:ea typeface="宋体"/>
                <a:cs typeface="Times New Roman"/>
              </a:rPr>
              <a:t>收益率</a:t>
            </a:r>
            <a:r>
              <a:rPr lang="en-US" altLang="zh-CN" b="1" dirty="0">
                <a:solidFill>
                  <a:srgbClr val="4E9A06"/>
                </a:solidFill>
                <a:latin typeface="Consolas"/>
                <a:ea typeface="宋体"/>
                <a:cs typeface="Times New Roman"/>
              </a:rPr>
              <a:t>=15%"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, </a:t>
            </a:r>
            <a:r>
              <a:rPr lang="en-US" altLang="zh-CN" b="1" dirty="0">
                <a:solidFill>
                  <a:srgbClr val="204A87"/>
                </a:solidFill>
                <a:latin typeface="Consolas"/>
                <a:ea typeface="宋体"/>
                <a:cs typeface="Times New Roman"/>
              </a:rPr>
              <a:t>col =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dirty="0">
                <a:solidFill>
                  <a:srgbClr val="0000CF"/>
                </a:solidFill>
                <a:latin typeface="Consolas"/>
                <a:ea typeface="宋体"/>
                <a:cs typeface="Times New Roman"/>
              </a:rPr>
              <a:t>2</a:t>
            </a:r>
            <a:r>
              <a:rPr lang="en-US" altLang="zh-CN" b="1" dirty="0">
                <a:latin typeface="Consolas"/>
                <a:ea typeface="宋体"/>
                <a:cs typeface="Times New Roman"/>
              </a:rPr>
              <a:t>)</a:t>
            </a:r>
            <a:endParaRPr lang="zh-CN" altLang="zh-CN" b="1" dirty="0">
              <a:effectLst/>
              <a:latin typeface="Consolas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49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9A4B768-4397-4214-AF25-3E23979930A7}" type="slidenum">
              <a:rPr lang="en-US" altLang="zh-CN" sz="1000" b="1"/>
              <a:pPr algn="r" eaLnBrk="1" hangingPunct="1"/>
              <a:t>14</a:t>
            </a:fld>
            <a:endParaRPr lang="en-US" altLang="zh-CN" sz="1000" b="1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4731" y="624533"/>
            <a:ext cx="8229600" cy="7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（修正）久期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313"/>
            <a:ext cx="8229600" cy="46275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修正久期（</a:t>
            </a:r>
            <a:r>
              <a:rPr lang="en-US" altLang="zh-CN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modified duration</a:t>
            </a:r>
            <a:r>
              <a:rPr lang="zh-CN" altLang="en-US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名义收益率变化时资产价格的单位变化速率。</a:t>
            </a:r>
          </a:p>
          <a:p>
            <a:pPr>
              <a:lnSpc>
                <a:spcPct val="130000"/>
              </a:lnSpc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b="1" i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b="1" i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表示每年复利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次的年名义收益率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修正久期越大，价格波动幅度越大，利率风险越高。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30347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>
            <p:extLst/>
          </p:nvPr>
        </p:nvGraphicFramePr>
        <p:xfrm>
          <a:off x="2267744" y="2780928"/>
          <a:ext cx="2538412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0" name="Equation" r:id="rId3" imgW="1282680" imgH="1130040" progId="Equation.DSMT4">
                  <p:embed/>
                </p:oleObj>
              </mc:Choice>
              <mc:Fallback>
                <p:oleObj name="Equation" r:id="rId3" imgW="128268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780928"/>
                        <a:ext cx="2538412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97638"/>
              </p:ext>
            </p:extLst>
          </p:nvPr>
        </p:nvGraphicFramePr>
        <p:xfrm>
          <a:off x="5724128" y="694383"/>
          <a:ext cx="329690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Equation" r:id="rId5" imgW="1854000" imgH="406080" progId="Equation.DSMT4">
                  <p:embed/>
                </p:oleObj>
              </mc:Choice>
              <mc:Fallback>
                <p:oleObj name="Equation" r:id="rId5" imgW="1854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694383"/>
                        <a:ext cx="3296904" cy="72008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06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C367714-A914-4189-85B2-787762BD7273}" type="slidenum">
              <a:rPr lang="en-US" altLang="zh-CN" sz="1000" b="1"/>
              <a:pPr algn="r" eaLnBrk="1" hangingPunct="1"/>
              <a:t>15</a:t>
            </a:fld>
            <a:endParaRPr lang="en-US" altLang="zh-CN" sz="1000" b="1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" y="765175"/>
            <a:ext cx="8229600" cy="5346700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资产价格对名义收益率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（假设每年复利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次）求导可得：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24585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/>
          </p:nvPr>
        </p:nvGraphicFramePr>
        <p:xfrm>
          <a:off x="1017588" y="1798638"/>
          <a:ext cx="6891337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8" name="Equation" r:id="rId3" imgW="2793960" imgH="444240" progId="Equation.DSMT4">
                  <p:embed/>
                </p:oleObj>
              </mc:Choice>
              <mc:Fallback>
                <p:oleObj name="Equation" r:id="rId3" imgW="2793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798638"/>
                        <a:ext cx="6891337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28125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/>
          </p:nvPr>
        </p:nvGraphicFramePr>
        <p:xfrm>
          <a:off x="1687513" y="3114675"/>
          <a:ext cx="27209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9" name="Equation" r:id="rId5" imgW="1206360" imgH="634680" progId="Equation.DSMT4">
                  <p:embed/>
                </p:oleObj>
              </mc:Choice>
              <mc:Fallback>
                <p:oleObj name="Equation" r:id="rId5" imgW="12063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3114675"/>
                        <a:ext cx="2720975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/>
          </p:nvPr>
        </p:nvGraphicFramePr>
        <p:xfrm>
          <a:off x="5186363" y="3357563"/>
          <a:ext cx="1966912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0" name="Equation" r:id="rId7" imgW="723600" imgH="419040" progId="Equation.DSMT4">
                  <p:embed/>
                </p:oleObj>
              </mc:Choice>
              <mc:Fallback>
                <p:oleObj name="Equation" r:id="rId7" imgW="723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3357563"/>
                        <a:ext cx="1966912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/>
          </p:nvPr>
        </p:nvGraphicFramePr>
        <p:xfrm>
          <a:off x="5157788" y="4843463"/>
          <a:ext cx="22479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Equation" r:id="rId9" imgW="1002960" imgH="431640" progId="Equation.DSMT4">
                  <p:embed/>
                </p:oleObj>
              </mc:Choice>
              <mc:Fallback>
                <p:oleObj name="Equation" r:id="rId9" imgW="1002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843463"/>
                        <a:ext cx="2247900" cy="9683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47664" y="486916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分子上除以价格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b="1" dirty="0" smtClean="0">
                <a:solidFill>
                  <a:srgbClr val="FF0000"/>
                </a:solidFill>
              </a:rPr>
              <a:t>就是到期时间的加权平均数，即马考勒久期</a:t>
            </a: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6248400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注意</a:t>
            </a:r>
            <a:r>
              <a:rPr lang="zh-CN" altLang="en-US" b="1" dirty="0" smtClean="0"/>
              <a:t>：使用不同的名义收益率（即 </a:t>
            </a:r>
            <a:r>
              <a:rPr lang="en-US" altLang="zh-CN" b="1" i="1" dirty="0" smtClean="0"/>
              <a:t>m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不同），修正久期不同。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939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 noChangeArrowheads="1"/>
          </p:cNvSpPr>
          <p:nvPr/>
        </p:nvSpPr>
        <p:spPr bwMode="auto">
          <a:xfrm>
            <a:off x="6553200" y="61864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058BD16-7D97-4695-93F0-B5C07C5CC1D1}" type="slidenum">
              <a:rPr lang="en-US" altLang="zh-CN" sz="1000"/>
              <a:pPr algn="r" eaLnBrk="1" hangingPunct="1"/>
              <a:t>16</a:t>
            </a:fld>
            <a:endParaRPr lang="en-US" altLang="zh-CN" sz="10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685800"/>
            <a:ext cx="8229600" cy="53467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修正久期与马考勒久期的关系：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→∞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另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一种解释：当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→∞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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，故有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29554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/>
          </p:nvPr>
        </p:nvGraphicFramePr>
        <p:xfrm>
          <a:off x="2784475" y="1606550"/>
          <a:ext cx="18478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0" name="Equation" r:id="rId3" imgW="825480" imgH="431640" progId="Equation.DSMT4">
                  <p:embed/>
                </p:oleObj>
              </mc:Choice>
              <mc:Fallback>
                <p:oleObj name="Equation" r:id="rId3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1606550"/>
                        <a:ext cx="18478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29554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>
            <p:extLst/>
          </p:nvPr>
        </p:nvGraphicFramePr>
        <p:xfrm>
          <a:off x="1350963" y="5078413"/>
          <a:ext cx="58229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1" name="Equation" r:id="rId5" imgW="2209680" imgH="419040" progId="Equation.DSMT4">
                  <p:embed/>
                </p:oleObj>
              </mc:Choice>
              <mc:Fallback>
                <p:oleObj name="Equation" r:id="rId5" imgW="2209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078413"/>
                        <a:ext cx="58229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0" y="3026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>
            <p:extLst/>
          </p:nvPr>
        </p:nvGraphicFramePr>
        <p:xfrm>
          <a:off x="3292475" y="3133725"/>
          <a:ext cx="16922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2" name="Equation" r:id="rId7" imgW="761760" imgH="279360" progId="Equation.DSMT4">
                  <p:embed/>
                </p:oleObj>
              </mc:Choice>
              <mc:Fallback>
                <p:oleObj name="Equation" r:id="rId7" imgW="761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133725"/>
                        <a:ext cx="16922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26BB0EF3-CEF6-4A6E-8235-A7C320EF5595}" type="slidenum">
              <a:rPr lang="en-US" altLang="zh-CN" sz="1000" b="1"/>
              <a:pPr algn="r" eaLnBrk="1" hangingPunct="1"/>
              <a:t>17</a:t>
            </a:fld>
            <a:endParaRPr lang="en-US" altLang="zh-CN" sz="1000" b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2080"/>
            <a:ext cx="8229600" cy="4525963"/>
          </a:xfrm>
        </p:spPr>
        <p:txBody>
          <a:bodyPr/>
          <a:lstStyle/>
          <a:p>
            <a:r>
              <a:rPr 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资产价格与久期的关系：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/>
          </p:nvPr>
        </p:nvGraphicFramePr>
        <p:xfrm>
          <a:off x="1335088" y="1428750"/>
          <a:ext cx="60293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2" name="Equation" r:id="rId3" imgW="2705040" imgH="419040" progId="Equation.DSMT4">
                  <p:embed/>
                </p:oleObj>
              </mc:Choice>
              <mc:Fallback>
                <p:oleObj name="Equation" r:id="rId3" imgW="2705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1428750"/>
                        <a:ext cx="60293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>
            <p:extLst/>
          </p:nvPr>
        </p:nvGraphicFramePr>
        <p:xfrm>
          <a:off x="3542882" y="2852936"/>
          <a:ext cx="30337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Equation" r:id="rId5" imgW="1333440" imgH="393480" progId="Equation.DSMT4">
                  <p:embed/>
                </p:oleObj>
              </mc:Choice>
              <mc:Fallback>
                <p:oleObj name="Equation" r:id="rId5" imgW="1333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882" y="2852936"/>
                        <a:ext cx="30337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85813" y="3937917"/>
            <a:ext cx="79216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注： 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△</a:t>
            </a:r>
            <a:r>
              <a:rPr lang="en-US" altLang="zh-CN" sz="2400" b="1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表示名义收益率的变化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，用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基点（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base points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表述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。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一个基点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为 </a:t>
            </a:r>
            <a:r>
              <a:rPr lang="en-US" altLang="zh-CN" sz="2400" b="1" dirty="0" smtClean="0">
                <a:latin typeface="+mn-lt"/>
                <a:ea typeface="黑体" panose="02010609060101010101" pitchFamily="49" charset="-122"/>
              </a:rPr>
              <a:t>0.01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%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594928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：资产价格与马考勒久期的关系？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61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62068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例：债券的价格为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115.92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元，到期收益率为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7%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，修正久期为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8.37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。计算到期收益率上升为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7.05%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时，债券的价格为多少。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解：当收益率上升时，债券价格下降的百分比为：</a:t>
            </a:r>
          </a:p>
          <a:p>
            <a:pPr algn="just">
              <a:lnSpc>
                <a:spcPct val="150000"/>
              </a:lnSpc>
            </a:pPr>
            <a:endParaRPr lang="zh-CN" altLang="en-US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所以新的债券价格近似为： </a:t>
            </a:r>
          </a:p>
          <a:p>
            <a:pPr algn="just">
              <a:lnSpc>
                <a:spcPct val="150000"/>
              </a:lnSpc>
            </a:pPr>
            <a:endParaRPr lang="en-US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/>
          </p:nvPr>
        </p:nvGraphicFramePr>
        <p:xfrm>
          <a:off x="1209675" y="3214688"/>
          <a:ext cx="70691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6" name="Equation" r:id="rId3" imgW="3149280" imgH="393480" progId="Equation.DSMT4">
                  <p:embed/>
                </p:oleObj>
              </mc:Choice>
              <mc:Fallback>
                <p:oleObj name="Equation" r:id="rId3" imgW="314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214688"/>
                        <a:ext cx="70691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042988" y="5084763"/>
          <a:ext cx="43195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r:id="rId5" imgW="1789923" imgH="203112" progId="Equation.DSMT4">
                  <p:embed/>
                </p:oleObj>
              </mc:Choice>
              <mc:Fallback>
                <p:oleObj r:id="rId5" imgW="178992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431958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2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42780238-74DA-42EF-A08D-7CC4CEE4A61E}" type="slidenum">
              <a:rPr lang="en-US" altLang="zh-CN" sz="1000"/>
              <a:pPr algn="r" eaLnBrk="1" hangingPunct="1"/>
              <a:t>19</a:t>
            </a:fld>
            <a:endParaRPr lang="en-US" altLang="zh-CN" sz="10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967232"/>
            <a:ext cx="8229600" cy="72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Exercise 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844675"/>
            <a:ext cx="82296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The current price of a bond is 100. The derivative of the price with respect to the yield to maturity is –700. The yield to maturity is 8%. 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Calculate the Macaulay duration of that bond.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1116013" y="6526213"/>
            <a:ext cx="858837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 dirty="0" err="1"/>
              <a:t>i</a:t>
            </a:r>
            <a:r>
              <a:rPr lang="en-US" altLang="zh-CN" sz="100" dirty="0"/>
              <a:t>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(0,0.15,0.01)</a:t>
            </a:r>
          </a:p>
          <a:p>
            <a:pPr eaLnBrk="1" hangingPunct="1"/>
            <a:r>
              <a:rPr lang="en-US" altLang="zh-CN" sz="100" dirty="0"/>
              <a:t>A=5*(1-(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)^(-5))/</a:t>
            </a:r>
            <a:r>
              <a:rPr lang="en-US" altLang="zh-CN" sz="100" dirty="0" err="1"/>
              <a:t>i+100</a:t>
            </a:r>
            <a:r>
              <a:rPr lang="en-US" altLang="zh-CN" sz="100" dirty="0"/>
              <a:t>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)^(-5)</a:t>
            </a:r>
          </a:p>
          <a:p>
            <a:pPr eaLnBrk="1" hangingPunct="1"/>
            <a:r>
              <a:rPr lang="en-US" altLang="zh-CN" sz="100" dirty="0"/>
              <a:t>B=5*(1-(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)^(-10))/</a:t>
            </a:r>
            <a:r>
              <a:rPr lang="en-US" altLang="zh-CN" sz="100" dirty="0" err="1"/>
              <a:t>i+100</a:t>
            </a:r>
            <a:r>
              <a:rPr lang="en-US" altLang="zh-CN" sz="100" dirty="0"/>
              <a:t>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)^(-10)</a:t>
            </a:r>
          </a:p>
          <a:p>
            <a:pPr eaLnBrk="1" hangingPunct="1"/>
            <a:r>
              <a:rPr lang="en-US" altLang="zh-CN" sz="100" dirty="0"/>
              <a:t>C=5*(1-(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)^(-25))/</a:t>
            </a:r>
            <a:r>
              <a:rPr lang="en-US" altLang="zh-CN" sz="100" dirty="0" err="1"/>
              <a:t>i+100</a:t>
            </a:r>
            <a:r>
              <a:rPr lang="en-US" altLang="zh-CN" sz="100" dirty="0"/>
              <a:t>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)^(-25)</a:t>
            </a:r>
          </a:p>
          <a:p>
            <a:pPr eaLnBrk="1" hangingPunct="1"/>
            <a:r>
              <a:rPr lang="en-US" altLang="zh-CN" sz="100" dirty="0"/>
              <a:t>plot(</a:t>
            </a:r>
            <a:r>
              <a:rPr lang="en-US" altLang="zh-CN" sz="100" dirty="0" err="1"/>
              <a:t>i,A,type</a:t>
            </a:r>
            <a:r>
              <a:rPr lang="en-US" altLang="zh-CN" sz="100" dirty="0"/>
              <a:t>='l',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=c(40,150),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</a:t>
            </a:r>
            <a:r>
              <a:rPr lang="en-US" altLang="zh-CN" sz="100" dirty="0" err="1"/>
              <a:t>1,col</a:t>
            </a:r>
            <a:r>
              <a:rPr lang="en-US" altLang="zh-CN" sz="100" dirty="0"/>
              <a:t>=</a:t>
            </a:r>
            <a:r>
              <a:rPr lang="en-US" altLang="zh-CN" sz="100" dirty="0" err="1"/>
              <a:t>1,xlab</a:t>
            </a:r>
            <a:r>
              <a:rPr lang="en-US" altLang="zh-CN" sz="100" dirty="0"/>
              <a:t>="</a:t>
            </a:r>
            <a:r>
              <a:rPr lang="zh-CN" altLang="en-US" sz="100" dirty="0"/>
              <a:t>到期收益率</a:t>
            </a:r>
            <a:r>
              <a:rPr lang="en-US" altLang="zh-CN" sz="100" dirty="0"/>
              <a:t>",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债券价格</a:t>
            </a:r>
            <a:r>
              <a:rPr lang="en-US" altLang="zh-CN" sz="100" dirty="0"/>
              <a:t>',main="</a:t>
            </a:r>
            <a:r>
              <a:rPr lang="zh-CN" altLang="en-US" sz="100" dirty="0"/>
              <a:t>面值均为</a:t>
            </a:r>
            <a:r>
              <a:rPr lang="en-US" altLang="zh-CN" sz="100" dirty="0"/>
              <a:t>100</a:t>
            </a:r>
            <a:r>
              <a:rPr lang="zh-CN" altLang="en-US" sz="100" dirty="0"/>
              <a:t>，息票率均为</a:t>
            </a:r>
            <a:r>
              <a:rPr lang="en-US" altLang="zh-CN" sz="100" dirty="0"/>
              <a:t>5%",</a:t>
            </a:r>
            <a:r>
              <a:rPr lang="en-US" altLang="zh-CN" sz="100" dirty="0" err="1"/>
              <a:t>lwd</a:t>
            </a:r>
            <a:r>
              <a:rPr lang="en-US" altLang="zh-CN" sz="100" dirty="0"/>
              <a:t>=2)</a:t>
            </a:r>
          </a:p>
          <a:p>
            <a:pPr eaLnBrk="1" hangingPunct="1"/>
            <a:r>
              <a:rPr lang="en-US" altLang="zh-CN" sz="100" dirty="0"/>
              <a:t>lines(</a:t>
            </a:r>
            <a:r>
              <a:rPr lang="en-US" altLang="zh-CN" sz="100" dirty="0" err="1"/>
              <a:t>i,B,type</a:t>
            </a:r>
            <a:r>
              <a:rPr lang="en-US" altLang="zh-CN" sz="100" dirty="0"/>
              <a:t>='l',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</a:t>
            </a:r>
            <a:r>
              <a:rPr lang="en-US" altLang="zh-CN" sz="100" dirty="0" err="1"/>
              <a:t>2,col</a:t>
            </a:r>
            <a:r>
              <a:rPr lang="en-US" altLang="zh-CN" sz="100" dirty="0"/>
              <a:t>=</a:t>
            </a:r>
            <a:r>
              <a:rPr lang="en-US" altLang="zh-CN" sz="100" dirty="0" err="1"/>
              <a:t>2,lwd</a:t>
            </a:r>
            <a:r>
              <a:rPr lang="en-US" altLang="zh-CN" sz="100" dirty="0"/>
              <a:t>=2)</a:t>
            </a:r>
          </a:p>
          <a:p>
            <a:pPr eaLnBrk="1" hangingPunct="1"/>
            <a:r>
              <a:rPr lang="en-US" altLang="zh-CN" sz="100" dirty="0"/>
              <a:t>lines(</a:t>
            </a:r>
            <a:r>
              <a:rPr lang="en-US" altLang="zh-CN" sz="100" dirty="0" err="1"/>
              <a:t>i,C,type</a:t>
            </a:r>
            <a:r>
              <a:rPr lang="en-US" altLang="zh-CN" sz="100" dirty="0"/>
              <a:t>='l',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</a:t>
            </a:r>
            <a:r>
              <a:rPr lang="en-US" altLang="zh-CN" sz="100" dirty="0" err="1"/>
              <a:t>3,col</a:t>
            </a:r>
            <a:r>
              <a:rPr lang="en-US" altLang="zh-CN" sz="100" dirty="0"/>
              <a:t>=</a:t>
            </a:r>
            <a:r>
              <a:rPr lang="en-US" altLang="zh-CN" sz="100" dirty="0" err="1"/>
              <a:t>4,lwd</a:t>
            </a:r>
            <a:r>
              <a:rPr lang="en-US" altLang="zh-CN" sz="100" dirty="0"/>
              <a:t>=2)</a:t>
            </a:r>
          </a:p>
          <a:p>
            <a:pPr eaLnBrk="1" hangingPunct="1"/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',c('5</a:t>
            </a:r>
            <a:r>
              <a:rPr lang="zh-CN" altLang="en-US" sz="100" dirty="0"/>
              <a:t>年期债券</a:t>
            </a:r>
            <a:r>
              <a:rPr lang="en-US" altLang="zh-CN" sz="100" dirty="0"/>
              <a:t>','10</a:t>
            </a:r>
            <a:r>
              <a:rPr lang="zh-CN" altLang="en-US" sz="100" dirty="0"/>
              <a:t>年期债券</a:t>
            </a:r>
            <a:r>
              <a:rPr lang="en-US" altLang="zh-CN" sz="100" dirty="0"/>
              <a:t>','25</a:t>
            </a:r>
            <a:r>
              <a:rPr lang="zh-CN" altLang="en-US" sz="100" dirty="0"/>
              <a:t>年期债券</a:t>
            </a:r>
            <a:r>
              <a:rPr lang="en-US" altLang="zh-CN" sz="100" dirty="0"/>
              <a:t>'),</a:t>
            </a:r>
            <a:r>
              <a:rPr lang="en-US" altLang="zh-CN" sz="100" dirty="0" err="1"/>
              <a:t>bty</a:t>
            </a:r>
            <a:r>
              <a:rPr lang="en-US" altLang="zh-CN" sz="100" dirty="0"/>
              <a:t>='n',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=c(1,2,3),col=c(1,2,4),</a:t>
            </a:r>
            <a:r>
              <a:rPr lang="en-US" altLang="zh-CN" sz="100" dirty="0" err="1"/>
              <a:t>lwd</a:t>
            </a:r>
            <a:r>
              <a:rPr lang="en-US" altLang="zh-CN" sz="100" dirty="0"/>
              <a:t>=2)</a:t>
            </a:r>
          </a:p>
          <a:p>
            <a:pPr eaLnBrk="1" hangingPunct="1"/>
            <a:endParaRPr lang="zh-CN" altLang="en-US" sz="100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25" y="1259300"/>
            <a:ext cx="6432234" cy="509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7619" y="73608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什么是利率风险？</a:t>
            </a:r>
            <a:endParaRPr lang="zh-CN" altLang="en-US" sz="2800" b="1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6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5174740-810D-4D54-9E22-48D04AB2C9B6}" type="slidenum">
              <a:rPr lang="en-US" altLang="zh-CN" sz="1000"/>
              <a:pPr algn="r" eaLnBrk="1" hangingPunct="1"/>
              <a:t>20</a:t>
            </a:fld>
            <a:endParaRPr lang="en-US" altLang="zh-CN" sz="100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84213" y="661988"/>
            <a:ext cx="170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/>
              <a:t>Solution</a:t>
            </a:r>
            <a:r>
              <a:rPr lang="zh-CN" altLang="en-US" sz="2400" b="1"/>
              <a:t>：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/>
          </p:nvPr>
        </p:nvGraphicFramePr>
        <p:xfrm>
          <a:off x="1907704" y="1700808"/>
          <a:ext cx="4211638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" name="Equation" r:id="rId3" imgW="1917360" imgH="1955520" progId="Equation.DSMT4">
                  <p:embed/>
                </p:oleObj>
              </mc:Choice>
              <mc:Fallback>
                <p:oleObj name="Equation" r:id="rId3" imgW="191736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00808"/>
                        <a:ext cx="4211638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59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62D28ED-754C-416A-AE98-A878E016ED9E}" type="slidenum">
              <a:rPr lang="en-US" altLang="zh-CN" sz="1000"/>
              <a:pPr algn="r" eaLnBrk="1" hangingPunct="1"/>
              <a:t>21</a:t>
            </a:fld>
            <a:endParaRPr lang="en-US" altLang="zh-CN" sz="1000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3507129" y="627980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近似误差？</a:t>
            </a:r>
            <a:endParaRPr lang="zh-CN" altLang="en-US" sz="2400" b="1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6" name="Line 8"/>
          <p:cNvSpPr>
            <a:spLocks noChangeShapeType="1"/>
          </p:cNvSpPr>
          <p:nvPr/>
        </p:nvSpPr>
        <p:spPr bwMode="auto">
          <a:xfrm>
            <a:off x="2844800" y="4219575"/>
            <a:ext cx="35718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Freeform 9"/>
          <p:cNvSpPr>
            <a:spLocks/>
          </p:cNvSpPr>
          <p:nvPr/>
        </p:nvSpPr>
        <p:spPr bwMode="auto">
          <a:xfrm>
            <a:off x="2987675" y="1052513"/>
            <a:ext cx="3024188" cy="2160587"/>
          </a:xfrm>
          <a:custGeom>
            <a:avLst/>
            <a:gdLst>
              <a:gd name="T0" fmla="*/ 0 w 2730"/>
              <a:gd name="T1" fmla="*/ 0 h 1472"/>
              <a:gd name="T2" fmla="*/ 2147483647 w 2730"/>
              <a:gd name="T3" fmla="*/ 2147483647 h 1472"/>
              <a:gd name="T4" fmla="*/ 2147483647 w 2730"/>
              <a:gd name="T5" fmla="*/ 2147483647 h 1472"/>
              <a:gd name="T6" fmla="*/ 2147483647 w 2730"/>
              <a:gd name="T7" fmla="*/ 2147483647 h 1472"/>
              <a:gd name="T8" fmla="*/ 2147483647 w 2730"/>
              <a:gd name="T9" fmla="*/ 2147483647 h 1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0"/>
              <a:gd name="T16" fmla="*/ 0 h 1472"/>
              <a:gd name="T17" fmla="*/ 2730 w 2730"/>
              <a:gd name="T18" fmla="*/ 1472 h 14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0" h="1472">
                <a:moveTo>
                  <a:pt x="0" y="0"/>
                </a:moveTo>
                <a:cubicBezTo>
                  <a:pt x="52" y="190"/>
                  <a:pt x="105" y="380"/>
                  <a:pt x="210" y="570"/>
                </a:cubicBezTo>
                <a:cubicBezTo>
                  <a:pt x="315" y="760"/>
                  <a:pt x="420" y="997"/>
                  <a:pt x="630" y="1140"/>
                </a:cubicBezTo>
                <a:cubicBezTo>
                  <a:pt x="840" y="1283"/>
                  <a:pt x="1120" y="1378"/>
                  <a:pt x="1470" y="1425"/>
                </a:cubicBezTo>
                <a:cubicBezTo>
                  <a:pt x="1820" y="1472"/>
                  <a:pt x="2275" y="1448"/>
                  <a:pt x="2730" y="1425"/>
                </a:cubicBezTo>
              </a:path>
            </a:pathLst>
          </a:custGeom>
          <a:noFill/>
          <a:ln w="2857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10"/>
          <p:cNvSpPr>
            <a:spLocks noChangeShapeType="1"/>
          </p:cNvSpPr>
          <p:nvPr/>
        </p:nvSpPr>
        <p:spPr bwMode="auto">
          <a:xfrm>
            <a:off x="3059113" y="1773238"/>
            <a:ext cx="1225550" cy="2159000"/>
          </a:xfrm>
          <a:prstGeom prst="line">
            <a:avLst/>
          </a:prstGeom>
          <a:noFill/>
          <a:ln w="28575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11"/>
          <p:cNvSpPr>
            <a:spLocks noChangeShapeType="1"/>
          </p:cNvSpPr>
          <p:nvPr/>
        </p:nvSpPr>
        <p:spPr bwMode="auto">
          <a:xfrm>
            <a:off x="4138613" y="2997200"/>
            <a:ext cx="1587" cy="122713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12"/>
          <p:cNvSpPr>
            <a:spLocks noChangeShapeType="1"/>
          </p:cNvSpPr>
          <p:nvPr/>
        </p:nvSpPr>
        <p:spPr bwMode="auto">
          <a:xfrm>
            <a:off x="3419475" y="4076700"/>
            <a:ext cx="0" cy="1444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13"/>
          <p:cNvSpPr>
            <a:spLocks noChangeShapeType="1"/>
          </p:cNvSpPr>
          <p:nvPr/>
        </p:nvSpPr>
        <p:spPr bwMode="auto">
          <a:xfrm>
            <a:off x="4138613" y="4076700"/>
            <a:ext cx="1587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4"/>
          <p:cNvSpPr>
            <a:spLocks noChangeShapeType="1"/>
          </p:cNvSpPr>
          <p:nvPr/>
        </p:nvSpPr>
        <p:spPr bwMode="auto">
          <a:xfrm flipH="1" flipV="1">
            <a:off x="3419475" y="2347913"/>
            <a:ext cx="1588" cy="177165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5"/>
          <p:cNvSpPr>
            <a:spLocks noChangeShapeType="1"/>
          </p:cNvSpPr>
          <p:nvPr/>
        </p:nvSpPr>
        <p:spPr bwMode="auto">
          <a:xfrm flipV="1">
            <a:off x="2844800" y="1412875"/>
            <a:ext cx="1588" cy="2808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Text Box 16"/>
          <p:cNvSpPr txBox="1">
            <a:spLocks noChangeArrowheads="1"/>
          </p:cNvSpPr>
          <p:nvPr/>
        </p:nvSpPr>
        <p:spPr bwMode="auto">
          <a:xfrm>
            <a:off x="3276600" y="42926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latin typeface="Times New Roman" pitchFamily="18" charset="0"/>
              </a:rPr>
              <a:t>y</a:t>
            </a:r>
            <a:endParaRPr lang="en-US" altLang="zh-CN" sz="2000" baseline="-25000">
              <a:latin typeface="Times New Roman" pitchFamily="18" charset="0"/>
            </a:endParaRP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>
            <p:extLst/>
          </p:nvPr>
        </p:nvGraphicFramePr>
        <p:xfrm>
          <a:off x="3995738" y="4364038"/>
          <a:ext cx="66833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2" name="Equation" r:id="rId3" imgW="431640" imgH="203040" progId="Equation.DSMT4">
                  <p:embed/>
                </p:oleObj>
              </mc:Choice>
              <mc:Fallback>
                <p:oleObj name="Equation" r:id="rId3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364038"/>
                        <a:ext cx="66833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Oval 18"/>
          <p:cNvSpPr>
            <a:spLocks noChangeArrowheads="1"/>
          </p:cNvSpPr>
          <p:nvPr/>
        </p:nvSpPr>
        <p:spPr bwMode="auto">
          <a:xfrm>
            <a:off x="3348038" y="23495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8447" name="Oval 19"/>
          <p:cNvSpPr>
            <a:spLocks noChangeArrowheads="1"/>
          </p:cNvSpPr>
          <p:nvPr/>
        </p:nvSpPr>
        <p:spPr bwMode="auto">
          <a:xfrm>
            <a:off x="4067175" y="2924175"/>
            <a:ext cx="144463" cy="144463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18448" name="Oval 20"/>
          <p:cNvSpPr>
            <a:spLocks noChangeArrowheads="1"/>
          </p:cNvSpPr>
          <p:nvPr/>
        </p:nvSpPr>
        <p:spPr bwMode="auto">
          <a:xfrm>
            <a:off x="4067175" y="3573463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FF0066"/>
              </a:solidFill>
            </a:endParaRP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4211638" y="2708275"/>
          <a:ext cx="9731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3" r:id="rId5" imgW="648406" imgH="203280" progId="Equation.DSMT4">
                  <p:embed/>
                </p:oleObj>
              </mc:Choice>
              <mc:Fallback>
                <p:oleObj r:id="rId5" imgW="648406" imgH="20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708275"/>
                        <a:ext cx="97313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4284663" y="3490913"/>
          <a:ext cx="9731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4" r:id="rId7" imgW="648406" imgH="241485" progId="Equation.DSMT4">
                  <p:embed/>
                </p:oleObj>
              </mc:Choice>
              <mc:Fallback>
                <p:oleObj r:id="rId7" imgW="648406" imgH="2414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490913"/>
                        <a:ext cx="9731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Rectangle 25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>
            <p:extLst/>
          </p:nvPr>
        </p:nvGraphicFramePr>
        <p:xfrm>
          <a:off x="944562" y="5229200"/>
          <a:ext cx="72548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5" name="Equation" r:id="rId9" imgW="4025880" imgH="457200" progId="Equation.DSMT4">
                  <p:embed/>
                </p:oleObj>
              </mc:Choice>
              <mc:Fallback>
                <p:oleObj name="Equation" r:id="rId9" imgW="4025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2" y="5229200"/>
                        <a:ext cx="7254875" cy="8255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26"/>
          <p:cNvSpPr txBox="1">
            <a:spLocks noChangeArrowheads="1"/>
          </p:cNvSpPr>
          <p:nvPr/>
        </p:nvSpPr>
        <p:spPr bwMode="auto">
          <a:xfrm>
            <a:off x="5508103" y="2052399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价格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越弯曲，误差越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455988" y="2132013"/>
          <a:ext cx="5794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Equation" r:id="rId11" imgW="393480" imgH="203040" progId="Equation.DSMT4">
                  <p:embed/>
                </p:oleObj>
              </mc:Choice>
              <mc:Fallback>
                <p:oleObj name="Equation" r:id="rId11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2132013"/>
                        <a:ext cx="57943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3429108" y="3663938"/>
            <a:ext cx="59583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3419475" y="3573463"/>
            <a:ext cx="1588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18909" y="2493963"/>
            <a:ext cx="963" cy="122396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395536" y="2852738"/>
          <a:ext cx="1930954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7" name="Equation" r:id="rId13" imgW="1587240" imgH="457200" progId="Equation.DSMT4">
                  <p:embed/>
                </p:oleObj>
              </mc:Choice>
              <mc:Fallback>
                <p:oleObj name="Equation" r:id="rId13" imgW="1587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52738"/>
                        <a:ext cx="1930954" cy="55721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50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6EDA2EE-FC9F-4799-817F-81265F9051F5}" type="slidenum">
              <a:rPr lang="en-US" altLang="zh-CN" sz="1000"/>
              <a:pPr algn="r" eaLnBrk="1" hangingPunct="1"/>
              <a:t>22</a:t>
            </a:fld>
            <a:endParaRPr lang="en-US" altLang="zh-CN" sz="10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052736"/>
            <a:ext cx="8229600" cy="72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2060848"/>
            <a:ext cx="8496300" cy="158407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一项永续年金，每月末支付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万元，每年复利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次的年名义利率为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6%，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计算该项年金的马考勒久期和修正久期。如果年名义利率上升为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6.1%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时，该项年金的价值会变化百分之几？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1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471350"/>
              </p:ext>
            </p:extLst>
          </p:nvPr>
        </p:nvGraphicFramePr>
        <p:xfrm>
          <a:off x="683568" y="589912"/>
          <a:ext cx="6434137" cy="602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6" name="Equation" r:id="rId3" imgW="2984400" imgH="2793960" progId="Equation.DSMT4">
                  <p:embed/>
                </p:oleObj>
              </mc:Choice>
              <mc:Fallback>
                <p:oleObj name="Equation" r:id="rId3" imgW="2984400" imgH="2793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589912"/>
                        <a:ext cx="6434137" cy="6024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46576" y="6421978"/>
            <a:ext cx="22974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精确值：下降 </a:t>
            </a:r>
            <a:r>
              <a:rPr lang="en-US" altLang="zh-CN" b="1" dirty="0" smtClean="0"/>
              <a:t>1.64%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3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6EDA2EE-FC9F-4799-817F-81265F9051F5}" type="slidenum">
              <a:rPr lang="en-US" altLang="zh-CN" sz="1000"/>
              <a:pPr algn="r" eaLnBrk="1" hangingPunct="1"/>
              <a:t>24</a:t>
            </a:fld>
            <a:endParaRPr lang="en-US" altLang="zh-CN" sz="10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92150"/>
            <a:ext cx="8229600" cy="72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有效久期 </a:t>
            </a:r>
            <a:r>
              <a:rPr lang="zh-CN" altLang="en-US" sz="2800" b="1" dirty="0" smtClean="0">
                <a:solidFill>
                  <a:srgbClr val="33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rgbClr val="33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effective duration</a:t>
            </a:r>
            <a:r>
              <a:rPr lang="zh-CN" altLang="en-US" sz="2800" b="1" dirty="0" smtClean="0">
                <a:solidFill>
                  <a:srgbClr val="33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4659" y="1556792"/>
            <a:ext cx="8496300" cy="48355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如果现金流是确定的，可以计算资产价格对收益率的一阶导数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，从而计算修正久期。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如果未来的现金流是不确定的（如可赎回债券），估计 ：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符号：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   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收益率上升     时的债券价格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    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收益率下降     时的债券价格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484438" y="3284538"/>
          <a:ext cx="18732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r:id="rId3" imgW="966039" imgH="419464" progId="Equation.DSMT4">
                  <p:embed/>
                </p:oleObj>
              </mc:Choice>
              <mc:Fallback>
                <p:oleObj r:id="rId3" imgW="966039" imgH="4194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84538"/>
                        <a:ext cx="18732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14423"/>
              </p:ext>
            </p:extLst>
          </p:nvPr>
        </p:nvGraphicFramePr>
        <p:xfrm>
          <a:off x="3566669" y="4433887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name="Equation" r:id="rId5" imgW="215713" imgH="203024" progId="Equation.DSMT4">
                  <p:embed/>
                </p:oleObj>
              </mc:Choice>
              <mc:Fallback>
                <p:oleObj name="Equation" r:id="rId5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669" y="4433887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719566"/>
              </p:ext>
            </p:extLst>
          </p:nvPr>
        </p:nvGraphicFramePr>
        <p:xfrm>
          <a:off x="3566669" y="503060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6" name="Equation" r:id="rId7" imgW="215713" imgH="203024" progId="Equation.DSMT4">
                  <p:embed/>
                </p:oleObj>
              </mc:Choice>
              <mc:Fallback>
                <p:oleObj name="Equation" r:id="rId7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669" y="503060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45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8C74357-E020-46AF-A74C-64D367614074}" type="slidenum">
              <a:rPr lang="en-US" altLang="zh-CN" sz="1000"/>
              <a:pPr algn="r" eaLnBrk="1" hangingPunct="1"/>
              <a:t>25</a:t>
            </a:fld>
            <a:endParaRPr lang="en-US" altLang="zh-CN" sz="1000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0357"/>
            <a:ext cx="72009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619250" y="6019463"/>
            <a:ext cx="58576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资产价格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随到期收益率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变动的近似线性关系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4643438" y="1989138"/>
            <a:ext cx="410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：对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的估计是以割线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的斜率来近似在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处的切线斜率。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6877050" y="3357563"/>
          <a:ext cx="18732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4" r:id="rId4" imgW="966039" imgH="419464" progId="Equation.DSMT4">
                  <p:embed/>
                </p:oleObj>
              </mc:Choice>
              <mc:Fallback>
                <p:oleObj r:id="rId4" imgW="966039" imgH="4194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357563"/>
                        <a:ext cx="1873250" cy="81597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242221BE-7D99-4246-96CF-83F021447F85}" type="slidenum">
              <a:rPr lang="en-US" altLang="zh-CN" sz="1000"/>
              <a:pPr algn="r" eaLnBrk="1" hangingPunct="1"/>
              <a:t>26</a:t>
            </a:fld>
            <a:endParaRPr lang="en-US" altLang="zh-CN" sz="10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484313"/>
            <a:ext cx="7920037" cy="46275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在修正久期中，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用近似值代替，得有效久期：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Char char="l"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即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/>
          </p:nvPr>
        </p:nvGraphicFramePr>
        <p:xfrm>
          <a:off x="2184400" y="2768600"/>
          <a:ext cx="38179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2" name="Equation" r:id="rId3" imgW="1790640" imgH="444240" progId="Equation.DSMT4">
                  <p:embed/>
                </p:oleObj>
              </mc:Choice>
              <mc:Fallback>
                <p:oleObj name="Equation" r:id="rId3" imgW="1790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768600"/>
                        <a:ext cx="381793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3" r:id="rId5" imgW="114449" imgH="216181" progId="Equation.3">
                  <p:embed/>
                </p:oleObj>
              </mc:Choice>
              <mc:Fallback>
                <p:oleObj r:id="rId5" imgW="114449" imgH="2161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392363" y="4941888"/>
          <a:ext cx="1803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4" name="Equation" r:id="rId7" imgW="914400" imgH="444240" progId="Equation.DSMT4">
                  <p:embed/>
                </p:oleObj>
              </mc:Choice>
              <mc:Fallback>
                <p:oleObj name="Equation" r:id="rId7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941888"/>
                        <a:ext cx="1803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6E592DC-6E4C-493B-9A02-7430E86D3FF6}" type="slidenum">
              <a:rPr lang="en-US" altLang="zh-CN" sz="1000"/>
              <a:pPr algn="r" eaLnBrk="1" hangingPunct="1"/>
              <a:t>27</a:t>
            </a:fld>
            <a:endParaRPr lang="en-US" altLang="zh-CN" sz="10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2" y="836712"/>
            <a:ext cx="8207375" cy="53467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已知一个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年期可赎回债券的现价为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元，当收益      率上升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个基点时，该债券的价格将降为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95.87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元。当收益率下降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个基点时，该债券的价格将升至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104.76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元。计算该债券的有效久期。</a:t>
            </a:r>
          </a:p>
          <a:p>
            <a:pPr marL="457200" indent="-4572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zh-CN" altLang="en-US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/>
          </p:nvPr>
        </p:nvGraphicFramePr>
        <p:xfrm>
          <a:off x="1370013" y="3649663"/>
          <a:ext cx="10588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Equation" r:id="rId3" imgW="507960" imgH="177480" progId="Equation.DSMT4">
                  <p:embed/>
                </p:oleObj>
              </mc:Choice>
              <mc:Fallback>
                <p:oleObj name="Equation" r:id="rId3" imgW="507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3649663"/>
                        <a:ext cx="105886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419475" y="3597275"/>
          <a:ext cx="14366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r:id="rId5" imgW="686694" imgH="228898" progId="Equation.DSMT4">
                  <p:embed/>
                </p:oleObj>
              </mc:Choice>
              <mc:Fallback>
                <p:oleObj r:id="rId5" imgW="686694" imgH="2288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97275"/>
                        <a:ext cx="14366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331913" y="4437063"/>
          <a:ext cx="1536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2" r:id="rId7" imgW="737560" imgH="228898" progId="Equation.DSMT4">
                  <p:embed/>
                </p:oleObj>
              </mc:Choice>
              <mc:Fallback>
                <p:oleObj r:id="rId7" imgW="737560" imgH="2288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15367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563938" y="4437063"/>
          <a:ext cx="12969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3" r:id="rId9" imgW="622841" imgH="203377" progId="Equation.DSMT4">
                  <p:embed/>
                </p:oleObj>
              </mc:Choice>
              <mc:Fallback>
                <p:oleObj r:id="rId9" imgW="622841" imgH="2033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437063"/>
                        <a:ext cx="12969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7" name="Object 9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379538" y="5229225"/>
          <a:ext cx="51593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4" name="Equation" r:id="rId11" imgW="2387520" imgH="444240" progId="Equation.DSMT4">
                  <p:embed/>
                </p:oleObj>
              </mc:Choice>
              <mc:Fallback>
                <p:oleObj name="Equation" r:id="rId11" imgW="2387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5229225"/>
                        <a:ext cx="51593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23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F31E575E-DE09-4030-AB93-BDE74DC87AAF}" type="slidenum">
              <a:rPr lang="en-US" altLang="zh-CN" sz="1000"/>
              <a:pPr algn="r" eaLnBrk="1" hangingPunct="1"/>
              <a:t>28</a:t>
            </a:fld>
            <a:endParaRPr lang="en-US" altLang="zh-CN" sz="10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250280"/>
            <a:ext cx="8371209" cy="4699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0033CC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主要内容：</a:t>
            </a:r>
            <a:endParaRPr lang="en-US" altLang="zh-CN" sz="3200" b="1" dirty="0" smtClean="0">
              <a:solidFill>
                <a:srgbClr val="0033CC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3200" b="1" dirty="0" smtClean="0">
              <a:solidFill>
                <a:srgbClr val="0033CC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久期（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duration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）： 马考勒久期，久期，有效久期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凸度（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convexity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）：马考勒凸度，凸度，有效凸度</a:t>
            </a: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免疫（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immunization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久期和凸度的应用</a:t>
            </a:r>
            <a:endParaRPr lang="en-US" altLang="zh-CN" b="1" dirty="0" smtClean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现金流配比（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cash flow matching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981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547664" y="1124744"/>
          <a:ext cx="26177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0" name="Equation" r:id="rId3" imgW="1180800" imgH="406080" progId="Equation.DSMT4">
                  <p:embed/>
                </p:oleObj>
              </mc:Choice>
              <mc:Fallback>
                <p:oleObj name="Equation" r:id="rId3" imgW="1180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124744"/>
                        <a:ext cx="2617788" cy="903288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619672" y="2852936"/>
          <a:ext cx="15367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1" name="Equation" r:id="rId5" imgW="774360" imgH="419040" progId="Equation.DSMT4">
                  <p:embed/>
                </p:oleObj>
              </mc:Choice>
              <mc:Fallback>
                <p:oleObj name="Equation" r:id="rId5" imgW="774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52936"/>
                        <a:ext cx="1536700" cy="828675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47664" y="4725144"/>
          <a:ext cx="18732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r:id="rId7" imgW="966039" imgH="419464" progId="Equation.DSMT4">
                  <p:embed/>
                </p:oleObj>
              </mc:Choice>
              <mc:Fallback>
                <p:oleObj r:id="rId7" imgW="966039" imgH="4194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725144"/>
                        <a:ext cx="1873250" cy="8159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4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52736"/>
            <a:ext cx="8371209" cy="4699000"/>
          </a:xfrm>
        </p:spPr>
        <p:txBody>
          <a:bodyPr/>
          <a:lstStyle/>
          <a:p>
            <a:pPr algn="ctr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主要内容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久期（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duration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）：马考勒久期，久期，有效久期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凸度（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convexity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）：马考勒凸度，凸度，有效凸度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免疫（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immunization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久期和凸度的应用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现金流配比（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cash flow matching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342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7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0AAD9EE-62A1-4276-8FAF-70CFC69C35F1}" type="slidenum">
              <a:rPr lang="en-US" altLang="zh-CN" sz="1000"/>
              <a:pPr algn="r" eaLnBrk="1" hangingPunct="1"/>
              <a:t>30</a:t>
            </a:fld>
            <a:endParaRPr lang="en-US" altLang="zh-CN" sz="10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544" y="2564904"/>
            <a:ext cx="7488237" cy="3618309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l"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马考勒凸度：</a:t>
            </a:r>
          </a:p>
          <a:p>
            <a:pPr marL="0" indent="0" eaLnBrk="1" hangingPunct="1">
              <a:buFont typeface="Wingdings" pitchFamily="2" charset="2"/>
              <a:buChar char="l"/>
            </a:pPr>
            <a:endParaRPr lang="en-US" altLang="zh-CN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>
            <p:extLst/>
          </p:nvPr>
        </p:nvGraphicFramePr>
        <p:xfrm>
          <a:off x="2987824" y="3456409"/>
          <a:ext cx="5367338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4" name="Equation" r:id="rId3" imgW="2565360" imgH="774360" progId="Equation.DSMT4">
                  <p:embed/>
                </p:oleObj>
              </mc:Choice>
              <mc:Fallback>
                <p:oleObj name="Equation" r:id="rId3" imgW="25653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456409"/>
                        <a:ext cx="5367338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5" name="Object 11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1259632" y="3933056"/>
          <a:ext cx="16843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5" name="Equation" r:id="rId5" imgW="774360" imgH="419040" progId="Equation.DSMT4">
                  <p:embed/>
                </p:oleObj>
              </mc:Choice>
              <mc:Fallback>
                <p:oleObj name="Equation" r:id="rId5" imgW="774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933056"/>
                        <a:ext cx="16843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706" name="TextBox 11"/>
              <p:cNvSpPr txBox="1">
                <a:spLocks noChangeArrowheads="1"/>
              </p:cNvSpPr>
              <p:nvPr/>
            </p:nvSpPr>
            <p:spPr bwMode="auto">
              <a:xfrm>
                <a:off x="1632496" y="5229200"/>
                <a:ext cx="5314404" cy="1139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b="1" dirty="0" smtClean="0"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注：马考勒久期是  </a:t>
                </a:r>
                <a:r>
                  <a:rPr lang="en-US" altLang="zh-CN" sz="2400" b="1" i="1" dirty="0"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t </a:t>
                </a:r>
                <a:r>
                  <a:rPr lang="en-US" altLang="zh-CN" sz="2400" b="1" i="1" dirty="0" smtClean="0"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zh-CN" altLang="en-US" sz="2400" b="1" dirty="0" smtClean="0"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的加权平均数。</a:t>
                </a:r>
                <a:endParaRPr lang="en-US" altLang="zh-CN" sz="2400" b="1" dirty="0" smtClean="0">
                  <a:latin typeface="+mn-lt"/>
                  <a:ea typeface="黑体" panose="02010609060101010101" pitchFamily="49" charset="-122"/>
                  <a:cs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400" b="1" i="1" dirty="0" smtClean="0"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       </a:t>
                </a:r>
                <a:r>
                  <a:rPr lang="zh-CN" altLang="en-US" sz="2400" b="1" dirty="0" smtClean="0"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马考勒凸度是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 </a:t>
                </a:r>
                <a:r>
                  <a:rPr lang="zh-CN" altLang="en-US" sz="2400" b="1" dirty="0"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的加权平均数</a:t>
                </a:r>
                <a:r>
                  <a:rPr lang="zh-CN" altLang="en-US" sz="2400" b="1" dirty="0" smtClean="0">
                    <a:latin typeface="+mn-lt"/>
                    <a:ea typeface="黑体" panose="02010609060101010101" pitchFamily="49" charset="-122"/>
                    <a:cs typeface="Times New Roman" pitchFamily="18" charset="0"/>
                  </a:rPr>
                  <a:t>。</a:t>
                </a:r>
                <a:endParaRPr lang="zh-CN" altLang="en-US" sz="2400" b="1" dirty="0">
                  <a:latin typeface="+mn-lt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706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2496" y="5229200"/>
                <a:ext cx="5314404" cy="1139543"/>
              </a:xfrm>
              <a:prstGeom prst="rect">
                <a:avLst/>
              </a:prstGeom>
              <a:blipFill rotWithShape="1">
                <a:blip r:embed="rId7"/>
                <a:stretch>
                  <a:fillRect l="-1835" r="-229" b="-96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59645" y="639016"/>
            <a:ext cx="3624710" cy="69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凸度 </a:t>
            </a:r>
            <a:r>
              <a:rPr lang="en-US" altLang="zh-CN" sz="3200" b="1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( convexity )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93874"/>
              </p:ext>
            </p:extLst>
          </p:nvPr>
        </p:nvGraphicFramePr>
        <p:xfrm>
          <a:off x="2492826" y="1609982"/>
          <a:ext cx="4421187" cy="8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Equation" r:id="rId8" imgW="2108160" imgH="406080" progId="Equation.DSMT4">
                  <p:embed/>
                </p:oleObj>
              </mc:Choice>
              <mc:Fallback>
                <p:oleObj name="Equation" r:id="rId8" imgW="2108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826" y="1609982"/>
                        <a:ext cx="4421187" cy="8556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6"/>
          <p:cNvSpPr txBox="1">
            <a:spLocks noGrp="1" noChangeArrowheads="1"/>
          </p:cNvSpPr>
          <p:nvPr/>
        </p:nvSpPr>
        <p:spPr bwMode="auto">
          <a:xfrm>
            <a:off x="6858000" y="61436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5AAF033-6915-4523-844E-A66AD747589D}" type="slidenum">
              <a:rPr lang="en-US" altLang="zh-CN" sz="1000"/>
              <a:pPr algn="r" eaLnBrk="1" hangingPunct="1"/>
              <a:t>31</a:t>
            </a:fld>
            <a:endParaRPr lang="en-US" altLang="zh-CN" sz="100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476250"/>
            <a:ext cx="8137525" cy="576263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b="1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马考勒久期与马考勒凸度的关系 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Char char="l"/>
            </a:pPr>
            <a:endParaRPr 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4" name="Rectangle 8"/>
          <p:cNvSpPr>
            <a:spLocks noChangeArrowheads="1"/>
          </p:cNvSpPr>
          <p:nvPr/>
        </p:nvSpPr>
        <p:spPr bwMode="auto">
          <a:xfrm>
            <a:off x="0" y="2520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0" y="2506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3" name="Object 11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907704" y="3933056"/>
          <a:ext cx="2388753" cy="64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Equation" r:id="rId3" imgW="888840" imgH="241200" progId="Equation.DSMT4">
                  <p:embed/>
                </p:oleObj>
              </mc:Choice>
              <mc:Fallback>
                <p:oleObj name="Equation" r:id="rId3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933056"/>
                        <a:ext cx="2388753" cy="648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8"/>
          <p:cNvSpPr>
            <a:spLocks noChangeArrowheads="1"/>
          </p:cNvSpPr>
          <p:nvPr/>
        </p:nvSpPr>
        <p:spPr bwMode="auto">
          <a:xfrm>
            <a:off x="539552" y="4937735"/>
            <a:ext cx="77768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：给定马考勒久期，现金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的时间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越分散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，马考勒凸度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>
                <a:off x="1670769" y="1412776"/>
                <a:ext cx="5658445" cy="1240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itchFamily="18" charset="0"/>
                  </a:rPr>
                  <a:t>马考勒久期： </a:t>
                </a:r>
                <a:r>
                  <a:rPr lang="en-US" altLang="zh-CN" sz="2800" b="1" i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itchFamily="18" charset="0"/>
                  </a:rPr>
                  <a:t>t  </a:t>
                </a:r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itchFamily="18" charset="0"/>
                  </a:rPr>
                  <a:t>的平均数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endParaRPr>
              </a:p>
              <a:p>
                <a:pPr eaLnBrk="1" hangingPunct="1"/>
                <a:endParaRPr lang="en-US" altLang="zh-CN" sz="9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endParaRPr>
              </a:p>
              <a:p>
                <a:pPr eaLnBrk="1" hangingPunct="1"/>
                <a:endParaRPr lang="en-US" altLang="zh-CN" sz="9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endParaRPr>
              </a:p>
              <a:p>
                <a:pPr eaLnBrk="1" hangingPunct="1"/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itchFamily="18" charset="0"/>
                  </a:rPr>
                  <a:t>马考勒凸度：</a:t>
                </a:r>
                <a:r>
                  <a:rPr lang="en-US" altLang="zh-CN" sz="28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  <a:cs typeface="Times New Roman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itchFamily="18" charset="0"/>
                  </a:rPr>
                  <a:t> 的平均数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769" y="1412776"/>
                <a:ext cx="5658445" cy="1240853"/>
              </a:xfrm>
              <a:prstGeom prst="rect">
                <a:avLst/>
              </a:prstGeom>
              <a:blipFill rotWithShape="1">
                <a:blip r:embed="rId5"/>
                <a:stretch>
                  <a:fillRect l="-2155" t="-4926" b="-118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1907704" y="2996952"/>
          <a:ext cx="37973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Equation" r:id="rId6" imgW="1409400" imgH="241200" progId="Equation.DSMT4">
                  <p:embed/>
                </p:oleObj>
              </mc:Choice>
              <mc:Fallback>
                <p:oleObj name="Equation" r:id="rId6" imgW="1409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996952"/>
                        <a:ext cx="37973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7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805" grpId="0" autoUpdateAnimBg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C02872A3-0121-47EA-B25A-809278A68267}" type="slidenum">
              <a:rPr lang="en-US" altLang="zh-CN" sz="1000"/>
              <a:pPr algn="r" eaLnBrk="1" hangingPunct="1"/>
              <a:t>32</a:t>
            </a:fld>
            <a:endParaRPr lang="en-US" altLang="zh-CN" sz="10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528" y="1412776"/>
            <a:ext cx="8207375" cy="468081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基于名义收益率的凸度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Char char="l"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>
            <p:extLst/>
          </p:nvPr>
        </p:nvGraphicFramePr>
        <p:xfrm>
          <a:off x="1691680" y="2852936"/>
          <a:ext cx="3775185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8" name="Equation" r:id="rId3" imgW="1460160" imgH="1091880" progId="Equation.DSMT4">
                  <p:embed/>
                </p:oleObj>
              </mc:Choice>
              <mc:Fallback>
                <p:oleObj name="Equation" r:id="rId3" imgW="14601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852936"/>
                        <a:ext cx="3775185" cy="273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7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4783A11F-4007-4A0D-B651-E0A870A48FC9}" type="slidenum">
              <a:rPr lang="en-US" altLang="zh-CN" sz="1000"/>
              <a:pPr algn="r" eaLnBrk="1" hangingPunct="1"/>
              <a:t>33</a:t>
            </a:fld>
            <a:endParaRPr lang="en-US" altLang="zh-CN" sz="10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908893"/>
            <a:ext cx="8568183" cy="58324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资产价格对名义收益率求二阶导数：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凸度的计算公式：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                                  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可以证明，凸度是收益率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的减函数（见下图，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课后练习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955492"/>
              </p:ext>
            </p:extLst>
          </p:nvPr>
        </p:nvGraphicFramePr>
        <p:xfrm>
          <a:off x="1409700" y="1461343"/>
          <a:ext cx="5738813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4" name="Equation" r:id="rId3" imgW="2793960" imgH="952200" progId="Equation.DSMT4">
                  <p:embed/>
                </p:oleObj>
              </mc:Choice>
              <mc:Fallback>
                <p:oleObj name="Equation" r:id="rId3" imgW="279396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461343"/>
                        <a:ext cx="5738813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-63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0" y="-68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961275"/>
              </p:ext>
            </p:extLst>
          </p:nvPr>
        </p:nvGraphicFramePr>
        <p:xfrm>
          <a:off x="958850" y="4642693"/>
          <a:ext cx="64674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" name="Equation" r:id="rId5" imgW="2946240" imgH="507960" progId="Equation.DSMT4">
                  <p:embed/>
                </p:oleObj>
              </mc:Choice>
              <mc:Fallback>
                <p:oleObj name="Equation" r:id="rId5" imgW="29462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642693"/>
                        <a:ext cx="6467475" cy="1116013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8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40571"/>
            <a:ext cx="8064500" cy="532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TextBox 1"/>
          <p:cNvSpPr txBox="1">
            <a:spLocks noChangeArrowheads="1"/>
          </p:cNvSpPr>
          <p:nvPr/>
        </p:nvSpPr>
        <p:spPr bwMode="auto">
          <a:xfrm>
            <a:off x="1042988" y="6092825"/>
            <a:ext cx="13493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/>
              <a:t>y=seq(0,1,by=0.01)</a:t>
            </a:r>
          </a:p>
          <a:p>
            <a:pPr eaLnBrk="1" hangingPunct="1"/>
            <a:r>
              <a:rPr lang="en-US" altLang="zh-CN" sz="100"/>
              <a:t>t=1:10</a:t>
            </a:r>
          </a:p>
          <a:p>
            <a:pPr eaLnBrk="1" hangingPunct="1"/>
            <a:r>
              <a:rPr lang="en-US" altLang="zh-CN" sz="100"/>
              <a:t>R=c(rep(5,9),105)</a:t>
            </a:r>
          </a:p>
          <a:p>
            <a:pPr eaLnBrk="1" hangingPunct="1"/>
            <a:r>
              <a:rPr lang="en-US" altLang="zh-CN" sz="100"/>
              <a:t>P=D=C=NULL</a:t>
            </a:r>
          </a:p>
          <a:p>
            <a:pPr eaLnBrk="1" hangingPunct="1"/>
            <a:r>
              <a:rPr lang="en-US" altLang="zh-CN" sz="100"/>
              <a:t>for (i in 1:length(y)){</a:t>
            </a:r>
          </a:p>
          <a:p>
            <a:pPr eaLnBrk="1" hangingPunct="1"/>
            <a:r>
              <a:rPr lang="en-US" altLang="zh-CN" sz="100"/>
              <a:t>	d=y[i]</a:t>
            </a:r>
          </a:p>
          <a:p>
            <a:pPr eaLnBrk="1" hangingPunct="1"/>
            <a:r>
              <a:rPr lang="en-US" altLang="zh-CN" sz="100"/>
              <a:t>	P[i]=sum(R*exp(-d*t))</a:t>
            </a:r>
          </a:p>
          <a:p>
            <a:pPr eaLnBrk="1" hangingPunct="1"/>
            <a:r>
              <a:rPr lang="en-US" altLang="zh-CN" sz="100"/>
              <a:t>	D[i]=sum(t*R*exp(-d*t))/P[i]    #</a:t>
            </a:r>
            <a:r>
              <a:rPr lang="zh-CN" altLang="en-US" sz="100"/>
              <a:t>马考勒久期</a:t>
            </a:r>
          </a:p>
          <a:p>
            <a:pPr eaLnBrk="1" hangingPunct="1"/>
            <a:r>
              <a:rPr lang="zh-CN" altLang="en-US" sz="100"/>
              <a:t>	</a:t>
            </a:r>
            <a:r>
              <a:rPr lang="en-US" altLang="zh-CN" sz="100"/>
              <a:t>C[i]=sum(t*(t+1)*R*(1+d)^(-t-2))/P[i]  #</a:t>
            </a:r>
            <a:r>
              <a:rPr lang="zh-CN" altLang="en-US" sz="100"/>
              <a:t>凸度</a:t>
            </a:r>
          </a:p>
          <a:p>
            <a:pPr eaLnBrk="1" hangingPunct="1"/>
            <a:r>
              <a:rPr lang="zh-CN" altLang="en-US" sz="100"/>
              <a:t>	</a:t>
            </a:r>
            <a:r>
              <a:rPr lang="en-US" altLang="zh-CN" sz="100"/>
              <a:t>}</a:t>
            </a:r>
          </a:p>
          <a:p>
            <a:pPr eaLnBrk="1" hangingPunct="1"/>
            <a:r>
              <a:rPr lang="en-US" altLang="zh-CN" sz="100"/>
              <a:t>plot(y,D,type='l',col=2,lwd=3,xlab='</a:t>
            </a:r>
            <a:r>
              <a:rPr lang="zh-CN" altLang="en-US" sz="100"/>
              <a:t>利息力（连续收益率）</a:t>
            </a:r>
            <a:r>
              <a:rPr lang="en-US" altLang="zh-CN" sz="100"/>
              <a:t>',ylab='</a:t>
            </a:r>
            <a:r>
              <a:rPr lang="zh-CN" altLang="en-US" sz="100"/>
              <a:t>马考勒久期</a:t>
            </a:r>
            <a:r>
              <a:rPr lang="en-US" altLang="zh-CN" sz="100"/>
              <a:t>',main='</a:t>
            </a:r>
            <a:r>
              <a:rPr lang="zh-CN" altLang="en-US" sz="100"/>
              <a:t>面值为</a:t>
            </a:r>
            <a:r>
              <a:rPr lang="en-US" altLang="zh-CN" sz="100"/>
              <a:t>100</a:t>
            </a:r>
            <a:r>
              <a:rPr lang="zh-CN" altLang="en-US" sz="100"/>
              <a:t>，期限为</a:t>
            </a:r>
            <a:r>
              <a:rPr lang="en-US" altLang="zh-CN" sz="100"/>
              <a:t>10</a:t>
            </a:r>
            <a:r>
              <a:rPr lang="zh-CN" altLang="en-US" sz="100"/>
              <a:t>年，息票率为</a:t>
            </a:r>
            <a:r>
              <a:rPr lang="en-US" altLang="zh-CN" sz="100"/>
              <a:t>5%</a:t>
            </a:r>
            <a:r>
              <a:rPr lang="zh-CN" altLang="en-US" sz="100"/>
              <a:t>的债券</a:t>
            </a:r>
            <a:r>
              <a:rPr lang="en-US" altLang="zh-CN" sz="100"/>
              <a:t>')</a:t>
            </a:r>
          </a:p>
          <a:p>
            <a:pPr eaLnBrk="1" hangingPunct="1"/>
            <a:endParaRPr lang="en-US" altLang="zh-CN" sz="100"/>
          </a:p>
          <a:p>
            <a:pPr eaLnBrk="1" hangingPunct="1"/>
            <a:r>
              <a:rPr lang="en-US" altLang="zh-CN" sz="100"/>
              <a:t>plot(y,C,type='l',col=2,lwd=3,xlab='</a:t>
            </a:r>
            <a:r>
              <a:rPr lang="zh-CN" altLang="en-US" sz="100"/>
              <a:t>利息力（连续收益率）</a:t>
            </a:r>
            <a:r>
              <a:rPr lang="en-US" altLang="zh-CN" sz="100"/>
              <a:t>',ylab='</a:t>
            </a:r>
            <a:r>
              <a:rPr lang="zh-CN" altLang="en-US" sz="100"/>
              <a:t>凸度</a:t>
            </a:r>
            <a:r>
              <a:rPr lang="en-US" altLang="zh-CN" sz="100"/>
              <a:t>',main='</a:t>
            </a:r>
            <a:r>
              <a:rPr lang="zh-CN" altLang="en-US" sz="100"/>
              <a:t>面值为</a:t>
            </a:r>
            <a:r>
              <a:rPr lang="en-US" altLang="zh-CN" sz="100"/>
              <a:t>100</a:t>
            </a:r>
            <a:r>
              <a:rPr lang="zh-CN" altLang="en-US" sz="100"/>
              <a:t>，期限为</a:t>
            </a:r>
            <a:r>
              <a:rPr lang="en-US" altLang="zh-CN" sz="100"/>
              <a:t>10</a:t>
            </a:r>
            <a:r>
              <a:rPr lang="zh-CN" altLang="en-US" sz="100"/>
              <a:t>年，息票率为</a:t>
            </a:r>
            <a:r>
              <a:rPr lang="en-US" altLang="zh-CN" sz="100"/>
              <a:t>5%</a:t>
            </a:r>
            <a:r>
              <a:rPr lang="zh-CN" altLang="en-US" sz="100"/>
              <a:t>的债券</a:t>
            </a:r>
            <a:r>
              <a:rPr lang="en-US" altLang="zh-CN" sz="100"/>
              <a:t>')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7314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 txBox="1">
            <a:spLocks noGrp="1" noChangeArrowheads="1"/>
          </p:cNvSpPr>
          <p:nvPr/>
        </p:nvSpPr>
        <p:spPr bwMode="auto">
          <a:xfrm>
            <a:off x="6659563" y="624942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493BDB7-092A-4CF3-B838-5762096008CD}" type="slidenum">
              <a:rPr lang="en-US" altLang="zh-CN" sz="1000"/>
              <a:pPr algn="r" eaLnBrk="1" hangingPunct="1"/>
              <a:t>35</a:t>
            </a:fld>
            <a:endParaRPr lang="en-US" altLang="zh-CN" sz="1000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88866" y="1847085"/>
            <a:ext cx="2678235" cy="436006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sz="14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凸度对</a:t>
            </a:r>
            <a:r>
              <a:rPr lang="zh-CN" altLang="en-US" sz="14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资产</a:t>
            </a:r>
            <a:r>
              <a:rPr lang="zh-CN" sz="1400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价格的影响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516595" y="4779096"/>
            <a:ext cx="5822778" cy="169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buSzPct val="60000"/>
            </a:pPr>
            <a:r>
              <a:rPr lang="zh-CN" altLang="en-US" sz="2400" b="1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债券</a:t>
            </a:r>
            <a:r>
              <a:rPr lang="en-US" altLang="zh-CN" sz="24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的凸度大于债券</a:t>
            </a:r>
            <a:r>
              <a:rPr lang="en-US" altLang="zh-CN" sz="24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的凸度：</a:t>
            </a:r>
          </a:p>
          <a:p>
            <a:pPr eaLnBrk="1" hangingPunct="1">
              <a:lnSpc>
                <a:spcPct val="145000"/>
              </a:lnSpc>
              <a:buSzPct val="60000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当利率下降时，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的价格上升快</a:t>
            </a:r>
          </a:p>
          <a:p>
            <a:pPr eaLnBrk="1" hangingPunct="1">
              <a:lnSpc>
                <a:spcPct val="145000"/>
              </a:lnSpc>
              <a:buSzPct val="60000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当利率上升时，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的价格下降慢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1654175" y="3777630"/>
            <a:ext cx="4800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 flipV="1">
            <a:off x="1654175" y="872479"/>
            <a:ext cx="0" cy="292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1234041" y="693994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itchFamily="18" charset="0"/>
              </a:rPr>
              <a:t>P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1691680" y="185544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2076450" y="1171192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333399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6659563" y="360935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latin typeface="Times New Roman" pitchFamily="18" charset="0"/>
              </a:rPr>
              <a:t>y</a:t>
            </a: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2916238" y="2987055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2076450" y="2553666"/>
            <a:ext cx="2351534" cy="12239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763688" y="1160512"/>
            <a:ext cx="4733287" cy="2384250"/>
          </a:xfrm>
          <a:custGeom>
            <a:avLst/>
            <a:gdLst>
              <a:gd name="connsiteX0" fmla="*/ 0 w 4599710"/>
              <a:gd name="connsiteY0" fmla="*/ 0 h 2161309"/>
              <a:gd name="connsiteX1" fmla="*/ 1145310 w 4599710"/>
              <a:gd name="connsiteY1" fmla="*/ 1671782 h 2161309"/>
              <a:gd name="connsiteX2" fmla="*/ 4599710 w 4599710"/>
              <a:gd name="connsiteY2" fmla="*/ 2161309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710" h="2161309">
                <a:moveTo>
                  <a:pt x="0" y="0"/>
                </a:moveTo>
                <a:cubicBezTo>
                  <a:pt x="189346" y="655782"/>
                  <a:pt x="378692" y="1311564"/>
                  <a:pt x="1145310" y="1671782"/>
                </a:cubicBezTo>
                <a:cubicBezTo>
                  <a:pt x="1911928" y="2032000"/>
                  <a:pt x="3255819" y="2096654"/>
                  <a:pt x="4599710" y="216130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" name="任意多边形 15"/>
          <p:cNvSpPr/>
          <p:nvPr/>
        </p:nvSpPr>
        <p:spPr>
          <a:xfrm>
            <a:off x="1998332" y="1160512"/>
            <a:ext cx="3636565" cy="2179575"/>
          </a:xfrm>
          <a:custGeom>
            <a:avLst/>
            <a:gdLst>
              <a:gd name="connsiteX0" fmla="*/ 0 w 4221019"/>
              <a:gd name="connsiteY0" fmla="*/ 0 h 2087994"/>
              <a:gd name="connsiteX1" fmla="*/ 1080655 w 4221019"/>
              <a:gd name="connsiteY1" fmla="*/ 1745673 h 2087994"/>
              <a:gd name="connsiteX2" fmla="*/ 4221019 w 4221019"/>
              <a:gd name="connsiteY2" fmla="*/ 2087418 h 20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1019" h="2087994">
                <a:moveTo>
                  <a:pt x="0" y="0"/>
                </a:moveTo>
                <a:cubicBezTo>
                  <a:pt x="188576" y="698885"/>
                  <a:pt x="377152" y="1397770"/>
                  <a:pt x="1080655" y="1745673"/>
                </a:cubicBezTo>
                <a:cubicBezTo>
                  <a:pt x="1784158" y="2093576"/>
                  <a:pt x="3002588" y="2090497"/>
                  <a:pt x="4221019" y="208741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1414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7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AB471C68-63F3-491A-8864-B6DD35F9BF13}" type="slidenum">
              <a:rPr lang="en-US" altLang="zh-CN" sz="1000"/>
              <a:pPr algn="r" eaLnBrk="1" hangingPunct="1"/>
              <a:t>36</a:t>
            </a:fld>
            <a:endParaRPr lang="en-US" altLang="zh-CN" sz="10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89248" y="596442"/>
            <a:ext cx="8229600" cy="77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有效凸度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412776"/>
            <a:ext cx="4038600" cy="49149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的近似计算： </a:t>
            </a:r>
          </a:p>
        </p:txBody>
      </p:sp>
      <p:graphicFrame>
        <p:nvGraphicFramePr>
          <p:cNvPr id="34821" name="Object 5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971600" y="5410985"/>
          <a:ext cx="2232248" cy="106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2" name="Equation" r:id="rId3" imgW="1041120" imgH="495000" progId="Equation.DSMT4">
                  <p:embed/>
                </p:oleObj>
              </mc:Choice>
              <mc:Fallback>
                <p:oleObj name="Equation" r:id="rId3" imgW="10411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410985"/>
                        <a:ext cx="2232248" cy="1061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/>
          </p:nvPr>
        </p:nvGraphicFramePr>
        <p:xfrm>
          <a:off x="899592" y="1556792"/>
          <a:ext cx="7175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3" r:id="rId5" imgW="394042" imgH="203377" progId="Equation.DSMT4">
                  <p:embed/>
                </p:oleObj>
              </mc:Choice>
              <mc:Fallback>
                <p:oleObj r:id="rId5" imgW="394042" imgH="2033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556792"/>
                        <a:ext cx="7175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0" y="2705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>
            <p:extLst/>
          </p:nvPr>
        </p:nvGraphicFramePr>
        <p:xfrm>
          <a:off x="971600" y="2420888"/>
          <a:ext cx="16494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4" r:id="rId7" imgW="813153" imgH="444693" progId="Equation.DSMT4">
                  <p:embed/>
                </p:oleObj>
              </mc:Choice>
              <mc:Fallback>
                <p:oleObj r:id="rId7" imgW="813153" imgH="4446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420888"/>
                        <a:ext cx="16494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/>
          </p:nvPr>
        </p:nvGraphicFramePr>
        <p:xfrm>
          <a:off x="971600" y="3789040"/>
          <a:ext cx="2789238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5" name="Equation" r:id="rId9" imgW="1422360" imgH="660240" progId="Equation.DSMT4">
                  <p:embed/>
                </p:oleObj>
              </mc:Choice>
              <mc:Fallback>
                <p:oleObj name="Equation" r:id="rId9" imgW="14223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89040"/>
                        <a:ext cx="2789238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8" name="Picture 2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2678438"/>
            <a:ext cx="4572000" cy="3959225"/>
          </a:xfrm>
          <a:solidFill>
            <a:srgbClr val="FFFFD1"/>
          </a:solidFill>
        </p:spPr>
      </p:pic>
      <p:sp>
        <p:nvSpPr>
          <p:cNvPr id="2" name="矩形 1"/>
          <p:cNvSpPr/>
          <p:nvPr/>
        </p:nvSpPr>
        <p:spPr>
          <a:xfrm>
            <a:off x="4788024" y="2420888"/>
            <a:ext cx="216024" cy="144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 noChangeArrowheads="1"/>
          </p:cNvSpPr>
          <p:nvPr/>
        </p:nvSpPr>
        <p:spPr bwMode="auto">
          <a:xfrm>
            <a:off x="6902896" y="6356176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F6C500C7-C638-44C5-8641-6DE1677D8C9D}" type="slidenum">
              <a:rPr lang="en-US" altLang="zh-CN" sz="1000"/>
              <a:pPr algn="r" eaLnBrk="1" hangingPunct="1"/>
              <a:t>37</a:t>
            </a:fld>
            <a:endParaRPr lang="en-US" altLang="zh-CN" sz="10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有效凸度 是对凸度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的近似计算：</a:t>
            </a:r>
          </a:p>
          <a:p>
            <a:pPr eaLnBrk="1" hangingPunct="1">
              <a:buFont typeface="Wingdings" pitchFamily="2" charset="2"/>
              <a:buChar char="l"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  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2996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/>
          </p:nvPr>
        </p:nvGraphicFramePr>
        <p:xfrm>
          <a:off x="2006600" y="4000500"/>
          <a:ext cx="30099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2" name="Equation" r:id="rId3" imgW="1269720" imgH="495000" progId="Equation.DSMT4">
                  <p:embed/>
                </p:oleObj>
              </mc:Choice>
              <mc:Fallback>
                <p:oleObj name="Equation" r:id="rId3" imgW="12697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000500"/>
                        <a:ext cx="30099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0" y="30490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>
            <p:extLst/>
          </p:nvPr>
        </p:nvGraphicFramePr>
        <p:xfrm>
          <a:off x="1835696" y="2251591"/>
          <a:ext cx="46513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3" name="Equation" r:id="rId5" imgW="2044440" imgH="495000" progId="Equation.DSMT4">
                  <p:embed/>
                </p:oleObj>
              </mc:Choice>
              <mc:Fallback>
                <p:oleObj name="Equation" r:id="rId5" imgW="2044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251591"/>
                        <a:ext cx="46513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8533" y="5494805"/>
            <a:ext cx="8693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注：用利息力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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代替名义收益率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，上式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近似马考勒凸度。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0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D200D416-0E25-4CA0-B9EF-99C9F48272E2}" type="slidenum">
              <a:rPr lang="en-US" altLang="zh-CN" sz="1000"/>
              <a:pPr algn="r" eaLnBrk="1" hangingPunct="1"/>
              <a:t>38</a:t>
            </a:fld>
            <a:endParaRPr lang="en-US" altLang="zh-CN" sz="10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765175"/>
            <a:ext cx="7560071" cy="5346700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年期可赎回债券的现价为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元，当收益率上升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个基点时，该债券的价格将降为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95.87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元。当收益率下降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个基点时，该债券的价格将升至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104.76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元。计算该债券的有效凸度。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：该债券的有效凸度为：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/>
          </p:nvPr>
        </p:nvGraphicFramePr>
        <p:xfrm>
          <a:off x="1481138" y="3960813"/>
          <a:ext cx="61817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4" name="Equation" r:id="rId3" imgW="3047760" imgH="469800" progId="Equation.DSMT4">
                  <p:embed/>
                </p:oleObj>
              </mc:Choice>
              <mc:Fallback>
                <p:oleObj name="Equation" r:id="rId3" imgW="3047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960813"/>
                        <a:ext cx="618172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5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66F27BB-1E44-48B9-8091-5439B345E456}" type="slidenum">
              <a:rPr lang="en-US" altLang="zh-CN" sz="1000"/>
              <a:pPr algn="r" eaLnBrk="1" hangingPunct="1"/>
              <a:t>39</a:t>
            </a:fld>
            <a:endParaRPr lang="en-US" altLang="zh-CN" sz="10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4225" y="692696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4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Exercise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981" y="1175227"/>
            <a:ext cx="7920037" cy="5346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 3-year bond paying 8% coupons semiannually has a current price of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$97.4211 </a:t>
            </a:r>
            <a:r>
              <a:rPr lang="en-US" altLang="zh-CN" sz="2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and a current yield of 9% compounded semiannually. If the bond’s yield increases by 100 basis points, then the price will be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$94.9243</a:t>
            </a:r>
            <a:r>
              <a:rPr lang="en-US" altLang="zh-CN" sz="2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. if the bond’s yield decreases by 100 basis points, then the price will be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$100</a:t>
            </a:r>
            <a:r>
              <a:rPr lang="en-US" altLang="zh-CN" sz="2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. calculate the effective convexity of the bond.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Solution:</a:t>
            </a: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893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82718003"/>
              </p:ext>
            </p:extLst>
          </p:nvPr>
        </p:nvGraphicFramePr>
        <p:xfrm>
          <a:off x="827584" y="5013176"/>
          <a:ext cx="728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8" name="Equation" r:id="rId3" imgW="3644640" imgH="495000" progId="Equation.DSMT4">
                  <p:embed/>
                </p:oleObj>
              </mc:Choice>
              <mc:Fallback>
                <p:oleObj name="Equation" r:id="rId3" imgW="36446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013176"/>
                        <a:ext cx="7289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9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 noChangeArrowheads="1"/>
          </p:cNvSpPr>
          <p:nvPr/>
        </p:nvSpPr>
        <p:spPr bwMode="auto">
          <a:xfrm>
            <a:off x="6553200" y="57705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67314F8-8F2A-4D7A-A49D-589D08D8FBC3}" type="slidenum">
              <a:rPr lang="en-US" altLang="zh-CN" sz="1000"/>
              <a:pPr algn="r" eaLnBrk="1" hangingPunct="1"/>
              <a:t>4</a:t>
            </a:fld>
            <a:endParaRPr lang="en-US" altLang="zh-CN" sz="10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765175"/>
            <a:ext cx="8229600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马考勒久期</a:t>
            </a:r>
            <a:r>
              <a:rPr lang="zh-CN" altLang="en-US" sz="3500" b="1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500" b="1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Macaulay duration</a:t>
            </a:r>
            <a:r>
              <a:rPr lang="zh-CN" altLang="en-US" sz="3500" b="1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276475"/>
            <a:ext cx="8424862" cy="3357563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假设资产未来的现金流为 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，则资产的价格：</a:t>
            </a:r>
          </a:p>
          <a:p>
            <a:pPr eaLnBrk="1" hangingPunct="1">
              <a:buFont typeface="Wingdings" pitchFamily="2" charset="2"/>
              <a:buChar char="l"/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sz="1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0" y="2736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0" y="2741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844800" y="3644900"/>
          <a:ext cx="31035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4" name="Equation" r:id="rId3" imgW="1028520" imgH="431640" progId="Equation.DSMT4">
                  <p:embed/>
                </p:oleObj>
              </mc:Choice>
              <mc:Fallback>
                <p:oleObj name="Equation" r:id="rId3" imgW="1028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644900"/>
                        <a:ext cx="3103563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0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 txBox="1">
            <a:spLocks noGrp="1" noChangeArrowheads="1"/>
          </p:cNvSpPr>
          <p:nvPr/>
        </p:nvSpPr>
        <p:spPr bwMode="auto">
          <a:xfrm>
            <a:off x="6500813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54E09FF-CEB5-48D3-BE8B-0DBCD6E85396}" type="slidenum">
              <a:rPr lang="en-US" altLang="zh-CN" sz="1000"/>
              <a:pPr algn="r" eaLnBrk="1" hangingPunct="1"/>
              <a:t>40</a:t>
            </a:fld>
            <a:endParaRPr lang="en-US" altLang="zh-CN" sz="1000"/>
          </a:p>
        </p:txBody>
      </p:sp>
      <p:sp>
        <p:nvSpPr>
          <p:cNvPr id="44042" name="Text Box 11"/>
          <p:cNvSpPr txBox="1">
            <a:spLocks noChangeArrowheads="1"/>
          </p:cNvSpPr>
          <p:nvPr/>
        </p:nvSpPr>
        <p:spPr bwMode="auto">
          <a:xfrm>
            <a:off x="2862918" y="732309"/>
            <a:ext cx="387724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eaLnBrk="1" hangingPunct="1"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久期和凸度的比较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323850" y="1773238"/>
          <a:ext cx="26177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2" name="Equation" r:id="rId3" imgW="1180800" imgH="406080" progId="Equation.DSMT4">
                  <p:embed/>
                </p:oleObj>
              </mc:Choice>
              <mc:Fallback>
                <p:oleObj name="Equation" r:id="rId3" imgW="1180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2617788" cy="903287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292080" y="1700808"/>
          <a:ext cx="25955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3" name="Equation" r:id="rId5" imgW="1244520" imgH="419040" progId="Equation.DSMT4">
                  <p:embed/>
                </p:oleObj>
              </mc:Choice>
              <mc:Fallback>
                <p:oleObj name="Equation" r:id="rId5" imgW="124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700808"/>
                        <a:ext cx="2595563" cy="874713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251520" y="3645024"/>
          <a:ext cx="2844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4" name="Equation" r:id="rId7" imgW="1435100" imgH="431800" progId="Equation.DSMT4">
                  <p:embed/>
                </p:oleObj>
              </mc:Choice>
              <mc:Fallback>
                <p:oleObj name="Equation" r:id="rId7" imgW="14351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645024"/>
                        <a:ext cx="2844800" cy="854075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292080" y="3501008"/>
          <a:ext cx="15049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5" name="Equation" r:id="rId9" imgW="685800" imgH="419040" progId="Equation.DSMT4">
                  <p:embed/>
                </p:oleObj>
              </mc:Choice>
              <mc:Fallback>
                <p:oleObj name="Equation" r:id="rId9" imgW="685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501008"/>
                        <a:ext cx="1504950" cy="920750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431800" y="5445125"/>
          <a:ext cx="18018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6" name="Equation" r:id="rId11" imgW="914400" imgH="444240" progId="Equation.DSMT4">
                  <p:embed/>
                </p:oleObj>
              </mc:Choice>
              <mc:Fallback>
                <p:oleObj name="Equation" r:id="rId11" imgW="914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445125"/>
                        <a:ext cx="1801813" cy="876300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337175" y="5229226"/>
          <a:ext cx="280597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7" name="Equation" r:id="rId13" imgW="1269720" imgH="495000" progId="Equation.DSMT4">
                  <p:embed/>
                </p:oleObj>
              </mc:Choice>
              <mc:Fallback>
                <p:oleObj name="Equation" r:id="rId13" imgW="12697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5229226"/>
                        <a:ext cx="2805977" cy="1092200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761326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5288" y="675828"/>
            <a:ext cx="84971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+mn-lt"/>
                <a:ea typeface="黑体" panose="02010609060101010101" pitchFamily="49" charset="-122"/>
              </a:rPr>
              <a:t>久期和凸度的关系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（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令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m = 1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000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表示年实际收益率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792649"/>
              </p:ext>
            </p:extLst>
          </p:nvPr>
        </p:nvGraphicFramePr>
        <p:xfrm>
          <a:off x="1243013" y="1394668"/>
          <a:ext cx="13033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8" name="Equation" r:id="rId3" imgW="596880" imgH="228600" progId="Equation.DSMT4">
                  <p:embed/>
                </p:oleObj>
              </mc:Choice>
              <mc:Fallback>
                <p:oleObj name="Equation" r:id="rId3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394668"/>
                        <a:ext cx="1303337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170689"/>
              </p:ext>
            </p:extLst>
          </p:nvPr>
        </p:nvGraphicFramePr>
        <p:xfrm>
          <a:off x="4378325" y="1299418"/>
          <a:ext cx="9731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9" name="Equation" r:id="rId5" imgW="520560" imgH="393480" progId="Equation.DSMT4">
                  <p:embed/>
                </p:oleObj>
              </mc:Choice>
              <mc:Fallback>
                <p:oleObj name="Equation" r:id="rId5" imgW="520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1299418"/>
                        <a:ext cx="973138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31337"/>
              </p:ext>
            </p:extLst>
          </p:nvPr>
        </p:nvGraphicFramePr>
        <p:xfrm>
          <a:off x="700088" y="2367805"/>
          <a:ext cx="38322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0" name="Equation" r:id="rId7" imgW="1904760" imgH="419040" progId="Equation.DSMT4">
                  <p:embed/>
                </p:oleObj>
              </mc:Choice>
              <mc:Fallback>
                <p:oleObj name="Equation" r:id="rId7" imgW="1904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367805"/>
                        <a:ext cx="3832225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724128" y="2770404"/>
            <a:ext cx="1826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b="1" dirty="0"/>
              <a:t>两边分别除以资产价格</a:t>
            </a:r>
            <a:r>
              <a:rPr lang="en-US" altLang="zh-CN" sz="1200" b="1" i="1" dirty="0" smtClean="0"/>
              <a:t>P</a:t>
            </a:r>
            <a:endParaRPr lang="zh-CN" altLang="en-US" sz="1200" b="1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419633"/>
              </p:ext>
            </p:extLst>
          </p:nvPr>
        </p:nvGraphicFramePr>
        <p:xfrm>
          <a:off x="5753100" y="3483818"/>
          <a:ext cx="14811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1" name="Equation" r:id="rId9" imgW="736560" imgH="241200" progId="Equation.DSMT4">
                  <p:embed/>
                </p:oleObj>
              </mc:Choice>
              <mc:Fallback>
                <p:oleObj name="Equation" r:id="rId9" imgW="73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3483818"/>
                        <a:ext cx="1481138" cy="484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下箭头 11"/>
          <p:cNvSpPr/>
          <p:nvPr/>
        </p:nvSpPr>
        <p:spPr>
          <a:xfrm>
            <a:off x="1115616" y="3376128"/>
            <a:ext cx="360040" cy="540060"/>
          </a:xfrm>
          <a:prstGeom prst="down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829418"/>
              </p:ext>
            </p:extLst>
          </p:nvPr>
        </p:nvGraphicFramePr>
        <p:xfrm>
          <a:off x="666750" y="4377580"/>
          <a:ext cx="38290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2" name="Equation" r:id="rId11" imgW="1688760" imgH="228600" progId="Equation.DSMT4">
                  <p:embed/>
                </p:oleObj>
              </mc:Choice>
              <mc:Fallback>
                <p:oleObj name="Equation" r:id="rId11" imgW="1688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377580"/>
                        <a:ext cx="3829050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45809"/>
              </p:ext>
            </p:extLst>
          </p:nvPr>
        </p:nvGraphicFramePr>
        <p:xfrm>
          <a:off x="1068388" y="6193680"/>
          <a:ext cx="27670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3" name="Equation" r:id="rId13" imgW="1218960" imgH="241200" progId="Equation.DSMT4">
                  <p:embed/>
                </p:oleObj>
              </mc:Choice>
              <mc:Fallback>
                <p:oleObj name="Equation" r:id="rId13" imgW="1218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6193680"/>
                        <a:ext cx="2767012" cy="547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下箭头 16"/>
          <p:cNvSpPr/>
          <p:nvPr/>
        </p:nvSpPr>
        <p:spPr>
          <a:xfrm>
            <a:off x="1115616" y="5364123"/>
            <a:ext cx="360040" cy="568289"/>
          </a:xfrm>
          <a:prstGeom prst="down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8" name="矩形 17"/>
          <p:cNvSpPr/>
          <p:nvPr/>
        </p:nvSpPr>
        <p:spPr>
          <a:xfrm>
            <a:off x="1979712" y="5447121"/>
            <a:ext cx="186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b="1" dirty="0"/>
              <a:t>两边分别除以资产</a:t>
            </a:r>
            <a:r>
              <a:rPr lang="zh-CN" altLang="zh-CN" sz="1200" b="1" dirty="0" smtClean="0"/>
              <a:t>价格</a:t>
            </a:r>
            <a:r>
              <a:rPr lang="en-US" altLang="zh-CN" sz="1200" b="1" dirty="0" smtClean="0"/>
              <a:t> </a:t>
            </a:r>
            <a:r>
              <a:rPr lang="en-US" altLang="zh-CN" sz="1200" b="1" i="1" dirty="0" smtClean="0"/>
              <a:t>P</a:t>
            </a:r>
            <a:endParaRPr lang="zh-CN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35696" y="3448476"/>
            <a:ext cx="1337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两边关于</a:t>
            </a:r>
            <a:r>
              <a:rPr lang="zh-CN" altLang="en-US" sz="1200" b="1" dirty="0" smtClean="0">
                <a:sym typeface="Symbol"/>
              </a:rPr>
              <a:t></a:t>
            </a:r>
            <a:r>
              <a:rPr lang="zh-CN" altLang="en-US" sz="1200" b="1" dirty="0" smtClean="0"/>
              <a:t>再求导</a:t>
            </a:r>
            <a:endParaRPr lang="zh-CN" altLang="en-US" sz="1200" b="1" dirty="0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068104"/>
              </p:ext>
            </p:extLst>
          </p:nvPr>
        </p:nvGraphicFramePr>
        <p:xfrm>
          <a:off x="5761038" y="6134943"/>
          <a:ext cx="2446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4" name="Equation" r:id="rId15" imgW="1257120" imgH="253800" progId="Equation.DSMT4">
                  <p:embed/>
                </p:oleObj>
              </mc:Choice>
              <mc:Fallback>
                <p:oleObj name="Equation" r:id="rId15" imgW="125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6134943"/>
                        <a:ext cx="2446337" cy="495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37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7" grpId="0" animBg="1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4F9FB890-A3C3-4DDA-9F95-D6670B9F8255}" type="slidenum">
              <a:rPr lang="en-US" altLang="zh-CN" sz="1000"/>
              <a:pPr algn="r" eaLnBrk="1" hangingPunct="1"/>
              <a:t>42</a:t>
            </a:fld>
            <a:endParaRPr lang="en-US" altLang="zh-CN" sz="10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7488063" cy="4291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资产组合的久期和凸度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以每种资产的市场价值为权数计算久期和凸度的加权平均数。</a:t>
            </a:r>
          </a:p>
        </p:txBody>
      </p:sp>
    </p:spTree>
    <p:extLst>
      <p:ext uri="{BB962C8B-B14F-4D97-AF65-F5344CB8AC3E}">
        <p14:creationId xmlns:p14="http://schemas.microsoft.com/office/powerpoint/2010/main" val="6507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858000" y="62150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31D44A6-C6CD-4A8A-9BEA-39C25C97A118}" type="slidenum">
              <a:rPr lang="en-US" altLang="zh-CN" sz="1000"/>
              <a:pPr algn="r" eaLnBrk="1" hangingPunct="1"/>
              <a:t>43</a:t>
            </a:fld>
            <a:endParaRPr lang="en-US" altLang="zh-CN" sz="10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9937" y="881790"/>
            <a:ext cx="7604125" cy="5346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假设资产组合由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种债券构成，债券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价值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，久期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，则组合的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价值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为：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组合的久期为：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396524"/>
              </p:ext>
            </p:extLst>
          </p:nvPr>
        </p:nvGraphicFramePr>
        <p:xfrm>
          <a:off x="2431455" y="2393157"/>
          <a:ext cx="2544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6" name="Equation" r:id="rId3" imgW="1218960" imgH="228600" progId="Equation.DSMT4">
                  <p:embed/>
                </p:oleObj>
              </mc:Choice>
              <mc:Fallback>
                <p:oleObj name="Equation" r:id="rId3" imgW="121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455" y="2393157"/>
                        <a:ext cx="25447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389969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>
            <p:extLst/>
          </p:nvPr>
        </p:nvGraphicFramePr>
        <p:xfrm>
          <a:off x="1115616" y="4077072"/>
          <a:ext cx="24860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7" name="Equation" r:id="rId5" imgW="1218960" imgH="609480" progId="Equation.DSMT4">
                  <p:embed/>
                </p:oleObj>
              </mc:Choice>
              <mc:Fallback>
                <p:oleObj name="Equation" r:id="rId5" imgW="12189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077072"/>
                        <a:ext cx="248602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0" y="437118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>
            <p:extLst/>
          </p:nvPr>
        </p:nvGraphicFramePr>
        <p:xfrm>
          <a:off x="6413500" y="4437112"/>
          <a:ext cx="15113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8" r:id="rId7" imgW="698803" imgH="431987" progId="Equation.DSMT4">
                  <p:embed/>
                </p:oleObj>
              </mc:Choice>
              <mc:Fallback>
                <p:oleObj r:id="rId7" imgW="698803" imgH="43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4437112"/>
                        <a:ext cx="15113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0" y="437118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>
            <p:extLst/>
          </p:nvPr>
        </p:nvGraphicFramePr>
        <p:xfrm>
          <a:off x="3995936" y="3910348"/>
          <a:ext cx="1960563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9" r:id="rId9" imgW="978750" imgH="749951" progId="Equation.DSMT4">
                  <p:embed/>
                </p:oleObj>
              </mc:Choice>
              <mc:Fallback>
                <p:oleObj r:id="rId9" imgW="978750" imgH="7499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910348"/>
                        <a:ext cx="1960563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50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 noChangeArrowheads="1"/>
          </p:cNvSpPr>
          <p:nvPr/>
        </p:nvSpPr>
        <p:spPr bwMode="auto">
          <a:xfrm>
            <a:off x="6858000" y="62150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31D44A6-C6CD-4A8A-9BEA-39C25C97A118}" type="slidenum">
              <a:rPr lang="en-US" altLang="zh-CN" sz="1000"/>
              <a:pPr algn="r" eaLnBrk="1" hangingPunct="1"/>
              <a:t>44</a:t>
            </a:fld>
            <a:endParaRPr lang="en-US" altLang="zh-CN" sz="10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946944"/>
            <a:ext cx="7604125" cy="5346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假设资产组合由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种债券构成，债券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价值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，债券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的凸度为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i="1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，则组合的凸度为：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2676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>
            <p:extLst/>
          </p:nvPr>
        </p:nvGraphicFramePr>
        <p:xfrm>
          <a:off x="1090613" y="2997200"/>
          <a:ext cx="253682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8" name="Equation" r:id="rId3" imgW="1244520" imgH="609480" progId="Equation.DSMT4">
                  <p:embed/>
                </p:oleObj>
              </mc:Choice>
              <mc:Fallback>
                <p:oleObj name="Equation" r:id="rId3" imgW="12445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2997200"/>
                        <a:ext cx="2536825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>
            <p:extLst/>
          </p:nvPr>
        </p:nvGraphicFramePr>
        <p:xfrm>
          <a:off x="6313488" y="3357563"/>
          <a:ext cx="148431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9" name="Equation" r:id="rId5" imgW="685800" imgH="431640" progId="Equation.DSMT4">
                  <p:embed/>
                </p:oleObj>
              </mc:Choice>
              <mc:Fallback>
                <p:oleObj name="Equation" r:id="rId5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357563"/>
                        <a:ext cx="148431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>
            <p:extLst/>
          </p:nvPr>
        </p:nvGraphicFramePr>
        <p:xfrm>
          <a:off x="3913188" y="2781300"/>
          <a:ext cx="1982787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0" name="Equation" r:id="rId7" imgW="990360" imgH="749160" progId="Equation.DSMT4">
                  <p:embed/>
                </p:oleObj>
              </mc:Choice>
              <mc:Fallback>
                <p:oleObj name="Equation" r:id="rId7" imgW="9903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2781300"/>
                        <a:ext cx="1982787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2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ED0003B-ED43-489F-B577-0FDA54AA5E35}" type="slidenum">
              <a:rPr lang="en-US" altLang="zh-CN" sz="1000"/>
              <a:pPr algn="r" eaLnBrk="1" hangingPunct="1"/>
              <a:t>45</a:t>
            </a:fld>
            <a:endParaRPr lang="en-US" altLang="zh-CN" sz="10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9591" y="764158"/>
            <a:ext cx="7978775" cy="5689178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债券组合由两种面值和偿还值均为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的债券构成，到期年收益率均为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5%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。第一种债券的年息票率为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6%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，期限为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年。第二种债券为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年期的零息债券。计算该债券组合的修正久期。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：第一种债券的价格为</a:t>
            </a:r>
            <a:endParaRPr lang="en-US" altLang="zh-CN" b="1" dirty="0" smtClean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马考勒久期是到期时间的加权平均数</a:t>
            </a:r>
            <a:endParaRPr lang="en-US" altLang="zh-CN" b="1" dirty="0" smtClean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endParaRPr lang="en-US" altLang="zh-CN" b="1" dirty="0" smtClean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修正久期 </a:t>
            </a:r>
            <a:r>
              <a:rPr lang="en-US" altLang="zh-CN" b="1" i="1" dirty="0" err="1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 dirty="0" err="1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baseline="-25000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= 4.48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 </a:t>
            </a: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(1 + 0.05) = 4.26</a:t>
            </a: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1" dirty="0" smtClean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341442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476994"/>
              </p:ext>
            </p:extLst>
          </p:nvPr>
        </p:nvGraphicFramePr>
        <p:xfrm>
          <a:off x="4139952" y="3097572"/>
          <a:ext cx="42481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0" name="Equation" r:id="rId3" imgW="2120760" imgH="253800" progId="Equation.DSMT4">
                  <p:embed/>
                </p:oleObj>
              </mc:Choice>
              <mc:Fallback>
                <p:oleObj name="Equation" r:id="rId3" imgW="2120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097572"/>
                        <a:ext cx="42481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87644"/>
              </p:ext>
            </p:extLst>
          </p:nvPr>
        </p:nvGraphicFramePr>
        <p:xfrm>
          <a:off x="1095621" y="4264205"/>
          <a:ext cx="7446962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1" name="Equation" r:id="rId5" imgW="4127400" imgH="736560" progId="Equation.DSMT4">
                  <p:embed/>
                </p:oleObj>
              </mc:Choice>
              <mc:Fallback>
                <p:oleObj name="Equation" r:id="rId5" imgW="41274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5621" y="4264205"/>
                        <a:ext cx="7446962" cy="1328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6248400"/>
            <a:ext cx="3401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100" dirty="0"/>
              <a:t>i=0.05</a:t>
            </a:r>
          </a:p>
          <a:p>
            <a:r>
              <a:rPr lang="pt-BR" altLang="zh-CN" sz="100" dirty="0"/>
              <a:t>n=5</a:t>
            </a:r>
          </a:p>
          <a:p>
            <a:r>
              <a:rPr lang="pt-BR" altLang="zh-CN" sz="100" dirty="0"/>
              <a:t>v=(1+i)^(-1)</a:t>
            </a:r>
          </a:p>
          <a:p>
            <a:r>
              <a:rPr lang="pt-BR" altLang="zh-CN" sz="100" dirty="0"/>
              <a:t>d=i/(1+i)</a:t>
            </a:r>
          </a:p>
          <a:p>
            <a:r>
              <a:rPr lang="pt-BR" altLang="zh-CN" sz="100" dirty="0"/>
              <a:t>a0=(1-v^n)/i</a:t>
            </a:r>
          </a:p>
          <a:p>
            <a:r>
              <a:rPr lang="pt-BR" altLang="zh-CN" sz="100" dirty="0"/>
              <a:t>a1=(1-v^n)/d</a:t>
            </a:r>
          </a:p>
          <a:p>
            <a:r>
              <a:rPr lang="pt-BR" altLang="zh-CN" sz="100" dirty="0"/>
              <a:t>a11=(a1-n*v^n)/i</a:t>
            </a:r>
          </a:p>
          <a:p>
            <a:r>
              <a:rPr lang="pt-BR" altLang="zh-CN" sz="100" dirty="0"/>
              <a:t>P1=6*a0+100*v^n</a:t>
            </a:r>
          </a:p>
          <a:p>
            <a:r>
              <a:rPr lang="pt-BR" altLang="zh-CN" sz="100" dirty="0"/>
              <a:t>MD1=(6*a11+100*n*v^n)/P1</a:t>
            </a:r>
          </a:p>
          <a:p>
            <a:r>
              <a:rPr lang="pt-BR" altLang="zh-CN" sz="100" dirty="0"/>
              <a:t>D1=MD1/(1+i)</a:t>
            </a:r>
          </a:p>
          <a:p>
            <a:r>
              <a:rPr lang="pt-BR" altLang="zh-CN" sz="100" dirty="0"/>
              <a:t>D2=10/(1+i)</a:t>
            </a:r>
          </a:p>
          <a:p>
            <a:r>
              <a:rPr lang="pt-BR" altLang="zh-CN" sz="100" dirty="0"/>
              <a:t>P2=100*v^10</a:t>
            </a:r>
          </a:p>
          <a:p>
            <a:r>
              <a:rPr lang="pt-BR" altLang="zh-CN" sz="100" dirty="0"/>
              <a:t>P=P1+P2</a:t>
            </a:r>
          </a:p>
          <a:p>
            <a:r>
              <a:rPr lang="pt-BR" altLang="zh-CN" sz="100" dirty="0"/>
              <a:t>D=D1*P1/P+D2*P2/P</a:t>
            </a:r>
          </a:p>
          <a:p>
            <a:r>
              <a:rPr lang="pt-BR" altLang="zh-CN" sz="100" dirty="0"/>
              <a:t>D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160201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79C923A-7B11-4A0A-9713-2F4EC8963F51}" type="slidenum">
              <a:rPr lang="en-US" altLang="zh-CN" sz="1000"/>
              <a:pPr algn="r" eaLnBrk="1" hangingPunct="1"/>
              <a:t>46</a:t>
            </a:fld>
            <a:endParaRPr lang="en-US" altLang="zh-CN" sz="10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971550"/>
            <a:ext cx="8229600" cy="5346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第二种债券的价格为：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该债券的马考勒久期：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（零息债券的到期时间）</a:t>
            </a:r>
            <a:endParaRPr 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修正久期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10  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 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 + 0.05) = 9.52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33951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extLst/>
          </p:nvPr>
        </p:nvGraphicFramePr>
        <p:xfrm>
          <a:off x="1908175" y="1706563"/>
          <a:ext cx="3168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6" r:id="rId3" imgW="1575484" imgH="241405" progId="Equation.DSMT4">
                  <p:embed/>
                </p:oleObj>
              </mc:Choice>
              <mc:Fallback>
                <p:oleObj r:id="rId3" imgW="1575484" imgH="24140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06563"/>
                        <a:ext cx="31686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28665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33999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sp>
        <p:nvSpPr>
          <p:cNvPr id="43017" name="Rectangle 2"/>
          <p:cNvSpPr txBox="1">
            <a:spLocks noChangeArrowheads="1"/>
          </p:cNvSpPr>
          <p:nvPr/>
        </p:nvSpPr>
        <p:spPr bwMode="auto">
          <a:xfrm>
            <a:off x="571500" y="3746500"/>
            <a:ext cx="38893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债券组合的价格为：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债券组合的修正久期为：</a:t>
            </a:r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>
            <p:extLst/>
          </p:nvPr>
        </p:nvGraphicFramePr>
        <p:xfrm>
          <a:off x="4067175" y="4868863"/>
          <a:ext cx="30241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7" name="Equation" r:id="rId5" imgW="1523880" imgH="393480" progId="Equation.DSMT4">
                  <p:embed/>
                </p:oleObj>
              </mc:Choice>
              <mc:Fallback>
                <p:oleObj name="Equation" r:id="rId5" imgW="1523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868863"/>
                        <a:ext cx="30241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>
            <p:extLst/>
          </p:nvPr>
        </p:nvGraphicFramePr>
        <p:xfrm>
          <a:off x="3563938" y="3890963"/>
          <a:ext cx="24780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8" r:id="rId7" imgW="1245681" imgH="228799" progId="Equation.DSMT4">
                  <p:embed/>
                </p:oleObj>
              </mc:Choice>
              <mc:Fallback>
                <p:oleObj r:id="rId7" imgW="1245681" imgH="2287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90963"/>
                        <a:ext cx="24780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4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F093446-BE55-438F-9869-A41F46AD2EE0}" type="slidenum">
              <a:rPr lang="en-US" altLang="zh-CN" sz="1000"/>
              <a:pPr algn="r" eaLnBrk="1" hangingPunct="1"/>
              <a:t>47</a:t>
            </a:fld>
            <a:endParaRPr lang="en-US" altLang="zh-CN" sz="10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24743"/>
            <a:ext cx="8518401" cy="4987131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33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Exercise: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You are managing a bond portfolio of $1,000,000. You decide that the Macaulay duration of your portfolio should be exactly 10.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You have only two securities to choose from for your investments: a zero-coupon bond of maturity 5 years, and a continuous perpetuity paying at the rate of $1 per year.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Current force of interest is 5%.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smtClea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How much will you invest in each of these securities in order to have the desired Macaulay duration?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CN" b="1" dirty="0" smtClean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3246" y="1268760"/>
                <a:ext cx="8424936" cy="501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说明：</a:t>
                </a:r>
                <a:endParaRPr lang="en-US" altLang="zh-CN" sz="2400" b="1" dirty="0" smtClean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b="1" dirty="0">
                    <a:solidFill>
                      <a:srgbClr val="333399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零息</a:t>
                </a:r>
                <a:r>
                  <a:rPr lang="zh-CN" altLang="en-US" sz="2400" b="1" dirty="0" smtClean="0">
                    <a:solidFill>
                      <a:srgbClr val="333399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债券</a:t>
                </a:r>
                <a:r>
                  <a:rPr lang="zh-CN" altLang="en-US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：马考勒久期 </a:t>
                </a:r>
                <a:r>
                  <a:rPr lang="en-US" altLang="zh-CN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=  5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b="1" dirty="0" smtClean="0">
                    <a:solidFill>
                      <a:srgbClr val="333399"/>
                    </a:solidFill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永续年金</a:t>
                </a:r>
                <a:r>
                  <a:rPr lang="zh-CN" altLang="en-US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P  = 1/</a:t>
                </a:r>
                <a:r>
                  <a:rPr lang="en-US" altLang="zh-CN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 ,             P = ‒1/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zh-CN" altLang="en-US" sz="2400" b="1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𝜹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sz="2400" b="1" dirty="0" smtClean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                    马考勒久期</a:t>
                </a:r>
                <a:r>
                  <a:rPr lang="en-US" altLang="zh-CN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 =  ‒ </a:t>
                </a:r>
                <a:r>
                  <a:rPr lang="en-US" altLang="zh-CN" sz="2400" b="1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P </a:t>
                </a:r>
                <a:r>
                  <a:rPr lang="en-US" altLang="zh-CN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/</a:t>
                </a:r>
                <a:r>
                  <a:rPr lang="en-US" altLang="zh-CN" sz="2400" b="1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zh-CN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zh-CN" sz="2400" b="1" dirty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zh-CN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=  1/  = 1/0.05 = 20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b="1" dirty="0" err="1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5w</a:t>
                </a:r>
                <a:r>
                  <a:rPr lang="en-US" altLang="zh-CN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+ 20(1 – w) = 10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400" b="1" dirty="0" smtClean="0">
                    <a:latin typeface="+mn-lt"/>
                    <a:ea typeface="黑体" panose="02010609060101010101" pitchFamily="49" charset="-122"/>
                    <a:cs typeface="Times New Roman" panose="02020603050405020304" pitchFamily="18" charset="0"/>
                  </a:rPr>
                  <a:t>  w = 2/3</a:t>
                </a:r>
                <a:endParaRPr lang="zh-CN" altLang="en-US" sz="2400" b="1" dirty="0">
                  <a:latin typeface="+mn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46" y="1268760"/>
                <a:ext cx="8424936" cy="5018682"/>
              </a:xfrm>
              <a:prstGeom prst="rect">
                <a:avLst/>
              </a:prstGeom>
              <a:blipFill rotWithShape="1">
                <a:blip r:embed="rId2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7449A34-DDF2-491C-807D-49EB56BCF444}" type="slidenum">
              <a:rPr lang="en-US" altLang="zh-CN" sz="1000"/>
              <a:pPr algn="r" eaLnBrk="1" hangingPunct="1"/>
              <a:t>49</a:t>
            </a:fld>
            <a:endParaRPr lang="en-US" altLang="zh-CN" sz="10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620713"/>
            <a:ext cx="5040808" cy="57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久期和凸度的应用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84784"/>
            <a:ext cx="8229600" cy="4699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债券价格的二阶泰勒近似：</a:t>
            </a:r>
          </a:p>
          <a:p>
            <a:pPr marL="0" indent="0" eaLnBrk="1" hangingPunct="1"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由此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可得债券价格变化的近似公式：  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51180"/>
              </p:ext>
            </p:extLst>
          </p:nvPr>
        </p:nvGraphicFramePr>
        <p:xfrm>
          <a:off x="1763688" y="2102086"/>
          <a:ext cx="6483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8" name="Equation" r:id="rId3" imgW="2997000" imgH="241200" progId="Equation.DSMT4">
                  <p:embed/>
                </p:oleObj>
              </mc:Choice>
              <mc:Fallback>
                <p:oleObj name="Equation" r:id="rId3" imgW="299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102086"/>
                        <a:ext cx="6483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05989"/>
              </p:ext>
            </p:extLst>
          </p:nvPr>
        </p:nvGraphicFramePr>
        <p:xfrm>
          <a:off x="1763688" y="3338513"/>
          <a:ext cx="44291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" name="Equation" r:id="rId5" imgW="2133360" imgH="393480" progId="Equation.DSMT4">
                  <p:embed/>
                </p:oleObj>
              </mc:Choice>
              <mc:Fallback>
                <p:oleObj name="Equation" r:id="rId5" imgW="2133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338513"/>
                        <a:ext cx="442912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27088" y="4149725"/>
            <a:ext cx="74898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492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5000"/>
              </a:lnSpc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注意久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期和凸度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的配比：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65000"/>
              </a:lnSpc>
              <a:buClr>
                <a:schemeClr val="accent2"/>
              </a:buClr>
              <a:buSzPct val="55000"/>
              <a:buFont typeface="Wingdings" pitchFamily="2" charset="2"/>
              <a:buChar char="l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久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期和凸度。</a:t>
            </a:r>
          </a:p>
          <a:p>
            <a:pPr lvl="1" eaLnBrk="1" hangingPunct="1">
              <a:lnSpc>
                <a:spcPct val="165000"/>
              </a:lnSpc>
              <a:buClr>
                <a:schemeClr val="accent2"/>
              </a:buClr>
              <a:buSzPct val="55000"/>
              <a:buFont typeface="Wingdings" pitchFamily="2" charset="2"/>
              <a:buChar char="l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马考勒久期和马考勒凸度。</a:t>
            </a:r>
          </a:p>
          <a:p>
            <a:pPr lvl="1" eaLnBrk="1" hangingPunct="1">
              <a:lnSpc>
                <a:spcPct val="165000"/>
              </a:lnSpc>
              <a:buClr>
                <a:schemeClr val="accent2"/>
              </a:buClr>
              <a:buSzPct val="55000"/>
              <a:buFont typeface="Wingdings" pitchFamily="2" charset="2"/>
              <a:buChar char="l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有效久期和有效凸度。</a:t>
            </a:r>
          </a:p>
        </p:txBody>
      </p:sp>
    </p:spTree>
    <p:extLst>
      <p:ext uri="{BB962C8B-B14F-4D97-AF65-F5344CB8AC3E}">
        <p14:creationId xmlns:p14="http://schemas.microsoft.com/office/powerpoint/2010/main" val="8942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2F105D3E-25C9-49CD-830B-249F50E9A5F2}" type="slidenum">
              <a:rPr lang="en-US" altLang="zh-CN" sz="1000"/>
              <a:pPr algn="r" eaLnBrk="1" hangingPunct="1"/>
              <a:t>5</a:t>
            </a:fld>
            <a:endParaRPr lang="en-US" altLang="zh-CN" sz="10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775"/>
            <a:ext cx="8497192" cy="48959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马考勒久期：</a:t>
            </a:r>
            <a:r>
              <a:rPr 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现金流到期时间的加权平均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数。</a:t>
            </a:r>
            <a:endParaRPr 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endParaRPr 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endParaRPr 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马</a:t>
            </a:r>
            <a:r>
              <a:rPr 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考勒久期越大，资产价格对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利率越</a:t>
            </a:r>
            <a:r>
              <a:rPr 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敏感，利率风险越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  <a:r>
              <a:rPr 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马考勒久期是一个时间概念。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使用等价的名义利率代替利息力，马考勒久期不变。</a:t>
            </a:r>
            <a:endParaRPr 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74172"/>
              </p:ext>
            </p:extLst>
          </p:nvPr>
        </p:nvGraphicFramePr>
        <p:xfrm>
          <a:off x="2411760" y="2244726"/>
          <a:ext cx="284003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Equation" r:id="rId3" imgW="1282680" imgH="406080" progId="Equation.DSMT4">
                  <p:embed/>
                </p:oleObj>
              </mc:Choice>
              <mc:Fallback>
                <p:oleObj name="Equation" r:id="rId3" imgW="1282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44726"/>
                        <a:ext cx="2840037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3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7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4E1E8DB3-1E9B-4A91-B505-E4AD3860BE2F}" type="slidenum">
              <a:rPr lang="en-US" altLang="zh-CN" sz="1000" b="1"/>
              <a:pPr algn="r" eaLnBrk="1" hangingPunct="1"/>
              <a:t>50</a:t>
            </a:fld>
            <a:endParaRPr lang="en-US" altLang="zh-CN" sz="1000" b="1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2" y="841375"/>
            <a:ext cx="8218487" cy="1655763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债券的面值是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元，期限为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年，年息票率为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11%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，到期时按面值偿还。如果到期年收益率为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12%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，请计算其价格、马考勒久期、修正久期和凸度。到期年收益率上升至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12.5%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时，债券的价格将如何变化？</a:t>
            </a:r>
          </a:p>
          <a:p>
            <a:pPr marL="457200" indent="-4572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zh-CN" altLang="en-US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361580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171030"/>
              </p:ext>
            </p:extLst>
          </p:nvPr>
        </p:nvGraphicFramePr>
        <p:xfrm>
          <a:off x="642757" y="4279897"/>
          <a:ext cx="6403976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4" name="Equation" r:id="rId3" imgW="3162240" imgH="419040" progId="Equation.DSMT4">
                  <p:embed/>
                </p:oleObj>
              </mc:Choice>
              <mc:Fallback>
                <p:oleObj name="Equation" r:id="rId3" imgW="3162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57" y="4279897"/>
                        <a:ext cx="6403976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37062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31137"/>
              </p:ext>
            </p:extLst>
          </p:nvPr>
        </p:nvGraphicFramePr>
        <p:xfrm>
          <a:off x="642757" y="3464840"/>
          <a:ext cx="54086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5" r:id="rId5" imgW="2765000" imgH="266353" progId="Equation.DSMT4">
                  <p:embed/>
                </p:oleObj>
              </mc:Choice>
              <mc:Fallback>
                <p:oleObj r:id="rId5" imgW="2765000" imgH="2663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57" y="3464840"/>
                        <a:ext cx="54086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9401870"/>
              </p:ext>
            </p:extLst>
          </p:nvPr>
        </p:nvGraphicFramePr>
        <p:xfrm>
          <a:off x="611560" y="5445224"/>
          <a:ext cx="852848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6" name="Equation" r:id="rId7" imgW="4089240" imgH="241200" progId="Equation.DSMT4">
                  <p:embed/>
                </p:oleObj>
              </mc:Choice>
              <mc:Fallback>
                <p:oleObj name="Equation" r:id="rId7" imgW="4089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445224"/>
                        <a:ext cx="8528480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94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3" name="Rectangle 8"/>
          <p:cNvSpPr>
            <a:spLocks noChangeArrowheads="1"/>
          </p:cNvSpPr>
          <p:nvPr/>
        </p:nvSpPr>
        <p:spPr bwMode="auto">
          <a:xfrm>
            <a:off x="468313" y="1341438"/>
            <a:ext cx="84963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真实值：</a:t>
            </a:r>
            <a:r>
              <a:rPr lang="en-US" altLang="zh-CN" sz="24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–3.3674%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。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用修正久期作近似计算：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–6.9184×0.5% = 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–3.4592%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考虑凸度的影响，凸度引起的价格变化为</a:t>
            </a:r>
          </a:p>
          <a:p>
            <a:pPr marL="342900" indent="-342900" algn="ctr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               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故市场利率上升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50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个基点所导致的价格变动幅度为</a:t>
            </a:r>
          </a:p>
          <a:p>
            <a:pPr marL="342900" indent="-342900" algn="ctr">
              <a:lnSpc>
                <a:spcPct val="16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sz="2400" b="1" dirty="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>
            <p:extLst/>
          </p:nvPr>
        </p:nvGraphicFramePr>
        <p:xfrm>
          <a:off x="1103313" y="3417888"/>
          <a:ext cx="6187726" cy="51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6" r:id="rId3" imgW="2894344" imgH="241195" progId="Equation.DSMT4">
                  <p:embed/>
                </p:oleObj>
              </mc:Choice>
              <mc:Fallback>
                <p:oleObj r:id="rId3" imgW="289434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417888"/>
                        <a:ext cx="6187726" cy="515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971550" y="4941888"/>
          <a:ext cx="49672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7" r:id="rId5" imgW="2244977" imgH="177569" progId="Equation.DSMT4">
                  <p:embed/>
                </p:oleObj>
              </mc:Choice>
              <mc:Fallback>
                <p:oleObj r:id="rId5" imgW="2244977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888"/>
                        <a:ext cx="49672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1637302" y="787698"/>
            <a:ext cx="5787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利率上升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50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个基点所导致的价格变动幅度</a:t>
            </a:r>
          </a:p>
        </p:txBody>
      </p:sp>
      <p:sp>
        <p:nvSpPr>
          <p:cNvPr id="49161" name="TextBox 1"/>
          <p:cNvSpPr txBox="1">
            <a:spLocks noChangeArrowheads="1"/>
          </p:cNvSpPr>
          <p:nvPr/>
        </p:nvSpPr>
        <p:spPr bwMode="auto">
          <a:xfrm>
            <a:off x="1116013" y="6021388"/>
            <a:ext cx="554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 dirty="0"/>
              <a:t>R=c(rep(110,14),1110)   #</a:t>
            </a:r>
            <a:r>
              <a:rPr lang="zh-CN" altLang="en-US" sz="100" dirty="0"/>
              <a:t>债券的现金流</a:t>
            </a:r>
          </a:p>
          <a:p>
            <a:pPr eaLnBrk="1" hangingPunct="1"/>
            <a:r>
              <a:rPr lang="en-US" altLang="zh-CN" sz="100" dirty="0"/>
              <a:t>t=1:15</a:t>
            </a:r>
          </a:p>
          <a:p>
            <a:pPr eaLnBrk="1" hangingPunct="1"/>
            <a:r>
              <a:rPr lang="en-US" altLang="zh-CN" sz="100" dirty="0" err="1"/>
              <a:t>i</a:t>
            </a:r>
            <a:r>
              <a:rPr lang="en-US" altLang="zh-CN" sz="100" dirty="0"/>
              <a:t>=0.12</a:t>
            </a:r>
          </a:p>
          <a:p>
            <a:pPr eaLnBrk="1" hangingPunct="1"/>
            <a:r>
              <a:rPr lang="en-US" altLang="zh-CN" sz="100" dirty="0"/>
              <a:t>P=sum(R*(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)^(-t))  #</a:t>
            </a:r>
            <a:r>
              <a:rPr lang="zh-CN" altLang="en-US" sz="100" dirty="0"/>
              <a:t>债券价格</a:t>
            </a:r>
          </a:p>
          <a:p>
            <a:pPr eaLnBrk="1" hangingPunct="1"/>
            <a:r>
              <a:rPr lang="en-US" altLang="zh-CN" sz="100" dirty="0" err="1"/>
              <a:t>macD</a:t>
            </a:r>
            <a:r>
              <a:rPr lang="en-US" altLang="zh-CN" sz="100" dirty="0"/>
              <a:t>=sum(t*R*(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)^(-t))/P  #</a:t>
            </a:r>
            <a:r>
              <a:rPr lang="zh-CN" altLang="en-US" sz="100" dirty="0"/>
              <a:t>马考勒久期</a:t>
            </a:r>
          </a:p>
          <a:p>
            <a:pPr eaLnBrk="1" hangingPunct="1"/>
            <a:r>
              <a:rPr lang="en-US" altLang="zh-CN" sz="100" dirty="0"/>
              <a:t>D=</a:t>
            </a:r>
            <a:r>
              <a:rPr lang="en-US" altLang="zh-CN" sz="100" dirty="0" err="1"/>
              <a:t>macD</a:t>
            </a:r>
            <a:r>
              <a:rPr lang="en-US" altLang="zh-CN" sz="100" dirty="0"/>
              <a:t>/(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       #</a:t>
            </a:r>
            <a:r>
              <a:rPr lang="zh-CN" altLang="en-US" sz="100" dirty="0"/>
              <a:t>久期</a:t>
            </a:r>
          </a:p>
          <a:p>
            <a:pPr eaLnBrk="1" hangingPunct="1"/>
            <a:r>
              <a:rPr lang="en-US" altLang="zh-CN" sz="100" dirty="0" err="1"/>
              <a:t>macC</a:t>
            </a:r>
            <a:r>
              <a:rPr lang="en-US" altLang="zh-CN" sz="100" dirty="0"/>
              <a:t>=sum(</a:t>
            </a:r>
            <a:r>
              <a:rPr lang="en-US" altLang="zh-CN" sz="100" dirty="0" err="1"/>
              <a:t>t^2</a:t>
            </a:r>
            <a:r>
              <a:rPr lang="en-US" altLang="zh-CN" sz="100" dirty="0"/>
              <a:t>*R*(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)^(-t))/P  #</a:t>
            </a:r>
            <a:r>
              <a:rPr lang="zh-CN" altLang="en-US" sz="100" dirty="0"/>
              <a:t>马考勒凸度</a:t>
            </a:r>
          </a:p>
          <a:p>
            <a:pPr eaLnBrk="1" hangingPunct="1"/>
            <a:r>
              <a:rPr lang="en-US" altLang="zh-CN" sz="100" dirty="0"/>
              <a:t>C=(</a:t>
            </a:r>
            <a:r>
              <a:rPr lang="en-US" altLang="zh-CN" sz="100" dirty="0" err="1"/>
              <a:t>macC+macD</a:t>
            </a:r>
            <a:r>
              <a:rPr lang="en-US" altLang="zh-CN" sz="100" dirty="0"/>
              <a:t>)*(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)^(-2)   #</a:t>
            </a:r>
            <a:r>
              <a:rPr lang="zh-CN" altLang="en-US" sz="100" dirty="0"/>
              <a:t>凸度</a:t>
            </a:r>
          </a:p>
          <a:p>
            <a:pPr eaLnBrk="1" hangingPunct="1"/>
            <a:r>
              <a:rPr lang="en-US" altLang="zh-CN" sz="100" dirty="0"/>
              <a:t>di=0.5/100   #</a:t>
            </a:r>
            <a:r>
              <a:rPr lang="zh-CN" altLang="en-US" sz="100" dirty="0"/>
              <a:t>收益率的变化</a:t>
            </a:r>
          </a:p>
          <a:p>
            <a:pPr eaLnBrk="1" hangingPunct="1"/>
            <a:r>
              <a:rPr lang="en-US" altLang="zh-CN" sz="100" dirty="0" err="1"/>
              <a:t>dP1</a:t>
            </a:r>
            <a:r>
              <a:rPr lang="en-US" altLang="zh-CN" sz="100" dirty="0"/>
              <a:t>=-D*di    #</a:t>
            </a:r>
            <a:r>
              <a:rPr lang="zh-CN" altLang="en-US" sz="100" dirty="0"/>
              <a:t>基于久期计算债券价格变化</a:t>
            </a:r>
          </a:p>
          <a:p>
            <a:pPr eaLnBrk="1" hangingPunct="1"/>
            <a:r>
              <a:rPr lang="en-US" altLang="zh-CN" sz="100" dirty="0" err="1"/>
              <a:t>dP2</a:t>
            </a:r>
            <a:r>
              <a:rPr lang="en-US" altLang="zh-CN" sz="100" dirty="0"/>
              <a:t>=-D*0.5/100+0.5*C*(di)^2   #</a:t>
            </a:r>
            <a:r>
              <a:rPr lang="zh-CN" altLang="en-US" sz="100" dirty="0"/>
              <a:t>基于久期和凸度计算债券价格变化</a:t>
            </a:r>
          </a:p>
          <a:p>
            <a:pPr eaLnBrk="1" hangingPunct="1"/>
            <a:r>
              <a:rPr lang="en-US" altLang="zh-CN" sz="100" dirty="0" err="1"/>
              <a:t>dP1;dP2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113766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 txBox="1">
            <a:spLocks noGrp="1" noChangeArrowheads="1"/>
          </p:cNvSpPr>
          <p:nvPr/>
        </p:nvSpPr>
        <p:spPr bwMode="auto">
          <a:xfrm>
            <a:off x="6500813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54E09FF-CEB5-48D3-BE8B-0DBCD6E85396}" type="slidenum">
              <a:rPr lang="en-US" altLang="zh-CN" sz="1000"/>
              <a:pPr algn="r" eaLnBrk="1" hangingPunct="1"/>
              <a:t>52</a:t>
            </a:fld>
            <a:endParaRPr lang="en-US" altLang="zh-CN" sz="100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740510"/>
              </p:ext>
            </p:extLst>
          </p:nvPr>
        </p:nvGraphicFramePr>
        <p:xfrm>
          <a:off x="323528" y="1500138"/>
          <a:ext cx="26177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8" name="Equation" r:id="rId3" imgW="1180800" imgH="406080" progId="Equation.DSMT4">
                  <p:embed/>
                </p:oleObj>
              </mc:Choice>
              <mc:Fallback>
                <p:oleObj name="Equation" r:id="rId3" imgW="1180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00138"/>
                        <a:ext cx="2617788" cy="903288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838524"/>
              </p:ext>
            </p:extLst>
          </p:nvPr>
        </p:nvGraphicFramePr>
        <p:xfrm>
          <a:off x="323528" y="3084314"/>
          <a:ext cx="259556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9" name="Equation" r:id="rId5" imgW="1244520" imgH="419040" progId="Equation.DSMT4">
                  <p:embed/>
                </p:oleObj>
              </mc:Choice>
              <mc:Fallback>
                <p:oleObj name="Equation" r:id="rId5" imgW="124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84314"/>
                        <a:ext cx="2595562" cy="874713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1"/>
          <p:cNvSpPr txBox="1">
            <a:spLocks noChangeArrowheads="1"/>
          </p:cNvSpPr>
          <p:nvPr/>
        </p:nvSpPr>
        <p:spPr bwMode="auto">
          <a:xfrm>
            <a:off x="3851920" y="816528"/>
            <a:ext cx="5162551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eaLnBrk="1" hangingPunct="1"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39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39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39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39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08236"/>
              </p:ext>
            </p:extLst>
          </p:nvPr>
        </p:nvGraphicFramePr>
        <p:xfrm>
          <a:off x="5732463" y="1500138"/>
          <a:ext cx="15367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0" name="Equation" r:id="rId7" imgW="774360" imgH="419040" progId="Equation.DSMT4">
                  <p:embed/>
                </p:oleObj>
              </mc:Choice>
              <mc:Fallback>
                <p:oleObj name="Equation" r:id="rId7" imgW="774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1500138"/>
                        <a:ext cx="1536700" cy="828675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074436"/>
              </p:ext>
            </p:extLst>
          </p:nvPr>
        </p:nvGraphicFramePr>
        <p:xfrm>
          <a:off x="5748338" y="3084314"/>
          <a:ext cx="15049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Equation" r:id="rId9" imgW="685800" imgH="419040" progId="Equation.DSMT4">
                  <p:embed/>
                </p:oleObj>
              </mc:Choice>
              <mc:Fallback>
                <p:oleObj name="Equation" r:id="rId9" imgW="685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3084314"/>
                        <a:ext cx="1504950" cy="920750"/>
                      </a:xfrm>
                      <a:prstGeom prst="rect">
                        <a:avLst/>
                      </a:prstGeom>
                      <a:solidFill>
                        <a:srgbClr val="FFFF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78832"/>
              </p:ext>
            </p:extLst>
          </p:nvPr>
        </p:nvGraphicFramePr>
        <p:xfrm>
          <a:off x="479944" y="4402916"/>
          <a:ext cx="815446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2" name="Equation" r:id="rId11" imgW="3492360" imgH="431640" progId="Equation.DSMT4">
                  <p:embed/>
                </p:oleObj>
              </mc:Choice>
              <mc:Fallback>
                <p:oleObj name="Equation" r:id="rId11" imgW="3492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44" y="4402916"/>
                        <a:ext cx="8154469" cy="100811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267744" y="5813601"/>
          <a:ext cx="44291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3" name="Equation" r:id="rId13" imgW="2133360" imgH="393480" progId="Equation.DSMT4">
                  <p:embed/>
                </p:oleObj>
              </mc:Choice>
              <mc:Fallback>
                <p:oleObj name="Equation" r:id="rId13" imgW="2133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813601"/>
                        <a:ext cx="4429125" cy="8112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00151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78152"/>
            <a:ext cx="8229600" cy="462662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资产组合包含下述两种资产：</a:t>
            </a:r>
            <a:endParaRPr lang="en-US" altLang="zh-CN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）每年末支付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万元的永续年金</a:t>
            </a:r>
            <a:endParaRPr lang="en-US" altLang="zh-CN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）到期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偿还值为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万元的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期零息债券。</a:t>
            </a:r>
            <a:endParaRPr lang="en-US" altLang="zh-CN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假设年实际利率为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，计算该资产组合的久期和凸度。</a:t>
            </a:r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5"/>
          <p:cNvSpPr txBox="1">
            <a:spLocks noGrp="1" noChangeArrowheads="1"/>
          </p:cNvSpPr>
          <p:nvPr/>
        </p:nvSpPr>
        <p:spPr bwMode="auto">
          <a:xfrm>
            <a:off x="6804248" y="606849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12553F9-BCA5-434E-A263-1BE2750A2D48}" type="slidenum">
              <a:rPr lang="en-US" altLang="zh-CN" sz="1000"/>
              <a:pPr algn="r" eaLnBrk="1" hangingPunct="1"/>
              <a:t>53</a:t>
            </a:fld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9988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6519" y="1052736"/>
            <a:ext cx="4068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每年末支付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万元的永续年金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268538" y="2176463"/>
          <a:ext cx="3951287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2" name="Equation" r:id="rId3" imgW="1879560" imgH="1777680" progId="Equation.DSMT4">
                  <p:embed/>
                </p:oleObj>
              </mc:Choice>
              <mc:Fallback>
                <p:oleObj name="Equation" r:id="rId3" imgW="18795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176463"/>
                        <a:ext cx="3951287" cy="373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8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401763" y="1454150"/>
          <a:ext cx="5153025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6" name="Equation" r:id="rId3" imgW="2450880" imgH="2323800" progId="Equation.DSMT4">
                  <p:embed/>
                </p:oleObj>
              </mc:Choice>
              <mc:Fallback>
                <p:oleObj name="Equation" r:id="rId3" imgW="245088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1763" y="1454150"/>
                        <a:ext cx="5153025" cy="488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5"/>
          <p:cNvSpPr txBox="1">
            <a:spLocks noGrp="1" noChangeArrowheads="1"/>
          </p:cNvSpPr>
          <p:nvPr/>
        </p:nvSpPr>
        <p:spPr bwMode="auto">
          <a:xfrm>
            <a:off x="6804248" y="606849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12553F9-BCA5-434E-A263-1BE2750A2D48}" type="slidenum">
              <a:rPr lang="en-US" altLang="zh-CN" sz="1000"/>
              <a:pPr algn="r" eaLnBrk="1" hangingPunct="1"/>
              <a:t>55</a:t>
            </a:fld>
            <a:endParaRPr lang="en-US" altLang="zh-CN" sz="1000" dirty="0"/>
          </a:p>
        </p:txBody>
      </p:sp>
      <p:sp>
        <p:nvSpPr>
          <p:cNvPr id="2" name="矩形 1"/>
          <p:cNvSpPr/>
          <p:nvPr/>
        </p:nvSpPr>
        <p:spPr>
          <a:xfrm>
            <a:off x="755576" y="692696"/>
            <a:ext cx="5511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到期偿还值为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万元的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年期零息债券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623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403648" y="2780928"/>
          <a:ext cx="58991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0" name="Equation" r:id="rId3" imgW="2806560" imgH="1041120" progId="Equation.DSMT4">
                  <p:embed/>
                </p:oleObj>
              </mc:Choice>
              <mc:Fallback>
                <p:oleObj name="Equation" r:id="rId3" imgW="280656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2780928"/>
                        <a:ext cx="5899150" cy="219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5"/>
          <p:cNvSpPr txBox="1">
            <a:spLocks noGrp="1" noChangeArrowheads="1"/>
          </p:cNvSpPr>
          <p:nvPr/>
        </p:nvSpPr>
        <p:spPr bwMode="auto">
          <a:xfrm>
            <a:off x="6804248" y="606849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12553F9-BCA5-434E-A263-1BE2750A2D48}" type="slidenum">
              <a:rPr lang="en-US" altLang="zh-CN" sz="1000"/>
              <a:pPr algn="r" eaLnBrk="1" hangingPunct="1"/>
              <a:t>56</a:t>
            </a:fld>
            <a:endParaRPr lang="en-US" altLang="zh-CN" sz="1000" dirty="0"/>
          </a:p>
        </p:txBody>
      </p:sp>
      <p:sp>
        <p:nvSpPr>
          <p:cNvPr id="2" name="矩形 1"/>
          <p:cNvSpPr/>
          <p:nvPr/>
        </p:nvSpPr>
        <p:spPr>
          <a:xfrm>
            <a:off x="3059832" y="1412776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资产组合的久期和凸度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91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 noChangeArrowheads="1"/>
          </p:cNvSpPr>
          <p:nvPr/>
        </p:nvSpPr>
        <p:spPr bwMode="auto">
          <a:xfrm>
            <a:off x="6804248" y="606849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12553F9-BCA5-434E-A263-1BE2750A2D48}" type="slidenum">
              <a:rPr lang="en-US" altLang="zh-CN" sz="1000"/>
              <a:pPr algn="r" eaLnBrk="1" hangingPunct="1"/>
              <a:t>57</a:t>
            </a:fld>
            <a:endParaRPr lang="en-US" altLang="zh-CN" sz="1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988964"/>
            <a:ext cx="8229600" cy="430813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盈余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资产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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负债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假设未来的负债为   </a:t>
            </a:r>
            <a:r>
              <a:rPr lang="en-US" altLang="zh-CN" b="1" i="1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-2500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 baseline="-2500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1" i="1" baseline="-25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，安排一系列资产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，以偿付未来到期的债务。</a:t>
            </a:r>
            <a:endParaRPr lang="en-US" altLang="zh-CN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如何安排资产的结构，使得无论利率如何变化，盈余总是非负？    </a:t>
            </a:r>
            <a:endParaRPr lang="en-US" altLang="zh-CN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Redington</a:t>
            </a:r>
            <a:r>
              <a:rPr lang="zh-CN" altLang="en-US" b="1" dirty="0" smtClean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免疫的条件（下图）：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79475" y="919906"/>
            <a:ext cx="71272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利率风险管理：免疫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immunization</a:t>
            </a:r>
            <a:r>
              <a:rPr lang="zh-CN" altLang="en-US" sz="3200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846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3BAA923-DC13-4152-AECF-7DC3E666C5A5}" type="slidenum">
              <a:rPr lang="en-US" altLang="zh-CN" sz="1000" b="1"/>
              <a:pPr algn="r" eaLnBrk="1" hangingPunct="1"/>
              <a:t>58</a:t>
            </a:fld>
            <a:endParaRPr lang="en-US" altLang="zh-CN" sz="1000" b="1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620713"/>
            <a:ext cx="8229600" cy="4451350"/>
          </a:xfrm>
        </p:spPr>
        <p:txBody>
          <a:bodyPr/>
          <a:lstStyle/>
          <a:p>
            <a:pPr marL="1370013" lvl="3" indent="-381000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现值相等</a:t>
            </a:r>
          </a:p>
          <a:p>
            <a:pPr marL="1370013" lvl="3" indent="-381000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久期相等</a:t>
            </a:r>
          </a:p>
          <a:p>
            <a:pPr marL="1370013" lvl="3" indent="-381000"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资产的凸度 ≥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负债的凸度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116013" y="5381625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V="1">
            <a:off x="1116013" y="250190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1387134" y="3053279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负债</a:t>
            </a:r>
          </a:p>
        </p:txBody>
      </p:sp>
      <p:sp>
        <p:nvSpPr>
          <p:cNvPr id="51209" name="Text Box 11"/>
          <p:cNvSpPr txBox="1">
            <a:spLocks noChangeArrowheads="1"/>
          </p:cNvSpPr>
          <p:nvPr/>
        </p:nvSpPr>
        <p:spPr bwMode="auto">
          <a:xfrm>
            <a:off x="2236429" y="3356992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资产</a:t>
            </a:r>
          </a:p>
        </p:txBody>
      </p:sp>
      <p:sp>
        <p:nvSpPr>
          <p:cNvPr id="51210" name="Line 12"/>
          <p:cNvSpPr>
            <a:spLocks noChangeShapeType="1"/>
          </p:cNvSpPr>
          <p:nvPr/>
        </p:nvSpPr>
        <p:spPr bwMode="auto">
          <a:xfrm>
            <a:off x="3059113" y="4662488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1211" name="Line 13"/>
          <p:cNvSpPr>
            <a:spLocks noChangeShapeType="1"/>
          </p:cNvSpPr>
          <p:nvPr/>
        </p:nvSpPr>
        <p:spPr bwMode="auto">
          <a:xfrm flipH="1">
            <a:off x="1116013" y="4662488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51212" name="Line 14"/>
          <p:cNvSpPr>
            <a:spLocks noChangeShapeType="1"/>
          </p:cNvSpPr>
          <p:nvPr/>
        </p:nvSpPr>
        <p:spPr bwMode="auto">
          <a:xfrm>
            <a:off x="1907960" y="4077072"/>
            <a:ext cx="2664040" cy="130455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b="1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51213" name="Text Box 15"/>
          <p:cNvSpPr txBox="1">
            <a:spLocks noChangeArrowheads="1"/>
          </p:cNvSpPr>
          <p:nvPr/>
        </p:nvSpPr>
        <p:spPr bwMode="auto">
          <a:xfrm>
            <a:off x="6012160" y="5450609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利率</a:t>
            </a:r>
          </a:p>
        </p:txBody>
      </p:sp>
      <p:sp>
        <p:nvSpPr>
          <p:cNvPr id="51214" name="Text Box 16"/>
          <p:cNvSpPr txBox="1">
            <a:spLocks noChangeArrowheads="1"/>
          </p:cNvSpPr>
          <p:nvPr/>
        </p:nvSpPr>
        <p:spPr bwMode="auto">
          <a:xfrm>
            <a:off x="844239" y="2132568"/>
            <a:ext cx="649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价值</a:t>
            </a:r>
          </a:p>
        </p:txBody>
      </p:sp>
      <p:sp>
        <p:nvSpPr>
          <p:cNvPr id="2" name="矩形 1"/>
          <p:cNvSpPr/>
          <p:nvPr/>
        </p:nvSpPr>
        <p:spPr>
          <a:xfrm>
            <a:off x="1181100" y="6110038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33CC"/>
                </a:solidFill>
              </a:rPr>
              <a:t>证明：</a:t>
            </a:r>
            <a:r>
              <a:rPr lang="zh-CN" altLang="en-US" b="1" dirty="0"/>
              <a:t>下页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1852919" y="2780928"/>
            <a:ext cx="4733287" cy="2384250"/>
          </a:xfrm>
          <a:custGeom>
            <a:avLst/>
            <a:gdLst>
              <a:gd name="connsiteX0" fmla="*/ 0 w 4599710"/>
              <a:gd name="connsiteY0" fmla="*/ 0 h 2161309"/>
              <a:gd name="connsiteX1" fmla="*/ 1145310 w 4599710"/>
              <a:gd name="connsiteY1" fmla="*/ 1671782 h 2161309"/>
              <a:gd name="connsiteX2" fmla="*/ 4599710 w 4599710"/>
              <a:gd name="connsiteY2" fmla="*/ 2161309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710" h="2161309">
                <a:moveTo>
                  <a:pt x="0" y="0"/>
                </a:moveTo>
                <a:cubicBezTo>
                  <a:pt x="189346" y="655782"/>
                  <a:pt x="378692" y="1311564"/>
                  <a:pt x="1145310" y="1671782"/>
                </a:cubicBezTo>
                <a:cubicBezTo>
                  <a:pt x="1911928" y="2032000"/>
                  <a:pt x="3255819" y="2096654"/>
                  <a:pt x="4599710" y="216130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087563" y="2780928"/>
            <a:ext cx="3636565" cy="2179575"/>
          </a:xfrm>
          <a:custGeom>
            <a:avLst/>
            <a:gdLst>
              <a:gd name="connsiteX0" fmla="*/ 0 w 4221019"/>
              <a:gd name="connsiteY0" fmla="*/ 0 h 2087994"/>
              <a:gd name="connsiteX1" fmla="*/ 1080655 w 4221019"/>
              <a:gd name="connsiteY1" fmla="*/ 1745673 h 2087994"/>
              <a:gd name="connsiteX2" fmla="*/ 4221019 w 4221019"/>
              <a:gd name="connsiteY2" fmla="*/ 2087418 h 20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1019" h="2087994">
                <a:moveTo>
                  <a:pt x="0" y="0"/>
                </a:moveTo>
                <a:cubicBezTo>
                  <a:pt x="188576" y="698885"/>
                  <a:pt x="377152" y="1397770"/>
                  <a:pt x="1080655" y="1745673"/>
                </a:cubicBezTo>
                <a:cubicBezTo>
                  <a:pt x="1784158" y="2093576"/>
                  <a:pt x="3002588" y="2090497"/>
                  <a:pt x="4221019" y="208741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071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1512F90-C964-428B-A5BC-0614AFE0B3D0}" type="slidenum">
              <a:rPr lang="en-US" altLang="zh-CN" sz="1000"/>
              <a:pPr algn="r" eaLnBrk="1" hangingPunct="1"/>
              <a:t>59</a:t>
            </a:fld>
            <a:endParaRPr lang="en-US" altLang="zh-CN" sz="100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552" y="1330051"/>
            <a:ext cx="7920037" cy="4786313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盈余（</a:t>
            </a:r>
            <a:r>
              <a:rPr lang="zh-CN" altLang="en-US" sz="16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是收益率的函数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</a:p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对盈余求一阶导数：</a:t>
            </a:r>
          </a:p>
          <a:p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盈余求二阶导数：</a:t>
            </a:r>
          </a:p>
          <a:p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如果免疫的三个条件得以满足，就有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0" y="42649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050447"/>
              </p:ext>
            </p:extLst>
          </p:nvPr>
        </p:nvGraphicFramePr>
        <p:xfrm>
          <a:off x="4219674" y="1412776"/>
          <a:ext cx="17319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0" name="Equation" r:id="rId3" imgW="902092" imgH="228699" progId="Equation.DSMT4">
                  <p:embed/>
                </p:oleObj>
              </mc:Choice>
              <mc:Fallback>
                <p:oleObj name="Equation" r:id="rId3" imgW="902092" imgH="2286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674" y="1412776"/>
                        <a:ext cx="173196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415172"/>
              </p:ext>
            </p:extLst>
          </p:nvPr>
        </p:nvGraphicFramePr>
        <p:xfrm>
          <a:off x="2627784" y="2423493"/>
          <a:ext cx="48418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1" name="Equation" r:id="rId5" imgW="2527200" imgH="317160" progId="Equation.DSMT4">
                  <p:embed/>
                </p:oleObj>
              </mc:Choice>
              <mc:Fallback>
                <p:oleObj name="Equation" r:id="rId5" imgW="25272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423493"/>
                        <a:ext cx="48418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0" y="37315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804226"/>
              </p:ext>
            </p:extLst>
          </p:nvPr>
        </p:nvGraphicFramePr>
        <p:xfrm>
          <a:off x="2627784" y="3597183"/>
          <a:ext cx="47371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2" name="Equation" r:id="rId7" imgW="2475426" imgH="317362" progId="Equation.DSMT4">
                  <p:embed/>
                </p:oleObj>
              </mc:Choice>
              <mc:Fallback>
                <p:oleObj name="Equation" r:id="rId7" imgW="2475426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597183"/>
                        <a:ext cx="47371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11367067"/>
              </p:ext>
            </p:extLst>
          </p:nvPr>
        </p:nvGraphicFramePr>
        <p:xfrm>
          <a:off x="2699792" y="5373216"/>
          <a:ext cx="40846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3" r:id="rId9" imgW="2272314" imgH="203112" progId="Equation.DSMT4">
                  <p:embed/>
                </p:oleObj>
              </mc:Choice>
              <mc:Fallback>
                <p:oleObj r:id="rId9" imgW="227231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373216"/>
                        <a:ext cx="40846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4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1" y="692696"/>
            <a:ext cx="7344816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面值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元的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年期债券的息票率为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，每年末支付一次利息，到期偿还值为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元。假设债券的到期收益率为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％，计算债券的马考勒久期。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578560" y="2924944"/>
          <a:ext cx="8229600" cy="13586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682"/>
                <a:gridCol w="2261494"/>
                <a:gridCol w="2261494"/>
                <a:gridCol w="2226930"/>
              </a:tblGrid>
              <a:tr h="4528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</a:rPr>
                        <a:t>时间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现金</a:t>
                      </a:r>
                      <a:r>
                        <a:rPr lang="zh-CN" sz="1800" kern="100" dirty="0" smtClean="0">
                          <a:effectLst/>
                        </a:rPr>
                        <a:t>流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1100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8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现金</a:t>
                      </a:r>
                      <a:r>
                        <a:rPr lang="zh-CN" sz="1800" kern="100" dirty="0" smtClean="0">
                          <a:effectLst/>
                        </a:rPr>
                        <a:t>流现值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100/1.1 = 90.91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100/(1.1)</a:t>
                      </a:r>
                      <a:r>
                        <a:rPr lang="en-US" sz="1800" kern="100" baseline="30000">
                          <a:effectLst/>
                        </a:rPr>
                        <a:t>2</a:t>
                      </a:r>
                      <a:r>
                        <a:rPr lang="en-US" sz="1800" kern="100">
                          <a:effectLst/>
                        </a:rPr>
                        <a:t> = 82.65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1100/(1.1)</a:t>
                      </a:r>
                      <a:r>
                        <a:rPr lang="en-US" sz="1800" kern="100" baseline="30000" dirty="0">
                          <a:effectLst/>
                        </a:rPr>
                        <a:t>3</a:t>
                      </a:r>
                      <a:r>
                        <a:rPr lang="en-US" sz="1800" kern="100" dirty="0">
                          <a:effectLst/>
                        </a:rPr>
                        <a:t> = 826.45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1324191" y="5013176"/>
          <a:ext cx="649561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Equation" r:id="rId3" imgW="2768600" imgH="368300" progId="Equation.DSMT4">
                  <p:embed/>
                </p:oleObj>
              </mc:Choice>
              <mc:Fallback>
                <p:oleObj name="Equation" r:id="rId3" imgW="27686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191" y="5013176"/>
                        <a:ext cx="6495618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6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2FB1F4BF-405D-49D4-B08B-730BD3299557}" type="slidenum">
              <a:rPr lang="en-US" altLang="zh-CN" sz="1000"/>
              <a:pPr algn="r" eaLnBrk="1" hangingPunct="1"/>
              <a:t>60</a:t>
            </a:fld>
            <a:endParaRPr lang="en-US" altLang="zh-CN" sz="100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95413"/>
            <a:ext cx="8229600" cy="4409851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假设收益率的变化为</a:t>
            </a:r>
            <a:r>
              <a:rPr lang="el-GR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，应用级数展开，可得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结论：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收益率的微小变化，不会导致盈余减少。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上述三个条件只在特定时点上成立，随着时间的推移，资产和负债的久期（或凸度）会发生不同的变化。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0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>
            <p:extLst/>
          </p:nvPr>
        </p:nvGraphicFramePr>
        <p:xfrm>
          <a:off x="1691680" y="1340768"/>
          <a:ext cx="39354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0" r:id="rId3" imgW="2005729" imgH="203112" progId="Equation.DSMT4">
                  <p:embed/>
                </p:oleObj>
              </mc:Choice>
              <mc:Fallback>
                <p:oleObj r:id="rId3" imgW="20057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340768"/>
                        <a:ext cx="39354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0" y="3015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>
            <p:extLst/>
          </p:nvPr>
        </p:nvGraphicFramePr>
        <p:xfrm>
          <a:off x="1763713" y="2708275"/>
          <a:ext cx="53292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1" r:id="rId5" imgW="2781300" imgH="457200" progId="Equation.DSMT4">
                  <p:embed/>
                </p:oleObj>
              </mc:Choice>
              <mc:Fallback>
                <p:oleObj r:id="rId5" imgW="2781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08275"/>
                        <a:ext cx="532923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5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4D65C6F7-DD5D-44AC-94B4-FBB6A3E7E9FD}" type="slidenum">
              <a:rPr lang="en-US" altLang="zh-CN" sz="1000"/>
              <a:pPr algn="r" eaLnBrk="1" hangingPunct="1"/>
              <a:t>61</a:t>
            </a:fld>
            <a:endParaRPr lang="en-US" altLang="zh-CN" sz="10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5847" y="1124744"/>
            <a:ext cx="7938601" cy="512365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某公司在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年末需要偿还一笔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1790.85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万元的债务。在当前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6%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的年利率水平下，负债的现值为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万元。为了防范利率风险，债务人希望购买价值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万元的债券实施免疫策略，假设可供选择的债券有如下三种，面值均为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元，到期收益率为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6%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年期，息票率为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6.7%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年期，息票率为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6.988%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年期，息票率为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5.9%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债务人应该如何选择上述三种债券？</a:t>
            </a:r>
          </a:p>
        </p:txBody>
      </p:sp>
    </p:spTree>
    <p:extLst>
      <p:ext uri="{BB962C8B-B14F-4D97-AF65-F5344CB8AC3E}">
        <p14:creationId xmlns:p14="http://schemas.microsoft.com/office/powerpoint/2010/main" val="7636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590B2D50-4ED1-4133-A7F1-0926866E877C}" type="slidenum">
              <a:rPr lang="en-US" altLang="zh-CN" sz="1000"/>
              <a:pPr algn="r" eaLnBrk="1" hangingPunct="1"/>
              <a:t>62</a:t>
            </a:fld>
            <a:endParaRPr lang="en-US" altLang="zh-CN" sz="100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313"/>
            <a:ext cx="8229600" cy="50403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计算马考勒久期：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负债：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债券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7.6655</a:t>
            </a:r>
            <a:endParaRPr lang="zh-CN" altLang="en-US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债券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000" b="1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与负债相同</a:t>
            </a:r>
            <a:r>
              <a:rPr lang="zh-CN" altLang="en-US" sz="2000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）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债券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14.6361</a:t>
            </a:r>
            <a:endParaRPr lang="zh-CN" altLang="en-US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2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68313" y="1484313"/>
            <a:ext cx="8229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4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b="1" kern="0" dirty="0" smtClean="0">
                <a:ea typeface="黑体" panose="02010609060101010101" pitchFamily="49" charset="-122"/>
              </a:rPr>
              <a:t>计算马考勒凸度：</a:t>
            </a:r>
          </a:p>
          <a:p>
            <a:pPr lvl="1" eaLnBrk="1" hangingPunct="1"/>
            <a:r>
              <a:rPr lang="zh-CN" altLang="en-US" b="1" kern="0" dirty="0" smtClean="0">
                <a:ea typeface="黑体" panose="02010609060101010101" pitchFamily="49" charset="-122"/>
              </a:rPr>
              <a:t>负债：</a:t>
            </a:r>
            <a:r>
              <a:rPr lang="en-US" altLang="zh-CN" b="1" kern="0" dirty="0" smtClean="0">
                <a:ea typeface="黑体" panose="02010609060101010101" pitchFamily="49" charset="-122"/>
              </a:rPr>
              <a:t>10</a:t>
            </a:r>
            <a:r>
              <a:rPr lang="en-US" altLang="zh-CN" b="1" kern="0" baseline="30000" dirty="0" smtClean="0">
                <a:ea typeface="黑体" panose="02010609060101010101" pitchFamily="49" charset="-122"/>
              </a:rPr>
              <a:t>2 </a:t>
            </a:r>
            <a:r>
              <a:rPr lang="en-US" altLang="zh-CN" b="1" kern="0" dirty="0" smtClean="0">
                <a:ea typeface="黑体" panose="02010609060101010101" pitchFamily="49" charset="-122"/>
              </a:rPr>
              <a:t>= 100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zh-CN" altLang="en-US" b="1" kern="0" dirty="0" smtClean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kern="0" dirty="0" smtClean="0">
                <a:ea typeface="黑体" panose="02010609060101010101" pitchFamily="49" charset="-122"/>
              </a:rPr>
              <a:t>债券</a:t>
            </a:r>
            <a:r>
              <a:rPr lang="en-US" altLang="zh-CN" b="1" kern="0" dirty="0" smtClean="0">
                <a:ea typeface="黑体" panose="02010609060101010101" pitchFamily="49" charset="-122"/>
              </a:rPr>
              <a:t>A</a:t>
            </a:r>
            <a:r>
              <a:rPr lang="zh-CN" altLang="en-US" b="1" kern="0" dirty="0" smtClean="0">
                <a:ea typeface="黑体" panose="02010609060101010101" pitchFamily="49" charset="-122"/>
              </a:rPr>
              <a:t>：</a:t>
            </a:r>
            <a:r>
              <a:rPr lang="en-US" altLang="zh-CN" b="1" kern="0" dirty="0" smtClean="0">
                <a:ea typeface="黑体" panose="02010609060101010101" pitchFamily="49" charset="-122"/>
              </a:rPr>
              <a:t>68.7346</a:t>
            </a:r>
          </a:p>
          <a:p>
            <a:pPr lvl="1" eaLnBrk="1" hangingPunct="1"/>
            <a:r>
              <a:rPr lang="zh-CN" altLang="en-US" b="1" kern="0" dirty="0" smtClean="0">
                <a:ea typeface="黑体" panose="02010609060101010101" pitchFamily="49" charset="-122"/>
              </a:rPr>
              <a:t>债券</a:t>
            </a:r>
            <a:r>
              <a:rPr lang="en-US" altLang="zh-CN" b="1" kern="0" dirty="0" smtClean="0">
                <a:ea typeface="黑体" panose="02010609060101010101" pitchFamily="49" charset="-122"/>
              </a:rPr>
              <a:t>B</a:t>
            </a:r>
            <a:r>
              <a:rPr lang="zh-CN" altLang="en-US" b="1" kern="0" dirty="0" smtClean="0">
                <a:ea typeface="黑体" panose="02010609060101010101" pitchFamily="49" charset="-122"/>
              </a:rPr>
              <a:t>：</a:t>
            </a:r>
            <a:r>
              <a:rPr lang="en-US" altLang="zh-CN" b="1" kern="0" dirty="0" smtClean="0">
                <a:ea typeface="黑体" panose="02010609060101010101" pitchFamily="49" charset="-122"/>
              </a:rPr>
              <a:t>126.4996</a:t>
            </a:r>
            <a:endParaRPr lang="zh-CN" altLang="en-US" sz="2000" b="1" kern="0" dirty="0" smtClean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b="1" kern="0" dirty="0" smtClean="0">
                <a:ea typeface="黑体" panose="02010609060101010101" pitchFamily="49" charset="-122"/>
              </a:rPr>
              <a:t>债券</a:t>
            </a:r>
            <a:r>
              <a:rPr lang="en-US" altLang="zh-CN" b="1" kern="0" dirty="0" smtClean="0">
                <a:ea typeface="黑体" panose="02010609060101010101" pitchFamily="49" charset="-122"/>
              </a:rPr>
              <a:t>C</a:t>
            </a:r>
            <a:r>
              <a:rPr lang="zh-CN" altLang="en-US" b="1" kern="0" dirty="0" smtClean="0">
                <a:ea typeface="黑体" panose="02010609060101010101" pitchFamily="49" charset="-122"/>
              </a:rPr>
              <a:t>：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318.1085</a:t>
            </a:r>
            <a:endParaRPr lang="zh-CN" altLang="en-US" b="1" kern="0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E37BC6E-5974-42E7-A818-2B8671F557DE}" type="slidenum">
              <a:rPr lang="en-US" altLang="zh-CN" sz="1000" b="1"/>
              <a:pPr algn="r" eaLnBrk="1" hangingPunct="1"/>
              <a:t>64</a:t>
            </a:fld>
            <a:endParaRPr lang="en-US" altLang="zh-CN" sz="1000" b="1"/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2101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229225"/>
            <a:ext cx="8229600" cy="1247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A5002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的凸度大于负债，购买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可以实现免疫。</a:t>
            </a:r>
            <a:endParaRPr lang="en-US" altLang="zh-CN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：有更好的选择吗？</a:t>
            </a:r>
          </a:p>
        </p:txBody>
      </p:sp>
      <p:sp>
        <p:nvSpPr>
          <p:cNvPr id="57349" name="Text Box 8"/>
          <p:cNvSpPr txBox="1">
            <a:spLocks noChangeArrowheads="1"/>
          </p:cNvSpPr>
          <p:nvPr/>
        </p:nvSpPr>
        <p:spPr bwMode="auto">
          <a:xfrm>
            <a:off x="827584" y="832000"/>
            <a:ext cx="8041009" cy="461665"/>
          </a:xfrm>
          <a:prstGeom prst="rect">
            <a:avLst/>
          </a:prstGeom>
          <a:solidFill>
            <a:srgbClr val="FF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资产和负债在第</a:t>
            </a:r>
            <a:r>
              <a:rPr lang="en-US" altLang="zh-CN" sz="2400" b="1" dirty="0" smtClean="0">
                <a:latin typeface="+mn-lt"/>
                <a:ea typeface="黑体" panose="02010609060101010101" pitchFamily="49" charset="-122"/>
              </a:rPr>
              <a:t>10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年末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的累积值（当前利率 </a:t>
            </a:r>
            <a:r>
              <a:rPr lang="en-US" altLang="zh-CN" sz="2400" b="1" dirty="0" smtClean="0">
                <a:latin typeface="+mn-lt"/>
                <a:ea typeface="黑体" panose="02010609060101010101" pitchFamily="49" charset="-122"/>
              </a:rPr>
              <a:t>= 6%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）</a:t>
            </a:r>
            <a:endParaRPr lang="zh-CN" altLang="en-US" sz="2400" b="1" dirty="0"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57350" name="直接连接符 7"/>
          <p:cNvCxnSpPr>
            <a:cxnSpLocks noChangeShapeType="1"/>
          </p:cNvCxnSpPr>
          <p:nvPr/>
        </p:nvCxnSpPr>
        <p:spPr bwMode="auto">
          <a:xfrm rot="5400000">
            <a:off x="2979737" y="3521076"/>
            <a:ext cx="612775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735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2" r="4210" b="3679"/>
          <a:stretch>
            <a:fillRect/>
          </a:stretch>
        </p:blipFill>
        <p:spPr bwMode="auto">
          <a:xfrm>
            <a:off x="1403648" y="1763713"/>
            <a:ext cx="5424488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57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FD903470-8F72-4F5D-BF1D-196C254518B5}" type="slidenum">
              <a:rPr lang="en-US" altLang="zh-CN" sz="1000"/>
              <a:pPr algn="r" eaLnBrk="1" hangingPunct="1"/>
              <a:t>65</a:t>
            </a:fld>
            <a:endParaRPr lang="en-US" altLang="zh-CN" sz="10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620689"/>
            <a:ext cx="8712967" cy="60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免疫策略的另一种选择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：构造一个债券组合。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上的投资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，在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上的投资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(1 –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令组合的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马考勒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久期为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7.6655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+ 14.6361(1 –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) = 10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    即可求得</a:t>
            </a:r>
          </a:p>
          <a:p>
            <a:pPr marL="1036638" lvl="2" indent="-342900"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在债券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上的投资：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66.509%</a:t>
            </a:r>
          </a:p>
          <a:p>
            <a:pPr marL="1036638" lvl="2" indent="-342900"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在债券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上的投资：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33.491%</a:t>
            </a:r>
          </a:p>
          <a:p>
            <a:pPr marL="392113" lvl="1" indent="-342900">
              <a:lnSpc>
                <a:spcPct val="150000"/>
              </a:lnSpc>
              <a:buClr>
                <a:schemeClr val="tx2"/>
              </a:buClr>
              <a:buSzPct val="70000"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组合的马考勒凸度为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的马考勒凸度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126.4996)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36638" lvl="2" indent="-342900">
              <a:lnSpc>
                <a:spcPct val="150000"/>
              </a:lnSpc>
            </a:pP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68.7346 × 66.59% + 318.1085 ×33.491% = 152.31</a:t>
            </a:r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（见下图）</a:t>
            </a:r>
          </a:p>
        </p:txBody>
      </p:sp>
    </p:spTree>
    <p:extLst>
      <p:ext uri="{BB962C8B-B14F-4D97-AF65-F5344CB8AC3E}">
        <p14:creationId xmlns:p14="http://schemas.microsoft.com/office/powerpoint/2010/main" val="307586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D7EF9A6-5780-4E24-A51E-576A920B0589}" type="slidenum">
              <a:rPr lang="en-US" altLang="zh-CN" sz="1000"/>
              <a:pPr algn="r" eaLnBrk="1" hangingPunct="1"/>
              <a:t>66</a:t>
            </a:fld>
            <a:endParaRPr lang="en-US" altLang="zh-CN" sz="1000"/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6" name="Text Box 7"/>
          <p:cNvSpPr txBox="1">
            <a:spLocks noChangeArrowheads="1"/>
          </p:cNvSpPr>
          <p:nvPr/>
        </p:nvSpPr>
        <p:spPr bwMode="auto">
          <a:xfrm>
            <a:off x="684213" y="5756275"/>
            <a:ext cx="58689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组合的凸度更大，免疫能力更强。</a:t>
            </a:r>
          </a:p>
        </p:txBody>
      </p:sp>
      <p:pic>
        <p:nvPicPr>
          <p:cNvPr id="5939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09650"/>
            <a:ext cx="6743700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841375" y="587375"/>
            <a:ext cx="6840538" cy="457200"/>
          </a:xfrm>
          <a:prstGeom prst="rect">
            <a:avLst/>
          </a:prstGeom>
          <a:solidFill>
            <a:srgbClr val="FF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在不同利率条件下，第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10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年末的</a:t>
            </a:r>
            <a:r>
              <a:rPr lang="zh-CN" altLang="en-US" sz="2400" b="1" dirty="0" smtClean="0">
                <a:latin typeface="+mn-lt"/>
                <a:ea typeface="黑体" panose="02010609060101010101" pitchFamily="49" charset="-122"/>
              </a:rPr>
              <a:t>价格（累积值）</a:t>
            </a:r>
            <a:endParaRPr lang="zh-CN" altLang="en-US" sz="2400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9399" name="矩形 7"/>
          <p:cNvSpPr>
            <a:spLocks noChangeArrowheads="1"/>
          </p:cNvSpPr>
          <p:nvPr/>
        </p:nvSpPr>
        <p:spPr bwMode="auto">
          <a:xfrm>
            <a:off x="8101013" y="4872038"/>
            <a:ext cx="935037" cy="15234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100" dirty="0"/>
              <a:t>V=1000</a:t>
            </a:r>
          </a:p>
          <a:p>
            <a:r>
              <a:rPr lang="en-US" altLang="zh-CN" sz="100" dirty="0" err="1"/>
              <a:t>i0</a:t>
            </a:r>
            <a:r>
              <a:rPr lang="en-US" altLang="zh-CN" sz="100" dirty="0"/>
              <a:t>=0.06</a:t>
            </a:r>
          </a:p>
          <a:p>
            <a:r>
              <a:rPr lang="en-US" altLang="zh-CN" sz="100" dirty="0" err="1"/>
              <a:t>i1</a:t>
            </a:r>
            <a:r>
              <a:rPr lang="en-US" altLang="zh-CN" sz="100" dirty="0"/>
              <a:t>=0.05</a:t>
            </a:r>
          </a:p>
          <a:p>
            <a:r>
              <a:rPr lang="en-US" altLang="zh-CN" sz="100" dirty="0"/>
              <a:t>#</a:t>
            </a:r>
            <a:r>
              <a:rPr lang="zh-CN" altLang="en-US" sz="100" dirty="0"/>
              <a:t>债券</a:t>
            </a:r>
            <a:r>
              <a:rPr lang="en-US" altLang="zh-CN" sz="100" dirty="0"/>
              <a:t>A</a:t>
            </a:r>
          </a:p>
          <a:p>
            <a:r>
              <a:rPr lang="en-US" altLang="zh-CN" sz="100" dirty="0"/>
              <a:t>V=1000</a:t>
            </a:r>
          </a:p>
          <a:p>
            <a:r>
              <a:rPr lang="en-US" altLang="zh-CN" sz="100" dirty="0" err="1"/>
              <a:t>i0</a:t>
            </a:r>
            <a:r>
              <a:rPr lang="en-US" altLang="zh-CN" sz="100" dirty="0"/>
              <a:t>=0.06</a:t>
            </a:r>
          </a:p>
          <a:p>
            <a:r>
              <a:rPr lang="en-US" altLang="zh-CN" sz="100" dirty="0" err="1"/>
              <a:t>i1</a:t>
            </a:r>
            <a:r>
              <a:rPr lang="en-US" altLang="zh-CN" sz="100" dirty="0"/>
              <a:t>=0.05</a:t>
            </a:r>
          </a:p>
          <a:p>
            <a:r>
              <a:rPr lang="en-US" altLang="zh-CN" sz="100" dirty="0" err="1"/>
              <a:t>tA</a:t>
            </a:r>
            <a:r>
              <a:rPr lang="en-US" altLang="zh-CN" sz="100" dirty="0"/>
              <a:t>=1:10</a:t>
            </a:r>
          </a:p>
          <a:p>
            <a:r>
              <a:rPr lang="en-US" altLang="zh-CN" sz="100" dirty="0"/>
              <a:t>RA=c(rep(67,9),1067)</a:t>
            </a:r>
          </a:p>
          <a:p>
            <a:r>
              <a:rPr lang="en-US" altLang="zh-CN" sz="100" dirty="0"/>
              <a:t>PA=sum(RA*(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tA</a:t>
            </a:r>
            <a:r>
              <a:rPr lang="en-US" altLang="zh-CN" sz="100" dirty="0"/>
              <a:t>))   #</a:t>
            </a:r>
            <a:r>
              <a:rPr lang="zh-CN" altLang="en-US" sz="100" dirty="0"/>
              <a:t>债券</a:t>
            </a:r>
            <a:r>
              <a:rPr lang="en-US" altLang="zh-CN" sz="100" dirty="0"/>
              <a:t>A</a:t>
            </a:r>
            <a:r>
              <a:rPr lang="zh-CN" altLang="en-US" sz="100" dirty="0"/>
              <a:t>的价格</a:t>
            </a:r>
          </a:p>
          <a:p>
            <a:r>
              <a:rPr lang="en-US" altLang="zh-CN" sz="100" dirty="0"/>
              <a:t>MDA=sum(</a:t>
            </a:r>
            <a:r>
              <a:rPr lang="en-US" altLang="zh-CN" sz="100" dirty="0" err="1"/>
              <a:t>tA</a:t>
            </a:r>
            <a:r>
              <a:rPr lang="en-US" altLang="zh-CN" sz="100" dirty="0"/>
              <a:t>*RA*(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tA</a:t>
            </a:r>
            <a:r>
              <a:rPr lang="en-US" altLang="zh-CN" sz="100" dirty="0"/>
              <a:t>))/PA  #A</a:t>
            </a:r>
            <a:r>
              <a:rPr lang="zh-CN" altLang="en-US" sz="100" dirty="0"/>
              <a:t>的马考勒久期</a:t>
            </a:r>
          </a:p>
          <a:p>
            <a:r>
              <a:rPr lang="en-US" altLang="zh-CN" sz="100" dirty="0"/>
              <a:t>MCA=sum(</a:t>
            </a:r>
            <a:r>
              <a:rPr lang="en-US" altLang="zh-CN" sz="100" dirty="0" err="1"/>
              <a:t>tA^2</a:t>
            </a:r>
            <a:r>
              <a:rPr lang="en-US" altLang="zh-CN" sz="100" dirty="0"/>
              <a:t>*RA*(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tA</a:t>
            </a:r>
            <a:r>
              <a:rPr lang="en-US" altLang="zh-CN" sz="100" dirty="0"/>
              <a:t>))/PA  #A</a:t>
            </a:r>
            <a:r>
              <a:rPr lang="zh-CN" altLang="en-US" sz="100" dirty="0"/>
              <a:t>的马考勒凸度</a:t>
            </a:r>
          </a:p>
          <a:p>
            <a:r>
              <a:rPr lang="en-US" altLang="zh-CN" sz="100" dirty="0" err="1"/>
              <a:t>PA;MDA;MCA</a:t>
            </a:r>
            <a:endParaRPr lang="en-US" altLang="zh-CN" sz="100" dirty="0"/>
          </a:p>
          <a:p>
            <a:r>
              <a:rPr lang="en-US" altLang="zh-CN" sz="100" dirty="0" err="1"/>
              <a:t>V0A</a:t>
            </a:r>
            <a:r>
              <a:rPr lang="en-US" altLang="zh-CN" sz="100" dirty="0"/>
              <a:t>=V/PA*sum(RA*(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)^(10-</a:t>
            </a:r>
            <a:r>
              <a:rPr lang="en-US" altLang="zh-CN" sz="100" dirty="0" err="1"/>
              <a:t>tA</a:t>
            </a:r>
            <a:r>
              <a:rPr lang="en-US" altLang="zh-CN" sz="100" dirty="0"/>
              <a:t>))  #</a:t>
            </a:r>
            <a:r>
              <a:rPr lang="zh-CN" altLang="en-US" sz="100" dirty="0"/>
              <a:t>市场利率保持</a:t>
            </a:r>
            <a:r>
              <a:rPr lang="en-US" altLang="zh-CN" sz="100" dirty="0"/>
              <a:t>6%</a:t>
            </a:r>
            <a:r>
              <a:rPr lang="zh-CN" altLang="en-US" sz="100" dirty="0"/>
              <a:t>不变情况下购买债券</a:t>
            </a:r>
            <a:r>
              <a:rPr lang="en-US" altLang="zh-CN" sz="100" dirty="0"/>
              <a:t>A</a:t>
            </a:r>
            <a:r>
              <a:rPr lang="zh-CN" altLang="en-US" sz="100" dirty="0"/>
              <a:t>在第</a:t>
            </a:r>
            <a:r>
              <a:rPr lang="en-US" altLang="zh-CN" sz="100" dirty="0"/>
              <a:t>10</a:t>
            </a:r>
            <a:r>
              <a:rPr lang="zh-CN" altLang="en-US" sz="100" dirty="0"/>
              <a:t>年末的累计值</a:t>
            </a:r>
          </a:p>
          <a:p>
            <a:r>
              <a:rPr lang="en-US" altLang="zh-CN" sz="100" dirty="0" err="1"/>
              <a:t>V1A</a:t>
            </a:r>
            <a:r>
              <a:rPr lang="en-US" altLang="zh-CN" sz="100" dirty="0"/>
              <a:t>=V/PA*sum(RA*(</a:t>
            </a:r>
            <a:r>
              <a:rPr lang="en-US" altLang="zh-CN" sz="100" dirty="0" err="1"/>
              <a:t>1+i1</a:t>
            </a:r>
            <a:r>
              <a:rPr lang="en-US" altLang="zh-CN" sz="100" dirty="0"/>
              <a:t>)^(10-</a:t>
            </a:r>
            <a:r>
              <a:rPr lang="en-US" altLang="zh-CN" sz="100" dirty="0" err="1"/>
              <a:t>tA</a:t>
            </a:r>
            <a:r>
              <a:rPr lang="en-US" altLang="zh-CN" sz="100" dirty="0"/>
              <a:t>))   #</a:t>
            </a:r>
            <a:r>
              <a:rPr lang="zh-CN" altLang="en-US" sz="100" dirty="0"/>
              <a:t>市场利率变为</a:t>
            </a:r>
            <a:r>
              <a:rPr lang="en-US" altLang="zh-CN" sz="100" dirty="0"/>
              <a:t>5%</a:t>
            </a:r>
            <a:r>
              <a:rPr lang="zh-CN" altLang="en-US" sz="100" dirty="0"/>
              <a:t>情况下购买债券</a:t>
            </a:r>
            <a:r>
              <a:rPr lang="en-US" altLang="zh-CN" sz="100" dirty="0"/>
              <a:t>A</a:t>
            </a:r>
            <a:r>
              <a:rPr lang="zh-CN" altLang="en-US" sz="100" dirty="0"/>
              <a:t>在第</a:t>
            </a:r>
            <a:r>
              <a:rPr lang="en-US" altLang="zh-CN" sz="100" dirty="0"/>
              <a:t>10</a:t>
            </a:r>
            <a:r>
              <a:rPr lang="zh-CN" altLang="en-US" sz="100" dirty="0"/>
              <a:t>年末的累计值</a:t>
            </a:r>
          </a:p>
          <a:p>
            <a:endParaRPr lang="zh-CN" altLang="en-US" sz="100" dirty="0"/>
          </a:p>
          <a:p>
            <a:endParaRPr lang="zh-CN" altLang="en-US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债券</a:t>
            </a:r>
            <a:r>
              <a:rPr lang="en-US" altLang="zh-CN" sz="100" dirty="0"/>
              <a:t>B</a:t>
            </a:r>
          </a:p>
          <a:p>
            <a:r>
              <a:rPr lang="en-US" altLang="zh-CN" sz="100" dirty="0"/>
              <a:t>V=1000</a:t>
            </a:r>
          </a:p>
          <a:p>
            <a:r>
              <a:rPr lang="en-US" altLang="zh-CN" sz="100" dirty="0" err="1"/>
              <a:t>i0</a:t>
            </a:r>
            <a:r>
              <a:rPr lang="en-US" altLang="zh-CN" sz="100" dirty="0"/>
              <a:t>=0.06</a:t>
            </a:r>
          </a:p>
          <a:p>
            <a:r>
              <a:rPr lang="en-US" altLang="zh-CN" sz="100" dirty="0" err="1"/>
              <a:t>i1</a:t>
            </a:r>
            <a:r>
              <a:rPr lang="en-US" altLang="zh-CN" sz="100" dirty="0"/>
              <a:t>=0.05</a:t>
            </a:r>
          </a:p>
          <a:p>
            <a:r>
              <a:rPr lang="en-US" altLang="zh-CN" sz="100" dirty="0" err="1"/>
              <a:t>tB</a:t>
            </a:r>
            <a:r>
              <a:rPr lang="en-US" altLang="zh-CN" sz="100" dirty="0"/>
              <a:t>=1:15</a:t>
            </a:r>
          </a:p>
          <a:p>
            <a:r>
              <a:rPr lang="en-US" altLang="zh-CN" sz="100" dirty="0" err="1"/>
              <a:t>RB</a:t>
            </a:r>
            <a:r>
              <a:rPr lang="en-US" altLang="zh-CN" sz="100" dirty="0"/>
              <a:t>=c(rep(69.88,14),1069.88)</a:t>
            </a:r>
          </a:p>
          <a:p>
            <a:r>
              <a:rPr lang="en-US" altLang="zh-CN" sz="100" dirty="0" err="1"/>
              <a:t>PB</a:t>
            </a:r>
            <a:r>
              <a:rPr lang="en-US" altLang="zh-CN" sz="100" dirty="0"/>
              <a:t>=sum(</a:t>
            </a:r>
            <a:r>
              <a:rPr lang="en-US" altLang="zh-CN" sz="100" dirty="0" err="1"/>
              <a:t>RB</a:t>
            </a:r>
            <a:r>
              <a:rPr lang="en-US" altLang="zh-CN" sz="100" dirty="0"/>
              <a:t>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tB</a:t>
            </a:r>
            <a:r>
              <a:rPr lang="en-US" altLang="zh-CN" sz="100" dirty="0"/>
              <a:t>))   #</a:t>
            </a:r>
            <a:r>
              <a:rPr lang="zh-CN" altLang="en-US" sz="100" dirty="0"/>
              <a:t>债券</a:t>
            </a:r>
            <a:r>
              <a:rPr lang="en-US" altLang="zh-CN" sz="100" dirty="0"/>
              <a:t>B</a:t>
            </a:r>
            <a:r>
              <a:rPr lang="zh-CN" altLang="en-US" sz="100" dirty="0"/>
              <a:t>的价格</a:t>
            </a:r>
          </a:p>
          <a:p>
            <a:r>
              <a:rPr lang="en-US" altLang="zh-CN" sz="100" dirty="0" err="1"/>
              <a:t>MDB</a:t>
            </a:r>
            <a:r>
              <a:rPr lang="en-US" altLang="zh-CN" sz="100" dirty="0"/>
              <a:t>=sum(</a:t>
            </a:r>
            <a:r>
              <a:rPr lang="en-US" altLang="zh-CN" sz="100" dirty="0" err="1"/>
              <a:t>tB</a:t>
            </a:r>
            <a:r>
              <a:rPr lang="en-US" altLang="zh-CN" sz="100" dirty="0"/>
              <a:t>*</a:t>
            </a:r>
            <a:r>
              <a:rPr lang="en-US" altLang="zh-CN" sz="100" dirty="0" err="1"/>
              <a:t>RB</a:t>
            </a:r>
            <a:r>
              <a:rPr lang="en-US" altLang="zh-CN" sz="100" dirty="0"/>
              <a:t>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tB</a:t>
            </a:r>
            <a:r>
              <a:rPr lang="en-US" altLang="zh-CN" sz="100" dirty="0"/>
              <a:t>))/</a:t>
            </a:r>
            <a:r>
              <a:rPr lang="en-US" altLang="zh-CN" sz="100" dirty="0" err="1"/>
              <a:t>PB</a:t>
            </a:r>
            <a:r>
              <a:rPr lang="en-US" altLang="zh-CN" sz="100" dirty="0"/>
              <a:t>  #B</a:t>
            </a:r>
            <a:r>
              <a:rPr lang="zh-CN" altLang="en-US" sz="100" dirty="0"/>
              <a:t>的马考勒久期</a:t>
            </a:r>
          </a:p>
          <a:p>
            <a:r>
              <a:rPr lang="en-US" altLang="zh-CN" sz="100" dirty="0" err="1"/>
              <a:t>MCB</a:t>
            </a:r>
            <a:r>
              <a:rPr lang="en-US" altLang="zh-CN" sz="100" dirty="0"/>
              <a:t>=sum(</a:t>
            </a:r>
            <a:r>
              <a:rPr lang="en-US" altLang="zh-CN" sz="100" dirty="0" err="1"/>
              <a:t>tB^2</a:t>
            </a:r>
            <a:r>
              <a:rPr lang="en-US" altLang="zh-CN" sz="100" dirty="0"/>
              <a:t>*</a:t>
            </a:r>
            <a:r>
              <a:rPr lang="en-US" altLang="zh-CN" sz="100" dirty="0" err="1"/>
              <a:t>RB</a:t>
            </a:r>
            <a:r>
              <a:rPr lang="en-US" altLang="zh-CN" sz="100" dirty="0"/>
              <a:t>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tB</a:t>
            </a:r>
            <a:r>
              <a:rPr lang="en-US" altLang="zh-CN" sz="100" dirty="0"/>
              <a:t>))/</a:t>
            </a:r>
            <a:r>
              <a:rPr lang="en-US" altLang="zh-CN" sz="100" dirty="0" err="1"/>
              <a:t>PB</a:t>
            </a:r>
            <a:r>
              <a:rPr lang="en-US" altLang="zh-CN" sz="100" dirty="0"/>
              <a:t>  #B</a:t>
            </a:r>
            <a:r>
              <a:rPr lang="zh-CN" altLang="en-US" sz="100" dirty="0"/>
              <a:t>的马考勒凸度</a:t>
            </a:r>
          </a:p>
          <a:p>
            <a:r>
              <a:rPr lang="en-US" altLang="zh-CN" sz="100" dirty="0" err="1"/>
              <a:t>PB;MDB;MCB</a:t>
            </a:r>
            <a:endParaRPr lang="en-US" altLang="zh-CN" sz="100" dirty="0"/>
          </a:p>
          <a:p>
            <a:endParaRPr lang="en-US" altLang="zh-CN" sz="100" dirty="0"/>
          </a:p>
          <a:p>
            <a:r>
              <a:rPr lang="en-US" altLang="zh-CN" sz="100" dirty="0" err="1"/>
              <a:t>t1B</a:t>
            </a:r>
            <a:r>
              <a:rPr lang="en-US" altLang="zh-CN" sz="100" dirty="0"/>
              <a:t>=1:10</a:t>
            </a:r>
          </a:p>
          <a:p>
            <a:r>
              <a:rPr lang="en-US" altLang="zh-CN" sz="100" dirty="0" err="1"/>
              <a:t>t2B</a:t>
            </a:r>
            <a:r>
              <a:rPr lang="en-US" altLang="zh-CN" sz="100" dirty="0"/>
              <a:t>=1:5</a:t>
            </a:r>
          </a:p>
          <a:p>
            <a:r>
              <a:rPr lang="en-US" altLang="zh-CN" sz="100" dirty="0" err="1"/>
              <a:t>V0B</a:t>
            </a:r>
            <a:r>
              <a:rPr lang="en-US" altLang="zh-CN" sz="100" dirty="0"/>
              <a:t>=V/</a:t>
            </a:r>
            <a:r>
              <a:rPr lang="en-US" altLang="zh-CN" sz="100" dirty="0" err="1"/>
              <a:t>PB</a:t>
            </a:r>
            <a:r>
              <a:rPr lang="en-US" altLang="zh-CN" sz="100" dirty="0"/>
              <a:t>*(sum(</a:t>
            </a:r>
            <a:r>
              <a:rPr lang="en-US" altLang="zh-CN" sz="100" dirty="0" err="1"/>
              <a:t>RB</a:t>
            </a:r>
            <a:r>
              <a:rPr lang="en-US" altLang="zh-CN" sz="100" dirty="0"/>
              <a:t>[1:10]*(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)^(10-</a:t>
            </a:r>
            <a:r>
              <a:rPr lang="en-US" altLang="zh-CN" sz="100" dirty="0" err="1"/>
              <a:t>t1B</a:t>
            </a:r>
            <a:r>
              <a:rPr lang="en-US" altLang="zh-CN" sz="100" dirty="0"/>
              <a:t>))+sum(</a:t>
            </a:r>
            <a:r>
              <a:rPr lang="en-US" altLang="zh-CN" sz="100" dirty="0" err="1"/>
              <a:t>RB</a:t>
            </a:r>
            <a:r>
              <a:rPr lang="en-US" altLang="zh-CN" sz="100" dirty="0"/>
              <a:t>[11:15]*(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t2B</a:t>
            </a:r>
            <a:r>
              <a:rPr lang="en-US" altLang="zh-CN" sz="100" dirty="0"/>
              <a:t>))) #</a:t>
            </a:r>
            <a:r>
              <a:rPr lang="zh-CN" altLang="en-US" sz="100" dirty="0"/>
              <a:t>市场利率保持</a:t>
            </a:r>
            <a:r>
              <a:rPr lang="en-US" altLang="zh-CN" sz="100" dirty="0"/>
              <a:t>6%</a:t>
            </a:r>
            <a:r>
              <a:rPr lang="zh-CN" altLang="en-US" sz="100" dirty="0"/>
              <a:t>不变情况下购买债券</a:t>
            </a:r>
            <a:r>
              <a:rPr lang="en-US" altLang="zh-CN" sz="100" dirty="0"/>
              <a:t>B</a:t>
            </a:r>
            <a:r>
              <a:rPr lang="zh-CN" altLang="en-US" sz="100" dirty="0"/>
              <a:t>在第</a:t>
            </a:r>
            <a:r>
              <a:rPr lang="en-US" altLang="zh-CN" sz="100" dirty="0"/>
              <a:t>10</a:t>
            </a:r>
            <a:r>
              <a:rPr lang="zh-CN" altLang="en-US" sz="100" dirty="0"/>
              <a:t>年末的累计值</a:t>
            </a:r>
          </a:p>
          <a:p>
            <a:r>
              <a:rPr lang="en-US" altLang="zh-CN" sz="100" dirty="0" err="1"/>
              <a:t>V1B</a:t>
            </a:r>
            <a:r>
              <a:rPr lang="en-US" altLang="zh-CN" sz="100" dirty="0"/>
              <a:t>=V/</a:t>
            </a:r>
            <a:r>
              <a:rPr lang="en-US" altLang="zh-CN" sz="100" dirty="0" err="1"/>
              <a:t>PB</a:t>
            </a:r>
            <a:r>
              <a:rPr lang="en-US" altLang="zh-CN" sz="100" dirty="0"/>
              <a:t>*(sum(</a:t>
            </a:r>
            <a:r>
              <a:rPr lang="en-US" altLang="zh-CN" sz="100" dirty="0" err="1"/>
              <a:t>RB</a:t>
            </a:r>
            <a:r>
              <a:rPr lang="en-US" altLang="zh-CN" sz="100" dirty="0"/>
              <a:t>[1:10]*(</a:t>
            </a:r>
            <a:r>
              <a:rPr lang="en-US" altLang="zh-CN" sz="100" dirty="0" err="1"/>
              <a:t>1+i1</a:t>
            </a:r>
            <a:r>
              <a:rPr lang="en-US" altLang="zh-CN" sz="100" dirty="0"/>
              <a:t>)^(10-</a:t>
            </a:r>
            <a:r>
              <a:rPr lang="en-US" altLang="zh-CN" sz="100" dirty="0" err="1"/>
              <a:t>t1B</a:t>
            </a:r>
            <a:r>
              <a:rPr lang="en-US" altLang="zh-CN" sz="100" dirty="0"/>
              <a:t>))+sum(</a:t>
            </a:r>
            <a:r>
              <a:rPr lang="en-US" altLang="zh-CN" sz="100" dirty="0" err="1"/>
              <a:t>RB</a:t>
            </a:r>
            <a:r>
              <a:rPr lang="en-US" altLang="zh-CN" sz="100" dirty="0"/>
              <a:t>[11:15]*(</a:t>
            </a:r>
            <a:r>
              <a:rPr lang="en-US" altLang="zh-CN" sz="100" dirty="0" err="1"/>
              <a:t>1+i1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t2B</a:t>
            </a:r>
            <a:r>
              <a:rPr lang="en-US" altLang="zh-CN" sz="100" dirty="0"/>
              <a:t>)))#</a:t>
            </a:r>
            <a:r>
              <a:rPr lang="zh-CN" altLang="en-US" sz="100" dirty="0"/>
              <a:t>市场利率变为</a:t>
            </a:r>
            <a:r>
              <a:rPr lang="en-US" altLang="zh-CN" sz="100" dirty="0"/>
              <a:t>5%</a:t>
            </a:r>
            <a:r>
              <a:rPr lang="zh-CN" altLang="en-US" sz="100" dirty="0"/>
              <a:t>情况下购买债券</a:t>
            </a:r>
            <a:r>
              <a:rPr lang="en-US" altLang="zh-CN" sz="100" dirty="0"/>
              <a:t>B</a:t>
            </a:r>
            <a:r>
              <a:rPr lang="zh-CN" altLang="en-US" sz="100" dirty="0"/>
              <a:t>在第</a:t>
            </a:r>
            <a:r>
              <a:rPr lang="en-US" altLang="zh-CN" sz="100" dirty="0"/>
              <a:t>10</a:t>
            </a:r>
            <a:r>
              <a:rPr lang="zh-CN" altLang="en-US" sz="100" dirty="0"/>
              <a:t>年末的累计值</a:t>
            </a:r>
          </a:p>
          <a:p>
            <a:endParaRPr lang="zh-CN" altLang="en-US" sz="100" dirty="0"/>
          </a:p>
          <a:p>
            <a:endParaRPr lang="zh-CN" altLang="en-US" sz="100" dirty="0"/>
          </a:p>
          <a:p>
            <a:endParaRPr lang="zh-CN" altLang="en-US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债券</a:t>
            </a:r>
            <a:r>
              <a:rPr lang="en-US" altLang="zh-CN" sz="100" dirty="0"/>
              <a:t>C</a:t>
            </a:r>
          </a:p>
          <a:p>
            <a:r>
              <a:rPr lang="en-US" altLang="zh-CN" sz="100" dirty="0"/>
              <a:t>V=1000</a:t>
            </a:r>
          </a:p>
          <a:p>
            <a:r>
              <a:rPr lang="en-US" altLang="zh-CN" sz="100" dirty="0" err="1"/>
              <a:t>i0</a:t>
            </a:r>
            <a:r>
              <a:rPr lang="en-US" altLang="zh-CN" sz="100" dirty="0"/>
              <a:t>=0.06</a:t>
            </a:r>
          </a:p>
          <a:p>
            <a:r>
              <a:rPr lang="en-US" altLang="zh-CN" sz="100" dirty="0" err="1"/>
              <a:t>i1</a:t>
            </a:r>
            <a:r>
              <a:rPr lang="en-US" altLang="zh-CN" sz="100" dirty="0"/>
              <a:t>=0.05</a:t>
            </a:r>
          </a:p>
          <a:p>
            <a:r>
              <a:rPr lang="en-US" altLang="zh-CN" sz="100" dirty="0" err="1"/>
              <a:t>tC</a:t>
            </a:r>
            <a:r>
              <a:rPr lang="en-US" altLang="zh-CN" sz="100" dirty="0"/>
              <a:t>=1:30</a:t>
            </a:r>
          </a:p>
          <a:p>
            <a:r>
              <a:rPr lang="en-US" altLang="zh-CN" sz="100" dirty="0"/>
              <a:t>RC=c(rep(59,29),1059)</a:t>
            </a:r>
          </a:p>
          <a:p>
            <a:r>
              <a:rPr lang="en-US" altLang="zh-CN" sz="100" dirty="0"/>
              <a:t>PC=sum(RC*(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tC</a:t>
            </a:r>
            <a:r>
              <a:rPr lang="en-US" altLang="zh-CN" sz="100" dirty="0"/>
              <a:t>))   #</a:t>
            </a:r>
            <a:r>
              <a:rPr lang="zh-CN" altLang="en-US" sz="100" dirty="0"/>
              <a:t>债券</a:t>
            </a:r>
            <a:r>
              <a:rPr lang="en-US" altLang="zh-CN" sz="100" dirty="0"/>
              <a:t>B</a:t>
            </a:r>
            <a:r>
              <a:rPr lang="zh-CN" altLang="en-US" sz="100" dirty="0"/>
              <a:t>的价格</a:t>
            </a:r>
          </a:p>
          <a:p>
            <a:r>
              <a:rPr lang="en-US" altLang="zh-CN" sz="100" dirty="0"/>
              <a:t>MDC=sum(</a:t>
            </a:r>
            <a:r>
              <a:rPr lang="en-US" altLang="zh-CN" sz="100" dirty="0" err="1"/>
              <a:t>tC</a:t>
            </a:r>
            <a:r>
              <a:rPr lang="en-US" altLang="zh-CN" sz="100" dirty="0"/>
              <a:t>*RC*(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tC</a:t>
            </a:r>
            <a:r>
              <a:rPr lang="en-US" altLang="zh-CN" sz="100" dirty="0"/>
              <a:t>))/PC  #C</a:t>
            </a:r>
            <a:r>
              <a:rPr lang="zh-CN" altLang="en-US" sz="100" dirty="0"/>
              <a:t>的马考勒久期</a:t>
            </a:r>
          </a:p>
          <a:p>
            <a:r>
              <a:rPr lang="en-US" altLang="zh-CN" sz="100" dirty="0"/>
              <a:t>MCC=sum(</a:t>
            </a:r>
            <a:r>
              <a:rPr lang="en-US" altLang="zh-CN" sz="100" dirty="0" err="1"/>
              <a:t>tC^2</a:t>
            </a:r>
            <a:r>
              <a:rPr lang="en-US" altLang="zh-CN" sz="100" dirty="0"/>
              <a:t>*RC*(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tC</a:t>
            </a:r>
            <a:r>
              <a:rPr lang="en-US" altLang="zh-CN" sz="100" dirty="0"/>
              <a:t>))/PC  #C</a:t>
            </a:r>
            <a:r>
              <a:rPr lang="zh-CN" altLang="en-US" sz="100" dirty="0"/>
              <a:t>的马考勒凸度</a:t>
            </a:r>
          </a:p>
          <a:p>
            <a:r>
              <a:rPr lang="en-US" altLang="zh-CN" sz="100" dirty="0" err="1"/>
              <a:t>PC;MDC;MCC</a:t>
            </a:r>
            <a:endParaRPr lang="en-US" altLang="zh-CN" sz="100" dirty="0"/>
          </a:p>
          <a:p>
            <a:r>
              <a:rPr lang="en-US" altLang="zh-CN" sz="100" dirty="0" err="1"/>
              <a:t>t1C</a:t>
            </a:r>
            <a:r>
              <a:rPr lang="en-US" altLang="zh-CN" sz="100" dirty="0"/>
              <a:t>=1:10</a:t>
            </a:r>
          </a:p>
          <a:p>
            <a:r>
              <a:rPr lang="en-US" altLang="zh-CN" sz="100" dirty="0" err="1"/>
              <a:t>t2C</a:t>
            </a:r>
            <a:r>
              <a:rPr lang="en-US" altLang="zh-CN" sz="100" dirty="0"/>
              <a:t>=1:20</a:t>
            </a:r>
          </a:p>
          <a:p>
            <a:r>
              <a:rPr lang="en-US" altLang="zh-CN" sz="100" dirty="0" err="1"/>
              <a:t>V0C</a:t>
            </a:r>
            <a:r>
              <a:rPr lang="en-US" altLang="zh-CN" sz="100" dirty="0"/>
              <a:t>=V/PC*(sum(RC[1:10]*(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)^(10-</a:t>
            </a:r>
            <a:r>
              <a:rPr lang="en-US" altLang="zh-CN" sz="100" dirty="0" err="1"/>
              <a:t>t1C</a:t>
            </a:r>
            <a:r>
              <a:rPr lang="en-US" altLang="zh-CN" sz="100" dirty="0"/>
              <a:t>))+sum(RC[11:30]*(</a:t>
            </a:r>
            <a:r>
              <a:rPr lang="en-US" altLang="zh-CN" sz="100" dirty="0" err="1"/>
              <a:t>1+i0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t2C</a:t>
            </a:r>
            <a:r>
              <a:rPr lang="en-US" altLang="zh-CN" sz="100" dirty="0"/>
              <a:t>))) #</a:t>
            </a:r>
            <a:r>
              <a:rPr lang="zh-CN" altLang="en-US" sz="100" dirty="0"/>
              <a:t>市场利率保持</a:t>
            </a:r>
            <a:r>
              <a:rPr lang="en-US" altLang="zh-CN" sz="100" dirty="0"/>
              <a:t>6%</a:t>
            </a:r>
            <a:r>
              <a:rPr lang="zh-CN" altLang="en-US" sz="100" dirty="0"/>
              <a:t>不变情况下购买债券</a:t>
            </a:r>
            <a:r>
              <a:rPr lang="en-US" altLang="zh-CN" sz="100" dirty="0"/>
              <a:t>C</a:t>
            </a:r>
            <a:r>
              <a:rPr lang="zh-CN" altLang="en-US" sz="100" dirty="0"/>
              <a:t>在第</a:t>
            </a:r>
            <a:r>
              <a:rPr lang="en-US" altLang="zh-CN" sz="100" dirty="0"/>
              <a:t>10</a:t>
            </a:r>
            <a:r>
              <a:rPr lang="zh-CN" altLang="en-US" sz="100" dirty="0"/>
              <a:t>年末的累计值</a:t>
            </a:r>
          </a:p>
          <a:p>
            <a:r>
              <a:rPr lang="en-US" altLang="zh-CN" sz="100" dirty="0" err="1"/>
              <a:t>V1C</a:t>
            </a:r>
            <a:r>
              <a:rPr lang="en-US" altLang="zh-CN" sz="100" dirty="0"/>
              <a:t>=V/PC*(sum(RC[1:10]*(</a:t>
            </a:r>
            <a:r>
              <a:rPr lang="en-US" altLang="zh-CN" sz="100" dirty="0" err="1"/>
              <a:t>1+i1</a:t>
            </a:r>
            <a:r>
              <a:rPr lang="en-US" altLang="zh-CN" sz="100" dirty="0"/>
              <a:t>)^(10-</a:t>
            </a:r>
            <a:r>
              <a:rPr lang="en-US" altLang="zh-CN" sz="100" dirty="0" err="1"/>
              <a:t>t1C</a:t>
            </a:r>
            <a:r>
              <a:rPr lang="en-US" altLang="zh-CN" sz="100" dirty="0"/>
              <a:t>))+sum(RC[11:30]*(</a:t>
            </a:r>
            <a:r>
              <a:rPr lang="en-US" altLang="zh-CN" sz="100" dirty="0" err="1"/>
              <a:t>1+i1</a:t>
            </a:r>
            <a:r>
              <a:rPr lang="en-US" altLang="zh-CN" sz="100" dirty="0"/>
              <a:t>)^(-</a:t>
            </a:r>
            <a:r>
              <a:rPr lang="en-US" altLang="zh-CN" sz="100" dirty="0" err="1"/>
              <a:t>t2C</a:t>
            </a:r>
            <a:r>
              <a:rPr lang="en-US" altLang="zh-CN" sz="100" dirty="0"/>
              <a:t>)))#</a:t>
            </a:r>
            <a:r>
              <a:rPr lang="zh-CN" altLang="en-US" sz="100" dirty="0"/>
              <a:t>市场利率变为</a:t>
            </a:r>
            <a:r>
              <a:rPr lang="en-US" altLang="zh-CN" sz="100" dirty="0"/>
              <a:t>5%</a:t>
            </a:r>
            <a:r>
              <a:rPr lang="zh-CN" altLang="en-US" sz="100" dirty="0"/>
              <a:t>情况下购买债券</a:t>
            </a:r>
            <a:r>
              <a:rPr lang="en-US" altLang="zh-CN" sz="100" dirty="0"/>
              <a:t>C</a:t>
            </a:r>
            <a:r>
              <a:rPr lang="zh-CN" altLang="en-US" sz="100" dirty="0"/>
              <a:t>在第</a:t>
            </a:r>
            <a:r>
              <a:rPr lang="en-US" altLang="zh-CN" sz="100" dirty="0"/>
              <a:t>10</a:t>
            </a:r>
            <a:r>
              <a:rPr lang="zh-CN" altLang="en-US" sz="100" dirty="0"/>
              <a:t>年末的累计值</a:t>
            </a:r>
          </a:p>
          <a:p>
            <a:endParaRPr lang="zh-CN" altLang="en-US" sz="100" dirty="0"/>
          </a:p>
          <a:p>
            <a:r>
              <a:rPr lang="en-US" altLang="zh-CN" sz="100" dirty="0" err="1"/>
              <a:t>rbind</a:t>
            </a:r>
            <a:r>
              <a:rPr lang="en-US" altLang="zh-CN" sz="100" dirty="0"/>
              <a:t>(c('</a:t>
            </a:r>
            <a:r>
              <a:rPr lang="zh-CN" altLang="en-US" sz="100" dirty="0"/>
              <a:t>利率不变</a:t>
            </a:r>
            <a:r>
              <a:rPr lang="en-US" altLang="zh-CN" sz="100" dirty="0"/>
              <a:t>','</a:t>
            </a:r>
            <a:r>
              <a:rPr lang="zh-CN" altLang="en-US" sz="100" dirty="0"/>
              <a:t>利率下降</a:t>
            </a:r>
            <a:r>
              <a:rPr lang="en-US" altLang="zh-CN" sz="100" dirty="0"/>
              <a:t>'),c(</a:t>
            </a:r>
            <a:r>
              <a:rPr lang="en-US" altLang="zh-CN" sz="100" dirty="0" err="1"/>
              <a:t>V0A,V1A</a:t>
            </a:r>
            <a:r>
              <a:rPr lang="en-US" altLang="zh-CN" sz="100" dirty="0"/>
              <a:t>),c(</a:t>
            </a:r>
            <a:r>
              <a:rPr lang="en-US" altLang="zh-CN" sz="100" dirty="0" err="1"/>
              <a:t>V0B,V1B</a:t>
            </a:r>
            <a:r>
              <a:rPr lang="en-US" altLang="zh-CN" sz="100" dirty="0"/>
              <a:t>),c(</a:t>
            </a:r>
            <a:r>
              <a:rPr lang="en-US" altLang="zh-CN" sz="100" dirty="0" err="1"/>
              <a:t>V0C,V1C</a:t>
            </a:r>
            <a:r>
              <a:rPr lang="en-US" altLang="zh-CN" sz="100" dirty="0"/>
              <a:t>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负债的价格</a:t>
            </a:r>
          </a:p>
          <a:p>
            <a:endParaRPr lang="zh-CN" altLang="en-US" sz="100" dirty="0"/>
          </a:p>
          <a:p>
            <a:endParaRPr lang="zh-CN" altLang="en-US" sz="100" dirty="0"/>
          </a:p>
          <a:p>
            <a:endParaRPr lang="zh-CN" altLang="en-US" sz="100" dirty="0"/>
          </a:p>
          <a:p>
            <a:endParaRPr lang="zh-CN" altLang="en-US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绘图：利率变化对债券价格的影响</a:t>
            </a:r>
          </a:p>
          <a:p>
            <a:r>
              <a:rPr lang="en-US" altLang="zh-CN" sz="100" dirty="0" err="1"/>
              <a:t>V1A</a:t>
            </a:r>
            <a:r>
              <a:rPr lang="en-US" altLang="zh-CN" sz="100" dirty="0"/>
              <a:t>=</a:t>
            </a:r>
            <a:r>
              <a:rPr lang="en-US" altLang="zh-CN" sz="100" dirty="0" err="1"/>
              <a:t>V1B</a:t>
            </a:r>
            <a:r>
              <a:rPr lang="en-US" altLang="zh-CN" sz="100" dirty="0"/>
              <a:t>=</a:t>
            </a:r>
            <a:r>
              <a:rPr lang="en-US" altLang="zh-CN" sz="100" dirty="0" err="1"/>
              <a:t>V1C</a:t>
            </a:r>
            <a:r>
              <a:rPr lang="en-US" altLang="zh-CN" sz="100" dirty="0"/>
              <a:t>=NULL</a:t>
            </a:r>
          </a:p>
          <a:p>
            <a:r>
              <a:rPr lang="en-US" altLang="zh-CN" sz="100" dirty="0"/>
              <a:t>for(</a:t>
            </a:r>
            <a:r>
              <a:rPr lang="en-US" altLang="zh-CN" sz="100" dirty="0" err="1"/>
              <a:t>i</a:t>
            </a:r>
            <a:r>
              <a:rPr lang="en-US" altLang="zh-CN" sz="100" dirty="0"/>
              <a:t> in 1:20) {</a:t>
            </a:r>
          </a:p>
          <a:p>
            <a:r>
              <a:rPr lang="en-US" altLang="zh-CN" sz="100" dirty="0" err="1"/>
              <a:t>V1A</a:t>
            </a:r>
            <a:r>
              <a:rPr lang="en-US" altLang="zh-CN" sz="100" dirty="0"/>
              <a:t>[</a:t>
            </a:r>
            <a:r>
              <a:rPr lang="en-US" altLang="zh-CN" sz="100" dirty="0" err="1"/>
              <a:t>i</a:t>
            </a:r>
            <a:r>
              <a:rPr lang="en-US" altLang="zh-CN" sz="100" dirty="0"/>
              <a:t>]=V/PA*sum(RA*(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/100)^(10-</a:t>
            </a:r>
            <a:r>
              <a:rPr lang="en-US" altLang="zh-CN" sz="100" dirty="0" err="1"/>
              <a:t>tA</a:t>
            </a:r>
            <a:r>
              <a:rPr lang="en-US" altLang="zh-CN" sz="100" dirty="0"/>
              <a:t>))</a:t>
            </a:r>
          </a:p>
          <a:p>
            <a:r>
              <a:rPr lang="en-US" altLang="zh-CN" sz="100" dirty="0" err="1"/>
              <a:t>V1B</a:t>
            </a:r>
            <a:r>
              <a:rPr lang="en-US" altLang="zh-CN" sz="100" dirty="0"/>
              <a:t>[</a:t>
            </a:r>
            <a:r>
              <a:rPr lang="en-US" altLang="zh-CN" sz="100" dirty="0" err="1"/>
              <a:t>i</a:t>
            </a:r>
            <a:r>
              <a:rPr lang="en-US" altLang="zh-CN" sz="100" dirty="0"/>
              <a:t>]=V/</a:t>
            </a:r>
            <a:r>
              <a:rPr lang="en-US" altLang="zh-CN" sz="100" dirty="0" err="1"/>
              <a:t>PB</a:t>
            </a:r>
            <a:r>
              <a:rPr lang="en-US" altLang="zh-CN" sz="100" dirty="0"/>
              <a:t>*(sum(</a:t>
            </a:r>
            <a:r>
              <a:rPr lang="en-US" altLang="zh-CN" sz="100" dirty="0" err="1"/>
              <a:t>RB</a:t>
            </a:r>
            <a:r>
              <a:rPr lang="en-US" altLang="zh-CN" sz="100" dirty="0"/>
              <a:t>[1:10]*(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/100)^(10-</a:t>
            </a:r>
            <a:r>
              <a:rPr lang="en-US" altLang="zh-CN" sz="100" dirty="0" err="1"/>
              <a:t>t1B</a:t>
            </a:r>
            <a:r>
              <a:rPr lang="en-US" altLang="zh-CN" sz="100" dirty="0"/>
              <a:t>))+sum(</a:t>
            </a:r>
            <a:r>
              <a:rPr lang="en-US" altLang="zh-CN" sz="100" dirty="0" err="1"/>
              <a:t>RB</a:t>
            </a:r>
            <a:r>
              <a:rPr lang="en-US" altLang="zh-CN" sz="100" dirty="0"/>
              <a:t>[11:15]*(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/100)^(-</a:t>
            </a:r>
            <a:r>
              <a:rPr lang="en-US" altLang="zh-CN" sz="100" dirty="0" err="1"/>
              <a:t>t2B</a:t>
            </a:r>
            <a:r>
              <a:rPr lang="en-US" altLang="zh-CN" sz="100" dirty="0"/>
              <a:t>)))</a:t>
            </a:r>
          </a:p>
          <a:p>
            <a:r>
              <a:rPr lang="en-US" altLang="zh-CN" sz="100" dirty="0" err="1"/>
              <a:t>V1C</a:t>
            </a:r>
            <a:r>
              <a:rPr lang="en-US" altLang="zh-CN" sz="100" dirty="0"/>
              <a:t>[</a:t>
            </a:r>
            <a:r>
              <a:rPr lang="en-US" altLang="zh-CN" sz="100" dirty="0" err="1"/>
              <a:t>i</a:t>
            </a:r>
            <a:r>
              <a:rPr lang="en-US" altLang="zh-CN" sz="100" dirty="0"/>
              <a:t>]=V/PC*(sum(RC[1:10]*(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/100)^(10-</a:t>
            </a:r>
            <a:r>
              <a:rPr lang="en-US" altLang="zh-CN" sz="100" dirty="0" err="1"/>
              <a:t>t1C</a:t>
            </a:r>
            <a:r>
              <a:rPr lang="en-US" altLang="zh-CN" sz="100" dirty="0"/>
              <a:t>))+sum(RC[11:30]*(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/100)^(-</a:t>
            </a:r>
            <a:r>
              <a:rPr lang="en-US" altLang="zh-CN" sz="100" dirty="0" err="1"/>
              <a:t>t2C</a:t>
            </a:r>
            <a:r>
              <a:rPr lang="en-US" altLang="zh-CN" sz="100" dirty="0"/>
              <a:t>)))</a:t>
            </a:r>
          </a:p>
          <a:p>
            <a:r>
              <a:rPr lang="en-US" altLang="zh-CN" sz="100" dirty="0"/>
              <a:t>}</a:t>
            </a:r>
          </a:p>
          <a:p>
            <a:r>
              <a:rPr lang="en-US" altLang="zh-CN" sz="100" dirty="0"/>
              <a:t>x=(1:20)/100</a:t>
            </a:r>
          </a:p>
          <a:p>
            <a:r>
              <a:rPr lang="en-US" altLang="zh-CN" sz="100" dirty="0"/>
              <a:t>plot(c(</a:t>
            </a:r>
            <a:r>
              <a:rPr lang="en-US" altLang="zh-CN" sz="100" dirty="0" err="1"/>
              <a:t>x,x,x</a:t>
            </a:r>
            <a:r>
              <a:rPr lang="en-US" altLang="zh-CN" sz="100" dirty="0"/>
              <a:t>),c(</a:t>
            </a:r>
            <a:r>
              <a:rPr lang="en-US" altLang="zh-CN" sz="100" dirty="0" err="1"/>
              <a:t>V1A,V1B,V1C</a:t>
            </a:r>
            <a:r>
              <a:rPr lang="en-US" altLang="zh-CN" sz="100" dirty="0"/>
              <a:t>),type='n',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利率</a:t>
            </a:r>
            <a:r>
              <a:rPr lang="en-US" altLang="zh-CN" sz="100" dirty="0"/>
              <a:t>',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价格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x,V1A,col</a:t>
            </a:r>
            <a:r>
              <a:rPr lang="en-US" altLang="zh-CN" sz="100" dirty="0"/>
              <a:t>='red',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=1)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x,V1B,col</a:t>
            </a:r>
            <a:r>
              <a:rPr lang="en-US" altLang="zh-CN" sz="100" dirty="0"/>
              <a:t>='black',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x,V1C,col</a:t>
            </a:r>
            <a:r>
              <a:rPr lang="en-US" altLang="zh-CN" sz="100" dirty="0"/>
              <a:t>='blue',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=3)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1790.85,col</a:t>
            </a:r>
            <a:r>
              <a:rPr lang="en-US" altLang="zh-CN" sz="100" dirty="0"/>
              <a:t>='purple',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=4)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0.15,2300,'A',col</a:t>
            </a:r>
            <a:r>
              <a:rPr lang="en-US" altLang="zh-CN" sz="100" dirty="0"/>
              <a:t>='red')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0.15,2000,'B',col</a:t>
            </a:r>
            <a:r>
              <a:rPr lang="en-US" altLang="zh-CN" sz="100" dirty="0"/>
              <a:t>='black')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0.15,1700,'C',col</a:t>
            </a:r>
            <a:r>
              <a:rPr lang="en-US" altLang="zh-CN" sz="100" dirty="0"/>
              <a:t>='blue')</a:t>
            </a:r>
          </a:p>
          <a:p>
            <a:r>
              <a:rPr lang="en-US" altLang="zh-CN" sz="100" dirty="0"/>
              <a:t>text(0.15,1850,'</a:t>
            </a:r>
            <a:r>
              <a:rPr lang="zh-CN" altLang="en-US" sz="100" dirty="0"/>
              <a:t>负债</a:t>
            </a:r>
            <a:r>
              <a:rPr lang="en-US" altLang="zh-CN" sz="100" dirty="0"/>
              <a:t>',col='purple')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绘图：债券组合</a:t>
            </a:r>
          </a:p>
          <a:p>
            <a:r>
              <a:rPr lang="en-US" altLang="zh-CN" sz="100" dirty="0" err="1"/>
              <a:t>V1A</a:t>
            </a:r>
            <a:r>
              <a:rPr lang="en-US" altLang="zh-CN" sz="100" dirty="0"/>
              <a:t>=</a:t>
            </a:r>
            <a:r>
              <a:rPr lang="en-US" altLang="zh-CN" sz="100" dirty="0" err="1"/>
              <a:t>V1B</a:t>
            </a:r>
            <a:r>
              <a:rPr lang="en-US" altLang="zh-CN" sz="100" dirty="0"/>
              <a:t>=</a:t>
            </a:r>
            <a:r>
              <a:rPr lang="en-US" altLang="zh-CN" sz="100" dirty="0" err="1"/>
              <a:t>V1C</a:t>
            </a:r>
            <a:r>
              <a:rPr lang="en-US" altLang="zh-CN" sz="100" dirty="0"/>
              <a:t>=NULL</a:t>
            </a:r>
          </a:p>
          <a:p>
            <a:r>
              <a:rPr lang="en-US" altLang="zh-CN" sz="100" dirty="0"/>
              <a:t>for(</a:t>
            </a:r>
            <a:r>
              <a:rPr lang="en-US" altLang="zh-CN" sz="100" dirty="0" err="1"/>
              <a:t>i</a:t>
            </a:r>
            <a:r>
              <a:rPr lang="en-US" altLang="zh-CN" sz="100" dirty="0"/>
              <a:t> in 1:20) {</a:t>
            </a:r>
          </a:p>
          <a:p>
            <a:r>
              <a:rPr lang="en-US" altLang="zh-CN" sz="100" dirty="0" err="1"/>
              <a:t>V1A</a:t>
            </a:r>
            <a:r>
              <a:rPr lang="en-US" altLang="zh-CN" sz="100" dirty="0"/>
              <a:t>[</a:t>
            </a:r>
            <a:r>
              <a:rPr lang="en-US" altLang="zh-CN" sz="100" dirty="0" err="1"/>
              <a:t>i</a:t>
            </a:r>
            <a:r>
              <a:rPr lang="en-US" altLang="zh-CN" sz="100" dirty="0"/>
              <a:t>]=V/PA*sum(RA*(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/100)^(10-</a:t>
            </a:r>
            <a:r>
              <a:rPr lang="en-US" altLang="zh-CN" sz="100" dirty="0" err="1"/>
              <a:t>tA</a:t>
            </a:r>
            <a:r>
              <a:rPr lang="en-US" altLang="zh-CN" sz="100" dirty="0"/>
              <a:t>))</a:t>
            </a:r>
          </a:p>
          <a:p>
            <a:r>
              <a:rPr lang="en-US" altLang="zh-CN" sz="100" dirty="0" err="1"/>
              <a:t>V1B</a:t>
            </a:r>
            <a:r>
              <a:rPr lang="en-US" altLang="zh-CN" sz="100" dirty="0"/>
              <a:t>[</a:t>
            </a:r>
            <a:r>
              <a:rPr lang="en-US" altLang="zh-CN" sz="100" dirty="0" err="1"/>
              <a:t>i</a:t>
            </a:r>
            <a:r>
              <a:rPr lang="en-US" altLang="zh-CN" sz="100" dirty="0"/>
              <a:t>]=V/</a:t>
            </a:r>
            <a:r>
              <a:rPr lang="en-US" altLang="zh-CN" sz="100" dirty="0" err="1"/>
              <a:t>PB</a:t>
            </a:r>
            <a:r>
              <a:rPr lang="en-US" altLang="zh-CN" sz="100" dirty="0"/>
              <a:t>*(sum(</a:t>
            </a:r>
            <a:r>
              <a:rPr lang="en-US" altLang="zh-CN" sz="100" dirty="0" err="1"/>
              <a:t>RB</a:t>
            </a:r>
            <a:r>
              <a:rPr lang="en-US" altLang="zh-CN" sz="100" dirty="0"/>
              <a:t>[1:10]*(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/100)^(10-</a:t>
            </a:r>
            <a:r>
              <a:rPr lang="en-US" altLang="zh-CN" sz="100" dirty="0" err="1"/>
              <a:t>t1B</a:t>
            </a:r>
            <a:r>
              <a:rPr lang="en-US" altLang="zh-CN" sz="100" dirty="0"/>
              <a:t>))+sum(</a:t>
            </a:r>
            <a:r>
              <a:rPr lang="en-US" altLang="zh-CN" sz="100" dirty="0" err="1"/>
              <a:t>RB</a:t>
            </a:r>
            <a:r>
              <a:rPr lang="en-US" altLang="zh-CN" sz="100" dirty="0"/>
              <a:t>[11:15]*(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/100)^(-</a:t>
            </a:r>
            <a:r>
              <a:rPr lang="en-US" altLang="zh-CN" sz="100" dirty="0" err="1"/>
              <a:t>t2B</a:t>
            </a:r>
            <a:r>
              <a:rPr lang="en-US" altLang="zh-CN" sz="100" dirty="0"/>
              <a:t>)))</a:t>
            </a:r>
          </a:p>
          <a:p>
            <a:r>
              <a:rPr lang="en-US" altLang="zh-CN" sz="100" dirty="0" err="1"/>
              <a:t>V1C</a:t>
            </a:r>
            <a:r>
              <a:rPr lang="en-US" altLang="zh-CN" sz="100" dirty="0"/>
              <a:t>[</a:t>
            </a:r>
            <a:r>
              <a:rPr lang="en-US" altLang="zh-CN" sz="100" dirty="0" err="1"/>
              <a:t>i</a:t>
            </a:r>
            <a:r>
              <a:rPr lang="en-US" altLang="zh-CN" sz="100" dirty="0"/>
              <a:t>]=V/PC*(sum(RC[1:10]*(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/100)^(10-</a:t>
            </a:r>
            <a:r>
              <a:rPr lang="en-US" altLang="zh-CN" sz="100" dirty="0" err="1"/>
              <a:t>t1C</a:t>
            </a:r>
            <a:r>
              <a:rPr lang="en-US" altLang="zh-CN" sz="100" dirty="0"/>
              <a:t>))+sum(RC[11:30]*(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/100)^(-</a:t>
            </a:r>
            <a:r>
              <a:rPr lang="en-US" altLang="zh-CN" sz="100" dirty="0" err="1"/>
              <a:t>t2C</a:t>
            </a:r>
            <a:r>
              <a:rPr lang="en-US" altLang="zh-CN" sz="100" dirty="0"/>
              <a:t>)))</a:t>
            </a:r>
          </a:p>
          <a:p>
            <a:r>
              <a:rPr lang="en-US" altLang="zh-CN" sz="100" dirty="0"/>
              <a:t>}</a:t>
            </a:r>
          </a:p>
          <a:p>
            <a:r>
              <a:rPr lang="en-US" altLang="zh-CN" sz="100" dirty="0" err="1"/>
              <a:t>V1AC</a:t>
            </a:r>
            <a:r>
              <a:rPr lang="en-US" altLang="zh-CN" sz="100" dirty="0"/>
              <a:t>=0.66509*</a:t>
            </a:r>
            <a:r>
              <a:rPr lang="en-US" altLang="zh-CN" sz="100" dirty="0" err="1"/>
              <a:t>V1A+0.33491</a:t>
            </a:r>
            <a:r>
              <a:rPr lang="en-US" altLang="zh-CN" sz="100" dirty="0"/>
              <a:t>*</a:t>
            </a:r>
            <a:r>
              <a:rPr lang="en-US" altLang="zh-CN" sz="100" dirty="0" err="1"/>
              <a:t>V1C</a:t>
            </a:r>
            <a:endParaRPr lang="en-US" altLang="zh-CN" sz="100" dirty="0"/>
          </a:p>
          <a:p>
            <a:r>
              <a:rPr lang="en-US" altLang="zh-CN" sz="100" dirty="0"/>
              <a:t>x=(1:20)/100</a:t>
            </a:r>
          </a:p>
          <a:p>
            <a:r>
              <a:rPr lang="en-US" altLang="zh-CN" sz="100" dirty="0"/>
              <a:t>plot(c(</a:t>
            </a:r>
            <a:r>
              <a:rPr lang="en-US" altLang="zh-CN" sz="100" dirty="0" err="1"/>
              <a:t>x,x</a:t>
            </a:r>
            <a:r>
              <a:rPr lang="en-US" altLang="zh-CN" sz="100" dirty="0"/>
              <a:t>),c(</a:t>
            </a:r>
            <a:r>
              <a:rPr lang="en-US" altLang="zh-CN" sz="100" dirty="0" err="1"/>
              <a:t>V1B,V1AC</a:t>
            </a:r>
            <a:r>
              <a:rPr lang="en-US" altLang="zh-CN" sz="100" dirty="0"/>
              <a:t>),type='n',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=c(1700,2200),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利率</a:t>
            </a:r>
            <a:r>
              <a:rPr lang="en-US" altLang="zh-CN" sz="100" dirty="0"/>
              <a:t>',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价格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x,V1AC,col</a:t>
            </a:r>
            <a:r>
              <a:rPr lang="en-US" altLang="zh-CN" sz="100" dirty="0"/>
              <a:t>='red',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=1)</a:t>
            </a:r>
          </a:p>
          <a:p>
            <a:r>
              <a:rPr lang="en-US" altLang="zh-CN" sz="100" dirty="0"/>
              <a:t>lines(</a:t>
            </a:r>
            <a:r>
              <a:rPr lang="en-US" altLang="zh-CN" sz="100" dirty="0" err="1"/>
              <a:t>x,V1B,col</a:t>
            </a:r>
            <a:r>
              <a:rPr lang="en-US" altLang="zh-CN" sz="100" dirty="0"/>
              <a:t>='black',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1790.85,col</a:t>
            </a:r>
            <a:r>
              <a:rPr lang="en-US" altLang="zh-CN" sz="100" dirty="0"/>
              <a:t>='purple',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=3)</a:t>
            </a:r>
          </a:p>
          <a:p>
            <a:r>
              <a:rPr lang="en-US" altLang="zh-CN" sz="100" dirty="0"/>
              <a:t>text(0.15,2100,'</a:t>
            </a:r>
            <a:r>
              <a:rPr lang="en-US" altLang="zh-CN" sz="100" dirty="0" err="1"/>
              <a:t>A+C</a:t>
            </a:r>
            <a:r>
              <a:rPr lang="en-US" altLang="zh-CN" sz="100" dirty="0"/>
              <a:t>',col='red')</a:t>
            </a:r>
          </a:p>
          <a:p>
            <a:r>
              <a:rPr lang="en-US" altLang="zh-CN" sz="100" dirty="0"/>
              <a:t>text(</a:t>
            </a:r>
            <a:r>
              <a:rPr lang="en-US" altLang="zh-CN" sz="100" dirty="0" err="1"/>
              <a:t>0.15,1940,'B',col</a:t>
            </a:r>
            <a:r>
              <a:rPr lang="en-US" altLang="zh-CN" sz="100" dirty="0"/>
              <a:t>='black')</a:t>
            </a:r>
          </a:p>
          <a:p>
            <a:r>
              <a:rPr lang="en-US" altLang="zh-CN" sz="100" dirty="0"/>
              <a:t>text(0.15,1810,'</a:t>
            </a:r>
            <a:r>
              <a:rPr lang="zh-CN" altLang="en-US" sz="100" dirty="0"/>
              <a:t>负债</a:t>
            </a:r>
            <a:r>
              <a:rPr lang="en-US" altLang="zh-CN" sz="100" dirty="0"/>
              <a:t>',col='purple')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38670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C100085F-D9CC-452C-801B-B0869DFA12B1}" type="slidenum">
              <a:rPr lang="en-US" altLang="zh-CN" sz="1000"/>
              <a:pPr algn="r" eaLnBrk="1" hangingPunct="1"/>
              <a:t>67</a:t>
            </a:fld>
            <a:endParaRPr lang="en-US" altLang="zh-CN" sz="10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765175"/>
            <a:ext cx="82296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完全免疫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8229600" cy="4699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40000"/>
              </a:spcBef>
            </a:pPr>
            <a:r>
              <a:rPr lang="en-US" altLang="zh-CN" b="1" dirty="0" err="1" smtClean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Redington</a:t>
            </a:r>
            <a:r>
              <a:rPr lang="zh-CN" altLang="en-US" b="1" dirty="0" smtClean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免疫：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只有当平坦的收益率曲线发生微小的平移时，才能保证盈余不会减少。</a:t>
            </a:r>
          </a:p>
          <a:p>
            <a:pPr>
              <a:lnSpc>
                <a:spcPct val="150000"/>
              </a:lnSpc>
              <a:spcBef>
                <a:spcPct val="40000"/>
              </a:spcBef>
            </a:pPr>
            <a:r>
              <a:rPr lang="zh-CN" altLang="en-US" b="1" dirty="0" smtClean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完全免疫（</a:t>
            </a:r>
            <a:r>
              <a:rPr lang="en-US" altLang="zh-CN" b="1" dirty="0" smtClean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full immunization</a:t>
            </a:r>
            <a:r>
              <a:rPr lang="zh-CN" altLang="en-US" b="1" dirty="0" smtClean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即使当平坦的收益率曲线发生较大的平移，盈余也不会减少。</a:t>
            </a:r>
          </a:p>
          <a:p>
            <a:pPr>
              <a:lnSpc>
                <a:spcPct val="150000"/>
              </a:lnSpc>
              <a:spcBef>
                <a:spcPct val="40000"/>
              </a:spcBef>
            </a:pPr>
            <a:r>
              <a:rPr lang="zh-CN" altLang="en-US" b="1" dirty="0" smtClean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假设某机构在未来需要支付一笔负债 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，支付时间为 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，同时在未来有两笔资产现金流，金额分别为 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，到期时间分别为 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t – </a:t>
            </a:r>
            <a:r>
              <a:rPr lang="en-US" altLang="zh-CN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b="1" i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。它们的关系如下图所示。</a:t>
            </a:r>
          </a:p>
        </p:txBody>
      </p:sp>
    </p:spTree>
    <p:extLst>
      <p:ext uri="{BB962C8B-B14F-4D97-AF65-F5344CB8AC3E}">
        <p14:creationId xmlns:p14="http://schemas.microsoft.com/office/powerpoint/2010/main" val="350476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EE2014AC-EE24-40EF-8CE6-18DD930246A8}" type="slidenum">
              <a:rPr lang="en-US" altLang="zh-CN" sz="1000"/>
              <a:pPr algn="r" eaLnBrk="1" hangingPunct="1"/>
              <a:t>68</a:t>
            </a:fld>
            <a:endParaRPr lang="en-US" altLang="zh-CN" sz="1000"/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0713"/>
            <a:ext cx="7343775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3000375"/>
            <a:ext cx="8229600" cy="2827338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完全免疫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需要满足下述三个条件：</a:t>
            </a:r>
          </a:p>
          <a:p>
            <a:pPr marL="801688" lvl="1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）资产的现值＝负债的现值</a:t>
            </a:r>
          </a:p>
          <a:p>
            <a:pPr marL="801688" lvl="1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）资产的久期＝负债的久期</a:t>
            </a:r>
          </a:p>
          <a:p>
            <a:pPr marL="801688" lvl="1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）资产分布在负债的前后两端，即： </a:t>
            </a:r>
          </a:p>
        </p:txBody>
      </p:sp>
      <p:sp>
        <p:nvSpPr>
          <p:cNvPr id="61445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714500" y="5357813"/>
          <a:ext cx="21605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2" r:id="rId4" imgW="914797" imgH="177877" progId="Equation.DSMT4">
                  <p:embed/>
                </p:oleObj>
              </mc:Choice>
              <mc:Fallback>
                <p:oleObj r:id="rId4" imgW="914797" imgH="1778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357813"/>
                        <a:ext cx="21605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13"/>
          <p:cNvSpPr txBox="1">
            <a:spLocks noChangeArrowheads="1"/>
          </p:cNvSpPr>
          <p:nvPr/>
        </p:nvSpPr>
        <p:spPr bwMode="auto">
          <a:xfrm>
            <a:off x="539552" y="6092825"/>
            <a:ext cx="3278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证明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（课后</a:t>
            </a:r>
            <a:r>
              <a:rPr lang="zh-CN" altLang="en-US" sz="2400" b="1" dirty="0">
                <a:solidFill>
                  <a:srgbClr val="FF0000"/>
                </a:solidFill>
              </a:rPr>
              <a:t>阅读教材）</a:t>
            </a:r>
          </a:p>
        </p:txBody>
      </p:sp>
    </p:spTree>
    <p:extLst>
      <p:ext uri="{BB962C8B-B14F-4D97-AF65-F5344CB8AC3E}">
        <p14:creationId xmlns:p14="http://schemas.microsoft.com/office/powerpoint/2010/main" val="42590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 noChangeArrowheads="1"/>
          </p:cNvSpPr>
          <p:nvPr/>
        </p:nvSpPr>
        <p:spPr bwMode="auto">
          <a:xfrm>
            <a:off x="6228656" y="617592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B7B4BA5-E6D0-47BE-997F-D404C30BD06F}" type="slidenum">
              <a:rPr lang="en-US" altLang="zh-CN" sz="1000"/>
              <a:pPr algn="r" eaLnBrk="1" hangingPunct="1"/>
              <a:t>69</a:t>
            </a:fld>
            <a:endParaRPr lang="en-US" altLang="zh-CN" sz="10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7463" y="4733763"/>
            <a:ext cx="8748464" cy="122413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结论：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满足完全免疫的条件，必满足</a:t>
            </a:r>
            <a:r>
              <a:rPr lang="en-US" altLang="zh-CN" b="1" dirty="0" err="1" smtClean="0">
                <a:ea typeface="黑体" panose="02010609060101010101" pitchFamily="49" charset="-122"/>
                <a:cs typeface="Times New Roman" panose="02020603050405020304" pitchFamily="18" charset="0"/>
              </a:rPr>
              <a:t>Redington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免疫的条件。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-324544" y="324222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-324544" y="323745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4" name="Rectangle 11"/>
          <p:cNvSpPr>
            <a:spLocks noChangeArrowheads="1"/>
          </p:cNvSpPr>
          <p:nvPr/>
        </p:nvSpPr>
        <p:spPr bwMode="auto">
          <a:xfrm>
            <a:off x="-324544" y="325650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6" name="Rectangle 13"/>
          <p:cNvSpPr>
            <a:spLocks noChangeArrowheads="1"/>
          </p:cNvSpPr>
          <p:nvPr/>
        </p:nvSpPr>
        <p:spPr bwMode="auto">
          <a:xfrm>
            <a:off x="-324544" y="324222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69058" y="1124744"/>
          <a:ext cx="8351912" cy="3096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75956"/>
                <a:gridCol w="4175956"/>
              </a:tblGrid>
              <a:tr h="7740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完全免疫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Redington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免疫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7740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资产的现值＝负债的现值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资产的现值＝负债的现值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08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资产的久期＝负债的久期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资产的久期＝负债的久期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0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资产分布在负债的前后两端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资产的凸度 ≥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负债的凸度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35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0D24C50-730E-4716-A387-380F59E4AF0B}" type="slidenum">
              <a:rPr lang="en-US" altLang="zh-CN" sz="1000"/>
              <a:pPr algn="r" eaLnBrk="1" hangingPunct="1"/>
              <a:t>7</a:t>
            </a:fld>
            <a:endParaRPr lang="en-US" altLang="zh-CN" sz="10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29600" cy="4843462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马考勒久期的另一种表示：</a:t>
            </a: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/>
          </p:nvPr>
        </p:nvGraphicFramePr>
        <p:xfrm>
          <a:off x="995363" y="2547938"/>
          <a:ext cx="45354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8" name="Equation" r:id="rId3" imgW="1854000" imgH="406080" progId="Equation.DSMT4">
                  <p:embed/>
                </p:oleObj>
              </mc:Choice>
              <mc:Fallback>
                <p:oleObj name="Equation" r:id="rId3" imgW="1854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547938"/>
                        <a:ext cx="45354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6660232" y="1340768"/>
          <a:ext cx="20986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Equation" r:id="rId5" imgW="1028254" imgH="431613" progId="Equation.DSMT4">
                  <p:embed/>
                </p:oleObj>
              </mc:Choice>
              <mc:Fallback>
                <p:oleObj name="Equation" r:id="rId5" imgW="102825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340768"/>
                        <a:ext cx="2098675" cy="874713"/>
                      </a:xfrm>
                      <a:prstGeom prst="rect">
                        <a:avLst/>
                      </a:prstGeom>
                      <a:solidFill>
                        <a:srgbClr val="FFE7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Box 2"/>
          <p:cNvSpPr txBox="1">
            <a:spLocks noChangeArrowheads="1"/>
          </p:cNvSpPr>
          <p:nvPr/>
        </p:nvSpPr>
        <p:spPr bwMode="auto">
          <a:xfrm>
            <a:off x="827088" y="4724400"/>
            <a:ext cx="66479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注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：表示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资产价格关于利息力的单位变化速率。</a:t>
            </a:r>
          </a:p>
        </p:txBody>
      </p:sp>
    </p:spTree>
    <p:extLst>
      <p:ext uri="{BB962C8B-B14F-4D97-AF65-F5344CB8AC3E}">
        <p14:creationId xmlns:p14="http://schemas.microsoft.com/office/powerpoint/2010/main" val="348682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819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 noChangeArrowheads="1"/>
          </p:cNvSpPr>
          <p:nvPr/>
        </p:nvSpPr>
        <p:spPr bwMode="auto">
          <a:xfrm>
            <a:off x="6228656" y="617592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8B7B4BA5-E6D0-47BE-997F-D404C30BD06F}" type="slidenum">
              <a:rPr lang="en-US" altLang="zh-CN" sz="1000"/>
              <a:pPr algn="r" eaLnBrk="1" hangingPunct="1"/>
              <a:t>70</a:t>
            </a:fld>
            <a:endParaRPr lang="en-US" altLang="zh-CN" sz="10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7136" y="1242541"/>
            <a:ext cx="8100639" cy="53467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r>
              <a:rPr lang="zh-CN" altLang="en-US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负债的马考勒凸度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endParaRPr lang="en-US" altLang="zh-CN" sz="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资产的马考勒凸度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 eaLnBrk="1" hangingPunct="1"/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即：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-324544" y="324222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9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916587"/>
              </p:ext>
            </p:extLst>
          </p:nvPr>
        </p:nvGraphicFramePr>
        <p:xfrm>
          <a:off x="4139952" y="1759508"/>
          <a:ext cx="9620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0" name="Equation" r:id="rId3" imgW="495000" imgH="241200" progId="Equation.DSMT4">
                  <p:embed/>
                </p:oleObj>
              </mc:Choice>
              <mc:Fallback>
                <p:oleObj name="Equation" r:id="rId3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759508"/>
                        <a:ext cx="9620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-324544" y="323745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>
            <p:extLst/>
          </p:nvPr>
        </p:nvGraphicFramePr>
        <p:xfrm>
          <a:off x="899592" y="3068960"/>
          <a:ext cx="765175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1" name="Equation" r:id="rId5" imgW="3936960" imgH="888840" progId="Equation.DSMT4">
                  <p:embed/>
                </p:oleObj>
              </mc:Choice>
              <mc:Fallback>
                <p:oleObj name="Equation" r:id="rId5" imgW="39369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68960"/>
                        <a:ext cx="7651750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11"/>
          <p:cNvSpPr>
            <a:spLocks noChangeArrowheads="1"/>
          </p:cNvSpPr>
          <p:nvPr/>
        </p:nvSpPr>
        <p:spPr bwMode="auto">
          <a:xfrm>
            <a:off x="-324544" y="325650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6" name="Rectangle 13"/>
          <p:cNvSpPr>
            <a:spLocks noChangeArrowheads="1"/>
          </p:cNvSpPr>
          <p:nvPr/>
        </p:nvSpPr>
        <p:spPr bwMode="auto">
          <a:xfrm>
            <a:off x="-324544" y="324222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>
            <p:extLst/>
          </p:nvPr>
        </p:nvGraphicFramePr>
        <p:xfrm>
          <a:off x="2699792" y="5589240"/>
          <a:ext cx="331236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2" name="Equation" r:id="rId7" imgW="1485720" imgH="241200" progId="Equation.DSMT4">
                  <p:embed/>
                </p:oleObj>
              </mc:Choice>
              <mc:Fallback>
                <p:oleObj name="Equation" r:id="rId7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589240"/>
                        <a:ext cx="331236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48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C76027C-D7A9-452C-902C-4A97DC1064B2}" type="slidenum">
              <a:rPr lang="en-US" altLang="zh-CN" sz="1000"/>
              <a:pPr algn="r" eaLnBrk="1" hangingPunct="1"/>
              <a:t>71</a:t>
            </a:fld>
            <a:endParaRPr lang="en-US" altLang="zh-CN" sz="10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4360" y="884238"/>
            <a:ext cx="8435280" cy="46990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某保险公司在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年末需要支付一笔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2000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万元的债务，   它现在拥有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年期的零息债券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6209213.23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元（到期价值）， 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年期的零息债券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16105100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元（到期价值） 。假设市场利率为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％。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判断保险公司是否处于完全免疫状态？</a:t>
            </a:r>
          </a:p>
          <a:p>
            <a:pPr lvl="2" eaLnBrk="1" hangingPunct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如果市场利率变为  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％，保险公司的盈余将如何变化？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0832" y="560388"/>
            <a:ext cx="8229600" cy="5346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负债的现值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资产的现值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负债的马考勒久期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资产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的马考勒久期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93737" lvl="2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-18052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332609"/>
              </p:ext>
            </p:extLst>
          </p:nvPr>
        </p:nvGraphicFramePr>
        <p:xfrm>
          <a:off x="3347864" y="1125538"/>
          <a:ext cx="37433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4" r:id="rId3" imgW="1892300" imgH="393700" progId="Equation.DSMT4">
                  <p:embed/>
                </p:oleObj>
              </mc:Choice>
              <mc:Fallback>
                <p:oleObj r:id="rId3" imgW="1892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125538"/>
                        <a:ext cx="37433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-18052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>
            <p:extLst/>
          </p:nvPr>
        </p:nvGraphicFramePr>
        <p:xfrm>
          <a:off x="3203848" y="2276872"/>
          <a:ext cx="54641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5" r:id="rId5" imgW="2767399" imgH="393529" progId="Equation.DSMT4">
                  <p:embed/>
                </p:oleObj>
              </mc:Choice>
              <mc:Fallback>
                <p:oleObj r:id="rId5" imgW="276739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276872"/>
                        <a:ext cx="54641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919163" y="4941888"/>
          <a:ext cx="73787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6" name="Equation" r:id="rId7" imgW="3784320" imgH="419040" progId="Equation.DSMT4">
                  <p:embed/>
                </p:oleObj>
              </mc:Choice>
              <mc:Fallback>
                <p:oleObj name="Equation" r:id="rId7" imgW="3784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941888"/>
                        <a:ext cx="73787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71600" y="6084004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完全免疫的第三个条件显然是满足的：</a:t>
            </a:r>
            <a:r>
              <a:rPr lang="en-US" altLang="zh-CN" sz="2400" b="1" dirty="0">
                <a:latin typeface="+mn-lt"/>
                <a:ea typeface="黑体" panose="02010609060101010101" pitchFamily="49" charset="-122"/>
              </a:rPr>
              <a:t>5 &lt; 10  &lt; 15</a:t>
            </a:r>
            <a:endParaRPr lang="zh-CN" altLang="en-US" sz="2400" b="1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11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673F228D-32C5-4626-B3B5-6CC0953E3348}" type="slidenum">
              <a:rPr lang="en-US" altLang="zh-CN" sz="1000"/>
              <a:pPr algn="r" eaLnBrk="1" hangingPunct="1"/>
              <a:t>73</a:t>
            </a:fld>
            <a:endParaRPr lang="en-US" altLang="zh-CN" sz="100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8229600" cy="4699000"/>
          </a:xfrm>
        </p:spPr>
        <p:txBody>
          <a:bodyPr/>
          <a:lstStyle/>
          <a:p>
            <a:pPr lvl="2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如果收益率从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变为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％，则盈余为：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可见，由于保险公司处于完全免疫状态，所以市场利率的较大变化仍然会导致盈余增加（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参见下图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971550" y="2636838"/>
          <a:ext cx="78549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4" r:id="rId3" imgW="3986070" imgH="393529" progId="Equation.DSMT4">
                  <p:embed/>
                </p:oleObj>
              </mc:Choice>
              <mc:Fallback>
                <p:oleObj r:id="rId3" imgW="3986070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36838"/>
                        <a:ext cx="78549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63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20869DE2-D90E-4B74-A656-89019AB97F6C}" type="slidenum">
              <a:rPr lang="en-US" altLang="zh-CN" sz="1000"/>
              <a:pPr algn="r" eaLnBrk="1" hangingPunct="1"/>
              <a:t>74</a:t>
            </a:fld>
            <a:endParaRPr lang="en-US" altLang="zh-CN" sz="1000"/>
          </a:p>
        </p:txBody>
      </p:sp>
      <p:pic>
        <p:nvPicPr>
          <p:cNvPr id="67587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 b="3069"/>
          <a:stretch/>
        </p:blipFill>
        <p:spPr bwMode="auto">
          <a:xfrm>
            <a:off x="899592" y="708348"/>
            <a:ext cx="7639223" cy="599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323528" y="6093668"/>
            <a:ext cx="995362" cy="32385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">
                <a:solidFill>
                  <a:srgbClr val="0033CC"/>
                </a:solidFill>
              </a:rPr>
              <a:t> x=seq(0.001,1,0.001)</a:t>
            </a:r>
          </a:p>
          <a:p>
            <a:r>
              <a:rPr lang="en-US" altLang="zh-CN" sz="200">
                <a:solidFill>
                  <a:srgbClr val="0033CC"/>
                </a:solidFill>
              </a:rPr>
              <a:t> A=6209213.23/(1+x)^5+16105100/(1+x)^15</a:t>
            </a:r>
          </a:p>
          <a:p>
            <a:r>
              <a:rPr lang="en-US" altLang="zh-CN" sz="200">
                <a:solidFill>
                  <a:srgbClr val="0033CC"/>
                </a:solidFill>
              </a:rPr>
              <a:t> plot(x,A,type='l',col=2,lty=1,ylab='</a:t>
            </a:r>
            <a:r>
              <a:rPr lang="zh-CN" altLang="en-US" sz="200">
                <a:solidFill>
                  <a:srgbClr val="0033CC"/>
                </a:solidFill>
              </a:rPr>
              <a:t>价值</a:t>
            </a:r>
            <a:r>
              <a:rPr lang="en-US" altLang="zh-CN" sz="200">
                <a:solidFill>
                  <a:srgbClr val="0033CC"/>
                </a:solidFill>
              </a:rPr>
              <a:t>',xlab='</a:t>
            </a:r>
            <a:r>
              <a:rPr lang="zh-CN" altLang="en-US" sz="200">
                <a:solidFill>
                  <a:srgbClr val="0033CC"/>
                </a:solidFill>
              </a:rPr>
              <a:t>市场利率</a:t>
            </a:r>
            <a:r>
              <a:rPr lang="en-US" altLang="zh-CN" sz="200">
                <a:solidFill>
                  <a:srgbClr val="0033CC"/>
                </a:solidFill>
              </a:rPr>
              <a:t>')   #</a:t>
            </a:r>
            <a:r>
              <a:rPr lang="zh-CN" altLang="en-US" sz="200">
                <a:solidFill>
                  <a:srgbClr val="0033CC"/>
                </a:solidFill>
              </a:rPr>
              <a:t>资产的价值</a:t>
            </a:r>
          </a:p>
          <a:p>
            <a:r>
              <a:rPr lang="zh-CN" altLang="en-US" sz="200">
                <a:solidFill>
                  <a:srgbClr val="0033CC"/>
                </a:solidFill>
              </a:rPr>
              <a:t> </a:t>
            </a:r>
            <a:r>
              <a:rPr lang="en-US" altLang="zh-CN" sz="200">
                <a:solidFill>
                  <a:srgbClr val="0033CC"/>
                </a:solidFill>
              </a:rPr>
              <a:t>curve(20000000/(1+x)^10,col=1,lty=2,add=T)     #</a:t>
            </a:r>
            <a:r>
              <a:rPr lang="zh-CN" altLang="en-US" sz="200">
                <a:solidFill>
                  <a:srgbClr val="0033CC"/>
                </a:solidFill>
              </a:rPr>
              <a:t>负债的价值</a:t>
            </a:r>
          </a:p>
          <a:p>
            <a:r>
              <a:rPr lang="zh-CN" altLang="en-US" sz="200">
                <a:solidFill>
                  <a:srgbClr val="0033CC"/>
                </a:solidFill>
              </a:rPr>
              <a:t> </a:t>
            </a:r>
            <a:r>
              <a:rPr lang="en-US" altLang="zh-CN" sz="200">
                <a:solidFill>
                  <a:srgbClr val="0033CC"/>
                </a:solidFill>
              </a:rPr>
              <a:t>abline(v=0.1,col=3,lty=3)</a:t>
            </a:r>
          </a:p>
          <a:p>
            <a:r>
              <a:rPr lang="en-US" altLang="zh-CN" sz="200">
                <a:solidFill>
                  <a:srgbClr val="0033CC"/>
                </a:solidFill>
              </a:rPr>
              <a:t> legend('topright',c('</a:t>
            </a:r>
            <a:r>
              <a:rPr lang="zh-CN" altLang="en-US" sz="200">
                <a:solidFill>
                  <a:srgbClr val="0033CC"/>
                </a:solidFill>
              </a:rPr>
              <a:t>资产</a:t>
            </a:r>
            <a:r>
              <a:rPr lang="en-US" altLang="zh-CN" sz="200">
                <a:solidFill>
                  <a:srgbClr val="0033CC"/>
                </a:solidFill>
              </a:rPr>
              <a:t>','</a:t>
            </a:r>
            <a:r>
              <a:rPr lang="zh-CN" altLang="en-US" sz="200">
                <a:solidFill>
                  <a:srgbClr val="0033CC"/>
                </a:solidFill>
              </a:rPr>
              <a:t>负债</a:t>
            </a:r>
            <a:r>
              <a:rPr lang="en-US" altLang="zh-CN" sz="200">
                <a:solidFill>
                  <a:srgbClr val="0033CC"/>
                </a:solidFill>
              </a:rPr>
              <a:t>'),lty=c(1,2),col=c(2,1))</a:t>
            </a:r>
          </a:p>
          <a:p>
            <a:pPr>
              <a:spcBef>
                <a:spcPct val="50000"/>
              </a:spcBef>
            </a:pPr>
            <a:r>
              <a:rPr lang="en-US" altLang="zh-CN" sz="200">
                <a:solidFill>
                  <a:srgbClr val="0033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D35255F-B41E-400D-9387-B3224565FBFA}" type="slidenum">
              <a:rPr lang="en-US" altLang="zh-CN" sz="1000"/>
              <a:pPr algn="r" eaLnBrk="1" hangingPunct="1"/>
              <a:t>75</a:t>
            </a:fld>
            <a:endParaRPr lang="en-US" altLang="zh-CN" sz="1000"/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b="2707"/>
          <a:stretch/>
        </p:blipFill>
        <p:spPr bwMode="auto">
          <a:xfrm>
            <a:off x="1115616" y="569012"/>
            <a:ext cx="6912495" cy="585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矩形 3"/>
          <p:cNvSpPr>
            <a:spLocks noChangeArrowheads="1"/>
          </p:cNvSpPr>
          <p:nvPr/>
        </p:nvSpPr>
        <p:spPr bwMode="auto">
          <a:xfrm>
            <a:off x="323528" y="6249119"/>
            <a:ext cx="1957388" cy="2762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"/>
              <a:t>x=seq(0.001,1,0.001)</a:t>
            </a:r>
          </a:p>
          <a:p>
            <a:r>
              <a:rPr lang="en-US" altLang="zh-CN" sz="400"/>
              <a:t>S=6209213.23/(1+x)^5+16105100/(1+x)^15-20000000/(1+x)^10</a:t>
            </a:r>
          </a:p>
          <a:p>
            <a:r>
              <a:rPr lang="en-US" altLang="zh-CN" sz="400"/>
              <a:t>plot(x,S,type='l',col=2,ylab='</a:t>
            </a:r>
            <a:r>
              <a:rPr lang="zh-CN" altLang="en-US" sz="400"/>
              <a:t>盈余</a:t>
            </a:r>
            <a:r>
              <a:rPr lang="en-US" altLang="zh-CN" sz="400"/>
              <a:t>',xlab='</a:t>
            </a:r>
            <a:r>
              <a:rPr lang="zh-CN" altLang="en-US" sz="400"/>
              <a:t>市场利率</a:t>
            </a:r>
            <a:r>
              <a:rPr lang="en-US" altLang="zh-CN" sz="400"/>
              <a:t>')</a:t>
            </a:r>
            <a:endParaRPr lang="zh-CN" altLang="en-US" sz="400"/>
          </a:p>
        </p:txBody>
      </p:sp>
    </p:spTree>
    <p:extLst>
      <p:ext uri="{BB962C8B-B14F-4D97-AF65-F5344CB8AC3E}">
        <p14:creationId xmlns:p14="http://schemas.microsoft.com/office/powerpoint/2010/main" val="5618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B666540-03E5-4B20-87EF-EDF9FEBDC5D7}" type="slidenum">
              <a:rPr lang="en-US" altLang="zh-CN" sz="1000"/>
              <a:pPr algn="r" eaLnBrk="1" hangingPunct="1"/>
              <a:t>76</a:t>
            </a:fld>
            <a:endParaRPr lang="en-US" altLang="zh-CN" sz="10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Exercise: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An actuarial department needs to set-up an investment program to pay for a loan of $20000 due in 2 years. The only available investments are: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 money market fund paying the current rate of interest,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5–year zero–coupon bonds earning 4%.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Assume that the current rate of interest is 4%.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Develop an investment program satisfying the theory of immunization.</a:t>
            </a:r>
          </a:p>
        </p:txBody>
      </p:sp>
    </p:spTree>
    <p:extLst>
      <p:ext uri="{BB962C8B-B14F-4D97-AF65-F5344CB8AC3E}">
        <p14:creationId xmlns:p14="http://schemas.microsoft.com/office/powerpoint/2010/main" val="16443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矩形 2"/>
          <p:cNvSpPr>
            <a:spLocks noChangeArrowheads="1"/>
          </p:cNvSpPr>
          <p:nvPr/>
        </p:nvSpPr>
        <p:spPr bwMode="auto">
          <a:xfrm>
            <a:off x="785813" y="1000125"/>
            <a:ext cx="17700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99"/>
                </a:solidFill>
                <a:latin typeface="+mn-lt"/>
              </a:rPr>
              <a:t>Solution  :</a:t>
            </a:r>
            <a:r>
              <a:rPr lang="en-US" altLang="zh-CN" sz="2400" dirty="0">
                <a:latin typeface="+mn-lt"/>
              </a:rPr>
              <a:t> </a:t>
            </a:r>
            <a:endParaRPr lang="zh-CN" altLang="en-US" sz="2400" dirty="0">
              <a:latin typeface="+mn-lt"/>
            </a:endParaRP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>
            <p:extLst/>
          </p:nvPr>
        </p:nvGraphicFramePr>
        <p:xfrm>
          <a:off x="1392790" y="1700808"/>
          <a:ext cx="5940425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8" name="Equation" r:id="rId3" imgW="2387520" imgH="1511280" progId="Equation.DSMT4">
                  <p:embed/>
                </p:oleObj>
              </mc:Choice>
              <mc:Fallback>
                <p:oleObj name="Equation" r:id="rId3" imgW="2387520" imgH="1511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790" y="1700808"/>
                        <a:ext cx="5940425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6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374506A6-E147-4846-A1A0-BA6D746BA40F}" type="slidenum">
              <a:rPr lang="en-US" altLang="zh-CN" sz="1000" b="1"/>
              <a:pPr algn="r" eaLnBrk="1" hangingPunct="1"/>
              <a:t>78</a:t>
            </a:fld>
            <a:endParaRPr lang="en-US" altLang="zh-CN" sz="1000" b="1"/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631716" y="476672"/>
            <a:ext cx="732604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利率风险管理：</a:t>
            </a:r>
            <a:endParaRPr lang="en-US" altLang="zh-CN" sz="3200" b="1" dirty="0" smtClean="0">
              <a:solidFill>
                <a:srgbClr val="333399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现金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流配比（</a:t>
            </a:r>
            <a:r>
              <a:rPr lang="en-US" altLang="zh-CN" sz="2400" b="1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cash flow matching or Dedication</a:t>
            </a:r>
            <a:r>
              <a:rPr lang="zh-CN" altLang="en-US" sz="2400" b="1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87044" name="Text Box 3"/>
          <p:cNvSpPr txBox="1">
            <a:spLocks noChangeArrowheads="1"/>
          </p:cNvSpPr>
          <p:nvPr/>
        </p:nvSpPr>
        <p:spPr bwMode="auto">
          <a:xfrm>
            <a:off x="598244" y="1522490"/>
            <a:ext cx="8064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：假设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某公司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未来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的负债和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三种可投资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资产如下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。如果实施现金流匹配策略，投资在这三种资产上的资金分别应为多少？</a:t>
            </a:r>
          </a:p>
        </p:txBody>
      </p:sp>
      <p:graphicFrame>
        <p:nvGraphicFramePr>
          <p:cNvPr id="87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09096"/>
              </p:ext>
            </p:extLst>
          </p:nvPr>
        </p:nvGraphicFramePr>
        <p:xfrm>
          <a:off x="661100" y="2852936"/>
          <a:ext cx="8064500" cy="3725238"/>
        </p:xfrm>
        <a:graphic>
          <a:graphicData uri="http://schemas.openxmlformats.org/drawingml/2006/table">
            <a:tbl>
              <a:tblPr/>
              <a:tblGrid>
                <a:gridCol w="2663651"/>
                <a:gridCol w="1152128"/>
                <a:gridCol w="1397571"/>
                <a:gridCol w="1460500"/>
                <a:gridCol w="1390650"/>
              </a:tblGrid>
              <a:tr h="50429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年末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年末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年末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匹配所需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资产数量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  <a:tr h="50429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负债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1000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1000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1000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429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资产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50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50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500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29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匹配后剩余负债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900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900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4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资产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2 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100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300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49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匹配后剩余负债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600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29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资产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200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　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5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7E145A6D-0D8A-4B69-9518-A0EB1C034B58}" type="slidenum">
              <a:rPr lang="en-US" altLang="zh-CN" sz="1000"/>
              <a:pPr algn="r" eaLnBrk="1" hangingPunct="1"/>
              <a:t>79</a:t>
            </a:fld>
            <a:endParaRPr lang="en-US" altLang="zh-CN" sz="100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783"/>
            <a:ext cx="8229600" cy="4627091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现金流匹配策略的特点：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彻底消除了利率风险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不容易实现：可能没有所需期限的资产（债券）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可调空间小，一旦实施，就很难调整债券组合。</a:t>
            </a:r>
          </a:p>
          <a:p>
            <a:pPr lvl="1" eaLnBrk="1" hangingPunct="1">
              <a:lnSpc>
                <a:spcPct val="200000"/>
              </a:lnSpc>
              <a:buFont typeface="Wingdings" pitchFamily="2" charset="2"/>
              <a:buNone/>
            </a:pPr>
            <a:endParaRPr lang="en-US" altLang="zh-CN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4BDB0C92-E828-4186-9516-3579464DA6AF}" type="slidenum">
              <a:rPr lang="en-US" altLang="zh-CN" sz="1000"/>
              <a:pPr algn="r" eaLnBrk="1" hangingPunct="1"/>
              <a:t>8</a:t>
            </a:fld>
            <a:endParaRPr lang="en-US" altLang="zh-CN" sz="10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6713" y="482442"/>
            <a:ext cx="8229600" cy="630872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利息力对马考勒久期的影响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2463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3235325"/>
            <a:ext cx="374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zh-CN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179388" y="6079762"/>
            <a:ext cx="860425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400" b="1" dirty="0"/>
              <a:t>注：</a:t>
            </a:r>
            <a:r>
              <a:rPr lang="en-US" altLang="zh-CN" sz="2400" b="1" i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是</a:t>
            </a:r>
            <a:r>
              <a:rPr lang="zh-CN" altLang="en-US" sz="2400" b="1" dirty="0">
                <a:solidFill>
                  <a:srgbClr val="000099"/>
                </a:solidFill>
              </a:rPr>
              <a:t>利息力的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减函数。</a:t>
            </a:r>
            <a:endParaRPr lang="zh-CN" altLang="en-US" sz="2400" b="1" dirty="0"/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/>
          </p:nvPr>
        </p:nvGraphicFramePr>
        <p:xfrm>
          <a:off x="539552" y="1052736"/>
          <a:ext cx="262255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8" name="Equation" r:id="rId3" imgW="1295280" imgH="838080" progId="Equation.DSMT4">
                  <p:embed/>
                </p:oleObj>
              </mc:Choice>
              <mc:Fallback>
                <p:oleObj name="Equation" r:id="rId3" imgW="12952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52736"/>
                        <a:ext cx="262255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4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>
            <p:extLst/>
          </p:nvPr>
        </p:nvGraphicFramePr>
        <p:xfrm>
          <a:off x="3323409" y="1038225"/>
          <a:ext cx="548005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Equation" r:id="rId5" imgW="2438280" imgH="876240" progId="Equation.DSMT4">
                  <p:embed/>
                </p:oleObj>
              </mc:Choice>
              <mc:Fallback>
                <p:oleObj name="Equation" r:id="rId5" imgW="24382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409" y="1038225"/>
                        <a:ext cx="548005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6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>
            <p:extLst/>
          </p:nvPr>
        </p:nvGraphicFramePr>
        <p:xfrm>
          <a:off x="1187624" y="3166508"/>
          <a:ext cx="4029075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0" name="Equation" r:id="rId7" imgW="1904760" imgH="876240" progId="Equation.DSMT4">
                  <p:embed/>
                </p:oleObj>
              </mc:Choice>
              <mc:Fallback>
                <p:oleObj name="Equation" r:id="rId7" imgW="190476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166508"/>
                        <a:ext cx="4029075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>
            <p:extLst/>
          </p:nvPr>
        </p:nvGraphicFramePr>
        <p:xfrm>
          <a:off x="1115616" y="5291688"/>
          <a:ext cx="59721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1" name="Equation" r:id="rId9" imgW="2806560" imgH="330120" progId="Equation.DSMT4">
                  <p:embed/>
                </p:oleObj>
              </mc:Choice>
              <mc:Fallback>
                <p:oleObj name="Equation" r:id="rId9" imgW="2806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291688"/>
                        <a:ext cx="597217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>
            <p:extLst/>
          </p:nvPr>
        </p:nvGraphicFramePr>
        <p:xfrm>
          <a:off x="7189788" y="0"/>
          <a:ext cx="1954212" cy="964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2" r:id="rId11" imgW="1003736" imgH="495515" progId="Equation.DSMT4">
                  <p:embed/>
                </p:oleObj>
              </mc:Choice>
              <mc:Fallback>
                <p:oleObj r:id="rId11" imgW="1003736" imgH="4955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0"/>
                        <a:ext cx="1954212" cy="964884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rgbClr val="E6ECFA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20"/>
          <p:cNvSpPr txBox="1">
            <a:spLocks noChangeArrowheads="1"/>
          </p:cNvSpPr>
          <p:nvPr/>
        </p:nvSpPr>
        <p:spPr bwMode="auto">
          <a:xfrm>
            <a:off x="7452320" y="5460241"/>
            <a:ext cx="1467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方差）</a:t>
            </a:r>
          </a:p>
        </p:txBody>
      </p:sp>
    </p:spTree>
    <p:extLst>
      <p:ext uri="{BB962C8B-B14F-4D97-AF65-F5344CB8AC3E}">
        <p14:creationId xmlns:p14="http://schemas.microsoft.com/office/powerpoint/2010/main" val="323988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19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75C6B6A-B344-41E8-83B1-2DAC9AEC122D}" type="slidenum">
              <a:rPr lang="en-US" altLang="zh-CN" sz="1000"/>
              <a:pPr algn="r" eaLnBrk="1" hangingPunct="1"/>
              <a:t>80</a:t>
            </a:fld>
            <a:endParaRPr lang="en-US" altLang="zh-CN" sz="100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764704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某公司未来负债的现金流如下表所示：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b="1" dirty="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投资的资产如下：</a:t>
            </a:r>
          </a:p>
          <a:p>
            <a:pPr lvl="2"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）年息票率为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％的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年期债券；</a:t>
            </a:r>
          </a:p>
          <a:p>
            <a:pPr lvl="2"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）年息票率为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％的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年期债券；</a:t>
            </a:r>
          </a:p>
          <a:p>
            <a:pPr lvl="2"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）年息票率为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％的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年期债券；</a:t>
            </a:r>
          </a:p>
          <a:p>
            <a:pPr lvl="1"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每种债券的面值均为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元，到期年收益率为</a:t>
            </a:r>
            <a:r>
              <a:rPr lang="en-US" altLang="zh-CN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％。</a:t>
            </a:r>
          </a:p>
          <a:p>
            <a:pPr lvl="1"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如果该公司打算通过现金流匹配策略管理利率风险，请计算应该如何购买这三种债券？ </a:t>
            </a:r>
          </a:p>
        </p:txBody>
      </p:sp>
      <p:graphicFrame>
        <p:nvGraphicFramePr>
          <p:cNvPr id="89092" name="Group 4"/>
          <p:cNvGraphicFramePr>
            <a:graphicFrameLocks noGrp="1"/>
          </p:cNvGraphicFramePr>
          <p:nvPr>
            <p:extLst/>
          </p:nvPr>
        </p:nvGraphicFramePr>
        <p:xfrm>
          <a:off x="755650" y="1412875"/>
          <a:ext cx="7345363" cy="854076"/>
        </p:xfrm>
        <a:graphic>
          <a:graphicData uri="http://schemas.openxmlformats.org/drawingml/2006/table">
            <a:tbl>
              <a:tblPr/>
              <a:tblGrid>
                <a:gridCol w="1900238"/>
                <a:gridCol w="1089025"/>
                <a:gridCol w="1089025"/>
                <a:gridCol w="1089025"/>
                <a:gridCol w="1089025"/>
                <a:gridCol w="1089025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年度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负债的现金流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4090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6790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3550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36550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5250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9FD40944-46D4-4AD5-9C77-20B48D4BF405}" type="slidenum">
              <a:rPr lang="en-US" altLang="zh-CN" sz="1000">
                <a:latin typeface="+mn-lt"/>
                <a:ea typeface="黑体" panose="02010609060101010101" pitchFamily="49" charset="-122"/>
              </a:rPr>
              <a:pPr algn="r" eaLnBrk="1" hangingPunct="1"/>
              <a:t>81</a:t>
            </a:fld>
            <a:endParaRPr lang="en-US" altLang="zh-CN" sz="1000"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90115" name="Group 3"/>
          <p:cNvGraphicFramePr>
            <a:graphicFrameLocks noGrp="1"/>
          </p:cNvGraphicFramePr>
          <p:nvPr>
            <p:extLst/>
          </p:nvPr>
        </p:nvGraphicFramePr>
        <p:xfrm>
          <a:off x="754063" y="4076700"/>
          <a:ext cx="7634287" cy="1808164"/>
        </p:xfrm>
        <a:graphic>
          <a:graphicData uri="http://schemas.openxmlformats.org/drawingml/2006/table">
            <a:tbl>
              <a:tblPr/>
              <a:tblGrid>
                <a:gridCol w="1974850"/>
                <a:gridCol w="1131887"/>
                <a:gridCol w="1131888"/>
                <a:gridCol w="1131887"/>
                <a:gridCol w="1131888"/>
                <a:gridCol w="1131887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年度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年期债券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105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年期债券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年期债券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20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120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42" name="Text Box 208"/>
          <p:cNvSpPr txBox="1">
            <a:spLocks noChangeArrowheads="1"/>
          </p:cNvSpPr>
          <p:nvPr/>
        </p:nvSpPr>
        <p:spPr bwMode="auto">
          <a:xfrm>
            <a:off x="755650" y="3357563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可投资债券的现金流：</a:t>
            </a:r>
          </a:p>
        </p:txBody>
      </p:sp>
      <p:graphicFrame>
        <p:nvGraphicFramePr>
          <p:cNvPr id="90151" name="Group 39"/>
          <p:cNvGraphicFramePr>
            <a:graphicFrameLocks noGrp="1"/>
          </p:cNvGraphicFramePr>
          <p:nvPr>
            <p:extLst/>
          </p:nvPr>
        </p:nvGraphicFramePr>
        <p:xfrm>
          <a:off x="755650" y="1412875"/>
          <a:ext cx="7345363" cy="854076"/>
        </p:xfrm>
        <a:graphic>
          <a:graphicData uri="http://schemas.openxmlformats.org/drawingml/2006/table">
            <a:tbl>
              <a:tblPr/>
              <a:tblGrid>
                <a:gridCol w="1900238"/>
                <a:gridCol w="1089025"/>
                <a:gridCol w="1089025"/>
                <a:gridCol w="1089025"/>
                <a:gridCol w="1089025"/>
                <a:gridCol w="1089025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年度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负债的现金流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4090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6790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3550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36550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5250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64" name="Text Box 239"/>
          <p:cNvSpPr txBox="1">
            <a:spLocks noChangeArrowheads="1"/>
          </p:cNvSpPr>
          <p:nvPr/>
        </p:nvSpPr>
        <p:spPr bwMode="auto">
          <a:xfrm>
            <a:off x="827088" y="76517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黑体" panose="02010609060101010101" pitchFamily="49" charset="-122"/>
              </a:rPr>
              <a:t>负债的现金流：</a:t>
            </a:r>
          </a:p>
        </p:txBody>
      </p:sp>
    </p:spTree>
    <p:extLst>
      <p:ext uri="{BB962C8B-B14F-4D97-AF65-F5344CB8AC3E}">
        <p14:creationId xmlns:p14="http://schemas.microsoft.com/office/powerpoint/2010/main" val="36195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1CCFC5CF-5BBA-42CE-BB9F-0599AF18973B}" type="slidenum">
              <a:rPr lang="en-US" altLang="zh-CN" sz="1000" b="1"/>
              <a:pPr algn="r" eaLnBrk="1" hangingPunct="1"/>
              <a:t>82</a:t>
            </a:fld>
            <a:endParaRPr lang="en-US" altLang="zh-CN" sz="1000" b="1"/>
          </a:p>
        </p:txBody>
      </p:sp>
      <p:graphicFrame>
        <p:nvGraphicFramePr>
          <p:cNvPr id="91139" name="Group 3"/>
          <p:cNvGraphicFramePr>
            <a:graphicFrameLocks noGrp="1"/>
          </p:cNvGraphicFramePr>
          <p:nvPr>
            <p:extLst/>
          </p:nvPr>
        </p:nvGraphicFramePr>
        <p:xfrm>
          <a:off x="179388" y="981075"/>
          <a:ext cx="8785225" cy="4270380"/>
        </p:xfrm>
        <a:graphic>
          <a:graphicData uri="http://schemas.openxmlformats.org/drawingml/2006/table">
            <a:tbl>
              <a:tblPr/>
              <a:tblGrid>
                <a:gridCol w="773112"/>
                <a:gridCol w="2600325"/>
                <a:gridCol w="984250"/>
                <a:gridCol w="1054100"/>
                <a:gridCol w="984250"/>
                <a:gridCol w="1125538"/>
                <a:gridCol w="1263650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年度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负债的现金流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4090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6790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3550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36550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5250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年期债券的现金流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250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250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250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250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5250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FF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剩余负债的现金流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3840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6540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3300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36300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年期债券的现金流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3300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3300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3300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36300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1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剩余负债的现金流</a:t>
                      </a:r>
                      <a:endParaRPr kumimoji="0" 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540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3240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年期债券的现金流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540 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3240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剩余负债的现金流</a:t>
                      </a:r>
                      <a:endParaRPr kumimoji="0" 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 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805" name="Rectangle 323"/>
          <p:cNvSpPr>
            <a:spLocks noChangeArrowheads="1"/>
          </p:cNvSpPr>
          <p:nvPr/>
        </p:nvSpPr>
        <p:spPr bwMode="auto">
          <a:xfrm>
            <a:off x="2705944" y="517986"/>
            <a:ext cx="37321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200" b="1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现金流匹配策略的计算过程 </a:t>
            </a:r>
          </a:p>
        </p:txBody>
      </p:sp>
      <p:sp>
        <p:nvSpPr>
          <p:cNvPr id="73806" name="Rectangle 588"/>
          <p:cNvSpPr>
            <a:spLocks noChangeArrowheads="1"/>
          </p:cNvSpPr>
          <p:nvPr/>
        </p:nvSpPr>
        <p:spPr bwMode="auto">
          <a:xfrm>
            <a:off x="310284" y="5499100"/>
            <a:ext cx="83534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Tx/>
              <a:buChar char="•"/>
            </a:pPr>
            <a:r>
              <a:rPr lang="en-US" altLang="zh-CN" b="1" dirty="0">
                <a:latin typeface="+mn-lt"/>
                <a:ea typeface="黑体" panose="02010609060101010101" pitchFamily="49" charset="-122"/>
              </a:rPr>
              <a:t>  5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年期债券到期时的本息之和为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105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元，故需购买： 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5250÷105 =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50</a:t>
            </a:r>
          </a:p>
          <a:p>
            <a:pPr>
              <a:lnSpc>
                <a:spcPct val="135000"/>
              </a:lnSpc>
              <a:buFontTx/>
              <a:buChar char="•"/>
            </a:pPr>
            <a:r>
              <a:rPr lang="en-US" altLang="zh-CN" b="1" dirty="0">
                <a:latin typeface="+mn-lt"/>
                <a:ea typeface="黑体" panose="02010609060101010101" pitchFamily="49" charset="-122"/>
              </a:rPr>
              <a:t>  4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年期债券到期时的本息之和为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110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元，故需购买：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36300÷110 =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330</a:t>
            </a:r>
          </a:p>
          <a:p>
            <a:pPr>
              <a:lnSpc>
                <a:spcPct val="135000"/>
              </a:lnSpc>
              <a:buFontTx/>
              <a:buChar char="•"/>
            </a:pPr>
            <a:r>
              <a:rPr lang="en-US" altLang="zh-CN" b="1" dirty="0">
                <a:latin typeface="+mn-lt"/>
                <a:ea typeface="黑体" panose="02010609060101010101" pitchFamily="49" charset="-122"/>
              </a:rPr>
              <a:t>  2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年期债券到期时的本息之和为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120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元，故需购买：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3240÷120 =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695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7777163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1042988" y="5891213"/>
            <a:ext cx="13493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"/>
              <a:t>y=seq(0,1,by=0.01)</a:t>
            </a:r>
          </a:p>
          <a:p>
            <a:pPr eaLnBrk="1" hangingPunct="1"/>
            <a:r>
              <a:rPr lang="en-US" altLang="zh-CN" sz="100"/>
              <a:t>t=1:10</a:t>
            </a:r>
          </a:p>
          <a:p>
            <a:pPr eaLnBrk="1" hangingPunct="1"/>
            <a:r>
              <a:rPr lang="en-US" altLang="zh-CN" sz="100"/>
              <a:t>R=c(rep(5,9),105)</a:t>
            </a:r>
          </a:p>
          <a:p>
            <a:pPr eaLnBrk="1" hangingPunct="1"/>
            <a:r>
              <a:rPr lang="en-US" altLang="zh-CN" sz="100"/>
              <a:t>P=D=C=NULL</a:t>
            </a:r>
          </a:p>
          <a:p>
            <a:pPr eaLnBrk="1" hangingPunct="1"/>
            <a:r>
              <a:rPr lang="en-US" altLang="zh-CN" sz="100"/>
              <a:t>for (i in 1:length(y)){</a:t>
            </a:r>
          </a:p>
          <a:p>
            <a:pPr eaLnBrk="1" hangingPunct="1"/>
            <a:r>
              <a:rPr lang="en-US" altLang="zh-CN" sz="100"/>
              <a:t>	d=y[i]</a:t>
            </a:r>
          </a:p>
          <a:p>
            <a:pPr eaLnBrk="1" hangingPunct="1"/>
            <a:r>
              <a:rPr lang="en-US" altLang="zh-CN" sz="100"/>
              <a:t>	P[i]=sum(R*exp(-d*t))</a:t>
            </a:r>
          </a:p>
          <a:p>
            <a:pPr eaLnBrk="1" hangingPunct="1"/>
            <a:r>
              <a:rPr lang="en-US" altLang="zh-CN" sz="100"/>
              <a:t>	D[i]=sum(t*R*exp(-d*t))/P[i]    #</a:t>
            </a:r>
            <a:r>
              <a:rPr lang="zh-CN" altLang="en-US" sz="100"/>
              <a:t>马考勒久期</a:t>
            </a:r>
          </a:p>
          <a:p>
            <a:pPr eaLnBrk="1" hangingPunct="1"/>
            <a:r>
              <a:rPr lang="zh-CN" altLang="en-US" sz="100"/>
              <a:t>	</a:t>
            </a:r>
            <a:r>
              <a:rPr lang="en-US" altLang="zh-CN" sz="100"/>
              <a:t>C[i]=sum(t*(t+1)*R*(1+d)^(-t-2))/P[i]  #</a:t>
            </a:r>
            <a:r>
              <a:rPr lang="zh-CN" altLang="en-US" sz="100"/>
              <a:t>凸度</a:t>
            </a:r>
          </a:p>
          <a:p>
            <a:pPr eaLnBrk="1" hangingPunct="1"/>
            <a:r>
              <a:rPr lang="zh-CN" altLang="en-US" sz="100"/>
              <a:t>	</a:t>
            </a:r>
            <a:r>
              <a:rPr lang="en-US" altLang="zh-CN" sz="100"/>
              <a:t>}</a:t>
            </a:r>
          </a:p>
          <a:p>
            <a:pPr eaLnBrk="1" hangingPunct="1"/>
            <a:r>
              <a:rPr lang="en-US" altLang="zh-CN" sz="100"/>
              <a:t>plot(y,D,type='l',col=2,lwd=3,xlab='</a:t>
            </a:r>
            <a:r>
              <a:rPr lang="zh-CN" altLang="en-US" sz="100"/>
              <a:t>利息力（连续收益率）</a:t>
            </a:r>
            <a:r>
              <a:rPr lang="en-US" altLang="zh-CN" sz="100"/>
              <a:t>',ylab='</a:t>
            </a:r>
            <a:r>
              <a:rPr lang="zh-CN" altLang="en-US" sz="100"/>
              <a:t>马考勒久期</a:t>
            </a:r>
            <a:r>
              <a:rPr lang="en-US" altLang="zh-CN" sz="100"/>
              <a:t>',main='</a:t>
            </a:r>
            <a:r>
              <a:rPr lang="zh-CN" altLang="en-US" sz="100"/>
              <a:t>面值为</a:t>
            </a:r>
            <a:r>
              <a:rPr lang="en-US" altLang="zh-CN" sz="100"/>
              <a:t>100</a:t>
            </a:r>
            <a:r>
              <a:rPr lang="zh-CN" altLang="en-US" sz="100"/>
              <a:t>，期限为</a:t>
            </a:r>
            <a:r>
              <a:rPr lang="en-US" altLang="zh-CN" sz="100"/>
              <a:t>10</a:t>
            </a:r>
            <a:r>
              <a:rPr lang="zh-CN" altLang="en-US" sz="100"/>
              <a:t>年，息票率为</a:t>
            </a:r>
            <a:r>
              <a:rPr lang="en-US" altLang="zh-CN" sz="100"/>
              <a:t>5%</a:t>
            </a:r>
            <a:r>
              <a:rPr lang="zh-CN" altLang="en-US" sz="100"/>
              <a:t>的债券</a:t>
            </a:r>
            <a:r>
              <a:rPr lang="en-US" altLang="zh-CN" sz="100"/>
              <a:t>')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23547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板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2691</TotalTime>
  <Pages>0</Pages>
  <Words>4552</Words>
  <Characters>0</Characters>
  <Application>Microsoft Office PowerPoint</Application>
  <DocSecurity>0</DocSecurity>
  <PresentationFormat>全屏显示(4:3)</PresentationFormat>
  <Lines>0</Lines>
  <Paragraphs>721</Paragraphs>
  <Slides>82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82</vt:i4>
      </vt:variant>
      <vt:variant>
        <vt:lpstr>自定义放映</vt:lpstr>
      </vt:variant>
      <vt:variant>
        <vt:i4>2</vt:i4>
      </vt:variant>
    </vt:vector>
  </HeadingPairs>
  <TitlesOfParts>
    <vt:vector size="100" baseType="lpstr">
      <vt:lpstr>黑体</vt:lpstr>
      <vt:lpstr>华文新魏</vt:lpstr>
      <vt:lpstr>楷体</vt:lpstr>
      <vt:lpstr>楷体_GB2312</vt:lpstr>
      <vt:lpstr>宋体</vt:lpstr>
      <vt:lpstr>Arial</vt:lpstr>
      <vt:lpstr>Cambria Math</vt:lpstr>
      <vt:lpstr>Consolas</vt:lpstr>
      <vt:lpstr>Symbol</vt:lpstr>
      <vt:lpstr>Times New Roman</vt:lpstr>
      <vt:lpstr>Wingdings</vt:lpstr>
      <vt:lpstr>Wingdings 2</vt:lpstr>
      <vt:lpstr>母板1</vt:lpstr>
      <vt:lpstr>Equation</vt:lpstr>
      <vt:lpstr>MathType 6.0 Equation</vt:lpstr>
      <vt:lpstr>Equation.3</vt:lpstr>
      <vt:lpstr>利率风险管理 MANAGEMENT OF Interest  rate  risk</vt:lpstr>
      <vt:lpstr>PowerPoint 演示文稿</vt:lpstr>
      <vt:lpstr>PowerPoint 演示文稿</vt:lpstr>
      <vt:lpstr>马考勒久期（Macaulay duration）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（修正）久期 </vt:lpstr>
      <vt:lpstr>PowerPoint 演示文稿</vt:lpstr>
      <vt:lpstr>PowerPoint 演示文稿</vt:lpstr>
      <vt:lpstr>PowerPoint 演示文稿</vt:lpstr>
      <vt:lpstr>PowerPoint 演示文稿</vt:lpstr>
      <vt:lpstr>Exercise ：</vt:lpstr>
      <vt:lpstr>PowerPoint 演示文稿</vt:lpstr>
      <vt:lpstr>PowerPoint 演示文稿</vt:lpstr>
      <vt:lpstr>练习</vt:lpstr>
      <vt:lpstr>PowerPoint 演示文稿</vt:lpstr>
      <vt:lpstr>有效久期 （effective duration）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有效凸度 </vt:lpstr>
      <vt:lpstr>PowerPoint 演示文稿</vt:lpstr>
      <vt:lpstr>PowerPoint 演示文稿</vt:lpstr>
      <vt:lpstr>Exercise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久期和凸度的应用 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完全免疫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</vt:vector>
  </TitlesOfParts>
  <Company>cjdx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</dc:creator>
  <cp:lastModifiedBy>meng</cp:lastModifiedBy>
  <cp:revision>583</cp:revision>
  <cp:lastPrinted>2012-12-18T00:05:41Z</cp:lastPrinted>
  <dcterms:created xsi:type="dcterms:W3CDTF">2006-09-22T02:13:22Z</dcterms:created>
  <dcterms:modified xsi:type="dcterms:W3CDTF">2018-12-16T05:50:35Z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