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4" r:id="rId5"/>
    <p:sldId id="261" r:id="rId6"/>
    <p:sldId id="265" r:id="rId7"/>
    <p:sldId id="287" r:id="rId8"/>
    <p:sldId id="266" r:id="rId9"/>
    <p:sldId id="288" r:id="rId10"/>
    <p:sldId id="259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67" r:id="rId28"/>
    <p:sldId id="286" r:id="rId29"/>
    <p:sldId id="284" r:id="rId30"/>
    <p:sldId id="285" r:id="rId31"/>
    <p:sldId id="283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9269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C696D5-FC69-40C4-BED3-A906357A7BC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177CBC-06FD-46A3-82E3-903367AE08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精算模型 </a:t>
            </a:r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2940784" y="411017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肖争艳</a:t>
            </a:r>
            <a:endParaRPr lang="en-US" altLang="zh-CN" dirty="0" smtClean="0"/>
          </a:p>
          <a:p>
            <a:pPr algn="ctr"/>
            <a:r>
              <a:rPr lang="zh-CN" altLang="en-US" dirty="0"/>
              <a:t>中国人民大学统计学院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模型法的步骤</a:t>
            </a:r>
            <a:endParaRPr lang="zh-CN" alt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7" name="Group 3"/>
          <p:cNvGrpSpPr>
            <a:grpSpLocks noChangeAspect="1"/>
          </p:cNvGrpSpPr>
          <p:nvPr/>
        </p:nvGrpSpPr>
        <p:grpSpPr bwMode="auto">
          <a:xfrm>
            <a:off x="1357287" y="1285860"/>
            <a:ext cx="6546322" cy="5180528"/>
            <a:chOff x="2407" y="4394"/>
            <a:chExt cx="7200" cy="5706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407" y="4394"/>
              <a:ext cx="7200" cy="57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2983" y="4665"/>
              <a:ext cx="1860" cy="9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经验和先验知识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943" y="4630"/>
              <a:ext cx="624" cy="8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</a:t>
              </a: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auto">
            <a:xfrm>
              <a:off x="3140" y="6295"/>
              <a:ext cx="1252" cy="83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模型选择</a:t>
              </a:r>
            </a:p>
          </p:txBody>
        </p:sp>
        <p:sp>
          <p:nvSpPr>
            <p:cNvPr id="1042" name="AutoShape 18"/>
            <p:cNvSpPr>
              <a:spLocks noChangeArrowheads="1"/>
            </p:cNvSpPr>
            <p:nvPr/>
          </p:nvSpPr>
          <p:spPr bwMode="auto">
            <a:xfrm>
              <a:off x="5644" y="6295"/>
              <a:ext cx="1252" cy="83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模型估计</a:t>
              </a:r>
            </a:p>
          </p:txBody>
        </p:sp>
        <p:sp>
          <p:nvSpPr>
            <p:cNvPr id="1041" name="AutoShape 17"/>
            <p:cNvSpPr>
              <a:spLocks noChangeArrowheads="1"/>
            </p:cNvSpPr>
            <p:nvPr/>
          </p:nvSpPr>
          <p:spPr bwMode="auto">
            <a:xfrm>
              <a:off x="7679" y="6295"/>
              <a:ext cx="1251" cy="83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模型校验</a:t>
              </a:r>
            </a:p>
          </p:txBody>
        </p:sp>
        <p:sp>
          <p:nvSpPr>
            <p:cNvPr id="1040" name="AutoShape 16"/>
            <p:cNvSpPr>
              <a:spLocks noChangeArrowheads="1"/>
            </p:cNvSpPr>
            <p:nvPr/>
          </p:nvSpPr>
          <p:spPr bwMode="auto">
            <a:xfrm>
              <a:off x="5487" y="8334"/>
              <a:ext cx="1320" cy="9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第五阶段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模型选择</a:t>
              </a:r>
            </a:p>
          </p:txBody>
        </p:sp>
        <p:sp>
          <p:nvSpPr>
            <p:cNvPr id="1039" name="AutoShape 15"/>
            <p:cNvSpPr>
              <a:spLocks noChangeArrowheads="1"/>
            </p:cNvSpPr>
            <p:nvPr/>
          </p:nvSpPr>
          <p:spPr bwMode="auto">
            <a:xfrm>
              <a:off x="7679" y="8334"/>
              <a:ext cx="1565" cy="9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第六阶段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模型修正以适应未来</a:t>
              </a:r>
            </a:p>
          </p:txBody>
        </p:sp>
        <p:sp>
          <p:nvSpPr>
            <p:cNvPr id="1038" name="AutoShape 14"/>
            <p:cNvSpPr>
              <a:spLocks noChangeArrowheads="1"/>
            </p:cNvSpPr>
            <p:nvPr/>
          </p:nvSpPr>
          <p:spPr bwMode="auto">
            <a:xfrm>
              <a:off x="2643" y="7859"/>
              <a:ext cx="2514" cy="1969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其它可选模型？</a:t>
              </a:r>
            </a:p>
          </p:txBody>
        </p:sp>
        <p:sp>
          <p:nvSpPr>
            <p:cNvPr id="1037" name="AutoShape 13"/>
            <p:cNvSpPr>
              <a:spLocks noChangeShapeType="1"/>
            </p:cNvSpPr>
            <p:nvPr/>
          </p:nvSpPr>
          <p:spPr bwMode="auto">
            <a:xfrm>
              <a:off x="6269" y="5480"/>
              <a:ext cx="1" cy="8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AutoShape 12"/>
            <p:cNvSpPr>
              <a:spLocks noChangeShapeType="1"/>
            </p:cNvSpPr>
            <p:nvPr/>
          </p:nvSpPr>
          <p:spPr bwMode="auto">
            <a:xfrm>
              <a:off x="6896" y="6714"/>
              <a:ext cx="7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AutoShape 11"/>
            <p:cNvSpPr>
              <a:spLocks noChangeShapeType="1"/>
            </p:cNvSpPr>
            <p:nvPr/>
          </p:nvSpPr>
          <p:spPr bwMode="auto">
            <a:xfrm>
              <a:off x="4392" y="6714"/>
              <a:ext cx="12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" name="AutoShape 10"/>
            <p:cNvSpPr>
              <a:spLocks noChangeShapeType="1"/>
            </p:cNvSpPr>
            <p:nvPr/>
          </p:nvSpPr>
          <p:spPr bwMode="auto">
            <a:xfrm rot="5400000">
              <a:off x="5698" y="5252"/>
              <a:ext cx="727" cy="4487"/>
            </a:xfrm>
            <a:prstGeom prst="bentConnector3">
              <a:avLst>
                <a:gd name="adj1" fmla="val 4994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AutoShape 9"/>
            <p:cNvSpPr>
              <a:spLocks noChangeShapeType="1"/>
            </p:cNvSpPr>
            <p:nvPr/>
          </p:nvSpPr>
          <p:spPr bwMode="auto">
            <a:xfrm rot="10800000" flipH="1">
              <a:off x="2931" y="6714"/>
              <a:ext cx="209" cy="2130"/>
            </a:xfrm>
            <a:prstGeom prst="bentConnector3">
              <a:avLst>
                <a:gd name="adj1" fmla="val -1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AutoShape 8"/>
            <p:cNvSpPr>
              <a:spLocks noChangeShapeType="1"/>
            </p:cNvSpPr>
            <p:nvPr/>
          </p:nvSpPr>
          <p:spPr bwMode="auto">
            <a:xfrm>
              <a:off x="3766" y="5616"/>
              <a:ext cx="1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" name="AutoShape 7"/>
            <p:cNvSpPr>
              <a:spLocks noChangeShapeType="1"/>
            </p:cNvSpPr>
            <p:nvPr/>
          </p:nvSpPr>
          <p:spPr bwMode="auto">
            <a:xfrm>
              <a:off x="6583" y="8809"/>
              <a:ext cx="109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2670" y="8334"/>
              <a:ext cx="4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是</a:t>
              </a:r>
            </a:p>
          </p:txBody>
        </p:sp>
        <p:sp>
          <p:nvSpPr>
            <p:cNvPr id="1029" name="AutoShape 5"/>
            <p:cNvSpPr>
              <a:spLocks noChangeShapeType="1"/>
            </p:cNvSpPr>
            <p:nvPr/>
          </p:nvSpPr>
          <p:spPr bwMode="auto">
            <a:xfrm flipV="1">
              <a:off x="4705" y="8809"/>
              <a:ext cx="782" cy="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705" y="8334"/>
              <a:ext cx="4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否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参数模型法的优点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首先，理论分布中有丰富的应用性质（如中心极限定理、独立同分布泊松随机变量的可加性），这些性质有助于对实际问题进行分析。</a:t>
            </a:r>
            <a:endParaRPr lang="en-US" altLang="zh-CN" dirty="0" smtClean="0"/>
          </a:p>
          <a:p>
            <a:r>
              <a:rPr lang="zh-CN" altLang="en-US" dirty="0" smtClean="0"/>
              <a:t>其次，参数模型法更加简单，完全可以由少数几个参数概括，如泊松分布、指数分布只有一个参数，正态分布、对数正态分布、伽玛分布、帕累托分布和负二项式分布也仅有两个参数。</a:t>
            </a:r>
            <a:endParaRPr lang="en-US" altLang="zh-CN" dirty="0" smtClean="0"/>
          </a:p>
          <a:p>
            <a:r>
              <a:rPr lang="zh-CN" altLang="en-US" dirty="0" smtClean="0"/>
              <a:t>最后，模型法不仅可以给出各种相关量的点估计值，还可以估计置信区间，进行误差分析。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本课程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844824"/>
            <a:ext cx="7610476" cy="3670767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基本风险 模型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单张保单模型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聚合模型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长期模型</a:t>
            </a:r>
            <a:endParaRPr lang="en-US" altLang="zh-CN" sz="1600" dirty="0" smtClean="0"/>
          </a:p>
          <a:p>
            <a:r>
              <a:rPr lang="zh-CN" altLang="en-US" sz="1800" dirty="0" smtClean="0"/>
              <a:t>模型估计与选择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经验模型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参数估计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拟合优度检验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模型选择</a:t>
            </a:r>
            <a:endParaRPr lang="en-US" altLang="zh-CN" sz="1600" dirty="0" smtClean="0"/>
          </a:p>
          <a:p>
            <a:r>
              <a:rPr lang="zh-CN" altLang="en-US" sz="1800" dirty="0" smtClean="0"/>
              <a:t>模型调整与随机模拟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信度理论**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随机模拟</a:t>
            </a:r>
            <a:endParaRPr lang="en-US" altLang="zh-CN" sz="1600" dirty="0" smtClean="0"/>
          </a:p>
          <a:p>
            <a:r>
              <a:rPr lang="zh-CN" altLang="en-US" sz="1800" dirty="0" smtClean="0"/>
              <a:t>案例分析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基本风险模型</a:t>
            </a:r>
            <a:endParaRPr lang="zh-CN" altLang="en-US" sz="4000" dirty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800" dirty="0">
                <a:latin typeface="Times New Roman" pitchFamily="18" charset="0"/>
              </a:rPr>
              <a:t>理赔额与理赔次数</a:t>
            </a:r>
          </a:p>
          <a:p>
            <a:r>
              <a:rPr kumimoji="0" lang="zh-CN" altLang="en-US" sz="2800" dirty="0">
                <a:latin typeface="Times New Roman" pitchFamily="18" charset="0"/>
              </a:rPr>
              <a:t>总理赔额模型</a:t>
            </a:r>
          </a:p>
          <a:p>
            <a:r>
              <a:rPr kumimoji="0" lang="zh-CN" altLang="en-US" sz="2800" dirty="0">
                <a:latin typeface="Times New Roman" pitchFamily="18" charset="0"/>
              </a:rPr>
              <a:t>长期风险模型</a:t>
            </a:r>
          </a:p>
          <a:p>
            <a:endParaRPr kumimoji="0" lang="zh-CN" altLang="en-US" sz="2800" dirty="0">
              <a:latin typeface="Times New Roman" pitchFamily="18" charset="0"/>
            </a:endParaRPr>
          </a:p>
          <a:p>
            <a:endParaRPr kumimoji="0"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000">
                <a:latin typeface="Times New Roman" pitchFamily="18" charset="0"/>
              </a:rPr>
              <a:t>理赔额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zh-CN" altLang="en-US" sz="2400" dirty="0"/>
              <a:t>理赔与损失</a:t>
            </a:r>
          </a:p>
          <a:p>
            <a:r>
              <a:rPr lang="zh-CN" altLang="en-US" sz="2400" dirty="0"/>
              <a:t>几种常见的理赔额形式</a:t>
            </a:r>
          </a:p>
          <a:p>
            <a:pPr lvl="1"/>
            <a:r>
              <a:rPr lang="zh-CN" altLang="en-US" sz="2400" dirty="0"/>
              <a:t>免赔额</a:t>
            </a:r>
          </a:p>
          <a:p>
            <a:pPr lvl="1"/>
            <a:r>
              <a:rPr lang="zh-CN" altLang="en-US" sz="2400" dirty="0"/>
              <a:t>保单限额</a:t>
            </a:r>
          </a:p>
          <a:p>
            <a:pPr lvl="1"/>
            <a:r>
              <a:rPr lang="zh-CN" altLang="en-US" sz="2400" dirty="0"/>
              <a:t>比例分担免赔</a:t>
            </a:r>
          </a:p>
          <a:p>
            <a:r>
              <a:rPr lang="zh-CN" altLang="en-US" sz="2400" dirty="0"/>
              <a:t>如何计算理赔额的期望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48701"/>
              </p:ext>
            </p:extLst>
          </p:nvPr>
        </p:nvGraphicFramePr>
        <p:xfrm>
          <a:off x="1619672" y="4509120"/>
          <a:ext cx="37560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3" imgW="2032000" imgH="685800" progId="Equation.DSMT4">
                  <p:embed/>
                </p:oleObj>
              </mc:Choice>
              <mc:Fallback>
                <p:oleObj name="Equation" r:id="rId3" imgW="2032000" imgH="685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09120"/>
                        <a:ext cx="375602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73380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524000" y="5791200"/>
          <a:ext cx="3276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r:id="rId5" imgW="1676400" imgH="330200" progId="Equation.DSMT4">
                  <p:embed/>
                </p:oleObj>
              </mc:Choice>
              <mc:Fallback>
                <p:oleObj r:id="rId5" imgW="1676400" imgH="330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91200"/>
                        <a:ext cx="32766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000">
                <a:latin typeface="Times New Roman" pitchFamily="18" charset="0"/>
              </a:rPr>
              <a:t>理赔额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通货膨胀影响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871788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06028"/>
              </p:ext>
            </p:extLst>
          </p:nvPr>
        </p:nvGraphicFramePr>
        <p:xfrm>
          <a:off x="1115616" y="2996952"/>
          <a:ext cx="7543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r:id="rId3" imgW="3403600" imgH="228600" progId="Equation.DSMT4">
                  <p:embed/>
                </p:oleObj>
              </mc:Choice>
              <mc:Fallback>
                <p:oleObj r:id="rId3" imgW="3403600" imgH="228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96952"/>
                        <a:ext cx="75438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881313" y="3138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143000" y="3733800"/>
          <a:ext cx="6324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r:id="rId5" imgW="3378200" imgH="584200" progId="Equation.DSMT4">
                  <p:embed/>
                </p:oleObj>
              </mc:Choice>
              <mc:Fallback>
                <p:oleObj r:id="rId5" imgW="3378200" imgH="584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63246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理赔次数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/>
              <a:t>三种常见的理赔次数分布的性质</a:t>
            </a:r>
          </a:p>
          <a:p>
            <a:pPr lvl="1"/>
            <a:r>
              <a:rPr lang="zh-CN" altLang="en-US" sz="2400"/>
              <a:t>泊松分布</a:t>
            </a:r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负二项分布、几何分布</a:t>
            </a:r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二项分布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2905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6863"/>
              </p:ext>
            </p:extLst>
          </p:nvPr>
        </p:nvGraphicFramePr>
        <p:xfrm>
          <a:off x="3203848" y="2996952"/>
          <a:ext cx="2573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1320800" imgH="228600" progId="Equation.DSMT4">
                  <p:embed/>
                </p:oleObj>
              </mc:Choice>
              <mc:Fallback>
                <p:oleObj name="Equation" r:id="rId3" imgW="1320800" imgH="2286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996952"/>
                        <a:ext cx="25733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276600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42444"/>
              </p:ext>
            </p:extLst>
          </p:nvPr>
        </p:nvGraphicFramePr>
        <p:xfrm>
          <a:off x="1691680" y="4077072"/>
          <a:ext cx="5544616" cy="147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5" imgW="2667000" imgH="711200" progId="Equation.DSMT4">
                  <p:embed/>
                </p:oleObj>
              </mc:Choice>
              <mc:Fallback>
                <p:oleObj name="Equation" r:id="rId5" imgW="2667000" imgH="711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77072"/>
                        <a:ext cx="5544616" cy="1478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333750" y="2947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20141"/>
              </p:ext>
            </p:extLst>
          </p:nvPr>
        </p:nvGraphicFramePr>
        <p:xfrm>
          <a:off x="1979712" y="5949280"/>
          <a:ext cx="2819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7" imgW="1346200" imgH="241300" progId="Equation.DSMT4">
                  <p:embed/>
                </p:oleObj>
              </mc:Choice>
              <mc:Fallback>
                <p:oleObj name="Equation" r:id="rId7" imgW="1346200" imgH="2413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949280"/>
                        <a:ext cx="2819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理赔次数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/>
              <a:t>(a, b, 0)</a:t>
            </a:r>
            <a:r>
              <a:rPr lang="zh-CN" altLang="en-US">
                <a:latin typeface="Times New Roman" pitchFamily="18" charset="0"/>
              </a:rPr>
              <a:t>分布族</a:t>
            </a:r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17671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402096"/>
              </p:ext>
            </p:extLst>
          </p:nvPr>
        </p:nvGraphicFramePr>
        <p:xfrm>
          <a:off x="1259632" y="3068960"/>
          <a:ext cx="32004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3" imgW="1422400" imgH="889000" progId="Equation.DSMT4">
                  <p:embed/>
                </p:oleObj>
              </mc:Choice>
              <mc:Fallback>
                <p:oleObj name="Equation" r:id="rId3" imgW="1422400" imgH="889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68960"/>
                        <a:ext cx="3200400" cy="197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理赔次数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混合分布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负二项分布是泊松与</a:t>
            </a:r>
            <a:r>
              <a:rPr lang="en-US" altLang="zh-CN"/>
              <a:t>gamma</a:t>
            </a:r>
            <a:r>
              <a:rPr lang="zh-CN" altLang="en-US"/>
              <a:t>分布的混合。</a:t>
            </a:r>
          </a:p>
        </p:txBody>
      </p:sp>
      <p:graphicFrame>
        <p:nvGraphicFramePr>
          <p:cNvPr id="10430" name="Object 190"/>
          <p:cNvGraphicFramePr>
            <a:graphicFrameLocks noChangeAspect="1"/>
          </p:cNvGraphicFramePr>
          <p:nvPr/>
        </p:nvGraphicFramePr>
        <p:xfrm>
          <a:off x="1447800" y="2743200"/>
          <a:ext cx="4648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r:id="rId3" imgW="1955800" imgH="279400" progId="Equation.DSMT4">
                  <p:embed/>
                </p:oleObj>
              </mc:Choice>
              <mc:Fallback>
                <p:oleObj r:id="rId3" imgW="1955800" imgH="279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46482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3" name="Rectangle 193"/>
          <p:cNvSpPr>
            <a:spLocks noChangeArrowheads="1"/>
          </p:cNvSpPr>
          <p:nvPr/>
        </p:nvSpPr>
        <p:spPr bwMode="auto">
          <a:xfrm>
            <a:off x="3614738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432" name="Object 192"/>
          <p:cNvGraphicFramePr>
            <a:graphicFrameLocks noChangeAspect="1"/>
          </p:cNvGraphicFramePr>
          <p:nvPr/>
        </p:nvGraphicFramePr>
        <p:xfrm>
          <a:off x="1371600" y="3657600"/>
          <a:ext cx="4343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r:id="rId5" imgW="1916868" imgH="291973" progId="Equation.DSMT4">
                  <p:embed/>
                </p:oleObj>
              </mc:Choice>
              <mc:Fallback>
                <p:oleObj r:id="rId5" imgW="1916868" imgH="291973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43434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5" name="Rectangle 195"/>
          <p:cNvSpPr>
            <a:spLocks noChangeArrowheads="1"/>
          </p:cNvSpPr>
          <p:nvPr/>
        </p:nvSpPr>
        <p:spPr bwMode="auto">
          <a:xfrm>
            <a:off x="3328988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434" name="Object 194"/>
          <p:cNvGraphicFramePr>
            <a:graphicFrameLocks noChangeAspect="1"/>
          </p:cNvGraphicFramePr>
          <p:nvPr/>
        </p:nvGraphicFramePr>
        <p:xfrm>
          <a:off x="1295400" y="4648200"/>
          <a:ext cx="647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r:id="rId7" imgW="2489200" imgH="203200" progId="Equation.DSMT4">
                  <p:embed/>
                </p:oleObj>
              </mc:Choice>
              <mc:Fallback>
                <p:oleObj r:id="rId7" imgW="2489200" imgH="203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47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总索赔模型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个体风险模型</a:t>
            </a:r>
          </a:p>
          <a:p>
            <a:pPr lvl="1"/>
            <a:r>
              <a:rPr lang="zh-CN" altLang="en-US" dirty="0"/>
              <a:t>独立随机变量和的</a:t>
            </a:r>
            <a:r>
              <a:rPr lang="zh-CN" altLang="en-US" dirty="0" smtClean="0"/>
              <a:t>分布</a:t>
            </a:r>
            <a:r>
              <a:rPr lang="en-US" altLang="zh-CN" dirty="0" smtClean="0"/>
              <a:t>S=X+Y</a:t>
            </a:r>
            <a:endParaRPr lang="zh-CN" altLang="en-US" dirty="0"/>
          </a:p>
          <a:p>
            <a:pPr lvl="1">
              <a:buFont typeface="Wingdings" pitchFamily="2" charset="2"/>
              <a:buNone/>
            </a:pP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中心极限定理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67188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17964"/>
              </p:ext>
            </p:extLst>
          </p:nvPr>
        </p:nvGraphicFramePr>
        <p:xfrm>
          <a:off x="2627784" y="3212976"/>
          <a:ext cx="38639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3" imgW="1828800" imgH="431800" progId="Equation.DSMT4">
                  <p:embed/>
                </p:oleObj>
              </mc:Choice>
              <mc:Fallback>
                <p:oleObj name="Equation" r:id="rId3" imgW="1828800" imgH="431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212976"/>
                        <a:ext cx="38639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1475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26686"/>
              </p:ext>
            </p:extLst>
          </p:nvPr>
        </p:nvGraphicFramePr>
        <p:xfrm>
          <a:off x="2627784" y="3861048"/>
          <a:ext cx="4114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r:id="rId5" imgW="1714500" imgH="330200" progId="Equation.DSMT4">
                  <p:embed/>
                </p:oleObj>
              </mc:Choice>
              <mc:Fallback>
                <p:oleObj r:id="rId5" imgW="1714500" imgH="330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861048"/>
                        <a:ext cx="41148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构建精算模型的方法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经验法</a:t>
            </a:r>
            <a:endParaRPr lang="en-US" altLang="zh-CN" dirty="0" smtClean="0"/>
          </a:p>
          <a:p>
            <a:r>
              <a:rPr lang="zh-CN" altLang="en-US" dirty="0" smtClean="0"/>
              <a:t>模型法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总索赔模型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集体风险模型</a:t>
            </a:r>
          </a:p>
          <a:p>
            <a:pPr lvl="1"/>
            <a:r>
              <a:rPr lang="zh-CN" altLang="en-US"/>
              <a:t>期望和方差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endParaRPr lang="en-US" altLang="zh-CN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2420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58102"/>
              </p:ext>
            </p:extLst>
          </p:nvPr>
        </p:nvGraphicFramePr>
        <p:xfrm>
          <a:off x="1403648" y="3356992"/>
          <a:ext cx="7239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r:id="rId3" imgW="2895600" imgH="203200" progId="Equation.DSMT4">
                  <p:embed/>
                </p:oleObj>
              </mc:Choice>
              <mc:Fallback>
                <p:oleObj r:id="rId3" imgW="2895600" imgH="203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56992"/>
                        <a:ext cx="72390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348038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447800" y="4114800"/>
          <a:ext cx="51054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r:id="rId5" imgW="2451100" imgH="685800" progId="Equation.DSMT4">
                  <p:embed/>
                </p:oleObj>
              </mc:Choice>
              <mc:Fallback>
                <p:oleObj r:id="rId5" imgW="2451100" imgH="685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5105400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4114800"/>
          </a:xfrm>
        </p:spPr>
        <p:txBody>
          <a:bodyPr/>
          <a:lstStyle/>
          <a:p>
            <a:pPr lvl="1"/>
            <a:r>
              <a:rPr lang="zh-CN" altLang="en-US" dirty="0"/>
              <a:t>分布</a:t>
            </a:r>
          </a:p>
          <a:p>
            <a:pPr lvl="2"/>
            <a:r>
              <a:rPr lang="zh-CN" altLang="en-US" dirty="0"/>
              <a:t>卷积法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矩母函数法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递推法</a:t>
            </a:r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5278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228733"/>
              </p:ext>
            </p:extLst>
          </p:nvPr>
        </p:nvGraphicFramePr>
        <p:xfrm>
          <a:off x="1691680" y="980728"/>
          <a:ext cx="55626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r:id="rId3" imgW="2641600" imgH="431800" progId="Equation.DSMT4">
                  <p:embed/>
                </p:oleObj>
              </mc:Choice>
              <mc:Fallback>
                <p:oleObj r:id="rId3" imgW="2641600" imgH="431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980728"/>
                        <a:ext cx="55626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262313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176905"/>
              </p:ext>
            </p:extLst>
          </p:nvPr>
        </p:nvGraphicFramePr>
        <p:xfrm>
          <a:off x="1403648" y="2204864"/>
          <a:ext cx="6477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r:id="rId5" imgW="2616200" imgH="241300" progId="Equation.DSMT4">
                  <p:embed/>
                </p:oleObj>
              </mc:Choice>
              <mc:Fallback>
                <p:oleObj r:id="rId5" imgW="2616200" imgH="2413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04864"/>
                        <a:ext cx="64770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65760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62758"/>
              </p:ext>
            </p:extLst>
          </p:nvPr>
        </p:nvGraphicFramePr>
        <p:xfrm>
          <a:off x="1907704" y="3501008"/>
          <a:ext cx="3889375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7" imgW="1866900" imgH="711200" progId="Equation.DSMT4">
                  <p:embed/>
                </p:oleObj>
              </mc:Choice>
              <mc:Fallback>
                <p:oleObj name="Equation" r:id="rId7" imgW="1866900" imgH="711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501008"/>
                        <a:ext cx="3889375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复合泊松分布的性质</a:t>
            </a:r>
          </a:p>
          <a:p>
            <a:pPr lvl="2"/>
            <a:r>
              <a:rPr lang="zh-CN" altLang="en-US"/>
              <a:t>可加性</a:t>
            </a:r>
          </a:p>
          <a:p>
            <a:pPr lvl="2"/>
            <a:r>
              <a:rPr lang="zh-CN" altLang="en-US"/>
              <a:t>可分解性</a:t>
            </a:r>
          </a:p>
          <a:p>
            <a:pPr lvl="1"/>
            <a:r>
              <a:rPr lang="en-US" altLang="zh-CN"/>
              <a:t>S</a:t>
            </a:r>
            <a:r>
              <a:rPr lang="zh-CN" altLang="en-US"/>
              <a:t>的近似分布</a:t>
            </a:r>
          </a:p>
          <a:p>
            <a:pPr lvl="2"/>
            <a:r>
              <a:rPr lang="zh-CN" altLang="en-US"/>
              <a:t>正态近似</a:t>
            </a:r>
          </a:p>
          <a:p>
            <a:pPr lvl="2"/>
            <a:r>
              <a:rPr lang="en-US" altLang="zh-CN"/>
              <a:t>Gamma</a:t>
            </a:r>
            <a:r>
              <a:rPr lang="zh-CN" altLang="en-US"/>
              <a:t>近似*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长期风险模型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盈余过程和破产概率的含义</a:t>
            </a:r>
          </a:p>
          <a:p>
            <a:r>
              <a:rPr lang="zh-CN" altLang="en-US" dirty="0"/>
              <a:t>连续时间破产概率</a:t>
            </a:r>
          </a:p>
          <a:p>
            <a:pPr lvl="1"/>
            <a:r>
              <a:rPr lang="zh-CN" altLang="en-US" dirty="0"/>
              <a:t>微分方程法*</a:t>
            </a:r>
          </a:p>
          <a:p>
            <a:pPr lvl="1"/>
            <a:r>
              <a:rPr lang="zh-CN" altLang="en-US" dirty="0"/>
              <a:t>最大损失过程</a:t>
            </a:r>
          </a:p>
          <a:p>
            <a:pPr lvl="2"/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en-US" dirty="0"/>
              <a:t>的分布</a:t>
            </a:r>
          </a:p>
          <a:p>
            <a:pPr lvl="2"/>
            <a:r>
              <a:rPr lang="zh-CN" altLang="en-US" dirty="0"/>
              <a:t>      的含义</a:t>
            </a:r>
          </a:p>
          <a:p>
            <a:pPr lvl="1"/>
            <a:r>
              <a:rPr lang="zh-CN" altLang="en-US" dirty="0"/>
              <a:t>个别理赔额服从指数分布的破产概率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035014"/>
              </p:ext>
            </p:extLst>
          </p:nvPr>
        </p:nvGraphicFramePr>
        <p:xfrm>
          <a:off x="2267744" y="4581128"/>
          <a:ext cx="533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3" imgW="342751" imgH="203112" progId="Equation.DSMT4">
                  <p:embed/>
                </p:oleObj>
              </mc:Choice>
              <mc:Fallback>
                <p:oleObj name="Equation" r:id="rId3" imgW="342751" imgH="203112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581128"/>
                        <a:ext cx="5334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563888" y="4077072"/>
          <a:ext cx="1295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5" imgW="952087" imgH="431613" progId="Equation.DSMT4">
                  <p:embed/>
                </p:oleObj>
              </mc:Choice>
              <mc:Fallback>
                <p:oleObj name="Equation" r:id="rId5" imgW="952087" imgH="431613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077072"/>
                        <a:ext cx="12954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长期风险模型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43608" y="1484784"/>
            <a:ext cx="7610476" cy="3670767"/>
          </a:xfrm>
        </p:spPr>
        <p:txBody>
          <a:bodyPr/>
          <a:lstStyle/>
          <a:p>
            <a:r>
              <a:rPr lang="zh-CN" altLang="en-US" dirty="0"/>
              <a:t>离散盈余过程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85598"/>
              </p:ext>
            </p:extLst>
          </p:nvPr>
        </p:nvGraphicFramePr>
        <p:xfrm>
          <a:off x="1115616" y="2204864"/>
          <a:ext cx="77724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3492500" imgH="1143000" progId="Equation.DSMT4">
                  <p:embed/>
                </p:oleObj>
              </mc:Choice>
              <mc:Fallback>
                <p:oleObj name="Equation" r:id="rId3" imgW="3492500" imgH="1143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04864"/>
                        <a:ext cx="7772400" cy="254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离散盈余过程的破产概率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64312"/>
              </p:ext>
            </p:extLst>
          </p:nvPr>
        </p:nvGraphicFramePr>
        <p:xfrm>
          <a:off x="1331913" y="3141663"/>
          <a:ext cx="64770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公式" r:id="rId3" imgW="3327400" imgH="1625600" progId="Equation.3">
                  <p:embed/>
                </p:oleObj>
              </mc:Choice>
              <mc:Fallback>
                <p:oleObj name="公式" r:id="rId3" imgW="3327400" imgH="1625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6477000" cy="316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调节系数方程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sz="2800" dirty="0"/>
              <a:t>Cramer</a:t>
            </a:r>
            <a:r>
              <a:rPr lang="zh-CN" altLang="en-US" sz="2800" dirty="0"/>
              <a:t>定理：存在正常数</a:t>
            </a:r>
            <a:r>
              <a:rPr lang="en-US" altLang="zh-CN" sz="2800" dirty="0"/>
              <a:t>C</a:t>
            </a:r>
            <a:r>
              <a:rPr lang="zh-CN" altLang="en-US" sz="2800" dirty="0"/>
              <a:t>，使得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Cramer</a:t>
            </a:r>
            <a:r>
              <a:rPr lang="zh-CN" altLang="en-US" dirty="0"/>
              <a:t>不等式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56837"/>
              </p:ext>
            </p:extLst>
          </p:nvPr>
        </p:nvGraphicFramePr>
        <p:xfrm>
          <a:off x="3203848" y="2492896"/>
          <a:ext cx="23288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3" imgW="1054100" imgH="228600" progId="Equation.DSMT4">
                  <p:embed/>
                </p:oleObj>
              </mc:Choice>
              <mc:Fallback>
                <p:oleObj name="Equation" r:id="rId3" imgW="1054100" imgH="228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92896"/>
                        <a:ext cx="2328863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99166"/>
              </p:ext>
            </p:extLst>
          </p:nvPr>
        </p:nvGraphicFramePr>
        <p:xfrm>
          <a:off x="2987824" y="3212976"/>
          <a:ext cx="2057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公式" r:id="rId5" imgW="786240" imgH="228240" progId="Equation.3">
                  <p:embed/>
                </p:oleObj>
              </mc:Choice>
              <mc:Fallback>
                <p:oleObj name="公式" r:id="rId5" imgW="786240" imgH="2282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2976"/>
                        <a:ext cx="20574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884047"/>
              </p:ext>
            </p:extLst>
          </p:nvPr>
        </p:nvGraphicFramePr>
        <p:xfrm>
          <a:off x="2339752" y="4797152"/>
          <a:ext cx="2946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公式" r:id="rId7" imgW="1435320" imgH="411120" progId="Equation.3">
                  <p:embed/>
                </p:oleObj>
              </mc:Choice>
              <mc:Fallback>
                <p:oleObj name="公式" r:id="rId7" imgW="1435320" imgH="41112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97152"/>
                        <a:ext cx="29464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7668"/>
              </p:ext>
            </p:extLst>
          </p:nvPr>
        </p:nvGraphicFramePr>
        <p:xfrm>
          <a:off x="3923928" y="5877272"/>
          <a:ext cx="1752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9" imgW="723586" imgH="228501" progId="Equation.DSMT4">
                  <p:embed/>
                </p:oleObj>
              </mc:Choice>
              <mc:Fallback>
                <p:oleObj name="Equation" r:id="rId9" imgW="723586" imgH="228501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877272"/>
                        <a:ext cx="17526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模型估计与选择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772816"/>
            <a:ext cx="7610476" cy="36707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dirty="0" smtClean="0"/>
              <a:t>如何选取合适的理赔额分布或理赔次数的分布。</a:t>
            </a:r>
          </a:p>
          <a:p>
            <a:pPr>
              <a:buNone/>
            </a:pPr>
            <a:r>
              <a:rPr lang="en-US" altLang="zh-CN" sz="2400" dirty="0" smtClean="0"/>
              <a:t>  </a:t>
            </a:r>
            <a:endParaRPr lang="zh-CN" altLang="zh-CN" sz="2400" dirty="0" smtClean="0"/>
          </a:p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构建经验模型 </a:t>
            </a:r>
            <a:r>
              <a:rPr lang="zh-CN" altLang="zh-CN" sz="2400" dirty="0" smtClean="0"/>
              <a:t>获得损失分布的经验分布信息，例如经验分布图、样本均值、样本方差、分位点等。</a:t>
            </a:r>
          </a:p>
          <a:p>
            <a:pPr>
              <a:buNone/>
            </a:pPr>
            <a:r>
              <a:rPr lang="en-US" altLang="zh-CN" sz="2400" dirty="0" smtClean="0"/>
              <a:t> 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）选择一种概率分布作为损失的分布类型，估计所选择分布中所包含的参数；</a:t>
            </a:r>
          </a:p>
          <a:p>
            <a:pPr>
              <a:buNone/>
            </a:pPr>
            <a:r>
              <a:rPr lang="en-US" altLang="zh-CN" sz="2400" dirty="0" smtClean="0"/>
              <a:t> 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）对分布进行拟合检验，以确信所选择的分布类型和参数估计是否恰当；</a:t>
            </a:r>
          </a:p>
          <a:p>
            <a:pPr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zh-CN" sz="2400" dirty="0" smtClean="0"/>
              <a:t>）考虑是否还有其它适合的分布，如果有，重复第（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）—（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）步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 </a:t>
            </a:r>
            <a:endParaRPr lang="zh-CN" altLang="zh-CN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5</a:t>
            </a:r>
            <a:r>
              <a:rPr lang="zh-CN" altLang="zh-CN" dirty="0" smtClean="0"/>
              <a:t>）在几种合适的分布中选取一个最优的分布作为损失额的分布。选择的标准有多种，常用的方法是比较</a:t>
            </a:r>
            <a:r>
              <a:rPr lang="en-US" altLang="zh-CN" dirty="0" smtClean="0"/>
              <a:t> </a:t>
            </a:r>
            <a:r>
              <a:rPr lang="zh-CN" altLang="zh-CN" dirty="0" smtClean="0"/>
              <a:t>统计量的值，比较最大似然函数的值等；</a:t>
            </a:r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（</a:t>
            </a:r>
            <a:r>
              <a:rPr lang="en-US" altLang="zh-CN" dirty="0" smtClean="0"/>
              <a:t>6</a:t>
            </a:r>
            <a:r>
              <a:rPr lang="zh-CN" altLang="zh-CN" dirty="0" smtClean="0"/>
              <a:t>）模型的修正。选择模型后，要注意随时对模型修正，以反映未来发生的情况，如通货膨胀，免赔额变化等。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模型调整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修匀理论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使用光滑递增的曲线去拟合死亡率曲线</a:t>
            </a:r>
            <a:endParaRPr lang="en-US" altLang="zh-CN" dirty="0" smtClean="0"/>
          </a:p>
          <a:p>
            <a:r>
              <a:rPr lang="zh-CN" altLang="en-US" dirty="0" smtClean="0"/>
              <a:t>信度理论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信度</a:t>
            </a:r>
            <a:r>
              <a:rPr lang="zh-CN" altLang="zh-CN" dirty="0" smtClean="0"/>
              <a:t>估计值＝</a:t>
            </a:r>
            <a:r>
              <a:rPr lang="en-US" altLang="zh-CN" dirty="0" smtClean="0"/>
              <a:t>z</a:t>
            </a:r>
            <a:r>
              <a:rPr lang="zh-CN" altLang="zh-CN" dirty="0" smtClean="0"/>
              <a:t>×经验值＋（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－</a:t>
            </a:r>
            <a:r>
              <a:rPr lang="en-US" altLang="zh-CN" dirty="0" smtClean="0"/>
              <a:t>z</a:t>
            </a:r>
            <a:r>
              <a:rPr lang="zh-CN" altLang="zh-CN" dirty="0" smtClean="0"/>
              <a:t>）×先验值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经验法的例子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</a:t>
            </a:r>
            <a:r>
              <a:rPr lang="en-US" b="1" dirty="0" smtClean="0"/>
              <a:t>:</a:t>
            </a:r>
            <a:r>
              <a:rPr lang="zh-CN" altLang="en-US" dirty="0" smtClean="0"/>
              <a:t>某团体人寿保险合同由不同年龄和不同受益水平的</a:t>
            </a:r>
            <a:r>
              <a:rPr lang="en-US" dirty="0" smtClean="0"/>
              <a:t>500</a:t>
            </a:r>
            <a:r>
              <a:rPr lang="zh-CN" altLang="en-US" dirty="0" smtClean="0"/>
              <a:t>个雇员组成。在过去的</a:t>
            </a:r>
            <a:r>
              <a:rPr lang="en-US" dirty="0" smtClean="0"/>
              <a:t>5</a:t>
            </a:r>
            <a:r>
              <a:rPr lang="zh-CN" altLang="en-US" dirty="0" smtClean="0"/>
              <a:t>年中，已有</a:t>
            </a:r>
            <a:r>
              <a:rPr lang="en-US" dirty="0" smtClean="0"/>
              <a:t>8</a:t>
            </a:r>
            <a:r>
              <a:rPr lang="zh-CN" altLang="en-US" dirty="0" smtClean="0"/>
              <a:t>名雇员身故并共计得到</a:t>
            </a:r>
            <a:r>
              <a:rPr lang="en-US" dirty="0" smtClean="0"/>
              <a:t>450 000</a:t>
            </a:r>
            <a:r>
              <a:rPr lang="zh-CN" altLang="en-US" dirty="0" smtClean="0"/>
              <a:t>元。由于该计划的身故赔付与雇员的工资水平挂钩，所以需要进行将赔付进行通货膨胀调整。假设明年通货膨胀率是</a:t>
            </a:r>
            <a:r>
              <a:rPr lang="en-US" dirty="0" smtClean="0"/>
              <a:t>10%</a:t>
            </a:r>
            <a:r>
              <a:rPr lang="zh-CN" altLang="en-US" dirty="0" smtClean="0"/>
              <a:t>。试根据以上信息对该合同下一年的预期身故赔付进行经验估计。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反变换法生成各种分布的随机数；</a:t>
            </a:r>
            <a:endParaRPr lang="en-US" altLang="zh-CN" dirty="0" smtClean="0"/>
          </a:p>
          <a:p>
            <a:pPr lvl="0">
              <a:buNone/>
            </a:pPr>
            <a:endParaRPr lang="zh-CN" altLang="zh-CN" dirty="0" smtClean="0"/>
          </a:p>
          <a:p>
            <a:pPr lvl="0"/>
            <a:r>
              <a:rPr lang="zh-CN" altLang="zh-CN" dirty="0" smtClean="0"/>
              <a:t>随机模拟在精算模型和统计检验中的应用；</a:t>
            </a:r>
          </a:p>
          <a:p>
            <a:pPr lvl="0"/>
            <a:r>
              <a:rPr lang="zh-CN" altLang="zh-CN" dirty="0" smtClean="0"/>
              <a:t>自助法计算估计量的均方误差；</a:t>
            </a:r>
          </a:p>
          <a:p>
            <a:pPr lvl="0"/>
            <a:r>
              <a:rPr lang="zh-CN" altLang="zh-CN" dirty="0" smtClean="0"/>
              <a:t>随机模拟在期权定价、风险度量中的应用</a:t>
            </a:r>
            <a:endParaRPr lang="zh-CN" altLang="zh-CN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2339752" y="2276872"/>
          <a:ext cx="145816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76872"/>
                        <a:ext cx="1458162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模型法的步骤</a:t>
            </a:r>
            <a:endParaRPr lang="zh-CN" alt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 bwMode="auto">
          <a:xfrm>
            <a:off x="1357287" y="1285860"/>
            <a:ext cx="6546322" cy="5180528"/>
            <a:chOff x="2407" y="4394"/>
            <a:chExt cx="7200" cy="5706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407" y="4394"/>
              <a:ext cx="7200" cy="570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2983" y="4665"/>
              <a:ext cx="1860" cy="9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经验和先验知识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943" y="4630"/>
              <a:ext cx="624" cy="8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</a:t>
              </a: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auto">
            <a:xfrm>
              <a:off x="3140" y="6295"/>
              <a:ext cx="1252" cy="83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第一阶段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模型选择</a:t>
              </a:r>
            </a:p>
          </p:txBody>
        </p:sp>
        <p:sp>
          <p:nvSpPr>
            <p:cNvPr id="1042" name="AutoShape 18"/>
            <p:cNvSpPr>
              <a:spLocks noChangeArrowheads="1"/>
            </p:cNvSpPr>
            <p:nvPr/>
          </p:nvSpPr>
          <p:spPr bwMode="auto">
            <a:xfrm>
              <a:off x="5644" y="6295"/>
              <a:ext cx="1252" cy="83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第二阶段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模型估计</a:t>
              </a:r>
            </a:p>
          </p:txBody>
        </p:sp>
        <p:sp>
          <p:nvSpPr>
            <p:cNvPr id="1041" name="AutoShape 17"/>
            <p:cNvSpPr>
              <a:spLocks noChangeArrowheads="1"/>
            </p:cNvSpPr>
            <p:nvPr/>
          </p:nvSpPr>
          <p:spPr bwMode="auto">
            <a:xfrm>
              <a:off x="7679" y="6295"/>
              <a:ext cx="1251" cy="83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第三阶段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模型校验</a:t>
              </a:r>
            </a:p>
          </p:txBody>
        </p:sp>
        <p:sp>
          <p:nvSpPr>
            <p:cNvPr id="1040" name="AutoShape 16"/>
            <p:cNvSpPr>
              <a:spLocks noChangeArrowheads="1"/>
            </p:cNvSpPr>
            <p:nvPr/>
          </p:nvSpPr>
          <p:spPr bwMode="auto">
            <a:xfrm>
              <a:off x="5487" y="8334"/>
              <a:ext cx="1320" cy="9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第五阶段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模型选择</a:t>
              </a:r>
            </a:p>
          </p:txBody>
        </p:sp>
        <p:sp>
          <p:nvSpPr>
            <p:cNvPr id="1039" name="AutoShape 15"/>
            <p:cNvSpPr>
              <a:spLocks noChangeArrowheads="1"/>
            </p:cNvSpPr>
            <p:nvPr/>
          </p:nvSpPr>
          <p:spPr bwMode="auto">
            <a:xfrm>
              <a:off x="7679" y="8334"/>
              <a:ext cx="1565" cy="9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第六阶段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模型修正以适应未来</a:t>
              </a:r>
            </a:p>
          </p:txBody>
        </p:sp>
        <p:sp>
          <p:nvSpPr>
            <p:cNvPr id="1038" name="AutoShape 14"/>
            <p:cNvSpPr>
              <a:spLocks noChangeArrowheads="1"/>
            </p:cNvSpPr>
            <p:nvPr/>
          </p:nvSpPr>
          <p:spPr bwMode="auto">
            <a:xfrm>
              <a:off x="2643" y="7859"/>
              <a:ext cx="2514" cy="1969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第四阶段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其它可选模型？</a:t>
              </a:r>
            </a:p>
          </p:txBody>
        </p:sp>
        <p:sp>
          <p:nvSpPr>
            <p:cNvPr id="1037" name="AutoShape 13"/>
            <p:cNvSpPr>
              <a:spLocks noChangeShapeType="1"/>
            </p:cNvSpPr>
            <p:nvPr/>
          </p:nvSpPr>
          <p:spPr bwMode="auto">
            <a:xfrm>
              <a:off x="6269" y="5480"/>
              <a:ext cx="1" cy="8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AutoShape 12"/>
            <p:cNvSpPr>
              <a:spLocks noChangeShapeType="1"/>
            </p:cNvSpPr>
            <p:nvPr/>
          </p:nvSpPr>
          <p:spPr bwMode="auto">
            <a:xfrm>
              <a:off x="6896" y="6714"/>
              <a:ext cx="7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AutoShape 11"/>
            <p:cNvSpPr>
              <a:spLocks noChangeShapeType="1"/>
            </p:cNvSpPr>
            <p:nvPr/>
          </p:nvSpPr>
          <p:spPr bwMode="auto">
            <a:xfrm>
              <a:off x="4392" y="6714"/>
              <a:ext cx="12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" name="AutoShape 10"/>
            <p:cNvSpPr>
              <a:spLocks noChangeShapeType="1"/>
            </p:cNvSpPr>
            <p:nvPr/>
          </p:nvSpPr>
          <p:spPr bwMode="auto">
            <a:xfrm rot="5400000">
              <a:off x="5698" y="5252"/>
              <a:ext cx="727" cy="4487"/>
            </a:xfrm>
            <a:prstGeom prst="bentConnector3">
              <a:avLst>
                <a:gd name="adj1" fmla="val 4994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AutoShape 9"/>
            <p:cNvSpPr>
              <a:spLocks noChangeShapeType="1"/>
            </p:cNvSpPr>
            <p:nvPr/>
          </p:nvSpPr>
          <p:spPr bwMode="auto">
            <a:xfrm rot="10800000" flipH="1">
              <a:off x="2931" y="6714"/>
              <a:ext cx="209" cy="2130"/>
            </a:xfrm>
            <a:prstGeom prst="bentConnector3">
              <a:avLst>
                <a:gd name="adj1" fmla="val -1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AutoShape 8"/>
            <p:cNvSpPr>
              <a:spLocks noChangeShapeType="1"/>
            </p:cNvSpPr>
            <p:nvPr/>
          </p:nvSpPr>
          <p:spPr bwMode="auto">
            <a:xfrm>
              <a:off x="3766" y="5616"/>
              <a:ext cx="1" cy="6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" name="AutoShape 7"/>
            <p:cNvSpPr>
              <a:spLocks noChangeShapeType="1"/>
            </p:cNvSpPr>
            <p:nvPr/>
          </p:nvSpPr>
          <p:spPr bwMode="auto">
            <a:xfrm>
              <a:off x="6583" y="8809"/>
              <a:ext cx="109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2670" y="8334"/>
              <a:ext cx="4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是</a:t>
              </a:r>
            </a:p>
          </p:txBody>
        </p:sp>
        <p:sp>
          <p:nvSpPr>
            <p:cNvPr id="1029" name="AutoShape 5"/>
            <p:cNvSpPr>
              <a:spLocks noChangeShapeType="1"/>
            </p:cNvSpPr>
            <p:nvPr/>
          </p:nvSpPr>
          <p:spPr bwMode="auto">
            <a:xfrm flipV="1">
              <a:off x="4705" y="8809"/>
              <a:ext cx="782" cy="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705" y="8334"/>
              <a:ext cx="4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解</a:t>
            </a:r>
            <a:r>
              <a:rPr lang="zh-CN" altLang="en-US" dirty="0" smtClean="0"/>
              <a:t>：</a:t>
            </a:r>
            <a:r>
              <a:rPr lang="en-US" dirty="0" smtClean="0"/>
              <a:t>5</a:t>
            </a:r>
            <a:r>
              <a:rPr lang="zh-CN" altLang="en-US" dirty="0" smtClean="0"/>
              <a:t>年内年平均为</a:t>
            </a:r>
            <a:r>
              <a:rPr lang="en-US" dirty="0" smtClean="0"/>
              <a:t>90000</a:t>
            </a:r>
            <a:r>
              <a:rPr lang="zh-CN" altLang="en-US" dirty="0" smtClean="0"/>
              <a:t>元，考虑到通货膨胀因素，预计下一年预期身故赔付为</a:t>
            </a:r>
            <a:r>
              <a:rPr lang="en-US" dirty="0" smtClean="0"/>
              <a:t>99000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但是 这估计的缺陷在于，过去</a:t>
            </a:r>
            <a:r>
              <a:rPr lang="en-US" dirty="0" smtClean="0"/>
              <a:t>5</a:t>
            </a:r>
            <a:r>
              <a:rPr lang="zh-CN" altLang="en-US" dirty="0" smtClean="0"/>
              <a:t>年的经验不一定完全能够反映这个合同在未来一年的情况，因为在如此短（</a:t>
            </a:r>
            <a:r>
              <a:rPr lang="en-US" dirty="0" smtClean="0"/>
              <a:t>5-6</a:t>
            </a:r>
            <a:r>
              <a:rPr lang="zh-CN" altLang="en-US" dirty="0" smtClean="0"/>
              <a:t>年）的时间内身故赔付的表现可能会有很大波动。</a:t>
            </a:r>
            <a:r>
              <a:rPr 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经验法的例子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988840"/>
            <a:ext cx="7610476" cy="36707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 smtClean="0"/>
              <a:t>例</a:t>
            </a:r>
            <a:r>
              <a:rPr lang="en-US" b="1" dirty="0" smtClean="0"/>
              <a:t>: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考虑一个公司团体牙医保险计划。目前保险单规定每次事故的免赔额为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元，即只对一次医疗费用超过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元的保单才赔付超出的部分。为了减少保险公司的平均赔付成本，有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种修改方案。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个方案认为应该取消免赔额，这样员工就会经常去看牙，从而减少高昂的医疗费用。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种方案认为应该提高免赔额到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元降低赔付成本。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第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种方案认为应该限制对高额损失的赔付，建议保持免赔额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不变，但每次最高赔付额不超过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元。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作为精算师，你认为哪种方案比较合理？为了研究方便，假设你已经随机抽取了十个赔付数据如下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141  16  46  40  351  259  317  1511  107  567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857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 解  ： </a:t>
            </a:r>
            <a:endParaRPr lang="en-US" altLang="zh-CN" b="1" dirty="0" smtClean="0"/>
          </a:p>
          <a:p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在免赔额为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的条件下，每次赔付的平均值为</a:t>
            </a:r>
            <a:r>
              <a:rPr lang="en-US" altLang="zh-CN" sz="3000" dirty="0" smtClean="0">
                <a:latin typeface="宋体" pitchFamily="2" charset="-122"/>
                <a:ea typeface="宋体" pitchFamily="2" charset="-122"/>
              </a:rPr>
              <a:t>335.5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。如果免赔额提高到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元，上述保单的赔付额数据将变为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141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－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＝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91, 351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－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＝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301,… ,567-50=517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，其中赔付额低于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的保单将为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。于是平均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赔付额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sz="3000" dirty="0" smtClean="0">
                <a:latin typeface="宋体" pitchFamily="2" charset="-122"/>
                <a:ea typeface="宋体" pitchFamily="2" charset="-122"/>
              </a:rPr>
              <a:t>(91+301+…+517)/7=2903/7=414.7</a:t>
            </a: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30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3000" dirty="0" smtClean="0">
                <a:latin typeface="宋体" pitchFamily="2" charset="-122"/>
                <a:ea typeface="宋体" pitchFamily="2" charset="-122"/>
              </a:rPr>
              <a:t>保险公司的成本将减少</a:t>
            </a:r>
            <a:endParaRPr lang="en-US" altLang="zh-CN" sz="30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sz="30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zh-CN" altLang="en-US" sz="3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051720" y="4509120"/>
          <a:ext cx="3859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1879600" imgH="393700" progId="Equation.DSMT4">
                  <p:embed/>
                </p:oleObj>
              </mc:Choice>
              <mc:Fallback>
                <p:oleObj name="Equation" r:id="rId3" imgW="1879600" imgH="3937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09120"/>
                        <a:ext cx="3859213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当免赔额为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，上述理赔额分别为</a:t>
            </a:r>
          </a:p>
          <a:p>
            <a:pPr>
              <a:buNone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141+50=191, 16+50=66,…, 567+50=617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平均理赔额为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3855/10=385.5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。保险公司的成本将提高（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3855-3355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/3355=14.90%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当最高理赔额为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时，你认为会怎样？    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上述两个例子的求解方法是否存在问题？</a:t>
            </a:r>
            <a:endParaRPr lang="en-US" altLang="zh-CN" dirty="0" smtClean="0"/>
          </a:p>
          <a:p>
            <a:r>
              <a:rPr lang="zh-CN" altLang="en-US" dirty="0" smtClean="0"/>
              <a:t>为什么存在这样的问题？ </a:t>
            </a:r>
            <a:endParaRPr lang="en-US" altLang="zh-CN" dirty="0" smtClean="0"/>
          </a:p>
          <a:p>
            <a:r>
              <a:rPr lang="zh-CN" altLang="en-US" dirty="0" smtClean="0"/>
              <a:t>你有怎样的解决办法？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50897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dirty="0" smtClean="0"/>
              <a:t>假设每张保单的原始医疗费用服从对数正态分布</a:t>
            </a:r>
            <a:r>
              <a:rPr lang="en-US" altLang="zh-CN" dirty="0" smtClean="0"/>
              <a:t> </a:t>
            </a:r>
            <a:r>
              <a:rPr lang="zh-CN" altLang="zh-CN" dirty="0" smtClean="0"/>
              <a:t>，利用极大似然法得到参数估计值为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经计算得到免赔额为</a:t>
            </a:r>
            <a:r>
              <a:rPr lang="en-US" altLang="zh-CN" dirty="0" smtClean="0"/>
              <a:t>50</a:t>
            </a:r>
            <a:r>
              <a:rPr lang="zh-CN" altLang="zh-CN" dirty="0" smtClean="0"/>
              <a:t>时，每张保单的平均赔付额为</a:t>
            </a:r>
            <a:r>
              <a:rPr lang="en-US" altLang="zh-CN" dirty="0" smtClean="0"/>
              <a:t>308.88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当免赔额提高到</a:t>
            </a:r>
            <a:r>
              <a:rPr lang="en-US" altLang="zh-CN" dirty="0" smtClean="0"/>
              <a:t>100</a:t>
            </a:r>
            <a:r>
              <a:rPr lang="zh-CN" altLang="zh-CN" dirty="0" smtClean="0"/>
              <a:t>时，平均赔付额为</a:t>
            </a:r>
            <a:r>
              <a:rPr lang="en-US" altLang="zh-CN" dirty="0" smtClean="0"/>
              <a:t>268.93</a:t>
            </a:r>
            <a:r>
              <a:rPr lang="zh-CN" altLang="zh-CN" dirty="0" smtClean="0"/>
              <a:t>，平均赔付额将减少</a:t>
            </a:r>
            <a:r>
              <a:rPr lang="en-US" altLang="zh-CN" dirty="0" smtClean="0"/>
              <a:t>14.88%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当取消免赔额时，则每张保单的平均赔付额等于对数正态分布的期望值</a:t>
            </a:r>
            <a:r>
              <a:rPr lang="en-US" altLang="zh-CN" dirty="0" smtClean="0"/>
              <a:t>356.49</a:t>
            </a:r>
            <a:r>
              <a:rPr lang="zh-CN" altLang="zh-CN" dirty="0" smtClean="0"/>
              <a:t>。由于医疗费用大于</a:t>
            </a:r>
            <a:r>
              <a:rPr lang="en-US" altLang="zh-CN" dirty="0" smtClean="0"/>
              <a:t>50</a:t>
            </a:r>
            <a:r>
              <a:rPr lang="zh-CN" altLang="zh-CN" dirty="0" smtClean="0"/>
              <a:t>元的概率为</a:t>
            </a:r>
            <a:r>
              <a:rPr lang="en-US" altLang="zh-CN" dirty="0" smtClean="0"/>
              <a:t>0.8876</a:t>
            </a:r>
            <a:r>
              <a:rPr lang="zh-CN" altLang="zh-CN" dirty="0" smtClean="0"/>
              <a:t>。若取消免赔额，理赔次数将会增加</a:t>
            </a:r>
            <a:r>
              <a:rPr lang="en-US" altLang="zh-CN" dirty="0" smtClean="0"/>
              <a:t>0.11569/0.88776</a:t>
            </a:r>
            <a:r>
              <a:rPr lang="zh-CN" altLang="zh-CN" dirty="0" smtClean="0"/>
              <a:t>＝</a:t>
            </a:r>
            <a:r>
              <a:rPr lang="en-US" altLang="zh-CN" dirty="0" smtClean="0"/>
              <a:t>12.66</a:t>
            </a:r>
            <a:r>
              <a:rPr lang="zh-CN" altLang="zh-CN" dirty="0" smtClean="0"/>
              <a:t>％。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zh-CN" dirty="0" smtClean="0"/>
              <a:t>当每张保单的最高赔付额不超过</a:t>
            </a:r>
            <a:r>
              <a:rPr lang="en-US" altLang="zh-CN" dirty="0" smtClean="0"/>
              <a:t>2000</a:t>
            </a:r>
            <a:r>
              <a:rPr lang="zh-CN" altLang="zh-CN" dirty="0" smtClean="0"/>
              <a:t>元时，每张的保单的平均赔付额为</a:t>
            </a:r>
            <a:r>
              <a:rPr lang="en-US" altLang="zh-CN" dirty="0" smtClean="0"/>
              <a:t>287.22</a:t>
            </a:r>
            <a:r>
              <a:rPr lang="zh-CN" altLang="zh-CN" dirty="0" smtClean="0"/>
              <a:t>，平均赔付额将减少</a:t>
            </a:r>
            <a:r>
              <a:rPr lang="en-US" altLang="zh-CN" dirty="0" smtClean="0"/>
              <a:t>7.1%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01565"/>
              </p:ext>
            </p:extLst>
          </p:nvPr>
        </p:nvGraphicFramePr>
        <p:xfrm>
          <a:off x="2771800" y="1268760"/>
          <a:ext cx="2765266" cy="4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3" imgW="1282700" imgH="203200" progId="Equation.DSMT4">
                  <p:embed/>
                </p:oleObj>
              </mc:Choice>
              <mc:Fallback>
                <p:oleObj name="Equation" r:id="rId3" imgW="1282700" imgH="203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268760"/>
                        <a:ext cx="2765266" cy="4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醒目.thmx</Template>
  <TotalTime>91</TotalTime>
  <Words>1202</Words>
  <Application>Microsoft Office PowerPoint</Application>
  <PresentationFormat>全屏显示(4:3)</PresentationFormat>
  <Paragraphs>195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Perception</vt:lpstr>
      <vt:lpstr>Equation</vt:lpstr>
      <vt:lpstr>MathType 6.0 Equation</vt:lpstr>
      <vt:lpstr>公式</vt:lpstr>
      <vt:lpstr>精算模型 </vt:lpstr>
      <vt:lpstr>构建精算模型的方法</vt:lpstr>
      <vt:lpstr>经验法的例子</vt:lpstr>
      <vt:lpstr>PowerPoint 演示文稿</vt:lpstr>
      <vt:lpstr>经验法的例子</vt:lpstr>
      <vt:lpstr>PowerPoint 演示文稿</vt:lpstr>
      <vt:lpstr>PowerPoint 演示文稿</vt:lpstr>
      <vt:lpstr>思考</vt:lpstr>
      <vt:lpstr>PowerPoint 演示文稿</vt:lpstr>
      <vt:lpstr>模型法的步骤</vt:lpstr>
      <vt:lpstr>参数模型法的优点</vt:lpstr>
      <vt:lpstr>本课程体系</vt:lpstr>
      <vt:lpstr>基本风险模型</vt:lpstr>
      <vt:lpstr>理赔额</vt:lpstr>
      <vt:lpstr>理赔额</vt:lpstr>
      <vt:lpstr>理赔次数</vt:lpstr>
      <vt:lpstr>理赔次数</vt:lpstr>
      <vt:lpstr>理赔次数</vt:lpstr>
      <vt:lpstr>总索赔模型</vt:lpstr>
      <vt:lpstr>总索赔模型</vt:lpstr>
      <vt:lpstr>PowerPoint 演示文稿</vt:lpstr>
      <vt:lpstr>PowerPoint 演示文稿</vt:lpstr>
      <vt:lpstr>长期风险模型</vt:lpstr>
      <vt:lpstr>长期风险模型</vt:lpstr>
      <vt:lpstr>PowerPoint 演示文稿</vt:lpstr>
      <vt:lpstr>PowerPoint 演示文稿</vt:lpstr>
      <vt:lpstr>模型估计与选择</vt:lpstr>
      <vt:lpstr>PowerPoint 演示文稿</vt:lpstr>
      <vt:lpstr>模型调整</vt:lpstr>
      <vt:lpstr>随机模拟</vt:lpstr>
      <vt:lpstr>模型法的步骤</vt:lpstr>
    </vt:vector>
  </TitlesOfParts>
  <Company>电脑公司增强版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孟生旺</cp:lastModifiedBy>
  <cp:revision>39</cp:revision>
  <dcterms:created xsi:type="dcterms:W3CDTF">2011-09-05T03:05:40Z</dcterms:created>
  <dcterms:modified xsi:type="dcterms:W3CDTF">2015-10-26T03:49:51Z</dcterms:modified>
</cp:coreProperties>
</file>