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0" r:id="rId3"/>
    <p:sldId id="269" r:id="rId4"/>
    <p:sldId id="271" r:id="rId5"/>
    <p:sldId id="259" r:id="rId6"/>
    <p:sldId id="272" r:id="rId7"/>
    <p:sldId id="274" r:id="rId8"/>
    <p:sldId id="273" r:id="rId9"/>
    <p:sldId id="258" r:id="rId10"/>
    <p:sldId id="266" r:id="rId11"/>
    <p:sldId id="275" r:id="rId12"/>
    <p:sldId id="260" r:id="rId13"/>
    <p:sldId id="276" r:id="rId14"/>
    <p:sldId id="261" r:id="rId15"/>
    <p:sldId id="262" r:id="rId16"/>
    <p:sldId id="263" r:id="rId17"/>
    <p:sldId id="278" r:id="rId18"/>
    <p:sldId id="279" r:id="rId19"/>
    <p:sldId id="280" r:id="rId20"/>
    <p:sldId id="281" r:id="rId21"/>
    <p:sldId id="277" r:id="rId22"/>
    <p:sldId id="282" r:id="rId23"/>
    <p:sldId id="265" r:id="rId24"/>
    <p:sldId id="28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ourses.bootcampspot.com/courses/117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Category:Zeybek_(Turkish_folk_dance)" TargetMode="Externa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49792" y="639097"/>
            <a:ext cx="7214690" cy="3686015"/>
          </a:xfrm>
        </p:spPr>
        <p:txBody>
          <a:bodyPr>
            <a:normAutofit/>
          </a:bodyPr>
          <a:lstStyle/>
          <a:p>
            <a:r>
              <a:rPr lang="en-US" sz="6000" dirty="0"/>
              <a:t>CULTURE-SPORT INDICATORS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728499" y="216486"/>
            <a:ext cx="5139037" cy="1021498"/>
          </a:xfrm>
        </p:spPr>
        <p:txBody>
          <a:bodyPr>
            <a:normAutofit fontScale="77500" lnSpcReduction="20000"/>
          </a:bodyPr>
          <a:lstStyle/>
          <a:p>
            <a:r>
              <a:rPr lang="en-CA" sz="1400" b="0" i="0" dirty="0">
                <a:effectLst/>
                <a:latin typeface="LatoWeb"/>
                <a:hlinkClick r:id="rId2"/>
              </a:rPr>
              <a:t>CARL-VIRT-DATA-PT-11-2021-U-B-TTH</a:t>
            </a:r>
          </a:p>
          <a:p>
            <a:r>
              <a:rPr lang="en-CA" sz="1400" b="0" i="0" dirty="0">
                <a:effectLst/>
                <a:latin typeface="LatoWeb"/>
                <a:hlinkClick r:id="rId2"/>
              </a:rPr>
              <a:t> </a:t>
            </a:r>
            <a:r>
              <a:rPr lang="en-CA" sz="1800" dirty="0">
                <a:solidFill>
                  <a:srgbClr val="333333"/>
                </a:solidFill>
                <a:effectLst/>
                <a:latin typeface="Noto Sans" panose="020B0502040504020204" pitchFamily="34" charset="0"/>
                <a:ea typeface="Times New Roman" panose="02020603050405020304" pitchFamily="18" charset="0"/>
              </a:rPr>
              <a:t>Carleton U-boot camp, apr 2022</a:t>
            </a:r>
          </a:p>
          <a:p>
            <a:r>
              <a:rPr lang="en-CA" sz="1800" dirty="0">
                <a:solidFill>
                  <a:srgbClr val="333333"/>
                </a:solidFill>
                <a:latin typeface="Noto Sans" panose="020B0502040504020204" pitchFamily="34" charset="0"/>
              </a:rPr>
              <a:t>Final project BY hulya gunay</a:t>
            </a:r>
            <a:endParaRPr lang="en-US" sz="2400" dirty="0">
              <a:solidFill>
                <a:schemeClr val="tx1">
                  <a:lumMod val="85000"/>
                  <a:lumOff val="15000"/>
                </a:schemeClr>
              </a:solidFill>
            </a:endParaRPr>
          </a:p>
        </p:txBody>
      </p:sp>
      <p:pic>
        <p:nvPicPr>
          <p:cNvPr id="5" name="Picture 4" descr="Hand molding clay">
            <a:extLst>
              <a:ext uri="{FF2B5EF4-FFF2-40B4-BE49-F238E27FC236}">
                <a16:creationId xmlns:a16="http://schemas.microsoft.com/office/drawing/2014/main" id="{282CF6DD-7FE8-4063-9551-1B7BBCE92A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1810730"/>
            <a:ext cx="4635315" cy="3236540"/>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DB550DD2-2849-46DB-AB82-16F54661CB7C}"/>
              </a:ext>
            </a:extLst>
          </p:cNvPr>
          <p:cNvSpPr txBox="1">
            <a:spLocks/>
          </p:cNvSpPr>
          <p:nvPr/>
        </p:nvSpPr>
        <p:spPr>
          <a:xfrm>
            <a:off x="5442153" y="4825139"/>
            <a:ext cx="513903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CA" sz="1800" dirty="0">
                <a:solidFill>
                  <a:srgbClr val="333333"/>
                </a:solidFill>
                <a:latin typeface="Noto Sans" panose="020B0502040504020204" pitchFamily="34" charset="0"/>
                <a:ea typeface="Times New Roman" panose="02020603050405020304" pitchFamily="18" charset="0"/>
              </a:rPr>
              <a:t>Provincial and Territorial Culture &amp; sport Indicators data analysis</a:t>
            </a:r>
            <a:endParaRPr lang="en-US"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79" y="4799361"/>
            <a:ext cx="10113645" cy="1742115"/>
          </a:xfrm>
        </p:spPr>
        <p:txBody>
          <a:bodyPr anchor="b">
            <a:normAutofit/>
          </a:bodyPr>
          <a:lstStyle/>
          <a:p>
            <a:pPr lvl="0"/>
            <a:r>
              <a:rPr lang="en-US" sz="2800" b="1" i="1" dirty="0"/>
              <a:t>Extracting, transforming, loading data:</a:t>
            </a:r>
            <a:br>
              <a:rPr lang="en-US" sz="4400" i="1" dirty="0"/>
            </a:br>
            <a:r>
              <a:rPr lang="en-US" sz="2000" i="1" dirty="0"/>
              <a:t>This image shows the data after cleaning from null values, unwanted characters in integer cells. GDP values for each domain are grouped and a total GDP is calculated.</a:t>
            </a:r>
          </a:p>
        </p:txBody>
      </p:sp>
      <p:sp>
        <p:nvSpPr>
          <p:cNvPr id="10" name="Picture Placeholder 9">
            <a:extLst>
              <a:ext uri="{FF2B5EF4-FFF2-40B4-BE49-F238E27FC236}">
                <a16:creationId xmlns:a16="http://schemas.microsoft.com/office/drawing/2014/main" id="{62884C33-991D-44A5-8F9D-D324C02B4366}"/>
              </a:ext>
            </a:extLst>
          </p:cNvPr>
          <p:cNvSpPr>
            <a:spLocks noGrp="1"/>
          </p:cNvSpPr>
          <p:nvPr>
            <p:ph type="pic" idx="1"/>
          </p:nvPr>
        </p:nvSpPr>
        <p:spPr/>
      </p:sp>
      <p:pic>
        <p:nvPicPr>
          <p:cNvPr id="12" name="Picture 11">
            <a:extLst>
              <a:ext uri="{FF2B5EF4-FFF2-40B4-BE49-F238E27FC236}">
                <a16:creationId xmlns:a16="http://schemas.microsoft.com/office/drawing/2014/main" id="{73CA8A3D-96C6-490D-B49F-0F618FA08691}"/>
              </a:ext>
            </a:extLst>
          </p:cNvPr>
          <p:cNvPicPr>
            <a:picLocks noChangeAspect="1"/>
          </p:cNvPicPr>
          <p:nvPr/>
        </p:nvPicPr>
        <p:blipFill>
          <a:blip r:embed="rId2"/>
          <a:stretch>
            <a:fillRect/>
          </a:stretch>
        </p:blipFill>
        <p:spPr>
          <a:xfrm>
            <a:off x="139652" y="147027"/>
            <a:ext cx="11624455" cy="4431323"/>
          </a:xfrm>
          <a:prstGeom prst="rect">
            <a:avLst/>
          </a:prstGeom>
        </p:spPr>
      </p:pic>
    </p:spTree>
    <p:extLst>
      <p:ext uri="{BB962C8B-B14F-4D97-AF65-F5344CB8AC3E}">
        <p14:creationId xmlns:p14="http://schemas.microsoft.com/office/powerpoint/2010/main" val="184185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298938" y="786383"/>
            <a:ext cx="4090182" cy="5122048"/>
          </a:xfrm>
        </p:spPr>
        <p:txBody>
          <a:bodyPr anchor="b">
            <a:noAutofit/>
          </a:bodyPr>
          <a:lstStyle/>
          <a:p>
            <a:pPr lvl="0"/>
            <a:r>
              <a:rPr lang="en-US" sz="2400" b="1" i="1" dirty="0"/>
              <a:t>Extracting, transforming, loading data:</a:t>
            </a:r>
            <a:br>
              <a:rPr lang="en-US" sz="2400" b="1" i="1" dirty="0"/>
            </a:br>
            <a:br>
              <a:rPr lang="en-US" sz="2400" i="1" dirty="0"/>
            </a:br>
            <a:r>
              <a:rPr lang="en-US" sz="2400" i="1" dirty="0"/>
              <a:t>This image shows the dataset where data is prepared for Machine Learning algorithms. Swap, melt and transform operations are used to create a new dataset that consist of domain name, year and GDP columns.</a:t>
            </a:r>
          </a:p>
        </p:txBody>
      </p:sp>
      <p:pic>
        <p:nvPicPr>
          <p:cNvPr id="4" name="Picture Placeholder 3">
            <a:extLst>
              <a:ext uri="{FF2B5EF4-FFF2-40B4-BE49-F238E27FC236}">
                <a16:creationId xmlns:a16="http://schemas.microsoft.com/office/drawing/2014/main" id="{4FFE1850-5732-4F63-8A4D-E4809CB5E222}"/>
              </a:ext>
            </a:extLst>
          </p:cNvPr>
          <p:cNvPicPr>
            <a:picLocks noGrp="1" noChangeAspect="1"/>
          </p:cNvPicPr>
          <p:nvPr>
            <p:ph idx="1"/>
          </p:nvPr>
        </p:nvPicPr>
        <p:blipFill rotWithShape="1">
          <a:blip r:embed="rId2"/>
          <a:srcRect t="6111" r="4" b="792"/>
          <a:stretch/>
        </p:blipFill>
        <p:spPr>
          <a:xfrm>
            <a:off x="5458984" y="812799"/>
            <a:ext cx="5928344" cy="5294757"/>
          </a:xfrm>
          <a:noFill/>
        </p:spPr>
      </p:pic>
    </p:spTree>
    <p:extLst>
      <p:ext uri="{BB962C8B-B14F-4D97-AF65-F5344CB8AC3E}">
        <p14:creationId xmlns:p14="http://schemas.microsoft.com/office/powerpoint/2010/main" val="413073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6C6955-94F2-7134-8FAD-99F564B0E000}"/>
              </a:ext>
            </a:extLst>
          </p:cNvPr>
          <p:cNvSpPr>
            <a:spLocks noGrp="1"/>
          </p:cNvSpPr>
          <p:nvPr>
            <p:ph type="title"/>
          </p:nvPr>
        </p:nvSpPr>
        <p:spPr>
          <a:xfrm>
            <a:off x="1066800" y="445099"/>
            <a:ext cx="10058400" cy="1450757"/>
          </a:xfrm>
        </p:spPr>
        <p:txBody>
          <a:bodyPr>
            <a:normAutofit fontScale="90000"/>
          </a:bodyPr>
          <a:lstStyle/>
          <a:p>
            <a:r>
              <a:rPr lang="en-US" b="1" dirty="0"/>
              <a:t>Visualizing data:</a:t>
            </a:r>
            <a:br>
              <a:rPr lang="en-US" b="1" dirty="0"/>
            </a:br>
            <a:r>
              <a:rPr lang="en-US" sz="2000" dirty="0"/>
              <a:t>Matplotlib, </a:t>
            </a:r>
            <a:r>
              <a:rPr lang="en-US" sz="2000" dirty="0" err="1"/>
              <a:t>numpy</a:t>
            </a:r>
            <a:r>
              <a:rPr lang="en-US" sz="2000" dirty="0"/>
              <a:t>, seaborn, pandas libraries and Python language in Jupyter notebooks are used for data visualization. This image show the data and plot for Visual and Applied Arts domain and its GDP since 2010. As seen the GDP brings more income and since 2014 there is a trend of increase. In 2013 there was a big decrease compared to previous years.</a:t>
            </a:r>
            <a:endParaRPr lang="en-US" b="1" dirty="0"/>
          </a:p>
        </p:txBody>
      </p:sp>
      <p:pic>
        <p:nvPicPr>
          <p:cNvPr id="5" name="Picture 4">
            <a:extLst>
              <a:ext uri="{FF2B5EF4-FFF2-40B4-BE49-F238E27FC236}">
                <a16:creationId xmlns:a16="http://schemas.microsoft.com/office/drawing/2014/main" id="{91BA9738-F712-43D1-9F9A-CCC3D87A1710}"/>
              </a:ext>
            </a:extLst>
          </p:cNvPr>
          <p:cNvPicPr>
            <a:picLocks noChangeAspect="1"/>
          </p:cNvPicPr>
          <p:nvPr/>
        </p:nvPicPr>
        <p:blipFill>
          <a:blip r:embed="rId2"/>
          <a:stretch>
            <a:fillRect/>
          </a:stretch>
        </p:blipFill>
        <p:spPr>
          <a:xfrm>
            <a:off x="1459650" y="2222188"/>
            <a:ext cx="2384561" cy="3766633"/>
          </a:xfrm>
          <a:prstGeom prst="rect">
            <a:avLst/>
          </a:prstGeom>
        </p:spPr>
      </p:pic>
      <p:pic>
        <p:nvPicPr>
          <p:cNvPr id="11" name="Picture 10">
            <a:extLst>
              <a:ext uri="{FF2B5EF4-FFF2-40B4-BE49-F238E27FC236}">
                <a16:creationId xmlns:a16="http://schemas.microsoft.com/office/drawing/2014/main" id="{27ED61CC-58A4-487C-952F-C004189113D3}"/>
              </a:ext>
            </a:extLst>
          </p:cNvPr>
          <p:cNvPicPr>
            <a:picLocks noChangeAspect="1"/>
          </p:cNvPicPr>
          <p:nvPr/>
        </p:nvPicPr>
        <p:blipFill>
          <a:blip r:embed="rId3"/>
          <a:stretch>
            <a:fillRect/>
          </a:stretch>
        </p:blipFill>
        <p:spPr>
          <a:xfrm>
            <a:off x="5269840" y="2274699"/>
            <a:ext cx="4872536" cy="3661610"/>
          </a:xfrm>
          <a:prstGeom prst="rect">
            <a:avLst/>
          </a:prstGeom>
        </p:spPr>
      </p:pic>
    </p:spTree>
    <p:extLst>
      <p:ext uri="{BB962C8B-B14F-4D97-AF65-F5344CB8AC3E}">
        <p14:creationId xmlns:p14="http://schemas.microsoft.com/office/powerpoint/2010/main" val="191957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6C6955-94F2-7134-8FAD-99F564B0E000}"/>
              </a:ext>
            </a:extLst>
          </p:cNvPr>
          <p:cNvSpPr>
            <a:spLocks noGrp="1"/>
          </p:cNvSpPr>
          <p:nvPr>
            <p:ph type="title"/>
          </p:nvPr>
        </p:nvSpPr>
        <p:spPr>
          <a:xfrm>
            <a:off x="829056" y="1028250"/>
            <a:ext cx="10058400" cy="1450757"/>
          </a:xfrm>
        </p:spPr>
        <p:txBody>
          <a:bodyPr>
            <a:normAutofit fontScale="90000"/>
          </a:bodyPr>
          <a:lstStyle/>
          <a:p>
            <a:r>
              <a:rPr lang="en-US" b="1" dirty="0"/>
              <a:t>Visualizing data:</a:t>
            </a:r>
            <a:br>
              <a:rPr lang="en-US" b="1" dirty="0"/>
            </a:br>
            <a:r>
              <a:rPr lang="en-US" sz="2000" dirty="0"/>
              <a:t>These images show the datasets and plot for ‘Visual and Applied Arts’ and ‘Written and Published Works’ domains and its GDP since 2010 in the same plot. As seen below the GDP brings more income since 2014 for Vis</a:t>
            </a:r>
            <a:r>
              <a:rPr lang="en-US" sz="2000" u="sng" dirty="0"/>
              <a:t>u</a:t>
            </a:r>
            <a:r>
              <a:rPr lang="en-US" sz="2000" dirty="0"/>
              <a:t>al and Applied Arts and there is a trend of increase. In 2013 there was a big decrease compared to previous years. As for the “Written and Published Works’ culture domain the GDP increases until 2018 except for very low GDP for 2015. Since 2018 there is a big loss in GDP.</a:t>
            </a:r>
            <a:endParaRPr lang="en-US" b="1" dirty="0"/>
          </a:p>
        </p:txBody>
      </p:sp>
      <p:pic>
        <p:nvPicPr>
          <p:cNvPr id="5" name="Picture 4">
            <a:extLst>
              <a:ext uri="{FF2B5EF4-FFF2-40B4-BE49-F238E27FC236}">
                <a16:creationId xmlns:a16="http://schemas.microsoft.com/office/drawing/2014/main" id="{91BA9738-F712-43D1-9F9A-CCC3D87A1710}"/>
              </a:ext>
            </a:extLst>
          </p:cNvPr>
          <p:cNvPicPr>
            <a:picLocks noChangeAspect="1"/>
          </p:cNvPicPr>
          <p:nvPr/>
        </p:nvPicPr>
        <p:blipFill>
          <a:blip r:embed="rId2"/>
          <a:stretch>
            <a:fillRect/>
          </a:stretch>
        </p:blipFill>
        <p:spPr>
          <a:xfrm>
            <a:off x="1329023" y="2676954"/>
            <a:ext cx="1765869" cy="2789352"/>
          </a:xfrm>
          <a:prstGeom prst="rect">
            <a:avLst/>
          </a:prstGeom>
        </p:spPr>
      </p:pic>
      <p:pic>
        <p:nvPicPr>
          <p:cNvPr id="3" name="Picture 2">
            <a:extLst>
              <a:ext uri="{FF2B5EF4-FFF2-40B4-BE49-F238E27FC236}">
                <a16:creationId xmlns:a16="http://schemas.microsoft.com/office/drawing/2014/main" id="{29B87C5E-0C3C-4E16-B990-31F10F4F8712}"/>
              </a:ext>
            </a:extLst>
          </p:cNvPr>
          <p:cNvPicPr>
            <a:picLocks noChangeAspect="1"/>
          </p:cNvPicPr>
          <p:nvPr/>
        </p:nvPicPr>
        <p:blipFill>
          <a:blip r:embed="rId3"/>
          <a:stretch>
            <a:fillRect/>
          </a:stretch>
        </p:blipFill>
        <p:spPr>
          <a:xfrm>
            <a:off x="5293399" y="2397967"/>
            <a:ext cx="5714571" cy="3673408"/>
          </a:xfrm>
          <a:prstGeom prst="rect">
            <a:avLst/>
          </a:prstGeom>
        </p:spPr>
      </p:pic>
      <p:pic>
        <p:nvPicPr>
          <p:cNvPr id="6" name="Picture 5">
            <a:extLst>
              <a:ext uri="{FF2B5EF4-FFF2-40B4-BE49-F238E27FC236}">
                <a16:creationId xmlns:a16="http://schemas.microsoft.com/office/drawing/2014/main" id="{CDF5B17B-A2E6-4EFA-92D5-F8B5E08A4942}"/>
              </a:ext>
            </a:extLst>
          </p:cNvPr>
          <p:cNvPicPr>
            <a:picLocks noChangeAspect="1"/>
          </p:cNvPicPr>
          <p:nvPr/>
        </p:nvPicPr>
        <p:blipFill>
          <a:blip r:embed="rId4"/>
          <a:stretch>
            <a:fillRect/>
          </a:stretch>
        </p:blipFill>
        <p:spPr>
          <a:xfrm>
            <a:off x="3094892" y="2671173"/>
            <a:ext cx="1798476" cy="2987299"/>
          </a:xfrm>
          <a:prstGeom prst="rect">
            <a:avLst/>
          </a:prstGeom>
        </p:spPr>
      </p:pic>
    </p:spTree>
    <p:extLst>
      <p:ext uri="{BB962C8B-B14F-4D97-AF65-F5344CB8AC3E}">
        <p14:creationId xmlns:p14="http://schemas.microsoft.com/office/powerpoint/2010/main" val="3435584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6A4F9-89E5-494F-A995-272793A76679}"/>
              </a:ext>
            </a:extLst>
          </p:cNvPr>
          <p:cNvSpPr>
            <a:spLocks noGrp="1"/>
          </p:cNvSpPr>
          <p:nvPr>
            <p:ph type="title"/>
          </p:nvPr>
        </p:nvSpPr>
        <p:spPr/>
        <p:txBody>
          <a:bodyPr/>
          <a:lstStyle/>
          <a:p>
            <a:r>
              <a:rPr lang="en-CA" dirty="0"/>
              <a:t>Loading Data-SQL</a:t>
            </a:r>
          </a:p>
        </p:txBody>
      </p:sp>
      <p:sp>
        <p:nvSpPr>
          <p:cNvPr id="3" name="Content Placeholder 2">
            <a:extLst>
              <a:ext uri="{FF2B5EF4-FFF2-40B4-BE49-F238E27FC236}">
                <a16:creationId xmlns:a16="http://schemas.microsoft.com/office/drawing/2014/main" id="{7872588A-C2F6-430F-B84E-A80D09556250}"/>
              </a:ext>
            </a:extLst>
          </p:cNvPr>
          <p:cNvSpPr>
            <a:spLocks noGrp="1"/>
          </p:cNvSpPr>
          <p:nvPr>
            <p:ph idx="1"/>
          </p:nvPr>
        </p:nvSpPr>
        <p:spPr>
          <a:xfrm>
            <a:off x="1097280" y="1938528"/>
            <a:ext cx="10058400" cy="821788"/>
          </a:xfrm>
        </p:spPr>
        <p:txBody>
          <a:bodyPr>
            <a:normAutofit fontScale="85000" lnSpcReduction="20000"/>
          </a:bodyPr>
          <a:lstStyle/>
          <a:p>
            <a:r>
              <a:rPr lang="en-CA" dirty="0"/>
              <a:t>Using a </a:t>
            </a:r>
            <a:r>
              <a:rPr lang="en-CA" dirty="0" err="1"/>
              <a:t>sqlchemy</a:t>
            </a:r>
            <a:r>
              <a:rPr lang="en-CA" dirty="0"/>
              <a:t> library the data is saved by creating the database engine,</a:t>
            </a:r>
            <a:r>
              <a:rPr lang="en-US" dirty="0"/>
              <a:t> loaded dataset to a SQL table. </a:t>
            </a:r>
            <a:r>
              <a:rPr lang="en-US" dirty="0" err="1"/>
              <a:t>pgAdmin</a:t>
            </a:r>
            <a:r>
              <a:rPr lang="en-US" dirty="0"/>
              <a:t> is used to run </a:t>
            </a:r>
            <a:r>
              <a:rPr lang="en-US" dirty="0" err="1"/>
              <a:t>postgreSQL</a:t>
            </a:r>
            <a:r>
              <a:rPr lang="en-US" dirty="0"/>
              <a:t> queries on the table and exported as a new .csv table. The first table is </a:t>
            </a:r>
            <a:r>
              <a:rPr lang="en-US" dirty="0" err="1"/>
              <a:t>culture_tbl</a:t>
            </a:r>
            <a:r>
              <a:rPr lang="en-US" dirty="0"/>
              <a:t> after the initial ET process. This table is exported as </a:t>
            </a:r>
            <a:r>
              <a:rPr lang="en-US" b="1" dirty="0"/>
              <a:t>culture_table.csv </a:t>
            </a:r>
            <a:r>
              <a:rPr lang="en-US" dirty="0"/>
              <a:t>and used for data wrangling.</a:t>
            </a:r>
            <a:endParaRPr lang="en-CA" dirty="0"/>
          </a:p>
        </p:txBody>
      </p:sp>
      <p:pic>
        <p:nvPicPr>
          <p:cNvPr id="5" name="Picture 4">
            <a:extLst>
              <a:ext uri="{FF2B5EF4-FFF2-40B4-BE49-F238E27FC236}">
                <a16:creationId xmlns:a16="http://schemas.microsoft.com/office/drawing/2014/main" id="{57DEF406-8864-4B38-B639-4A6E71BFD91A}"/>
              </a:ext>
            </a:extLst>
          </p:cNvPr>
          <p:cNvPicPr>
            <a:picLocks noChangeAspect="1"/>
          </p:cNvPicPr>
          <p:nvPr/>
        </p:nvPicPr>
        <p:blipFill>
          <a:blip r:embed="rId2"/>
          <a:stretch>
            <a:fillRect/>
          </a:stretch>
        </p:blipFill>
        <p:spPr>
          <a:xfrm>
            <a:off x="541622" y="3114539"/>
            <a:ext cx="1884127" cy="2499193"/>
          </a:xfrm>
          <a:prstGeom prst="rect">
            <a:avLst/>
          </a:prstGeom>
        </p:spPr>
      </p:pic>
      <p:pic>
        <p:nvPicPr>
          <p:cNvPr id="7" name="Picture 6">
            <a:extLst>
              <a:ext uri="{FF2B5EF4-FFF2-40B4-BE49-F238E27FC236}">
                <a16:creationId xmlns:a16="http://schemas.microsoft.com/office/drawing/2014/main" id="{236D034F-1E15-4578-AABA-840C2D0A99E6}"/>
              </a:ext>
            </a:extLst>
          </p:cNvPr>
          <p:cNvPicPr>
            <a:picLocks noChangeAspect="1"/>
          </p:cNvPicPr>
          <p:nvPr/>
        </p:nvPicPr>
        <p:blipFill>
          <a:blip r:embed="rId3"/>
          <a:stretch>
            <a:fillRect/>
          </a:stretch>
        </p:blipFill>
        <p:spPr>
          <a:xfrm>
            <a:off x="2320869" y="3114539"/>
            <a:ext cx="9467622" cy="2499192"/>
          </a:xfrm>
          <a:prstGeom prst="rect">
            <a:avLst/>
          </a:prstGeom>
        </p:spPr>
      </p:pic>
    </p:spTree>
    <p:extLst>
      <p:ext uri="{BB962C8B-B14F-4D97-AF65-F5344CB8AC3E}">
        <p14:creationId xmlns:p14="http://schemas.microsoft.com/office/powerpoint/2010/main" val="360425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AD1A-C085-4052-824F-9BA2620F97BE}"/>
              </a:ext>
            </a:extLst>
          </p:cNvPr>
          <p:cNvSpPr>
            <a:spLocks noGrp="1"/>
          </p:cNvSpPr>
          <p:nvPr>
            <p:ph type="title"/>
          </p:nvPr>
        </p:nvSpPr>
        <p:spPr>
          <a:xfrm>
            <a:off x="1097280" y="286603"/>
            <a:ext cx="10058400" cy="1554389"/>
          </a:xfrm>
        </p:spPr>
        <p:txBody>
          <a:bodyPr/>
          <a:lstStyle/>
          <a:p>
            <a:r>
              <a:rPr lang="en-CA" dirty="0"/>
              <a:t>Loading Data - SQL</a:t>
            </a:r>
          </a:p>
        </p:txBody>
      </p:sp>
      <p:sp>
        <p:nvSpPr>
          <p:cNvPr id="3" name="Content Placeholder 2">
            <a:extLst>
              <a:ext uri="{FF2B5EF4-FFF2-40B4-BE49-F238E27FC236}">
                <a16:creationId xmlns:a16="http://schemas.microsoft.com/office/drawing/2014/main" id="{68D11F74-B491-4F88-B730-1DC8C65EA02D}"/>
              </a:ext>
            </a:extLst>
          </p:cNvPr>
          <p:cNvSpPr>
            <a:spLocks noGrp="1"/>
          </p:cNvSpPr>
          <p:nvPr>
            <p:ph idx="1"/>
          </p:nvPr>
        </p:nvSpPr>
        <p:spPr>
          <a:xfrm>
            <a:off x="1097280" y="1950720"/>
            <a:ext cx="10058400" cy="987552"/>
          </a:xfrm>
        </p:spPr>
        <p:txBody>
          <a:bodyPr>
            <a:normAutofit fontScale="77500" lnSpcReduction="20000"/>
          </a:bodyPr>
          <a:lstStyle/>
          <a:p>
            <a:r>
              <a:rPr lang="en-CA" dirty="0"/>
              <a:t>Using </a:t>
            </a:r>
            <a:r>
              <a:rPr lang="en-CA" dirty="0" err="1"/>
              <a:t>sqlchemy</a:t>
            </a:r>
            <a:r>
              <a:rPr lang="en-CA" dirty="0"/>
              <a:t> library the data is saved by creating the database engine,</a:t>
            </a:r>
            <a:r>
              <a:rPr lang="en-US" dirty="0"/>
              <a:t> loaded dataset to a SQL table. </a:t>
            </a:r>
            <a:r>
              <a:rPr lang="en-US" dirty="0" err="1"/>
              <a:t>pgAdmin</a:t>
            </a:r>
            <a:r>
              <a:rPr lang="en-US" dirty="0"/>
              <a:t> is used to run SQL queries on the table and exported as a new .csv table. The second table is </a:t>
            </a:r>
            <a:r>
              <a:rPr lang="en-US" b="1" dirty="0" err="1"/>
              <a:t>culture_year_gdp</a:t>
            </a:r>
            <a:r>
              <a:rPr lang="en-US" b="1" dirty="0"/>
              <a:t> table</a:t>
            </a:r>
            <a:r>
              <a:rPr lang="en-US" dirty="0"/>
              <a:t> that has a cleaner data for using Machine Learning. This table is exported as </a:t>
            </a:r>
            <a:r>
              <a:rPr lang="en-US" b="1" dirty="0"/>
              <a:t>culture_year_gdp.csv </a:t>
            </a:r>
            <a:r>
              <a:rPr lang="en-US" dirty="0"/>
              <a:t>and used for data wrangling.</a:t>
            </a:r>
            <a:endParaRPr lang="en-CA" dirty="0"/>
          </a:p>
          <a:p>
            <a:endParaRPr lang="en-CA" dirty="0"/>
          </a:p>
        </p:txBody>
      </p:sp>
      <p:pic>
        <p:nvPicPr>
          <p:cNvPr id="5" name="Picture 4">
            <a:extLst>
              <a:ext uri="{FF2B5EF4-FFF2-40B4-BE49-F238E27FC236}">
                <a16:creationId xmlns:a16="http://schemas.microsoft.com/office/drawing/2014/main" id="{675BF9F9-AA4D-4304-9A5E-E45A11988F33}"/>
              </a:ext>
            </a:extLst>
          </p:cNvPr>
          <p:cNvPicPr>
            <a:picLocks noChangeAspect="1"/>
          </p:cNvPicPr>
          <p:nvPr/>
        </p:nvPicPr>
        <p:blipFill>
          <a:blip r:embed="rId2"/>
          <a:stretch>
            <a:fillRect/>
          </a:stretch>
        </p:blipFill>
        <p:spPr>
          <a:xfrm>
            <a:off x="1304794" y="2938272"/>
            <a:ext cx="9582411" cy="3413760"/>
          </a:xfrm>
          <a:prstGeom prst="rect">
            <a:avLst/>
          </a:prstGeom>
        </p:spPr>
      </p:pic>
    </p:spTree>
    <p:extLst>
      <p:ext uri="{BB962C8B-B14F-4D97-AF65-F5344CB8AC3E}">
        <p14:creationId xmlns:p14="http://schemas.microsoft.com/office/powerpoint/2010/main" val="2138610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C8D-F9C9-4D25-9363-41BFCBF0E34D}"/>
              </a:ext>
            </a:extLst>
          </p:cNvPr>
          <p:cNvSpPr>
            <a:spLocks noGrp="1"/>
          </p:cNvSpPr>
          <p:nvPr>
            <p:ph type="title"/>
          </p:nvPr>
        </p:nvSpPr>
        <p:spPr/>
        <p:txBody>
          <a:bodyPr>
            <a:normAutofit/>
          </a:bodyPr>
          <a:lstStyle/>
          <a:p>
            <a:r>
              <a:rPr lang="en-CA" dirty="0"/>
              <a:t>Machine Learning</a:t>
            </a:r>
            <a:br>
              <a:rPr lang="en-CA" dirty="0"/>
            </a:br>
            <a:r>
              <a:rPr lang="en-CA" sz="2000" b="1" dirty="0">
                <a:solidFill>
                  <a:srgbClr val="555555"/>
                </a:solidFill>
                <a:effectLst/>
                <a:latin typeface="Arial" panose="020B0604020202020204" pitchFamily="34" charset="0"/>
                <a:ea typeface="Times New Roman" panose="02020603050405020304" pitchFamily="18" charset="0"/>
                <a:cs typeface="Times New Roman" panose="02020603050405020304" pitchFamily="18" charset="0"/>
              </a:rPr>
              <a:t>Simple Linear Regression Supervised ML algorithm</a:t>
            </a:r>
            <a:endParaRPr lang="en-CA" sz="2000" dirty="0"/>
          </a:p>
        </p:txBody>
      </p:sp>
      <p:sp>
        <p:nvSpPr>
          <p:cNvPr id="3" name="Content Placeholder 2">
            <a:extLst>
              <a:ext uri="{FF2B5EF4-FFF2-40B4-BE49-F238E27FC236}">
                <a16:creationId xmlns:a16="http://schemas.microsoft.com/office/drawing/2014/main" id="{AE6E0EBD-CCAF-4AE5-B20F-DFB28D082A96}"/>
              </a:ext>
            </a:extLst>
          </p:cNvPr>
          <p:cNvSpPr>
            <a:spLocks noGrp="1"/>
          </p:cNvSpPr>
          <p:nvPr>
            <p:ph idx="1"/>
          </p:nvPr>
        </p:nvSpPr>
        <p:spPr/>
        <p:txBody>
          <a:bodyPr>
            <a:normAutofit lnSpcReduction="10000"/>
          </a:bodyPr>
          <a:lstStyle/>
          <a:p>
            <a:r>
              <a:rPr lang="en-CA" sz="1800" dirty="0">
                <a:solidFill>
                  <a:srgbClr val="555555"/>
                </a:solidFill>
                <a:effectLst/>
                <a:latin typeface="Arial" panose="020B0604020202020204" pitchFamily="34" charset="0"/>
                <a:ea typeface="Times New Roman" panose="02020603050405020304" pitchFamily="18" charset="0"/>
              </a:rPr>
              <a:t>The regression predicts continuous value outputs. Dataset has 22 subdomains meaning 22 different culture branches </a:t>
            </a:r>
            <a:r>
              <a:rPr lang="en-CA" sz="1800" dirty="0">
                <a:solidFill>
                  <a:srgbClr val="555555"/>
                </a:solidFill>
                <a:latin typeface="Arial" panose="020B0604020202020204" pitchFamily="34" charset="0"/>
                <a:ea typeface="Times New Roman" panose="02020603050405020304" pitchFamily="18" charset="0"/>
              </a:rPr>
              <a:t>that the GDP is collected for. I grouped the data under the given domains. </a:t>
            </a:r>
            <a:r>
              <a:rPr lang="en-CA" sz="1800" dirty="0">
                <a:solidFill>
                  <a:srgbClr val="555555"/>
                </a:solidFill>
                <a:effectLst/>
                <a:latin typeface="Arial" panose="020B0604020202020204" pitchFamily="34" charset="0"/>
                <a:ea typeface="Times New Roman" panose="02020603050405020304" pitchFamily="18" charset="0"/>
              </a:rPr>
              <a:t>My </a:t>
            </a:r>
            <a:r>
              <a:rPr lang="en-CA" sz="1800" dirty="0">
                <a:solidFill>
                  <a:srgbClr val="555555"/>
                </a:solidFill>
                <a:effectLst/>
                <a:latin typeface="Arial" panose="020B0604020202020204" pitchFamily="34" charset="0"/>
                <a:ea typeface="Times New Roman" panose="02020603050405020304" pitchFamily="18" charset="0"/>
                <a:cs typeface="Times New Roman" panose="02020603050405020304" pitchFamily="18" charset="0"/>
              </a:rPr>
              <a:t>focus is on one of the 12 culture domains. This domain has data for ten years of GDP figures.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solidFill>
                  <a:srgbClr val="555555"/>
                </a:solidFill>
                <a:effectLst/>
                <a:latin typeface="Arial" panose="020B0604020202020204" pitchFamily="34" charset="0"/>
                <a:ea typeface="Times New Roman" panose="02020603050405020304" pitchFamily="18" charset="0"/>
                <a:cs typeface="Times New Roman" panose="02020603050405020304" pitchFamily="18" charset="0"/>
              </a:rPr>
              <a:t>I demonstrated my study with simple linear regression using Scikit-Learn library. The reason I’ve chosen the linear regression theory is that I have a small amount of data and need to draw a relationship between years and GDP.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solidFill>
                  <a:srgbClr val="555555"/>
                </a:solidFill>
                <a:effectLst/>
                <a:latin typeface="Arial" panose="020B0604020202020204" pitchFamily="34" charset="0"/>
                <a:ea typeface="Times New Roman" panose="02020603050405020304" pitchFamily="18" charset="0"/>
                <a:cs typeface="Times New Roman" panose="02020603050405020304" pitchFamily="18" charset="0"/>
              </a:rPr>
              <a:t>I want to be able to find out given the number of years for a culture domain how high of GDP can the domain achieve?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CA" sz="1800" b="1" dirty="0">
                <a:solidFill>
                  <a:srgbClr val="555555"/>
                </a:solidFill>
                <a:effectLst/>
                <a:latin typeface="Arial" panose="020B0604020202020204" pitchFamily="34" charset="0"/>
                <a:ea typeface="Times New Roman" panose="02020603050405020304" pitchFamily="18" charset="0"/>
                <a:cs typeface="Times New Roman" panose="02020603050405020304" pitchFamily="18" charset="0"/>
              </a:rPr>
              <a:t>X axis: number of years 			y axis: GDP values</a:t>
            </a:r>
            <a:endParaRPr lang="en-CA"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642231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C8D-F9C9-4D25-9363-41BFCBF0E34D}"/>
              </a:ext>
            </a:extLst>
          </p:cNvPr>
          <p:cNvSpPr>
            <a:spLocks noGrp="1"/>
          </p:cNvSpPr>
          <p:nvPr>
            <p:ph type="title"/>
          </p:nvPr>
        </p:nvSpPr>
        <p:spPr>
          <a:xfrm>
            <a:off x="643466" y="268225"/>
            <a:ext cx="3517567" cy="2109215"/>
          </a:xfrm>
        </p:spPr>
        <p:txBody>
          <a:bodyPr anchor="b">
            <a:normAutofit/>
          </a:bodyPr>
          <a:lstStyle/>
          <a:p>
            <a:r>
              <a:rPr lang="en-CA" sz="2800" dirty="0"/>
              <a:t>Machine Learning</a:t>
            </a:r>
            <a:br>
              <a:rPr lang="en-CA" sz="2800" dirty="0"/>
            </a:br>
            <a:r>
              <a:rPr lang="en-CA" sz="2800" b="1" dirty="0">
                <a:effectLst/>
              </a:rPr>
              <a:t>Simple Linear Regression Supervised ML algorithm</a:t>
            </a:r>
            <a:endParaRPr lang="en-CA" sz="2800" dirty="0"/>
          </a:p>
        </p:txBody>
      </p:sp>
      <p:pic>
        <p:nvPicPr>
          <p:cNvPr id="6" name="Picture 5" descr="Chart, scatter chart&#10;&#10;Description automatically generated">
            <a:extLst>
              <a:ext uri="{FF2B5EF4-FFF2-40B4-BE49-F238E27FC236}">
                <a16:creationId xmlns:a16="http://schemas.microsoft.com/office/drawing/2014/main" id="{3D82319F-53C9-44C3-B8F9-24C9943C067A}"/>
              </a:ext>
            </a:extLst>
          </p:cNvPr>
          <p:cNvPicPr>
            <a:picLocks noChangeAspect="1"/>
          </p:cNvPicPr>
          <p:nvPr/>
        </p:nvPicPr>
        <p:blipFill>
          <a:blip r:embed="rId2"/>
          <a:stretch>
            <a:fillRect/>
          </a:stretch>
        </p:blipFill>
        <p:spPr>
          <a:xfrm>
            <a:off x="5146179" y="1270551"/>
            <a:ext cx="6325125" cy="4316897"/>
          </a:xfrm>
          <a:prstGeom prst="rect">
            <a:avLst/>
          </a:prstGeom>
          <a:noFill/>
        </p:spPr>
      </p:pic>
      <p:sp>
        <p:nvSpPr>
          <p:cNvPr id="3" name="Content Placeholder 2">
            <a:extLst>
              <a:ext uri="{FF2B5EF4-FFF2-40B4-BE49-F238E27FC236}">
                <a16:creationId xmlns:a16="http://schemas.microsoft.com/office/drawing/2014/main" id="{AE6E0EBD-CCAF-4AE5-B20F-DFB28D082A96}"/>
              </a:ext>
            </a:extLst>
          </p:cNvPr>
          <p:cNvSpPr>
            <a:spLocks noGrp="1"/>
          </p:cNvSpPr>
          <p:nvPr>
            <p:ph type="body" sz="half" idx="2"/>
          </p:nvPr>
        </p:nvSpPr>
        <p:spPr>
          <a:xfrm>
            <a:off x="643465" y="2377440"/>
            <a:ext cx="3517567" cy="4046094"/>
          </a:xfrm>
        </p:spPr>
        <p:txBody>
          <a:bodyPr>
            <a:normAutofit fontScale="92500" lnSpcReduction="10000"/>
          </a:bodyPr>
          <a:lstStyle/>
          <a:p>
            <a:pPr algn="just"/>
            <a:r>
              <a:rPr lang="en-CA" dirty="0"/>
              <a:t>The L</a:t>
            </a:r>
            <a:r>
              <a:rPr lang="en-CA" dirty="0">
                <a:effectLst/>
              </a:rPr>
              <a:t>inear regression model finds the best value for the intercept and slope, which results in a line that best fits the data as shown in the figure below. As one can clearly see, there is a positive linear relation between the number of years and percentage of GDP score for Visua</a:t>
            </a:r>
            <a:r>
              <a:rPr lang="en-CA" dirty="0"/>
              <a:t>l Arts domain</a:t>
            </a:r>
            <a:r>
              <a:rPr lang="en-CA" dirty="0">
                <a:effectLst/>
              </a:rPr>
              <a:t>.</a:t>
            </a:r>
          </a:p>
          <a:p>
            <a:pPr algn="just"/>
            <a:r>
              <a:rPr lang="en-US" dirty="0">
                <a:effectLst/>
              </a:rPr>
              <a:t># The </a:t>
            </a:r>
            <a:r>
              <a:rPr lang="en-US" b="1" dirty="0">
                <a:solidFill>
                  <a:srgbClr val="FF0000"/>
                </a:solidFill>
                <a:effectLst/>
              </a:rPr>
              <a:t>target variable is GDP and input is the Years</a:t>
            </a:r>
            <a:r>
              <a:rPr lang="en-US" dirty="0">
                <a:effectLst/>
              </a:rPr>
              <a:t>, meaning that the goal of the linear regression model is to predict GDP based on years of past GDP.</a:t>
            </a:r>
            <a:endParaRPr lang="en-CA" dirty="0">
              <a:effectLst/>
            </a:endParaRPr>
          </a:p>
          <a:p>
            <a:endParaRPr lang="en-CA" dirty="0"/>
          </a:p>
        </p:txBody>
      </p:sp>
    </p:spTree>
    <p:extLst>
      <p:ext uri="{BB962C8B-B14F-4D97-AF65-F5344CB8AC3E}">
        <p14:creationId xmlns:p14="http://schemas.microsoft.com/office/powerpoint/2010/main" val="42392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C8D-F9C9-4D25-9363-41BFCBF0E34D}"/>
              </a:ext>
            </a:extLst>
          </p:cNvPr>
          <p:cNvSpPr>
            <a:spLocks noGrp="1"/>
          </p:cNvSpPr>
          <p:nvPr>
            <p:ph type="title"/>
          </p:nvPr>
        </p:nvSpPr>
        <p:spPr>
          <a:xfrm>
            <a:off x="643466" y="268225"/>
            <a:ext cx="3517567" cy="2109215"/>
          </a:xfrm>
        </p:spPr>
        <p:txBody>
          <a:bodyPr anchor="b">
            <a:normAutofit/>
          </a:bodyPr>
          <a:lstStyle/>
          <a:p>
            <a:r>
              <a:rPr lang="en-CA" sz="2800" dirty="0"/>
              <a:t>Machine Learning</a:t>
            </a:r>
            <a:br>
              <a:rPr lang="en-CA" sz="2800" dirty="0"/>
            </a:br>
            <a:r>
              <a:rPr lang="en-CA" sz="2800" b="1" dirty="0">
                <a:effectLst/>
              </a:rPr>
              <a:t>Simple Linear Regression Supervised ML algorithm</a:t>
            </a:r>
            <a:endParaRPr lang="en-CA" sz="2800" dirty="0"/>
          </a:p>
        </p:txBody>
      </p:sp>
      <p:sp>
        <p:nvSpPr>
          <p:cNvPr id="3" name="Content Placeholder 2">
            <a:extLst>
              <a:ext uri="{FF2B5EF4-FFF2-40B4-BE49-F238E27FC236}">
                <a16:creationId xmlns:a16="http://schemas.microsoft.com/office/drawing/2014/main" id="{AE6E0EBD-CCAF-4AE5-B20F-DFB28D082A96}"/>
              </a:ext>
            </a:extLst>
          </p:cNvPr>
          <p:cNvSpPr>
            <a:spLocks noGrp="1"/>
          </p:cNvSpPr>
          <p:nvPr>
            <p:ph type="body" sz="half" idx="2"/>
          </p:nvPr>
        </p:nvSpPr>
        <p:spPr>
          <a:xfrm>
            <a:off x="643465" y="2377440"/>
            <a:ext cx="3517567" cy="4046094"/>
          </a:xfrm>
        </p:spPr>
        <p:txBody>
          <a:bodyPr>
            <a:normAutofit fontScale="92500" lnSpcReduction="10000"/>
          </a:bodyPr>
          <a:lstStyle/>
          <a:p>
            <a:pPr algn="just"/>
            <a:r>
              <a:rPr lang="en-CA" dirty="0"/>
              <a:t># Prepare data :</a:t>
            </a:r>
          </a:p>
          <a:p>
            <a:pPr algn="just"/>
            <a:r>
              <a:rPr lang="en-US" dirty="0"/>
              <a:t>The Attributes are the independent variables; labels are dependent variables whose values are to be predicted.</a:t>
            </a:r>
          </a:p>
          <a:p>
            <a:pPr algn="just"/>
            <a:r>
              <a:rPr lang="en-US" b="1" dirty="0">
                <a:solidFill>
                  <a:srgbClr val="FF0000"/>
                </a:solidFill>
              </a:rPr>
              <a:t>X: Years – attribute</a:t>
            </a:r>
          </a:p>
          <a:p>
            <a:pPr algn="just"/>
            <a:r>
              <a:rPr lang="en-US" b="1" dirty="0">
                <a:solidFill>
                  <a:srgbClr val="FF0000"/>
                </a:solidFill>
              </a:rPr>
              <a:t>y: GDP to be predicted – labels</a:t>
            </a:r>
          </a:p>
          <a:p>
            <a:pPr algn="just"/>
            <a:r>
              <a:rPr lang="en-CA" dirty="0"/>
              <a:t>#  </a:t>
            </a:r>
            <a:r>
              <a:rPr lang="en-CA" b="1" dirty="0"/>
              <a:t>Test data</a:t>
            </a:r>
            <a:r>
              <a:rPr lang="en-CA" dirty="0"/>
              <a:t>: </a:t>
            </a:r>
          </a:p>
          <a:p>
            <a:pPr algn="just"/>
            <a:r>
              <a:rPr lang="en-US" dirty="0"/>
              <a:t>splits 80% of the data to training set while 20% of the data to test set using the argument” </a:t>
            </a:r>
            <a:r>
              <a:rPr lang="en-US" dirty="0" err="1"/>
              <a:t>test_size</a:t>
            </a:r>
            <a:r>
              <a:rPr lang="en-US" dirty="0"/>
              <a:t>=0.2”</a:t>
            </a:r>
            <a:endParaRPr lang="en-CA" dirty="0"/>
          </a:p>
          <a:p>
            <a:pPr algn="just"/>
            <a:endParaRPr lang="en-CA" b="1" dirty="0">
              <a:solidFill>
                <a:srgbClr val="FF0000"/>
              </a:solidFill>
            </a:endParaRPr>
          </a:p>
        </p:txBody>
      </p:sp>
      <p:sp>
        <p:nvSpPr>
          <p:cNvPr id="5" name="Content Placeholder 2">
            <a:extLst>
              <a:ext uri="{FF2B5EF4-FFF2-40B4-BE49-F238E27FC236}">
                <a16:creationId xmlns:a16="http://schemas.microsoft.com/office/drawing/2014/main" id="{819ECF5C-3A41-42F0-B3AD-C63A62E7108B}"/>
              </a:ext>
            </a:extLst>
          </p:cNvPr>
          <p:cNvSpPr txBox="1">
            <a:spLocks/>
          </p:cNvSpPr>
          <p:nvPr/>
        </p:nvSpPr>
        <p:spPr>
          <a:xfrm>
            <a:off x="5303521" y="390144"/>
            <a:ext cx="5300984" cy="618579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algn="just"/>
            <a:r>
              <a:rPr lang="en-CA" sz="1600" dirty="0">
                <a:solidFill>
                  <a:schemeClr val="tx1"/>
                </a:solidFill>
              </a:rPr>
              <a:t>I have run the following algorithms on my dataset;</a:t>
            </a:r>
          </a:p>
          <a:p>
            <a:pPr algn="just"/>
            <a:r>
              <a:rPr lang="en-US" sz="1600" dirty="0">
                <a:solidFill>
                  <a:schemeClr val="tx1"/>
                </a:solidFill>
              </a:rPr>
              <a:t># Create and train the model</a:t>
            </a:r>
            <a:endParaRPr lang="en-CA" sz="1600" dirty="0">
              <a:solidFill>
                <a:schemeClr val="tx1"/>
              </a:solidFill>
            </a:endParaRPr>
          </a:p>
          <a:p>
            <a:pPr algn="just"/>
            <a:r>
              <a:rPr lang="en-US" sz="1600" dirty="0">
                <a:solidFill>
                  <a:schemeClr val="tx1"/>
                </a:solidFill>
              </a:rPr>
              <a:t># Generate predictions</a:t>
            </a:r>
          </a:p>
          <a:p>
            <a:pPr algn="just"/>
            <a:r>
              <a:rPr lang="en-CA" sz="1600" dirty="0">
                <a:solidFill>
                  <a:schemeClr val="tx1"/>
                </a:solidFill>
              </a:rPr>
              <a:t>#  Score Data</a:t>
            </a:r>
          </a:p>
          <a:p>
            <a:pPr algn="just"/>
            <a:r>
              <a:rPr lang="en-US" sz="1600" dirty="0">
                <a:solidFill>
                  <a:schemeClr val="tx1"/>
                </a:solidFill>
              </a:rPr>
              <a:t># retrieve the intercept</a:t>
            </a:r>
            <a:endParaRPr lang="en-CA" sz="1600" dirty="0">
              <a:solidFill>
                <a:schemeClr val="tx1"/>
              </a:solidFill>
            </a:endParaRPr>
          </a:p>
          <a:p>
            <a:pPr algn="just"/>
            <a:r>
              <a:rPr lang="en-US" sz="1600" dirty="0">
                <a:solidFill>
                  <a:schemeClr val="tx1"/>
                </a:solidFill>
              </a:rPr>
              <a:t># making predictions</a:t>
            </a:r>
            <a:r>
              <a:rPr lang="en-CA" sz="1600" dirty="0">
                <a:solidFill>
                  <a:schemeClr val="tx1"/>
                </a:solidFill>
              </a:rPr>
              <a:t> with </a:t>
            </a:r>
            <a:r>
              <a:rPr lang="en-US" sz="1600" dirty="0">
                <a:solidFill>
                  <a:schemeClr val="tx1"/>
                </a:solidFill>
              </a:rPr>
              <a:t>all the predicted values for the input values in the </a:t>
            </a:r>
            <a:r>
              <a:rPr lang="en-US" sz="1600" dirty="0" err="1">
                <a:solidFill>
                  <a:schemeClr val="tx1"/>
                </a:solidFill>
              </a:rPr>
              <a:t>X_test</a:t>
            </a:r>
            <a:r>
              <a:rPr lang="en-US" sz="1600" dirty="0">
                <a:solidFill>
                  <a:schemeClr val="tx1"/>
                </a:solidFill>
              </a:rPr>
              <a:t> series.</a:t>
            </a:r>
            <a:endParaRPr lang="en-CA" sz="1600" dirty="0">
              <a:solidFill>
                <a:schemeClr val="tx1"/>
              </a:solidFill>
            </a:endParaRPr>
          </a:p>
          <a:p>
            <a:pPr algn="just"/>
            <a:r>
              <a:rPr lang="en-US" sz="1600" dirty="0">
                <a:solidFill>
                  <a:schemeClr val="tx1"/>
                </a:solidFill>
              </a:rPr>
              <a:t># compare the actual output values for </a:t>
            </a:r>
            <a:r>
              <a:rPr lang="en-US" sz="1600" dirty="0" err="1">
                <a:solidFill>
                  <a:schemeClr val="tx1"/>
                </a:solidFill>
              </a:rPr>
              <a:t>X_test</a:t>
            </a:r>
            <a:r>
              <a:rPr lang="en-US" sz="1600" dirty="0">
                <a:solidFill>
                  <a:schemeClr val="tx1"/>
                </a:solidFill>
              </a:rPr>
              <a:t> with the predicted values, execute the following script:</a:t>
            </a:r>
          </a:p>
          <a:p>
            <a:pPr algn="just"/>
            <a:r>
              <a:rPr lang="en-US" sz="1600" dirty="0">
                <a:solidFill>
                  <a:schemeClr val="tx1"/>
                </a:solidFill>
              </a:rPr>
              <a:t># evaluate the performance of algorithm</a:t>
            </a:r>
          </a:p>
          <a:p>
            <a:pPr algn="just"/>
            <a:r>
              <a:rPr lang="en-US" sz="1600" dirty="0">
                <a:solidFill>
                  <a:schemeClr val="tx1"/>
                </a:solidFill>
              </a:rPr>
              <a:t># for regression algorithms, do the three evaluation metrics </a:t>
            </a:r>
          </a:p>
          <a:p>
            <a:pPr algn="just"/>
            <a:r>
              <a:rPr lang="en-US" sz="1600" dirty="0">
                <a:solidFill>
                  <a:schemeClr val="tx1"/>
                </a:solidFill>
              </a:rPr>
              <a:t># find the mean of the dataset to compare to the mean squared error</a:t>
            </a:r>
          </a:p>
          <a:p>
            <a:pPr algn="just"/>
            <a:r>
              <a:rPr lang="en-US" sz="1600" dirty="0">
                <a:solidFill>
                  <a:schemeClr val="tx1"/>
                </a:solidFill>
              </a:rPr>
              <a:t># Display the visualization of the Confusion Matrix</a:t>
            </a:r>
          </a:p>
          <a:p>
            <a:pPr algn="just"/>
            <a:endParaRPr lang="en-US" b="1" dirty="0">
              <a:solidFill>
                <a:schemeClr val="tx1"/>
              </a:solidFill>
            </a:endParaRPr>
          </a:p>
          <a:p>
            <a:pPr algn="just"/>
            <a:endParaRPr lang="en-CA" b="1" dirty="0">
              <a:solidFill>
                <a:srgbClr val="FF0000"/>
              </a:solidFill>
            </a:endParaRPr>
          </a:p>
        </p:txBody>
      </p:sp>
    </p:spTree>
    <p:extLst>
      <p:ext uri="{BB962C8B-B14F-4D97-AF65-F5344CB8AC3E}">
        <p14:creationId xmlns:p14="http://schemas.microsoft.com/office/powerpoint/2010/main" val="1121426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C8D-F9C9-4D25-9363-41BFCBF0E34D}"/>
              </a:ext>
            </a:extLst>
          </p:cNvPr>
          <p:cNvSpPr>
            <a:spLocks noGrp="1"/>
          </p:cNvSpPr>
          <p:nvPr>
            <p:ph type="title"/>
          </p:nvPr>
        </p:nvSpPr>
        <p:spPr>
          <a:xfrm>
            <a:off x="643466" y="268225"/>
            <a:ext cx="3517567" cy="2109215"/>
          </a:xfrm>
        </p:spPr>
        <p:txBody>
          <a:bodyPr anchor="b">
            <a:normAutofit/>
          </a:bodyPr>
          <a:lstStyle/>
          <a:p>
            <a:r>
              <a:rPr lang="en-CA" sz="2800" dirty="0"/>
              <a:t>Machine Learning</a:t>
            </a:r>
            <a:br>
              <a:rPr lang="en-CA" sz="2800" dirty="0"/>
            </a:br>
            <a:r>
              <a:rPr lang="en-CA" sz="2800" b="1" dirty="0">
                <a:effectLst/>
              </a:rPr>
              <a:t>Simple Linear Regression Supervised ML algorithm</a:t>
            </a:r>
            <a:endParaRPr lang="en-CA" sz="2800" dirty="0"/>
          </a:p>
        </p:txBody>
      </p:sp>
      <p:sp>
        <p:nvSpPr>
          <p:cNvPr id="3" name="Content Placeholder 2">
            <a:extLst>
              <a:ext uri="{FF2B5EF4-FFF2-40B4-BE49-F238E27FC236}">
                <a16:creationId xmlns:a16="http://schemas.microsoft.com/office/drawing/2014/main" id="{AE6E0EBD-CCAF-4AE5-B20F-DFB28D082A96}"/>
              </a:ext>
            </a:extLst>
          </p:cNvPr>
          <p:cNvSpPr>
            <a:spLocks noGrp="1"/>
          </p:cNvSpPr>
          <p:nvPr>
            <p:ph type="body" sz="half" idx="2"/>
          </p:nvPr>
        </p:nvSpPr>
        <p:spPr>
          <a:xfrm>
            <a:off x="643465" y="2377440"/>
            <a:ext cx="3517567" cy="4430418"/>
          </a:xfrm>
        </p:spPr>
        <p:txBody>
          <a:bodyPr>
            <a:normAutofit fontScale="92500" lnSpcReduction="10000"/>
          </a:bodyPr>
          <a:lstStyle/>
          <a:p>
            <a:pPr algn="just"/>
            <a:r>
              <a:rPr lang="en-US" b="1" dirty="0"/>
              <a:t># Data Shape is 10X2</a:t>
            </a:r>
          </a:p>
          <a:p>
            <a:pPr algn="just"/>
            <a:r>
              <a:rPr lang="en-US" b="1" dirty="0"/>
              <a:t># Training Score: 89% accuracy </a:t>
            </a:r>
          </a:p>
          <a:p>
            <a:pPr algn="just"/>
            <a:r>
              <a:rPr lang="en-US" b="1" dirty="0"/>
              <a:t># Testing Score: 84% </a:t>
            </a:r>
          </a:p>
          <a:p>
            <a:pPr algn="just"/>
            <a:r>
              <a:rPr lang="en-US" b="1" dirty="0"/>
              <a:t># Given the linear regression model the machine is predicting at an accuracy of 84% </a:t>
            </a:r>
          </a:p>
          <a:p>
            <a:pPr algn="just"/>
            <a:r>
              <a:rPr lang="en-US" b="1" dirty="0"/>
              <a:t># Mean square error is extremely high and my accuracy are above 80%</a:t>
            </a:r>
          </a:p>
          <a:p>
            <a:pPr algn="just"/>
            <a:r>
              <a:rPr lang="en-US" b="1" dirty="0"/>
              <a:t># </a:t>
            </a:r>
            <a:r>
              <a:rPr lang="en-US" b="1" dirty="0">
                <a:solidFill>
                  <a:srgbClr val="FF0000"/>
                </a:solidFill>
              </a:rPr>
              <a:t>My model overfitting my data set meaning that the machine is memorizing the trend and not actually learning</a:t>
            </a:r>
          </a:p>
          <a:p>
            <a:pPr algn="just"/>
            <a:endParaRPr lang="en-CA" b="1" dirty="0">
              <a:solidFill>
                <a:srgbClr val="FF0000"/>
              </a:solidFill>
            </a:endParaRPr>
          </a:p>
        </p:txBody>
      </p:sp>
      <p:sp>
        <p:nvSpPr>
          <p:cNvPr id="5" name="Content Placeholder 2">
            <a:extLst>
              <a:ext uri="{FF2B5EF4-FFF2-40B4-BE49-F238E27FC236}">
                <a16:creationId xmlns:a16="http://schemas.microsoft.com/office/drawing/2014/main" id="{819ECF5C-3A41-42F0-B3AD-C63A62E7108B}"/>
              </a:ext>
            </a:extLst>
          </p:cNvPr>
          <p:cNvSpPr txBox="1">
            <a:spLocks/>
          </p:cNvSpPr>
          <p:nvPr/>
        </p:nvSpPr>
        <p:spPr>
          <a:xfrm>
            <a:off x="5303521" y="390144"/>
            <a:ext cx="5300984" cy="618579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algn="just"/>
            <a:r>
              <a:rPr lang="en-CA" sz="1600" dirty="0">
                <a:solidFill>
                  <a:schemeClr val="tx1"/>
                </a:solidFill>
              </a:rPr>
              <a:t>Explanation of the values from ML linear Regression Test:</a:t>
            </a:r>
          </a:p>
          <a:p>
            <a:pPr algn="just"/>
            <a:r>
              <a:rPr lang="en-US" sz="1600" dirty="0">
                <a:solidFill>
                  <a:schemeClr val="tx1"/>
                </a:solidFill>
              </a:rPr>
              <a:t>As seen in the images below, the predicted percentages are close to the actual ones in the table, GDP Actual 22M vs GDP Predicted 20M. Using the slope of 8.9 and intercept values predicted y values which are calculated as 2.08-23692 for input year X.</a:t>
            </a:r>
            <a:r>
              <a:rPr lang="en-CA" sz="1600" b="1" dirty="0">
                <a:solidFill>
                  <a:srgbClr val="FF0000"/>
                </a:solidFill>
              </a:rPr>
              <a:t> </a:t>
            </a:r>
          </a:p>
          <a:p>
            <a:pPr algn="just"/>
            <a:r>
              <a:rPr lang="en-US" sz="1600" dirty="0">
                <a:solidFill>
                  <a:schemeClr val="tx1"/>
                </a:solidFill>
              </a:rPr>
              <a:t>The value of root mean squared error is 8.83, which is less than 4% of the mean. The value of the percentages of all the GDP's 231.9 as seen below. This means that the algorithm did a decent job.</a:t>
            </a:r>
          </a:p>
          <a:p>
            <a:pPr algn="just"/>
            <a:endParaRPr lang="en-CA" sz="1600" b="1" dirty="0">
              <a:solidFill>
                <a:srgbClr val="FF0000"/>
              </a:solidFill>
            </a:endParaRPr>
          </a:p>
        </p:txBody>
      </p:sp>
      <p:pic>
        <p:nvPicPr>
          <p:cNvPr id="6" name="Picture 5">
            <a:extLst>
              <a:ext uri="{FF2B5EF4-FFF2-40B4-BE49-F238E27FC236}">
                <a16:creationId xmlns:a16="http://schemas.microsoft.com/office/drawing/2014/main" id="{046E47A4-335C-4797-B09C-FA9388C543C5}"/>
              </a:ext>
            </a:extLst>
          </p:cNvPr>
          <p:cNvPicPr>
            <a:picLocks noChangeAspect="1"/>
          </p:cNvPicPr>
          <p:nvPr/>
        </p:nvPicPr>
        <p:blipFill>
          <a:blip r:embed="rId2"/>
          <a:stretch>
            <a:fillRect/>
          </a:stretch>
        </p:blipFill>
        <p:spPr>
          <a:xfrm>
            <a:off x="5051969" y="3537643"/>
            <a:ext cx="2834886" cy="1376219"/>
          </a:xfrm>
          <a:prstGeom prst="rect">
            <a:avLst/>
          </a:prstGeom>
        </p:spPr>
      </p:pic>
      <p:pic>
        <p:nvPicPr>
          <p:cNvPr id="8" name="Picture 7">
            <a:extLst>
              <a:ext uri="{FF2B5EF4-FFF2-40B4-BE49-F238E27FC236}">
                <a16:creationId xmlns:a16="http://schemas.microsoft.com/office/drawing/2014/main" id="{313CEB70-9FE4-455B-ABA6-6E77A3061E4A}"/>
              </a:ext>
            </a:extLst>
          </p:cNvPr>
          <p:cNvPicPr>
            <a:picLocks noChangeAspect="1"/>
          </p:cNvPicPr>
          <p:nvPr/>
        </p:nvPicPr>
        <p:blipFill>
          <a:blip r:embed="rId3"/>
          <a:stretch>
            <a:fillRect/>
          </a:stretch>
        </p:blipFill>
        <p:spPr>
          <a:xfrm>
            <a:off x="5024463" y="4981521"/>
            <a:ext cx="2149026" cy="718457"/>
          </a:xfrm>
          <a:prstGeom prst="rect">
            <a:avLst/>
          </a:prstGeom>
        </p:spPr>
      </p:pic>
      <p:pic>
        <p:nvPicPr>
          <p:cNvPr id="10" name="Picture 9">
            <a:extLst>
              <a:ext uri="{FF2B5EF4-FFF2-40B4-BE49-F238E27FC236}">
                <a16:creationId xmlns:a16="http://schemas.microsoft.com/office/drawing/2014/main" id="{F2BDE2E8-67BA-440D-B154-211D9378396E}"/>
              </a:ext>
            </a:extLst>
          </p:cNvPr>
          <p:cNvPicPr>
            <a:picLocks noChangeAspect="1"/>
          </p:cNvPicPr>
          <p:nvPr/>
        </p:nvPicPr>
        <p:blipFill>
          <a:blip r:embed="rId4"/>
          <a:stretch>
            <a:fillRect/>
          </a:stretch>
        </p:blipFill>
        <p:spPr>
          <a:xfrm>
            <a:off x="8315978" y="4651480"/>
            <a:ext cx="2149026" cy="884234"/>
          </a:xfrm>
          <a:prstGeom prst="rect">
            <a:avLst/>
          </a:prstGeom>
        </p:spPr>
      </p:pic>
      <p:pic>
        <p:nvPicPr>
          <p:cNvPr id="12" name="Picture 11">
            <a:extLst>
              <a:ext uri="{FF2B5EF4-FFF2-40B4-BE49-F238E27FC236}">
                <a16:creationId xmlns:a16="http://schemas.microsoft.com/office/drawing/2014/main" id="{A6C45854-E1FE-4399-9B61-E303A28E862F}"/>
              </a:ext>
            </a:extLst>
          </p:cNvPr>
          <p:cNvPicPr>
            <a:picLocks noChangeAspect="1"/>
          </p:cNvPicPr>
          <p:nvPr/>
        </p:nvPicPr>
        <p:blipFill>
          <a:blip r:embed="rId5"/>
          <a:stretch>
            <a:fillRect/>
          </a:stretch>
        </p:blipFill>
        <p:spPr>
          <a:xfrm>
            <a:off x="8353757" y="5654351"/>
            <a:ext cx="1882303" cy="718457"/>
          </a:xfrm>
          <a:prstGeom prst="rect">
            <a:avLst/>
          </a:prstGeom>
        </p:spPr>
      </p:pic>
      <p:pic>
        <p:nvPicPr>
          <p:cNvPr id="14" name="Picture 13">
            <a:extLst>
              <a:ext uri="{FF2B5EF4-FFF2-40B4-BE49-F238E27FC236}">
                <a16:creationId xmlns:a16="http://schemas.microsoft.com/office/drawing/2014/main" id="{16591BB4-CEBC-44D0-A86A-DA2682A7E03B}"/>
              </a:ext>
            </a:extLst>
          </p:cNvPr>
          <p:cNvPicPr>
            <a:picLocks noChangeAspect="1"/>
          </p:cNvPicPr>
          <p:nvPr/>
        </p:nvPicPr>
        <p:blipFill>
          <a:blip r:embed="rId6"/>
          <a:stretch>
            <a:fillRect/>
          </a:stretch>
        </p:blipFill>
        <p:spPr>
          <a:xfrm>
            <a:off x="5021487" y="5767638"/>
            <a:ext cx="2865368" cy="1040220"/>
          </a:xfrm>
          <a:prstGeom prst="rect">
            <a:avLst/>
          </a:prstGeom>
        </p:spPr>
      </p:pic>
      <p:pic>
        <p:nvPicPr>
          <p:cNvPr id="16" name="Picture 15">
            <a:extLst>
              <a:ext uri="{FF2B5EF4-FFF2-40B4-BE49-F238E27FC236}">
                <a16:creationId xmlns:a16="http://schemas.microsoft.com/office/drawing/2014/main" id="{24068EE8-859A-4A00-BADC-4DC90E68AEC1}"/>
              </a:ext>
            </a:extLst>
          </p:cNvPr>
          <p:cNvPicPr>
            <a:picLocks noChangeAspect="1"/>
          </p:cNvPicPr>
          <p:nvPr/>
        </p:nvPicPr>
        <p:blipFill>
          <a:blip r:embed="rId7"/>
          <a:stretch>
            <a:fillRect/>
          </a:stretch>
        </p:blipFill>
        <p:spPr>
          <a:xfrm>
            <a:off x="8188145" y="3483039"/>
            <a:ext cx="3558848" cy="1168441"/>
          </a:xfrm>
          <a:prstGeom prst="rect">
            <a:avLst/>
          </a:prstGeom>
        </p:spPr>
      </p:pic>
    </p:spTree>
    <p:extLst>
      <p:ext uri="{BB962C8B-B14F-4D97-AF65-F5344CB8AC3E}">
        <p14:creationId xmlns:p14="http://schemas.microsoft.com/office/powerpoint/2010/main" val="387131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9604-AEB5-4414-A09A-C1C218A55BDC}"/>
              </a:ext>
            </a:extLst>
          </p:cNvPr>
          <p:cNvSpPr>
            <a:spLocks noGrp="1"/>
          </p:cNvSpPr>
          <p:nvPr>
            <p:ph type="title"/>
          </p:nvPr>
        </p:nvSpPr>
        <p:spPr>
          <a:xfrm>
            <a:off x="1097280" y="286603"/>
            <a:ext cx="10058400" cy="1450757"/>
          </a:xfrm>
        </p:spPr>
        <p:txBody>
          <a:bodyPr anchor="b">
            <a:normAutofit/>
          </a:bodyPr>
          <a:lstStyle/>
          <a:p>
            <a:r>
              <a:rPr lang="en-CA" b="1" kern="0" dirty="0">
                <a:effectLst/>
              </a:rPr>
              <a:t>Introduction</a:t>
            </a:r>
            <a:endParaRPr lang="en-CA" dirty="0"/>
          </a:p>
        </p:txBody>
      </p:sp>
      <p:sp>
        <p:nvSpPr>
          <p:cNvPr id="3" name="Content Placeholder 2">
            <a:extLst>
              <a:ext uri="{FF2B5EF4-FFF2-40B4-BE49-F238E27FC236}">
                <a16:creationId xmlns:a16="http://schemas.microsoft.com/office/drawing/2014/main" id="{4A5F6BAC-A7C9-4A66-9054-F095E02FE3CE}"/>
              </a:ext>
            </a:extLst>
          </p:cNvPr>
          <p:cNvSpPr>
            <a:spLocks noGrp="1"/>
          </p:cNvSpPr>
          <p:nvPr>
            <p:ph sz="half" idx="1"/>
          </p:nvPr>
        </p:nvSpPr>
        <p:spPr>
          <a:xfrm>
            <a:off x="1097280" y="2120900"/>
            <a:ext cx="4639736" cy="3748193"/>
          </a:xfrm>
        </p:spPr>
        <p:txBody>
          <a:bodyPr>
            <a:normAutofit/>
          </a:bodyPr>
          <a:lstStyle/>
          <a:p>
            <a:pPr algn="just">
              <a:lnSpc>
                <a:spcPct val="100000"/>
              </a:lnSpc>
            </a:pPr>
            <a:r>
              <a:rPr lang="en-CA" dirty="0">
                <a:effectLst/>
              </a:rPr>
              <a:t>The Provincial and Territorial Culture Satellite Account (PTCSA) measures the economic importance of culture and sport to provincial and territorial economies by estimating the production of culture and sport goods and services and their contribution to output, GDP, and jobs. </a:t>
            </a:r>
          </a:p>
          <a:p>
            <a:pPr algn="just">
              <a:lnSpc>
                <a:spcPct val="100000"/>
              </a:lnSpc>
            </a:pPr>
            <a:r>
              <a:rPr lang="en-CA" dirty="0">
                <a:effectLst/>
              </a:rPr>
              <a:t>Reports are generated quarterly discussing the scope of the study and highlight the results of the culture satellite indicators by province and territory for reference since the year 2010.</a:t>
            </a:r>
          </a:p>
        </p:txBody>
      </p:sp>
      <p:pic>
        <p:nvPicPr>
          <p:cNvPr id="12" name="Picture 11" descr="A group of people dancing&#10;&#10;Description automatically generated with medium confidence">
            <a:extLst>
              <a:ext uri="{FF2B5EF4-FFF2-40B4-BE49-F238E27FC236}">
                <a16:creationId xmlns:a16="http://schemas.microsoft.com/office/drawing/2014/main" id="{C31E399E-4F3E-4803-BA4D-1308BC3BB82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841" r="2247" b="-1"/>
          <a:stretch/>
        </p:blipFill>
        <p:spPr>
          <a:xfrm>
            <a:off x="6515944" y="2120900"/>
            <a:ext cx="4639736" cy="3748194"/>
          </a:xfrm>
          <a:prstGeom prst="rect">
            <a:avLst/>
          </a:prstGeom>
          <a:noFill/>
        </p:spPr>
      </p:pic>
      <p:sp>
        <p:nvSpPr>
          <p:cNvPr id="13" name="TextBox 12">
            <a:extLst>
              <a:ext uri="{FF2B5EF4-FFF2-40B4-BE49-F238E27FC236}">
                <a16:creationId xmlns:a16="http://schemas.microsoft.com/office/drawing/2014/main" id="{0287CE0A-54DF-41D4-B8EE-6F86B5BC0EF2}"/>
              </a:ext>
            </a:extLst>
          </p:cNvPr>
          <p:cNvSpPr txBox="1"/>
          <p:nvPr/>
        </p:nvSpPr>
        <p:spPr>
          <a:xfrm>
            <a:off x="8794136" y="5669039"/>
            <a:ext cx="2361544"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commons.wikimedia.org/wiki/Category:Zeybek_(Turkish_folk_dance)">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2893183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C8D-F9C9-4D25-9363-41BFCBF0E34D}"/>
              </a:ext>
            </a:extLst>
          </p:cNvPr>
          <p:cNvSpPr>
            <a:spLocks noGrp="1"/>
          </p:cNvSpPr>
          <p:nvPr>
            <p:ph type="title"/>
          </p:nvPr>
        </p:nvSpPr>
        <p:spPr>
          <a:xfrm>
            <a:off x="643466" y="268225"/>
            <a:ext cx="3517567" cy="2109215"/>
          </a:xfrm>
        </p:spPr>
        <p:txBody>
          <a:bodyPr anchor="b">
            <a:normAutofit/>
          </a:bodyPr>
          <a:lstStyle/>
          <a:p>
            <a:r>
              <a:rPr lang="en-CA" sz="2800" dirty="0"/>
              <a:t>Machine Learning</a:t>
            </a:r>
            <a:br>
              <a:rPr lang="en-CA" sz="2800" dirty="0"/>
            </a:br>
            <a:r>
              <a:rPr lang="en-CA" sz="2800" b="1" dirty="0">
                <a:effectLst/>
              </a:rPr>
              <a:t>Simple Linear Regression Supervised ML algorithm</a:t>
            </a:r>
            <a:endParaRPr lang="en-CA" sz="2800" dirty="0"/>
          </a:p>
        </p:txBody>
      </p:sp>
      <p:sp>
        <p:nvSpPr>
          <p:cNvPr id="3" name="Content Placeholder 2">
            <a:extLst>
              <a:ext uri="{FF2B5EF4-FFF2-40B4-BE49-F238E27FC236}">
                <a16:creationId xmlns:a16="http://schemas.microsoft.com/office/drawing/2014/main" id="{AE6E0EBD-CCAF-4AE5-B20F-DFB28D082A96}"/>
              </a:ext>
            </a:extLst>
          </p:cNvPr>
          <p:cNvSpPr>
            <a:spLocks noGrp="1"/>
          </p:cNvSpPr>
          <p:nvPr>
            <p:ph type="body" sz="half" idx="2"/>
          </p:nvPr>
        </p:nvSpPr>
        <p:spPr>
          <a:xfrm>
            <a:off x="643465" y="2377440"/>
            <a:ext cx="3517567" cy="4046094"/>
          </a:xfrm>
        </p:spPr>
        <p:txBody>
          <a:bodyPr>
            <a:normAutofit fontScale="92500"/>
          </a:bodyPr>
          <a:lstStyle/>
          <a:p>
            <a:pPr algn="just"/>
            <a:r>
              <a:rPr lang="en-CA" sz="1800" dirty="0">
                <a:solidFill>
                  <a:schemeClr val="bg1"/>
                </a:solidFill>
                <a:effectLst/>
                <a:latin typeface="Segoe UI" panose="020B0502040204020203" pitchFamily="34" charset="0"/>
                <a:ea typeface="Calibri" panose="020F0502020204030204" pitchFamily="34" charset="0"/>
              </a:rPr>
              <a:t>Confusion matrix visualizes the performance of the models as seen in the image. </a:t>
            </a:r>
            <a:r>
              <a:rPr lang="en-CA" sz="1800" spc="-5"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Predicted values are Positive and Negative and actual values are True and False. </a:t>
            </a:r>
            <a:r>
              <a:rPr lang="en-CA" spc="-5" dirty="0">
                <a:solidFill>
                  <a:schemeClr val="bg1"/>
                </a:solidFill>
                <a:latin typeface="Georgia" panose="02040502050405020303" pitchFamily="18" charset="0"/>
                <a:ea typeface="Calibri" panose="020F0502020204030204" pitchFamily="34" charset="0"/>
                <a:cs typeface="Times New Roman" panose="02020603050405020304" pitchFamily="18" charset="0"/>
              </a:rPr>
              <a:t>Prediction was 26M positive and it is True. Actual GDP was 22M predicted and it is false. This model is imported as a pickle file.</a:t>
            </a:r>
            <a:endParaRPr lang="en-US" b="1" dirty="0">
              <a:solidFill>
                <a:schemeClr val="bg1"/>
              </a:solidFill>
            </a:endParaRPr>
          </a:p>
          <a:p>
            <a:pPr algn="just"/>
            <a:r>
              <a:rPr lang="en-US" b="1" dirty="0"/>
              <a:t>Result: My model overfitting my data set, meaning that the machine is memorizing the trend and not actually learning</a:t>
            </a:r>
          </a:p>
          <a:p>
            <a:pPr algn="just"/>
            <a:endParaRPr lang="en-CA" b="1" dirty="0">
              <a:solidFill>
                <a:srgbClr val="FF0000"/>
              </a:solidFill>
            </a:endParaRPr>
          </a:p>
        </p:txBody>
      </p:sp>
      <p:pic>
        <p:nvPicPr>
          <p:cNvPr id="6" name="Picture 5">
            <a:extLst>
              <a:ext uri="{FF2B5EF4-FFF2-40B4-BE49-F238E27FC236}">
                <a16:creationId xmlns:a16="http://schemas.microsoft.com/office/drawing/2014/main" id="{351D10B9-B790-4767-B94D-4BD9D1E1B1C9}"/>
              </a:ext>
            </a:extLst>
          </p:cNvPr>
          <p:cNvPicPr>
            <a:picLocks noChangeAspect="1"/>
          </p:cNvPicPr>
          <p:nvPr/>
        </p:nvPicPr>
        <p:blipFill>
          <a:blip r:embed="rId2"/>
          <a:stretch>
            <a:fillRect/>
          </a:stretch>
        </p:blipFill>
        <p:spPr>
          <a:xfrm>
            <a:off x="6173063" y="2599056"/>
            <a:ext cx="4313294" cy="3824478"/>
          </a:xfrm>
          <a:prstGeom prst="rect">
            <a:avLst/>
          </a:prstGeom>
        </p:spPr>
      </p:pic>
      <p:pic>
        <p:nvPicPr>
          <p:cNvPr id="7" name="Picture 6">
            <a:extLst>
              <a:ext uri="{FF2B5EF4-FFF2-40B4-BE49-F238E27FC236}">
                <a16:creationId xmlns:a16="http://schemas.microsoft.com/office/drawing/2014/main" id="{8C8A42D0-21F1-4EE0-BD85-23129335AF83}"/>
              </a:ext>
            </a:extLst>
          </p:cNvPr>
          <p:cNvPicPr>
            <a:picLocks noChangeAspect="1"/>
          </p:cNvPicPr>
          <p:nvPr/>
        </p:nvPicPr>
        <p:blipFill>
          <a:blip r:embed="rId3"/>
          <a:stretch>
            <a:fillRect/>
          </a:stretch>
        </p:blipFill>
        <p:spPr>
          <a:xfrm>
            <a:off x="6506586" y="936699"/>
            <a:ext cx="2712393" cy="1116036"/>
          </a:xfrm>
          <a:prstGeom prst="rect">
            <a:avLst/>
          </a:prstGeom>
        </p:spPr>
      </p:pic>
      <p:sp>
        <p:nvSpPr>
          <p:cNvPr id="9" name="TextBox 8">
            <a:extLst>
              <a:ext uri="{FF2B5EF4-FFF2-40B4-BE49-F238E27FC236}">
                <a16:creationId xmlns:a16="http://schemas.microsoft.com/office/drawing/2014/main" id="{D702FC79-46A5-4E58-8456-C497A476A94C}"/>
              </a:ext>
            </a:extLst>
          </p:cNvPr>
          <p:cNvSpPr txBox="1"/>
          <p:nvPr/>
        </p:nvSpPr>
        <p:spPr>
          <a:xfrm>
            <a:off x="5478551" y="434466"/>
            <a:ext cx="6097554" cy="369332"/>
          </a:xfrm>
          <a:prstGeom prst="rect">
            <a:avLst/>
          </a:prstGeom>
          <a:noFill/>
        </p:spPr>
        <p:txBody>
          <a:bodyPr wrap="square">
            <a:spAutoFit/>
          </a:bodyPr>
          <a:lstStyle/>
          <a:p>
            <a:r>
              <a:rPr lang="en-US" dirty="0"/>
              <a:t>Display the visualization of the Confusion Matrix</a:t>
            </a:r>
            <a:endParaRPr lang="en-CA" dirty="0"/>
          </a:p>
        </p:txBody>
      </p:sp>
    </p:spTree>
    <p:extLst>
      <p:ext uri="{BB962C8B-B14F-4D97-AF65-F5344CB8AC3E}">
        <p14:creationId xmlns:p14="http://schemas.microsoft.com/office/powerpoint/2010/main" val="4163135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C8D-F9C9-4D25-9363-41BFCBF0E34D}"/>
              </a:ext>
            </a:extLst>
          </p:cNvPr>
          <p:cNvSpPr>
            <a:spLocks noGrp="1"/>
          </p:cNvSpPr>
          <p:nvPr>
            <p:ph type="title"/>
          </p:nvPr>
        </p:nvSpPr>
        <p:spPr/>
        <p:txBody>
          <a:bodyPr>
            <a:normAutofit/>
          </a:bodyPr>
          <a:lstStyle/>
          <a:p>
            <a:r>
              <a:rPr lang="en-CA" dirty="0"/>
              <a:t>Machine Learning</a:t>
            </a:r>
            <a:br>
              <a:rPr lang="en-CA" dirty="0"/>
            </a:br>
            <a:r>
              <a:rPr lang="en-CA" sz="2000" b="1" dirty="0">
                <a:solidFill>
                  <a:srgbClr val="555555"/>
                </a:solidFill>
                <a:effectLst/>
                <a:latin typeface="Arial" panose="020B0604020202020204" pitchFamily="34" charset="0"/>
                <a:ea typeface="Times New Roman" panose="02020603050405020304" pitchFamily="18" charset="0"/>
                <a:cs typeface="Times New Roman" panose="02020603050405020304" pitchFamily="18" charset="0"/>
              </a:rPr>
              <a:t>Random Forest Supervised ML algorithm</a:t>
            </a:r>
            <a:endParaRPr lang="en-CA" sz="2000" dirty="0"/>
          </a:p>
        </p:txBody>
      </p:sp>
      <p:sp>
        <p:nvSpPr>
          <p:cNvPr id="3" name="Content Placeholder 2">
            <a:extLst>
              <a:ext uri="{FF2B5EF4-FFF2-40B4-BE49-F238E27FC236}">
                <a16:creationId xmlns:a16="http://schemas.microsoft.com/office/drawing/2014/main" id="{AE6E0EBD-CCAF-4AE5-B20F-DFB28D082A96}"/>
              </a:ext>
            </a:extLst>
          </p:cNvPr>
          <p:cNvSpPr>
            <a:spLocks noGrp="1"/>
          </p:cNvSpPr>
          <p:nvPr>
            <p:ph idx="1"/>
          </p:nvPr>
        </p:nvSpPr>
        <p:spPr/>
        <p:txBody>
          <a:bodyPr>
            <a:normAutofit fontScale="85000" lnSpcReduction="20000"/>
          </a:bodyPr>
          <a:lstStyle/>
          <a:p>
            <a:r>
              <a:rPr lang="en-CA" sz="1800" dirty="0">
                <a:solidFill>
                  <a:srgbClr val="555555"/>
                </a:solidFill>
                <a:effectLst/>
                <a:latin typeface="Arial" panose="020B0604020202020204" pitchFamily="34" charset="0"/>
                <a:ea typeface="Times New Roman" panose="02020603050405020304" pitchFamily="18" charset="0"/>
              </a:rPr>
              <a:t>The regression predicts continuous value outputs </a:t>
            </a:r>
            <a:r>
              <a:rPr lang="en-CA" sz="1800" dirty="0">
                <a:solidFill>
                  <a:srgbClr val="555555"/>
                </a:solidFill>
                <a:effectLst/>
                <a:latin typeface="Arial" panose="020B0604020202020204" pitchFamily="34" charset="0"/>
                <a:ea typeface="Times New Roman" panose="02020603050405020304" pitchFamily="18" charset="0"/>
                <a:cs typeface="Times New Roman" panose="02020603050405020304" pitchFamily="18" charset="0"/>
              </a:rPr>
              <a:t>focus on one of the 12 culture domains. This domain has data for ten years of GDP values. I used one of the domains to do ML algorithm. Otherwise my data becomes too noisy with all the domains.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solidFill>
                  <a:srgbClr val="555555"/>
                </a:solidFill>
                <a:effectLst/>
                <a:latin typeface="Arial" panose="020B0604020202020204" pitchFamily="34" charset="0"/>
                <a:ea typeface="Times New Roman" panose="02020603050405020304" pitchFamily="18" charset="0"/>
                <a:cs typeface="Times New Roman" panose="02020603050405020304" pitchFamily="18" charset="0"/>
              </a:rPr>
              <a:t>I demonstrated my study with random forest algorithm using Scikit-Learn library. I used the following steps for the RF algorithm;</a:t>
            </a:r>
          </a:p>
          <a:p>
            <a:pPr>
              <a:lnSpc>
                <a:spcPct val="107000"/>
              </a:lnSpc>
              <a:spcAft>
                <a:spcPts val="800"/>
              </a:spcAft>
            </a:pPr>
            <a:r>
              <a:rPr lang="en-CA" sz="1800" dirty="0">
                <a:solidFill>
                  <a:srgbClr val="555555"/>
                </a:solidFill>
                <a:latin typeface="Arial" panose="020B0604020202020204" pitchFamily="34" charset="0"/>
                <a:cs typeface="Times New Roman" panose="02020603050405020304" pitchFamily="18" charset="0"/>
              </a:rPr>
              <a:t>Split data into Train and Test sets</a:t>
            </a:r>
          </a:p>
          <a:p>
            <a:pPr>
              <a:lnSpc>
                <a:spcPct val="107000"/>
              </a:lnSpc>
              <a:spcAft>
                <a:spcPts val="800"/>
              </a:spcAft>
            </a:pPr>
            <a:r>
              <a:rPr lang="en-CA" sz="1800" dirty="0">
                <a:solidFill>
                  <a:srgbClr val="555555"/>
                </a:solidFill>
                <a:latin typeface="Arial" panose="020B0604020202020204" pitchFamily="34" charset="0"/>
                <a:cs typeface="Times New Roman" panose="02020603050405020304" pitchFamily="18" charset="0"/>
              </a:rPr>
              <a:t>Create a Standard Scaler and scale the data</a:t>
            </a:r>
          </a:p>
          <a:p>
            <a:pPr>
              <a:lnSpc>
                <a:spcPct val="107000"/>
              </a:lnSpc>
              <a:spcAft>
                <a:spcPts val="800"/>
              </a:spcAft>
            </a:pPr>
            <a:r>
              <a:rPr lang="en-CA" sz="1800" dirty="0">
                <a:solidFill>
                  <a:srgbClr val="555555"/>
                </a:solidFill>
                <a:latin typeface="Arial" panose="020B0604020202020204" pitchFamily="34" charset="0"/>
                <a:cs typeface="Times New Roman" panose="02020603050405020304" pitchFamily="18" charset="0"/>
              </a:rPr>
              <a:t>Create a random Forest classifier and fit the model</a:t>
            </a:r>
          </a:p>
          <a:p>
            <a:pPr>
              <a:lnSpc>
                <a:spcPct val="107000"/>
              </a:lnSpc>
              <a:spcAft>
                <a:spcPts val="800"/>
              </a:spcAft>
            </a:pPr>
            <a:r>
              <a:rPr lang="en-CA" sz="1800" dirty="0">
                <a:solidFill>
                  <a:srgbClr val="555555"/>
                </a:solidFill>
                <a:latin typeface="Arial" panose="020B0604020202020204" pitchFamily="34" charset="0"/>
                <a:cs typeface="Times New Roman" panose="02020603050405020304" pitchFamily="18" charset="0"/>
              </a:rPr>
              <a:t>Score the data and make predictions, calculating accuracy score and confusion matrix</a:t>
            </a:r>
          </a:p>
          <a:p>
            <a:pPr>
              <a:lnSpc>
                <a:spcPct val="107000"/>
              </a:lnSpc>
              <a:spcAft>
                <a:spcPts val="800"/>
              </a:spcAft>
            </a:pPr>
            <a:r>
              <a:rPr lang="en-CA" dirty="0"/>
              <a:t>Make the predictions and plot the confusion matrix</a:t>
            </a:r>
          </a:p>
        </p:txBody>
      </p:sp>
    </p:spTree>
    <p:extLst>
      <p:ext uri="{BB962C8B-B14F-4D97-AF65-F5344CB8AC3E}">
        <p14:creationId xmlns:p14="http://schemas.microsoft.com/office/powerpoint/2010/main" val="127553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C8D-F9C9-4D25-9363-41BFCBF0E34D}"/>
              </a:ext>
            </a:extLst>
          </p:cNvPr>
          <p:cNvSpPr>
            <a:spLocks noGrp="1"/>
          </p:cNvSpPr>
          <p:nvPr>
            <p:ph type="title"/>
          </p:nvPr>
        </p:nvSpPr>
        <p:spPr>
          <a:xfrm>
            <a:off x="1097280" y="286603"/>
            <a:ext cx="10058400" cy="1450757"/>
          </a:xfrm>
        </p:spPr>
        <p:txBody>
          <a:bodyPr anchor="b">
            <a:normAutofit/>
          </a:bodyPr>
          <a:lstStyle/>
          <a:p>
            <a:r>
              <a:rPr lang="en-CA" sz="3600" dirty="0"/>
              <a:t>Machine Learning</a:t>
            </a:r>
            <a:br>
              <a:rPr lang="en-CA" sz="3600" dirty="0"/>
            </a:br>
            <a:r>
              <a:rPr lang="en-CA" sz="3600" b="1" dirty="0">
                <a:effectLst/>
              </a:rPr>
              <a:t>Random Forest Supervised ML algorithm</a:t>
            </a:r>
            <a:endParaRPr lang="en-CA" sz="3600" dirty="0"/>
          </a:p>
        </p:txBody>
      </p:sp>
      <p:pic>
        <p:nvPicPr>
          <p:cNvPr id="5" name="Content Placeholder 4" descr="Chart, treemap chart&#10;&#10;Description automatically generated">
            <a:extLst>
              <a:ext uri="{FF2B5EF4-FFF2-40B4-BE49-F238E27FC236}">
                <a16:creationId xmlns:a16="http://schemas.microsoft.com/office/drawing/2014/main" id="{14A15654-7BD6-4A9B-B563-8BD8F349E12E}"/>
              </a:ext>
            </a:extLst>
          </p:cNvPr>
          <p:cNvPicPr>
            <a:picLocks noGrp="1" noChangeAspect="1"/>
          </p:cNvPicPr>
          <p:nvPr>
            <p:ph sz="half" idx="1"/>
          </p:nvPr>
        </p:nvPicPr>
        <p:blipFill>
          <a:blip r:embed="rId2"/>
          <a:stretch>
            <a:fillRect/>
          </a:stretch>
        </p:blipFill>
        <p:spPr>
          <a:xfrm>
            <a:off x="831537" y="3256548"/>
            <a:ext cx="2710033" cy="2612546"/>
          </a:xfrm>
          <a:noFill/>
        </p:spPr>
      </p:pic>
      <p:sp>
        <p:nvSpPr>
          <p:cNvPr id="10" name="Content Placeholder 3">
            <a:extLst>
              <a:ext uri="{FF2B5EF4-FFF2-40B4-BE49-F238E27FC236}">
                <a16:creationId xmlns:a16="http://schemas.microsoft.com/office/drawing/2014/main" id="{5BBC7AD8-85BB-B888-121E-E2285715847C}"/>
              </a:ext>
            </a:extLst>
          </p:cNvPr>
          <p:cNvSpPr>
            <a:spLocks noGrp="1"/>
          </p:cNvSpPr>
          <p:nvPr>
            <p:ph sz="half" idx="2"/>
          </p:nvPr>
        </p:nvSpPr>
        <p:spPr>
          <a:xfrm>
            <a:off x="6515944" y="2120900"/>
            <a:ext cx="4639736" cy="3748194"/>
          </a:xfrm>
        </p:spPr>
        <p:txBody>
          <a:bodyPr>
            <a:normAutofit/>
          </a:bodyPr>
          <a:lstStyle/>
          <a:p>
            <a:pPr algn="just"/>
            <a:r>
              <a:rPr lang="en-US" sz="2000" dirty="0"/>
              <a:t>Random Forest data gave normal results for training the data but testing data it gave 0% accuracy result as seen in the images.</a:t>
            </a:r>
          </a:p>
          <a:p>
            <a:pPr algn="just"/>
            <a:r>
              <a:rPr lang="en-US" sz="2000" dirty="0">
                <a:solidFill>
                  <a:schemeClr val="tx1"/>
                </a:solidFill>
              </a:rPr>
              <a:t>This result tells me that my model is underfitting my data set. It fits exactly against its training data. Random Forest algorithm can’t perform accurately against unseen data, defeating its purpose.</a:t>
            </a:r>
          </a:p>
          <a:p>
            <a:endParaRPr lang="en-US" dirty="0"/>
          </a:p>
        </p:txBody>
      </p:sp>
      <p:pic>
        <p:nvPicPr>
          <p:cNvPr id="7" name="Picture 6">
            <a:extLst>
              <a:ext uri="{FF2B5EF4-FFF2-40B4-BE49-F238E27FC236}">
                <a16:creationId xmlns:a16="http://schemas.microsoft.com/office/drawing/2014/main" id="{3D99BFC7-1414-4CAE-A68D-E79454ED4946}"/>
              </a:ext>
            </a:extLst>
          </p:cNvPr>
          <p:cNvPicPr>
            <a:picLocks noChangeAspect="1"/>
          </p:cNvPicPr>
          <p:nvPr/>
        </p:nvPicPr>
        <p:blipFill>
          <a:blip r:embed="rId3"/>
          <a:stretch>
            <a:fillRect/>
          </a:stretch>
        </p:blipFill>
        <p:spPr>
          <a:xfrm>
            <a:off x="831537" y="2232630"/>
            <a:ext cx="3071753" cy="1023918"/>
          </a:xfrm>
          <a:prstGeom prst="rect">
            <a:avLst/>
          </a:prstGeom>
        </p:spPr>
      </p:pic>
      <p:pic>
        <p:nvPicPr>
          <p:cNvPr id="9" name="Picture 8">
            <a:extLst>
              <a:ext uri="{FF2B5EF4-FFF2-40B4-BE49-F238E27FC236}">
                <a16:creationId xmlns:a16="http://schemas.microsoft.com/office/drawing/2014/main" id="{CA7C25B5-34EC-4A36-9593-B4627CFFBB5D}"/>
              </a:ext>
            </a:extLst>
          </p:cNvPr>
          <p:cNvPicPr>
            <a:picLocks noChangeAspect="1"/>
          </p:cNvPicPr>
          <p:nvPr/>
        </p:nvPicPr>
        <p:blipFill>
          <a:blip r:embed="rId4"/>
          <a:stretch>
            <a:fillRect/>
          </a:stretch>
        </p:blipFill>
        <p:spPr>
          <a:xfrm>
            <a:off x="3805445" y="3483038"/>
            <a:ext cx="2446624" cy="1023918"/>
          </a:xfrm>
          <a:prstGeom prst="rect">
            <a:avLst/>
          </a:prstGeom>
        </p:spPr>
      </p:pic>
    </p:spTree>
    <p:extLst>
      <p:ext uri="{BB962C8B-B14F-4D97-AF65-F5344CB8AC3E}">
        <p14:creationId xmlns:p14="http://schemas.microsoft.com/office/powerpoint/2010/main" val="1974043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7B47-C493-4405-B5E5-759F83B7A6C7}"/>
              </a:ext>
            </a:extLst>
          </p:cNvPr>
          <p:cNvSpPr>
            <a:spLocks noGrp="1"/>
          </p:cNvSpPr>
          <p:nvPr>
            <p:ph type="title"/>
          </p:nvPr>
        </p:nvSpPr>
        <p:spPr/>
        <p:txBody>
          <a:bodyPr/>
          <a:lstStyle/>
          <a:p>
            <a:r>
              <a:rPr lang="en-CA" dirty="0"/>
              <a:t>Culture Statistics Dashboard</a:t>
            </a:r>
          </a:p>
        </p:txBody>
      </p:sp>
      <p:sp>
        <p:nvSpPr>
          <p:cNvPr id="3" name="Content Placeholder 2">
            <a:extLst>
              <a:ext uri="{FF2B5EF4-FFF2-40B4-BE49-F238E27FC236}">
                <a16:creationId xmlns:a16="http://schemas.microsoft.com/office/drawing/2014/main" id="{EC07CF1C-E34F-40A4-82A5-6564F2FC8E1A}"/>
              </a:ext>
            </a:extLst>
          </p:cNvPr>
          <p:cNvSpPr>
            <a:spLocks noGrp="1"/>
          </p:cNvSpPr>
          <p:nvPr>
            <p:ph idx="1"/>
          </p:nvPr>
        </p:nvSpPr>
        <p:spPr/>
        <p:txBody>
          <a:bodyPr>
            <a:normAutofit/>
          </a:bodyPr>
          <a:lstStyle/>
          <a:p>
            <a:r>
              <a:rPr lang="en-CA" dirty="0"/>
              <a:t>Visualization is a big trend in reproducible data science and data journalism. I am using </a:t>
            </a:r>
            <a:r>
              <a:rPr lang="en-CA" dirty="0" err="1"/>
              <a:t>plotly</a:t>
            </a:r>
            <a:r>
              <a:rPr lang="en-CA" dirty="0"/>
              <a:t>, D3.js, web APIs, functional </a:t>
            </a:r>
            <a:r>
              <a:rPr lang="en-CA" dirty="0" err="1"/>
              <a:t>Javascript</a:t>
            </a:r>
            <a:r>
              <a:rPr lang="en-CA" dirty="0"/>
              <a:t>, math library, HTML. I created an interactive data visualization for the web. </a:t>
            </a:r>
            <a:r>
              <a:rPr lang="en-CA" dirty="0" err="1"/>
              <a:t>VSCode</a:t>
            </a:r>
            <a:r>
              <a:rPr lang="en-CA" dirty="0"/>
              <a:t> is used as text editor to create html and </a:t>
            </a:r>
            <a:r>
              <a:rPr lang="en-CA" dirty="0" err="1"/>
              <a:t>Javascript</a:t>
            </a:r>
            <a:r>
              <a:rPr lang="en-CA" dirty="0"/>
              <a:t> files. This part of the project will show interactive data visualization. Data is manipulated, transformed using </a:t>
            </a:r>
            <a:r>
              <a:rPr lang="en-CA" dirty="0" err="1"/>
              <a:t>Javascript</a:t>
            </a:r>
            <a:r>
              <a:rPr lang="en-CA" dirty="0"/>
              <a:t>, and event handlers are used in </a:t>
            </a:r>
            <a:r>
              <a:rPr lang="en-CA" dirty="0" err="1"/>
              <a:t>Javascript</a:t>
            </a:r>
            <a:r>
              <a:rPr lang="en-CA" dirty="0"/>
              <a:t> to add interactivity to my data visualization.</a:t>
            </a:r>
          </a:p>
          <a:p>
            <a:r>
              <a:rPr lang="en-CA" dirty="0"/>
              <a:t>For the interactive visualization of the project I ran python on http server and open a browser to the local port address. The axis were based on years and GDP.                               </a:t>
            </a:r>
          </a:p>
          <a:p>
            <a:pPr algn="ctr"/>
            <a:r>
              <a:rPr lang="en-CA" dirty="0"/>
              <a:t>    X: Year (2010-2019)		y: GDP in CAD</a:t>
            </a:r>
          </a:p>
        </p:txBody>
      </p:sp>
    </p:spTree>
    <p:extLst>
      <p:ext uri="{BB962C8B-B14F-4D97-AF65-F5344CB8AC3E}">
        <p14:creationId xmlns:p14="http://schemas.microsoft.com/office/powerpoint/2010/main" val="2381123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7B47-C493-4405-B5E5-759F83B7A6C7}"/>
              </a:ext>
            </a:extLst>
          </p:cNvPr>
          <p:cNvSpPr>
            <a:spLocks noGrp="1"/>
          </p:cNvSpPr>
          <p:nvPr>
            <p:ph type="title"/>
          </p:nvPr>
        </p:nvSpPr>
        <p:spPr/>
        <p:txBody>
          <a:bodyPr/>
          <a:lstStyle/>
          <a:p>
            <a:r>
              <a:rPr lang="en-CA" dirty="0"/>
              <a:t>Culture Statistics Dashboard</a:t>
            </a:r>
          </a:p>
        </p:txBody>
      </p:sp>
      <p:sp>
        <p:nvSpPr>
          <p:cNvPr id="5" name="Content Placeholder 4">
            <a:extLst>
              <a:ext uri="{FF2B5EF4-FFF2-40B4-BE49-F238E27FC236}">
                <a16:creationId xmlns:a16="http://schemas.microsoft.com/office/drawing/2014/main" id="{1277AE6C-0662-4EAF-B4CD-C52623DAE365}"/>
              </a:ext>
            </a:extLst>
          </p:cNvPr>
          <p:cNvSpPr>
            <a:spLocks noGrp="1"/>
          </p:cNvSpPr>
          <p:nvPr>
            <p:ph idx="1"/>
          </p:nvPr>
        </p:nvSpPr>
        <p:spPr>
          <a:xfrm>
            <a:off x="1222408" y="1903445"/>
            <a:ext cx="9747183" cy="1962702"/>
          </a:xfrm>
        </p:spPr>
        <p:txBody>
          <a:bodyPr>
            <a:normAutofit fontScale="92500" lnSpcReduction="20000"/>
          </a:bodyPr>
          <a:lstStyle/>
          <a:p>
            <a:pPr algn="just"/>
            <a:r>
              <a:rPr lang="en-CA" dirty="0"/>
              <a:t> I used d3.selectall method to create an event listener on select option from the drop down list as seen in the image below for the index.html file. The user can choose the subdomain for culture and sport account and it displays the dynamic </a:t>
            </a:r>
            <a:r>
              <a:rPr lang="en-CA" dirty="0" err="1"/>
              <a:t>plotly</a:t>
            </a:r>
            <a:r>
              <a:rPr lang="en-CA" dirty="0"/>
              <a:t> graph. The X axis data remain the same however y-axis values depend on which dropdown menu option was selected in html document. The following image on the left shows a sample of the </a:t>
            </a:r>
            <a:r>
              <a:rPr lang="en-CA" dirty="0">
                <a:effectLst/>
                <a:latin typeface="var(--standard-font-family)"/>
                <a:ea typeface="Calibri" panose="020F0502020204030204" pitchFamily="34" charset="0"/>
                <a:cs typeface="Times New Roman" panose="02020603050405020304" pitchFamily="18" charset="0"/>
              </a:rPr>
              <a:t>code that creates a dropdown menu of ID numbers dynamically. Using </a:t>
            </a:r>
            <a:r>
              <a:rPr lang="en-CA" dirty="0" err="1">
                <a:effectLst/>
                <a:latin typeface="var(--standard-font-family)"/>
                <a:ea typeface="Calibri" panose="020F0502020204030204" pitchFamily="34" charset="0"/>
                <a:cs typeface="Times New Roman" panose="02020603050405020304" pitchFamily="18" charset="0"/>
              </a:rPr>
              <a:t>plotly</a:t>
            </a:r>
            <a:r>
              <a:rPr lang="en-CA" dirty="0">
                <a:effectLst/>
                <a:latin typeface="var(--standard-font-family)"/>
                <a:ea typeface="Calibri" panose="020F0502020204030204" pitchFamily="34" charset="0"/>
                <a:cs typeface="Times New Roman" panose="02020603050405020304" pitchFamily="18" charset="0"/>
              </a:rPr>
              <a:t> as seen in the image on the right, D3, web APIs and math library data is manipulated which added interactivity to the visualization of culture statistics dataset. </a:t>
            </a:r>
            <a:r>
              <a:rPr lang="en-CA" dirty="0"/>
              <a:t> </a:t>
            </a:r>
          </a:p>
          <a:p>
            <a:pPr algn="just"/>
            <a:endParaRPr lang="en-CA" dirty="0"/>
          </a:p>
        </p:txBody>
      </p:sp>
      <p:pic>
        <p:nvPicPr>
          <p:cNvPr id="9" name="Picture 8">
            <a:extLst>
              <a:ext uri="{FF2B5EF4-FFF2-40B4-BE49-F238E27FC236}">
                <a16:creationId xmlns:a16="http://schemas.microsoft.com/office/drawing/2014/main" id="{786E4588-B904-4724-96C2-BB858B89F79C}"/>
              </a:ext>
            </a:extLst>
          </p:cNvPr>
          <p:cNvPicPr>
            <a:picLocks noChangeAspect="1"/>
          </p:cNvPicPr>
          <p:nvPr/>
        </p:nvPicPr>
        <p:blipFill>
          <a:blip r:embed="rId2"/>
          <a:stretch>
            <a:fillRect/>
          </a:stretch>
        </p:blipFill>
        <p:spPr>
          <a:xfrm>
            <a:off x="258274" y="3697847"/>
            <a:ext cx="2948538" cy="2676422"/>
          </a:xfrm>
          <a:prstGeom prst="rect">
            <a:avLst/>
          </a:prstGeom>
        </p:spPr>
      </p:pic>
      <p:pic>
        <p:nvPicPr>
          <p:cNvPr id="11" name="Picture 10">
            <a:extLst>
              <a:ext uri="{FF2B5EF4-FFF2-40B4-BE49-F238E27FC236}">
                <a16:creationId xmlns:a16="http://schemas.microsoft.com/office/drawing/2014/main" id="{9E8F2358-6473-4EEF-A3B0-064E881BE46F}"/>
              </a:ext>
            </a:extLst>
          </p:cNvPr>
          <p:cNvPicPr>
            <a:picLocks noChangeAspect="1"/>
          </p:cNvPicPr>
          <p:nvPr/>
        </p:nvPicPr>
        <p:blipFill>
          <a:blip r:embed="rId3"/>
          <a:stretch>
            <a:fillRect/>
          </a:stretch>
        </p:blipFill>
        <p:spPr>
          <a:xfrm>
            <a:off x="3206812" y="3667823"/>
            <a:ext cx="5101388" cy="2676423"/>
          </a:xfrm>
          <a:prstGeom prst="rect">
            <a:avLst/>
          </a:prstGeom>
        </p:spPr>
      </p:pic>
      <p:pic>
        <p:nvPicPr>
          <p:cNvPr id="12" name="Picture 11">
            <a:extLst>
              <a:ext uri="{FF2B5EF4-FFF2-40B4-BE49-F238E27FC236}">
                <a16:creationId xmlns:a16="http://schemas.microsoft.com/office/drawing/2014/main" id="{8313BECD-EFC2-4A65-9DDF-6D078E7C6F5F}"/>
              </a:ext>
            </a:extLst>
          </p:cNvPr>
          <p:cNvPicPr>
            <a:picLocks noChangeAspect="1"/>
          </p:cNvPicPr>
          <p:nvPr/>
        </p:nvPicPr>
        <p:blipFill>
          <a:blip r:embed="rId4"/>
          <a:stretch>
            <a:fillRect/>
          </a:stretch>
        </p:blipFill>
        <p:spPr>
          <a:xfrm>
            <a:off x="8261685" y="3734947"/>
            <a:ext cx="3930315" cy="2639322"/>
          </a:xfrm>
          <a:prstGeom prst="rect">
            <a:avLst/>
          </a:prstGeom>
        </p:spPr>
      </p:pic>
    </p:spTree>
    <p:extLst>
      <p:ext uri="{BB962C8B-B14F-4D97-AF65-F5344CB8AC3E}">
        <p14:creationId xmlns:p14="http://schemas.microsoft.com/office/powerpoint/2010/main" val="1919820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E462EC-6055-44DC-8228-44967CA21E24}"/>
              </a:ext>
            </a:extLst>
          </p:cNvPr>
          <p:cNvPicPr>
            <a:picLocks noChangeAspect="1"/>
          </p:cNvPicPr>
          <p:nvPr/>
        </p:nvPicPr>
        <p:blipFill>
          <a:blip r:embed="rId2"/>
          <a:stretch>
            <a:fillRect/>
          </a:stretch>
        </p:blipFill>
        <p:spPr>
          <a:xfrm>
            <a:off x="1547326" y="1579641"/>
            <a:ext cx="9097347" cy="5207142"/>
          </a:xfrm>
          <a:prstGeom prst="rect">
            <a:avLst/>
          </a:prstGeom>
          <a:noFill/>
        </p:spPr>
      </p:pic>
      <p:sp>
        <p:nvSpPr>
          <p:cNvPr id="3" name="Title 2">
            <a:extLst>
              <a:ext uri="{FF2B5EF4-FFF2-40B4-BE49-F238E27FC236}">
                <a16:creationId xmlns:a16="http://schemas.microsoft.com/office/drawing/2014/main" id="{9ED754EF-A84D-4B41-8390-6DFF504D334B}"/>
              </a:ext>
            </a:extLst>
          </p:cNvPr>
          <p:cNvSpPr>
            <a:spLocks noGrp="1"/>
          </p:cNvSpPr>
          <p:nvPr>
            <p:ph type="title"/>
          </p:nvPr>
        </p:nvSpPr>
        <p:spPr>
          <a:xfrm>
            <a:off x="970385" y="233265"/>
            <a:ext cx="10399160" cy="1346376"/>
          </a:xfrm>
        </p:spPr>
        <p:txBody>
          <a:bodyPr/>
          <a:lstStyle/>
          <a:p>
            <a:pPr algn="just"/>
            <a:br>
              <a:rPr lang="en-US" sz="1600" b="0" dirty="0">
                <a:solidFill>
                  <a:schemeClr val="tx1"/>
                </a:solidFill>
                <a:effectLst/>
                <a:latin typeface="Calibri" panose="020F0502020204030204" pitchFamily="34" charset="0"/>
                <a:cs typeface="Calibri" panose="020F0502020204030204" pitchFamily="34" charset="0"/>
              </a:rPr>
            </a:br>
            <a:br>
              <a:rPr lang="en-US" sz="1600" b="0" dirty="0">
                <a:solidFill>
                  <a:schemeClr val="tx1"/>
                </a:solidFill>
                <a:effectLst/>
                <a:latin typeface="Calibri" panose="020F0502020204030204" pitchFamily="34" charset="0"/>
                <a:cs typeface="Calibri" panose="020F0502020204030204" pitchFamily="34" charset="0"/>
              </a:rPr>
            </a:b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sz="1800" b="1" dirty="0">
                <a:solidFill>
                  <a:schemeClr val="tx1"/>
                </a:solidFill>
                <a:latin typeface="Calibri" panose="020F0502020204030204" pitchFamily="34" charset="0"/>
                <a:cs typeface="Calibri" panose="020F0502020204030204" pitchFamily="34" charset="0"/>
              </a:rPr>
              <a:t>I</a:t>
            </a:r>
            <a:r>
              <a:rPr lang="en-US" sz="1800" b="1" dirty="0">
                <a:solidFill>
                  <a:schemeClr val="tx1"/>
                </a:solidFill>
                <a:effectLst/>
                <a:latin typeface="Calibri" panose="020F0502020204030204" pitchFamily="34" charset="0"/>
                <a:cs typeface="Calibri" panose="020F0502020204030204" pitchFamily="34" charset="0"/>
              </a:rPr>
              <a:t>n summary; </a:t>
            </a:r>
            <a:r>
              <a:rPr lang="en-US" sz="1800" b="0" dirty="0">
                <a:solidFill>
                  <a:schemeClr val="tx1"/>
                </a:solidFill>
                <a:effectLst/>
                <a:latin typeface="Calibri" panose="020F0502020204030204" pitchFamily="34" charset="0"/>
                <a:cs typeface="Calibri" panose="020F0502020204030204" pitchFamily="34" charset="0"/>
              </a:rPr>
              <a:t>dynamic visualization of subdomains for the culture and sports dataset were created in functional </a:t>
            </a:r>
            <a:r>
              <a:rPr lang="en-US" sz="1800" b="0" dirty="0" err="1">
                <a:solidFill>
                  <a:schemeClr val="tx1"/>
                </a:solidFill>
                <a:effectLst/>
                <a:latin typeface="Calibri" panose="020F0502020204030204" pitchFamily="34" charset="0"/>
                <a:cs typeface="Calibri" panose="020F0502020204030204" pitchFamily="34" charset="0"/>
              </a:rPr>
              <a:t>javascript</a:t>
            </a:r>
            <a:r>
              <a:rPr lang="en-US" sz="1800" b="0" dirty="0">
                <a:solidFill>
                  <a:schemeClr val="tx1"/>
                </a:solidFill>
                <a:effectLst/>
                <a:latin typeface="Calibri" panose="020F0502020204030204" pitchFamily="34" charset="0"/>
                <a:cs typeface="Calibri" panose="020F0502020204030204" pitchFamily="34" charset="0"/>
              </a:rPr>
              <a:t>, d3, &amp; html. Plot is displaying Year - GDP values which shows the fluctuating revenue for each year. T</a:t>
            </a:r>
            <a:r>
              <a:rPr lang="en-US" sz="1800" b="0" dirty="0">
                <a:solidFill>
                  <a:schemeClr val="tx1"/>
                </a:solidFill>
                <a:effectLst/>
                <a:latin typeface="Cambria" panose="02040503050406030204" pitchFamily="18" charset="0"/>
                <a:ea typeface="Cambria" panose="02040503050406030204" pitchFamily="18" charset="0"/>
              </a:rPr>
              <a:t>he linear algorithm did a decent job but the model overfitting the dataset. As for the Random Forest model it is underfitting the dataset, the testing score is 0%.</a:t>
            </a:r>
            <a:endParaRPr lang="en-CA" sz="1600" dirty="0"/>
          </a:p>
        </p:txBody>
      </p:sp>
    </p:spTree>
    <p:extLst>
      <p:ext uri="{BB962C8B-B14F-4D97-AF65-F5344CB8AC3E}">
        <p14:creationId xmlns:p14="http://schemas.microsoft.com/office/powerpoint/2010/main" val="105933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9604-AEB5-4414-A09A-C1C218A55BDC}"/>
              </a:ext>
            </a:extLst>
          </p:cNvPr>
          <p:cNvSpPr>
            <a:spLocks noGrp="1"/>
          </p:cNvSpPr>
          <p:nvPr>
            <p:ph type="title"/>
          </p:nvPr>
        </p:nvSpPr>
        <p:spPr>
          <a:xfrm>
            <a:off x="1097280" y="286603"/>
            <a:ext cx="10058400" cy="1450757"/>
          </a:xfrm>
        </p:spPr>
        <p:txBody>
          <a:bodyPr anchor="b">
            <a:normAutofit/>
          </a:bodyPr>
          <a:lstStyle/>
          <a:p>
            <a:pPr>
              <a:spcBef>
                <a:spcPts val="2850"/>
              </a:spcBef>
              <a:spcAft>
                <a:spcPts val="865"/>
              </a:spcAft>
            </a:pPr>
            <a:r>
              <a:rPr lang="en-CA" b="1" dirty="0">
                <a:effectLst/>
              </a:rPr>
              <a:t>Culture and Sport data</a:t>
            </a:r>
          </a:p>
        </p:txBody>
      </p:sp>
      <p:sp>
        <p:nvSpPr>
          <p:cNvPr id="3" name="Content Placeholder 2">
            <a:extLst>
              <a:ext uri="{FF2B5EF4-FFF2-40B4-BE49-F238E27FC236}">
                <a16:creationId xmlns:a16="http://schemas.microsoft.com/office/drawing/2014/main" id="{4A5F6BAC-A7C9-4A66-9054-F095E02FE3CE}"/>
              </a:ext>
            </a:extLst>
          </p:cNvPr>
          <p:cNvSpPr>
            <a:spLocks noGrp="1"/>
          </p:cNvSpPr>
          <p:nvPr>
            <p:ph sz="half" idx="1"/>
          </p:nvPr>
        </p:nvSpPr>
        <p:spPr>
          <a:xfrm>
            <a:off x="1097280" y="2120900"/>
            <a:ext cx="4639736" cy="3748193"/>
          </a:xfrm>
        </p:spPr>
        <p:txBody>
          <a:bodyPr>
            <a:normAutofit/>
          </a:bodyPr>
          <a:lstStyle/>
          <a:p>
            <a:pPr algn="just"/>
            <a:r>
              <a:rPr lang="en-CA" sz="1800" dirty="0">
                <a:effectLst/>
              </a:rPr>
              <a:t>Within the Culture </a:t>
            </a:r>
            <a:r>
              <a:rPr lang="en-CA" sz="1800" dirty="0"/>
              <a:t>Satellite</a:t>
            </a:r>
            <a:r>
              <a:rPr lang="en-CA" sz="1800" dirty="0">
                <a:effectLst/>
              </a:rPr>
              <a:t> Account, culture is defined as a creative artistic activity and the goods and services produced by this creative activity and the preservation of heritage.</a:t>
            </a:r>
          </a:p>
          <a:p>
            <a:pPr algn="just"/>
            <a:r>
              <a:rPr lang="en-CA" sz="1800" dirty="0">
                <a:effectLst/>
              </a:rPr>
              <a:t>Sport is defined as an individual or group activity, often pursued for fitness in leisure time, fun or competition. </a:t>
            </a:r>
          </a:p>
          <a:p>
            <a:pPr algn="just"/>
            <a:r>
              <a:rPr lang="en-CA" sz="1800" dirty="0">
                <a:effectLst/>
              </a:rPr>
              <a:t>Culture GDP is the value added related to the production of culture goods and/or services across the economy regardless of the producing industry. </a:t>
            </a:r>
          </a:p>
        </p:txBody>
      </p:sp>
      <p:pic>
        <p:nvPicPr>
          <p:cNvPr id="2053" name="Picture 5" descr="Mete Gazoz kimdir kaç yaşında? İşte, aldığı başarılar - Haberler">
            <a:extLst>
              <a:ext uri="{FF2B5EF4-FFF2-40B4-BE49-F238E27FC236}">
                <a16:creationId xmlns:a16="http://schemas.microsoft.com/office/drawing/2014/main" id="{92DBD52B-AE04-4B84-9EEC-4BA76B6101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681" b="1"/>
          <a:stretch/>
        </p:blipFill>
        <p:spPr bwMode="auto">
          <a:xfrm>
            <a:off x="6515944" y="2120900"/>
            <a:ext cx="4639736" cy="3748194"/>
          </a:xfrm>
          <a:prstGeom prst="rect">
            <a:avLst/>
          </a:prstGeom>
          <a:solidFill>
            <a:srgbClr val="FFFFFF"/>
          </a:solidFill>
        </p:spPr>
      </p:pic>
    </p:spTree>
    <p:extLst>
      <p:ext uri="{BB962C8B-B14F-4D97-AF65-F5344CB8AC3E}">
        <p14:creationId xmlns:p14="http://schemas.microsoft.com/office/powerpoint/2010/main" val="323455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9604-AEB5-4414-A09A-C1C218A55BDC}"/>
              </a:ext>
            </a:extLst>
          </p:cNvPr>
          <p:cNvSpPr>
            <a:spLocks noGrp="1"/>
          </p:cNvSpPr>
          <p:nvPr>
            <p:ph type="title"/>
          </p:nvPr>
        </p:nvSpPr>
        <p:spPr>
          <a:xfrm>
            <a:off x="643466" y="786383"/>
            <a:ext cx="3517567" cy="1341675"/>
          </a:xfrm>
        </p:spPr>
        <p:txBody>
          <a:bodyPr anchor="b">
            <a:normAutofit/>
          </a:bodyPr>
          <a:lstStyle/>
          <a:p>
            <a:pPr>
              <a:spcBef>
                <a:spcPts val="2850"/>
              </a:spcBef>
              <a:spcAft>
                <a:spcPts val="865"/>
              </a:spcAft>
            </a:pPr>
            <a:r>
              <a:rPr lang="en-CA" b="1" dirty="0">
                <a:effectLst/>
              </a:rPr>
              <a:t>Culture and Sport data</a:t>
            </a:r>
          </a:p>
        </p:txBody>
      </p:sp>
      <p:pic>
        <p:nvPicPr>
          <p:cNvPr id="5" name="Picture 4">
            <a:extLst>
              <a:ext uri="{FF2B5EF4-FFF2-40B4-BE49-F238E27FC236}">
                <a16:creationId xmlns:a16="http://schemas.microsoft.com/office/drawing/2014/main" id="{98DD2C4A-2673-4EFC-B03E-BC5FE1934908}"/>
              </a:ext>
            </a:extLst>
          </p:cNvPr>
          <p:cNvPicPr>
            <a:picLocks noChangeAspect="1"/>
          </p:cNvPicPr>
          <p:nvPr/>
        </p:nvPicPr>
        <p:blipFill>
          <a:blip r:embed="rId2"/>
          <a:stretch>
            <a:fillRect/>
          </a:stretch>
        </p:blipFill>
        <p:spPr>
          <a:xfrm>
            <a:off x="5458984" y="1837549"/>
            <a:ext cx="5928344" cy="3245257"/>
          </a:xfrm>
          <a:prstGeom prst="rect">
            <a:avLst/>
          </a:prstGeom>
          <a:noFill/>
        </p:spPr>
      </p:pic>
      <p:sp>
        <p:nvSpPr>
          <p:cNvPr id="3" name="Content Placeholder 2">
            <a:extLst>
              <a:ext uri="{FF2B5EF4-FFF2-40B4-BE49-F238E27FC236}">
                <a16:creationId xmlns:a16="http://schemas.microsoft.com/office/drawing/2014/main" id="{4A5F6BAC-A7C9-4A66-9054-F095E02FE3CE}"/>
              </a:ext>
            </a:extLst>
          </p:cNvPr>
          <p:cNvSpPr>
            <a:spLocks noGrp="1"/>
          </p:cNvSpPr>
          <p:nvPr>
            <p:ph type="body" sz="half" idx="2"/>
          </p:nvPr>
        </p:nvSpPr>
        <p:spPr>
          <a:xfrm>
            <a:off x="643465" y="2427316"/>
            <a:ext cx="3517567" cy="3680240"/>
          </a:xfrm>
        </p:spPr>
        <p:txBody>
          <a:bodyPr>
            <a:normAutofit/>
          </a:bodyPr>
          <a:lstStyle/>
          <a:p>
            <a:pPr algn="just">
              <a:lnSpc>
                <a:spcPct val="100000"/>
              </a:lnSpc>
            </a:pPr>
            <a:r>
              <a:rPr lang="en-CA" sz="1600" dirty="0">
                <a:effectLst/>
              </a:rPr>
              <a:t>CSA output tables detail the production, use and consumption of all goods and services in the provincial and territorial economies. They measure economic activity by industry and by product. </a:t>
            </a:r>
          </a:p>
          <a:p>
            <a:pPr algn="just">
              <a:lnSpc>
                <a:spcPct val="100000"/>
              </a:lnSpc>
            </a:pPr>
            <a:r>
              <a:rPr lang="en-CA" sz="1600" dirty="0">
                <a:effectLst/>
              </a:rPr>
              <a:t>The Culture Indicators project uses the </a:t>
            </a:r>
            <a:r>
              <a:rPr lang="en-CA" sz="1600" dirty="0"/>
              <a:t>summary data provided by the CSA. The data has GDP values for Culture and Sports sector from 2010 to 2019 for twelve different domains and twenty-two subdomains as seen in the table.</a:t>
            </a:r>
            <a:endParaRPr lang="en-CA" sz="1600" dirty="0">
              <a:effectLst/>
            </a:endParaRPr>
          </a:p>
        </p:txBody>
      </p:sp>
    </p:spTree>
    <p:extLst>
      <p:ext uri="{BB962C8B-B14F-4D97-AF65-F5344CB8AC3E}">
        <p14:creationId xmlns:p14="http://schemas.microsoft.com/office/powerpoint/2010/main" val="222221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3138-FD1C-4D44-8166-3A1AD64D691C}"/>
              </a:ext>
            </a:extLst>
          </p:cNvPr>
          <p:cNvSpPr>
            <a:spLocks noGrp="1"/>
          </p:cNvSpPr>
          <p:nvPr>
            <p:ph type="title"/>
          </p:nvPr>
        </p:nvSpPr>
        <p:spPr/>
        <p:txBody>
          <a:bodyPr/>
          <a:lstStyle/>
          <a:p>
            <a:r>
              <a:rPr lang="en-CA" dirty="0"/>
              <a:t>Scope of Culture Indicators</a:t>
            </a:r>
          </a:p>
        </p:txBody>
      </p:sp>
      <p:sp>
        <p:nvSpPr>
          <p:cNvPr id="3" name="Content Placeholder 2">
            <a:extLst>
              <a:ext uri="{FF2B5EF4-FFF2-40B4-BE49-F238E27FC236}">
                <a16:creationId xmlns:a16="http://schemas.microsoft.com/office/drawing/2014/main" id="{816263B4-0650-4ACF-AE58-CB0CCD3F5D8A}"/>
              </a:ext>
            </a:extLst>
          </p:cNvPr>
          <p:cNvSpPr>
            <a:spLocks noGrp="1"/>
          </p:cNvSpPr>
          <p:nvPr>
            <p:ph idx="1"/>
          </p:nvPr>
        </p:nvSpPr>
        <p:spPr/>
        <p:txBody>
          <a:bodyPr>
            <a:normAutofit/>
          </a:bodyPr>
          <a:lstStyle/>
          <a:p>
            <a:pPr algn="just">
              <a:lnSpc>
                <a:spcPct val="107000"/>
              </a:lnSpc>
              <a:spcAft>
                <a:spcPts val="800"/>
              </a:spcAft>
            </a:pPr>
            <a:r>
              <a:rPr lang="en-US" sz="2400" b="0" i="0" dirty="0">
                <a:solidFill>
                  <a:srgbClr val="222222"/>
                </a:solidFill>
                <a:effectLst/>
                <a:latin typeface="Arial" panose="020B0604020202020204" pitchFamily="34" charset="0"/>
              </a:rPr>
              <a:t>The cultural domain GDPs fluctuate each year. The client is concerned that many municipalities do not really use the data that they receive from the CSS. It could be because many municipal culture staff aren't sure how to interpret the data and may need some help seeing the stories.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b="0" i="0" dirty="0">
                <a:solidFill>
                  <a:srgbClr val="222222"/>
                </a:solidFill>
                <a:effectLst/>
                <a:latin typeface="Arial" panose="020B0604020202020204" pitchFamily="34" charset="0"/>
              </a:rPr>
              <a:t>The scope of the Culture Indicators project is to provide data analysis and visualizations for one or more domains and make the data become easier to understand and subsequently, be used more extensively.</a:t>
            </a:r>
            <a:endParaRPr lang="en-CA" sz="2400" dirty="0"/>
          </a:p>
        </p:txBody>
      </p:sp>
    </p:spTree>
    <p:extLst>
      <p:ext uri="{BB962C8B-B14F-4D97-AF65-F5344CB8AC3E}">
        <p14:creationId xmlns:p14="http://schemas.microsoft.com/office/powerpoint/2010/main" val="217956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804B-F0F1-42A2-96FD-4F0026D85A18}"/>
              </a:ext>
            </a:extLst>
          </p:cNvPr>
          <p:cNvSpPr>
            <a:spLocks noGrp="1"/>
          </p:cNvSpPr>
          <p:nvPr>
            <p:ph type="title"/>
          </p:nvPr>
        </p:nvSpPr>
        <p:spPr>
          <a:xfrm>
            <a:off x="643466" y="786383"/>
            <a:ext cx="3517567" cy="2093975"/>
          </a:xfrm>
        </p:spPr>
        <p:txBody>
          <a:bodyPr anchor="b">
            <a:normAutofit/>
          </a:bodyPr>
          <a:lstStyle/>
          <a:p>
            <a:r>
              <a:rPr lang="en-CA" dirty="0"/>
              <a:t>Requirements</a:t>
            </a:r>
          </a:p>
        </p:txBody>
      </p:sp>
      <p:sp>
        <p:nvSpPr>
          <p:cNvPr id="12" name="Text Placeholder 2">
            <a:extLst>
              <a:ext uri="{FF2B5EF4-FFF2-40B4-BE49-F238E27FC236}">
                <a16:creationId xmlns:a16="http://schemas.microsoft.com/office/drawing/2014/main" id="{B7319628-12BB-BC21-682C-01B033688E52}"/>
              </a:ext>
            </a:extLst>
          </p:cNvPr>
          <p:cNvSpPr>
            <a:spLocks noGrp="1"/>
          </p:cNvSpPr>
          <p:nvPr>
            <p:ph type="body" sz="half" idx="2"/>
          </p:nvPr>
        </p:nvSpPr>
        <p:spPr>
          <a:xfrm>
            <a:off x="643465" y="3043050"/>
            <a:ext cx="3517567" cy="3064505"/>
          </a:xfrm>
        </p:spPr>
        <p:txBody>
          <a:bodyPr>
            <a:normAutofit/>
          </a:bodyPr>
          <a:lstStyle/>
          <a:p>
            <a:r>
              <a:rPr lang="en-US" dirty="0"/>
              <a:t>- Receive data and extract, transform and load</a:t>
            </a:r>
          </a:p>
        </p:txBody>
      </p:sp>
      <p:pic>
        <p:nvPicPr>
          <p:cNvPr id="5124" name="Picture 4" descr="ETL process overview: design, challenges and automation">
            <a:extLst>
              <a:ext uri="{FF2B5EF4-FFF2-40B4-BE49-F238E27FC236}">
                <a16:creationId xmlns:a16="http://schemas.microsoft.com/office/drawing/2014/main" id="{5E07A923-06D1-426F-85B5-9B8BE3541D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9203" y="1533649"/>
            <a:ext cx="6733543" cy="269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84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804B-F0F1-42A2-96FD-4F0026D85A18}"/>
              </a:ext>
            </a:extLst>
          </p:cNvPr>
          <p:cNvSpPr>
            <a:spLocks noGrp="1"/>
          </p:cNvSpPr>
          <p:nvPr>
            <p:ph type="title"/>
          </p:nvPr>
        </p:nvSpPr>
        <p:spPr>
          <a:xfrm>
            <a:off x="643466" y="786383"/>
            <a:ext cx="3517567" cy="2093975"/>
          </a:xfrm>
        </p:spPr>
        <p:txBody>
          <a:bodyPr anchor="b">
            <a:normAutofit/>
          </a:bodyPr>
          <a:lstStyle/>
          <a:p>
            <a:r>
              <a:rPr lang="en-CA" dirty="0"/>
              <a:t>Requirements</a:t>
            </a:r>
          </a:p>
        </p:txBody>
      </p:sp>
      <p:sp>
        <p:nvSpPr>
          <p:cNvPr id="12" name="Text Placeholder 2">
            <a:extLst>
              <a:ext uri="{FF2B5EF4-FFF2-40B4-BE49-F238E27FC236}">
                <a16:creationId xmlns:a16="http://schemas.microsoft.com/office/drawing/2014/main" id="{B7319628-12BB-BC21-682C-01B033688E52}"/>
              </a:ext>
            </a:extLst>
          </p:cNvPr>
          <p:cNvSpPr>
            <a:spLocks noGrp="1"/>
          </p:cNvSpPr>
          <p:nvPr>
            <p:ph type="body" sz="half" idx="2"/>
          </p:nvPr>
        </p:nvSpPr>
        <p:spPr>
          <a:xfrm>
            <a:off x="643465" y="3043050"/>
            <a:ext cx="3517567" cy="3064505"/>
          </a:xfrm>
        </p:spPr>
        <p:txBody>
          <a:bodyPr>
            <a:normAutofit/>
          </a:bodyPr>
          <a:lstStyle/>
          <a:p>
            <a:r>
              <a:rPr lang="en-US" dirty="0"/>
              <a:t>- Visualize data</a:t>
            </a:r>
          </a:p>
        </p:txBody>
      </p:sp>
      <p:pic>
        <p:nvPicPr>
          <p:cNvPr id="8194" name="Picture 2" descr="13 Powerful Methods for Data Visualization Success l Sisense">
            <a:extLst>
              <a:ext uri="{FF2B5EF4-FFF2-40B4-BE49-F238E27FC236}">
                <a16:creationId xmlns:a16="http://schemas.microsoft.com/office/drawing/2014/main" id="{39330150-F8C3-4A4D-B903-594591B215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41609" y="625152"/>
            <a:ext cx="6549662" cy="588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25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804B-F0F1-42A2-96FD-4F0026D85A18}"/>
              </a:ext>
            </a:extLst>
          </p:cNvPr>
          <p:cNvSpPr>
            <a:spLocks noGrp="1"/>
          </p:cNvSpPr>
          <p:nvPr>
            <p:ph type="title"/>
          </p:nvPr>
        </p:nvSpPr>
        <p:spPr>
          <a:xfrm>
            <a:off x="643466" y="786383"/>
            <a:ext cx="3517567" cy="2093975"/>
          </a:xfrm>
        </p:spPr>
        <p:txBody>
          <a:bodyPr anchor="b">
            <a:normAutofit/>
          </a:bodyPr>
          <a:lstStyle/>
          <a:p>
            <a:r>
              <a:rPr lang="en-CA" dirty="0"/>
              <a:t>Requirements</a:t>
            </a:r>
          </a:p>
        </p:txBody>
      </p:sp>
      <p:sp>
        <p:nvSpPr>
          <p:cNvPr id="12" name="Text Placeholder 2">
            <a:extLst>
              <a:ext uri="{FF2B5EF4-FFF2-40B4-BE49-F238E27FC236}">
                <a16:creationId xmlns:a16="http://schemas.microsoft.com/office/drawing/2014/main" id="{B7319628-12BB-BC21-682C-01B033688E52}"/>
              </a:ext>
            </a:extLst>
          </p:cNvPr>
          <p:cNvSpPr>
            <a:spLocks noGrp="1"/>
          </p:cNvSpPr>
          <p:nvPr>
            <p:ph type="body" sz="half" idx="2"/>
          </p:nvPr>
        </p:nvSpPr>
        <p:spPr>
          <a:xfrm>
            <a:off x="643465" y="3043050"/>
            <a:ext cx="3517567" cy="3064505"/>
          </a:xfrm>
        </p:spPr>
        <p:txBody>
          <a:bodyPr>
            <a:normAutofit/>
          </a:bodyPr>
          <a:lstStyle/>
          <a:p>
            <a:r>
              <a:rPr lang="en-US" dirty="0"/>
              <a:t>- Use Machine Learning Algorithms to analyze data and evaluate results</a:t>
            </a:r>
          </a:p>
        </p:txBody>
      </p:sp>
      <p:pic>
        <p:nvPicPr>
          <p:cNvPr id="7170" name="Picture 2">
            <a:extLst>
              <a:ext uri="{FF2B5EF4-FFF2-40B4-BE49-F238E27FC236}">
                <a16:creationId xmlns:a16="http://schemas.microsoft.com/office/drawing/2014/main" id="{CA96965B-2232-446D-8852-00EBCB35EC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94283" y="2265467"/>
            <a:ext cx="6959386" cy="217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59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746449" y="286603"/>
            <a:ext cx="10409231" cy="1450757"/>
          </a:xfrm>
        </p:spPr>
        <p:txBody>
          <a:bodyPr anchor="b">
            <a:normAutofit/>
          </a:bodyPr>
          <a:lstStyle/>
          <a:p>
            <a:pPr lvl="0"/>
            <a:r>
              <a:rPr lang="en-US" sz="3300" b="1" i="1" dirty="0"/>
              <a:t>Extracting, transforming, loading data:</a:t>
            </a:r>
            <a:br>
              <a:rPr lang="en-US" sz="3300" i="1" dirty="0"/>
            </a:br>
            <a:r>
              <a:rPr lang="en-US" sz="2000" i="1" dirty="0"/>
              <a:t>An environment consisting of Python, </a:t>
            </a:r>
            <a:r>
              <a:rPr lang="en-US" sz="2000" i="1" dirty="0" err="1"/>
              <a:t>postgreSQL</a:t>
            </a:r>
            <a:r>
              <a:rPr lang="en-US" sz="2000" i="1" dirty="0"/>
              <a:t>, Jupyter notebooks, and </a:t>
            </a:r>
            <a:r>
              <a:rPr lang="en-US" sz="2000" i="1" dirty="0" err="1"/>
              <a:t>pgAdmin</a:t>
            </a:r>
            <a:r>
              <a:rPr lang="en-US" sz="2000" i="1" dirty="0"/>
              <a:t> is used for this process. The following image shows the data received from the client.</a:t>
            </a:r>
          </a:p>
        </p:txBody>
      </p:sp>
      <p:sp>
        <p:nvSpPr>
          <p:cNvPr id="8" name="Content Placeholder 3">
            <a:extLst>
              <a:ext uri="{FF2B5EF4-FFF2-40B4-BE49-F238E27FC236}">
                <a16:creationId xmlns:a16="http://schemas.microsoft.com/office/drawing/2014/main" id="{7B11BCD5-0E9D-7521-58E7-DE5D206048FC}"/>
              </a:ext>
            </a:extLst>
          </p:cNvPr>
          <p:cNvSpPr>
            <a:spLocks noGrp="1"/>
          </p:cNvSpPr>
          <p:nvPr>
            <p:ph sz="half" idx="2"/>
          </p:nvPr>
        </p:nvSpPr>
        <p:spPr>
          <a:xfrm>
            <a:off x="1097280" y="2958274"/>
            <a:ext cx="4639736" cy="2910821"/>
          </a:xfrm>
        </p:spPr>
        <p:txBody>
          <a:bodyPr/>
          <a:lstStyle/>
          <a:p>
            <a:endParaRPr lang="en-US"/>
          </a:p>
        </p:txBody>
      </p:sp>
      <p:pic>
        <p:nvPicPr>
          <p:cNvPr id="11" name="Content Placeholder 10">
            <a:extLst>
              <a:ext uri="{FF2B5EF4-FFF2-40B4-BE49-F238E27FC236}">
                <a16:creationId xmlns:a16="http://schemas.microsoft.com/office/drawing/2014/main" id="{68CF3B5B-72DB-471B-99AB-5019BD6AEF55}"/>
              </a:ext>
            </a:extLst>
          </p:cNvPr>
          <p:cNvPicPr>
            <a:picLocks noGrp="1" noChangeAspect="1"/>
          </p:cNvPicPr>
          <p:nvPr>
            <p:ph sz="quarter" idx="4"/>
          </p:nvPr>
        </p:nvPicPr>
        <p:blipFill>
          <a:blip r:embed="rId2"/>
          <a:stretch>
            <a:fillRect/>
          </a:stretch>
        </p:blipFill>
        <p:spPr>
          <a:xfrm>
            <a:off x="509954" y="2215662"/>
            <a:ext cx="10645410" cy="4355735"/>
          </a:xfrm>
        </p:spPr>
      </p:pic>
    </p:spTree>
    <p:extLst>
      <p:ext uri="{BB962C8B-B14F-4D97-AF65-F5344CB8AC3E}">
        <p14:creationId xmlns:p14="http://schemas.microsoft.com/office/powerpoint/2010/main" val="416244719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{D1037A24-D193-4F58-8AD3-2CF9626942CE}tf56160789_win32</Template>
  <TotalTime>2041</TotalTime>
  <Words>2068</Words>
  <Application>Microsoft Office PowerPoint</Application>
  <PresentationFormat>Widescreen</PresentationFormat>
  <Paragraphs>92</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Bookman Old Style</vt:lpstr>
      <vt:lpstr>Calibri</vt:lpstr>
      <vt:lpstr>Cambria</vt:lpstr>
      <vt:lpstr>Consolas</vt:lpstr>
      <vt:lpstr>Franklin Gothic Book</vt:lpstr>
      <vt:lpstr>Georgia</vt:lpstr>
      <vt:lpstr>LatoWeb</vt:lpstr>
      <vt:lpstr>Noto Sans</vt:lpstr>
      <vt:lpstr>Segoe UI</vt:lpstr>
      <vt:lpstr>var(--standard-font-family)</vt:lpstr>
      <vt:lpstr>1_RetrospectVTI</vt:lpstr>
      <vt:lpstr>CULTURE-SPORT INDICATORS</vt:lpstr>
      <vt:lpstr>Introduction</vt:lpstr>
      <vt:lpstr>Culture and Sport data</vt:lpstr>
      <vt:lpstr>Culture and Sport data</vt:lpstr>
      <vt:lpstr>Scope of Culture Indicators</vt:lpstr>
      <vt:lpstr>Requirements</vt:lpstr>
      <vt:lpstr>Requirements</vt:lpstr>
      <vt:lpstr>Requirements</vt:lpstr>
      <vt:lpstr>Extracting, transforming, loading data: An environment consisting of Python, postgreSQL, Jupyter notebooks, and pgAdmin is used for this process. The following image shows the data received from the client.</vt:lpstr>
      <vt:lpstr>Extracting, transforming, loading data: This image shows the data after cleaning from null values, unwanted characters in integer cells. GDP values for each domain are grouped and a total GDP is calculated.</vt:lpstr>
      <vt:lpstr>Extracting, transforming, loading data:  This image shows the dataset where data is prepared for Machine Learning algorithms. Swap, melt and transform operations are used to create a new dataset that consist of domain name, year and GDP columns.</vt:lpstr>
      <vt:lpstr>Visualizing data: Matplotlib, numpy, seaborn, pandas libraries and Python language in Jupyter notebooks are used for data visualization. This image show the data and plot for Visual and Applied Arts domain and its GDP since 2010. As seen the GDP brings more income and since 2014 there is a trend of increase. In 2013 there was a big decrease compared to previous years.</vt:lpstr>
      <vt:lpstr>Visualizing data: These images show the datasets and plot for ‘Visual and Applied Arts’ and ‘Written and Published Works’ domains and its GDP since 2010 in the same plot. As seen below the GDP brings more income since 2014 for Visual and Applied Arts and there is a trend of increase. In 2013 there was a big decrease compared to previous years. As for the “Written and Published Works’ culture domain the GDP increases until 2018 except for very low GDP for 2015. Since 2018 there is a big loss in GDP.</vt:lpstr>
      <vt:lpstr>Loading Data-SQL</vt:lpstr>
      <vt:lpstr>Loading Data - SQL</vt:lpstr>
      <vt:lpstr>Machine Learning Simple Linear Regression Supervised ML algorithm</vt:lpstr>
      <vt:lpstr>Machine Learning Simple Linear Regression Supervised ML algorithm</vt:lpstr>
      <vt:lpstr>Machine Learning Simple Linear Regression Supervised ML algorithm</vt:lpstr>
      <vt:lpstr>Machine Learning Simple Linear Regression Supervised ML algorithm</vt:lpstr>
      <vt:lpstr>Machine Learning Simple Linear Regression Supervised ML algorithm</vt:lpstr>
      <vt:lpstr>Machine Learning Random Forest Supervised ML algorithm</vt:lpstr>
      <vt:lpstr>Machine Learning Random Forest Supervised ML algorithm</vt:lpstr>
      <vt:lpstr>Culture Statistics Dashboard</vt:lpstr>
      <vt:lpstr>Culture Statistics Dashboard</vt:lpstr>
      <vt:lpstr>    In summary; dynamic visualization of subdomains for the culture and sports dataset were created in functional javascript, d3, &amp; html. Plot is displaying Year - GDP values which shows the fluctuating revenue for each year. The linear algorithm did a decent job but the model overfitting the dataset. As for the Random Forest model it is underfitting the dataset, the testing score is 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CULTURE INDICATORS</dc:title>
  <dc:creator>Hulya Gunay</dc:creator>
  <cp:lastModifiedBy>Hulya Gunay</cp:lastModifiedBy>
  <cp:revision>43</cp:revision>
  <dcterms:created xsi:type="dcterms:W3CDTF">2022-04-14T19:45:10Z</dcterms:created>
  <dcterms:modified xsi:type="dcterms:W3CDTF">2022-04-16T05:49:08Z</dcterms:modified>
</cp:coreProperties>
</file>