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95" r:id="rId4"/>
    <p:sldId id="277" r:id="rId5"/>
    <p:sldId id="266" r:id="rId6"/>
    <p:sldId id="280" r:id="rId7"/>
    <p:sldId id="288" r:id="rId8"/>
    <p:sldId id="276" r:id="rId9"/>
    <p:sldId id="273" r:id="rId10"/>
    <p:sldId id="293" r:id="rId11"/>
    <p:sldId id="294" r:id="rId12"/>
    <p:sldId id="267" r:id="rId13"/>
    <p:sldId id="268" r:id="rId1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7" d="100"/>
          <a:sy n="67" d="100"/>
        </p:scale>
        <p:origin x="-56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3" name="Freeform 2"/>
          <p:cNvSpPr/>
          <p:nvPr/>
        </p:nvSpPr>
        <p:spPr bwMode="auto">
          <a:xfrm>
            <a:off x="4760913" y="20638"/>
            <a:ext cx="4438650" cy="4038600"/>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51" name="Group 3"/>
          <p:cNvGrpSpPr/>
          <p:nvPr/>
        </p:nvGrpSpPr>
        <p:grpSpPr>
          <a:xfrm>
            <a:off x="4572000" y="28575"/>
            <a:ext cx="4756150" cy="4338638"/>
            <a:chOff x="2918" y="18"/>
            <a:chExt cx="2958" cy="2699"/>
          </a:xfrm>
        </p:grpSpPr>
        <p:sp>
          <p:nvSpPr>
            <p:cNvPr id="255" name="Freeform 4"/>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 name="Freeform 5"/>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7" name="Freeform 6"/>
            <p:cNvSpPr/>
            <p:nvPr/>
          </p:nvSpPr>
          <p:spPr bwMode="auto">
            <a:xfrm>
              <a:off x="3621" y="1287"/>
              <a:ext cx="238"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 name="Freeform 7"/>
            <p:cNvSpPr/>
            <p:nvPr/>
          </p:nvSpPr>
          <p:spPr bwMode="auto">
            <a:xfrm>
              <a:off x="3403" y="1403"/>
              <a:ext cx="208"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9" name="Freeform 8"/>
            <p:cNvSpPr/>
            <p:nvPr/>
          </p:nvSpPr>
          <p:spPr bwMode="auto">
            <a:xfrm>
              <a:off x="3272" y="645"/>
              <a:ext cx="664" cy="318"/>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 name="Freeform 9"/>
            <p:cNvSpPr/>
            <p:nvPr/>
          </p:nvSpPr>
          <p:spPr bwMode="auto">
            <a:xfrm>
              <a:off x="4046" y="1545"/>
              <a:ext cx="506" cy="516"/>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 name="Freeform 10"/>
            <p:cNvSpPr/>
            <p:nvPr/>
          </p:nvSpPr>
          <p:spPr bwMode="auto">
            <a:xfrm>
              <a:off x="5173" y="1024"/>
              <a:ext cx="501"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 name="Freeform 11"/>
            <p:cNvSpPr/>
            <p:nvPr/>
          </p:nvSpPr>
          <p:spPr bwMode="auto">
            <a:xfrm>
              <a:off x="5340" y="1004"/>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3" name="Freeform 12"/>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4" name="Freeform 13"/>
            <p:cNvSpPr/>
            <p:nvPr/>
          </p:nvSpPr>
          <p:spPr bwMode="auto">
            <a:xfrm>
              <a:off x="5001" y="1378"/>
              <a:ext cx="698"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5" name="Freeform 14"/>
            <p:cNvSpPr/>
            <p:nvPr/>
          </p:nvSpPr>
          <p:spPr bwMode="auto">
            <a:xfrm>
              <a:off x="5077" y="1540"/>
              <a:ext cx="567"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 name="Freeform 15"/>
            <p:cNvSpPr/>
            <p:nvPr/>
          </p:nvSpPr>
          <p:spPr bwMode="auto">
            <a:xfrm>
              <a:off x="5042" y="1656"/>
              <a:ext cx="584" cy="480"/>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7" name="Freeform 16"/>
            <p:cNvSpPr/>
            <p:nvPr/>
          </p:nvSpPr>
          <p:spPr bwMode="auto">
            <a:xfrm>
              <a:off x="5421" y="1464"/>
              <a:ext cx="329"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2" name="Group 17"/>
          <p:cNvGrpSpPr/>
          <p:nvPr/>
        </p:nvGrpSpPr>
        <p:grpSpPr>
          <a:xfrm>
            <a:off x="554038" y="36513"/>
            <a:ext cx="7891462" cy="6821487"/>
            <a:chOff x="349" y="23"/>
            <a:chExt cx="4971" cy="4297"/>
          </a:xfrm>
        </p:grpSpPr>
        <p:sp>
          <p:nvSpPr>
            <p:cNvPr id="269" name="Rectangle 18"/>
            <p:cNvSpPr>
              <a:spLocks noChangeArrowheads="1"/>
            </p:cNvSpPr>
            <p:nvPr/>
          </p:nvSpPr>
          <p:spPr bwMode="auto">
            <a:xfrm>
              <a:off x="38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0" name="Freeform 19"/>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1" name="Freeform 20"/>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 name="Freeform 21"/>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3" name="Freeform 22"/>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4" name="Freeform 23"/>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5" name="Freeform 24"/>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6" name="Freeform 25"/>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7" name="Freeform 26"/>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8" name="Freeform 27"/>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9" name="Freeform 28"/>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0" name="Rectangle 29"/>
            <p:cNvSpPr>
              <a:spLocks noChangeArrowheads="1"/>
            </p:cNvSpPr>
            <p:nvPr/>
          </p:nvSpPr>
          <p:spPr bwMode="auto">
            <a:xfrm>
              <a:off x="38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 name="Rectangle 30"/>
            <p:cNvSpPr>
              <a:spLocks noChangeArrowheads="1"/>
            </p:cNvSpPr>
            <p:nvPr/>
          </p:nvSpPr>
          <p:spPr bwMode="auto">
            <a:xfrm>
              <a:off x="82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2" name="Freeform 31"/>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3" name="Freeform 32"/>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4" name="Freeform 33"/>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5" name="Freeform 34"/>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 name="Freeform 35"/>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 name="Freeform 36"/>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 name="Freeform 37"/>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9" name="Freeform 38"/>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0" name="Freeform 39"/>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1" name="Freeform 40"/>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2" name="Rectangle 41"/>
            <p:cNvSpPr>
              <a:spLocks noChangeArrowheads="1"/>
            </p:cNvSpPr>
            <p:nvPr/>
          </p:nvSpPr>
          <p:spPr bwMode="auto">
            <a:xfrm>
              <a:off x="82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 name="Rectangle 42"/>
            <p:cNvSpPr>
              <a:spLocks noChangeArrowheads="1"/>
            </p:cNvSpPr>
            <p:nvPr/>
          </p:nvSpPr>
          <p:spPr bwMode="auto">
            <a:xfrm>
              <a:off x="127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4" name="Freeform 43"/>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5" name="Freeform 44"/>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 name="Freeform 45"/>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 name="Freeform 46"/>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8" name="Freeform 47"/>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9" name="Freeform 48"/>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0" name="Freeform 49"/>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 name="Freeform 50"/>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2" name="Freeform 51"/>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3" name="Freeform 52"/>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4" name="Rectangle 53"/>
            <p:cNvSpPr>
              <a:spLocks noChangeArrowheads="1"/>
            </p:cNvSpPr>
            <p:nvPr/>
          </p:nvSpPr>
          <p:spPr bwMode="auto">
            <a:xfrm>
              <a:off x="127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5" name="Rectangle 54"/>
            <p:cNvSpPr>
              <a:spLocks noChangeArrowheads="1"/>
            </p:cNvSpPr>
            <p:nvPr/>
          </p:nvSpPr>
          <p:spPr bwMode="auto">
            <a:xfrm>
              <a:off x="172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6" name="Freeform 55"/>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 name="Freeform 56"/>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 name="Freeform 57"/>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9" name="Freeform 58"/>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0" name="Freeform 59"/>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1" name="Freeform 60"/>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 name="Freeform 61"/>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3" name="Freeform 62"/>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4" name="Freeform 63"/>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5" name="Freeform 64"/>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6" name="Rectangle 65"/>
            <p:cNvSpPr>
              <a:spLocks noChangeArrowheads="1"/>
            </p:cNvSpPr>
            <p:nvPr/>
          </p:nvSpPr>
          <p:spPr bwMode="auto">
            <a:xfrm>
              <a:off x="172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 name="Rectangle 66"/>
            <p:cNvSpPr>
              <a:spLocks noChangeArrowheads="1"/>
            </p:cNvSpPr>
            <p:nvPr/>
          </p:nvSpPr>
          <p:spPr bwMode="auto">
            <a:xfrm>
              <a:off x="216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 name="Freeform 67"/>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9" name="Freeform 68"/>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0" name="Freeform 69"/>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1" name="Freeform 70"/>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 name="Freeform 71"/>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 name="Freeform 72"/>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4" name="Freeform 73"/>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5" name="Freeform 74"/>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6" name="Freeform 75"/>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 name="Freeform 76"/>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8" name="Rectangle 77"/>
            <p:cNvSpPr>
              <a:spLocks noChangeArrowheads="1"/>
            </p:cNvSpPr>
            <p:nvPr/>
          </p:nvSpPr>
          <p:spPr bwMode="auto">
            <a:xfrm>
              <a:off x="216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9" name="Rectangle 78"/>
            <p:cNvSpPr>
              <a:spLocks noChangeArrowheads="1"/>
            </p:cNvSpPr>
            <p:nvPr/>
          </p:nvSpPr>
          <p:spPr bwMode="auto">
            <a:xfrm>
              <a:off x="262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0" name="Freeform 79"/>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1" name="Freeform 80"/>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2" name="Freeform 81"/>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3" name="Freeform 82"/>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4" name="Freeform 83"/>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5" name="Freeform 84"/>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6" name="Freeform 85"/>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7" name="Freeform 86"/>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 name="Freeform 87"/>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9" name="Freeform 88"/>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0" name="Rectangle 89"/>
            <p:cNvSpPr>
              <a:spLocks noChangeArrowheads="1"/>
            </p:cNvSpPr>
            <p:nvPr/>
          </p:nvSpPr>
          <p:spPr bwMode="auto">
            <a:xfrm>
              <a:off x="262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1" name="Rectangle 90"/>
            <p:cNvSpPr>
              <a:spLocks noChangeArrowheads="1"/>
            </p:cNvSpPr>
            <p:nvPr/>
          </p:nvSpPr>
          <p:spPr bwMode="auto">
            <a:xfrm>
              <a:off x="306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2" name="Freeform 91"/>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3" name="Freeform 92"/>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4" name="Freeform 93"/>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5" name="Freeform 94"/>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6" name="Freeform 95"/>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7" name="Freeform 96"/>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8" name="Freeform 97"/>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9" name="Freeform 98"/>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 name="Freeform 99"/>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 name="Freeform 100"/>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2" name="Rectangle 101"/>
            <p:cNvSpPr>
              <a:spLocks noChangeArrowheads="1"/>
            </p:cNvSpPr>
            <p:nvPr/>
          </p:nvSpPr>
          <p:spPr bwMode="auto">
            <a:xfrm>
              <a:off x="306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3" name="Rectangle 102"/>
            <p:cNvSpPr>
              <a:spLocks noChangeArrowheads="1"/>
            </p:cNvSpPr>
            <p:nvPr/>
          </p:nvSpPr>
          <p:spPr bwMode="auto">
            <a:xfrm>
              <a:off x="351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4" name="Freeform 103"/>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5" name="Freeform 104"/>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6" name="Freeform 105"/>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7" name="Freeform 106"/>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 name="Freeform 107"/>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 name="Freeform 108"/>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 name="Freeform 109"/>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1" name="Freeform 110"/>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2" name="Freeform 111"/>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3" name="Freeform 112"/>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4" name="Rectangle 113"/>
            <p:cNvSpPr>
              <a:spLocks noChangeArrowheads="1"/>
            </p:cNvSpPr>
            <p:nvPr/>
          </p:nvSpPr>
          <p:spPr bwMode="auto">
            <a:xfrm>
              <a:off x="351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5" name="Rectangle 114"/>
            <p:cNvSpPr>
              <a:spLocks noChangeArrowheads="1"/>
            </p:cNvSpPr>
            <p:nvPr/>
          </p:nvSpPr>
          <p:spPr bwMode="auto">
            <a:xfrm>
              <a:off x="396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6" name="Freeform 115"/>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7" name="Freeform 116"/>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 name="Freeform 117"/>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9" name="Freeform 118"/>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0" name="Freeform 119"/>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1" name="Freeform 120"/>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2" name="Freeform 121"/>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 name="Freeform 122"/>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4" name="Freeform 123"/>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5" name="Freeform 124"/>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6" name="Rectangle 125"/>
            <p:cNvSpPr>
              <a:spLocks noChangeArrowheads="1"/>
            </p:cNvSpPr>
            <p:nvPr/>
          </p:nvSpPr>
          <p:spPr bwMode="auto">
            <a:xfrm>
              <a:off x="396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7" name="Rectangle 126"/>
            <p:cNvSpPr>
              <a:spLocks noChangeArrowheads="1"/>
            </p:cNvSpPr>
            <p:nvPr/>
          </p:nvSpPr>
          <p:spPr bwMode="auto">
            <a:xfrm>
              <a:off x="440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 name="Freeform 127"/>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 name="Freeform 128"/>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0" name="Freeform 129"/>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1" name="Freeform 130"/>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2" name="Freeform 131"/>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3" name="Freeform 132"/>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4" name="Freeform 133"/>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5" name="Freeform 134"/>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6" name="Freeform 135"/>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7" name="Freeform 136"/>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8" name="Rectangle 137"/>
            <p:cNvSpPr>
              <a:spLocks noChangeArrowheads="1"/>
            </p:cNvSpPr>
            <p:nvPr/>
          </p:nvSpPr>
          <p:spPr bwMode="auto">
            <a:xfrm>
              <a:off x="440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 name="Rectangle 138"/>
            <p:cNvSpPr>
              <a:spLocks noChangeArrowheads="1"/>
            </p:cNvSpPr>
            <p:nvPr/>
          </p:nvSpPr>
          <p:spPr bwMode="auto">
            <a:xfrm>
              <a:off x="485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 name="Freeform 139"/>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 name="Freeform 140"/>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2" name="Freeform 141"/>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3" name="Freeform 142"/>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4" name="Freeform 143"/>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5" name="Freeform 144"/>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6" name="Freeform 145"/>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7" name="Freeform 146"/>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8" name="Freeform 147"/>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9" name="Freeform 148"/>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0" name="Rectangle 149"/>
            <p:cNvSpPr>
              <a:spLocks noChangeArrowheads="1"/>
            </p:cNvSpPr>
            <p:nvPr/>
          </p:nvSpPr>
          <p:spPr bwMode="auto">
            <a:xfrm>
              <a:off x="485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1" name="Rectangle 150"/>
            <p:cNvSpPr>
              <a:spLocks noChangeArrowheads="1"/>
            </p:cNvSpPr>
            <p:nvPr/>
          </p:nvSpPr>
          <p:spPr bwMode="auto">
            <a:xfrm>
              <a:off x="530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2" name="Freeform 151"/>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3" name="Freeform 152"/>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4" name="Freeform 153"/>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5" name="Freeform 154"/>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6" name="Freeform 155"/>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7" name="Freeform 156"/>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8" name="Freeform 157"/>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 name="Freeform 158"/>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 name="Freeform 159"/>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 name="Freeform 160"/>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 name="Rectangle 161"/>
            <p:cNvSpPr>
              <a:spLocks noChangeArrowheads="1"/>
            </p:cNvSpPr>
            <p:nvPr/>
          </p:nvSpPr>
          <p:spPr bwMode="auto">
            <a:xfrm>
              <a:off x="530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 name="Freeform 162"/>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3" name="Group 168"/>
          <p:cNvGrpSpPr/>
          <p:nvPr/>
        </p:nvGrpSpPr>
        <p:grpSpPr>
          <a:xfrm>
            <a:off x="152400" y="4724400"/>
            <a:ext cx="1685925" cy="1557338"/>
            <a:chOff x="96" y="2784"/>
            <a:chExt cx="1062" cy="981"/>
          </a:xfrm>
        </p:grpSpPr>
        <p:sp>
          <p:nvSpPr>
            <p:cNvPr id="415" name="Freeform 169"/>
            <p:cNvSpPr/>
            <p:nvPr/>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6" name="Freeform 170"/>
            <p:cNvSpPr>
              <a:spLocks noEditPoints="1"/>
            </p:cNvSpPr>
            <p:nvPr/>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7" name="Freeform 171"/>
            <p:cNvSpPr/>
            <p:nvPr/>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8" name="Freeform 172"/>
            <p:cNvSpPr/>
            <p:nvPr/>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 name="Freeform 173"/>
            <p:cNvSpPr/>
            <p:nvPr/>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0" name="Freeform 174"/>
            <p:cNvSpPr/>
            <p:nvPr/>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1" name="Freeform 175"/>
            <p:cNvSpPr/>
            <p:nvPr/>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2" name="Freeform 176"/>
            <p:cNvSpPr/>
            <p:nvPr/>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3" name="Freeform 177"/>
            <p:cNvSpPr/>
            <p:nvPr/>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4" name="Freeform 178"/>
            <p:cNvSpPr/>
            <p:nvPr/>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5" name="Freeform 179"/>
            <p:cNvSpPr/>
            <p:nvPr/>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6" name="Freeform 180"/>
            <p:cNvSpPr/>
            <p:nvPr/>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7" name="Freeform 181"/>
            <p:cNvSpPr/>
            <p:nvPr/>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r>
              <a:rPr lang="zh-CN" altLang="en-US"/>
              <a:t>单击此处编辑母版标题样式</a:t>
            </a:r>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428" name="Rectangle 164"/>
          <p:cNvSpPr>
            <a:spLocks noGrp="1" noChangeArrowheads="1"/>
          </p:cNvSpPr>
          <p:nvPr>
            <p:ph type="dt" sz="half" idx="2"/>
          </p:nvPr>
        </p:nvSpPr>
        <p:spPr bwMode="auto">
          <a:xfrm>
            <a:off x="301625" y="6248400"/>
            <a:ext cx="2289175"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dirty="0"/>
              <a:pPr algn="r">
                <a:buNone/>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35843" name="Rectangle 3"/>
            <p:cNvSpPr>
              <a:spLocks noChangeArrowheads="1"/>
            </p:cNvSpPr>
            <p:nvPr/>
          </p:nvSpPr>
          <p:spPr bwMode="auto">
            <a:xfrm>
              <a:off x="38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4" name="Freeform 4"/>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5" name="Freeform 5"/>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6" name="Freeform 6"/>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7" name="Freeform 7"/>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8" name="Freeform 8"/>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9" name="Freeform 9"/>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0" name="Freeform 10"/>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1" name="Freeform 11"/>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2" name="Freeform 12"/>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3" name="Freeform 13"/>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4" name="Rectangle 14"/>
            <p:cNvSpPr>
              <a:spLocks noChangeArrowheads="1"/>
            </p:cNvSpPr>
            <p:nvPr/>
          </p:nvSpPr>
          <p:spPr bwMode="auto">
            <a:xfrm>
              <a:off x="38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5" name="Rectangle 15"/>
            <p:cNvSpPr>
              <a:spLocks noChangeArrowheads="1"/>
            </p:cNvSpPr>
            <p:nvPr/>
          </p:nvSpPr>
          <p:spPr bwMode="auto">
            <a:xfrm>
              <a:off x="82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6" name="Freeform 16"/>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7" name="Freeform 17"/>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8" name="Freeform 18"/>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9" name="Freeform 19"/>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0" name="Freeform 20"/>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1" name="Freeform 21"/>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2" name="Freeform 22"/>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3" name="Freeform 23"/>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4" name="Freeform 24"/>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5" name="Freeform 25"/>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6" name="Rectangle 26"/>
            <p:cNvSpPr>
              <a:spLocks noChangeArrowheads="1"/>
            </p:cNvSpPr>
            <p:nvPr/>
          </p:nvSpPr>
          <p:spPr bwMode="auto">
            <a:xfrm>
              <a:off x="82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7" name="Rectangle 27"/>
            <p:cNvSpPr>
              <a:spLocks noChangeArrowheads="1"/>
            </p:cNvSpPr>
            <p:nvPr/>
          </p:nvSpPr>
          <p:spPr bwMode="auto">
            <a:xfrm>
              <a:off x="127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8" name="Freeform 28"/>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9" name="Freeform 29"/>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0" name="Freeform 30"/>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1" name="Freeform 31"/>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2" name="Freeform 32"/>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3" name="Freeform 33"/>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4" name="Freeform 34"/>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5" name="Freeform 35"/>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6" name="Freeform 36"/>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7" name="Freeform 37"/>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8" name="Rectangle 38"/>
            <p:cNvSpPr>
              <a:spLocks noChangeArrowheads="1"/>
            </p:cNvSpPr>
            <p:nvPr/>
          </p:nvSpPr>
          <p:spPr bwMode="auto">
            <a:xfrm>
              <a:off x="127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9" name="Rectangle 39"/>
            <p:cNvSpPr>
              <a:spLocks noChangeArrowheads="1"/>
            </p:cNvSpPr>
            <p:nvPr/>
          </p:nvSpPr>
          <p:spPr bwMode="auto">
            <a:xfrm>
              <a:off x="172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0" name="Freeform 40"/>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1" name="Freeform 41"/>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2" name="Freeform 42"/>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3" name="Freeform 43"/>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4" name="Freeform 44"/>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5" name="Freeform 45"/>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6" name="Freeform 46"/>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7" name="Freeform 47"/>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8" name="Freeform 48"/>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9" name="Freeform 49"/>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0" name="Rectangle 50"/>
            <p:cNvSpPr>
              <a:spLocks noChangeArrowheads="1"/>
            </p:cNvSpPr>
            <p:nvPr/>
          </p:nvSpPr>
          <p:spPr bwMode="auto">
            <a:xfrm>
              <a:off x="172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1" name="Rectangle 51"/>
            <p:cNvSpPr>
              <a:spLocks noChangeArrowheads="1"/>
            </p:cNvSpPr>
            <p:nvPr/>
          </p:nvSpPr>
          <p:spPr bwMode="auto">
            <a:xfrm>
              <a:off x="216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2" name="Freeform 52"/>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3" name="Freeform 53"/>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4" name="Freeform 54"/>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5" name="Freeform 55"/>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6" name="Freeform 56"/>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7" name="Freeform 57"/>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8" name="Freeform 58"/>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9" name="Freeform 59"/>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0" name="Freeform 60"/>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1" name="Freeform 61"/>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2" name="Rectangle 62"/>
            <p:cNvSpPr>
              <a:spLocks noChangeArrowheads="1"/>
            </p:cNvSpPr>
            <p:nvPr/>
          </p:nvSpPr>
          <p:spPr bwMode="auto">
            <a:xfrm>
              <a:off x="216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3" name="Rectangle 63"/>
            <p:cNvSpPr>
              <a:spLocks noChangeArrowheads="1"/>
            </p:cNvSpPr>
            <p:nvPr/>
          </p:nvSpPr>
          <p:spPr bwMode="auto">
            <a:xfrm>
              <a:off x="262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4" name="Freeform 64"/>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5" name="Freeform 65"/>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6" name="Freeform 66"/>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7" name="Freeform 67"/>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8" name="Freeform 68"/>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9" name="Freeform 69"/>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0" name="Freeform 70"/>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1" name="Freeform 71"/>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2" name="Freeform 72"/>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3" name="Freeform 73"/>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4" name="Rectangle 74"/>
            <p:cNvSpPr>
              <a:spLocks noChangeArrowheads="1"/>
            </p:cNvSpPr>
            <p:nvPr/>
          </p:nvSpPr>
          <p:spPr bwMode="auto">
            <a:xfrm>
              <a:off x="262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5" name="Rectangle 75"/>
            <p:cNvSpPr>
              <a:spLocks noChangeArrowheads="1"/>
            </p:cNvSpPr>
            <p:nvPr/>
          </p:nvSpPr>
          <p:spPr bwMode="auto">
            <a:xfrm>
              <a:off x="306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6" name="Freeform 76"/>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7" name="Freeform 77"/>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8" name="Freeform 78"/>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9" name="Freeform 79"/>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0" name="Freeform 80"/>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1" name="Freeform 81"/>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2" name="Freeform 82"/>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3" name="Freeform 83"/>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4" name="Freeform 84"/>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5" name="Freeform 85"/>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6" name="Rectangle 86"/>
            <p:cNvSpPr>
              <a:spLocks noChangeArrowheads="1"/>
            </p:cNvSpPr>
            <p:nvPr/>
          </p:nvSpPr>
          <p:spPr bwMode="auto">
            <a:xfrm>
              <a:off x="306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7" name="Rectangle 87"/>
            <p:cNvSpPr>
              <a:spLocks noChangeArrowheads="1"/>
            </p:cNvSpPr>
            <p:nvPr/>
          </p:nvSpPr>
          <p:spPr bwMode="auto">
            <a:xfrm>
              <a:off x="351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8" name="Freeform 88"/>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9" name="Freeform 89"/>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0" name="Freeform 90"/>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1" name="Freeform 91"/>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2" name="Freeform 92"/>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3" name="Freeform 93"/>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4" name="Freeform 94"/>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5" name="Freeform 95"/>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6" name="Freeform 96"/>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7" name="Freeform 97"/>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8" name="Rectangle 98"/>
            <p:cNvSpPr>
              <a:spLocks noChangeArrowheads="1"/>
            </p:cNvSpPr>
            <p:nvPr/>
          </p:nvSpPr>
          <p:spPr bwMode="auto">
            <a:xfrm>
              <a:off x="351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9" name="Rectangle 99"/>
            <p:cNvSpPr>
              <a:spLocks noChangeArrowheads="1"/>
            </p:cNvSpPr>
            <p:nvPr/>
          </p:nvSpPr>
          <p:spPr bwMode="auto">
            <a:xfrm>
              <a:off x="396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0" name="Freeform 100"/>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1" name="Freeform 101"/>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2" name="Freeform 102"/>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3" name="Freeform 103"/>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4" name="Freeform 104"/>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5" name="Freeform 105"/>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6" name="Freeform 106"/>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7" name="Freeform 107"/>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8" name="Freeform 108"/>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9" name="Freeform 109"/>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0" name="Rectangle 110"/>
            <p:cNvSpPr>
              <a:spLocks noChangeArrowheads="1"/>
            </p:cNvSpPr>
            <p:nvPr/>
          </p:nvSpPr>
          <p:spPr bwMode="auto">
            <a:xfrm>
              <a:off x="396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1" name="Rectangle 111"/>
            <p:cNvSpPr>
              <a:spLocks noChangeArrowheads="1"/>
            </p:cNvSpPr>
            <p:nvPr/>
          </p:nvSpPr>
          <p:spPr bwMode="auto">
            <a:xfrm>
              <a:off x="440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2" name="Freeform 112"/>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3" name="Freeform 113"/>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4" name="Freeform 114"/>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5" name="Freeform 115"/>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6" name="Freeform 116"/>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7" name="Freeform 117"/>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8" name="Freeform 118"/>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9" name="Freeform 119"/>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0" name="Freeform 120"/>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1" name="Freeform 121"/>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2" name="Rectangle 122"/>
            <p:cNvSpPr>
              <a:spLocks noChangeArrowheads="1"/>
            </p:cNvSpPr>
            <p:nvPr/>
          </p:nvSpPr>
          <p:spPr bwMode="auto">
            <a:xfrm>
              <a:off x="440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3" name="Rectangle 123"/>
            <p:cNvSpPr>
              <a:spLocks noChangeArrowheads="1"/>
            </p:cNvSpPr>
            <p:nvPr/>
          </p:nvSpPr>
          <p:spPr bwMode="auto">
            <a:xfrm>
              <a:off x="485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4" name="Freeform 124"/>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5" name="Freeform 125"/>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6" name="Freeform 126"/>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7" name="Freeform 127"/>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8" name="Freeform 128"/>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9" name="Freeform 129"/>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0" name="Freeform 130"/>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1" name="Freeform 131"/>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2" name="Freeform 132"/>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3" name="Freeform 133"/>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4" name="Rectangle 134"/>
            <p:cNvSpPr>
              <a:spLocks noChangeArrowheads="1"/>
            </p:cNvSpPr>
            <p:nvPr/>
          </p:nvSpPr>
          <p:spPr bwMode="auto">
            <a:xfrm>
              <a:off x="485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5" name="Rectangle 135"/>
            <p:cNvSpPr>
              <a:spLocks noChangeArrowheads="1"/>
            </p:cNvSpPr>
            <p:nvPr/>
          </p:nvSpPr>
          <p:spPr bwMode="auto">
            <a:xfrm>
              <a:off x="530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6" name="Freeform 136"/>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7" name="Freeform 137"/>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8" name="Freeform 138"/>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9" name="Freeform 139"/>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0" name="Freeform 140"/>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1" name="Freeform 141"/>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2" name="Freeform 142"/>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3" name="Freeform 143"/>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4" name="Freeform 144"/>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5" name="Freeform 145"/>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6" name="Rectangle 146"/>
            <p:cNvSpPr>
              <a:spLocks noChangeArrowheads="1"/>
            </p:cNvSpPr>
            <p:nvPr/>
          </p:nvSpPr>
          <p:spPr bwMode="auto">
            <a:xfrm>
              <a:off x="530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7" name="Freeform 147"/>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7" name="Group 148"/>
          <p:cNvGrpSpPr/>
          <p:nvPr/>
        </p:nvGrpSpPr>
        <p:grpSpPr>
          <a:xfrm>
            <a:off x="1066800" y="3444875"/>
            <a:ext cx="533400" cy="492125"/>
            <a:chOff x="96" y="2784"/>
            <a:chExt cx="1062" cy="981"/>
          </a:xfrm>
        </p:grpSpPr>
        <p:sp>
          <p:nvSpPr>
            <p:cNvPr id="35989" name="Freeform 14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0" name="Freeform 15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1" name="Freeform 15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2" name="Freeform 15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3" name="Freeform 15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4" name="Freeform 15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5" name="Freeform 15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6" name="Freeform 15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7" name="Freeform 15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8" name="Freeform 15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9" name="Freeform 15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0" name="Freeform 16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1" name="Freeform 16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8" name="Group 162"/>
          <p:cNvGrpSpPr/>
          <p:nvPr/>
        </p:nvGrpSpPr>
        <p:grpSpPr>
          <a:xfrm>
            <a:off x="1066800" y="4552950"/>
            <a:ext cx="533400" cy="492125"/>
            <a:chOff x="96" y="2784"/>
            <a:chExt cx="1062" cy="981"/>
          </a:xfrm>
        </p:grpSpPr>
        <p:sp>
          <p:nvSpPr>
            <p:cNvPr id="36003" name="Freeform 163"/>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4" name="Freeform 164"/>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5" name="Freeform 165"/>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6" name="Freeform 166"/>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7" name="Freeform 167"/>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8" name="Freeform 168"/>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9" name="Freeform 169"/>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0" name="Freeform 170"/>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1" name="Freeform 171"/>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2" name="Freeform 172"/>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3" name="Freeform 173"/>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4" name="Freeform 174"/>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5" name="Freeform 175"/>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9" name="Group 176"/>
          <p:cNvGrpSpPr/>
          <p:nvPr/>
        </p:nvGrpSpPr>
        <p:grpSpPr>
          <a:xfrm>
            <a:off x="1066800" y="5562600"/>
            <a:ext cx="533400" cy="492125"/>
            <a:chOff x="96" y="2784"/>
            <a:chExt cx="1062" cy="981"/>
          </a:xfrm>
        </p:grpSpPr>
        <p:sp>
          <p:nvSpPr>
            <p:cNvPr id="36017" name="Freeform 177"/>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8" name="Freeform 178"/>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9" name="Freeform 179"/>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0" name="Freeform 180"/>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1" name="Freeform 181"/>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2" name="Freeform 182"/>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3" name="Freeform 183"/>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4" name="Freeform 184"/>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5" name="Freeform 185"/>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6" name="Freeform 186"/>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7" name="Freeform 187"/>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8" name="Freeform 188"/>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9" name="Freeform 189"/>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0" name="Group 190"/>
          <p:cNvGrpSpPr/>
          <p:nvPr/>
        </p:nvGrpSpPr>
        <p:grpSpPr>
          <a:xfrm>
            <a:off x="381000" y="3962400"/>
            <a:ext cx="533400" cy="492125"/>
            <a:chOff x="96" y="2784"/>
            <a:chExt cx="1062" cy="981"/>
          </a:xfrm>
        </p:grpSpPr>
        <p:sp>
          <p:nvSpPr>
            <p:cNvPr id="36031" name="Freeform 191"/>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2" name="Freeform 192"/>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3" name="Freeform 193"/>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4" name="Freeform 194"/>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5" name="Freeform 195"/>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6" name="Freeform 196"/>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7" name="Freeform 197"/>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8" name="Freeform 198"/>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9" name="Freeform 199"/>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0" name="Freeform 200"/>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1" name="Freeform 201"/>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2" name="Freeform 202"/>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3" name="Freeform 203"/>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1" name="Group 204"/>
          <p:cNvGrpSpPr/>
          <p:nvPr/>
        </p:nvGrpSpPr>
        <p:grpSpPr>
          <a:xfrm>
            <a:off x="381000" y="5070475"/>
            <a:ext cx="533400" cy="492125"/>
            <a:chOff x="96" y="2784"/>
            <a:chExt cx="1062" cy="981"/>
          </a:xfrm>
        </p:grpSpPr>
        <p:sp>
          <p:nvSpPr>
            <p:cNvPr id="36045" name="Freeform 205"/>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6" name="Freeform 206"/>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7" name="Freeform 207"/>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8" name="Freeform 208"/>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9" name="Freeform 209"/>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0" name="Freeform 210"/>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1" name="Freeform 211"/>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2" name="Freeform 212"/>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3" name="Freeform 213"/>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4" name="Freeform 214"/>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5" name="Freeform 215"/>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6" name="Freeform 216"/>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7" name="Freeform 217"/>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2" name="Group 218"/>
          <p:cNvGrpSpPr/>
          <p:nvPr/>
        </p:nvGrpSpPr>
        <p:grpSpPr>
          <a:xfrm>
            <a:off x="381000" y="6121400"/>
            <a:ext cx="533400" cy="492125"/>
            <a:chOff x="96" y="2784"/>
            <a:chExt cx="1062" cy="981"/>
          </a:xfrm>
        </p:grpSpPr>
        <p:sp>
          <p:nvSpPr>
            <p:cNvPr id="36059" name="Freeform 21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0" name="Freeform 22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1" name="Freeform 22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2" name="Freeform 22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3" name="Freeform 22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4" name="Freeform 22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5" name="Freeform 22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6" name="Freeform 22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7" name="Freeform 22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8" name="Freeform 22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9" name="Freeform 22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0" name="Freeform 23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1" name="Freeform 23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3" name="Group 232"/>
          <p:cNvGrpSpPr/>
          <p:nvPr/>
        </p:nvGrpSpPr>
        <p:grpSpPr>
          <a:xfrm>
            <a:off x="6934200" y="-7937"/>
            <a:ext cx="2317750" cy="2063750"/>
            <a:chOff x="4080" y="-5"/>
            <a:chExt cx="1748" cy="1556"/>
          </a:xfrm>
        </p:grpSpPr>
        <p:sp>
          <p:nvSpPr>
            <p:cNvPr id="36073" name="Freeform 233"/>
            <p:cNvSpPr/>
            <p:nvPr/>
          </p:nvSpPr>
          <p:spPr bwMode="auto">
            <a:xfrm>
              <a:off x="4161" y="-5"/>
              <a:ext cx="1585" cy="1443"/>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40" name="Group 234"/>
            <p:cNvGrpSpPr/>
            <p:nvPr userDrawn="1"/>
          </p:nvGrpSpPr>
          <p:grpSpPr>
            <a:xfrm>
              <a:off x="4080" y="0"/>
              <a:ext cx="1748" cy="1551"/>
              <a:chOff x="2918" y="18"/>
              <a:chExt cx="2958" cy="2699"/>
            </a:xfrm>
          </p:grpSpPr>
          <p:sp>
            <p:nvSpPr>
              <p:cNvPr id="36075" name="Freeform 235"/>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6" name="Freeform 236"/>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7" name="Freeform 237"/>
              <p:cNvSpPr/>
              <p:nvPr/>
            </p:nvSpPr>
            <p:spPr bwMode="auto">
              <a:xfrm>
                <a:off x="3621" y="1286"/>
                <a:ext cx="237"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8" name="Freeform 238"/>
              <p:cNvSpPr/>
              <p:nvPr/>
            </p:nvSpPr>
            <p:spPr bwMode="auto">
              <a:xfrm>
                <a:off x="3402" y="1403"/>
                <a:ext cx="209"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9" name="Freeform 239"/>
              <p:cNvSpPr/>
              <p:nvPr/>
            </p:nvSpPr>
            <p:spPr bwMode="auto">
              <a:xfrm>
                <a:off x="3273" y="645"/>
                <a:ext cx="683" cy="319"/>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0" name="Freeform 240"/>
              <p:cNvSpPr/>
              <p:nvPr/>
            </p:nvSpPr>
            <p:spPr bwMode="auto">
              <a:xfrm>
                <a:off x="4046" y="1544"/>
                <a:ext cx="490" cy="517"/>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1" name="Freeform 241"/>
              <p:cNvSpPr/>
              <p:nvPr/>
            </p:nvSpPr>
            <p:spPr bwMode="auto">
              <a:xfrm>
                <a:off x="5173" y="1024"/>
                <a:ext cx="500"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2" name="Freeform 242"/>
              <p:cNvSpPr/>
              <p:nvPr/>
            </p:nvSpPr>
            <p:spPr bwMode="auto">
              <a:xfrm>
                <a:off x="5339" y="1003"/>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3" name="Freeform 243"/>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4" name="Freeform 244"/>
              <p:cNvSpPr/>
              <p:nvPr/>
            </p:nvSpPr>
            <p:spPr bwMode="auto">
              <a:xfrm>
                <a:off x="5001" y="1378"/>
                <a:ext cx="699"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5" name="Freeform 245"/>
              <p:cNvSpPr/>
              <p:nvPr/>
            </p:nvSpPr>
            <p:spPr bwMode="auto">
              <a:xfrm>
                <a:off x="5078" y="1540"/>
                <a:ext cx="565"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6" name="Freeform 246"/>
              <p:cNvSpPr/>
              <p:nvPr/>
            </p:nvSpPr>
            <p:spPr bwMode="auto">
              <a:xfrm>
                <a:off x="5041" y="1657"/>
                <a:ext cx="581" cy="479"/>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7" name="Freeform 247"/>
              <p:cNvSpPr/>
              <p:nvPr/>
            </p:nvSpPr>
            <p:spPr bwMode="auto">
              <a:xfrm>
                <a:off x="5420" y="1463"/>
                <a:ext cx="330"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p:cNvSpPr>
          <p:nvPr>
            <p:ph type="ctrTitle"/>
          </p:nvPr>
        </p:nvSpPr>
        <p:spPr>
          <a:xfrm>
            <a:off x="457200" y="685800"/>
            <a:ext cx="7924800" cy="1470025"/>
          </a:xfrm>
        </p:spPr>
        <p:txBody>
          <a:bodyPr vert="horz" wrap="square" lIns="91440" tIns="45720" rIns="91440" bIns="45720" anchor="ctr"/>
          <a:lstStyle/>
          <a:p>
            <a:pPr eaLnBrk="1" hangingPunct="1">
              <a:buClrTx/>
              <a:buSzTx/>
              <a:buFontTx/>
            </a:pPr>
            <a:r>
              <a:rPr lang="zh-CN" altLang="en-US" b="1" dirty="0">
                <a:latin typeface="+mj-lt"/>
                <a:ea typeface="+mj-ea"/>
                <a:cs typeface="+mj-cs"/>
              </a:rPr>
              <a:t>美容院管理系统</a:t>
            </a:r>
          </a:p>
        </p:txBody>
      </p:sp>
      <p:sp>
        <p:nvSpPr>
          <p:cNvPr id="3075" name="Rectangle 3"/>
          <p:cNvSpPr>
            <a:spLocks noGrp="1" noRot="1"/>
          </p:cNvSpPr>
          <p:nvPr>
            <p:ph type="subTitle" idx="1"/>
          </p:nvPr>
        </p:nvSpPr>
        <p:spPr/>
        <p:txBody>
          <a:bodyPr vert="horz" wrap="square" lIns="91440" tIns="45720" rIns="91440" bIns="45720" anchor="t"/>
          <a:lstStyle/>
          <a:p>
            <a:pPr eaLnBrk="1" hangingPunct="1">
              <a:lnSpc>
                <a:spcPct val="80000"/>
              </a:lnSpc>
              <a:buSzTx/>
            </a:pPr>
            <a:r>
              <a:rPr lang="zh-CN" altLang="en-US" sz="2800" dirty="0">
                <a:latin typeface="+mn-lt"/>
                <a:ea typeface="+mn-ea"/>
                <a:cs typeface="+mn-cs"/>
              </a:rPr>
              <a:t>姓名：</a:t>
            </a:r>
          </a:p>
          <a:p>
            <a:pPr eaLnBrk="1" hangingPunct="1">
              <a:lnSpc>
                <a:spcPct val="80000"/>
              </a:lnSpc>
              <a:buSzTx/>
            </a:pPr>
            <a:r>
              <a:rPr lang="zh-CN" altLang="en-US" sz="2800" dirty="0">
                <a:latin typeface="+mn-lt"/>
                <a:ea typeface="+mn-ea"/>
                <a:cs typeface="+mn-cs"/>
              </a:rPr>
              <a:t>学号：</a:t>
            </a:r>
          </a:p>
          <a:p>
            <a:pPr eaLnBrk="1" hangingPunct="1">
              <a:lnSpc>
                <a:spcPct val="80000"/>
              </a:lnSpc>
              <a:buSzTx/>
            </a:pPr>
            <a:r>
              <a:rPr lang="zh-CN" altLang="en-US" sz="2800" dirty="0">
                <a:latin typeface="+mn-lt"/>
                <a:ea typeface="+mn-ea"/>
                <a:cs typeface="+mn-cs"/>
              </a:rPr>
              <a:t>专业：</a:t>
            </a:r>
          </a:p>
          <a:p>
            <a:pPr eaLnBrk="1" hangingPunct="1">
              <a:lnSpc>
                <a:spcPct val="80000"/>
              </a:lnSpc>
              <a:buSzTx/>
            </a:pPr>
            <a:r>
              <a:rPr lang="zh-CN" altLang="en-US" sz="2800" dirty="0">
                <a:latin typeface="+mn-lt"/>
                <a:ea typeface="+mn-ea"/>
                <a:cs typeface="+mn-cs"/>
              </a:rPr>
              <a:t>指导教师：</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用户功能界面图</a:t>
            </a:r>
          </a:p>
        </p:txBody>
      </p:sp>
      <p:pic>
        <p:nvPicPr>
          <p:cNvPr id="33" name="图片 14"/>
          <p:cNvPicPr>
            <a:picLocks noChangeAspect="1"/>
          </p:cNvPicPr>
          <p:nvPr/>
        </p:nvPicPr>
        <p:blipFill>
          <a:blip r:embed="rId2" cstate="print"/>
          <a:stretch>
            <a:fillRect/>
          </a:stretch>
        </p:blipFill>
        <p:spPr>
          <a:xfrm>
            <a:off x="1938655" y="2245995"/>
            <a:ext cx="5266690" cy="23660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医生功能界面图</a:t>
            </a:r>
          </a:p>
        </p:txBody>
      </p:sp>
      <p:pic>
        <p:nvPicPr>
          <p:cNvPr id="35" name="图片 16"/>
          <p:cNvPicPr>
            <a:picLocks noChangeAspect="1"/>
          </p:cNvPicPr>
          <p:nvPr/>
        </p:nvPicPr>
        <p:blipFill>
          <a:blip r:embed="rId2" cstate="print"/>
          <a:stretch>
            <a:fillRect/>
          </a:stretch>
        </p:blipFill>
        <p:spPr>
          <a:xfrm>
            <a:off x="1935798" y="2245043"/>
            <a:ext cx="5272405" cy="23679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lstStyle/>
          <a:p>
            <a:pPr eaLnBrk="1" hangingPunct="1"/>
            <a:r>
              <a:rPr lang="zh-CN" altLang="en-US" dirty="0"/>
              <a:t>美容师功能界面图</a:t>
            </a:r>
          </a:p>
        </p:txBody>
      </p:sp>
      <p:sp>
        <p:nvSpPr>
          <p:cNvPr id="11267"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3" name="图片 19"/>
          <p:cNvPicPr>
            <a:picLocks noChangeAspect="1"/>
          </p:cNvPicPr>
          <p:nvPr/>
        </p:nvPicPr>
        <p:blipFill>
          <a:blip r:embed="rId2" cstate="print"/>
          <a:stretch>
            <a:fillRect/>
          </a:stretch>
        </p:blipFill>
        <p:spPr>
          <a:xfrm>
            <a:off x="1938655" y="2212658"/>
            <a:ext cx="5266690" cy="24326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lstStyle/>
          <a:p>
            <a:pPr eaLnBrk="1" hangingPunct="1"/>
            <a:r>
              <a:rPr lang="zh-CN" altLang="en-US" dirty="0"/>
              <a:t> 总结</a:t>
            </a:r>
          </a:p>
        </p:txBody>
      </p:sp>
      <p:sp>
        <p:nvSpPr>
          <p:cNvPr id="100" name="文本框 99"/>
          <p:cNvSpPr txBox="1"/>
          <p:nvPr/>
        </p:nvSpPr>
        <p:spPr>
          <a:xfrm>
            <a:off x="771525" y="1371600"/>
            <a:ext cx="7835265" cy="3969385"/>
          </a:xfrm>
          <a:prstGeom prst="rect">
            <a:avLst/>
          </a:prstGeom>
          <a:noFill/>
          <a:ln w="9525">
            <a:noFill/>
          </a:ln>
        </p:spPr>
        <p:txBody>
          <a:bodyPr wrap="square">
            <a:spAutoFit/>
          </a:bodyPr>
          <a:lstStyle/>
          <a:p>
            <a:pPr indent="304800"/>
            <a:r>
              <a:rPr lang="zh-CN" sz="1400">
                <a:ea typeface="宋体" panose="02010600030101010101" pitchFamily="2" charset="-122"/>
              </a:rPr>
              <a:t>通过完成该美容院管理系统和本论文的撰写让我更加明白了软件开发过程中软件工程思想的重要性。在项目的前期由于对需求分析做的不够谨慎和明确,导致了后面在设计甚至编码时候造成了许多不必要的麻烦。由此在今后的学习和工作开发之中必须要牢牢把握住软件工程的设计思想和方法,这样可以进一步保证项目开发的健壮性和准确性。</a:t>
            </a:r>
          </a:p>
          <a:p>
            <a:pPr indent="304800"/>
            <a:r>
              <a:rPr lang="zh-CN" sz="1400">
                <a:ea typeface="宋体" panose="02010600030101010101" pitchFamily="2" charset="-122"/>
              </a:rPr>
              <a:t>本网站所实现的是一个美容院管理系统，该系统严格按照需求分析制作相关模块，并利用所学知识尽力完成，但是本人由于学识浅薄，无法真正做到让该程序可以投入市场使用，仅仅简单实现部分功能，希望日后还能改善。</a:t>
            </a:r>
          </a:p>
          <a:p>
            <a:pPr indent="304800"/>
            <a:r>
              <a:rPr lang="zh-CN" sz="1400">
                <a:ea typeface="宋体" panose="02010600030101010101" pitchFamily="2" charset="-122"/>
              </a:rPr>
              <a:t>本系统具有以下优点：</a:t>
            </a:r>
          </a:p>
          <a:p>
            <a:pPr indent="304800"/>
            <a:r>
              <a:rPr lang="zh-CN" sz="1400">
                <a:ea typeface="宋体" panose="02010600030101010101" pitchFamily="2" charset="-122"/>
              </a:rPr>
              <a:t>该系统具有较高的适用性，选用B/S结构，可以在绝大部分个人平台上使用该系统。</a:t>
            </a:r>
          </a:p>
          <a:p>
            <a:pPr indent="304800"/>
            <a:r>
              <a:rPr lang="zh-CN" sz="1400">
                <a:ea typeface="宋体" panose="02010600030101010101" pitchFamily="2" charset="-122"/>
              </a:rPr>
              <a:t>系统将用户权限进行划分，管理员、用户、医生和美容师能看到及操作的信息不一样，四者具备不同的操作权限。</a:t>
            </a:r>
          </a:p>
          <a:p>
            <a:pPr indent="304800"/>
            <a:r>
              <a:rPr lang="zh-CN" sz="1400">
                <a:ea typeface="宋体" panose="02010600030101010101" pitchFamily="2" charset="-122"/>
              </a:rPr>
              <a:t>该系统操作界面简单明了，大部分人都可以正常使用。</a:t>
            </a:r>
          </a:p>
          <a:p>
            <a:pPr indent="304800"/>
            <a:r>
              <a:rPr lang="zh-CN" sz="1400">
                <a:ea typeface="宋体" panose="02010600030101010101" pitchFamily="2" charset="-122"/>
              </a:rPr>
              <a:t>但也存在以下问题需要改进：</a:t>
            </a:r>
          </a:p>
          <a:p>
            <a:pPr indent="304800"/>
            <a:r>
              <a:rPr lang="zh-CN" sz="1400">
                <a:ea typeface="宋体" panose="02010600030101010101" pitchFamily="2" charset="-122"/>
              </a:rPr>
              <a:t>运行时窗口不能被刷新，可以改进。</a:t>
            </a:r>
          </a:p>
          <a:p>
            <a:pPr indent="304800"/>
            <a:r>
              <a:rPr lang="zh-CN" sz="1400">
                <a:ea typeface="宋体" panose="02010600030101010101" pitchFamily="2" charset="-122"/>
              </a:rPr>
              <a:t>系统过于简单，显示的信息有限。。</a:t>
            </a:r>
          </a:p>
          <a:p>
            <a:pPr indent="304800"/>
            <a:r>
              <a:rPr lang="zh-CN" sz="1400">
                <a:ea typeface="宋体" panose="02010600030101010101" pitchFamily="2" charset="-122"/>
              </a:rPr>
              <a:t>不能添加多个管理员账号，如果可以则将利于发展美容院管理系统规模，便于美容院管理系统信息集中管理。</a:t>
            </a:r>
          </a:p>
          <a:p>
            <a:pPr indent="304800"/>
            <a:r>
              <a:rPr lang="zh-CN" sz="1400">
                <a:ea typeface="宋体" panose="02010600030101010101" pitchFamily="2" charset="-122"/>
              </a:rPr>
              <a:t>不能实时预约接待消息和美容院管理系统反馈建议，容易被忽视，不利于管理员服务客户。</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a:t>研究背景</a:t>
            </a:r>
          </a:p>
        </p:txBody>
      </p:sp>
      <p:sp>
        <p:nvSpPr>
          <p:cNvPr id="100" name="文本框 99"/>
          <p:cNvSpPr txBox="1"/>
          <p:nvPr/>
        </p:nvSpPr>
        <p:spPr>
          <a:xfrm>
            <a:off x="857224" y="1857364"/>
            <a:ext cx="7559675" cy="3477875"/>
          </a:xfrm>
          <a:prstGeom prst="rect">
            <a:avLst/>
          </a:prstGeom>
          <a:noFill/>
          <a:ln w="9525">
            <a:noFill/>
          </a:ln>
        </p:spPr>
        <p:txBody>
          <a:bodyPr wrap="square">
            <a:spAutoFit/>
          </a:bodyPr>
          <a:lstStyle/>
          <a:p>
            <a:r>
              <a:rPr lang="zh-CN" altLang="en-US" sz="2000" dirty="0" smtClean="0"/>
              <a:t>困扰管理层的许多问题当中</a:t>
            </a:r>
            <a:r>
              <a:rPr lang="en-US" sz="2000" dirty="0" smtClean="0"/>
              <a:t>,</a:t>
            </a:r>
            <a:r>
              <a:rPr lang="zh-CN" altLang="en-US" sz="2000" dirty="0" smtClean="0"/>
              <a:t>美容院管理系统一定是美容院不敢忽视的一块。但是管理好美容院管理系统又面临很多麻烦需要解决</a:t>
            </a:r>
            <a:r>
              <a:rPr lang="en-US" sz="2000" dirty="0" smtClean="0"/>
              <a:t>,</a:t>
            </a:r>
            <a:r>
              <a:rPr lang="zh-CN" altLang="en-US" sz="2000" dirty="0" smtClean="0"/>
              <a:t>例如，如何在工作琐碎</a:t>
            </a:r>
            <a:r>
              <a:rPr lang="en-US" sz="2000" dirty="0" smtClean="0"/>
              <a:t>,</a:t>
            </a:r>
            <a:r>
              <a:rPr lang="zh-CN" altLang="en-US" sz="2000" dirty="0" smtClean="0"/>
              <a:t>记录繁多的情况下将美容院管理系统的当前情况反应给上级决策</a:t>
            </a:r>
            <a:r>
              <a:rPr lang="en-US" sz="2000" dirty="0" smtClean="0"/>
              <a:t>,</a:t>
            </a:r>
            <a:r>
              <a:rPr lang="zh-CN" altLang="en-US" sz="2000" dirty="0" smtClean="0"/>
              <a:t>等等。在此情况下开发一款美容院管理系统，于是乎变得非常合乎时宜。</a:t>
            </a:r>
          </a:p>
          <a:p>
            <a:r>
              <a:rPr lang="zh-CN" altLang="en-US" sz="2000" dirty="0" smtClean="0"/>
              <a:t>经过网上调查和搜集数据</a:t>
            </a:r>
            <a:r>
              <a:rPr lang="en-US" sz="2000" dirty="0" smtClean="0"/>
              <a:t>,</a:t>
            </a:r>
            <a:r>
              <a:rPr lang="zh-CN" altLang="en-US" sz="2000" dirty="0" smtClean="0"/>
              <a:t>我们可以发现美容院管理系统方面的系统并不是相当普及</a:t>
            </a:r>
            <a:r>
              <a:rPr lang="en-US" sz="2000" dirty="0" smtClean="0"/>
              <a:t>,</a:t>
            </a:r>
            <a:r>
              <a:rPr lang="zh-CN" altLang="en-US" sz="2000" dirty="0" smtClean="0"/>
              <a:t>在美容院管理方面的可以有许多改进。实际上如今信息化成为一个未来的趋势或者可以说在当前现代化的城市典范中</a:t>
            </a:r>
            <a:r>
              <a:rPr lang="en-US" sz="2000" dirty="0" smtClean="0"/>
              <a:t>,</a:t>
            </a:r>
            <a:r>
              <a:rPr lang="zh-CN" altLang="en-US" sz="2000" dirty="0" smtClean="0"/>
              <a:t>信息化已经成为主流</a:t>
            </a:r>
            <a:r>
              <a:rPr lang="en-US" sz="2000" dirty="0" smtClean="0"/>
              <a:t>,</a:t>
            </a:r>
            <a:r>
              <a:rPr lang="zh-CN" altLang="en-US" sz="2000" dirty="0" smtClean="0"/>
              <a:t>开发一个美容院管理系统一方面的可能会更合乎时宜</a:t>
            </a:r>
            <a:r>
              <a:rPr lang="en-US" sz="2000" dirty="0" smtClean="0"/>
              <a:t>,</a:t>
            </a:r>
            <a:r>
              <a:rPr lang="zh-CN" altLang="en-US" sz="2000" dirty="0" smtClean="0"/>
              <a:t>另一方面来说也可以提高对美容院管理系统方面的效率给相关部门人的工作带来一定的便利。</a:t>
            </a:r>
            <a:endParaRPr lang="zh-CN" sz="2000"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smtClean="0"/>
              <a:t>课题研究现状</a:t>
            </a:r>
            <a:endParaRPr lang="zh-CN" altLang="en-US" dirty="0"/>
          </a:p>
        </p:txBody>
      </p:sp>
      <p:sp>
        <p:nvSpPr>
          <p:cNvPr id="100" name="文本框 99"/>
          <p:cNvSpPr txBox="1"/>
          <p:nvPr/>
        </p:nvSpPr>
        <p:spPr>
          <a:xfrm>
            <a:off x="857224" y="1857364"/>
            <a:ext cx="7559675" cy="4401205"/>
          </a:xfrm>
          <a:prstGeom prst="rect">
            <a:avLst/>
          </a:prstGeom>
          <a:noFill/>
          <a:ln w="9525">
            <a:noFill/>
          </a:ln>
        </p:spPr>
        <p:txBody>
          <a:bodyPr wrap="square">
            <a:spAutoFit/>
          </a:bodyPr>
          <a:lstStyle/>
          <a:p>
            <a:r>
              <a:rPr lang="zh-CN" altLang="en-US" sz="2000" dirty="0" smtClean="0"/>
              <a:t>在国外很多发达国家，软件产业早已得到全面普及，但我国经济已不断发展，不断引进国外信息化建设，使国内软件行业得以不断发展，在摸索中进步，最终也得到一些成果，我国的软件业迎来了高速的发展，使更多的软件系统得以开发出来，从此逐渐地改变人们的生活工作方式。但是，对于信息化的建设，与很多发达国家相比，由于信息化程度的落后以及经费的不足，我国的美容院管理系统开发方面还是相对落后的，因此，要不断的努力探索，争取开发出一个实用的信息化的美容院管理系统，来实现行美容院管理系统的信息化。因此本课题以美容院管理系统为例，目的是开发一个实用的美容院管理系统。</a:t>
            </a:r>
          </a:p>
          <a:p>
            <a:r>
              <a:rPr lang="zh-CN" altLang="en-US" sz="2000" dirty="0" smtClean="0"/>
              <a:t>美容院管理系统的开发运用</a:t>
            </a:r>
            <a:r>
              <a:rPr lang="en-US" sz="2000" dirty="0" err="1" smtClean="0"/>
              <a:t>jsp</a:t>
            </a:r>
            <a:r>
              <a:rPr lang="zh-CN" altLang="en-US" sz="2000" dirty="0" smtClean="0"/>
              <a:t>技术，</a:t>
            </a:r>
            <a:r>
              <a:rPr lang="en-US" sz="2000" dirty="0" smtClean="0"/>
              <a:t>MIS</a:t>
            </a:r>
            <a:r>
              <a:rPr lang="zh-CN" altLang="en-US" sz="2000" dirty="0" smtClean="0"/>
              <a:t>的总体思想，以及</a:t>
            </a:r>
            <a:r>
              <a:rPr lang="en-US" sz="2000" dirty="0" smtClean="0"/>
              <a:t>MYSQL</a:t>
            </a:r>
            <a:r>
              <a:rPr lang="zh-CN" altLang="en-US" sz="2000" dirty="0" smtClean="0"/>
              <a:t>等技术的支持下共同完成了该系统的开发，实现了美容院管理系统的信息化，使用户体验到更优秀的美容院管理系统，管理员管理操作将更加方便，实现目标。</a:t>
            </a:r>
            <a:endParaRPr lang="zh-CN" sz="2000"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lstStyle/>
          <a:p>
            <a:pPr eaLnBrk="1" hangingPunct="1"/>
            <a:r>
              <a:rPr lang="zh-CN" altLang="en-US" dirty="0" smtClean="0"/>
              <a:t>项目研究内容与结构</a:t>
            </a:r>
            <a:endParaRPr lang="zh-CN" altLang="en-US" dirty="0"/>
          </a:p>
        </p:txBody>
      </p:sp>
      <p:sp>
        <p:nvSpPr>
          <p:cNvPr id="100" name="文本框 99"/>
          <p:cNvSpPr txBox="1"/>
          <p:nvPr/>
        </p:nvSpPr>
        <p:spPr>
          <a:xfrm>
            <a:off x="813435" y="1371600"/>
            <a:ext cx="7531100" cy="5324535"/>
          </a:xfrm>
          <a:prstGeom prst="rect">
            <a:avLst/>
          </a:prstGeom>
          <a:noFill/>
          <a:ln w="9525">
            <a:noFill/>
          </a:ln>
        </p:spPr>
        <p:txBody>
          <a:bodyPr wrap="square">
            <a:spAutoFit/>
          </a:bodyPr>
          <a:lstStyle/>
          <a:p>
            <a:r>
              <a:rPr lang="zh-CN" altLang="en-US" sz="2000" dirty="0" smtClean="0"/>
              <a:t>美容院管理系统方面的任务繁琐</a:t>
            </a:r>
            <a:r>
              <a:rPr lang="en-US" sz="2000" dirty="0" smtClean="0"/>
              <a:t>,</a:t>
            </a:r>
            <a:r>
              <a:rPr lang="zh-CN" altLang="en-US" sz="2000" dirty="0" smtClean="0"/>
              <a:t>以至于每年都在美容院管理系统这方面投入较多的精力却效果甚微</a:t>
            </a:r>
            <a:r>
              <a:rPr lang="en-US" sz="2000" dirty="0" smtClean="0"/>
              <a:t>,</a:t>
            </a:r>
            <a:r>
              <a:rPr lang="zh-CN" altLang="en-US" sz="2000" dirty="0" smtClean="0"/>
              <a:t>美容院管理系统的目标就是为了能够缓解美容院管理系统工作方面面临的压力</a:t>
            </a:r>
            <a:r>
              <a:rPr lang="en-US" sz="2000" dirty="0" smtClean="0"/>
              <a:t>,</a:t>
            </a:r>
            <a:r>
              <a:rPr lang="zh-CN" altLang="en-US" sz="2000" dirty="0" smtClean="0"/>
              <a:t>让美容院管理系统方面的工作变得更加高效准确。</a:t>
            </a:r>
          </a:p>
          <a:p>
            <a:r>
              <a:rPr lang="zh-CN" altLang="en-US" sz="2000" dirty="0" smtClean="0"/>
              <a:t>本项目在开发和设计过程中涉及到原理和技术有</a:t>
            </a:r>
            <a:r>
              <a:rPr lang="en-US" sz="2000" dirty="0" smtClean="0"/>
              <a:t>: B/S</a:t>
            </a:r>
            <a:r>
              <a:rPr lang="zh-CN" altLang="en-US" sz="2000" dirty="0" smtClean="0"/>
              <a:t>架构、</a:t>
            </a:r>
            <a:r>
              <a:rPr lang="en-US" sz="2000" dirty="0" smtClean="0"/>
              <a:t>java</a:t>
            </a:r>
            <a:r>
              <a:rPr lang="zh-CN" altLang="en-US" sz="2000" dirty="0" smtClean="0"/>
              <a:t>技术、和 </a:t>
            </a:r>
            <a:r>
              <a:rPr lang="en-US" sz="2000" dirty="0" err="1" smtClean="0"/>
              <a:t>MySQL</a:t>
            </a:r>
            <a:r>
              <a:rPr lang="zh-CN" altLang="en-US" sz="2000" dirty="0" smtClean="0"/>
              <a:t>数据库等等；本论文按以下章节进行开发设计；</a:t>
            </a:r>
          </a:p>
          <a:p>
            <a:pPr lvl="0"/>
            <a:r>
              <a:rPr lang="zh-CN" altLang="en-US" sz="2000" dirty="0" smtClean="0"/>
              <a:t>绪论；剖析项目背景与意义</a:t>
            </a:r>
            <a:r>
              <a:rPr lang="en-US" sz="2000" dirty="0" smtClean="0"/>
              <a:t>,</a:t>
            </a:r>
            <a:r>
              <a:rPr lang="zh-CN" altLang="en-US" sz="2000" dirty="0" smtClean="0"/>
              <a:t>说明研究的内容等。</a:t>
            </a:r>
          </a:p>
          <a:p>
            <a:pPr lvl="0"/>
            <a:r>
              <a:rPr lang="zh-CN" altLang="en-US" sz="2000" dirty="0" smtClean="0"/>
              <a:t>开发技术。系统主要使用了</a:t>
            </a:r>
            <a:r>
              <a:rPr lang="en-US" sz="2000" dirty="0" smtClean="0"/>
              <a:t>java</a:t>
            </a:r>
            <a:r>
              <a:rPr lang="zh-CN" altLang="en-US" sz="2000" dirty="0" smtClean="0"/>
              <a:t>技术，、</a:t>
            </a:r>
            <a:r>
              <a:rPr lang="en-US" sz="2000" dirty="0" smtClean="0"/>
              <a:t>b/s</a:t>
            </a:r>
            <a:r>
              <a:rPr lang="zh-CN" altLang="en-US" sz="2000" dirty="0" smtClean="0"/>
              <a:t>模式和</a:t>
            </a:r>
            <a:r>
              <a:rPr lang="en-US" sz="2000" dirty="0" err="1" smtClean="0"/>
              <a:t>myspl</a:t>
            </a:r>
            <a:r>
              <a:rPr lang="zh-CN" altLang="en-US" sz="2000" dirty="0" smtClean="0"/>
              <a:t>数据库，并对此做了介绍。</a:t>
            </a:r>
          </a:p>
          <a:p>
            <a:pPr lvl="0"/>
            <a:r>
              <a:rPr lang="zh-CN" altLang="en-US" sz="2000" dirty="0" smtClean="0"/>
              <a:t>系统分析；包罗了系统总体结构、对系统的性能、功能、流程图进行了分析。</a:t>
            </a:r>
          </a:p>
          <a:p>
            <a:pPr lvl="0"/>
            <a:r>
              <a:rPr lang="zh-CN" altLang="en-US" sz="2000" dirty="0" smtClean="0"/>
              <a:t>系统设计；对软件功能模块和数据库进行详细设计。</a:t>
            </a:r>
          </a:p>
          <a:p>
            <a:pPr lvl="0"/>
            <a:r>
              <a:rPr lang="zh-CN" altLang="en-US" sz="2000" dirty="0" smtClean="0"/>
              <a:t>系统总体设计；对系统管理员、用户、医生和美容师的功能进行描述，</a:t>
            </a:r>
          </a:p>
          <a:p>
            <a:pPr lvl="0"/>
            <a:r>
              <a:rPr lang="zh-CN" altLang="en-US" sz="2000" dirty="0" smtClean="0"/>
              <a:t>对系统进行测试，</a:t>
            </a:r>
          </a:p>
          <a:p>
            <a:r>
              <a:rPr lang="zh-CN" altLang="en-US" sz="2000" dirty="0" smtClean="0"/>
              <a:t>总结心得；在论文最后结束章节总结了开发这个系统和撰写论文时候自己的总结、感想</a:t>
            </a:r>
            <a:r>
              <a:rPr lang="en-US" sz="2000" dirty="0" smtClean="0"/>
              <a:t>,</a:t>
            </a:r>
            <a:r>
              <a:rPr lang="zh-CN" altLang="en-US" sz="2000" dirty="0" smtClean="0"/>
              <a:t>包括致谢。</a:t>
            </a:r>
            <a:endParaRPr lang="zh-CN" sz="2000"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a:t>功能分析</a:t>
            </a:r>
          </a:p>
        </p:txBody>
      </p:sp>
      <p:sp>
        <p:nvSpPr>
          <p:cNvPr id="100" name="文本框 99"/>
          <p:cNvSpPr txBox="1"/>
          <p:nvPr/>
        </p:nvSpPr>
        <p:spPr>
          <a:xfrm>
            <a:off x="500380" y="1371600"/>
            <a:ext cx="7701915" cy="3784600"/>
          </a:xfrm>
          <a:prstGeom prst="rect">
            <a:avLst/>
          </a:prstGeom>
          <a:noFill/>
          <a:ln w="9525">
            <a:noFill/>
          </a:ln>
        </p:spPr>
        <p:txBody>
          <a:bodyPr wrap="square">
            <a:spAutoFit/>
          </a:bodyPr>
          <a:lstStyle/>
          <a:p>
            <a:pPr indent="304800"/>
            <a:r>
              <a:rPr lang="zh-CN" sz="2000">
                <a:ea typeface="宋体" panose="02010600030101010101" pitchFamily="2" charset="-122"/>
              </a:rPr>
              <a:t>考虑到实际生活中美容院管理系统方面的需要以及对该平台认真的分析,将系统权限按管理员、用户、医生和美容师这四类涉及用户。</a:t>
            </a:r>
          </a:p>
          <a:p>
            <a:pPr indent="304800"/>
            <a:r>
              <a:rPr lang="zh-CN" sz="2000">
                <a:ea typeface="宋体" panose="02010600030101010101" pitchFamily="2" charset="-122"/>
              </a:rPr>
              <a:t>(a) 管理员；进入系统可以实现主页、个人中心、用户管理、医生管理、美容师管理、项目部门管理、项目类型管理、产品分类管理、产品信息管理、医美项目管理、美容项目管理、预约美容管理、预约医美管理、系统管理等功能。</a:t>
            </a:r>
          </a:p>
          <a:p>
            <a:pPr indent="304800"/>
            <a:r>
              <a:rPr lang="zh-CN" sz="2000">
                <a:ea typeface="宋体" panose="02010600030101010101" pitchFamily="2" charset="-122"/>
              </a:rPr>
              <a:t>(b) 用户；进入系统可以实现主页、个人中心、 预约美容管理、预约医美管理等功能。</a:t>
            </a:r>
          </a:p>
          <a:p>
            <a:pPr indent="304800"/>
            <a:r>
              <a:rPr lang="zh-CN" sz="2000">
                <a:ea typeface="宋体" panose="02010600030101010101" pitchFamily="2" charset="-122"/>
              </a:rPr>
              <a:t>(c) 医生；进入系统可以实现主页、个人中心、医美项目管理、预约医美管理等功能。</a:t>
            </a:r>
          </a:p>
          <a:p>
            <a:pPr indent="304800"/>
            <a:r>
              <a:rPr lang="zh-CN" sz="2000">
                <a:ea typeface="宋体" panose="02010600030101010101" pitchFamily="2" charset="-122"/>
              </a:rPr>
              <a:t>(d) 美容师；进入系统可以实现主页、个人中心、美容项目管理、预约美容管理等功能。</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500042"/>
            <a:ext cx="7772400" cy="1143000"/>
          </a:xfrm>
        </p:spPr>
        <p:txBody>
          <a:bodyPr/>
          <a:lstStyle/>
          <a:p>
            <a:r>
              <a:rPr lang="zh-CN" altLang="en-US" dirty="0" smtClean="0"/>
              <a:t>系统总体功能模块图</a:t>
            </a:r>
            <a:endParaRPr lang="zh-CN" altLang="en-US" dirty="0"/>
          </a:p>
        </p:txBody>
      </p:sp>
      <p:pic>
        <p:nvPicPr>
          <p:cNvPr id="20482" name="Picture 2"/>
          <p:cNvPicPr>
            <a:picLocks noChangeAspect="1" noChangeArrowheads="1"/>
          </p:cNvPicPr>
          <p:nvPr/>
        </p:nvPicPr>
        <p:blipFill>
          <a:blip r:embed="rId2"/>
          <a:srcRect/>
          <a:stretch>
            <a:fillRect/>
          </a:stretch>
        </p:blipFill>
        <p:spPr bwMode="auto">
          <a:xfrm>
            <a:off x="1714480" y="2143116"/>
            <a:ext cx="5715000" cy="3962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系统首页界面图</a:t>
            </a:r>
          </a:p>
        </p:txBody>
      </p:sp>
      <p:pic>
        <p:nvPicPr>
          <p:cNvPr id="31" name="图片 12"/>
          <p:cNvPicPr>
            <a:picLocks noChangeAspect="1"/>
          </p:cNvPicPr>
          <p:nvPr/>
        </p:nvPicPr>
        <p:blipFill>
          <a:blip r:embed="rId2" cstate="print"/>
          <a:stretch>
            <a:fillRect/>
          </a:stretch>
        </p:blipFill>
        <p:spPr>
          <a:xfrm>
            <a:off x="1941513" y="2229803"/>
            <a:ext cx="5260975" cy="23983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a:t>管理员登录界面图</a:t>
            </a:r>
          </a:p>
        </p:txBody>
      </p:sp>
      <p:pic>
        <p:nvPicPr>
          <p:cNvPr id="20" name="图片 1"/>
          <p:cNvPicPr>
            <a:picLocks noChangeAspect="1"/>
          </p:cNvPicPr>
          <p:nvPr/>
        </p:nvPicPr>
        <p:blipFill>
          <a:blip r:embed="rId2" cstate="print"/>
          <a:stretch>
            <a:fillRect/>
          </a:stretch>
        </p:blipFill>
        <p:spPr>
          <a:xfrm>
            <a:off x="1941513" y="2250123"/>
            <a:ext cx="5260975" cy="23577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a:t>管理员功能界面图</a:t>
            </a:r>
          </a:p>
        </p:txBody>
      </p:sp>
      <p:sp>
        <p:nvSpPr>
          <p:cNvPr id="10243"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4" name="Rectangle 6"/>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5" name="Rectangle 7"/>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21" name="图片 2"/>
          <p:cNvPicPr>
            <a:picLocks noChangeAspect="1"/>
          </p:cNvPicPr>
          <p:nvPr/>
        </p:nvPicPr>
        <p:blipFill>
          <a:blip r:embed="rId2" cstate="print"/>
          <a:stretch>
            <a:fillRect/>
          </a:stretch>
        </p:blipFill>
        <p:spPr>
          <a:xfrm>
            <a:off x="1936115" y="2219643"/>
            <a:ext cx="5271770" cy="2418715"/>
          </a:xfrm>
          <a:prstGeom prst="rect">
            <a:avLst/>
          </a:prstGeom>
          <a:noFill/>
          <a:ln>
            <a:noFill/>
          </a:ln>
        </p:spPr>
      </p:pic>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9</TotalTime>
  <Words>1076</Words>
  <Application>WPS 演示</Application>
  <PresentationFormat>全屏显示(4:3)</PresentationFormat>
  <Paragraphs>46</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吉祥如意</vt:lpstr>
      <vt:lpstr>美容院管理系统</vt:lpstr>
      <vt:lpstr>研究背景</vt:lpstr>
      <vt:lpstr>课题研究现状</vt:lpstr>
      <vt:lpstr>项目研究内容与结构</vt:lpstr>
      <vt:lpstr>功能分析</vt:lpstr>
      <vt:lpstr>系统总体功能模块图</vt:lpstr>
      <vt:lpstr>系统首页界面图</vt:lpstr>
      <vt:lpstr>管理员登录界面图</vt:lpstr>
      <vt:lpstr>管理员功能界面图</vt:lpstr>
      <vt:lpstr>用户功能界面图</vt:lpstr>
      <vt:lpstr>医生功能界面图</vt:lpstr>
      <vt:lpstr>美容师功能界面图</vt:lpstr>
      <vt:lpstr>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66</cp:revision>
  <dcterms:created xsi:type="dcterms:W3CDTF">2022-03-16T01:15:00Z</dcterms:created>
  <dcterms:modified xsi:type="dcterms:W3CDTF">2022-03-23T11:04:56Z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2052-11.1.0.9021</vt:lpwstr>
  </property>
</Properties>
</file>