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66" r:id="rId6"/>
    <p:sldId id="317" r:id="rId7"/>
    <p:sldId id="323" r:id="rId8"/>
    <p:sldId id="324" r:id="rId9"/>
    <p:sldId id="325" r:id="rId10"/>
    <p:sldId id="318" r:id="rId11"/>
    <p:sldId id="262" r:id="rId12"/>
    <p:sldId id="263" r:id="rId13"/>
    <p:sldId id="271" r:id="rId14"/>
    <p:sldId id="272"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751330" y="1485265"/>
            <a:ext cx="5641975" cy="1269365"/>
          </a:xfrm>
        </p:spPr>
        <p:txBody>
          <a:bodyPr>
            <a:normAutofit/>
          </a:bodyPr>
          <a:lstStyle/>
          <a:p>
            <a:r>
              <a:rPr lang="zh-CN" altLang="en-US" sz="4800" dirty="0"/>
              <a:t>相亲网站设计与实现</a:t>
            </a:r>
            <a:endParaRPr lang="zh-CN" altLang="en-US" sz="480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可能遇到的问题</a:t>
            </a:r>
            <a:br>
              <a:rPr lang="zh-CN" altLang="zh-CN" dirty="0"/>
            </a:br>
            <a:endParaRPr lang="zh-CN" altLang="zh-CN" b="1" dirty="0"/>
          </a:p>
        </p:txBody>
      </p:sp>
      <p:sp>
        <p:nvSpPr>
          <p:cNvPr id="5" name="文本框 4"/>
          <p:cNvSpPr txBox="1"/>
          <p:nvPr/>
        </p:nvSpPr>
        <p:spPr>
          <a:xfrm>
            <a:off x="457200" y="1535430"/>
            <a:ext cx="7410450" cy="151701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（1）数据库的管理问题 </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（2）jdk版本不同导致的异常</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（3）数据库不能准确连接及乱码 </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（4）权限控制</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（5）参数传递</a:t>
            </a:r>
            <a:endParaRPr lang="zh-CN" altLang="zh-CN" sz="1600" dirty="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解决的方法和措施</a:t>
            </a:r>
            <a:endParaRPr lang="zh-CN" altLang="zh-CN" sz="4500" dirty="0">
              <a:sym typeface="+mn-ea"/>
            </a:endParaRPr>
          </a:p>
        </p:txBody>
      </p:sp>
      <p:sp>
        <p:nvSpPr>
          <p:cNvPr id="3" name="文本框 2"/>
          <p:cNvSpPr txBox="1"/>
          <p:nvPr/>
        </p:nvSpPr>
        <p:spPr>
          <a:xfrm>
            <a:off x="616585" y="1647825"/>
            <a:ext cx="8070850" cy="37331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（1）将各个用户分层次进行划分，对每个层次的用户实现不同的权限管理，实现互不干扰。</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（2）jdk版本不同导致的异常，此时我们需要检查jdk版本。软件版本一般是向下兼容的，java虚拟机也不例外，即低版本虚拟机生成的class文件可以在高版本虚拟机中运行，反之则未必可以（向上兼容）。</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（3）在用户注册信息时，提醒字段长短，并且在建立数据库时，确定好字段名称、长短、类型，并且写好每个数据库的主键。 tomcat默认使用iso-8859-1进行提交的数据解码,而提交的数据是使用utf-8编码的,编解码对不上自然会出现乱码.解决办法就是指定解码方式。 </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（4）一个比较好的方法就是使用拦截器来进行控制，如用户-角色-权限表这样的表结构。</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（5）采用B/S结构，基于HTTP来完成通信，每一次的客户端与服务器端的交互都是一次参数传递的过程。要清楚的知道每一次的B/S的交互，需要传递哪些参数，哪些参数是合法的，哪些参数是不合法的。</a:t>
            </a:r>
            <a:endParaRPr lang="zh-CN" altLang="zh-CN" sz="1600"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ym typeface="+mn-ea"/>
              </a:rPr>
              <a:t>进度安排</a:t>
            </a:r>
            <a:endParaRPr lang="zh-CN" altLang="zh-CN" sz="4500" dirty="0">
              <a:solidFill>
                <a:schemeClr val="tx2"/>
              </a:solidFill>
              <a:uFillTx/>
              <a:sym typeface="+mn-ea"/>
            </a:endParaRPr>
          </a:p>
        </p:txBody>
      </p:sp>
      <p:sp>
        <p:nvSpPr>
          <p:cNvPr id="3" name="文本框 2"/>
          <p:cNvSpPr txBox="1"/>
          <p:nvPr/>
        </p:nvSpPr>
        <p:spPr>
          <a:xfrm>
            <a:off x="616585" y="182054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endParaRPr lang="zh-CN" altLang="zh-CN" sz="1600" dirty="0">
              <a:sym typeface="+mn-ea"/>
            </a:endParaRPr>
          </a:p>
          <a:p>
            <a:pPr marL="274320" indent="-274320">
              <a:spcBef>
                <a:spcPct val="20000"/>
              </a:spcBef>
              <a:buClr>
                <a:schemeClr val="accent3"/>
              </a:buClr>
              <a:buFont typeface="Wingdings 2" panose="05020102010507070707"/>
              <a:buChar char=""/>
            </a:pPr>
            <a:endParaRPr lang="zh-CN" altLang="zh-CN" sz="1600" dirty="0">
              <a:sym typeface="+mn-ea"/>
            </a:endParaRPr>
          </a:p>
        </p:txBody>
      </p:sp>
      <p:graphicFrame>
        <p:nvGraphicFramePr>
          <p:cNvPr id="4" name="表格 3"/>
          <p:cNvGraphicFramePr/>
          <p:nvPr>
            <p:custDataLst>
              <p:tags r:id="rId1"/>
            </p:custDataLst>
          </p:nvPr>
        </p:nvGraphicFramePr>
        <p:xfrm>
          <a:off x="2393950" y="2667000"/>
          <a:ext cx="4356100" cy="0"/>
        </p:xfrm>
        <a:graphic>
          <a:graphicData uri="http://schemas.openxmlformats.org/drawingml/2006/table">
            <a:tbl>
              <a:tblPr firstRow="1" bandRow="1">
                <a:tableStyleId>{5940675A-B579-460E-94D1-54222C63F5DA}</a:tableStyleId>
              </a:tblPr>
              <a:tblGrid>
                <a:gridCol w="449263"/>
                <a:gridCol w="896937"/>
                <a:gridCol w="3009900"/>
              </a:tblGrid>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顺序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阶段日期</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计 划 完 成 内 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第1周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查阅相关资料（完成开题报告 任选）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第2周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需求分析、英文翻译</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第3周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学习相关开发技术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第4-5周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系统设计、详细设计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第6周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搭建系统开发环境</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第7-10周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编写程序、单元和结合测试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第11周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charset="0"/>
                          <a:cs typeface="Times New Roman" panose="02020603050405020304" charset="0"/>
                        </a:rPr>
                        <a:t>撰写毕业设计论文、撰写软件使用说明书、申请毕业答辩、填写各项材料并进行封装。</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第12-13周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毕业答辩</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ym typeface="+mn-ea"/>
              </a:rPr>
              <a:t>主要参考文献</a:t>
            </a:r>
            <a:endParaRPr lang="zh-CN" altLang="zh-CN" sz="4500" dirty="0">
              <a:solidFill>
                <a:schemeClr val="tx2"/>
              </a:solidFill>
              <a:uFillTx/>
              <a:sym typeface="+mn-ea"/>
            </a:endParaRPr>
          </a:p>
        </p:txBody>
      </p:sp>
      <p:sp>
        <p:nvSpPr>
          <p:cNvPr id="3" name="文本框 2"/>
          <p:cNvSpPr txBox="1"/>
          <p:nvPr/>
        </p:nvSpPr>
        <p:spPr>
          <a:xfrm>
            <a:off x="615950" y="1804035"/>
            <a:ext cx="8070850" cy="3730625"/>
          </a:xfrm>
          <a:prstGeom prst="rect">
            <a:avLst/>
          </a:prstGeom>
          <a:noFill/>
        </p:spPr>
        <p:txBody>
          <a:bodyPr wrap="square" rtlCol="0" anchor="t">
            <a:spAutoFit/>
          </a:bodyPr>
          <a:p>
            <a:pPr indent="0">
              <a:spcBef>
                <a:spcPct val="20000"/>
              </a:spcBef>
              <a:buClr>
                <a:schemeClr val="accent3"/>
              </a:buClr>
              <a:buFont typeface="Wingdings 2" panose="05020102010507070707"/>
              <a:buNone/>
            </a:pPr>
            <a:r>
              <a:rPr lang="zh-CN" altLang="zh-CN" sz="1600" dirty="0">
                <a:sym typeface="+mn-ea"/>
              </a:rPr>
              <a:t>[1]郑静.“中国式相亲”里的代际互动[J].中国研究,2020(01):24-41+254.</a:t>
            </a:r>
            <a:endParaRPr lang="zh-CN" altLang="zh-CN" sz="1600" dirty="0">
              <a:sym typeface="+mn-ea"/>
            </a:endParaRPr>
          </a:p>
          <a:p>
            <a:pPr indent="0">
              <a:spcBef>
                <a:spcPct val="20000"/>
              </a:spcBef>
              <a:buClr>
                <a:schemeClr val="accent3"/>
              </a:buClr>
              <a:buFont typeface="Wingdings 2" panose="05020102010507070707"/>
              <a:buNone/>
            </a:pPr>
            <a:r>
              <a:rPr lang="zh-CN" altLang="zh-CN" sz="1600" dirty="0">
                <a:sym typeface="+mn-ea"/>
              </a:rPr>
              <a:t>[2]郑静.青年女性的情境化性别实践——以商业性相亲场域为例[J].当代青年研究,2019(04):110-117.</a:t>
            </a:r>
            <a:endParaRPr lang="zh-CN" altLang="zh-CN" sz="1600" dirty="0">
              <a:sym typeface="+mn-ea"/>
            </a:endParaRPr>
          </a:p>
          <a:p>
            <a:pPr indent="0">
              <a:spcBef>
                <a:spcPct val="20000"/>
              </a:spcBef>
              <a:buClr>
                <a:schemeClr val="accent3"/>
              </a:buClr>
              <a:buFont typeface="Wingdings 2" panose="05020102010507070707"/>
              <a:buNone/>
            </a:pPr>
            <a:r>
              <a:rPr lang="zh-CN" altLang="zh-CN" sz="1600" dirty="0">
                <a:sym typeface="+mn-ea"/>
              </a:rPr>
              <a:t>[3].相亲网站套路多,急于结婚的年轻人要谨慎[J].消费电子,2019(03):14.</a:t>
            </a:r>
            <a:endParaRPr lang="zh-CN" altLang="zh-CN" sz="1600" dirty="0">
              <a:sym typeface="+mn-ea"/>
            </a:endParaRPr>
          </a:p>
          <a:p>
            <a:pPr indent="0">
              <a:spcBef>
                <a:spcPct val="20000"/>
              </a:spcBef>
              <a:buClr>
                <a:schemeClr val="accent3"/>
              </a:buClr>
              <a:buFont typeface="Wingdings 2" panose="05020102010507070707"/>
              <a:buNone/>
            </a:pPr>
            <a:r>
              <a:rPr lang="zh-CN" altLang="zh-CN" sz="1600" dirty="0">
                <a:sym typeface="+mn-ea"/>
              </a:rPr>
              <a:t>[4]丁强,黄文红.世界各国的相亲趣闻[J].晚报文萃,2016(03):38.</a:t>
            </a:r>
            <a:endParaRPr lang="zh-CN" altLang="zh-CN" sz="1600" dirty="0">
              <a:sym typeface="+mn-ea"/>
            </a:endParaRPr>
          </a:p>
          <a:p>
            <a:pPr indent="0">
              <a:spcBef>
                <a:spcPct val="20000"/>
              </a:spcBef>
              <a:buClr>
                <a:schemeClr val="accent3"/>
              </a:buClr>
              <a:buFont typeface="Wingdings 2" panose="05020102010507070707"/>
              <a:buNone/>
            </a:pPr>
            <a:r>
              <a:rPr lang="zh-CN" altLang="zh-CN" sz="1600" dirty="0">
                <a:sym typeface="+mn-ea"/>
              </a:rPr>
              <a:t>[5]李欧斯.基于PHP相亲网站开发设计[J].电脑迷,2016(01):32+34.</a:t>
            </a:r>
            <a:endParaRPr lang="zh-CN" altLang="zh-CN" sz="1600" dirty="0">
              <a:sym typeface="+mn-ea"/>
            </a:endParaRPr>
          </a:p>
          <a:p>
            <a:pPr indent="0">
              <a:spcBef>
                <a:spcPct val="20000"/>
              </a:spcBef>
              <a:buClr>
                <a:schemeClr val="accent3"/>
              </a:buClr>
              <a:buFont typeface="Wingdings 2" panose="05020102010507070707"/>
              <a:buNone/>
            </a:pPr>
            <a:r>
              <a:rPr lang="zh-CN" altLang="zh-CN" sz="1600" dirty="0">
                <a:sym typeface="+mn-ea"/>
              </a:rPr>
              <a:t>[6]梅丹.移动相亲用户端的发展策略研究[D].南京师范大学,2015.</a:t>
            </a:r>
            <a:endParaRPr lang="zh-CN" altLang="zh-CN" sz="1600" dirty="0">
              <a:sym typeface="+mn-ea"/>
            </a:endParaRPr>
          </a:p>
          <a:p>
            <a:pPr indent="0">
              <a:spcBef>
                <a:spcPct val="20000"/>
              </a:spcBef>
              <a:buClr>
                <a:schemeClr val="accent3"/>
              </a:buClr>
              <a:buFont typeface="Wingdings 2" panose="05020102010507070707"/>
              <a:buNone/>
            </a:pPr>
            <a:r>
              <a:rPr lang="zh-CN" altLang="zh-CN" sz="1600" dirty="0">
                <a:sym typeface="+mn-ea"/>
              </a:rPr>
              <a:t>[7]香玉.传统与现代相亲的碰撞[J].神州,2014(10):14-19.</a:t>
            </a:r>
            <a:endParaRPr lang="zh-CN" altLang="zh-CN" sz="1600" dirty="0">
              <a:sym typeface="+mn-ea"/>
            </a:endParaRPr>
          </a:p>
          <a:p>
            <a:pPr indent="0">
              <a:spcBef>
                <a:spcPct val="20000"/>
              </a:spcBef>
              <a:buClr>
                <a:schemeClr val="accent3"/>
              </a:buClr>
              <a:buFont typeface="Wingdings 2" panose="05020102010507070707"/>
              <a:buNone/>
            </a:pPr>
            <a:r>
              <a:rPr lang="zh-CN" altLang="zh-CN" sz="1600" dirty="0">
                <a:sym typeface="+mn-ea"/>
              </a:rPr>
              <a:t>[8]杨艺.相亲网站广告受众倾向度分析——从珍爱网电视广告看受众接受心理[J].商,2012(12):60+49.</a:t>
            </a:r>
            <a:endParaRPr lang="zh-CN" altLang="zh-CN" sz="1600" dirty="0">
              <a:sym typeface="+mn-ea"/>
            </a:endParaRPr>
          </a:p>
          <a:p>
            <a:pPr indent="0">
              <a:spcBef>
                <a:spcPct val="20000"/>
              </a:spcBef>
              <a:buClr>
                <a:schemeClr val="accent3"/>
              </a:buClr>
              <a:buFont typeface="Wingdings 2" panose="05020102010507070707"/>
              <a:buNone/>
            </a:pPr>
            <a:r>
              <a:rPr lang="zh-CN" altLang="zh-CN" sz="1600" dirty="0">
                <a:sym typeface="+mn-ea"/>
              </a:rPr>
              <a:t>[9]夏婕妤.网络相亲说利弊[N].温州日报,2010-11-03(005).DOI:10.28840/n.cnki.nwzrb.2010.000593.</a:t>
            </a:r>
            <a:endParaRPr lang="zh-CN" altLang="zh-CN" sz="1600" dirty="0">
              <a:sym typeface="+mn-ea"/>
            </a:endParaRPr>
          </a:p>
          <a:p>
            <a:pPr indent="0">
              <a:spcBef>
                <a:spcPct val="20000"/>
              </a:spcBef>
              <a:buClr>
                <a:schemeClr val="accent3"/>
              </a:buClr>
              <a:buFont typeface="Wingdings 2" panose="05020102010507070707"/>
              <a:buNone/>
            </a:pPr>
            <a:r>
              <a:rPr lang="zh-CN" altLang="zh-CN" sz="1600" dirty="0">
                <a:sym typeface="+mn-ea"/>
              </a:rPr>
              <a:t>[10]漆晓风.相亲网站(外一篇)[J].雨花,2006(03):4-9.</a:t>
            </a:r>
            <a:endParaRPr lang="zh-CN" altLang="zh-CN" sz="160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课题的意义</a:t>
            </a:r>
            <a:br>
              <a:rPr lang="zh-CN" altLang="zh-CN" b="1" dirty="0"/>
            </a:br>
            <a:endParaRPr lang="zh-CN" altLang="en-US" dirty="0"/>
          </a:p>
        </p:txBody>
      </p:sp>
      <p:sp>
        <p:nvSpPr>
          <p:cNvPr id="3" name="内容占位符 2"/>
          <p:cNvSpPr>
            <a:spLocks noGrp="1"/>
          </p:cNvSpPr>
          <p:nvPr>
            <p:ph idx="1"/>
          </p:nvPr>
        </p:nvSpPr>
        <p:spPr>
          <a:xfrm>
            <a:off x="309245" y="1762125"/>
            <a:ext cx="8229600" cy="4389120"/>
          </a:xfrm>
        </p:spPr>
        <p:txBody>
          <a:bodyPr>
            <a:normAutofit/>
          </a:bodyPr>
          <a:lstStyle/>
          <a:p>
            <a:pPr marL="0" indent="0">
              <a:buNone/>
            </a:pPr>
            <a:r>
              <a:rPr lang="zh-CN" altLang="zh-CN" sz="1600" dirty="0"/>
              <a:t>近年来，人们面临的生活工作等压力越来越大，相亲成为人们面临的一个重要问题，于是，婚姻中介所成为人们一个选择，但是，以婚姻中介所等婚姻机构无论在时间效率、配对成功率以及服务质量等方面都存在众多的问题，在很大程度上抑制了人们相亲的质量，基于此研究背景，本文提出了相亲网站的设计，利用线下与线上的相亲结合，打造新型、高效以及真实相亲体验。</a:t>
            </a:r>
            <a:endParaRPr lang="zh-CN" altLang="zh-CN" sz="1600" dirty="0"/>
          </a:p>
          <a:p>
            <a:pPr marL="0" indent="0">
              <a:buNone/>
            </a:pPr>
            <a:r>
              <a:rPr lang="zh-CN" altLang="zh-CN" sz="1600" dirty="0"/>
              <a:t>本课题以相亲网站开发设计为研究背景，具有重要的理论和实践意义。</a:t>
            </a:r>
            <a:endParaRPr lang="zh-CN" altLang="zh-CN" sz="1600" dirty="0"/>
          </a:p>
          <a:p>
            <a:pPr marL="0" indent="0">
              <a:buNone/>
            </a:pPr>
            <a:r>
              <a:rPr lang="zh-CN" altLang="zh-CN" sz="1600" dirty="0"/>
              <a:t>理论意义</a:t>
            </a:r>
            <a:endParaRPr lang="zh-CN" altLang="zh-CN" sz="1600" dirty="0"/>
          </a:p>
          <a:p>
            <a:pPr marL="0" indent="0">
              <a:buNone/>
            </a:pPr>
            <a:r>
              <a:rPr lang="zh-CN" altLang="zh-CN" sz="1600" dirty="0"/>
              <a:t>通过对相亲网站设计，可进一步丰富相亲网站研究理论，拓展当前相亲网站研究基础，进一步为我国相亲网站相关的设计提供强有力的理论支持，为相关相亲网站研究提供较强的理论基础。</a:t>
            </a:r>
            <a:endParaRPr lang="zh-CN" altLang="zh-CN" sz="1600" dirty="0"/>
          </a:p>
          <a:p>
            <a:pPr marL="0" indent="0">
              <a:buNone/>
            </a:pPr>
            <a:r>
              <a:rPr lang="zh-CN" altLang="zh-CN" sz="1600" dirty="0"/>
              <a:t>实践意义</a:t>
            </a:r>
            <a:endParaRPr lang="zh-CN" altLang="zh-CN" sz="1600" dirty="0"/>
          </a:p>
          <a:p>
            <a:pPr marL="0" indent="0">
              <a:buNone/>
            </a:pPr>
            <a:r>
              <a:rPr lang="zh-CN" altLang="zh-CN" sz="1600" dirty="0"/>
              <a:t>同归对相亲网站设计研究，具有重要的现实实践意义，主要体现在：第一，完善当前线下婚姻中介所相亲面临的不足以及存在的问题，为线下相亲提供强有力的用户输出。第二，研究相亲网站可通过研究用户相关的用户行为，为用户提供更优的服务质量。第三，通过研究用户相亲行为，可为我国相关相亲法律的完善提供一定的支持。</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国外研究现状</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fontScale="70000"/>
          </a:bodyPr>
          <a:lstStyle/>
          <a:p>
            <a:pPr algn="l"/>
            <a:r>
              <a:rPr lang="zh-CN" altLang="zh-CN" sz="1600" dirty="0"/>
              <a:t>国外相亲网站已经发展多年，研究也较国内成熟，但在数量上并不是很多。学者Monica T.Whitty在文章Revealing the'real'me,searching for the'actual'you:Presentations of self on an internet dating site中对相亲网站中人们的自我呈现以及对他人的印象管理进行了研究。研究者所选用的婚恋网站与“世纪佳缘”的运营模式类似，同属于“搜索制”相亲网站，相亲者在网站上填写相关信息，并通过购买“邮票”的方式与对方进行邮件沟通。研究者选取了30名男性和30名女性，通过电话访谈的形式对这60个人在该相亲网站上的自我呈现、对他人的印象以及从线上聊天走到线下交友的情况进行了调査研究。研究发现在相亲网站中，人们对于自己的容貌、身材等外在形象十分在乎，这与以往的研究结果大相径庭，以往的研究大都认为网上恋爱并不注重生理特征，心理和灵魂的交流才是网上交友的精神内核。研究还发现，人们在相亲网上呈现自己时常常故意夸大自己的优点，以塑造一个完美的自己,但是对于对方的“造假”行为却感到很难容忍。同时，由于大部分相亲者希望能在短期内从线上走到线下，为了避免第一次见面的尴尬，也会在资料中尽量呈现一个真实的自己，而在“真实自己”与''完美自己”的呈现过程中，往往由于各人的理解不同而很难达到平衡状态。</a:t>
            </a:r>
            <a:endParaRPr lang="zh-CN" altLang="zh-CN" sz="1600" dirty="0"/>
          </a:p>
          <a:p>
            <a:pPr algn="l"/>
            <a:r>
              <a:rPr lang="zh-CN" altLang="zh-CN" sz="1600" dirty="0"/>
              <a:t>Rosanna E等学者将戈夫曼的“拟剧理论”搬进了相亲网站，对婚恋网站中存在的“虚假''资料进行了专门的研究。他们在总结前人研究的基础上认为,人们在婚恋网站上交友时，为了让自己更符合对方对伴侣的要求,他们在填写资料呈现自我时趋向于呈现理想中的自己,并且男性比女性更易于在文本上“作假”。研究者们建立了三个研咒假设：1、男性比女性更倾向于呈现一个完美但不真实的自己;2、男性比女性更易在个性上“作假”，男性倾向于呈现一个外向、随和的性格;3、文本呈现会影响参与者的参与行为。通过对148个研究样本(88位女性，60位男性)的研究，研究者们验证了原先的假设，并且发现男性比女性更易于在向潜在伴侣发起聊天时篡改自己的性格和外貌体型，以构建一个更完美的男性形象。</a:t>
            </a:r>
            <a:endParaRPr lang="zh-CN" altLang="zh-CN" sz="1600" dirty="0"/>
          </a:p>
          <a:p>
            <a:pPr algn="l"/>
            <a:r>
              <a:rPr lang="zh-CN" altLang="zh-CN" sz="1600" dirty="0"/>
              <a:t>Larry D.Rosen等人认为对于网络交友的表述已经很多，但是对网络交友的实验研究则还是一片空白。因此，Larry D.Rosen等人设计了四组实验来验证网络交友的进程、网络交友与传统婚恋的异同点，以及第一封邮件交流时所流露的情绪和自我展示的多少对潜在配偶的决策影响。研究表明，邮件中所用的词汇越是热烈，双方继续交往的可能性越大，反之，则越小。而自我展示对于双方交往行为的影响是复杂的，但是，低程度的自我表露似乎更能得到“虚拟恋人”的亲睐。</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国内研究现状</a:t>
            </a:r>
            <a:br>
              <a:rPr lang="zh-CN" altLang="zh-CN" dirty="0"/>
            </a:br>
            <a:endParaRPr lang="zh-CN" altLang="en-US" dirty="0"/>
          </a:p>
        </p:txBody>
      </p:sp>
      <p:sp>
        <p:nvSpPr>
          <p:cNvPr id="3" name="内容占位符 2"/>
          <p:cNvSpPr>
            <a:spLocks noGrp="1"/>
          </p:cNvSpPr>
          <p:nvPr>
            <p:ph idx="1"/>
          </p:nvPr>
        </p:nvSpPr>
        <p:spPr>
          <a:xfrm>
            <a:off x="457200" y="1336040"/>
            <a:ext cx="8229600" cy="4389120"/>
          </a:xfrm>
        </p:spPr>
        <p:txBody>
          <a:bodyPr>
            <a:noAutofit/>
          </a:bodyPr>
          <a:lstStyle/>
          <a:p>
            <a:pPr algn="l"/>
            <a:r>
              <a:rPr lang="zh-CN" altLang="zh-CN" sz="1600" dirty="0"/>
              <a:t>婚恋网站在我国的发展虽然已经风生水起，但是对于婚恋网站的学术研窕数量并不多。华东师范大学黄鹤以世纪佳缘网为研究对象撰写了硕士学位论文。他认为在婚恋网站中，注册会员既是网络行为的主体也是现实社会中的主体，人们在婚恋网站中的行为方式、思想观念和价值取向与现实社会密切相关。因此，作者从心理学、社会学、传播学、经济学等多种学科视角出发，对当前婚恋网站、行为主体的相关特征进行了研究，以期挖掘出当下我国婚恋网站建设中存在的优势和不足，在此基础上，提出解决方案，为网站的长远发展出谋划策。</a:t>
            </a:r>
            <a:endParaRPr lang="zh-CN" altLang="zh-CN" sz="1600" dirty="0"/>
          </a:p>
          <a:p>
            <a:pPr algn="l"/>
            <a:r>
              <a:rPr lang="zh-CN" altLang="zh-CN" sz="1600" dirty="0"/>
              <a:t>在现有的研究中，学者对网站运营的研究偏多，但是多以报刊评论、分析报道为主，很少能形成系统的学术文章。如徐珊珊的《百合网“逼婚”的营销决胜之道》、赵楠的《世纪佳缘CEO回顾创业弯路：未来抓住移动契机》等文章以某一婚恋网站为例，对其运营方式进行了具体的研究和分析。此外，还有学者从语言学、社会学等角度对网络征婚进行了学术研究。如王翰英从语言学的角度对网络征婚语言进行了文本分析，将研究样本分成男性'女性征婚语言、不同年龄、职业的人士的征婚语言，通过研究，作者认为网络征婚的社会语言具有“渴望诚信、追逐时尚、求新求异、追寻真情、游戏心理、趋吉避凶、好高鹫远”等特点。学者徐超通过对198则女性网络征婚文本的解读，来探讨网络征婚世界的特点，并且他认为，网络征婚最大的特点在于对征婚内容(字数、照片)没有限制，因此，相对于报刊、杂志上“干巴巴”的征婚内容，网络征婚文本则显得“有血有肉"。</a:t>
            </a:r>
            <a:endParaRPr lang="zh-CN" altLang="zh-CN" sz="1600" dirty="0"/>
          </a:p>
          <a:p>
            <a:pPr algn="l"/>
            <a:r>
              <a:rPr lang="zh-CN" altLang="zh-CN" sz="1600" dirty="0"/>
              <a:t>以“世纪佳缘”、“百合网”、“珍爱网”为代表的相亲网站由于网络的匿名性，网络相亲正在被更多的未婚男女所接受。与此同时，为了提高相亲网站的真实性和安全性，各网站也正在加强注册实名制，以“后台实名、前台匿名”的方式吸引广大适婚男女。</a:t>
            </a:r>
            <a:endParaRPr lang="zh-CN"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设计思想</a:t>
            </a:r>
            <a:br>
              <a:rPr lang="zh-CN" altLang="zh-CN" dirty="0"/>
            </a:br>
            <a:endParaRPr lang="zh-CN" altLang="en-US" dirty="0"/>
          </a:p>
        </p:txBody>
      </p:sp>
      <p:sp>
        <p:nvSpPr>
          <p:cNvPr id="3" name="内容占位符 2"/>
          <p:cNvSpPr>
            <a:spLocks noGrp="1"/>
          </p:cNvSpPr>
          <p:nvPr>
            <p:ph idx="1"/>
          </p:nvPr>
        </p:nvSpPr>
        <p:spPr>
          <a:xfrm>
            <a:off x="457200" y="1336040"/>
            <a:ext cx="8229600" cy="4389120"/>
          </a:xfrm>
        </p:spPr>
        <p:txBody>
          <a:bodyPr>
            <a:noAutofit/>
          </a:bodyPr>
          <a:lstStyle/>
          <a:p>
            <a:pPr algn="l"/>
            <a:r>
              <a:rPr lang="zh-CN" altLang="zh-CN" sz="1600" dirty="0"/>
              <a:t>相亲网站采用面向对象程序设计语言Java，应用IDEA、Tomcat和 MySQL数据库作为基本环境，使用Springboot框架开发相亲网站。</a:t>
            </a:r>
            <a:endParaRPr lang="zh-CN" altLang="zh-CN" sz="1600" dirty="0"/>
          </a:p>
          <a:p>
            <a:pPr algn="l"/>
            <a:r>
              <a:rPr lang="zh-CN" altLang="zh-CN" sz="1600" dirty="0"/>
              <a:t>相亲网站分为管理员与用户。</a:t>
            </a:r>
            <a:endParaRPr lang="zh-CN" altLang="zh-CN" sz="1600" dirty="0"/>
          </a:p>
          <a:p>
            <a:pPr algn="l"/>
            <a:r>
              <a:rPr lang="zh-CN" altLang="zh-CN" sz="1600" dirty="0"/>
              <a:t>管理员管理婚礼公司，管理婚礼公司预约信息，管理结婚案例信息，管理相亲信息，管理用户。</a:t>
            </a:r>
            <a:endParaRPr lang="zh-CN" altLang="zh-CN" sz="1600" dirty="0"/>
          </a:p>
          <a:p>
            <a:pPr algn="l"/>
            <a:r>
              <a:rPr lang="zh-CN" altLang="zh-CN" sz="1600" dirty="0"/>
              <a:t>用户查看婚礼公司，预约婚礼公司，查看结婚案例信息，查看相亲信息，对相亲信息发布留言等。</a:t>
            </a:r>
            <a:endParaRPr lang="zh-CN" altLang="zh-C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管理员功能结构</a:t>
            </a:r>
            <a:br>
              <a:rPr lang="zh-CN" altLang="zh-CN" dirty="0"/>
            </a:br>
            <a:endParaRPr lang="zh-CN" altLang="en-US" dirty="0"/>
          </a:p>
        </p:txBody>
      </p:sp>
      <p:sp>
        <p:nvSpPr>
          <p:cNvPr id="3" name="内容占位符 2"/>
          <p:cNvSpPr>
            <a:spLocks noGrp="1"/>
          </p:cNvSpPr>
          <p:nvPr>
            <p:ph idx="1"/>
          </p:nvPr>
        </p:nvSpPr>
        <p:spPr>
          <a:xfrm>
            <a:off x="457200" y="1336040"/>
            <a:ext cx="8229600" cy="4389120"/>
          </a:xfrm>
        </p:spPr>
        <p:txBody>
          <a:bodyPr>
            <a:noAutofit/>
          </a:bodyPr>
          <a:lstStyle/>
          <a:p>
            <a:pPr algn="l"/>
            <a:r>
              <a:rPr lang="zh-CN" altLang="zh-CN" sz="1600" dirty="0"/>
              <a:t>管理员权限操作的功能包括管理婚礼公司，管理婚礼公司预约信息，管理结婚案例，管理相亲信息，管理相亲留言，管理用户等。</a:t>
            </a:r>
            <a:endParaRPr lang="zh-CN" altLang="zh-CN" sz="1600" dirty="0"/>
          </a:p>
        </p:txBody>
      </p:sp>
      <p:graphicFrame>
        <p:nvGraphicFramePr>
          <p:cNvPr id="-2147481611" name="Object 1013"/>
          <p:cNvGraphicFramePr/>
          <p:nvPr/>
        </p:nvGraphicFramePr>
        <p:xfrm>
          <a:off x="2483485" y="2329815"/>
          <a:ext cx="4093845" cy="4068445"/>
        </p:xfrm>
        <a:graphic>
          <a:graphicData uri="http://schemas.openxmlformats.org/presentationml/2006/ole">
            <mc:AlternateContent xmlns:mc="http://schemas.openxmlformats.org/markup-compatibility/2006">
              <mc:Choice xmlns:v="urn:schemas-microsoft-com:vml" Requires="v">
                <p:oleObj spid="_x0000_s3076" name="" r:id="rId1" imgW="4123690" imgH="4284980" progId="Visio.Drawing.15">
                  <p:embed/>
                </p:oleObj>
              </mc:Choice>
              <mc:Fallback>
                <p:oleObj name="" r:id="rId1" imgW="4123690" imgH="4284980" progId="Visio.Drawing.15">
                  <p:embed/>
                  <p:pic>
                    <p:nvPicPr>
                      <p:cNvPr id="0" name="图片 3075"/>
                      <p:cNvPicPr/>
                      <p:nvPr/>
                    </p:nvPicPr>
                    <p:blipFill>
                      <a:blip r:embed="rId2"/>
                      <a:stretch>
                        <a:fillRect/>
                      </a:stretch>
                    </p:blipFill>
                    <p:spPr>
                      <a:xfrm>
                        <a:off x="2483485" y="2329815"/>
                        <a:ext cx="4093845" cy="406844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sym typeface="+mn-ea"/>
              </a:rPr>
              <a:t>用户</a:t>
            </a:r>
            <a:r>
              <a:rPr lang="zh-CN" altLang="zh-CN" dirty="0"/>
              <a:t>功能结构</a:t>
            </a:r>
            <a:br>
              <a:rPr lang="zh-CN" altLang="zh-CN" dirty="0"/>
            </a:br>
            <a:endParaRPr lang="zh-CN" altLang="en-US" dirty="0"/>
          </a:p>
        </p:txBody>
      </p:sp>
      <p:sp>
        <p:nvSpPr>
          <p:cNvPr id="3" name="内容占位符 2"/>
          <p:cNvSpPr>
            <a:spLocks noGrp="1"/>
          </p:cNvSpPr>
          <p:nvPr>
            <p:ph idx="1"/>
          </p:nvPr>
        </p:nvSpPr>
        <p:spPr>
          <a:xfrm>
            <a:off x="457200" y="1336040"/>
            <a:ext cx="8229600" cy="4389120"/>
          </a:xfrm>
        </p:spPr>
        <p:txBody>
          <a:bodyPr>
            <a:noAutofit/>
          </a:bodyPr>
          <a:lstStyle/>
          <a:p>
            <a:pPr algn="l"/>
            <a:r>
              <a:rPr lang="zh-CN" altLang="zh-CN" sz="1600" dirty="0"/>
              <a:t>用户权限操作的功能包括预约婚礼公司，收藏婚礼公司，查看结婚案例以及相亲信息，对相亲信息进行留言等。</a:t>
            </a:r>
            <a:endParaRPr lang="zh-CN" altLang="zh-CN" sz="1600" dirty="0"/>
          </a:p>
        </p:txBody>
      </p:sp>
      <p:graphicFrame>
        <p:nvGraphicFramePr>
          <p:cNvPr id="-2147481610" name="Object 1014"/>
          <p:cNvGraphicFramePr/>
          <p:nvPr/>
        </p:nvGraphicFramePr>
        <p:xfrm>
          <a:off x="2166303" y="2205355"/>
          <a:ext cx="4810125" cy="4267200"/>
        </p:xfrm>
        <a:graphic>
          <a:graphicData uri="http://schemas.openxmlformats.org/presentationml/2006/ole">
            <mc:AlternateContent xmlns:mc="http://schemas.openxmlformats.org/markup-compatibility/2006">
              <mc:Choice xmlns:v="urn:schemas-microsoft-com:vml" Requires="v">
                <p:oleObj spid="_x0000_s5" name="" r:id="rId1" imgW="4526915" imgH="4016375" progId="Visio.Drawing.15">
                  <p:embed/>
                </p:oleObj>
              </mc:Choice>
              <mc:Fallback>
                <p:oleObj name="" r:id="rId1" imgW="4526915" imgH="4016375" progId="Visio.Drawing.15">
                  <p:embed/>
                  <p:pic>
                    <p:nvPicPr>
                      <p:cNvPr id="0" name="图片 4"/>
                      <p:cNvPicPr/>
                      <p:nvPr/>
                    </p:nvPicPr>
                    <p:blipFill>
                      <a:blip r:embed="rId2"/>
                      <a:stretch>
                        <a:fillRect/>
                      </a:stretch>
                    </p:blipFill>
                    <p:spPr>
                      <a:xfrm>
                        <a:off x="2166303" y="2205355"/>
                        <a:ext cx="4810125" cy="426720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实体间关系E-R图</a:t>
            </a:r>
            <a:br>
              <a:rPr lang="zh-CN" altLang="zh-CN" dirty="0"/>
            </a:br>
            <a:endParaRPr lang="zh-CN" altLang="en-US" dirty="0"/>
          </a:p>
        </p:txBody>
      </p:sp>
      <p:graphicFrame>
        <p:nvGraphicFramePr>
          <p:cNvPr id="-2147481634" name="Object 990"/>
          <p:cNvGraphicFramePr/>
          <p:nvPr/>
        </p:nvGraphicFramePr>
        <p:xfrm>
          <a:off x="2555240" y="2132965"/>
          <a:ext cx="3771900" cy="3238500"/>
        </p:xfrm>
        <a:graphic>
          <a:graphicData uri="http://schemas.openxmlformats.org/presentationml/2006/ole">
            <mc:AlternateContent xmlns:mc="http://schemas.openxmlformats.org/markup-compatibility/2006">
              <mc:Choice xmlns:v="urn:schemas-microsoft-com:vml" Requires="v">
                <p:oleObj spid="_x0000_s3076" name="" r:id="rId1" imgW="3550285" imgH="3048000" progId="Visio.Drawing.15">
                  <p:embed/>
                </p:oleObj>
              </mc:Choice>
              <mc:Fallback>
                <p:oleObj name="" r:id="rId1" imgW="3550285" imgH="3048000" progId="Visio.Drawing.15">
                  <p:embed/>
                  <p:pic>
                    <p:nvPicPr>
                      <p:cNvPr id="0" name="图片 3075"/>
                      <p:cNvPicPr/>
                      <p:nvPr/>
                    </p:nvPicPr>
                    <p:blipFill>
                      <a:blip r:embed="rId2"/>
                      <a:stretch>
                        <a:fillRect/>
                      </a:stretch>
                    </p:blipFill>
                    <p:spPr>
                      <a:xfrm>
                        <a:off x="2555240" y="2132965"/>
                        <a:ext cx="3771900" cy="3238500"/>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采用的方法及手段</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lnSpcReduction="20000"/>
          </a:bodyPr>
          <a:lstStyle/>
          <a:p>
            <a:pPr algn="l"/>
            <a:r>
              <a:rPr lang="zh-CN" altLang="zh-CN" sz="1600" dirty="0"/>
              <a:t>（1）查询相关资料，了解系统的研究意义，可以上网搜索或者去图书馆查阅相关资料。 </a:t>
            </a:r>
            <a:endParaRPr lang="zh-CN" altLang="zh-CN" sz="1600" dirty="0"/>
          </a:p>
          <a:p>
            <a:pPr algn="l"/>
            <a:r>
              <a:rPr lang="zh-CN" altLang="zh-CN" sz="1600" dirty="0"/>
              <a:t>（2）通过查询资料了解该系统要如何做以及要做那些东西。对数据库进行分析，设计好数据库，画出模块图。</a:t>
            </a:r>
            <a:endParaRPr lang="zh-CN" altLang="zh-CN" sz="1600" dirty="0"/>
          </a:p>
          <a:p>
            <a:pPr algn="l"/>
            <a:r>
              <a:rPr lang="zh-CN" altLang="zh-CN" sz="1600" dirty="0"/>
              <a:t>（3）对每个功能模块进行细化，将每一步想清楚并制定出每一步的做法和注意的地方。</a:t>
            </a:r>
            <a:endParaRPr lang="zh-CN" altLang="zh-CN" sz="1600" dirty="0"/>
          </a:p>
          <a:p>
            <a:pPr algn="l"/>
            <a:r>
              <a:rPr lang="zh-CN" altLang="zh-CN" sz="1600" dirty="0"/>
              <a:t>（4）进行程序的编码，并在编码时对程序进行初步调试。 </a:t>
            </a:r>
            <a:endParaRPr lang="zh-CN" altLang="zh-CN" sz="1600" dirty="0"/>
          </a:p>
          <a:p>
            <a:pPr algn="l"/>
            <a:r>
              <a:rPr lang="zh-CN" altLang="zh-CN" sz="1600" dirty="0"/>
              <a:t>（5）对设计好的程序进行最终调试，通过调试发现存在的问题并解决，从而达到完善系统的目的。</a:t>
            </a:r>
            <a:endParaRPr lang="zh-CN" altLang="zh-CN" sz="1600" dirty="0"/>
          </a:p>
          <a:p>
            <a:pPr algn="l"/>
            <a:r>
              <a:rPr lang="zh-CN" altLang="zh-CN" sz="1600" dirty="0"/>
              <a:t>（6）对调试好的系统进行美化，比如用photoshop对图片进行处理。 当然，在研究过程中也可以直接调查，对调查搜集到的资料进行综合分析、比较，调查法是科学研究中普遍的研究方法。</a:t>
            </a:r>
            <a:endParaRPr lang="zh-CN" altLang="zh-CN" sz="1600" dirty="0"/>
          </a:p>
        </p:txBody>
      </p:sp>
    </p:spTree>
  </p:cSld>
  <p:clrMapOvr>
    <a:masterClrMapping/>
  </p:clrMapOvr>
</p:sld>
</file>

<file path=ppt/tags/tag1.xml><?xml version="1.0" encoding="utf-8"?>
<p:tagLst xmlns:p="http://schemas.openxmlformats.org/presentationml/2006/main">
  <p:tag name="KSO_WM_UNIT_TABLE_BEAUTIFY" val="smartTable{72021f1c-92f3-4b11-bf10-f4cabfa799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4111</Words>
  <Application>WPS 演示</Application>
  <PresentationFormat>全屏显示(4:3)</PresentationFormat>
  <Paragraphs>140</Paragraphs>
  <Slides>13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13</vt:i4>
      </vt:variant>
    </vt:vector>
  </HeadingPairs>
  <TitlesOfParts>
    <vt:vector size="27" baseType="lpstr">
      <vt:lpstr>Arial</vt:lpstr>
      <vt:lpstr>宋体</vt:lpstr>
      <vt:lpstr>Wingdings</vt:lpstr>
      <vt:lpstr>Wingdings 2</vt:lpstr>
      <vt:lpstr>Times New Roman</vt:lpstr>
      <vt:lpstr>Constantia</vt:lpstr>
      <vt:lpstr>隶书</vt:lpstr>
      <vt:lpstr>Calibri</vt:lpstr>
      <vt:lpstr>微软雅黑</vt:lpstr>
      <vt:lpstr>Arial Unicode MS</vt:lpstr>
      <vt:lpstr>流畅</vt:lpstr>
      <vt:lpstr>Visio.Drawing.15</vt:lpstr>
      <vt:lpstr>Visio.Drawing.15</vt:lpstr>
      <vt:lpstr>Visio.Drawing.15</vt:lpstr>
      <vt:lpstr>相亲网站设计与实现</vt:lpstr>
      <vt:lpstr>课题的意义 </vt:lpstr>
      <vt:lpstr>  国外研究现状    </vt:lpstr>
      <vt:lpstr> 国内研究现状 </vt:lpstr>
      <vt:lpstr> 设计思想 </vt:lpstr>
      <vt:lpstr> 设计思想 </vt:lpstr>
      <vt:lpstr> 管理员功能结构 </vt:lpstr>
      <vt:lpstr> 用户功能结构 </vt:lpstr>
      <vt:lpstr>  采用的方法及手段    </vt:lpstr>
      <vt:lpstr>       可能遇到的问题 </vt:lpstr>
      <vt:lpstr>解决的方法和措施</vt:lpstr>
      <vt:lpstr>进度安排</vt:lpstr>
      <vt:lpstr>主要参考文献</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超超</cp:lastModifiedBy>
  <cp:revision>41</cp:revision>
  <dcterms:created xsi:type="dcterms:W3CDTF">2017-03-01T09:14:00Z</dcterms:created>
  <dcterms:modified xsi:type="dcterms:W3CDTF">2022-04-07T07:21:03Z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2052-11.1.0.11365</vt:lpwstr>
  </property>
  <property fmtid="{D5CDD505-2E9C-101B-9397-08002B2CF9AE}" pid="4" name="ICV">
    <vt:lpwstr>F18F547DEF00449BAA550023024A7F1F</vt:lpwstr>
  </property>
</Properties>
</file>