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中小企业人事管理系统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  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347662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对于圆满完成我的毕业设计，他们也贡献了很大一部分力量。系统的开发环境和配置都是可以自行安装的，使用比较成熟的Mysql数据库进行对系统后台的数据交互，根据技术语言对数据库，结合需求进行修改维护，可以使得系统运行更具有稳定性和安全性，从而完成实现系统的开发。</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2799715"/>
          </a:xfrm>
          <a:prstGeom prst="rect">
            <a:avLst/>
          </a:prstGeom>
        </p:spPr>
        <p:txBody>
          <a:bodyPr wrap="square">
            <a:spAutoFit/>
          </a:bodyPr>
          <a:lstStyle/>
          <a:p>
            <a:r>
              <a:rPr sz="1600" dirty="0" smtClean="0"/>
              <a:t>[1]范立峰，乔世全，程文彬 springboot框架程序设计 人民邮电大学出版社 2019。</a:t>
            </a:r>
            <a:endParaRPr sz="1600" dirty="0" smtClean="0"/>
          </a:p>
          <a:p>
            <a:r>
              <a:rPr sz="1600" dirty="0" smtClean="0"/>
              <a:t>[2]西尔伯沙茨(Silberschatz.A.) . 计算机科学丛书：数据库系统概念(原书第6版)[M]. 机械工业出版社,2018,03．。</a:t>
            </a:r>
            <a:endParaRPr sz="1600" dirty="0" smtClean="0"/>
          </a:p>
          <a:p>
            <a:r>
              <a:rPr sz="1600" dirty="0" smtClean="0"/>
              <a:t>[3]陈雄华 企业应用开发详解 电子大学出版社，2017。</a:t>
            </a:r>
            <a:endParaRPr sz="1600" dirty="0" smtClean="0"/>
          </a:p>
          <a:p>
            <a:r>
              <a:rPr sz="1600" dirty="0" smtClean="0"/>
              <a:t>[4]李宁springboot框架 Web开发技术大全--springboot框架+Servlet清华大学出版社，2018。</a:t>
            </a:r>
            <a:endParaRPr sz="1600" dirty="0" smtClean="0"/>
          </a:p>
          <a:p>
            <a:r>
              <a:rPr sz="1600" dirty="0" smtClean="0"/>
              <a:t>[5]聂哲 springboot框架动态WEB技术实例教程。</a:t>
            </a:r>
            <a:endParaRPr sz="1600" dirty="0" smtClean="0"/>
          </a:p>
          <a:p>
            <a:r>
              <a:rPr sz="1600" dirty="0" smtClean="0"/>
              <a:t>[6]李绪成，闫海珍 springboot框架 Web开发教程—入门与提高篇(springboot框架+Servlet) 清华大学出版社 2017。</a:t>
            </a:r>
            <a:endParaRPr sz="1600" dirty="0" smtClean="0"/>
          </a:p>
          <a:p>
            <a:r>
              <a:rPr sz="1600" dirty="0" smtClean="0"/>
              <a:t>[7]史胜辉，王春明，沈学华 springboot框架EE基础教程 清华大学出版社 2019 。</a:t>
            </a:r>
            <a:endParaRPr sz="1600" dirty="0" smtClean="0"/>
          </a:p>
          <a:p>
            <a:r>
              <a:rPr sz="1600" dirty="0" smtClean="0"/>
              <a:t>[8][8] Symfon,Cakespringboot框架,Zend Bartosz Porebski,Karol Przystalski,Leszek Nowak, 付勇. springboot框架高级编程:应用[M]. 清华大学出版社,2017,02.</a:t>
            </a:r>
            <a:endParaRPr sz="1600" dirty="0" smtClean="0"/>
          </a:p>
          <a:p>
            <a:r>
              <a:rPr sz="1600" dirty="0" smtClean="0"/>
              <a:t>[9][9] 波诺赛克 (Boroncxyk.T.),Elizabeth Naramore,薛焱. Web开发入门经典:使用springboot框架6、Apache和MySQL[M]. 清华大学出版社 ,2019,06</a:t>
            </a:r>
            <a:endParaRPr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132715"/>
            <a:ext cx="5470525" cy="345122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随着科学技术的飞速发展，社会的方方面面、各行各业都在努力与现代的先进技术接轨，通过科技手段来提高自身的优势，中小企业人事管理系统当然也不能排除在外。中小企业人事管理系统是以实际运用为开发背景，运用软件工程原理和开发方法，采用springboot框架构建的一个管理系统。整个开发过程首先对软件系统进行需求分析，得出系统的主要功能。接着对系统进行总体设计和详细设计。总体设计主要包括系统功能设计、系统总体结构设计、系统数据结构设计和系统安全设计等；详细设计主要包括系统数据库访问的实现，主要功能模块的具体实现，模块实现关键代码等。最后对系统进行功能测试，并对测试结果进行分析总结，得出系统中存在的不足及需要改进的地方。</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背景及意义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55370"/>
            <a:ext cx="11390630" cy="2030095"/>
          </a:xfrm>
          <a:prstGeom prst="rect">
            <a:avLst/>
          </a:prstGeom>
        </p:spPr>
        <p:txBody>
          <a:bodyPr wrap="square">
            <a:spAutoFit/>
          </a:bodyPr>
          <a:lstStyle/>
          <a:p>
            <a:r>
              <a:rPr lang="zh-CN" altLang="en-US" dirty="0" smtClean="0"/>
              <a:t>随着社会的快速发展，计算机的影响是全面且深入的。人们生活水平的不断提高，日常生活中人们对中小企业人事管理系统方面的要求也在不断提高，随着中小企业人事受到广大员工的关注，使得中小企业人事管理系统的开发成为必需而且紧迫的事情。中小企业人事管理系统主要是借助计算机，通过对中小企业人事管理系统所需的信息管理，增加员工的选择，同时也方便对广大中小企业人事管理系统的及时查询、修改以及对中小企业人事管理系统的及时了解。中小企业人事管理系统对员工带来了更多的便利，该系统通过和数据库管理系统软件协作来满足员工的需求。计算机技术在现代管理中的应用，使计算机成为人们应用现代技术的重要工具。能够有效的解决获取信息便捷化。</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国内外研究概况</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3784600"/>
          </a:xfrm>
          <a:prstGeom prst="rect">
            <a:avLst/>
          </a:prstGeom>
          <a:noFill/>
          <a:ln w="9525">
            <a:noFill/>
          </a:ln>
        </p:spPr>
        <p:txBody>
          <a:bodyPr wrap="square">
            <a:spAutoFit/>
          </a:bodyPr>
          <a:lstStyle/>
          <a:p>
            <a:r>
              <a:rPr lang="zh-CN" altLang="en-US" sz="1600" dirty="0" smtClean="0"/>
              <a:t>随着国内经济形势的不断发展，中国互联网进入了一个难得的高峰发展时期，这使得中外资本家纷纷转向互联网市场。然而，许多管理领域的不合理结构，人员不足以及管理需求的增加使得更多的人具备了互联网管理的意识。</a:t>
            </a:r>
            <a:endParaRPr lang="zh-CN" altLang="en-US" sz="1600" dirty="0" smtClean="0"/>
          </a:p>
          <a:p>
            <a:r>
              <a:rPr lang="zh-CN" altLang="en-US" sz="1600" dirty="0" smtClean="0"/>
              <a:t>在当今高度发达的信息中，信息管理改革已成为一种更加广泛和全面的趋势。“中小企业人事管理系统”是基于Mysql数据库，在springboot框架程序设计的基础上实现的。为确保中国经济的持续发展，信息时代日益更新，中小企业人事管理系统更是蓬勃发展。同时，随着信息社会的快速发展，中小企业人事管理系统面临着越来越多的信息，因此很难获得他们对高效信息的需求，如何使用方便快捷的方式使查询者在广阔的中小企业人事管理系统信息中查询，存储，管理和共享信息方面有效，对我们的学习，工作和生活具有重要的现实意义。</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研究的内容</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2098040" y="1602105"/>
            <a:ext cx="7707630" cy="4892675"/>
          </a:xfrm>
          <a:prstGeom prst="rect">
            <a:avLst/>
          </a:prstGeom>
          <a:noFill/>
          <a:ln w="9525">
            <a:noFill/>
          </a:ln>
        </p:spPr>
        <p:txBody>
          <a:bodyPr wrap="square">
            <a:spAutoFit/>
          </a:bodyPr>
          <a:p>
            <a:pPr indent="0"/>
            <a:r>
              <a:rPr lang="zh-CN" sz="2400" b="0">
                <a:solidFill>
                  <a:srgbClr val="000000"/>
                </a:solidFill>
                <a:ea typeface="宋体" panose="02010600030101010101" pitchFamily="2" charset="-122"/>
              </a:rPr>
              <a:t>目前许多人仍将传统的纸质工具作为信息管理的主要工具，而网络技术的应用只是起到辅助作用。在对网络工具的认知程度上，较为传统的office软件等仍是人们使用的主要工具，而相对全面且专业的中小企业人事管理系统的信息管理软件仍没有得到大多数人的了解或认可。本选题则旨在通过标签分类管理等方式，实现管理员：首页、个人中心、员工管理、部门信息管理、职位信息管理、福利信息管理、培训信息管理、任务信息管理、工资信息管理、考勤信息管理、招聘信息管理，员工；首页、个人中心、部门信息管理、福利信息管理、培训信息管理、任务信息管理、工资信息管理、考勤信息管理功能。从而达到对中小企业人事管理系统信息的高效管理。 </a:t>
            </a:r>
            <a:endParaRPr lang="zh-CN" sz="2400" b="0">
              <a:solidFill>
                <a:srgbClr val="0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744728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Spring Boot框架</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678940" y="1656715"/>
            <a:ext cx="8410575" cy="4523105"/>
          </a:xfrm>
          <a:prstGeom prst="rect">
            <a:avLst/>
          </a:prstGeom>
          <a:noFill/>
          <a:ln w="9525">
            <a:noFill/>
          </a:ln>
        </p:spPr>
        <p:txBody>
          <a:bodyPr wrap="square">
            <a:spAutoFit/>
          </a:bodyPr>
          <a:p>
            <a:pPr indent="304800"/>
            <a:r>
              <a:rPr sz="2400" b="0">
                <a:solidFill>
                  <a:srgbClr val="000000"/>
                </a:solidFill>
                <a:latin typeface="宋体" panose="02010600030101010101" pitchFamily="2" charset="-122"/>
                <a:ea typeface="宋体" panose="02010600030101010101" pitchFamily="2" charset="-122"/>
                <a:cs typeface="宋体" panose="02010600030101010101" pitchFamily="2" charset="-122"/>
              </a:rPr>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304800"/>
            <a:r>
              <a:rPr sz="2400" b="0">
                <a:solidFill>
                  <a:srgbClr val="000000"/>
                </a:solidFill>
                <a:latin typeface="宋体" panose="02010600030101010101" pitchFamily="2" charset="-122"/>
                <a:ea typeface="宋体" panose="02010600030101010101" pitchFamily="2" charset="-122"/>
                <a:cs typeface="宋体" panose="02010600030101010101" pitchFamily="2" charset="-122"/>
              </a:rPr>
              <a:t>Spring Boot特点：</a:t>
            </a:r>
            <a:endParaRPr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304800"/>
            <a:r>
              <a:rPr sz="2400" b="0">
                <a:solidFill>
                  <a:srgbClr val="000000"/>
                </a:solidFill>
                <a:latin typeface="宋体" panose="02010600030101010101" pitchFamily="2" charset="-122"/>
                <a:ea typeface="宋体" panose="02010600030101010101" pitchFamily="2" charset="-122"/>
                <a:cs typeface="宋体" panose="02010600030101010101" pitchFamily="2" charset="-122"/>
              </a:rPr>
              <a:t>1、创建一个单独的Spring应用程序；</a:t>
            </a:r>
            <a:endParaRPr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304800"/>
            <a:r>
              <a:rPr sz="2400" b="0">
                <a:solidFill>
                  <a:srgbClr val="000000"/>
                </a:solidFill>
                <a:latin typeface="宋体" panose="02010600030101010101" pitchFamily="2" charset="-122"/>
                <a:ea typeface="宋体" panose="02010600030101010101" pitchFamily="2" charset="-122"/>
                <a:cs typeface="宋体" panose="02010600030101010101" pitchFamily="2" charset="-122"/>
              </a:rPr>
              <a:t>2、嵌入式Tomcat，无需部署WAR文件；</a:t>
            </a:r>
            <a:endParaRPr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304800"/>
            <a:r>
              <a:rPr sz="2400" b="0">
                <a:solidFill>
                  <a:srgbClr val="000000"/>
                </a:solidFill>
                <a:latin typeface="宋体" panose="02010600030101010101" pitchFamily="2" charset="-122"/>
                <a:ea typeface="宋体" panose="02010600030101010101" pitchFamily="2" charset="-122"/>
                <a:cs typeface="宋体" panose="02010600030101010101" pitchFamily="2" charset="-122"/>
              </a:rPr>
              <a:t>3、简化Maven配置；</a:t>
            </a:r>
            <a:endParaRPr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304800"/>
            <a:r>
              <a:rPr sz="2400" b="0">
                <a:solidFill>
                  <a:srgbClr val="000000"/>
                </a:solidFill>
                <a:latin typeface="宋体" panose="02010600030101010101" pitchFamily="2" charset="-122"/>
                <a:ea typeface="宋体" panose="02010600030101010101" pitchFamily="2" charset="-122"/>
                <a:cs typeface="宋体" panose="02010600030101010101" pitchFamily="2" charset="-122"/>
              </a:rPr>
              <a:t>4、自动配置Spring；</a:t>
            </a:r>
            <a:endParaRPr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304800"/>
            <a:r>
              <a:rPr sz="2400" b="0">
                <a:solidFill>
                  <a:srgbClr val="000000"/>
                </a:solidFill>
                <a:latin typeface="宋体" panose="02010600030101010101" pitchFamily="2" charset="-122"/>
                <a:ea typeface="宋体" panose="02010600030101010101" pitchFamily="2" charset="-122"/>
                <a:cs typeface="宋体" panose="02010600030101010101" pitchFamily="2" charset="-122"/>
              </a:rPr>
              <a:t>5、提供生产就绪功能，如指标，健康检查和外部配置；</a:t>
            </a:r>
            <a:endParaRPr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304800"/>
            <a:r>
              <a:rPr sz="2400" b="0">
                <a:solidFill>
                  <a:srgbClr val="000000"/>
                </a:solidFill>
                <a:latin typeface="宋体" panose="02010600030101010101" pitchFamily="2" charset="-122"/>
                <a:ea typeface="宋体" panose="02010600030101010101" pitchFamily="2" charset="-122"/>
                <a:cs typeface="宋体" panose="02010600030101010101" pitchFamily="2" charset="-122"/>
              </a:rPr>
              <a:t>6、绝对没有代码生成和XML的配置要求； 。</a:t>
            </a:r>
            <a:endParaRPr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47482455" name="图片 -2147482456"/>
          <p:cNvPicPr>
            <a:picLocks noChangeAspect="1"/>
          </p:cNvPicPr>
          <p:nvPr/>
        </p:nvPicPr>
        <p:blipFill>
          <a:blip r:embed="rId1"/>
          <a:stretch>
            <a:fillRect/>
          </a:stretch>
        </p:blipFill>
        <p:spPr>
          <a:xfrm>
            <a:off x="14605" y="612775"/>
            <a:ext cx="12165330" cy="62452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2861310"/>
          </a:xfrm>
          <a:prstGeom prst="rect">
            <a:avLst/>
          </a:prstGeom>
        </p:spPr>
        <p:txBody>
          <a:bodyPr wrap="square">
            <a:spAutoFit/>
          </a:bodyPr>
          <a:lstStyle/>
          <a:p>
            <a:r>
              <a:rPr lang="en-US" sz="2000" dirty="0" smtClean="0"/>
              <a:t> </a:t>
            </a:r>
            <a:endParaRPr lang="zh-CN" altLang="en-US" sz="2000" dirty="0" smtClean="0"/>
          </a:p>
          <a:p>
            <a:r>
              <a:rPr lang="zh-CN" altLang="en-US" sz="2000" dirty="0" smtClean="0"/>
              <a:t>程序设计不能保证没有错误，这是一个开发过程，在错误或错误的过程中都是难以避免的。虽然这是不可避免的，但我们不能使这些错误始终存在于系统中，错误可能会造成无法估量的后果，如系统崩溃，安全信息泄露，系统无法正常启动等，为了避免这些问题，我们需要测试程序，再测试过程中发现问题，并纠正它们，从而使系统更长时间稳定成熟。本章的作用是发现这些问题，并对其进行修改，虽然耗时费力，但对于长期使用而言是非常重要和必要系统的开发。</a:t>
            </a:r>
            <a:endParaRPr lang="zh-CN" altLang="en-US" sz="2000" dirty="0" smtClean="0"/>
          </a:p>
          <a:p>
            <a:r>
              <a:rPr lang="zh-CN" altLang="en-US" sz="2000" dirty="0" smtClean="0"/>
              <a:t>软件在设计后必须进行测试，调试过程中使用的方法是软件测试方法。在开发新软件时，系统测试是检查软件是否合格的关键步骤，以及是否符合设计目标的参考。测试主要是查看软件中数据的准确性，正确的操作与否，以及操作的结果，还有哪些方面需要改进。</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2900</Words>
  <Application>WPS 演示</Application>
  <PresentationFormat>自定义</PresentationFormat>
  <Paragraphs>59</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Segoe UI Light</vt:lpstr>
      <vt:lpstr>黑体</vt:lpstr>
      <vt:lpstr>Segoe UI</vt:lpstr>
      <vt:lpstr>微软雅黑</vt:lpstr>
      <vt:lpstr>Arial Unicode MS</vt:lpstr>
      <vt:lpstr>等线</vt:lpstr>
      <vt:lpstr>Calibri</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38</cp:revision>
  <dcterms:created xsi:type="dcterms:W3CDTF">2019-12-31T02:46:00Z</dcterms:created>
  <dcterms:modified xsi:type="dcterms:W3CDTF">2021-05-20T15:59:45Z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28B3A8AF86294EEF8F3108957D13CF97</vt:lpwstr>
  </property>
</Properties>
</file>