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18"/>
  </p:notesMasterIdLst>
  <p:handoutMasterIdLst>
    <p:handoutMasterId r:id="rId19"/>
  </p:handoutMasterIdLst>
  <p:sldIdLst>
    <p:sldId id="256" r:id="rId4"/>
    <p:sldId id="257" r:id="rId5"/>
    <p:sldId id="258" r:id="rId6"/>
    <p:sldId id="315" r:id="rId7"/>
    <p:sldId id="259" r:id="rId8"/>
    <p:sldId id="276" r:id="rId9"/>
    <p:sldId id="278" r:id="rId10"/>
    <p:sldId id="279" r:id="rId11"/>
    <p:sldId id="298" r:id="rId12"/>
    <p:sldId id="299" r:id="rId13"/>
    <p:sldId id="308" r:id="rId14"/>
    <p:sldId id="311" r:id="rId15"/>
    <p:sldId id="287" r:id="rId16"/>
    <p:sldId id="289" r:id="rId17"/>
  </p:sldIdLst>
  <p:sldSz cx="9144000" cy="6858000" type="screen4x3"/>
  <p:notesSz cx="6858000" cy="9144000"/>
  <p:embeddedFontLst>
    <p:embeddedFont>
      <p:font typeface="Malgun Gothic" panose="020B0503020000020004" charset="-127"/>
      <p:regular r:id="rId23"/>
    </p:embeddedFont>
    <p:embeddedFont>
      <p:font typeface="隶书" panose="02010509060101010101" pitchFamily="49" charset="-122"/>
      <p:regular r:id="rId24"/>
    </p:embeddedFont>
    <p:embeddedFont>
      <p:font typeface="Calibri" panose="020F0502020204030204" charset="0"/>
      <p:regular r:id="rId25"/>
      <p:bold r:id="rId26"/>
      <p:italic r:id="rId27"/>
      <p:boldItalic r:id="rId28"/>
    </p:embeddedFont>
  </p:embeddedFontLst>
  <p:defaultTextStyle>
    <a:defPPr>
      <a:defRPr lang="ko-KR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316"/>
    <p:restoredTop sz="90928"/>
  </p:normalViewPr>
  <p:slideViewPr>
    <p:cSldViewPr showGuides="1">
      <p:cViewPr varScale="1">
        <p:scale>
          <a:sx n="70" d="100"/>
          <a:sy n="70" d="100"/>
        </p:scale>
        <p:origin x="-1140" y="-102"/>
      </p:cViewPr>
      <p:guideLst>
        <p:guide orient="horz" pos="21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Malgun Gothic" panose="020B0503020000020004" charset="-127"/>
                <a:ea typeface="Malgun Gothic" panose="020B0503020000020004" charset="-127"/>
                <a:cs typeface="+mn-cs"/>
              </a:rPr>
            </a:fld>
            <a:endParaRPr lang="zh-CN" altLang="en-US" strike="noStrike" noProof="1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Malgun Gothic" panose="020B0503020000020004" charset="-127"/>
                <a:ea typeface="Malgun Gothic" panose="020B0503020000020004" charset="-127"/>
                <a:cs typeface="+mn-cs"/>
              </a:rPr>
            </a:fld>
            <a:endParaRPr lang="zh-CN" altLang="en-US" strike="noStrike" noProof="1">
              <a:latin typeface="Malgun Gothic" panose="020B0503020000020004" charset="-127"/>
              <a:ea typeface="Malgun Gothic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charset="-127"/>
                <a:ea typeface="Malgun Gothic" panose="020B0503020000020004" charset="-127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charset="-127"/>
                <a:ea typeface="Malgun Gothic" panose="020B0503020000020004" charset="-127"/>
                <a:sym typeface="Malgun Gothic" panose="020B0503020000020004" charset="-127"/>
              </a:defRPr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charset="-127"/>
                <a:ea typeface="Malgun Gothic" panose="020B0503020000020004" charset="-127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charset="-127"/>
                <a:ea typeface="Malgun Gothic" panose="020B0503020000020004" charset="-127"/>
                <a:sym typeface="Malgun Gothic" panose="020B0503020000020004" charset="-127"/>
              </a:defRPr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bl14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61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Picture 3" descr="nbl14_1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913" y="762000"/>
            <a:ext cx="1862137" cy="1708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94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406525" y="2438400"/>
            <a:ext cx="6400800" cy="1143000"/>
          </a:xfrm>
        </p:spPr>
        <p:txBody>
          <a:bodyPr/>
          <a:lstStyle>
            <a:lvl1pPr algn="ctr">
              <a:defRPr sz="4800">
                <a:solidFill>
                  <a:srgbClr val="000066"/>
                </a:solidFill>
              </a:defRPr>
            </a:lvl1pPr>
          </a:lstStyle>
          <a:p>
            <a:pPr fontAlgn="base"/>
            <a:r>
              <a:rPr lang="ko-KR" altLang="en-US" strike="noStrike" noProof="1"/>
              <a:t>마스터 제목 스타일 편집</a:t>
            </a:r>
            <a:endParaRPr lang="ko-KR" altLang="en-US" strike="noStrike" noProof="1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406525" y="35814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3600">
                <a:solidFill>
                  <a:srgbClr val="2489A8"/>
                </a:solidFill>
              </a:defRPr>
            </a:lvl1pPr>
          </a:lstStyle>
          <a:p>
            <a:pPr fontAlgn="base"/>
            <a:r>
              <a:rPr lang="ko-KR" altLang="en-US" strike="noStrike" noProof="1"/>
              <a:t>마스터 부제목 스타일 편집</a:t>
            </a:r>
            <a:endParaRPr lang="ko-KR" altLang="en-US" strike="noStrike" noProof="1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2088" y="6248400"/>
            <a:ext cx="18986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9388" y="0"/>
            <a:ext cx="1946275" cy="5867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91188" cy="5867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bl14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61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Picture 3" descr="nbl14_1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913" y="762000"/>
            <a:ext cx="1862137" cy="1708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94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406525" y="2438400"/>
            <a:ext cx="6400800" cy="1143000"/>
          </a:xfrm>
        </p:spPr>
        <p:txBody>
          <a:bodyPr/>
          <a:lstStyle>
            <a:lvl1pPr algn="ctr">
              <a:defRPr sz="4800">
                <a:solidFill>
                  <a:srgbClr val="000066"/>
                </a:solidFill>
              </a:defRPr>
            </a:lvl1pPr>
          </a:lstStyle>
          <a:p>
            <a:pPr fontAlgn="base"/>
            <a:r>
              <a:rPr lang="ko-KR" altLang="en-US" strike="noStrike" noProof="1"/>
              <a:t>마스터 제목 스타일 편집</a:t>
            </a:r>
            <a:endParaRPr lang="ko-KR" altLang="en-US" strike="noStrike" noProof="1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406525" y="35814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3600">
                <a:solidFill>
                  <a:srgbClr val="2489A8"/>
                </a:solidFill>
              </a:defRPr>
            </a:lvl1pPr>
          </a:lstStyle>
          <a:p>
            <a:pPr fontAlgn="base"/>
            <a:r>
              <a:rPr lang="ko-KR" altLang="en-US" strike="noStrike" noProof="1"/>
              <a:t>마스터 부제목 스타일 편집</a:t>
            </a:r>
            <a:endParaRPr lang="ko-KR" altLang="en-US" strike="noStrike" noProof="1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2088" y="6248400"/>
            <a:ext cx="18986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9388" y="0"/>
            <a:ext cx="1946275" cy="5867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91188" cy="5867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4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 descr="nbl14_1_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61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Picture 3" descr="nbl14_1_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77175" y="457200"/>
            <a:ext cx="1055688" cy="1038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703263" y="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sp>
        <p:nvSpPr>
          <p:cNvPr id="1029" name="Rectangle 5"/>
          <p:cNvSpPr>
            <a:spLocks noGrp="1"/>
          </p:cNvSpPr>
          <p:nvPr>
            <p:ph type="body"/>
          </p:nvPr>
        </p:nvSpPr>
        <p:spPr>
          <a:xfrm>
            <a:off x="685800" y="1066800"/>
            <a:ext cx="7772400" cy="4800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ko-KR" altLang="en-US" dirty="0"/>
              <a:t>마스터 텍스트 스타일을 편집합니다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ko-KR" altLang="en-US" dirty="0"/>
          </a:p>
        </p:txBody>
      </p:sp>
      <p:sp>
        <p:nvSpPr>
          <p:cNvPr id="3184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7225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Malgun Gothic" panose="020B0503020000020004" charset="-127"/>
                <a:ea typeface="Malgun Gothic" panose="020B0503020000020004" charset="-127"/>
                <a:sym typeface="Malgun Gothic" panose="020B0503020000020004" charset="-127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3184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5625" y="60198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Malgun Gothic" panose="020B0503020000020004" charset="-127"/>
                <a:ea typeface="Malgun Gothic" panose="020B0503020000020004" charset="-127"/>
                <a:sym typeface="Malgun Gothic" panose="020B0503020000020004" charset="-127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3184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24625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Malgun Gothic" panose="020B0503020000020004" charset="-127"/>
                <a:ea typeface="Malgun Gothic" panose="020B0503020000020004" charset="-127"/>
                <a:sym typeface="Malgun Gothic" panose="020B0503020000020004" charset="-127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Malgun Gothic" panose="020B0503020000020004" charset="-127"/>
          <a:ea typeface="Malgun Gothic" panose="020B0503020000020004" charset="-127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Malgun Gothic" panose="020B0503020000020004" charset="-127"/>
          <a:ea typeface="Malgun Gothic" panose="020B0503020000020004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Malgun Gothic" panose="020B0503020000020004" charset="-127"/>
          <a:ea typeface="Malgun Gothic" panose="020B0503020000020004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Malgun Gothic" panose="020B0503020000020004" charset="-127"/>
          <a:ea typeface="Malgun Gothic" panose="020B0503020000020004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Malgun Gothic" panose="020B0503020000020004" charset="-127"/>
          <a:ea typeface="Malgun Gothic" panose="020B0503020000020004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Malgun Gothic" panose="020B0503020000020004" charset="-127"/>
          <a:ea typeface="Malgun Gothic" panose="020B0503020000020004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2" descr="nbl14_1_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61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Picture 3" descr="nbl14_1_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77175" y="457200"/>
            <a:ext cx="1055688" cy="1038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4"/>
          <p:cNvSpPr>
            <a:spLocks noGrp="1"/>
          </p:cNvSpPr>
          <p:nvPr>
            <p:ph type="title"/>
          </p:nvPr>
        </p:nvSpPr>
        <p:spPr>
          <a:xfrm>
            <a:off x="703263" y="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sp>
        <p:nvSpPr>
          <p:cNvPr id="2053" name="Rectangle 5"/>
          <p:cNvSpPr>
            <a:spLocks noGrp="1"/>
          </p:cNvSpPr>
          <p:nvPr>
            <p:ph type="body"/>
          </p:nvPr>
        </p:nvSpPr>
        <p:spPr>
          <a:xfrm>
            <a:off x="685800" y="1066800"/>
            <a:ext cx="7772400" cy="4800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ko-KR" altLang="en-US" dirty="0"/>
              <a:t>마스터 텍스트 스타일을 편집합니다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ko-KR" altLang="en-US" dirty="0"/>
          </a:p>
        </p:txBody>
      </p:sp>
      <p:sp>
        <p:nvSpPr>
          <p:cNvPr id="3184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7225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Malgun Gothic" panose="020B0503020000020004" charset="-127"/>
                <a:ea typeface="Malgun Gothic" panose="020B0503020000020004" charset="-127"/>
                <a:sym typeface="Malgun Gothic" panose="020B0503020000020004" charset="-127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3184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5625" y="60198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Malgun Gothic" panose="020B0503020000020004" charset="-127"/>
                <a:ea typeface="Malgun Gothic" panose="020B0503020000020004" charset="-127"/>
                <a:sym typeface="Malgun Gothic" panose="020B0503020000020004" charset="-127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3184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24625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Malgun Gothic" panose="020B0503020000020004" charset="-127"/>
                <a:ea typeface="Malgun Gothic" panose="020B0503020000020004" charset="-127"/>
                <a:sym typeface="Malgun Gothic" panose="020B0503020000020004" charset="-127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ko-KR" strike="noStrike" noProof="1">
                <a:cs typeface="+mn-cs"/>
              </a:rPr>
            </a:fld>
            <a:endParaRPr lang="en-US" altLang="ko-KR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Malgun Gothic" panose="020B0503020000020004" charset="-127"/>
          <a:ea typeface="Malgun Gothic" panose="020B0503020000020004" charset="-127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Malgun Gothic" panose="020B0503020000020004" charset="-127"/>
          <a:ea typeface="Malgun Gothic" panose="020B0503020000020004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Malgun Gothic" panose="020B0503020000020004" charset="-127"/>
          <a:ea typeface="Malgun Gothic" panose="020B0503020000020004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Malgun Gothic" panose="020B0503020000020004" charset="-127"/>
          <a:ea typeface="Malgun Gothic" panose="020B0503020000020004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Malgun Gothic" panose="020B0503020000020004" charset="-127"/>
          <a:ea typeface="Malgun Gothic" panose="020B0503020000020004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Malgun Gothic" panose="020B0503020000020004" charset="-127"/>
          <a:ea typeface="Malgun Gothic" panose="020B0503020000020004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ctrTitle" hasCustomPrompt="1"/>
          </p:nvPr>
        </p:nvSpPr>
        <p:spPr>
          <a:xfrm>
            <a:off x="525463" y="103188"/>
            <a:ext cx="8208962" cy="792162"/>
          </a:xfrm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kumimoji="1" lang="zh-CN" altLang="en-US" sz="3200" dirty="0">
                <a:solidFill>
                  <a:srgbClr val="C9C9FF"/>
                </a:solidFill>
                <a:latin typeface="+mj-lt"/>
                <a:ea typeface="+mj-ea"/>
                <a:cs typeface="+mj-cs"/>
              </a:rPr>
              <a:t> </a:t>
            </a:r>
            <a:endParaRPr kumimoji="1" lang="zh-CN" altLang="en-US" sz="3200" dirty="0">
              <a:solidFill>
                <a:srgbClr val="C9C9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70" name="Text Box 4"/>
          <p:cNvSpPr txBox="1"/>
          <p:nvPr/>
        </p:nvSpPr>
        <p:spPr>
          <a:xfrm>
            <a:off x="6084888" y="5929313"/>
            <a:ext cx="24942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>
                <a:latin typeface="隶书" panose="02010509060101010101" pitchFamily="49" charset="-122"/>
                <a:ea typeface="隶书" panose="02010509060101010101" pitchFamily="49" charset="-122"/>
              </a:rPr>
              <a:t>202X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年</a:t>
            </a:r>
            <a:r>
              <a:rPr lang="en-US" altLang="zh-CN" sz="2800"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月</a:t>
            </a:r>
            <a:r>
              <a:rPr lang="en-US" altLang="zh-CN" sz="2800">
                <a:latin typeface="隶书" panose="02010509060101010101" pitchFamily="49" charset="-122"/>
                <a:ea typeface="隶书" panose="02010509060101010101" pitchFamily="49" charset="-122"/>
              </a:rPr>
              <a:t>21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日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23" name="副标题 6"/>
          <p:cNvSpPr>
            <a:spLocks noGrp="1"/>
          </p:cNvSpPr>
          <p:nvPr>
            <p:ph type="subTitle" idx="1" hasCustomPrompt="1"/>
          </p:nvPr>
        </p:nvSpPr>
        <p:spPr>
          <a:xfrm>
            <a:off x="1371600" y="3251200"/>
            <a:ext cx="6985000" cy="914400"/>
          </a:xfrm>
        </p:spPr>
        <p:txBody>
          <a:bodyPr vert="horz" wrap="square" lIns="91440" tIns="45720" rIns="91440" bIns="45720" anchor="t" anchorCtr="0"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4000" b="0" i="0" u="none" strike="noStrike" kern="0" cap="none" spc="0" normalizeH="0" baseline="0" noProof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基于VUE的工厂车间管理系统设计与实现</a:t>
            </a:r>
            <a:endParaRPr kumimoji="1" lang="zh-CN" altLang="en-US" sz="4000" b="0" i="0" u="none" strike="noStrike" kern="0" cap="none" spc="0" normalizeH="0" baseline="0" noProof="1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生产开立管理</a:t>
            </a:r>
            <a:endParaRPr lang="zh-CN" altLang="en-US" dirty="0"/>
          </a:p>
        </p:txBody>
      </p:sp>
      <p:sp>
        <p:nvSpPr>
          <p:cNvPr id="15362" name="矩形 1946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/>
            <a:endParaRPr lang="zh-CN" altLang="en-US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15363" name="文本框 1"/>
          <p:cNvSpPr txBox="1"/>
          <p:nvPr/>
        </p:nvSpPr>
        <p:spPr>
          <a:xfrm>
            <a:off x="538163" y="1144588"/>
            <a:ext cx="72993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2000" dirty="0">
                <a:latin typeface="Malgun Gothic" panose="020B0503020000020004" charset="-127"/>
                <a:ea typeface="宋体" panose="02010600030101010101" pitchFamily="2" charset="-122"/>
                <a:sym typeface="Malgun Gothic" panose="020B0503020000020004" charset="-127"/>
              </a:rPr>
              <a:t>人员可以对生产开立信息进行添加，修改，删除，查询操作。</a:t>
            </a:r>
            <a:endParaRPr lang="zh-CN" altLang="en-US" sz="2000" dirty="0">
              <a:latin typeface="Malgun Gothic" panose="020B0503020000020004" charset="-127"/>
              <a:ea typeface="宋体" panose="02010600030101010101" pitchFamily="2" charset="-122"/>
              <a:sym typeface="Malgun Gothic" panose="020B0503020000020004" charset="-127"/>
            </a:endParaRPr>
          </a:p>
        </p:txBody>
      </p:sp>
      <p:pic>
        <p:nvPicPr>
          <p:cNvPr id="-2147482134" name="图片 -21474821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8130" y="2924810"/>
            <a:ext cx="5760720" cy="31407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生产工序管理</a:t>
            </a:r>
            <a:endParaRPr lang="zh-CN" altLang="en-US" dirty="0"/>
          </a:p>
        </p:txBody>
      </p:sp>
      <p:sp>
        <p:nvSpPr>
          <p:cNvPr id="16386" name="矩形 1946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/>
            <a:endParaRPr lang="zh-CN" altLang="en-US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16387" name="文本框 1"/>
          <p:cNvSpPr txBox="1"/>
          <p:nvPr/>
        </p:nvSpPr>
        <p:spPr>
          <a:xfrm>
            <a:off x="538163" y="1144588"/>
            <a:ext cx="729932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2000" dirty="0">
                <a:latin typeface="Malgun Gothic" panose="020B0503020000020004" charset="-127"/>
                <a:ea typeface="宋体" panose="02010600030101010101" pitchFamily="2" charset="-122"/>
                <a:sym typeface="Malgun Gothic" panose="020B0503020000020004" charset="-127"/>
              </a:rPr>
              <a:t>人员可以对生产工序信息进行进行添加，修改，删除，查询操作。</a:t>
            </a:r>
            <a:endParaRPr lang="zh-CN" altLang="en-US" sz="2000" dirty="0">
              <a:latin typeface="Malgun Gothic" panose="020B0503020000020004" charset="-127"/>
              <a:ea typeface="宋体" panose="02010600030101010101" pitchFamily="2" charset="-122"/>
              <a:sym typeface="Malgun Gothic" panose="020B0503020000020004" charset="-127"/>
            </a:endParaRPr>
          </a:p>
        </p:txBody>
      </p:sp>
      <p:pic>
        <p:nvPicPr>
          <p:cNvPr id="-2147482133" name="图片 -21474821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2708910"/>
            <a:ext cx="5760720" cy="31407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生产流程管理</a:t>
            </a:r>
            <a:endParaRPr lang="zh-CN" altLang="en-US" dirty="0"/>
          </a:p>
        </p:txBody>
      </p:sp>
      <p:sp>
        <p:nvSpPr>
          <p:cNvPr id="16386" name="矩形 1946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/>
            <a:endParaRPr lang="zh-CN" altLang="en-US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16387" name="文本框 1"/>
          <p:cNvSpPr txBox="1"/>
          <p:nvPr/>
        </p:nvSpPr>
        <p:spPr>
          <a:xfrm>
            <a:off x="538163" y="1144588"/>
            <a:ext cx="729932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2000" dirty="0">
                <a:latin typeface="Malgun Gothic" panose="020B0503020000020004" charset="-127"/>
                <a:ea typeface="宋体" panose="02010600030101010101" pitchFamily="2" charset="-122"/>
                <a:sym typeface="Malgun Gothic" panose="020B0503020000020004" charset="-127"/>
              </a:rPr>
              <a:t>人员可以对生产流程信息进行进行添加，修改，删除，查询操作。</a:t>
            </a:r>
            <a:endParaRPr lang="zh-CN" altLang="en-US" sz="2000" dirty="0">
              <a:latin typeface="Malgun Gothic" panose="020B0503020000020004" charset="-127"/>
              <a:ea typeface="宋体" panose="02010600030101010101" pitchFamily="2" charset="-122"/>
              <a:sym typeface="Malgun Gothic" panose="020B0503020000020004" charset="-127"/>
            </a:endParaRPr>
          </a:p>
        </p:txBody>
      </p:sp>
      <p:pic>
        <p:nvPicPr>
          <p:cNvPr id="-2147482132" name="图片 -21474821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2780665"/>
            <a:ext cx="5760720" cy="31407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结论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7410" name="矩形 1946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/>
            <a:endParaRPr lang="zh-CN" altLang="en-US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17411" name="文本框 1"/>
          <p:cNvSpPr txBox="1"/>
          <p:nvPr/>
        </p:nvSpPr>
        <p:spPr>
          <a:xfrm>
            <a:off x="538163" y="1144588"/>
            <a:ext cx="7299325" cy="461581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1400" dirty="0">
                <a:latin typeface="Malgun Gothic" panose="020B0503020000020004" charset="-127"/>
                <a:ea typeface="宋体" panose="02010600030101010101" pitchFamily="2" charset="-122"/>
                <a:sym typeface="Malgun Gothic" panose="020B0503020000020004" charset="-127"/>
              </a:rPr>
              <a:t>基于VUE的工厂车间管理系统的开发制作，从题目确定到成品完成，自己投入的精力与心血是非常多的。这也是我第一次使用Spring Boot框架语言，开发的这个比较简单的基于VUE的工厂车间管理系统。</a:t>
            </a:r>
            <a:endParaRPr lang="zh-CN" altLang="en-US" sz="1400" dirty="0">
              <a:latin typeface="Malgun Gothic" panose="020B0503020000020004" charset="-127"/>
              <a:ea typeface="宋体" panose="02010600030101010101" pitchFamily="2" charset="-122"/>
              <a:sym typeface="Malgun Gothic" panose="020B0503020000020004" charset="-127"/>
            </a:endParaRPr>
          </a:p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1400" dirty="0">
                <a:latin typeface="Malgun Gothic" panose="020B0503020000020004" charset="-127"/>
                <a:ea typeface="宋体" panose="02010600030101010101" pitchFamily="2" charset="-122"/>
                <a:sym typeface="Malgun Gothic" panose="020B0503020000020004" charset="-127"/>
              </a:rPr>
              <a:t>基于VUE的工厂车间管理系统开发过程中，自己之前觉得比较抽象的许多门课程，例如数据库原理，软件工程，动态网站开发等课程开始变得很清晰，只有自己独立开发程序，才会觉得这些开发类的课程在实践中具有的重要作用。为了让自己设计的作品能够顺利的完成，我把所学知识全部运用在程序的开发流程中，包括了程序的需求分析环节，程序的编码环节，程序的测试环节等，让程序软件在开发周期内完成制作，并能够保证程序质量达标，力求程序开发流程规范化，程序对应的配套文档标准化。</a:t>
            </a:r>
            <a:endParaRPr lang="zh-CN" altLang="en-US" sz="1400" dirty="0">
              <a:latin typeface="Malgun Gothic" panose="020B0503020000020004" charset="-127"/>
              <a:ea typeface="宋体" panose="02010600030101010101" pitchFamily="2" charset="-122"/>
              <a:sym typeface="Malgun Gothic" panose="020B0503020000020004" charset="-127"/>
            </a:endParaRPr>
          </a:p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1400" dirty="0">
                <a:latin typeface="Malgun Gothic" panose="020B0503020000020004" charset="-127"/>
                <a:ea typeface="宋体" panose="02010600030101010101" pitchFamily="2" charset="-122"/>
                <a:sym typeface="Malgun Gothic" panose="020B0503020000020004" charset="-127"/>
              </a:rPr>
              <a:t>独立开发程序期间，才会发现有许多知识都是现学现用得来的，毕竟大学期间所学知识比较有限，专业知识掌握得比较浅显，这也给自己制造了许多麻烦，比如程序开发期间遇到的中文乱码问题，程序对应数据库的数据安全问题，程序开发中框架的使用问题等，这些问题都需要随时去翻阅书籍，或通过百度浏览器等方式寻找解决办法，这也耽误了许多程序开发的宝贵时间，后期我也通过对周边同学的请教，以及指导老师的悉心指导，让我找到了程序开发的相关技巧，也积累了一定的知识量，慢慢地纠正了许多不该犯的错误。也推动了我的程序开发进程。</a:t>
            </a:r>
            <a:endParaRPr lang="zh-CN" altLang="en-US" sz="1400" dirty="0">
              <a:latin typeface="Malgun Gothic" panose="020B0503020000020004" charset="-127"/>
              <a:ea typeface="宋体" panose="02010600030101010101" pitchFamily="2" charset="-122"/>
              <a:sym typeface="Malgun Gothic" panose="020B0503020000020004" charset="-127"/>
            </a:endParaRPr>
          </a:p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1400" dirty="0">
                <a:latin typeface="Malgun Gothic" panose="020B0503020000020004" charset="-127"/>
                <a:ea typeface="宋体" panose="02010600030101010101" pitchFamily="2" charset="-122"/>
                <a:sym typeface="Malgun Gothic" panose="020B0503020000020004" charset="-127"/>
              </a:rPr>
              <a:t>基于VUE的工厂车间管理系统现已完成了开发，除了基本功能可以符合用户需求外，在页面设计层面上没有融入更多的设计元素，需要从美学角度进行优化，另外在程序的代码层面，也有许多重合部分，需要进行整理归类，让代码变得更加的简洁。</a:t>
            </a:r>
            <a:endParaRPr lang="zh-CN" altLang="en-US" sz="1400" dirty="0">
              <a:latin typeface="Malgun Gothic" panose="020B0503020000020004" charset="-127"/>
              <a:ea typeface="宋体" panose="02010600030101010101" pitchFamily="2" charset="-122"/>
              <a:sym typeface="Malgun Gothic" panose="020B0503020000020004" charset="-127"/>
            </a:endParaRPr>
          </a:p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1400" dirty="0">
                <a:latin typeface="Malgun Gothic" panose="020B0503020000020004" charset="-127"/>
                <a:ea typeface="宋体" panose="02010600030101010101" pitchFamily="2" charset="-122"/>
                <a:sym typeface="Malgun Gothic" panose="020B0503020000020004" charset="-127"/>
              </a:rPr>
              <a:t>实践出真知，但是知识也是通过实践变得更加深刻，这次作品制作，让自己的专业知识水平与解决问题的能力得到了提高。也让自己更加明白活到老学到老的真正含义。</a:t>
            </a:r>
            <a:endParaRPr lang="zh-CN" altLang="en-US" sz="1400" dirty="0">
              <a:latin typeface="Malgun Gothic" panose="020B0503020000020004" charset="-127"/>
              <a:ea typeface="宋体" panose="02010600030101010101" pitchFamily="2" charset="-122"/>
              <a:sym typeface="Malgun Gothic" panose="020B0503020000020004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致谢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8434" name="矩形 1946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/>
            <a:endParaRPr lang="zh-CN" altLang="en-US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18435" name="文本框 1"/>
          <p:cNvSpPr txBox="1"/>
          <p:nvPr/>
        </p:nvSpPr>
        <p:spPr>
          <a:xfrm>
            <a:off x="538163" y="1144588"/>
            <a:ext cx="729932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1800" dirty="0">
                <a:latin typeface="Malgun Gothic" panose="020B0503020000020004" charset="-127"/>
                <a:ea typeface="宋体" panose="02010600030101010101" pitchFamily="2" charset="-122"/>
                <a:sym typeface="Malgun Gothic" panose="020B0503020000020004" charset="-127"/>
              </a:rPr>
              <a:t>大学几年下来，我不仅学到了计算机方面的专业知识，也学会了许多有关做人，有关做事的道理。在现在这个紧张而又重要的时刻，我要向我的大学老师们表示由衷的感谢，也需要向我的论文指导老师表达我最真挚的谢意。指导老师在我论文指导期间一直都是不厌其烦的进行指导，包括论文的题目选择，论文文章的结构，以及系统开发的功能设计等问题，都是指导老师的及时帮助，才让我有解决问题的信心与解决思路，正因为如此，我才可以在短时间内得到成长，并成功完成毕业设计的作品制作与论文编写。短短几个月时间，指导老师的无私的奉献精神，以及指导老师的爱岗敬业的教学态度，让我也开始重新认识所学的专业知识，并有信心将所学知识与现实问题相结合，并提供一个可靠有效的解决方案。大学校园是温暖而又美好的，大学同学的无私帮助与建议，也让我的论文写作有了更多的思路，在此，我对我的大学同学一并表示感谢。我的成长与宝贵的学习机会也离不开大学校园这个平台，感谢大学校园给了我更多学习的机会，让我结识到许多大学同学和优秀的校园老师，让我的大学生活变得如此丰富多彩！</a:t>
            </a:r>
            <a:endParaRPr lang="zh-CN" altLang="en-US" sz="1800" dirty="0">
              <a:latin typeface="Malgun Gothic" panose="020B0503020000020004" charset="-127"/>
              <a:ea typeface="宋体" panose="02010600030101010101" pitchFamily="2" charset="-122"/>
              <a:sym typeface="Malgun Gothic" panose="020B0503020000020004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94" name="Rectangle 3"/>
          <p:cNvSpPr>
            <a:spLocks noGrp="1"/>
          </p:cNvSpPr>
          <p:nvPr>
            <p:ph idx="1"/>
          </p:nvPr>
        </p:nvSpPr>
        <p:spPr>
          <a:xfrm>
            <a:off x="474663" y="1462088"/>
            <a:ext cx="7772400" cy="4800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</a:pPr>
            <a:r>
              <a:rPr lang="zh-CN" altLang="zh-CN" sz="2000">
                <a:ea typeface="宋体" panose="02010600030101010101" pitchFamily="2" charset="-122"/>
              </a:rPr>
              <a:t>互联网时代不仅仅是通过各种各样的电脑进行网络连接的时代，也包含了移动终端连接互联网进行复杂处理的一些事情。传统的互联网时代一般泛指就是PC端，也就是电脑互联网时代，但是最近几十年，是移动互联网时代，是向下一步互联网时代过度的一个重要时代，下一个互联网时代叫物联网，而移动互联网就是一个风口，是当前社会的主流风向。目前移动互联网大行其道，人人都手中拿着智能机，手机手机，手不离机，如果开发一个用在手机上的程序软件，那是多么的符合潮流，符合管理者和客户的理想。本次就是开发基于VUE的工厂车间管理系统，有管理员和人员两个角色。管理员功能有个人中心，人员管理，看板信息管理，设备信息管理，生产开立管理，生产工序管理，生产流程管理。注册的人员可以登录和查看管理员发布的所有信息。</a:t>
            </a:r>
            <a:endParaRPr lang="zh-CN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研究现状</a:t>
            </a:r>
            <a:endParaRPr lang="zh-CN" altLang="en-US" dirty="0"/>
          </a:p>
        </p:txBody>
      </p:sp>
      <p:sp>
        <p:nvSpPr>
          <p:cNvPr id="9218" name="Rectangle 3"/>
          <p:cNvSpPr>
            <a:spLocks noGrp="1"/>
          </p:cNvSpPr>
          <p:nvPr>
            <p:ph idx="1"/>
          </p:nvPr>
        </p:nvSpPr>
        <p:spPr>
          <a:xfrm>
            <a:off x="568325" y="1501775"/>
            <a:ext cx="7772400" cy="48006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000" dirty="0">
                <a:ea typeface="宋体" panose="02010600030101010101" pitchFamily="2" charset="-122"/>
              </a:rPr>
              <a:t>当微软操作系统占领了多半江山，目前不分年龄和种族，使用频率最高，覆盖面积最广。使用人群使用的大多数都是微软系统。而微软又不遗余力的更新Windows版本，从微软对Windows的市场定位来讲，Windows的未来不仅仅是一个操作系统，而是让所有人都拥抱Windows，建立一个属于Windows的互联网生态圈。目前各大行业，各种类型的软件阵地转移到了Windows平台上，包含一些带商城的免费管理系统，或者一些带广告的免费应用，还有好多游戏之类的应用。尤其是经过疫情涌现的互联网办公，学校的互联网教学等，都不断的刷新人们对于互联网的认知。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目的和意义</a:t>
            </a:r>
            <a:endParaRPr lang="zh-CN" altLang="en-US" dirty="0"/>
          </a:p>
        </p:txBody>
      </p:sp>
      <p:sp>
        <p:nvSpPr>
          <p:cNvPr id="9218" name="Rectangle 3"/>
          <p:cNvSpPr>
            <a:spLocks noGrp="1"/>
          </p:cNvSpPr>
          <p:nvPr>
            <p:ph idx="1"/>
          </p:nvPr>
        </p:nvSpPr>
        <p:spPr>
          <a:xfrm>
            <a:off x="568325" y="1501775"/>
            <a:ext cx="7772400" cy="48006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000" dirty="0">
                <a:ea typeface="宋体" panose="02010600030101010101" pitchFamily="2" charset="-122"/>
              </a:rPr>
              <a:t>从经济成本考虑，手机的价格比较亲民，对于不是必须在电脑上办公的人员来讲，手机上如果能解决事情就更方便了。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000" dirty="0">
                <a:ea typeface="宋体" panose="02010600030101010101" pitchFamily="2" charset="-122"/>
              </a:rPr>
              <a:t>从使用便利角度上讲，用手机上的应用处理业务，不用考虑网线是否存在，不用考虑位置是否变化，依托无处不在的手机信号就可以在任何有信号的地方处理事务，这是多么的方便和使用，不限制时间，不限制地点，高山平原山谷都可以作为使用的地点而不影响使用的效果。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000" dirty="0">
                <a:ea typeface="宋体" panose="02010600030101010101" pitchFamily="2" charset="-122"/>
              </a:rPr>
              <a:t>从操作角度上讲，手机的操作先天性的高于电脑的操作，因为电脑适合处理复杂的操作，而手机就是为了简化操作而生的，方便高效操作简单。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000" dirty="0">
                <a:ea typeface="宋体" panose="02010600030101010101" pitchFamily="2" charset="-122"/>
              </a:rPr>
              <a:t>此次开发这个基于VUE的工厂车间管理系统，不仅仅满足用户的需要，也能跟上时代的发展风向，从技术的角度还是用户的角度上进行开发都是很有意义的。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开发环境 </a:t>
            </a:r>
            <a:endParaRPr lang="zh-CN" altLang="en-US" dirty="0"/>
          </a:p>
        </p:txBody>
      </p:sp>
      <p:sp>
        <p:nvSpPr>
          <p:cNvPr id="10242" name="Rectangle 3"/>
          <p:cNvSpPr>
            <a:spLocks noGrp="1"/>
          </p:cNvSpPr>
          <p:nvPr>
            <p:ph type="body" idx="4294967295"/>
          </p:nvPr>
        </p:nvSpPr>
        <p:spPr>
          <a:xfrm>
            <a:off x="685800" y="1489075"/>
            <a:ext cx="7772400" cy="4800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本系统后台使用</a:t>
            </a:r>
            <a:r>
              <a:rPr lang="en-US" altLang="zh-CN" sz="2000" dirty="0">
                <a:ea typeface="宋体" panose="02010600030101010101" pitchFamily="2" charset="-122"/>
              </a:rPr>
              <a:t>Java</a:t>
            </a:r>
            <a:r>
              <a:rPr lang="zh-CN" altLang="en-US" sz="2000" dirty="0">
                <a:ea typeface="宋体" panose="02010600030101010101" pitchFamily="2" charset="-122"/>
              </a:rPr>
              <a:t>语言，采用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Spring Boot</a:t>
            </a:r>
            <a:r>
              <a:rPr lang="zh-CN" altLang="en-US" sz="2000" dirty="0">
                <a:ea typeface="宋体" panose="02010600030101010101" pitchFamily="2" charset="-122"/>
              </a:rPr>
              <a:t>框架，前台采用</a:t>
            </a:r>
            <a:r>
              <a:rPr lang="en-US" altLang="zh-CN" sz="2000" dirty="0">
                <a:ea typeface="宋体" panose="02010600030101010101" pitchFamily="2" charset="-122"/>
              </a:rPr>
              <a:t>VUE</a:t>
            </a:r>
            <a:r>
              <a:rPr lang="zh-CN" altLang="en-US" sz="2000" dirty="0">
                <a:ea typeface="宋体" panose="02010600030101010101" pitchFamily="2" charset="-122"/>
              </a:rPr>
              <a:t>框架，数据库使用</a:t>
            </a:r>
            <a:r>
              <a:rPr lang="en-US" altLang="zh-CN" sz="2000" dirty="0">
                <a:ea typeface="宋体" panose="02010600030101010101" pitchFamily="2" charset="-122"/>
              </a:rPr>
              <a:t>MySQL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使用B/S三层架构构建，按照软件工程的软件开发过程实施系统的开发，采用UML进行系统的分析与设计。系统具有良好的扩展性和复用性，容易维护，易于实现快速开发，容错性强。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系统功能结构图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1266" name="Rectangle 3"/>
          <p:cNvSpPr>
            <a:spLocks noGrp="1"/>
          </p:cNvSpPr>
          <p:nvPr>
            <p:ph type="body" idx="4294967295"/>
          </p:nvPr>
        </p:nvSpPr>
        <p:spPr>
          <a:xfrm>
            <a:off x="685800" y="1489075"/>
            <a:ext cx="7772400" cy="4800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设计的系统功能结构图如下图所示：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graphicFrame>
        <p:nvGraphicFramePr>
          <p:cNvPr id="-2147482140" name="Object 484"/>
          <p:cNvGraphicFramePr/>
          <p:nvPr/>
        </p:nvGraphicFramePr>
        <p:xfrm>
          <a:off x="3214688" y="2305050"/>
          <a:ext cx="271462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2927985" imgH="2424430" progId="Visio.Drawing.15">
                  <p:embed/>
                </p:oleObj>
              </mc:Choice>
              <mc:Fallback>
                <p:oleObj name="" r:id="rId1" imgW="2927985" imgH="2424430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14688" y="2305050"/>
                        <a:ext cx="2714625" cy="224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latin typeface="Malgun Gothic" panose="020B0503020000020004" charset="-127"/>
                <a:ea typeface="宋体" panose="02010600030101010101" pitchFamily="2" charset="-122"/>
                <a:sym typeface="Malgun Gothic" panose="020B0503020000020004" charset="-127"/>
              </a:rPr>
              <a:t>人员管理</a:t>
            </a:r>
            <a:endParaRPr lang="zh-CN" altLang="en-US" dirty="0">
              <a:latin typeface="Malgun Gothic" panose="020B0503020000020004" charset="-127"/>
              <a:ea typeface="宋体" panose="02010600030101010101" pitchFamily="2" charset="-122"/>
              <a:sym typeface="Malgun Gothic" panose="020B0503020000020004" charset="-127"/>
            </a:endParaRPr>
          </a:p>
        </p:txBody>
      </p:sp>
      <p:sp>
        <p:nvSpPr>
          <p:cNvPr id="12290" name="矩形 1946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/>
            <a:endParaRPr lang="zh-CN" altLang="en-US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12291" name="文本框 1"/>
          <p:cNvSpPr txBox="1"/>
          <p:nvPr/>
        </p:nvSpPr>
        <p:spPr>
          <a:xfrm>
            <a:off x="538163" y="1144588"/>
            <a:ext cx="72993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2000" dirty="0">
                <a:latin typeface="Malgun Gothic" panose="020B0503020000020004" charset="-127"/>
                <a:ea typeface="宋体" panose="02010600030101010101" pitchFamily="2" charset="-122"/>
                <a:sym typeface="Malgun Gothic" panose="020B0503020000020004" charset="-127"/>
              </a:rPr>
              <a:t>管理员可以对人员信息进行添加，修改，删除，查询操作。</a:t>
            </a:r>
            <a:endParaRPr lang="zh-CN" altLang="en-US" sz="2000" dirty="0">
              <a:latin typeface="Malgun Gothic" panose="020B0503020000020004" charset="-127"/>
              <a:ea typeface="宋体" panose="02010600030101010101" pitchFamily="2" charset="-122"/>
              <a:sym typeface="Malgun Gothic" panose="020B0503020000020004" charset="-127"/>
            </a:endParaRPr>
          </a:p>
        </p:txBody>
      </p:sp>
      <p:pic>
        <p:nvPicPr>
          <p:cNvPr id="-2147482138" name="图片 -21474821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8175" y="2276475"/>
            <a:ext cx="5760720" cy="31407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看板信息管理</a:t>
            </a:r>
            <a:endParaRPr lang="zh-CN" altLang="en-US" dirty="0"/>
          </a:p>
        </p:txBody>
      </p:sp>
      <p:sp>
        <p:nvSpPr>
          <p:cNvPr id="13314" name="矩形 1946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/>
            <a:endParaRPr lang="zh-CN" altLang="en-US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13315" name="文本框 1"/>
          <p:cNvSpPr txBox="1"/>
          <p:nvPr/>
        </p:nvSpPr>
        <p:spPr>
          <a:xfrm>
            <a:off x="538163" y="1144588"/>
            <a:ext cx="729932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2000" dirty="0">
                <a:latin typeface="Malgun Gothic" panose="020B0503020000020004" charset="-127"/>
                <a:ea typeface="宋体" panose="02010600030101010101" pitchFamily="2" charset="-122"/>
                <a:sym typeface="Malgun Gothic" panose="020B0503020000020004" charset="-127"/>
              </a:rPr>
              <a:t>管理员可以对看板信息信息进行添加，修改，删除，查询操作。</a:t>
            </a:r>
            <a:endParaRPr lang="zh-CN" altLang="en-US" sz="2000" dirty="0">
              <a:latin typeface="Malgun Gothic" panose="020B0503020000020004" charset="-127"/>
              <a:ea typeface="宋体" panose="02010600030101010101" pitchFamily="2" charset="-122"/>
              <a:sym typeface="Malgun Gothic" panose="020B0503020000020004" charset="-127"/>
            </a:endParaRPr>
          </a:p>
        </p:txBody>
      </p:sp>
      <p:pic>
        <p:nvPicPr>
          <p:cNvPr id="-2147482137" name="图片 -21474821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8130" y="2564765"/>
            <a:ext cx="5760720" cy="31407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latin typeface="Malgun Gothic" panose="020B0503020000020004" charset="-127"/>
                <a:ea typeface="宋体" panose="02010600030101010101" pitchFamily="2" charset="-122"/>
                <a:sym typeface="Malgun Gothic" panose="020B0503020000020004" charset="-127"/>
              </a:rPr>
              <a:t>设备信息管理</a:t>
            </a:r>
            <a:endParaRPr lang="zh-CN" altLang="en-US" dirty="0">
              <a:latin typeface="Malgun Gothic" panose="020B0503020000020004" charset="-127"/>
              <a:ea typeface="宋体" panose="02010600030101010101" pitchFamily="2" charset="-122"/>
              <a:sym typeface="Malgun Gothic" panose="020B0503020000020004" charset="-127"/>
            </a:endParaRPr>
          </a:p>
        </p:txBody>
      </p:sp>
      <p:sp>
        <p:nvSpPr>
          <p:cNvPr id="14338" name="矩形 1946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/>
            <a:endParaRPr lang="zh-CN" altLang="en-US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14339" name="文本框 1"/>
          <p:cNvSpPr txBox="1"/>
          <p:nvPr/>
        </p:nvSpPr>
        <p:spPr>
          <a:xfrm>
            <a:off x="538163" y="1144588"/>
            <a:ext cx="72993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2000" dirty="0">
                <a:latin typeface="Malgun Gothic" panose="020B0503020000020004" charset="-127"/>
                <a:ea typeface="宋体" panose="02010600030101010101" pitchFamily="2" charset="-122"/>
                <a:sym typeface="Malgun Gothic" panose="020B0503020000020004" charset="-127"/>
              </a:rPr>
              <a:t>管理员可以对设备信息进行添加，修改，删除，查询操作。</a:t>
            </a:r>
            <a:endParaRPr lang="zh-CN" altLang="en-US" sz="2000" dirty="0">
              <a:latin typeface="Malgun Gothic" panose="020B0503020000020004" charset="-127"/>
              <a:ea typeface="宋体" panose="02010600030101010101" pitchFamily="2" charset="-122"/>
              <a:sym typeface="Malgun Gothic" panose="020B0503020000020004" charset="-127"/>
            </a:endParaRPr>
          </a:p>
        </p:txBody>
      </p:sp>
      <p:pic>
        <p:nvPicPr>
          <p:cNvPr id="-2147482136" name="图片 -21474821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8130" y="2276475"/>
            <a:ext cx="5760720" cy="31407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131">
  <a:themeElements>
    <a:clrScheme name="B13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131">
      <a:majorFont>
        <a:latin typeface="Malgun Gothic"/>
        <a:ea typeface="Malgun Gothic"/>
        <a:cs typeface=""/>
      </a:majorFont>
      <a:minorFont>
        <a:latin typeface="Malgun Gothic"/>
        <a:ea typeface="Malgun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B13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13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131">
  <a:themeElements>
    <a:clrScheme name="B13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131">
      <a:majorFont>
        <a:latin typeface="Malgun Gothic"/>
        <a:ea typeface="Malgun Gothic"/>
        <a:cs typeface=""/>
      </a:majorFont>
      <a:minorFont>
        <a:latin typeface="Malgun Gothic"/>
        <a:ea typeface="Malgun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B13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13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2522</Words>
  <Application>WPS 演示</Application>
  <PresentationFormat/>
  <Paragraphs>66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Gulim</vt:lpstr>
      <vt:lpstr>Malgun Gothic</vt:lpstr>
      <vt:lpstr>-봄IIB</vt:lpstr>
      <vt:lpstr>隶书</vt:lpstr>
      <vt:lpstr>Wingdings</vt:lpstr>
      <vt:lpstr>微软雅黑</vt:lpstr>
      <vt:lpstr>Arial Unicode MS</vt:lpstr>
      <vt:lpstr>Calibri</vt:lpstr>
      <vt:lpstr>B131</vt:lpstr>
      <vt:lpstr>1_B131</vt:lpstr>
      <vt:lpstr>Visio.Drawing.15</vt:lpstr>
      <vt:lpstr> </vt:lpstr>
      <vt:lpstr>研究背景</vt:lpstr>
      <vt:lpstr>研究目的</vt:lpstr>
      <vt:lpstr>目的和意义</vt:lpstr>
      <vt:lpstr>开发环境 </vt:lpstr>
      <vt:lpstr>系统功能结构图 </vt:lpstr>
      <vt:lpstr>用户管理</vt:lpstr>
      <vt:lpstr>健身项目管理</vt:lpstr>
      <vt:lpstr>系统公告管理</vt:lpstr>
      <vt:lpstr>小程序首页</vt:lpstr>
      <vt:lpstr>健身项目</vt:lpstr>
      <vt:lpstr>健康指标管理</vt:lpstr>
      <vt:lpstr>结论 </vt:lpstr>
      <vt:lpstr>致谢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温柔的风691554</cp:lastModifiedBy>
  <cp:revision>38</cp:revision>
  <dcterms:created xsi:type="dcterms:W3CDTF">2001-07-18T23:57:00Z</dcterms:created>
  <dcterms:modified xsi:type="dcterms:W3CDTF">2022-03-27T06:39:53Z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2052-11.1.0.11369</vt:lpwstr>
  </property>
  <property fmtid="{D5CDD505-2E9C-101B-9397-08002B2CF9AE}" pid="3" name="ICV">
    <vt:lpwstr>2585059D0F1E41AB93508B8A90C8AD5A</vt:lpwstr>
  </property>
</Properties>
</file>