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60" r:id="rId4"/>
    <p:sldId id="266" r:id="rId5"/>
    <p:sldId id="268" r:id="rId6"/>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r>
              <a:rPr lang="zh-CN" altLang="en-US" sz="4800" smtClean="0">
                <a:solidFill>
                  <a:schemeClr val="bg1"/>
                </a:solidFill>
              </a:rPr>
              <a:t>音乐网站与分享平台 </a:t>
            </a:r>
            <a:r>
              <a:rPr lang="zh-CN" altLang="en-US" sz="4800" dirty="0" smtClean="0">
                <a:solidFill>
                  <a:schemeClr val="bg1"/>
                </a:solidFill>
              </a:rPr>
              <a:t> </a:t>
            </a:r>
            <a:r>
              <a:rPr lang="en-US" altLang="zh-CN" sz="4800" b="1" dirty="0" smtClean="0">
                <a:solidFill>
                  <a:schemeClr val="bg1"/>
                </a:solidFill>
              </a:rPr>
              <a:t>PPT</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100" y="793750"/>
            <a:ext cx="11064240" cy="4092575"/>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本文研究了音乐网站与分享平台的设计与实现，在文章开端首先对个研究背景、研究现状和研究内容作了简单的介绍，然后通过系统分析，引申出本系统研究的主要内容。</a:t>
            </a:r>
            <a:endParaRPr lang="zh-CN" altLang="en-US" sz="2000" dirty="0" smtClean="0"/>
          </a:p>
          <a:p>
            <a:r>
              <a:rPr lang="zh-CN" altLang="en-US" sz="2000" dirty="0" smtClean="0"/>
              <a:t>通过对Java语言和MYSQL数据库的简介，从硬件和软件两反面说明了音乐网站与分享平台的设计与实现的可行性，本文结论及研究成果如下：实现了Java与MYSQL相结合构建的音乐网站与分享平台 ，我感触到学习一门新技术，最重要的是实践，只有多动手才能尽快掌握它，一个系统的开发，经验是最重要的，经验不足，就难免会有许多考虑不周之处。要想吸引更多的用户，系统的界面必须要美观、有特色、友好，功能要健全。</a:t>
            </a:r>
            <a:endParaRPr lang="zh-CN" altLang="en-US" sz="2000" dirty="0" smtClean="0"/>
          </a:p>
          <a:p>
            <a:r>
              <a:rPr lang="zh-CN" altLang="en-US" sz="2000" dirty="0" smtClean="0"/>
              <a:t>由于在此之前对于Java知识并不了解，所以从一开始就碰到许多困难，例如一开始的页面显示不规范、数据库连接有问题已经无法实现参数的传递等等，不过通过我不断的查阅相关的资料，以及向老师同学请教，最后出现的所有的问题都得到了解决，通过这次的系统开发，我学到了很多的知识，也明白了自己在哪些方面有不足的地方，尤其是学会如何从大量的信息中筛选出所需有用的信息。</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43174"/>
            <a:ext cx="11520487" cy="1814830"/>
          </a:xfrm>
          <a:prstGeom prst="rect">
            <a:avLst/>
          </a:prstGeom>
        </p:spPr>
        <p:txBody>
          <a:bodyPr wrap="square">
            <a:spAutoFit/>
          </a:bodyPr>
          <a:lstStyle/>
          <a:p>
            <a:r>
              <a:rPr sz="1600" dirty="0" smtClean="0"/>
              <a:t>[1]  王玉英. 基于Java的MySQL数据库访问技术[J]. 现代计算机：专业版, 2018, 19(14):63-66 </a:t>
            </a:r>
            <a:endParaRPr sz="1600" dirty="0" smtClean="0"/>
          </a:p>
          <a:p>
            <a:r>
              <a:rPr sz="1600" dirty="0" smtClean="0"/>
              <a:t>[2]  陈Maydene Fisher, Jon Ellis, Jonathan Bruce著. JDBC API Tutorial and Reference, Third Edition. 11 June, 2018[3] Jason Brittain Ian F.Darwin[美]. Tomcat权威指南. 北京：中国电力出版社，2018.</a:t>
            </a:r>
            <a:endParaRPr sz="1600" dirty="0" smtClean="0"/>
          </a:p>
          <a:p>
            <a:r>
              <a:rPr sz="1600" dirty="0" smtClean="0"/>
              <a:t>[4] 石正喜. MySQL数据库实用教程. 北京：北京师范大学出版社 2019</a:t>
            </a:r>
            <a:endParaRPr sz="1600" dirty="0" smtClean="0"/>
          </a:p>
          <a:p>
            <a:r>
              <a:rPr sz="1600" dirty="0" smtClean="0"/>
              <a:t>[5] 张海潘.软件工程理论[M] .北京：清华大学出版社,2017.</a:t>
            </a:r>
            <a:endParaRPr sz="1600" dirty="0" smtClean="0"/>
          </a:p>
          <a:p>
            <a:r>
              <a:rPr sz="1600" dirty="0" smtClean="0"/>
              <a:t>[6]  Patrick O’Neil Elizabeth O’Neil[英]等.数据库-原理、编程与性能（第二版 影印版）[M].北京:高教育出版社,2017.</a:t>
            </a:r>
            <a:endParaRPr sz="1600" dirty="0" smtClean="0"/>
          </a:p>
          <a:p>
            <a:r>
              <a:rPr sz="1600" dirty="0" smtClean="0"/>
              <a:t>[7] 王雨竹. MySQL入门经典. 北京：机械工业出版社 2017[8] 邓子云.Java网络编程从基础到实践[M].北京:电子工业出版社,2019. </a:t>
            </a:r>
            <a:endParaRPr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02095" y="132715"/>
            <a:ext cx="5470525" cy="345122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dirty="0" smtClean="0">
                <a:solidFill>
                  <a:schemeClr val="tx1"/>
                </a:solidFill>
              </a:rPr>
              <a:t>本论文主要论述了如何使用JAVA语言开发一个音乐网站与分享平台 ，本系统将严格按照软件开发流程进行各个阶段的工作，采用B/S架构，面向对象编程思想进行项目开发。在引言中，作者将论述音乐网站与分享平台的当前背景以及系统开发的目的，后续章节将严格按照软件开发流程，对系统进行各个阶段分析设计。</a:t>
            </a:r>
            <a:endParaRPr dirty="0" smtClean="0">
              <a:solidFill>
                <a:schemeClr val="tx1"/>
              </a:solidFill>
            </a:endParaRPr>
          </a:p>
          <a:p>
            <a:r>
              <a:rPr dirty="0" smtClean="0">
                <a:solidFill>
                  <a:schemeClr val="tx1"/>
                </a:solidFill>
              </a:rPr>
              <a:t>音乐网站与分享平台的主要使用者分为管理员和用户，实现功能包括管理员：首页、个人中心、用户管理、音乐资讯管理、音乐翻唱管理、在线听歌管理、留言板管理、系统管理，用户：首页、个人中心、音乐翻唱管理、我的收藏管理，前台首页；首页、音乐资讯、音乐翻唱、在线听歌、留言反馈、个人中心、后台管理、客服等功能。由于本网站的功能模块设计比较全面，所以使得整个音乐网站与分享平台信息管理的过程得以实现。</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研究背景</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42290" y="1083310"/>
            <a:ext cx="11390630" cy="3415030"/>
          </a:xfrm>
          <a:prstGeom prst="rect">
            <a:avLst/>
          </a:prstGeom>
        </p:spPr>
        <p:txBody>
          <a:bodyPr wrap="square">
            <a:spAutoFit/>
          </a:bodyPr>
          <a:lstStyle/>
          <a:p>
            <a:r>
              <a:rPr lang="zh-CN" altLang="en-US" dirty="0" smtClean="0"/>
              <a:t> 随着网络不断的普及发展，音乐网站与分享平台依靠网络技术的支持得到了快速的发展，首先要从用户的实际需求出发，通过了解用户的需求开发出具有针对性的首页、音乐资讯、音乐翻唱、在线听歌、留言反馈、个人中心、后台管理、客服功能，利用目前网络给用户带来的方便快捷这一特点对系统进行调整，设计的系统让用户的使用起来更加方便，本系统的主要目的就是给用户带来快捷与高效、安全，用户只要在家中就可以进行操作[1]。同时随着电子商务的发展网上音乐网站与分享平台已经受到广大用户的关注。</a:t>
            </a:r>
            <a:endParaRPr lang="zh-CN" altLang="en-US" dirty="0" smtClean="0"/>
          </a:p>
          <a:p>
            <a:r>
              <a:rPr lang="zh-CN" altLang="en-US" dirty="0" smtClean="0"/>
              <a:t>互联网发展至今，已经解决了很多我们解决不了的难题，使得我们工作更加便捷，提高了我们的工作效率。目前各行各业都在运用网络信息管理程序，不同的用户也都接触到信息管理，特别是在各大电商行业广泛的应运起来。通过对当前网络环境发展的分析与总结，开发音乐网站与分享平台可以改变以往的音乐网站与分享平台方式，改变传统线下音乐网站与分享平台的状态，由于用户的不断增多，使用传统的线下音乐网站与分享平台模式已经远远不能满足于用户需求了，而且越来越多的商家也在开通线上进行音乐网站与分享平台，所以开发一个音乐网站与分享平台可以解决商家不利于线下音乐网站与分享平台的问题，同时商家可以利用网络对音乐翻唱进行管理，设计的网站保证信息的完整安全，这样才能提高工作效率，保证系统安全正常的运行[2]。</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148715" y="8255"/>
            <a:ext cx="3841750"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Spring Boot框架</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593266" y="1119607"/>
            <a:ext cx="5080000" cy="2061210"/>
          </a:xfrm>
          <a:prstGeom prst="rect">
            <a:avLst/>
          </a:prstGeom>
          <a:noFill/>
          <a:ln w="9525">
            <a:noFill/>
          </a:ln>
        </p:spPr>
        <p:txBody>
          <a:bodyPr wrap="square">
            <a:spAutoFit/>
          </a:bodyPr>
          <a:lstStyle/>
          <a:p>
            <a:r>
              <a:rPr lang="zh-CN" altLang="en-US" sz="1600" dirty="0" smtClean="0"/>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lang="zh-CN" altLang="en-US" sz="1600" dirty="0" smtClean="0"/>
          </a:p>
          <a:p>
            <a:r>
              <a:rPr lang="zh-CN" altLang="en-US" sz="1600" dirty="0" smtClean="0"/>
              <a:t>Spring Boot特点：</a:t>
            </a:r>
            <a:endParaRPr lang="zh-CN" altLang="en-US" sz="1600" dirty="0" smtClean="0"/>
          </a:p>
          <a:p>
            <a:r>
              <a:rPr lang="zh-CN" altLang="en-US" sz="1600" dirty="0" smtClean="0"/>
              <a:t>1、创建一个单独的Spring应用程序；</a:t>
            </a:r>
            <a:endParaRPr lang="zh-CN" altLang="en-US" sz="1600" dirty="0" smtClean="0"/>
          </a:p>
          <a:p>
            <a:r>
              <a:rPr lang="zh-CN" altLang="en-US" sz="1600" dirty="0" smtClean="0"/>
              <a:t>2、嵌入式Tomcat，无需部署WAR文件；</a:t>
            </a:r>
            <a:endParaRPr lang="zh-CN" alt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337310" y="57785"/>
            <a:ext cx="7626985" cy="521970"/>
          </a:xfrm>
          <a:prstGeom prst="rect">
            <a:avLst/>
          </a:prstGeom>
          <a:noFill/>
        </p:spPr>
        <p:txBody>
          <a:bodyPr wrap="square" rtlCol="0">
            <a:spAutoFit/>
          </a:bodyPr>
          <a:lstStyle/>
          <a:p>
            <a:r>
              <a:rPr lang="zh-CN" altLang="en-US" sz="2800" dirty="0" smtClean="0"/>
              <a:t>系统结构图</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615" name="对象 -2147482616"/>
          <p:cNvGraphicFramePr/>
          <p:nvPr/>
        </p:nvGraphicFramePr>
        <p:xfrm>
          <a:off x="299085" y="863600"/>
          <a:ext cx="11214735" cy="5995035"/>
        </p:xfrm>
        <a:graphic>
          <a:graphicData uri="http://schemas.openxmlformats.org/presentationml/2006/ole">
            <mc:AlternateContent xmlns:mc="http://schemas.openxmlformats.org/markup-compatibility/2006">
              <mc:Choice xmlns:v="urn:schemas-microsoft-com:vml" Requires="v">
                <p:oleObj spid="_x0000_s9" name="" r:id="rId1" imgW="20904200" imgH="13690600" progId="Visio.Drawing.15">
                  <p:embed/>
                </p:oleObj>
              </mc:Choice>
              <mc:Fallback>
                <p:oleObj name="" r:id="rId1" imgW="20904200" imgH="13690600" progId="Visio.Drawing.15">
                  <p:embed/>
                  <p:pic>
                    <p:nvPicPr>
                      <p:cNvPr id="0" name="图片 8"/>
                      <p:cNvPicPr/>
                      <p:nvPr/>
                    </p:nvPicPr>
                    <p:blipFill>
                      <a:blip r:embed="rId2"/>
                      <a:stretch>
                        <a:fillRect/>
                      </a:stretch>
                    </p:blipFill>
                    <p:spPr>
                      <a:xfrm>
                        <a:off x="299085" y="863600"/>
                        <a:ext cx="11214735" cy="599503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3722370" cy="645160"/>
          </a:xfrm>
          <a:prstGeom prst="rect">
            <a:avLst/>
          </a:prstGeom>
          <a:noFill/>
        </p:spPr>
        <p:txBody>
          <a:bodyPr wrap="square" rtlCol="0">
            <a:spAutoFit/>
          </a:bodyPr>
          <a:lstStyle/>
          <a:p>
            <a:pPr>
              <a:defRPr/>
            </a:pPr>
            <a:r>
              <a:rPr kumimoji="0" lang="zh-CN" sz="3600" b="0" i="0" kern="0" cap="none" spc="0" normalizeH="0" baseline="0" noProof="0" dirty="0" smtClean="0">
                <a:latin typeface="黑体" panose="02010609060101010101" charset="-122"/>
                <a:ea typeface="黑体" panose="02010609060101010101" charset="-122"/>
              </a:rPr>
              <a:t>管理员功能图</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623" name="对象 -2147482624"/>
          <p:cNvGraphicFramePr>
            <a:graphicFrameLocks noChangeAspect="1"/>
          </p:cNvGraphicFramePr>
          <p:nvPr/>
        </p:nvGraphicFramePr>
        <p:xfrm>
          <a:off x="715645" y="755015"/>
          <a:ext cx="10337165" cy="5990590"/>
        </p:xfrm>
        <a:graphic>
          <a:graphicData uri="http://schemas.openxmlformats.org/presentationml/2006/ole">
            <mc:AlternateContent xmlns:mc="http://schemas.openxmlformats.org/markup-compatibility/2006">
              <mc:Choice xmlns:v="urn:schemas-microsoft-com:vml" Requires="v">
                <p:oleObj spid="_x0000_s9" name="" r:id="rId1" imgW="5803900" imgH="3225800" progId="Visio.Drawing.11">
                  <p:embed/>
                </p:oleObj>
              </mc:Choice>
              <mc:Fallback>
                <p:oleObj name="" r:id="rId1" imgW="5803900" imgH="3225800" progId="Visio.Drawing.11">
                  <p:embed/>
                  <p:pic>
                    <p:nvPicPr>
                      <p:cNvPr id="0" name="图片 8"/>
                      <p:cNvPicPr/>
                      <p:nvPr/>
                    </p:nvPicPr>
                    <p:blipFill>
                      <a:blip r:embed="rId2"/>
                      <a:stretch>
                        <a:fillRect/>
                      </a:stretch>
                    </p:blipFill>
                    <p:spPr>
                      <a:xfrm>
                        <a:off x="715645" y="755015"/>
                        <a:ext cx="10337165" cy="599059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管理员登录模块</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4" name="图片 25"/>
          <p:cNvPicPr>
            <a:picLocks noChangeAspect="1"/>
          </p:cNvPicPr>
          <p:nvPr/>
        </p:nvPicPr>
        <p:blipFill>
          <a:blip r:embed="rId1"/>
          <a:stretch>
            <a:fillRect/>
          </a:stretch>
        </p:blipFill>
        <p:spPr>
          <a:xfrm>
            <a:off x="635" y="727710"/>
            <a:ext cx="12190730" cy="61309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16280" y="771525"/>
            <a:ext cx="11015980" cy="3476625"/>
          </a:xfrm>
          <a:prstGeom prst="rect">
            <a:avLst/>
          </a:prstGeom>
        </p:spPr>
        <p:txBody>
          <a:bodyPr wrap="square">
            <a:spAutoFit/>
          </a:bodyPr>
          <a:lstStyle/>
          <a:p>
            <a:r>
              <a:rPr lang="en-US" sz="2000" dirty="0" smtClean="0"/>
              <a:t> </a:t>
            </a:r>
            <a:endParaRPr lang="zh-CN" altLang="en-US" sz="2000" dirty="0" smtClean="0"/>
          </a:p>
          <a:p>
            <a:r>
              <a:rPr lang="zh-CN" altLang="en-US" sz="2000" dirty="0" smtClean="0"/>
              <a:t>系统测试主要是判断系统是否可以正常运行，功能模块是否可以实现操作。程序代码中是否有错误出现。测试程序是开发过程中的一个主要问题。就算系统完成的再好，再进行程序测试时也会发现一个从来没有被发现的错误信息。</a:t>
            </a:r>
            <a:endParaRPr lang="zh-CN" altLang="en-US" sz="2000" dirty="0" smtClean="0"/>
          </a:p>
          <a:p>
            <a:r>
              <a:rPr lang="zh-CN" altLang="en-US" sz="2000" dirty="0" smtClean="0"/>
              <a:t>测试不仅是系统开发的开始，而且应该贯穿整个系统的整个生命周期。评估系统质量的方法不局限于系统编码和过程，应该与软件设计工作和历史需求分析密切相关。系统错误，不一定是代码错误，可能是阶段的设计摘要和设计细节存在问题，问题也可能出现在需求分析阶段[13]。从实际情况来看，最初的问题很可能是一个小错误，根据按钮的原理，按钮后的按钮位错将是所有位错。该系统的原因也同样适用，随着后续的开发工作，误差将越来越严重。因此就应该对系统进行测试，在一开始就发现系统中存在的问题，就能保证以后系统能够正常稳定的运行。在测试系统中，开发人员应该站在用户的角度来处理测试工作，而现在主要的测试方法是黑盒测试。</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2478</Words>
  <Application>WPS 演示</Application>
  <PresentationFormat>自定义</PresentationFormat>
  <Paragraphs>51</Paragraphs>
  <Slides>12</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5" baseType="lpstr">
      <vt:lpstr>Arial</vt:lpstr>
      <vt:lpstr>宋体</vt:lpstr>
      <vt:lpstr>Wingdings</vt:lpstr>
      <vt:lpstr>Segoe UI Light</vt:lpstr>
      <vt:lpstr>黑体</vt:lpstr>
      <vt:lpstr>Segoe UI</vt:lpstr>
      <vt:lpstr>微软雅黑</vt:lpstr>
      <vt:lpstr>Arial Unicode MS</vt:lpstr>
      <vt:lpstr>等线</vt:lpstr>
      <vt:lpstr>Calibri</vt:lpstr>
      <vt:lpstr>office 1</vt:lpstr>
      <vt:lpstr>Visio.Drawing.15</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真诚勇恒</cp:lastModifiedBy>
  <cp:revision>36</cp:revision>
  <dcterms:created xsi:type="dcterms:W3CDTF">2019-12-31T02:46:00Z</dcterms:created>
  <dcterms:modified xsi:type="dcterms:W3CDTF">2021-01-16T07:06:14Z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