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2" r:id="rId7"/>
    <p:sldId id="346" r:id="rId8"/>
    <p:sldId id="347" r:id="rId9"/>
    <p:sldId id="348" r:id="rId10"/>
    <p:sldId id="263" r:id="rId11"/>
    <p:sldId id="271" r:id="rId12"/>
    <p:sldId id="344" r:id="rId13"/>
    <p:sldId id="272" r:id="rId14"/>
    <p:sldId id="345" r:id="rId15"/>
    <p:sldId id="264" r:id="rId16"/>
    <p:sldId id="265" r:id="rId17"/>
    <p:sldId id="319" r:id="rId18"/>
  </p:sldIdLst>
  <p:sldSz cx="9144000" cy="6858000" type="screen4x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33170" y="1430655"/>
            <a:ext cx="6060440" cy="1269365"/>
          </a:xfrm>
        </p:spPr>
        <p:txBody>
          <a:bodyPr>
            <a:normAutofit fontScale="90000"/>
          </a:bodyPr>
          <a:lstStyle/>
          <a:p>
            <a:r>
              <a:rPr lang="zh-CN" altLang="en-US" dirty="0"/>
              <a:t>微服务在线教育系统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ym typeface="+mn-ea"/>
              </a:rPr>
              <a:t>课程信息管理</a:t>
            </a:r>
            <a:endParaRPr lang="zh-CN" altLang="zh-CN" sz="4500" dirty="0">
              <a:solidFill>
                <a:schemeClr val="tx2"/>
              </a:solidFill>
              <a:uFillTx/>
              <a:sym typeface="+mn-ea"/>
            </a:endParaRPr>
          </a:p>
        </p:txBody>
      </p:sp>
      <p:sp>
        <p:nvSpPr>
          <p:cNvPr id="3" name="文本框 2"/>
          <p:cNvSpPr txBox="1"/>
          <p:nvPr/>
        </p:nvSpPr>
        <p:spPr>
          <a:xfrm>
            <a:off x="616585" y="1820545"/>
            <a:ext cx="80708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系统管理员可以查看对课程信息信息进行添加，修改，删除以及查询操作。</a:t>
            </a:r>
            <a:endParaRPr lang="zh-CN" altLang="zh-CN" sz="1600" dirty="0">
              <a:sym typeface="+mn-ea"/>
            </a:endParaRPr>
          </a:p>
        </p:txBody>
      </p:sp>
      <p:pic>
        <p:nvPicPr>
          <p:cNvPr id="-2147482401" name="图片 -2147482402"/>
          <p:cNvPicPr>
            <a:picLocks noChangeAspect="1"/>
          </p:cNvPicPr>
          <p:nvPr/>
        </p:nvPicPr>
        <p:blipFill>
          <a:blip r:embed="rId1"/>
          <a:stretch>
            <a:fillRect/>
          </a:stretch>
        </p:blipFill>
        <p:spPr>
          <a:xfrm>
            <a:off x="1691958" y="2420938"/>
            <a:ext cx="5827395" cy="296100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ym typeface="+mn-ea"/>
              </a:rPr>
              <a:t>学科管理</a:t>
            </a:r>
            <a:endParaRPr lang="zh-CN" altLang="zh-CN" sz="4500" dirty="0">
              <a:solidFill>
                <a:schemeClr val="tx2"/>
              </a:solidFill>
              <a:uFillTx/>
              <a:sym typeface="+mn-ea"/>
            </a:endParaRPr>
          </a:p>
        </p:txBody>
      </p:sp>
      <p:sp>
        <p:nvSpPr>
          <p:cNvPr id="3" name="文本框 2"/>
          <p:cNvSpPr txBox="1"/>
          <p:nvPr/>
        </p:nvSpPr>
        <p:spPr>
          <a:xfrm>
            <a:off x="616585" y="1820545"/>
            <a:ext cx="80708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管理员可以对学科信息进行修改，删除以及查询操作。界面如下图所示：</a:t>
            </a:r>
            <a:endParaRPr lang="zh-CN" altLang="zh-CN" sz="1600" dirty="0">
              <a:sym typeface="+mn-ea"/>
            </a:endParaRPr>
          </a:p>
        </p:txBody>
      </p:sp>
      <p:pic>
        <p:nvPicPr>
          <p:cNvPr id="-2147482397" name="图片 -2147482398"/>
          <p:cNvPicPr>
            <a:picLocks noChangeAspect="1"/>
          </p:cNvPicPr>
          <p:nvPr/>
        </p:nvPicPr>
        <p:blipFill>
          <a:blip r:embed="rId1"/>
          <a:stretch>
            <a:fillRect/>
          </a:stretch>
        </p:blipFill>
        <p:spPr>
          <a:xfrm>
            <a:off x="1739265" y="2419033"/>
            <a:ext cx="5825490" cy="298894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ym typeface="+mn-ea"/>
              </a:rPr>
              <a:t>职业规划管理</a:t>
            </a:r>
            <a:endParaRPr lang="zh-CN" altLang="zh-CN" sz="4500" dirty="0">
              <a:solidFill>
                <a:schemeClr val="tx2"/>
              </a:solidFill>
              <a:uFillTx/>
              <a:sym typeface="+mn-ea"/>
            </a:endParaRPr>
          </a:p>
        </p:txBody>
      </p:sp>
      <p:sp>
        <p:nvSpPr>
          <p:cNvPr id="3" name="文本框 2"/>
          <p:cNvSpPr txBox="1"/>
          <p:nvPr/>
        </p:nvSpPr>
        <p:spPr>
          <a:xfrm>
            <a:off x="615950" y="180403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管理员可以对职业规划信息进行修改操作，还可以对职业规划信息进行查询。界面如下图所示：</a:t>
            </a:r>
            <a:endParaRPr lang="zh-CN" altLang="zh-CN" sz="1600" dirty="0">
              <a:sym typeface="+mn-ea"/>
            </a:endParaRPr>
          </a:p>
        </p:txBody>
      </p:sp>
      <p:pic>
        <p:nvPicPr>
          <p:cNvPr id="-2147482399" name="图片 -2147482400"/>
          <p:cNvPicPr>
            <a:picLocks noChangeAspect="1"/>
          </p:cNvPicPr>
          <p:nvPr/>
        </p:nvPicPr>
        <p:blipFill>
          <a:blip r:embed="rId1"/>
          <a:stretch>
            <a:fillRect/>
          </a:stretch>
        </p:blipFill>
        <p:spPr>
          <a:xfrm>
            <a:off x="1657985" y="2637155"/>
            <a:ext cx="5828030" cy="295275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ym typeface="+mn-ea"/>
              </a:rPr>
              <a:t>我的笔记管理</a:t>
            </a:r>
            <a:endParaRPr lang="zh-CN" altLang="zh-CN" sz="4500" dirty="0">
              <a:solidFill>
                <a:schemeClr val="tx2"/>
              </a:solidFill>
              <a:uFillTx/>
              <a:sym typeface="+mn-ea"/>
            </a:endParaRPr>
          </a:p>
        </p:txBody>
      </p:sp>
      <p:sp>
        <p:nvSpPr>
          <p:cNvPr id="3" name="文本框 2"/>
          <p:cNvSpPr txBox="1"/>
          <p:nvPr/>
        </p:nvSpPr>
        <p:spPr>
          <a:xfrm>
            <a:off x="615950" y="1804035"/>
            <a:ext cx="80708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管理员可以对我的笔记信息进行查看，修改，删除操作。界面如下图所示：</a:t>
            </a:r>
            <a:endParaRPr lang="zh-CN" altLang="zh-CN" sz="1600" dirty="0">
              <a:sym typeface="+mn-ea"/>
            </a:endParaRPr>
          </a:p>
        </p:txBody>
      </p:sp>
      <p:pic>
        <p:nvPicPr>
          <p:cNvPr id="-2147482398" name="图片 -2147482399"/>
          <p:cNvPicPr>
            <a:picLocks noChangeAspect="1"/>
          </p:cNvPicPr>
          <p:nvPr/>
        </p:nvPicPr>
        <p:blipFill>
          <a:blip r:embed="rId1"/>
          <a:stretch>
            <a:fillRect/>
          </a:stretch>
        </p:blipFill>
        <p:spPr>
          <a:xfrm>
            <a:off x="1657033" y="2492693"/>
            <a:ext cx="5829935" cy="302196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a:bodyPr>
          <a:lstStyle/>
          <a:p>
            <a:pPr algn="l"/>
            <a:r>
              <a:rPr lang="zh-CN" altLang="zh-CN" sz="1600" dirty="0"/>
              <a:t>在这次毕业设计中遇到的最困难的方面就是在数据库方面的知识，在刚开始进行毕业设计的时候感觉十分困难，根本不知道该从何处下手，但不断的坚持，设计最终被完成。无论多么的困难，只要能够坚持下来，善于去找到好的材料来研究，在研究中充分利用资源，没有困难是不会被成功解决的。</a:t>
            </a:r>
            <a:endParaRPr lang="zh-CN" altLang="zh-CN" sz="1600" dirty="0"/>
          </a:p>
          <a:p>
            <a:pPr algn="l"/>
            <a:r>
              <a:rPr lang="zh-CN" altLang="zh-CN" sz="1600" dirty="0"/>
              <a:t>在开发系统的过程中，本人运用到了JSP技术和平时学习中所了解的一些技术，通过实现这些技术，大大提高了整个系统的性能。在论文中这些技术都做了比较详细的介绍。本系统还存在很多缺点和不完善的地方，例如有些细节上做的还不够完善，有些功能模块还需要加强。在今后的日子里，能够对这些不足进行改善。</a:t>
            </a:r>
            <a:endParaRPr lang="zh-CN" altLang="zh-CN" sz="1600" dirty="0"/>
          </a:p>
          <a:p>
            <a:pPr algn="l"/>
            <a:r>
              <a:rPr lang="zh-CN" altLang="zh-CN" sz="1600" dirty="0"/>
              <a:t>通过这次最终的毕业设计，平时所学到的知识不仅融合了，而且获得了许多计算机知识。在整个设计过程中明白了许多东西，也培养独立工作能力，树立信心，对自己能力的工作能力，我相信以后会学习和工作生活中有至关重要的作用。同时也大大提高了手的能力，使其难以充分体会探索的乐趣和成功的创作过程，设计过程中汲取的东西，是一笔宝贵的财富。</a:t>
            </a:r>
            <a:endParaRPr lang="zh-CN" altLang="zh-C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经过几个多月的不断学习，我的毕业设计终于如期完成。此次毕业设计是对我们日常所学计算机理论知识的一次综合性评测，也是将理论应用到实践的一项考察。</a:t>
            </a:r>
            <a:endParaRPr lang="zh-CN" altLang="zh-CN" sz="1600" dirty="0"/>
          </a:p>
          <a:p>
            <a:pPr algn="l"/>
            <a:r>
              <a:rPr lang="zh-CN" altLang="zh-CN" sz="1600" dirty="0"/>
              <a:t>首先我要感谢此次指导我的老师，是他的及时纠正我在设计当中出现的问题，使得我的设计高质量完成。指导老师在我本次微服务在线教育系统的开发过程中，为程序、框架的设计、代码等方面以及论文设计提供了很多宝贵的意见，并且为我推荐了许多相关的资料，他的指导和建议使我受益匪浅，通过老师的耐心辅导和指点，我的论文顺利完成，在此，我表示深刻的感谢。</a:t>
            </a:r>
            <a:endParaRPr lang="zh-CN" altLang="zh-CN" sz="1600" dirty="0"/>
          </a:p>
          <a:p>
            <a:pPr algn="l"/>
            <a:r>
              <a:rPr lang="zh-CN" altLang="zh-CN" sz="1600" dirty="0"/>
              <a:t>我也要感谢帮助过我的同学们，和我一起探讨论文的不足，给我的设计提出宝贵的建议，在这次设计中他们的帮助使得我的设计更加完善更加具体。</a:t>
            </a:r>
            <a:endParaRPr lang="zh-CN" altLang="zh-CN" sz="1600" dirty="0"/>
          </a:p>
          <a:p>
            <a:pPr algn="l"/>
            <a:r>
              <a:rPr lang="zh-CN" altLang="zh-CN" sz="1600" dirty="0"/>
              <a:t>最后，我也要感谢学校为我们提供了一个良好的学校环境。祝愿学校的领导指导老师以及和我一起奋斗的同学们工作顺利，事业有成，也要祝愿学校的前景更加辉煌。</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随着计算机技术的发展以及计算机网络的逐渐普及，互联网成为人们查找信息的重要场所，二十一世纪是信息的时代，所以信息的管理显得特别重要。因此，使用计算机来管理微服务在线教育系统的相关信息成为必然。开发合适的微服务在线教育系统，可以方便管理人员对微服务在线教育系统的管理，提高信息管理工作效率及查询效率，有利于更好的为人们服务。</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随着互联网技术的快速发展，网络时代的到来，网络信息也将会改变当今社会。各行各业在日常企业经营管理等方面也在慢慢的向规范化和网络化趋势汇合。微服务在线教育系统的信息化程度体现在将互联网与信息技术应用于经营与管理，以现代化工具代替传统手工作业。无疑，使用网络信息化管理使信息管理更先进、更高效、更科学，信息交流更迅速。</a:t>
            </a:r>
            <a:endParaRPr lang="zh-CN" altLang="zh-CN" sz="1600" dirty="0"/>
          </a:p>
          <a:p>
            <a:pPr algn="l"/>
            <a:r>
              <a:rPr lang="zh-CN" altLang="zh-CN" sz="1600" dirty="0"/>
              <a:t>对于之前微服务在线教育系统的管理，大部分都是使用传统的人工方式去管理，这样导致了管理效率低下、出错频率高。而且，时间一长的话，积累下来的数据信息不容易保存，对于查询、更新还有维护会带来不少问题。对于数据交接也存在很大的隐患。如果采用电子化的存储方式就会带来很大的改善，而且给用户的查询带来了很大便利，因此设计一个微服务在线教育系统刻不容缓，能够提高信息的管理水平。</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altLang="zh-CN" sz="1600" dirty="0"/>
              <a:t>微服务在线教育系统采用的开发框架为springcloud框架，开发工具采用</a:t>
            </a:r>
            <a:r>
              <a:rPr lang="en-US" sz="1600" dirty="0"/>
              <a:t>Eclipse</a:t>
            </a:r>
            <a:r>
              <a:rPr altLang="zh-CN" sz="1600" dirty="0"/>
              <a:t>，服务器用的是Tomcat。编码语言是Java，数据库采用Mysql数据库。</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系统</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设计的功能结构图如下图所示：</a:t>
            </a:r>
            <a:endParaRPr lang="zh-CN" altLang="zh-CN" sz="1600" dirty="0">
              <a:sym typeface="+mn-ea"/>
            </a:endParaRPr>
          </a:p>
        </p:txBody>
      </p:sp>
      <p:graphicFrame>
        <p:nvGraphicFramePr>
          <p:cNvPr id="-2147482406" name="Object 218"/>
          <p:cNvGraphicFramePr/>
          <p:nvPr/>
        </p:nvGraphicFramePr>
        <p:xfrm>
          <a:off x="1939290" y="2434590"/>
          <a:ext cx="5265420" cy="1988820"/>
        </p:xfrm>
        <a:graphic>
          <a:graphicData uri="http://schemas.openxmlformats.org/presentationml/2006/ole">
            <mc:AlternateContent xmlns:mc="http://schemas.openxmlformats.org/markup-compatibility/2006">
              <mc:Choice xmlns:v="urn:schemas-microsoft-com:vml" Requires="v">
                <p:oleObj spid="_x0000_s3076" name="" r:id="rId1" imgW="7099300" imgH="2681605" progId="Visio.Drawing.11">
                  <p:embed/>
                </p:oleObj>
              </mc:Choice>
              <mc:Fallback>
                <p:oleObj name="" r:id="rId1" imgW="7099300" imgH="2681605" progId="Visio.Drawing.11">
                  <p:embed/>
                  <p:pic>
                    <p:nvPicPr>
                      <p:cNvPr id="0" name="图片 3075"/>
                      <p:cNvPicPr/>
                      <p:nvPr/>
                    </p:nvPicPr>
                    <p:blipFill>
                      <a:blip r:embed="rId2"/>
                      <a:stretch>
                        <a:fillRect/>
                      </a:stretch>
                    </p:blipFill>
                    <p:spPr>
                      <a:xfrm>
                        <a:off x="1939290" y="2434590"/>
                        <a:ext cx="5265420" cy="198882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课程信息的实体属性图</a:t>
            </a:r>
            <a:br>
              <a:rPr lang="zh-CN" altLang="zh-CN" dirty="0"/>
            </a:br>
            <a:endParaRPr lang="zh-CN" altLang="zh-CN" b="1" dirty="0"/>
          </a:p>
        </p:txBody>
      </p:sp>
      <p:graphicFrame>
        <p:nvGraphicFramePr>
          <p:cNvPr id="-2147482405" name="Object 219"/>
          <p:cNvGraphicFramePr/>
          <p:nvPr/>
        </p:nvGraphicFramePr>
        <p:xfrm>
          <a:off x="2162175" y="1881188"/>
          <a:ext cx="4819650" cy="3095625"/>
        </p:xfrm>
        <a:graphic>
          <a:graphicData uri="http://schemas.openxmlformats.org/presentationml/2006/ole">
            <mc:AlternateContent xmlns:mc="http://schemas.openxmlformats.org/markup-compatibility/2006">
              <mc:Choice xmlns:v="urn:schemas-microsoft-com:vml" Requires="v">
                <p:oleObj spid="_x0000_s4" name="" r:id="rId1" imgW="6426200" imgH="4127500" progId="Visio.Drawing.11">
                  <p:embed/>
                </p:oleObj>
              </mc:Choice>
              <mc:Fallback>
                <p:oleObj name="" r:id="rId1" imgW="6426200" imgH="4127500" progId="Visio.Drawing.11">
                  <p:embed/>
                  <p:pic>
                    <p:nvPicPr>
                      <p:cNvPr id="0" name="图片 3"/>
                      <p:cNvPicPr/>
                      <p:nvPr/>
                    </p:nvPicPr>
                    <p:blipFill>
                      <a:blip r:embed="rId2"/>
                      <a:stretch>
                        <a:fillRect/>
                      </a:stretch>
                    </p:blipFill>
                    <p:spPr>
                      <a:xfrm>
                        <a:off x="2162175" y="1881188"/>
                        <a:ext cx="4819650" cy="309562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教育资讯信息实体属性图</a:t>
            </a:r>
            <a:br>
              <a:rPr lang="zh-CN" altLang="zh-CN" dirty="0"/>
            </a:br>
            <a:endParaRPr lang="zh-CN" altLang="zh-CN" b="1" dirty="0"/>
          </a:p>
        </p:txBody>
      </p:sp>
      <p:graphicFrame>
        <p:nvGraphicFramePr>
          <p:cNvPr id="-2147482404" name="Object 220"/>
          <p:cNvGraphicFramePr/>
          <p:nvPr/>
        </p:nvGraphicFramePr>
        <p:xfrm>
          <a:off x="2162175" y="2419350"/>
          <a:ext cx="4819650" cy="2019300"/>
        </p:xfrm>
        <a:graphic>
          <a:graphicData uri="http://schemas.openxmlformats.org/presentationml/2006/ole">
            <mc:AlternateContent xmlns:mc="http://schemas.openxmlformats.org/markup-compatibility/2006">
              <mc:Choice xmlns:v="urn:schemas-microsoft-com:vml" Requires="v">
                <p:oleObj spid="_x0000_s3076" name="" r:id="rId1" imgW="6426200" imgH="2692400" progId="Visio.Drawing.11">
                  <p:embed/>
                </p:oleObj>
              </mc:Choice>
              <mc:Fallback>
                <p:oleObj name="" r:id="rId1" imgW="6426200" imgH="2692400" progId="Visio.Drawing.11">
                  <p:embed/>
                  <p:pic>
                    <p:nvPicPr>
                      <p:cNvPr id="0" name="图片 3075"/>
                      <p:cNvPicPr/>
                      <p:nvPr/>
                    </p:nvPicPr>
                    <p:blipFill>
                      <a:blip r:embed="rId2"/>
                      <a:stretch>
                        <a:fillRect/>
                      </a:stretch>
                    </p:blipFill>
                    <p:spPr>
                      <a:xfrm>
                        <a:off x="2162175" y="2419350"/>
                        <a:ext cx="4819650" cy="201930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留言板信息实体属性图</a:t>
            </a:r>
            <a:br>
              <a:rPr lang="zh-CN" altLang="zh-CN" dirty="0"/>
            </a:br>
            <a:endParaRPr lang="zh-CN" altLang="zh-CN" b="1" dirty="0"/>
          </a:p>
        </p:txBody>
      </p:sp>
      <p:graphicFrame>
        <p:nvGraphicFramePr>
          <p:cNvPr id="-2147482403" name="Object 221"/>
          <p:cNvGraphicFramePr/>
          <p:nvPr/>
        </p:nvGraphicFramePr>
        <p:xfrm>
          <a:off x="2162175" y="2419350"/>
          <a:ext cx="4819650" cy="2019300"/>
        </p:xfrm>
        <a:graphic>
          <a:graphicData uri="http://schemas.openxmlformats.org/presentationml/2006/ole">
            <mc:AlternateContent xmlns:mc="http://schemas.openxmlformats.org/markup-compatibility/2006">
              <mc:Choice xmlns:v="urn:schemas-microsoft-com:vml" Requires="v">
                <p:oleObj spid="_x0000_s4" name="" r:id="rId1" imgW="6426200" imgH="2692400" progId="Visio.Drawing.11">
                  <p:embed/>
                </p:oleObj>
              </mc:Choice>
              <mc:Fallback>
                <p:oleObj name="" r:id="rId1" imgW="6426200" imgH="2692400" progId="Visio.Drawing.11">
                  <p:embed/>
                  <p:pic>
                    <p:nvPicPr>
                      <p:cNvPr id="0" name="图片 3"/>
                      <p:cNvPicPr/>
                      <p:nvPr/>
                    </p:nvPicPr>
                    <p:blipFill>
                      <a:blip r:embed="rId2"/>
                      <a:stretch>
                        <a:fillRect/>
                      </a:stretch>
                    </p:blipFill>
                    <p:spPr>
                      <a:xfrm>
                        <a:off x="2162175" y="2419350"/>
                        <a:ext cx="4819650" cy="201930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用户管理</a:t>
            </a:r>
            <a:endParaRPr lang="zh-CN" altLang="zh-CN" sz="4500" dirty="0">
              <a:solidFill>
                <a:schemeClr val="tx2"/>
              </a:solidFill>
              <a:uFillTx/>
              <a:sym typeface="+mn-ea"/>
            </a:endParaRPr>
          </a:p>
        </p:txBody>
      </p:sp>
      <p:sp>
        <p:nvSpPr>
          <p:cNvPr id="3" name="文本框 2"/>
          <p:cNvSpPr txBox="1"/>
          <p:nvPr/>
        </p:nvSpPr>
        <p:spPr>
          <a:xfrm>
            <a:off x="616585" y="164782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微服务在线教育系统的系统管理员可以管理用户，可以对用户信息添加修改删除以及查询操作。</a:t>
            </a:r>
            <a:endParaRPr lang="zh-CN" altLang="zh-CN" sz="1600" dirty="0">
              <a:sym typeface="+mn-ea"/>
            </a:endParaRPr>
          </a:p>
        </p:txBody>
      </p:sp>
      <p:pic>
        <p:nvPicPr>
          <p:cNvPr id="-2147482402" name="图片 -2147482403"/>
          <p:cNvPicPr>
            <a:picLocks noChangeAspect="1"/>
          </p:cNvPicPr>
          <p:nvPr/>
        </p:nvPicPr>
        <p:blipFill>
          <a:blip r:embed="rId1"/>
          <a:stretch>
            <a:fillRect/>
          </a:stretch>
        </p:blipFill>
        <p:spPr>
          <a:xfrm>
            <a:off x="1739900" y="2636838"/>
            <a:ext cx="5824220" cy="2936875"/>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OGNlYjczNjlhNWZlZWYxOGZiZDQzZjU5NjVlYThhZD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1747</Words>
  <Application>WPS 演示</Application>
  <PresentationFormat>全屏显示(4:3)</PresentationFormat>
  <Paragraphs>64</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16</vt:i4>
      </vt:variant>
    </vt:vector>
  </HeadingPairs>
  <TitlesOfParts>
    <vt:vector size="30" baseType="lpstr">
      <vt:lpstr>Arial</vt:lpstr>
      <vt:lpstr>宋体</vt:lpstr>
      <vt:lpstr>Wingdings</vt:lpstr>
      <vt:lpstr>Wingdings 2</vt:lpstr>
      <vt:lpstr>Constantia</vt:lpstr>
      <vt:lpstr>隶书</vt:lpstr>
      <vt:lpstr>Calibri</vt:lpstr>
      <vt:lpstr>微软雅黑</vt:lpstr>
      <vt:lpstr>Arial Unicode MS</vt:lpstr>
      <vt:lpstr>流畅</vt:lpstr>
      <vt:lpstr>Visio.Drawing.11</vt:lpstr>
      <vt:lpstr>Visio.Drawing.11</vt:lpstr>
      <vt:lpstr>Visio.Drawing.11</vt:lpstr>
      <vt:lpstr>Visio.Drawing.11</vt:lpstr>
      <vt:lpstr>图书馆预约占座系统</vt:lpstr>
      <vt:lpstr>研究背景 </vt:lpstr>
      <vt:lpstr>  目的和意义    </vt:lpstr>
      <vt:lpstr>  开发环境    </vt:lpstr>
      <vt:lpstr>       管理员功能结构设计 </vt:lpstr>
      <vt:lpstr>       系统功能结构设计 </vt:lpstr>
      <vt:lpstr>       课程信息的实体属性图 </vt:lpstr>
      <vt:lpstr>       教育资讯信息实体属性图 </vt:lpstr>
      <vt:lpstr>管理员功能介绍</vt:lpstr>
      <vt:lpstr>管理员功能介绍</vt:lpstr>
      <vt:lpstr>课程信息管理</vt:lpstr>
      <vt:lpstr>管理员功能介绍</vt:lpstr>
      <vt:lpstr>职业规划管理</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53</cp:revision>
  <dcterms:created xsi:type="dcterms:W3CDTF">2017-03-01T09:14:00Z</dcterms:created>
  <dcterms:modified xsi:type="dcterms:W3CDTF">2022-05-13T06:27:23Z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2052-11.1.0.11636</vt:lpwstr>
  </property>
  <property fmtid="{D5CDD505-2E9C-101B-9397-08002B2CF9AE}" pid="4" name="ICV">
    <vt:lpwstr>653A8F23DBC949A7AD95DAA31979697A</vt:lpwstr>
  </property>
</Properties>
</file>