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58" r:id="rId5"/>
    <p:sldId id="259" r:id="rId6"/>
    <p:sldId id="260" r:id="rId7"/>
    <p:sldId id="278" r:id="rId8"/>
    <p:sldId id="262" r:id="rId9"/>
    <p:sldId id="280" r:id="rId10"/>
    <p:sldId id="281" r:id="rId11"/>
    <p:sldId id="282" r:id="rId12"/>
    <p:sldId id="283" r:id="rId13"/>
    <p:sldId id="275" r:id="rId14"/>
    <p:sldId id="276" r:id="rId15"/>
    <p:sldId id="290" r:id="rId16"/>
    <p:sldId id="27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1DA9C3-970E-4946-A062-1362C33E617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349DC9-ADBA-4C44-A757-972667D925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742315"/>
            <a:ext cx="9144000" cy="1210310"/>
          </a:xfrm>
        </p:spPr>
        <p:txBody>
          <a:bodyPr>
            <a:noAutofit/>
          </a:bodyPr>
          <a:lstStyle/>
          <a:p>
            <a:r>
              <a:rPr lang="en-US" altLang="zh-CN" sz="4800" u="sng" dirty="0" smtClean="0">
                <a:effectLst/>
              </a:rPr>
              <a:t>  </a:t>
            </a:r>
            <a:r>
              <a:rPr lang="zh-CN" altLang="en-US" sz="6000" u="sng" dirty="0" smtClean="0">
                <a:effectLst/>
              </a:rPr>
              <a:t>图书个性化推荐系统</a:t>
            </a:r>
            <a:r>
              <a:rPr lang="en-US" sz="6000" u="sng" dirty="0" smtClean="0">
                <a:effectLst/>
              </a:rPr>
              <a:t>PPT</a:t>
            </a:r>
            <a:endParaRPr lang="en-US" sz="6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95580"/>
            <a:ext cx="8686800" cy="956310"/>
          </a:xfrm>
        </p:spPr>
        <p:txBody>
          <a:bodyPr/>
          <a:lstStyle/>
          <a:p>
            <a:r>
              <a:rPr lang="zh-CN" altLang="en-US" dirty="0" smtClean="0"/>
              <a:t>系统测试</a:t>
            </a:r>
            <a:endParaRPr lang="zh-CN" altLang="en-US" dirty="0" smtClean="0"/>
          </a:p>
        </p:txBody>
      </p:sp>
      <p:sp>
        <p:nvSpPr>
          <p:cNvPr id="3" name="内容占位符 2"/>
          <p:cNvSpPr/>
          <p:nvPr>
            <p:ph idx="1"/>
          </p:nvPr>
        </p:nvSpPr>
        <p:spPr/>
        <p:txBody>
          <a:bodyPr>
            <a:normAutofit fontScale="70000"/>
          </a:bodyPr>
          <a:p>
            <a:r>
              <a:rPr lang="zh-CN" altLang="en-US"/>
              <a:t>系统测试主要是判断系统是否可以正常运行，功能模块是否可以实现操作。程序代码中是否有错误出现。测试程序是开发过程中的一个主要问题。就算系统完成的再好，再进行程序测试时也会发现一个从来没有被发现的错误信息。</a:t>
            </a:r>
            <a:endParaRPr lang="zh-CN" altLang="en-US"/>
          </a:p>
          <a:p>
            <a:r>
              <a:rPr lang="zh-CN" altLang="en-US"/>
              <a:t>测试不仅是系统开发的开始，而且应该贯穿整个系统的整个生命周期。评估系统质量的方法不局限于系统编码和过程，应该与软件设计工作和历史需求分析密切相关。系统错误，不一定是代码错误，可能是阶段的设计摘要和设计细节存在问题，问题也可能出现在需求分析阶段。从实际情况来看，最初的问题很可能是一个小错误，根据按钮的原理，按钮后的按钮位错将是所有位错。该系统的原因也同样适用，随着后续的开发工作，误差将越来越严重。因此就应该对系统进行测试，在一开始就发现系统中存在的问题，就能保证以后系统能够正常稳定的运行。</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71450"/>
            <a:ext cx="8686800" cy="933450"/>
          </a:xfrm>
        </p:spPr>
        <p:txBody>
          <a:bodyPr/>
          <a:lstStyle/>
          <a:p>
            <a:r>
              <a:rPr lang="zh-CN" altLang="en-US" dirty="0" smtClean="0"/>
              <a:t>测试方案</a:t>
            </a:r>
            <a:endParaRPr lang="zh-CN" altLang="en-US" dirty="0" smtClean="0"/>
          </a:p>
        </p:txBody>
      </p:sp>
      <p:sp>
        <p:nvSpPr>
          <p:cNvPr id="3" name="内容占位符 2"/>
          <p:cNvSpPr/>
          <p:nvPr>
            <p:ph idx="1"/>
          </p:nvPr>
        </p:nvSpPr>
        <p:spPr/>
        <p:txBody>
          <a:bodyPr>
            <a:normAutofit fontScale="70000"/>
          </a:bodyPr>
          <a:p>
            <a:r>
              <a:rPr lang="en-US" altLang="zh-CN"/>
              <a:t>  </a:t>
            </a:r>
            <a:r>
              <a:rPr lang="zh-CN" altLang="en-US"/>
              <a:t>对测试计划的把握是测试方案的重中之重。所有的技术难点应该都被包含在这个测试计划之中。而且我们要保证能与目标形成一致性，以至于能够测试出一些主要存在的错误和一些错误的漏洞。可以完美解决这些问题就只有白盒测试或者黑盒测试。</a:t>
            </a:r>
            <a:endParaRPr lang="zh-CN" altLang="en-US"/>
          </a:p>
          <a:p>
            <a:r>
              <a:rPr lang="zh-CN" altLang="en-US"/>
              <a:t>构造测试是白盒测试的另一个名字，了解与分析程序的结构以及性能功用的，从而我们可以得到最终想要的结果并且观察出是不是每一条程序都能得到。</a:t>
            </a:r>
            <a:endParaRPr lang="zh-CN" altLang="en-US"/>
          </a:p>
          <a:p>
            <a:r>
              <a:rPr lang="zh-CN" altLang="en-US"/>
              <a:t>性能测试是黑盒测试别称，程序本身的运作通过程序的进程来观察，主要是看一下程序是不是能够像我们预期的目标那样发展，看一看我们的程序最终能不能完整的得到我们最后想要的功能和储存想得到的数据，到最后看一下我们的这个程序完整性能不能达到要求。</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1680" y="213360"/>
            <a:ext cx="7144385" cy="915035"/>
          </a:xfrm>
        </p:spPr>
        <p:txBody>
          <a:bodyPr/>
          <a:lstStyle/>
          <a:p>
            <a:pPr algn="l"/>
            <a:r>
              <a:rPr lang="zh-CN" altLang="en-US" dirty="0" smtClean="0"/>
              <a:t>结论</a:t>
            </a:r>
            <a:endParaRPr lang="zh-CN" altLang="en-US" dirty="0" smtClean="0"/>
          </a:p>
        </p:txBody>
      </p:sp>
      <p:sp>
        <p:nvSpPr>
          <p:cNvPr id="2" name="内容占位符 1"/>
          <p:cNvSpPr>
            <a:spLocks noGrp="1"/>
          </p:cNvSpPr>
          <p:nvPr>
            <p:ph idx="1"/>
          </p:nvPr>
        </p:nvSpPr>
        <p:spPr>
          <a:xfrm>
            <a:off x="396875" y="1281430"/>
            <a:ext cx="8495665" cy="4505960"/>
          </a:xfrm>
        </p:spPr>
        <p:txBody>
          <a:bodyPr>
            <a:normAutofit fontScale="60000"/>
          </a:bodyPr>
          <a:lstStyle/>
          <a:p>
            <a:r>
              <a:rPr lang="zh-CN" altLang="en-US" dirty="0" smtClean="0"/>
              <a:t>本文研究了图书个性化推荐系统的设计与实现，在文章开端首先对个研究背景、研究现状和研究内容作了简单的介绍，然后通过系统分析，引申出本系统研究的主要内容。</a:t>
            </a:r>
            <a:endParaRPr lang="zh-CN" altLang="en-US" dirty="0" smtClean="0"/>
          </a:p>
          <a:p>
            <a:r>
              <a:rPr lang="zh-CN" altLang="en-US" dirty="0" smtClean="0"/>
              <a:t>通过对Java语言和MYSQL数据库的简介，从硬件和软件两反面说明了图书个性化推荐系统的设计与实现的可行性，本文结论及研究成果如下：实现了Java与MYSQL相结合构建的图书个性化推荐系统 ，我感触到学习一门新技术，最重要的是实践，只有多动手才能尽快掌握它，一个系统的开发，经验是最重要的，经验不足，就难免会有许多考虑不周之处。要想吸引更多的学生，系统的界面必须要美观、有特色、友好，功能要健全。</a:t>
            </a:r>
            <a:endParaRPr lang="zh-CN" altLang="en-US" dirty="0" smtClean="0"/>
          </a:p>
          <a:p>
            <a:r>
              <a:rPr lang="zh-CN" altLang="en-US" dirty="0" smtClean="0"/>
              <a:t>由于在此之前对于Java知识并不了解，所以从一开始就碰到许多困难，例如一开始的页面显示不规范、数据库连接有问题已经无法实现参数的传递等等，不过通过我不断的查阅相关的资料，以及向老师同学请教，最后出现的所有的问题都得到了解决，通过这次的系统开发，我学到了很多的知识，</a:t>
            </a:r>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1045" y="261620"/>
            <a:ext cx="6062980" cy="793115"/>
          </a:xfrm>
        </p:spPr>
        <p:txBody>
          <a:bodyPr/>
          <a:lstStyle/>
          <a:p>
            <a:pPr algn="l"/>
            <a:r>
              <a:rPr lang="zh-CN" altLang="en-US" dirty="0" smtClean="0"/>
              <a:t>参考文献：</a:t>
            </a:r>
            <a:endParaRPr lang="zh-CN" altLang="en-US" dirty="0"/>
          </a:p>
        </p:txBody>
      </p:sp>
      <p:sp>
        <p:nvSpPr>
          <p:cNvPr id="2" name="内容占位符 1"/>
          <p:cNvSpPr>
            <a:spLocks noGrp="1"/>
          </p:cNvSpPr>
          <p:nvPr>
            <p:ph idx="1"/>
          </p:nvPr>
        </p:nvSpPr>
        <p:spPr>
          <a:xfrm>
            <a:off x="467360" y="1247140"/>
            <a:ext cx="7848600" cy="5278120"/>
          </a:xfrm>
        </p:spPr>
        <p:txBody>
          <a:bodyPr>
            <a:normAutofit fontScale="60000"/>
          </a:bodyPr>
          <a:lstStyle/>
          <a:p>
            <a:r>
              <a:rPr smtClean="0"/>
              <a:t> 王玉英. 基于Java的MySQL数据库访问技术[J]. 现代计算机：专业版, 2018, 19(14):63-66 </a:t>
            </a:r>
            <a:endParaRPr smtClean="0"/>
          </a:p>
          <a:p>
            <a:r>
              <a:rPr smtClean="0"/>
              <a:t>[2]  陈Maydene Fisher, Jon Ellis, Jonathan Bruce著. JDBC API Tutorial and Reference, Third Edition. 11 June, 2018[3] Jason Brittain Ian F.Darwin[美]. Tomcat权威指南. 北京：中国电力出版社，2018.</a:t>
            </a:r>
            <a:endParaRPr smtClean="0"/>
          </a:p>
          <a:p>
            <a:r>
              <a:rPr smtClean="0"/>
              <a:t>[4] 石正喜. MySQL数据库实用教程. 北京：北京师范大学出版社 2019</a:t>
            </a:r>
            <a:endParaRPr smtClean="0"/>
          </a:p>
          <a:p>
            <a:r>
              <a:rPr smtClean="0"/>
              <a:t>[5] 张海潘.软件工程理论[M] .北京：清华大学出版社,2017.</a:t>
            </a:r>
            <a:endParaRPr smtClean="0"/>
          </a:p>
          <a:p>
            <a:r>
              <a:rPr smtClean="0"/>
              <a:t>[6]  Patrick O’Neil Elizabeth O’Neil[英]等.数据库-原理、编程与性能（第二版 影印版）[M].北京:高教育出版社,2017.</a:t>
            </a:r>
            <a:endParaRPr smtClean="0"/>
          </a:p>
          <a:p>
            <a:r>
              <a:rPr smtClean="0"/>
              <a:t>[7] 王雨竹. MySQL入门经典. 北京：机械工业出版社 2017[8] 邓子云.Java网络编程从基础到实践[M].北京:电子工业出版社,2019. </a:t>
            </a:r>
            <a:endParaRPr smtClean="0"/>
          </a:p>
          <a:p>
            <a:r>
              <a:rPr smtClean="0"/>
              <a:t>[9]  陈圣国.Java信息系统设计与开发实例[M].北京：机械工业出版社，2019.</a:t>
            </a:r>
            <a:endParaRPr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83235" y="218440"/>
            <a:ext cx="8508365" cy="815340"/>
          </a:xfrm>
        </p:spPr>
        <p:txBody>
          <a:bodyPr>
            <a:normAutofit/>
          </a:bodyPr>
          <a:p>
            <a:r>
              <a:rPr lang="zh-CN" altLang="en-US"/>
              <a:t>谢辞</a:t>
            </a:r>
            <a:endParaRPr lang="zh-CN" altLang="en-US"/>
          </a:p>
        </p:txBody>
      </p:sp>
      <p:sp>
        <p:nvSpPr>
          <p:cNvPr id="3" name="内容占位符 2"/>
          <p:cNvSpPr>
            <a:spLocks noGrp="1"/>
          </p:cNvSpPr>
          <p:nvPr>
            <p:ph idx="1"/>
          </p:nvPr>
        </p:nvSpPr>
        <p:spPr>
          <a:xfrm>
            <a:off x="137795" y="1209040"/>
            <a:ext cx="8853805" cy="4871085"/>
          </a:xfrm>
        </p:spPr>
        <p:txBody>
          <a:bodyPr>
            <a:normAutofit fontScale="60000"/>
          </a:bodyPr>
          <a:p>
            <a:r>
              <a:rPr lang="en-US" altLang="zh-CN"/>
              <a:t>  </a:t>
            </a:r>
            <a:r>
              <a:rPr lang="zh-CN" altLang="en-US"/>
              <a:t>本次毕业设计圆满的结束了，通过这次毕业设计我学到了很多的知识，也提高了我软件开发的能力，在系统开发设计的过程中，出现了很多的问题，但是通过老师和同学们的帮助，最后所有的问题都得到了解决，因此我要感谢在此过程中对我帮助的老师和同学们，感谢指导老师帮助我选课题，给我做详细的讲解，给我提供设计所需要的各种设备，也经常询问我进度与成果，再有难点的时候给我解决思路，帮助我顺利完成。没有他的指导，也不会有我今天所展现出的成果。</a:t>
            </a:r>
            <a:endParaRPr lang="zh-CN" altLang="en-US"/>
          </a:p>
          <a:p>
            <a:r>
              <a:rPr lang="zh-CN" altLang="en-US"/>
              <a:t>首先我要感谢我的指导老师，指导老师在教学任务繁忙的情况下，抽出时间帮助我纠正我在设计当中出现的问题，并耐性地为我的论文作校正，是他的定期检查和指导使得我们的毕业设计高质量完成。他在我整个课题开发和设计的过程中，为程序的设计、框架的设计、代码的撰写方面以及论文框架的设计提供了很多宝贵的意见，并且为我推荐了许多有用的资料和文献，他的指导和建议使我受益匪浅，有了指导老师的辅导和指点，我论文才能够顺利完成。老师的认真负责的工作态度和治学严谨之道使我们这些即将踏入社会的毕业生受益匪浅。</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71800" y="2780928"/>
            <a:ext cx="3312368" cy="1252728"/>
          </a:xfrm>
        </p:spPr>
        <p:txBody>
          <a:bodyPr/>
          <a:lstStyle/>
          <a:p>
            <a:r>
              <a:rPr lang="zh-CN" altLang="en-US" sz="6000" dirty="0" smtClean="0"/>
              <a:t>谢谢大家！</a:t>
            </a:r>
            <a:endParaRPr lang="zh-CN" altLang="en-US" sz="6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1505" y="179070"/>
            <a:ext cx="7025005" cy="949325"/>
          </a:xfrm>
        </p:spPr>
        <p:txBody>
          <a:bodyPr/>
          <a:lstStyle/>
          <a:p>
            <a:pPr algn="l"/>
            <a:r>
              <a:rPr lang="zh-CN" altLang="en-US" dirty="0" smtClean="0"/>
              <a:t>摘要：</a:t>
            </a:r>
            <a:endParaRPr lang="zh-CN" altLang="en-US" dirty="0"/>
          </a:p>
        </p:txBody>
      </p:sp>
      <p:sp>
        <p:nvSpPr>
          <p:cNvPr id="2" name="内容占位符 1"/>
          <p:cNvSpPr>
            <a:spLocks noGrp="1"/>
          </p:cNvSpPr>
          <p:nvPr>
            <p:ph idx="1"/>
          </p:nvPr>
        </p:nvSpPr>
        <p:spPr>
          <a:xfrm>
            <a:off x="194310" y="1128395"/>
            <a:ext cx="8482330" cy="5180965"/>
          </a:xfrm>
        </p:spPr>
        <p:txBody>
          <a:bodyPr>
            <a:normAutofit fontScale="60000"/>
          </a:bodyPr>
          <a:lstStyle/>
          <a:p>
            <a:r>
              <a:rPr lang="en-US" altLang="zh-CN" dirty="0" smtClean="0"/>
              <a:t>  </a:t>
            </a:r>
            <a:r>
              <a:rPr lang="zh-CN" altLang="en-US" dirty="0" smtClean="0"/>
              <a:t>本论文主要论述了如何使用JAVA语言开发一个图书个性化推荐系统，本系统将严格按照软件开发流程进行各个阶段的工作，采用B/S架构，面向对象编程思想进行项目开发。在引言中，作者将论述图书个性化推荐系统的当前背景以及系统开发的目的，后续章节将严格按照软件开发流程，对系统进行各个阶段分析设计。</a:t>
            </a:r>
            <a:endParaRPr lang="zh-CN" altLang="en-US" dirty="0" smtClean="0"/>
          </a:p>
          <a:p>
            <a:r>
              <a:rPr lang="zh-CN" altLang="en-US" dirty="0" smtClean="0"/>
              <a:t>图书个性化推荐系统的主要使用者分为管理员和学生，实现功能包括管理员：首页、个人中心、学生管理、图书分类管理、图书信息管理、图书预约管理、退换图书管理、管理员管理、留言板管理、系统管理，学生：首页、个人中心、图书预约管理、退换图书管理、我的收藏管理，前台首页；首页、图书信息、好书推荐、留言反馈、个人中心、后台管理等功能。由于本系统的功能模块设计比较全面，所以使得整个图书个性化推荐系统信息管理的过程得以实现。</a:t>
            </a:r>
            <a:endParaRPr lang="zh-CN" altLang="en-US" dirty="0" smtClean="0"/>
          </a:p>
          <a:p>
            <a:r>
              <a:rPr lang="zh-CN" altLang="en-US" dirty="0" smtClean="0"/>
              <a:t>本系统的使用可以实现本图书个性化推荐系统管理的信息化，可以方便管理员进行更加方便快捷的管理，可以提高管理人员的工作效率。</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750" y="264795"/>
            <a:ext cx="7025005" cy="721995"/>
          </a:xfrm>
        </p:spPr>
        <p:txBody>
          <a:bodyPr>
            <a:normAutofit/>
          </a:bodyPr>
          <a:lstStyle/>
          <a:p>
            <a:r>
              <a:rPr lang="zh-CN" dirty="0"/>
              <a:t>研究内容</a:t>
            </a:r>
            <a:endParaRPr lang="zh-CN" dirty="0"/>
          </a:p>
        </p:txBody>
      </p:sp>
      <p:sp>
        <p:nvSpPr>
          <p:cNvPr id="2" name="内容占位符 1"/>
          <p:cNvSpPr>
            <a:spLocks noGrp="1"/>
          </p:cNvSpPr>
          <p:nvPr>
            <p:ph idx="1"/>
          </p:nvPr>
        </p:nvSpPr>
        <p:spPr>
          <a:xfrm>
            <a:off x="145415" y="1153160"/>
            <a:ext cx="8818880" cy="5516245"/>
          </a:xfrm>
        </p:spPr>
        <p:txBody>
          <a:bodyPr>
            <a:noAutofit/>
          </a:bodyPr>
          <a:lstStyle/>
          <a:p>
            <a:r>
              <a:rPr lang="zh-CN" altLang="en-US" sz="1600" dirty="0" smtClean="0"/>
              <a:t> </a:t>
            </a:r>
            <a:r>
              <a:rPr lang="zh-CN" altLang="en-US" sz="2000" dirty="0" smtClean="0"/>
              <a:t>该图书个性化推荐系统的开发和设计根据学生的实际情况出发，对系统的需求进行了详细的分析，然后进行系统的整体设计，最后通过测试使得系统设计的更加完整，可以实现系统中所有的功能，在开始编写论文之前亲自到图书馆借阅Spring Boot书籍，MYSQL数据库书籍等编程书籍，然后针对开发的图书个性化推荐系统 ，去网上查找了很多别人做好的系统，参照他们的设计结果，来对自己的系统进行更加详细的系统的设计，将系统中所有的功能结果一一列举出来，然后进行需求分析，最后对所有的功能模块进行编码，最后完成系统的整体测试，实现系统的正常运行。</a:t>
            </a:r>
            <a:endParaRPr lang="zh-CN" altLang="en-US" sz="2000" dirty="0" smtClean="0"/>
          </a:p>
          <a:p>
            <a:r>
              <a:rPr lang="zh-CN" altLang="en-US" sz="2000" dirty="0" smtClean="0"/>
              <a:t>这次编写的论文包含了6个部分的内容，具体内容如下：</a:t>
            </a:r>
            <a:endParaRPr lang="zh-CN" altLang="en-US" sz="2000" dirty="0" smtClean="0"/>
          </a:p>
          <a:p>
            <a:r>
              <a:rPr lang="zh-CN" altLang="en-US" sz="2000" dirty="0" smtClean="0"/>
              <a:t>第一部分绪论：文章主要从课题背景以及研究现状综合阐述了开发此系统的必要性。</a:t>
            </a:r>
            <a:endParaRPr lang="zh-CN" altLang="en-US" sz="2000" dirty="0" smtClean="0"/>
          </a:p>
          <a:p>
            <a:r>
              <a:rPr lang="zh-CN" altLang="en-US" sz="2000" dirty="0" smtClean="0"/>
              <a:t>第二部分相关技术：系统开发用到的各种技术都大致做出了简介。</a:t>
            </a:r>
            <a:endParaRPr lang="zh-CN" altLang="en-US" sz="2000" dirty="0" smtClean="0"/>
          </a:p>
          <a:p>
            <a:r>
              <a:rPr lang="zh-CN" altLang="en-US" sz="2000" dirty="0" smtClean="0"/>
              <a:t>第三部分系统分析：对系统的可行性分析以及对所有功能需求进行详细的分析，来查看该系统是否具有开发的可能。</a:t>
            </a:r>
            <a:endParaRPr lang="zh-CN" alt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27405" y="120015"/>
            <a:ext cx="7025005" cy="1071880"/>
          </a:xfrm>
        </p:spPr>
        <p:txBody>
          <a:bodyPr/>
          <a:lstStyle/>
          <a:p>
            <a:r>
              <a:rPr dirty="0">
                <a:sym typeface="+mn-ea"/>
              </a:rPr>
              <a:t>JAVA技术</a:t>
            </a:r>
            <a:endParaRPr dirty="0">
              <a:sym typeface="+mn-ea"/>
            </a:endParaRPr>
          </a:p>
        </p:txBody>
      </p:sp>
      <p:sp>
        <p:nvSpPr>
          <p:cNvPr id="2" name="内容占位符 1"/>
          <p:cNvSpPr>
            <a:spLocks noGrp="1"/>
          </p:cNvSpPr>
          <p:nvPr>
            <p:ph idx="1"/>
          </p:nvPr>
        </p:nvSpPr>
        <p:spPr>
          <a:xfrm>
            <a:off x="467360" y="1191895"/>
            <a:ext cx="8065135" cy="4973320"/>
          </a:xfrm>
        </p:spPr>
        <p:txBody>
          <a:bodyPr>
            <a:normAutofit fontScale="70000"/>
          </a:bodyPr>
          <a:lstStyle/>
          <a:p>
            <a:r>
              <a:rPr dirty="0" smtClean="0"/>
              <a:t>JAVA语言是目前软件市场上应用最广泛的语言开发程序。可以在多种平台上运用的，兼容性比较强，适应市面上大多数操作系统，不会出现乱码的现像，其扩展性和维护性都更好，具有分析问题和解决问题的能力，是面向过程的程序设计方便我们编写的代码更强壮。</a:t>
            </a:r>
            <a:endParaRPr dirty="0" smtClean="0"/>
          </a:p>
          <a:p>
            <a:r>
              <a:rPr dirty="0" smtClean="0"/>
              <a:t>JAVA相对其它语言来说，比较简单，编译起来更方便一些，安全可靠性高。不完全统计，现在全世界大约有2000多万人在使用它，JAVA既可以镶嵌使用又可以独力的使用。JAVA大致可以分成两个部分，一种部分是JAVA负责的编译，另一种是JAVA负责的运行。JAVA和C++语言很相像，但JAVA在编程时是一种以对象为导向的方式来进行编译的，使得编出来的软件可以单机使用，也可以在互联网上使用，检查出错更为方便。</a:t>
            </a:r>
            <a:endParaRP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3260" y="71755"/>
            <a:ext cx="7025005" cy="1119505"/>
          </a:xfrm>
        </p:spPr>
        <p:txBody>
          <a:bodyPr/>
          <a:lstStyle/>
          <a:p>
            <a:r>
              <a:rPr lang="zh-CN" altLang="zh-CN" b="1" dirty="0">
                <a:effectLst/>
              </a:rPr>
              <a:t>B/S结构</a:t>
            </a:r>
            <a:endParaRPr lang="zh-CN" altLang="zh-CN" b="1" dirty="0">
              <a:effectLst/>
            </a:endParaRPr>
          </a:p>
        </p:txBody>
      </p:sp>
      <p:sp>
        <p:nvSpPr>
          <p:cNvPr id="2" name="内容占位符 1"/>
          <p:cNvSpPr>
            <a:spLocks noGrp="1"/>
          </p:cNvSpPr>
          <p:nvPr>
            <p:ph idx="1"/>
          </p:nvPr>
        </p:nvSpPr>
        <p:spPr>
          <a:xfrm>
            <a:off x="467360" y="1082040"/>
            <a:ext cx="7992745" cy="5299075"/>
          </a:xfrm>
        </p:spPr>
        <p:txBody>
          <a:bodyPr>
            <a:noAutofit/>
          </a:bodyPr>
          <a:lstStyle/>
          <a:p>
            <a:r>
              <a:rPr lang="zh-CN" altLang="en-US" sz="1900" dirty="0" smtClean="0"/>
              <a:t>B/S（浏览器/服务器）结构是目前主流的网络化的结构模式，它能够把系统核心功能集中在服务器上面，可以帮助系统开发人员简化操作，便于维护和使用。只需要学生在学生端安装360浏览器、谷歌浏览器、QQ浏览器等当前大众浏览器，在电脑里面安装sqlserver、mysql数据库等数据库。安装好的浏览器与服务器端的数据库进行信息数据的交互。很多专门软件能够做到的事情，采用B/S结构模式也能实现，它能够结合Web浏览器技术，ActiveX技术以及多种脚本语言等技术。帮助程序开发者节约了不少开发成本。目前B/S结构成为程序开发主流结构，它最好的地方就是没有地点限制还不用专门安装软件，笔记本或者电脑能够上网就能访问系统。</a:t>
            </a:r>
            <a:endParaRPr lang="zh-CN" altLang="en-US" sz="19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481330"/>
            <a:ext cx="8686800" cy="946150"/>
          </a:xfrm>
        </p:spPr>
        <p:txBody>
          <a:bodyPr>
            <a:normAutofit fontScale="90000"/>
          </a:bodyPr>
          <a:lstStyle/>
          <a:p>
            <a:r>
              <a:rPr altLang="zh-CN" b="1" dirty="0">
                <a:effectLst/>
              </a:rPr>
              <a:t> 系统分析 </a:t>
            </a:r>
            <a:br>
              <a:rPr lang="zh-CN" altLang="zh-CN" b="1" dirty="0">
                <a:effectLst/>
              </a:rPr>
            </a:br>
            <a:endParaRPr lang="zh-CN" altLang="en-US" dirty="0"/>
          </a:p>
        </p:txBody>
      </p:sp>
      <p:sp>
        <p:nvSpPr>
          <p:cNvPr id="3" name="内容占位符 2"/>
          <p:cNvSpPr>
            <a:spLocks noGrp="1"/>
          </p:cNvSpPr>
          <p:nvPr>
            <p:ph idx="1"/>
          </p:nvPr>
        </p:nvSpPr>
        <p:spPr>
          <a:xfrm>
            <a:off x="149860" y="1351915"/>
            <a:ext cx="8841740" cy="4728210"/>
          </a:xfrm>
        </p:spPr>
        <p:txBody>
          <a:bodyPr>
            <a:normAutofit fontScale="60000"/>
          </a:bodyPr>
          <a:lstStyle/>
          <a:p>
            <a:r>
              <a:rPr smtClean="0"/>
              <a:t>3.1 可行性分析</a:t>
            </a:r>
            <a:endParaRPr smtClean="0"/>
          </a:p>
          <a:p>
            <a:r>
              <a:rPr smtClean="0"/>
              <a:t>在系统开发之初要进行系统可行分析，这样做的目的就是使用最小成本解决最大问题，一旦程序开发满足学生需要，带来的好处也是很多的。下面我们将从技术上、操作上、经济上等方面来考虑这个系统到底值不值得开发。</a:t>
            </a:r>
            <a:endParaRPr smtClean="0"/>
          </a:p>
          <a:p>
            <a:r>
              <a:rPr smtClean="0"/>
              <a:t>3.1.1 技术可行性</a:t>
            </a:r>
            <a:endParaRPr smtClean="0"/>
          </a:p>
          <a:p>
            <a:r>
              <a:rPr smtClean="0"/>
              <a:t>本图书个性化推荐系统采用Spring Boot框架、JAVA编程语言和MYSQL数据库进行开发设计，作为计算机专业学生，在学校期间就接触到许多关于编程方面的知识，当然也包括各种编程软件，对他们的了解度也比较熟悉，所以技术开发上面还是有一定把握。</a:t>
            </a:r>
            <a:endParaRPr smtClean="0"/>
          </a:p>
          <a:p>
            <a:r>
              <a:rPr smtClean="0"/>
              <a:t>3.1.2经济可行性</a:t>
            </a:r>
            <a:endParaRPr smtClean="0"/>
          </a:p>
          <a:p>
            <a:r>
              <a:rPr smtClean="0"/>
              <a:t>我在设计该系统的时候主要是从节约成本出发，然后进行具体的系统的设计，在系统的设计过程中由于采用的所有工具以及技术支持全部都是免费的，因此不需要有任何的成本就可以进行该系统的设计。</a:t>
            </a:r>
            <a:endParaRPr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08305" y="72390"/>
            <a:ext cx="7299960" cy="927100"/>
          </a:xfrm>
        </p:spPr>
        <p:txBody>
          <a:bodyPr/>
          <a:lstStyle/>
          <a:p>
            <a:r>
              <a:rPr altLang="zh-CN" dirty="0"/>
              <a:t>首页功能界面图</a:t>
            </a:r>
            <a:endParaRPr altLang="zh-CN" dirty="0"/>
          </a:p>
        </p:txBody>
      </p:sp>
      <p:pic>
        <p:nvPicPr>
          <p:cNvPr id="5" name="图片 19"/>
          <p:cNvPicPr>
            <a:picLocks noChangeAspect="1"/>
          </p:cNvPicPr>
          <p:nvPr>
            <p:ph idx="1"/>
          </p:nvPr>
        </p:nvPicPr>
        <p:blipFill>
          <a:blip r:embed="rId1"/>
          <a:stretch>
            <a:fillRect/>
          </a:stretch>
        </p:blipFill>
        <p:spPr>
          <a:xfrm>
            <a:off x="0" y="1000125"/>
            <a:ext cx="9144000" cy="50800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59385"/>
            <a:ext cx="8686800" cy="894715"/>
          </a:xfrm>
        </p:spPr>
        <p:txBody>
          <a:bodyPr/>
          <a:lstStyle/>
          <a:p>
            <a:r>
              <a:rPr lang="zh-CN" altLang="en-US" dirty="0" smtClean="0">
                <a:sym typeface="+mn-ea"/>
              </a:rPr>
              <a:t>管理员登录界面图</a:t>
            </a:r>
            <a:endParaRPr lang="zh-CN" altLang="en-US" dirty="0">
              <a:effectLst/>
            </a:endParaRPr>
          </a:p>
        </p:txBody>
      </p:sp>
      <p:pic>
        <p:nvPicPr>
          <p:cNvPr id="24" name="图片 24"/>
          <p:cNvPicPr>
            <a:picLocks noChangeAspect="1"/>
          </p:cNvPicPr>
          <p:nvPr/>
        </p:nvPicPr>
        <p:blipFill>
          <a:blip r:embed="rId1"/>
          <a:stretch>
            <a:fillRect/>
          </a:stretch>
        </p:blipFill>
        <p:spPr>
          <a:xfrm>
            <a:off x="0" y="1054735"/>
            <a:ext cx="9144000" cy="52133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0"/>
            <a:ext cx="8686800" cy="845185"/>
          </a:xfrm>
        </p:spPr>
        <p:txBody>
          <a:bodyPr>
            <a:normAutofit/>
          </a:bodyPr>
          <a:lstStyle/>
          <a:p>
            <a:r>
              <a:rPr lang="zh-CN" altLang="en-US" dirty="0" smtClean="0"/>
              <a:t>学生注册界面图</a:t>
            </a:r>
            <a:endParaRPr lang="zh-CN" altLang="en-US" dirty="0" smtClean="0"/>
          </a:p>
        </p:txBody>
      </p:sp>
      <p:sp>
        <p:nvSpPr>
          <p:cNvPr id="81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197"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5" name="图片 20"/>
          <p:cNvPicPr>
            <a:picLocks noChangeAspect="1"/>
          </p:cNvPicPr>
          <p:nvPr/>
        </p:nvPicPr>
        <p:blipFill>
          <a:blip r:embed="rId1"/>
          <a:stretch>
            <a:fillRect/>
          </a:stretch>
        </p:blipFill>
        <p:spPr>
          <a:xfrm>
            <a:off x="635" y="1039495"/>
            <a:ext cx="9143365" cy="5281295"/>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3872</Words>
  <Application>WPS 演示</Application>
  <PresentationFormat>全屏显示(4:3)</PresentationFormat>
  <Paragraphs>74</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Wingdings 2</vt:lpstr>
      <vt:lpstr>Franklin Gothic Book</vt:lpstr>
      <vt:lpstr>Franklin Gothic Medium</vt:lpstr>
      <vt:lpstr>隶书</vt:lpstr>
      <vt:lpstr>微软雅黑</vt:lpstr>
      <vt:lpstr>Arial Unicode MS</vt:lpstr>
      <vt:lpstr>华文楷体</vt:lpstr>
      <vt:lpstr>Calibri</vt:lpstr>
      <vt:lpstr>跋涉</vt:lpstr>
      <vt:lpstr>  高校设备采购审批管理系统PPT</vt:lpstr>
      <vt:lpstr>摘要：</vt:lpstr>
      <vt:lpstr>研究背景</vt:lpstr>
      <vt:lpstr>研究现状</vt:lpstr>
      <vt:lpstr>研究内容</vt:lpstr>
      <vt:lpstr> JAVA简介  </vt:lpstr>
      <vt:lpstr>系统分析</vt:lpstr>
      <vt:lpstr>系统功能结构图</vt:lpstr>
      <vt:lpstr>前台首页功能界面图</vt:lpstr>
      <vt:lpstr>管理员登录界面图</vt:lpstr>
      <vt:lpstr>采购申请管理界面图</vt:lpstr>
      <vt:lpstr>结论</vt:lpstr>
      <vt:lpstr>参考文献：</vt:lpstr>
      <vt:lpstr>谢辞</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Php哈捷美食城网上订餐系统 </dc:title>
  <dc:creator>ASUS</dc:creator>
  <cp:lastModifiedBy>Administrator</cp:lastModifiedBy>
  <cp:revision>69</cp:revision>
  <dcterms:created xsi:type="dcterms:W3CDTF">2016-04-04T06:35:00Z</dcterms:created>
  <dcterms:modified xsi:type="dcterms:W3CDTF">2021-03-27T03:59:13Z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