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Default Extension="vsdx" ContentType="application/vnd.ms-visio.drawing"/>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docProps/custom.xml" ContentType="application/vnd.openxmlformats-officedocument.custom-properties+xml"/>
  <Override PartName="/ppt/tags/tag14.xml" ContentType="application/vnd.openxmlformats-officedocument.presentationml.tags+xml"/>
  <Override PartName="/ppt/tags/tag12.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tags/tag3.xml" ContentType="application/vnd.openxmlformats-officedocument.presentationml.tags+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ags/tag19.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tags/tag17.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13.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3"/>
  </p:notesMasterIdLst>
  <p:handoutMasterIdLst>
    <p:handoutMasterId r:id="rId24"/>
  </p:handoutMasterIdLst>
  <p:sldIdLst>
    <p:sldId id="326" r:id="rId3"/>
    <p:sldId id="271" r:id="rId4"/>
    <p:sldId id="372" r:id="rId5"/>
    <p:sldId id="288" r:id="rId6"/>
    <p:sldId id="359" r:id="rId7"/>
    <p:sldId id="358" r:id="rId8"/>
    <p:sldId id="289" r:id="rId9"/>
    <p:sldId id="373" r:id="rId10"/>
    <p:sldId id="360" r:id="rId11"/>
    <p:sldId id="291" r:id="rId12"/>
    <p:sldId id="377" r:id="rId13"/>
    <p:sldId id="298" r:id="rId14"/>
    <p:sldId id="300" r:id="rId15"/>
    <p:sldId id="374" r:id="rId16"/>
    <p:sldId id="375" r:id="rId17"/>
    <p:sldId id="376" r:id="rId18"/>
    <p:sldId id="308" r:id="rId19"/>
    <p:sldId id="309" r:id="rId20"/>
    <p:sldId id="352" r:id="rId21"/>
    <p:sldId id="328" r:id="rId22"/>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7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A3B7"/>
    <a:srgbClr val="A7B5C5"/>
    <a:srgbClr val="D4DBE2"/>
    <a:srgbClr val="172B3C"/>
    <a:srgbClr val="4785B9"/>
    <a:srgbClr val="417AA9"/>
    <a:srgbClr val="0884A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7365" autoAdjust="0"/>
  </p:normalViewPr>
  <p:slideViewPr>
    <p:cSldViewPr snapToGrid="0" showGuides="1">
      <p:cViewPr>
        <p:scale>
          <a:sx n="66" d="100"/>
          <a:sy n="66" d="100"/>
        </p:scale>
        <p:origin x="108" y="-642"/>
      </p:cViewPr>
      <p:guideLst>
        <p:guide orient="horz" pos="2160"/>
        <p:guide pos="3780"/>
      </p:guideLst>
    </p:cSldViewPr>
  </p:slideViewPr>
  <p:notesTextViewPr>
    <p:cViewPr>
      <p:scale>
        <a:sx n="1" d="1"/>
        <a:sy n="1" d="1"/>
      </p:scale>
      <p:origin x="0" y="0"/>
    </p:cViewPr>
  </p:notesTextViewPr>
  <p:notesViewPr>
    <p:cSldViewPr snapToGrid="0">
      <p:cViewPr varScale="1">
        <p:scale>
          <a:sx n="87" d="100"/>
          <a:sy n="87" d="100"/>
        </p:scale>
        <p:origin x="2988" y="7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3CB713-A6A9-4165-AC85-D2C1F4636654}" type="datetimeFigureOut">
              <a:rPr lang="zh-CN" altLang="en-US" smtClean="0"/>
              <a:pPr/>
              <a:t>2023/5/8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EF79D0-5450-4286-A55B-861A8A4A37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2023/5/8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EDF1194-5B0E-4584-8C13-32ADE4C01AA2}" type="slidenum">
              <a:rPr lang="zh-CN" altLang="en-US" smtClean="0"/>
              <a:pPr/>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C0BED42-D1C5-4FCE-9C7E-25AED8AF9106}" type="datetimeFigureOut">
              <a:rPr lang="zh-CN" altLang="en-US" smtClean="0"/>
              <a:pPr/>
              <a:t>2023/5/8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68E84B-0052-461B-B1D5-07FE5FCE6333}" type="slidenum">
              <a:rPr lang="zh-CN" altLang="en-US" smtClean="0"/>
              <a:pPr/>
              <a:t>‹#›</a:t>
            </a:fld>
            <a:endParaRPr lang="zh-CN" altLang="en-US"/>
          </a:p>
        </p:txBody>
      </p:sp>
      <p:sp>
        <p:nvSpPr>
          <p:cNvPr id="7" name="矩形 6"/>
          <p:cNvSpPr>
            <a:spLocks noChangeArrowheads="1"/>
          </p:cNvSpPr>
          <p:nvPr userDrawn="1"/>
        </p:nvSpPr>
        <p:spPr bwMode="auto">
          <a:xfrm>
            <a:off x="597672" y="487085"/>
            <a:ext cx="1620837"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dirty="0">
                <a:latin typeface="微软雅黑" panose="020B0503020204020204" pitchFamily="34" charset="-122"/>
                <a:ea typeface="微软雅黑" panose="020B0503020204020204" pitchFamily="34" charset="-122"/>
              </a:rPr>
              <a:t>添加文本</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C0BED42-D1C5-4FCE-9C7E-25AED8AF9106}" type="datetimeFigureOut">
              <a:rPr lang="zh-CN" altLang="en-US" smtClean="0"/>
              <a:pPr/>
              <a:t>2023/5/8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68E84B-0052-461B-B1D5-07FE5FCE633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C0BED42-D1C5-4FCE-9C7E-25AED8AF9106}" type="datetimeFigureOut">
              <a:rPr lang="zh-CN" altLang="en-US" smtClean="0"/>
              <a:pPr/>
              <a:t>2023/5/8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68E84B-0052-461B-B1D5-07FE5FCE6333}"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p>
            <a:fld id="{8F9C01C7-9805-4795-BA54-D7A3B50732BB}" type="datetimeFigureOut">
              <a:rPr lang="zh-CN" altLang="en-US" smtClean="0"/>
              <a:pPr/>
              <a:t>2023/5/8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60F832-BC9A-49A8-9546-4126E6A3B624}"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91A3B7"/>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020C4C0-10FD-46EB-BF0E-BE6EF2729AAF}" type="datetimeFigureOut">
              <a:rPr lang="zh-CN" altLang="en-US" smtClean="0"/>
              <a:pPr/>
              <a:t>2023/5/8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38AA42-6A1B-49BE-BB85-B903DB4555AC}" type="slidenum">
              <a:rPr lang="zh-CN" altLang="en-US" smtClean="0"/>
              <a:pPr/>
              <a:t>‹#›</a:t>
            </a:fld>
            <a:endParaRPr lang="zh-CN" altLang="en-US"/>
          </a:p>
        </p:txBody>
      </p:sp>
      <p:pic>
        <p:nvPicPr>
          <p:cNvPr id="7" name="图片 6"/>
          <p:cNvPicPr>
            <a:picLocks noChangeAspect="1"/>
          </p:cNvPicPr>
          <p:nvPr userDrawn="1"/>
        </p:nvPicPr>
        <p:blipFill>
          <a:blip r:embed="rId2" cstate="print"/>
          <a:stretch>
            <a:fillRect/>
          </a:stretch>
        </p:blipFill>
        <p:spPr>
          <a:xfrm>
            <a:off x="2794103" y="2099735"/>
            <a:ext cx="2055722" cy="1863460"/>
          </a:xfrm>
          <a:prstGeom prst="rect">
            <a:avLst/>
          </a:prstGeom>
          <a:solidFill>
            <a:srgbClr val="A7B5C5"/>
          </a:solidFill>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020C4C0-10FD-46EB-BF0E-BE6EF2729AAF}" type="datetimeFigureOut">
              <a:rPr lang="zh-CN" altLang="en-US" smtClean="0"/>
              <a:pPr/>
              <a:t>2023/5/8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38AA42-6A1B-49BE-BB85-B903DB4555AC}"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020C4C0-10FD-46EB-BF0E-BE6EF2729AAF}" type="datetimeFigureOut">
              <a:rPr lang="zh-CN" altLang="en-US" smtClean="0"/>
              <a:pPr/>
              <a:t>2023/5/8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38AA42-6A1B-49BE-BB85-B903DB4555AC}"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2020C4C0-10FD-46EB-BF0E-BE6EF2729AAF}" type="datetimeFigureOut">
              <a:rPr lang="zh-CN" altLang="en-US" smtClean="0"/>
              <a:pPr/>
              <a:t>2023/5/8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38AA42-6A1B-49BE-BB85-B903DB4555AC}"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2020C4C0-10FD-46EB-BF0E-BE6EF2729AAF}" type="datetimeFigureOut">
              <a:rPr lang="zh-CN" altLang="en-US" smtClean="0"/>
              <a:pPr/>
              <a:t>2023/5/8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738AA42-6A1B-49BE-BB85-B903DB4555AC}"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020C4C0-10FD-46EB-BF0E-BE6EF2729AAF}" type="datetimeFigureOut">
              <a:rPr lang="zh-CN" altLang="en-US" smtClean="0"/>
              <a:pPr/>
              <a:t>2023/5/8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38AA42-6A1B-49BE-BB85-B903DB4555AC}"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20C4C0-10FD-46EB-BF0E-BE6EF2729AAF}" type="datetimeFigureOut">
              <a:rPr lang="zh-CN" altLang="en-US" smtClean="0"/>
              <a:pPr/>
              <a:t>2023/5/8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738AA42-6A1B-49BE-BB85-B903DB4555AC}"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C0BED42-D1C5-4FCE-9C7E-25AED8AF9106}" type="datetimeFigureOut">
              <a:rPr lang="zh-CN" altLang="en-US" smtClean="0"/>
              <a:pPr/>
              <a:t>2023/5/8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68E84B-0052-461B-B1D5-07FE5FCE6333}"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020C4C0-10FD-46EB-BF0E-BE6EF2729AAF}" type="datetimeFigureOut">
              <a:rPr lang="zh-CN" altLang="en-US" smtClean="0"/>
              <a:pPr/>
              <a:t>2023/5/8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38AA42-6A1B-49BE-BB85-B903DB4555AC}"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020C4C0-10FD-46EB-BF0E-BE6EF2729AAF}" type="datetimeFigureOut">
              <a:rPr lang="zh-CN" altLang="en-US" smtClean="0"/>
              <a:pPr/>
              <a:t>2023/5/8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38AA42-6A1B-49BE-BB85-B903DB4555AC}"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020C4C0-10FD-46EB-BF0E-BE6EF2729AAF}" type="datetimeFigureOut">
              <a:rPr lang="zh-CN" altLang="en-US" smtClean="0"/>
              <a:pPr/>
              <a:t>2023/5/8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38AA42-6A1B-49BE-BB85-B903DB4555AC}"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020C4C0-10FD-46EB-BF0E-BE6EF2729AAF}" type="datetimeFigureOut">
              <a:rPr lang="zh-CN" altLang="en-US" smtClean="0"/>
              <a:pPr/>
              <a:t>2023/5/8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38AA42-6A1B-49BE-BB85-B903DB4555A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C0BED42-D1C5-4FCE-9C7E-25AED8AF9106}" type="datetimeFigureOut">
              <a:rPr lang="zh-CN" altLang="en-US" smtClean="0"/>
              <a:pPr/>
              <a:t>2023/5/8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68E84B-0052-461B-B1D5-07FE5FCE633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C0BED42-D1C5-4FCE-9C7E-25AED8AF9106}" type="datetimeFigureOut">
              <a:rPr lang="zh-CN" altLang="en-US" smtClean="0"/>
              <a:pPr/>
              <a:t>2023/5/8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A68E84B-0052-461B-B1D5-07FE5FCE633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C0BED42-D1C5-4FCE-9C7E-25AED8AF9106}" type="datetimeFigureOut">
              <a:rPr lang="zh-CN" altLang="en-US" smtClean="0"/>
              <a:pPr/>
              <a:t>2023/5/8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A68E84B-0052-461B-B1D5-07FE5FCE633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C0BED42-D1C5-4FCE-9C7E-25AED8AF9106}" type="datetimeFigureOut">
              <a:rPr lang="zh-CN" altLang="en-US" smtClean="0"/>
              <a:pPr/>
              <a:t>2023/5/8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A68E84B-0052-461B-B1D5-07FE5FCE633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C0BED42-D1C5-4FCE-9C7E-25AED8AF9106}" type="datetimeFigureOut">
              <a:rPr lang="zh-CN" altLang="en-US" smtClean="0"/>
              <a:pPr/>
              <a:t>2023/5/8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68E84B-0052-461B-B1D5-07FE5FCE633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C0BED42-D1C5-4FCE-9C7E-25AED8AF9106}" type="datetimeFigureOut">
              <a:rPr lang="zh-CN" altLang="en-US" smtClean="0"/>
              <a:pPr/>
              <a:t>2023/5/8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68E84B-0052-461B-B1D5-07FE5FCE633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BED42-D1C5-4FCE-9C7E-25AED8AF9106}" type="datetimeFigureOut">
              <a:rPr lang="zh-CN" altLang="en-US" smtClean="0"/>
              <a:pPr/>
              <a:t>2023/5/8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68E84B-0052-461B-B1D5-07FE5FCE633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0C4C0-10FD-46EB-BF0E-BE6EF2729AAF}" type="datetimeFigureOut">
              <a:rPr lang="zh-CN" altLang="en-US" smtClean="0"/>
              <a:pPr/>
              <a:t>2023/5/8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38AA42-6A1B-49BE-BB85-B903DB4555A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5.png"/><Relationship Id="rId5" Type="http://schemas.openxmlformats.org/officeDocument/2006/relationships/slideLayout" Target="../slideLayouts/slideLayout2.xml"/><Relationship Id="rId4" Type="http://schemas.openxmlformats.org/officeDocument/2006/relationships/tags" Target="../tags/tag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srcRect/>
          <a:stretch>
            <a:fillRect/>
          </a:stretch>
        </a:blipFill>
        <a:effectLst/>
      </p:bgPr>
    </p:bg>
    <p:spTree>
      <p:nvGrpSpPr>
        <p:cNvPr id="1" name=""/>
        <p:cNvGrpSpPr/>
        <p:nvPr/>
      </p:nvGrpSpPr>
      <p:grpSpPr>
        <a:xfrm>
          <a:off x="0" y="0"/>
          <a:ext cx="0" cy="0"/>
          <a:chOff x="0" y="0"/>
          <a:chExt cx="0" cy="0"/>
        </a:xfrm>
      </p:grpSpPr>
      <p:sp>
        <p:nvSpPr>
          <p:cNvPr id="3074" name="MH_Text_1"/>
          <p:cNvSpPr/>
          <p:nvPr>
            <p:custDataLst>
              <p:tags r:id="rId1"/>
            </p:custDataLst>
          </p:nvPr>
        </p:nvSpPr>
        <p:spPr>
          <a:xfrm>
            <a:off x="1524000" y="2071370"/>
            <a:ext cx="9144000" cy="2089150"/>
          </a:xfrm>
          <a:prstGeom prst="rect">
            <a:avLst/>
          </a:prstGeom>
          <a:solidFill>
            <a:schemeClr val="accent5">
              <a:lumMod val="60000"/>
              <a:lumOff val="40000"/>
              <a:alpha val="51000"/>
            </a:schemeClr>
          </a:solidFill>
          <a:ln w="9525">
            <a:noFill/>
          </a:ln>
        </p:spPr>
        <p:txBody>
          <a:bodyPr lIns="180000" tIns="46800" rIns="36000"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50000"/>
              </a:lnSpc>
              <a:spcBef>
                <a:spcPts val="600"/>
              </a:spcBef>
              <a:buClr>
                <a:schemeClr val="bg1"/>
              </a:buClr>
              <a:buSzPct val="80000"/>
              <a:buFontTx/>
              <a:buNone/>
            </a:pPr>
            <a:endParaRPr lang="zh-CN" altLang="en-US" sz="1600" dirty="0">
              <a:solidFill>
                <a:srgbClr val="FFFFFF"/>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3067685" y="3068955"/>
            <a:ext cx="6776720" cy="3987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zh-CN" altLang="en-US" sz="2000" b="1" dirty="0" smtClean="0">
                <a:latin typeface="微软雅黑" panose="020B0503020204020204" pitchFamily="34" charset="-122"/>
                <a:ea typeface="微软雅黑" panose="020B0503020204020204" pitchFamily="34" charset="-122"/>
              </a:rPr>
              <a:t>无人智慧超市管理系统</a:t>
            </a:r>
          </a:p>
        </p:txBody>
      </p:sp>
      <p:grpSp>
        <p:nvGrpSpPr>
          <p:cNvPr id="3" name="组合 106"/>
          <p:cNvGrpSpPr/>
          <p:nvPr/>
        </p:nvGrpSpPr>
        <p:grpSpPr bwMode="auto">
          <a:xfrm>
            <a:off x="5005705" y="3631565"/>
            <a:ext cx="359410" cy="365125"/>
            <a:chOff x="899592" y="2377261"/>
            <a:chExt cx="720079" cy="574619"/>
          </a:xfrm>
          <a:effectLst>
            <a:outerShdw blurRad="50800" dist="38100" dir="2700000" algn="tl" rotWithShape="0">
              <a:prstClr val="black">
                <a:alpha val="40000"/>
              </a:prstClr>
            </a:outerShdw>
          </a:effectLst>
        </p:grpSpPr>
        <p:sp>
          <p:nvSpPr>
            <p:cNvPr id="9" name="圆角矩形 8"/>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C00000"/>
                </a:solidFill>
                <a:effectLst/>
                <a:uLnTx/>
                <a:uFillTx/>
                <a:latin typeface="+mn-lt"/>
                <a:ea typeface="微软雅黑" panose="020B0503020204020204" pitchFamily="34" charset="-122"/>
                <a:cs typeface="+mn-cs"/>
              </a:endParaRPr>
            </a:p>
          </p:txBody>
        </p:sp>
        <p:sp>
          <p:nvSpPr>
            <p:cNvPr id="10" name="圆角矩形 9"/>
            <p:cNvSpPr/>
            <p:nvPr/>
          </p:nvSpPr>
          <p:spPr>
            <a:xfrm>
              <a:off x="920239" y="2397813"/>
              <a:ext cx="681257" cy="533517"/>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C00000"/>
                </a:solidFill>
                <a:effectLst/>
                <a:uLnTx/>
                <a:uFillTx/>
                <a:latin typeface="+mn-lt"/>
                <a:ea typeface="微软雅黑" panose="020B0503020204020204" pitchFamily="34" charset="-122"/>
                <a:cs typeface="+mn-cs"/>
              </a:endParaRPr>
            </a:p>
          </p:txBody>
        </p:sp>
      </p:grpSp>
      <p:sp>
        <p:nvSpPr>
          <p:cNvPr id="11" name="矩形 259"/>
          <p:cNvSpPr>
            <a:spLocks noChangeArrowheads="1"/>
          </p:cNvSpPr>
          <p:nvPr/>
        </p:nvSpPr>
        <p:spPr bwMode="auto">
          <a:xfrm>
            <a:off x="5447665" y="3631565"/>
            <a:ext cx="1748155" cy="398780"/>
          </a:xfrm>
          <a:prstGeom prst="rect">
            <a:avLst/>
          </a:prstGeom>
          <a:no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000" b="0" i="0" u="none" strike="noStrike" kern="1200" cap="all"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rPr>
              <a:t>汇报人：</a:t>
            </a:r>
          </a:p>
        </p:txBody>
      </p:sp>
      <p:sp>
        <p:nvSpPr>
          <p:cNvPr id="13" name="Shape 74"/>
          <p:cNvSpPr txBox="1"/>
          <p:nvPr/>
        </p:nvSpPr>
        <p:spPr>
          <a:xfrm>
            <a:off x="3863340" y="2132330"/>
            <a:ext cx="5184775" cy="649288"/>
          </a:xfrm>
          <a:prstGeom prst="rect">
            <a:avLst/>
          </a:prstGeom>
          <a:ln w="3175">
            <a:miter lim="400000"/>
          </a:ln>
        </p:spPr>
        <p:txBody>
          <a:bodyPr lIns="38100" tIns="38100" rIns="38100" bIns="38100"/>
          <a:lstStyle>
            <a:lvl1pPr marL="0" marR="0" indent="0" algn="l" defTabSz="825500" rtl="0" latinLnBrk="0">
              <a:lnSpc>
                <a:spcPct val="100000"/>
              </a:lnSpc>
              <a:spcBef>
                <a:spcPts val="0"/>
              </a:spcBef>
              <a:spcAft>
                <a:spcPts val="0"/>
              </a:spcAft>
              <a:buClrTx/>
              <a:buSzTx/>
              <a:buFontTx/>
              <a:buNone/>
              <a:defRPr sz="8400" b="0" i="0" u="none" strike="noStrike" cap="none" spc="0" baseline="0">
                <a:ln>
                  <a:noFill/>
                </a:ln>
                <a:solidFill>
                  <a:srgbClr val="FFFFFF"/>
                </a:solidFill>
                <a:uFillTx/>
                <a:latin typeface="Roboto Bold"/>
                <a:ea typeface="Roboto Bold"/>
                <a:cs typeface="Roboto Bold"/>
                <a:sym typeface="Roboto Bold"/>
              </a:defRPr>
            </a:lvl1pPr>
            <a:lvl2pPr marL="0" marR="0" indent="228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2pPr>
            <a:lvl3pPr marL="0" marR="0" indent="457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3pPr>
            <a:lvl4pPr marL="0" marR="0" indent="685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4pPr>
            <a:lvl5pPr marL="0" marR="0" indent="9144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5pPr>
            <a:lvl6pPr marL="0" marR="0" indent="11430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6pPr>
            <a:lvl7pPr marL="0" marR="0" indent="1371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7pPr>
            <a:lvl8pPr marL="0" marR="0" indent="1600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8pPr>
            <a:lvl9pPr marL="0" marR="0" indent="1828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9pPr>
          </a:lstStyle>
          <a:p>
            <a:pPr marL="0" marR="0" lvl="0" indent="0" algn="ctr" defTabSz="825500" rtl="0" eaLnBrk="1" fontAlgn="auto" latinLnBrk="0" hangingPunct="1">
              <a:lnSpc>
                <a:spcPct val="100000"/>
              </a:lnSpc>
              <a:spcBef>
                <a:spcPts val="0"/>
              </a:spcBef>
              <a:spcAft>
                <a:spcPts val="0"/>
              </a:spcAft>
              <a:buClrTx/>
              <a:buSzTx/>
              <a:buFontTx/>
              <a:buNone/>
              <a:defRPr/>
            </a:pPr>
            <a:r>
              <a:rPr kumimoji="0" lang="zh-CN" altLang="en-US" sz="4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rPr>
              <a:t>毕</a:t>
            </a:r>
            <a:r>
              <a:rPr kumimoji="0" lang="en-US" altLang="zh-CN" sz="4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rPr>
              <a:t> </a:t>
            </a:r>
            <a:r>
              <a:rPr kumimoji="0" lang="zh-CN" altLang="en-US" sz="4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rPr>
              <a:t>业</a:t>
            </a:r>
            <a:r>
              <a:rPr kumimoji="0" lang="en-US" altLang="zh-CN" sz="4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rPr>
              <a:t> </a:t>
            </a:r>
            <a:r>
              <a:rPr kumimoji="0" lang="zh-CN" altLang="en-US" sz="4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rPr>
              <a:t>设</a:t>
            </a:r>
            <a:r>
              <a:rPr kumimoji="0" lang="en-US" altLang="zh-CN" sz="4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rPr>
              <a:t> </a:t>
            </a:r>
            <a:r>
              <a:rPr kumimoji="0" lang="zh-CN" altLang="en-US" sz="4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rPr>
              <a:t>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6" name="PPT世界-4"/>
          <p:cNvGrpSpPr/>
          <p:nvPr/>
        </p:nvGrpSpPr>
        <p:grpSpPr>
          <a:xfrm>
            <a:off x="342265" y="1133475"/>
            <a:ext cx="11506835" cy="5511165"/>
            <a:chOff x="879475" y="1585469"/>
            <a:chExt cx="2723841" cy="1749787"/>
          </a:xfrm>
        </p:grpSpPr>
        <p:sp>
          <p:nvSpPr>
            <p:cNvPr id="17" name="PPT世界-4-1"/>
            <p:cNvSpPr/>
            <p:nvPr/>
          </p:nvSpPr>
          <p:spPr>
            <a:xfrm>
              <a:off x="879475" y="1658158"/>
              <a:ext cx="2723692" cy="1677098"/>
            </a:xfrm>
            <a:prstGeom prst="roundRect">
              <a:avLst>
                <a:gd name="adj" fmla="val 3320"/>
              </a:avLst>
            </a:prstGeom>
            <a:solidFill>
              <a:schemeClr val="tx2">
                <a:lumMod val="60000"/>
                <a:lumOff val="40000"/>
              </a:schemeClr>
            </a:solidFill>
            <a:ln w="12700" cap="flat" cmpd="sng" algn="ctr">
              <a:solidFill>
                <a:schemeClr val="accent1">
                  <a:lumMod val="20000"/>
                  <a:lumOff val="80000"/>
                </a:schemeClr>
              </a:solidFill>
              <a:prstDash val="solid"/>
              <a:miter lim="800000"/>
            </a:ln>
            <a:effectLst/>
          </p:spPr>
          <p:txBody>
            <a:bodyPr rtlCol="0" anchor="ctr">
              <a:noAutofit/>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CN Light" panose="020B0300000000000000" pitchFamily="34" charset="-122"/>
                <a:ea typeface="思源黑体 CN Light" panose="020B0300000000000000" pitchFamily="34" charset="-122"/>
                <a:cs typeface="Arial" panose="020B0604020202020204" pitchFamily="34" charset="0"/>
                <a:sym typeface="思源黑体 CN Bold" panose="020B0800000000000000" pitchFamily="34" charset="-122"/>
              </a:endParaRPr>
            </a:p>
          </p:txBody>
        </p:sp>
        <p:sp>
          <p:nvSpPr>
            <p:cNvPr id="18" name="PPT世界-4-3"/>
            <p:cNvSpPr/>
            <p:nvPr/>
          </p:nvSpPr>
          <p:spPr>
            <a:xfrm>
              <a:off x="879625" y="1585469"/>
              <a:ext cx="2723691" cy="1736884"/>
            </a:xfrm>
            <a:prstGeom prst="round2SameRect">
              <a:avLst>
                <a:gd name="adj1" fmla="val 24841"/>
                <a:gd name="adj2" fmla="val 0"/>
              </a:avLst>
            </a:prstGeom>
            <a:solidFill>
              <a:schemeClr val="bg1"/>
            </a:solidFill>
            <a:ln w="12700" cap="flat" cmpd="sng" algn="ctr">
              <a:noFill/>
              <a:prstDash val="solid"/>
              <a:miter lim="800000"/>
            </a:ln>
            <a:effectLst/>
          </p:spPr>
          <p:txBody>
            <a:bodyPr rtlCol="0" anchor="ctr">
              <a:noAutofit/>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CN Light" panose="020B0300000000000000" pitchFamily="34" charset="-122"/>
                <a:ea typeface="思源黑体 CN Light" panose="020B0300000000000000" pitchFamily="34" charset="-122"/>
                <a:cs typeface="Arial" panose="020B0604020202020204" pitchFamily="34" charset="0"/>
                <a:sym typeface="思源黑体 CN Bold" panose="020B0800000000000000" pitchFamily="34" charset="-122"/>
              </a:endParaRPr>
            </a:p>
          </p:txBody>
        </p:sp>
      </p:grpSp>
      <p:sp>
        <p:nvSpPr>
          <p:cNvPr id="10247" name="矩形 6"/>
          <p:cNvSpPr/>
          <p:nvPr/>
        </p:nvSpPr>
        <p:spPr>
          <a:xfrm>
            <a:off x="405130" y="457200"/>
            <a:ext cx="3963670" cy="5232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800" dirty="0" smtClean="0"/>
              <a:t>系统总体模块设计</a:t>
            </a:r>
            <a:endParaRPr lang="zh-CN" altLang="en-US" sz="2800" dirty="0">
              <a:latin typeface="微软雅黑" panose="020B0503020204020204" pitchFamily="34" charset="-122"/>
              <a:ea typeface="微软雅黑" panose="020B0503020204020204" pitchFamily="34" charset="-122"/>
              <a:sym typeface="+mn-ea"/>
            </a:endParaRPr>
          </a:p>
        </p:txBody>
      </p:sp>
      <p:sp>
        <p:nvSpPr>
          <p:cNvPr id="5017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0177" name="Object 1"/>
          <p:cNvGraphicFramePr>
            <a:graphicFrameLocks/>
          </p:cNvGraphicFramePr>
          <p:nvPr/>
        </p:nvGraphicFramePr>
        <p:xfrm>
          <a:off x="4005943" y="1277257"/>
          <a:ext cx="3660321" cy="5167086"/>
        </p:xfrm>
        <a:graphic>
          <a:graphicData uri="http://schemas.openxmlformats.org/presentationml/2006/ole">
            <p:oleObj spid="_x0000_s50177" name="Visio" r:id="rId3" imgW="3171995" imgH="4657807" progId="Visio.Drawing.15">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PPT世界-4"/>
          <p:cNvGrpSpPr/>
          <p:nvPr/>
        </p:nvGrpSpPr>
        <p:grpSpPr>
          <a:xfrm>
            <a:off x="342265" y="1133475"/>
            <a:ext cx="11506835" cy="5511165"/>
            <a:chOff x="879475" y="1585469"/>
            <a:chExt cx="2723841" cy="1749787"/>
          </a:xfrm>
        </p:grpSpPr>
        <p:sp>
          <p:nvSpPr>
            <p:cNvPr id="17" name="PPT世界-4-1"/>
            <p:cNvSpPr/>
            <p:nvPr/>
          </p:nvSpPr>
          <p:spPr>
            <a:xfrm>
              <a:off x="879475" y="1658158"/>
              <a:ext cx="2723692" cy="1677098"/>
            </a:xfrm>
            <a:prstGeom prst="roundRect">
              <a:avLst>
                <a:gd name="adj" fmla="val 3320"/>
              </a:avLst>
            </a:prstGeom>
            <a:solidFill>
              <a:schemeClr val="tx2">
                <a:lumMod val="60000"/>
                <a:lumOff val="40000"/>
              </a:schemeClr>
            </a:solidFill>
            <a:ln w="12700" cap="flat" cmpd="sng" algn="ctr">
              <a:solidFill>
                <a:schemeClr val="accent1">
                  <a:lumMod val="20000"/>
                  <a:lumOff val="80000"/>
                </a:schemeClr>
              </a:solidFill>
              <a:prstDash val="solid"/>
              <a:miter lim="800000"/>
            </a:ln>
            <a:effectLst/>
          </p:spPr>
          <p:txBody>
            <a:bodyPr rtlCol="0" anchor="ctr">
              <a:noAutofit/>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CN Light" panose="020B0300000000000000" pitchFamily="34" charset="-122"/>
                <a:ea typeface="思源黑体 CN Light" panose="020B0300000000000000" pitchFamily="34" charset="-122"/>
                <a:cs typeface="Arial" panose="020B0604020202020204" pitchFamily="34" charset="0"/>
                <a:sym typeface="思源黑体 CN Bold" panose="020B0800000000000000" pitchFamily="34" charset="-122"/>
              </a:endParaRPr>
            </a:p>
          </p:txBody>
        </p:sp>
        <p:sp>
          <p:nvSpPr>
            <p:cNvPr id="18" name="PPT世界-4-3"/>
            <p:cNvSpPr/>
            <p:nvPr/>
          </p:nvSpPr>
          <p:spPr>
            <a:xfrm>
              <a:off x="879625" y="1585469"/>
              <a:ext cx="2723691" cy="303425"/>
            </a:xfrm>
            <a:prstGeom prst="round2SameRect">
              <a:avLst>
                <a:gd name="adj1" fmla="val 24841"/>
                <a:gd name="adj2" fmla="val 0"/>
              </a:avLst>
            </a:prstGeom>
            <a:solidFill>
              <a:schemeClr val="bg1"/>
            </a:solidFill>
            <a:ln w="12700" cap="flat" cmpd="sng" algn="ctr">
              <a:noFill/>
              <a:prstDash val="solid"/>
              <a:miter lim="800000"/>
            </a:ln>
            <a:effectLst/>
          </p:spPr>
          <p:txBody>
            <a:bodyPr rtlCol="0" anchor="ctr">
              <a:noAutofit/>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CN Light" panose="020B0300000000000000" pitchFamily="34" charset="-122"/>
                <a:ea typeface="思源黑体 CN Light" panose="020B0300000000000000" pitchFamily="34" charset="-122"/>
                <a:cs typeface="Arial" panose="020B0604020202020204" pitchFamily="34" charset="0"/>
                <a:sym typeface="思源黑体 CN Bold" panose="020B0800000000000000" pitchFamily="34" charset="-122"/>
              </a:endParaRPr>
            </a:p>
          </p:txBody>
        </p:sp>
      </p:grpSp>
      <p:sp>
        <p:nvSpPr>
          <p:cNvPr id="10247" name="矩形 6"/>
          <p:cNvSpPr/>
          <p:nvPr/>
        </p:nvSpPr>
        <p:spPr>
          <a:xfrm>
            <a:off x="405130" y="457200"/>
            <a:ext cx="2964180" cy="5219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zh-CN" sz="2800" dirty="0" smtClean="0"/>
              <a:t>系统首页界面</a:t>
            </a:r>
            <a:endParaRPr lang="zh-CN" altLang="en-US" sz="2800" dirty="0">
              <a:latin typeface="微软雅黑" panose="020B0503020204020204" pitchFamily="34" charset="-122"/>
              <a:ea typeface="微软雅黑" panose="020B0503020204020204" pitchFamily="34" charset="-122"/>
              <a:sym typeface="+mn-ea"/>
            </a:endParaRPr>
          </a:p>
        </p:txBody>
      </p:sp>
      <p:pic>
        <p:nvPicPr>
          <p:cNvPr id="25" name="图片 14"/>
          <p:cNvPicPr>
            <a:picLocks noChangeAspect="1"/>
          </p:cNvPicPr>
          <p:nvPr>
            <p:custDataLst>
              <p:tags r:id="rId1"/>
            </p:custDataLst>
          </p:nvPr>
        </p:nvPicPr>
        <p:blipFill>
          <a:blip r:embed="rId3" cstate="print"/>
          <a:stretch>
            <a:fillRect/>
          </a:stretch>
        </p:blipFill>
        <p:spPr>
          <a:xfrm>
            <a:off x="1368425" y="2201545"/>
            <a:ext cx="9224010" cy="44424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6" name="PPT世界-4"/>
          <p:cNvGrpSpPr/>
          <p:nvPr/>
        </p:nvGrpSpPr>
        <p:grpSpPr>
          <a:xfrm>
            <a:off x="342265" y="1133475"/>
            <a:ext cx="11506835" cy="5511165"/>
            <a:chOff x="879475" y="1585469"/>
            <a:chExt cx="2723841" cy="1749787"/>
          </a:xfrm>
        </p:grpSpPr>
        <p:sp>
          <p:nvSpPr>
            <p:cNvPr id="17" name="PPT世界-4-1"/>
            <p:cNvSpPr/>
            <p:nvPr/>
          </p:nvSpPr>
          <p:spPr>
            <a:xfrm>
              <a:off x="879475" y="1658158"/>
              <a:ext cx="2723692" cy="1677098"/>
            </a:xfrm>
            <a:prstGeom prst="roundRect">
              <a:avLst>
                <a:gd name="adj" fmla="val 3320"/>
              </a:avLst>
            </a:prstGeom>
            <a:solidFill>
              <a:schemeClr val="tx2">
                <a:lumMod val="60000"/>
                <a:lumOff val="40000"/>
              </a:schemeClr>
            </a:solidFill>
            <a:ln w="12700" cap="flat" cmpd="sng" algn="ctr">
              <a:solidFill>
                <a:schemeClr val="accent1">
                  <a:lumMod val="20000"/>
                  <a:lumOff val="80000"/>
                </a:schemeClr>
              </a:solidFill>
              <a:prstDash val="solid"/>
              <a:miter lim="800000"/>
            </a:ln>
            <a:effectLst/>
          </p:spPr>
          <p:txBody>
            <a:bodyPr rtlCol="0" anchor="ctr">
              <a:noAutofit/>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CN Light" panose="020B0300000000000000" pitchFamily="34" charset="-122"/>
                <a:ea typeface="思源黑体 CN Light" panose="020B0300000000000000" pitchFamily="34" charset="-122"/>
                <a:cs typeface="Arial" panose="020B0604020202020204" pitchFamily="34" charset="0"/>
                <a:sym typeface="思源黑体 CN Bold" panose="020B0800000000000000" pitchFamily="34" charset="-122"/>
              </a:endParaRPr>
            </a:p>
          </p:txBody>
        </p:sp>
        <p:sp>
          <p:nvSpPr>
            <p:cNvPr id="18" name="PPT世界-4-3"/>
            <p:cNvSpPr/>
            <p:nvPr/>
          </p:nvSpPr>
          <p:spPr>
            <a:xfrm>
              <a:off x="879625" y="1585469"/>
              <a:ext cx="2723691" cy="361288"/>
            </a:xfrm>
            <a:prstGeom prst="round2SameRect">
              <a:avLst>
                <a:gd name="adj1" fmla="val 24841"/>
                <a:gd name="adj2" fmla="val 0"/>
              </a:avLst>
            </a:prstGeom>
            <a:solidFill>
              <a:schemeClr val="bg1"/>
            </a:solidFill>
            <a:ln w="12700" cap="flat" cmpd="sng" algn="ctr">
              <a:noFill/>
              <a:prstDash val="solid"/>
              <a:miter lim="800000"/>
            </a:ln>
            <a:effectLst/>
          </p:spPr>
          <p:txBody>
            <a:bodyPr rtlCol="0" anchor="ctr">
              <a:noAutofit/>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CN Light" panose="020B0300000000000000" pitchFamily="34" charset="-122"/>
                <a:ea typeface="思源黑体 CN Light" panose="020B0300000000000000" pitchFamily="34" charset="-122"/>
                <a:cs typeface="Arial" panose="020B0604020202020204" pitchFamily="34" charset="0"/>
                <a:sym typeface="思源黑体 CN Bold" panose="020B0800000000000000" pitchFamily="34" charset="-122"/>
              </a:endParaRPr>
            </a:p>
          </p:txBody>
        </p:sp>
      </p:grpSp>
      <p:sp>
        <p:nvSpPr>
          <p:cNvPr id="10247" name="矩形 6"/>
          <p:cNvSpPr/>
          <p:nvPr/>
        </p:nvSpPr>
        <p:spPr>
          <a:xfrm>
            <a:off x="405130" y="457200"/>
            <a:ext cx="2947670" cy="5232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zh-CN" sz="2800" dirty="0" smtClean="0"/>
              <a:t>管理员主界面</a:t>
            </a:r>
            <a:endParaRPr lang="zh-CN" altLang="en-US" sz="2800" dirty="0">
              <a:latin typeface="微软雅黑" panose="020B0503020204020204" pitchFamily="34" charset="-122"/>
              <a:ea typeface="微软雅黑" panose="020B0503020204020204" pitchFamily="34" charset="-122"/>
            </a:endParaRPr>
          </a:p>
        </p:txBody>
      </p:sp>
      <p:pic>
        <p:nvPicPr>
          <p:cNvPr id="31" name="图片 20"/>
          <p:cNvPicPr>
            <a:picLocks noChangeAspect="1"/>
          </p:cNvPicPr>
          <p:nvPr>
            <p:custDataLst>
              <p:tags r:id="rId1"/>
            </p:custDataLst>
          </p:nvPr>
        </p:nvPicPr>
        <p:blipFill>
          <a:blip r:embed="rId3" cstate="print"/>
          <a:stretch>
            <a:fillRect/>
          </a:stretch>
        </p:blipFill>
        <p:spPr>
          <a:xfrm>
            <a:off x="1430655" y="2335530"/>
            <a:ext cx="9502775" cy="41865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6" name="PPT世界-4"/>
          <p:cNvGrpSpPr/>
          <p:nvPr/>
        </p:nvGrpSpPr>
        <p:grpSpPr>
          <a:xfrm>
            <a:off x="342265" y="1133475"/>
            <a:ext cx="11506835" cy="5511165"/>
            <a:chOff x="879475" y="1585469"/>
            <a:chExt cx="2723841" cy="1749787"/>
          </a:xfrm>
        </p:grpSpPr>
        <p:sp>
          <p:nvSpPr>
            <p:cNvPr id="17" name="PPT世界-4-1"/>
            <p:cNvSpPr/>
            <p:nvPr/>
          </p:nvSpPr>
          <p:spPr>
            <a:xfrm>
              <a:off x="879475" y="1658158"/>
              <a:ext cx="2723692" cy="1677098"/>
            </a:xfrm>
            <a:prstGeom prst="roundRect">
              <a:avLst>
                <a:gd name="adj" fmla="val 3320"/>
              </a:avLst>
            </a:prstGeom>
            <a:solidFill>
              <a:schemeClr val="tx2">
                <a:lumMod val="60000"/>
                <a:lumOff val="40000"/>
              </a:schemeClr>
            </a:solidFill>
            <a:ln w="12700" cap="flat" cmpd="sng" algn="ctr">
              <a:solidFill>
                <a:schemeClr val="accent1">
                  <a:lumMod val="20000"/>
                  <a:lumOff val="80000"/>
                </a:schemeClr>
              </a:solidFill>
              <a:prstDash val="solid"/>
              <a:miter lim="800000"/>
            </a:ln>
            <a:effectLst/>
          </p:spPr>
          <p:txBody>
            <a:bodyPr rtlCol="0" anchor="ctr">
              <a:noAutofit/>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CN Light" panose="020B0300000000000000" pitchFamily="34" charset="-122"/>
                <a:ea typeface="思源黑体 CN Light" panose="020B0300000000000000" pitchFamily="34" charset="-122"/>
                <a:cs typeface="Arial" panose="020B0604020202020204" pitchFamily="34" charset="0"/>
                <a:sym typeface="思源黑体 CN Bold" panose="020B0800000000000000" pitchFamily="34" charset="-122"/>
              </a:endParaRPr>
            </a:p>
          </p:txBody>
        </p:sp>
        <p:sp>
          <p:nvSpPr>
            <p:cNvPr id="18" name="PPT世界-4-3"/>
            <p:cNvSpPr/>
            <p:nvPr/>
          </p:nvSpPr>
          <p:spPr>
            <a:xfrm>
              <a:off x="879625" y="1585469"/>
              <a:ext cx="2723691" cy="361288"/>
            </a:xfrm>
            <a:prstGeom prst="round2SameRect">
              <a:avLst>
                <a:gd name="adj1" fmla="val 24841"/>
                <a:gd name="adj2" fmla="val 0"/>
              </a:avLst>
            </a:prstGeom>
            <a:solidFill>
              <a:schemeClr val="bg1"/>
            </a:solidFill>
            <a:ln w="12700" cap="flat" cmpd="sng" algn="ctr">
              <a:noFill/>
              <a:prstDash val="solid"/>
              <a:miter lim="800000"/>
            </a:ln>
            <a:effectLst/>
          </p:spPr>
          <p:txBody>
            <a:bodyPr rtlCol="0" anchor="ctr">
              <a:noAutofit/>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CN Light" panose="020B0300000000000000" pitchFamily="34" charset="-122"/>
                <a:ea typeface="思源黑体 CN Light" panose="020B0300000000000000" pitchFamily="34" charset="-122"/>
                <a:cs typeface="Arial" panose="020B0604020202020204" pitchFamily="34" charset="0"/>
                <a:sym typeface="思源黑体 CN Bold" panose="020B0800000000000000" pitchFamily="34" charset="-122"/>
              </a:endParaRPr>
            </a:p>
          </p:txBody>
        </p:sp>
      </p:grpSp>
      <p:sp>
        <p:nvSpPr>
          <p:cNvPr id="10247" name="矩形 6"/>
          <p:cNvSpPr/>
          <p:nvPr/>
        </p:nvSpPr>
        <p:spPr>
          <a:xfrm>
            <a:off x="405130" y="457200"/>
            <a:ext cx="4372610" cy="5219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800" dirty="0" smtClean="0"/>
              <a:t>用户管理界面</a:t>
            </a:r>
            <a:endParaRPr lang="zh-CN" altLang="en-US" sz="2800" dirty="0" smtClean="0">
              <a:latin typeface="微软雅黑" panose="020B0503020204020204" pitchFamily="34" charset="-122"/>
              <a:ea typeface="微软雅黑" panose="020B0503020204020204" pitchFamily="34" charset="-122"/>
            </a:endParaRPr>
          </a:p>
        </p:txBody>
      </p:sp>
      <p:pic>
        <p:nvPicPr>
          <p:cNvPr id="32" name="图片 21"/>
          <p:cNvPicPr>
            <a:picLocks noChangeAspect="1"/>
          </p:cNvPicPr>
          <p:nvPr>
            <p:custDataLst>
              <p:tags r:id="rId1"/>
            </p:custDataLst>
          </p:nvPr>
        </p:nvPicPr>
        <p:blipFill>
          <a:blip r:embed="rId3" cstate="print"/>
          <a:stretch>
            <a:fillRect/>
          </a:stretch>
        </p:blipFill>
        <p:spPr>
          <a:xfrm>
            <a:off x="1184910" y="2271395"/>
            <a:ext cx="9775190" cy="4343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5" cstate="print"/>
          <a:stretch>
            <a:fillRect/>
          </a:stretch>
        </a:blipFill>
        <a:effectLst/>
      </p:bgPr>
    </p:bg>
    <p:spTree>
      <p:nvGrpSpPr>
        <p:cNvPr id="1" name=""/>
        <p:cNvGrpSpPr/>
        <p:nvPr/>
      </p:nvGrpSpPr>
      <p:grpSpPr>
        <a:xfrm>
          <a:off x="0" y="0"/>
          <a:ext cx="0" cy="0"/>
          <a:chOff x="0" y="0"/>
          <a:chExt cx="0" cy="0"/>
        </a:xfrm>
      </p:grpSpPr>
      <p:grpSp>
        <p:nvGrpSpPr>
          <p:cNvPr id="16" name="PPT世界-4"/>
          <p:cNvGrpSpPr/>
          <p:nvPr/>
        </p:nvGrpSpPr>
        <p:grpSpPr>
          <a:xfrm>
            <a:off x="342265" y="1133475"/>
            <a:ext cx="11506835" cy="5511165"/>
            <a:chOff x="879475" y="1585469"/>
            <a:chExt cx="2723841" cy="1749787"/>
          </a:xfrm>
        </p:grpSpPr>
        <p:sp>
          <p:nvSpPr>
            <p:cNvPr id="17" name="PPT世界-4-1"/>
            <p:cNvSpPr/>
            <p:nvPr>
              <p:custDataLst>
                <p:tags r:id="rId2"/>
              </p:custDataLst>
            </p:nvPr>
          </p:nvSpPr>
          <p:spPr>
            <a:xfrm>
              <a:off x="879475" y="1658158"/>
              <a:ext cx="2723692" cy="1677098"/>
            </a:xfrm>
            <a:prstGeom prst="roundRect">
              <a:avLst>
                <a:gd name="adj" fmla="val 3320"/>
              </a:avLst>
            </a:prstGeom>
            <a:solidFill>
              <a:schemeClr val="tx2">
                <a:lumMod val="60000"/>
                <a:lumOff val="40000"/>
              </a:schemeClr>
            </a:solidFill>
            <a:ln w="12700" cap="flat" cmpd="sng" algn="ctr">
              <a:solidFill>
                <a:schemeClr val="accent1">
                  <a:lumMod val="20000"/>
                  <a:lumOff val="80000"/>
                </a:schemeClr>
              </a:solidFill>
              <a:prstDash val="solid"/>
              <a:miter lim="800000"/>
            </a:ln>
            <a:effectLst/>
          </p:spPr>
          <p:txBody>
            <a:bodyPr rtlCol="0" anchor="ctr">
              <a:noAutofit/>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CN Light" panose="020B0300000000000000" pitchFamily="34" charset="-122"/>
                <a:ea typeface="思源黑体 CN Light" panose="020B0300000000000000" pitchFamily="34" charset="-122"/>
                <a:cs typeface="Arial" panose="020B0604020202020204" pitchFamily="34" charset="0"/>
                <a:sym typeface="思源黑体 CN Bold" panose="020B0800000000000000" pitchFamily="34" charset="-122"/>
              </a:endParaRPr>
            </a:p>
          </p:txBody>
        </p:sp>
        <p:sp>
          <p:nvSpPr>
            <p:cNvPr id="18" name="PPT世界-4-3"/>
            <p:cNvSpPr/>
            <p:nvPr>
              <p:custDataLst>
                <p:tags r:id="rId3"/>
              </p:custDataLst>
            </p:nvPr>
          </p:nvSpPr>
          <p:spPr>
            <a:xfrm>
              <a:off x="879625" y="1585469"/>
              <a:ext cx="2723691" cy="361288"/>
            </a:xfrm>
            <a:prstGeom prst="round2SameRect">
              <a:avLst>
                <a:gd name="adj1" fmla="val 24841"/>
                <a:gd name="adj2" fmla="val 0"/>
              </a:avLst>
            </a:prstGeom>
            <a:solidFill>
              <a:schemeClr val="bg1"/>
            </a:solidFill>
            <a:ln w="12700" cap="flat" cmpd="sng" algn="ctr">
              <a:noFill/>
              <a:prstDash val="solid"/>
              <a:miter lim="800000"/>
            </a:ln>
            <a:effectLst/>
          </p:spPr>
          <p:txBody>
            <a:bodyPr rtlCol="0" anchor="ctr">
              <a:noAutofit/>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CN Light" panose="020B0300000000000000" pitchFamily="34" charset="-122"/>
                <a:ea typeface="思源黑体 CN Light" panose="020B0300000000000000" pitchFamily="34" charset="-122"/>
                <a:cs typeface="Arial" panose="020B0604020202020204" pitchFamily="34" charset="0"/>
                <a:sym typeface="思源黑体 CN Bold" panose="020B0800000000000000" pitchFamily="34" charset="-122"/>
              </a:endParaRPr>
            </a:p>
          </p:txBody>
        </p:sp>
      </p:grpSp>
      <p:sp>
        <p:nvSpPr>
          <p:cNvPr id="2" name="文本框 1"/>
          <p:cNvSpPr txBox="1"/>
          <p:nvPr/>
        </p:nvSpPr>
        <p:spPr>
          <a:xfrm>
            <a:off x="342265" y="460375"/>
            <a:ext cx="4064000" cy="521970"/>
          </a:xfrm>
          <a:prstGeom prst="rect">
            <a:avLst/>
          </a:prstGeom>
          <a:noFill/>
        </p:spPr>
        <p:txBody>
          <a:bodyPr wrap="square" rtlCol="0">
            <a:spAutoFit/>
          </a:bodyPr>
          <a:lstStyle/>
          <a:p>
            <a:r>
              <a:rPr lang="zh-CN" sz="2800">
                <a:latin typeface="等线" panose="02010600030101010101" charset="-122"/>
                <a:ea typeface="等线" panose="02010600030101010101" charset="-122"/>
                <a:cs typeface="等线" panose="02010600030101010101" charset="-122"/>
              </a:rPr>
              <a:t>商品分类管理</a:t>
            </a:r>
            <a:r>
              <a:rPr lang="zh-CN" altLang="en-US" sz="2800">
                <a:latin typeface="等线" panose="02010600030101010101" charset="-122"/>
                <a:ea typeface="等线" panose="02010600030101010101" charset="-122"/>
                <a:cs typeface="等线" panose="02010600030101010101" charset="-122"/>
              </a:rPr>
              <a:t>界面</a:t>
            </a:r>
          </a:p>
        </p:txBody>
      </p:sp>
      <p:pic>
        <p:nvPicPr>
          <p:cNvPr id="33" name="图片 22"/>
          <p:cNvPicPr>
            <a:picLocks noChangeAspect="1"/>
          </p:cNvPicPr>
          <p:nvPr>
            <p:custDataLst>
              <p:tags r:id="rId1"/>
            </p:custDataLst>
          </p:nvPr>
        </p:nvPicPr>
        <p:blipFill>
          <a:blip r:embed="rId6" cstate="print"/>
          <a:stretch>
            <a:fillRect/>
          </a:stretch>
        </p:blipFill>
        <p:spPr>
          <a:xfrm>
            <a:off x="1110615" y="2271395"/>
            <a:ext cx="9970770" cy="436689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5" cstate="print"/>
          <a:stretch>
            <a:fillRect/>
          </a:stretch>
        </a:blipFill>
        <a:effectLst/>
      </p:bgPr>
    </p:bg>
    <p:spTree>
      <p:nvGrpSpPr>
        <p:cNvPr id="1" name=""/>
        <p:cNvGrpSpPr/>
        <p:nvPr/>
      </p:nvGrpSpPr>
      <p:grpSpPr>
        <a:xfrm>
          <a:off x="0" y="0"/>
          <a:ext cx="0" cy="0"/>
          <a:chOff x="0" y="0"/>
          <a:chExt cx="0" cy="0"/>
        </a:xfrm>
      </p:grpSpPr>
      <p:grpSp>
        <p:nvGrpSpPr>
          <p:cNvPr id="16" name="PPT世界-4"/>
          <p:cNvGrpSpPr/>
          <p:nvPr/>
        </p:nvGrpSpPr>
        <p:grpSpPr>
          <a:xfrm>
            <a:off x="342265" y="1133475"/>
            <a:ext cx="11506835" cy="5511165"/>
            <a:chOff x="879475" y="1585469"/>
            <a:chExt cx="2723841" cy="1749787"/>
          </a:xfrm>
        </p:grpSpPr>
        <p:sp>
          <p:nvSpPr>
            <p:cNvPr id="17" name="PPT世界-4-1"/>
            <p:cNvSpPr/>
            <p:nvPr>
              <p:custDataLst>
                <p:tags r:id="rId2"/>
              </p:custDataLst>
            </p:nvPr>
          </p:nvSpPr>
          <p:spPr>
            <a:xfrm>
              <a:off x="879475" y="1658158"/>
              <a:ext cx="2723692" cy="1677098"/>
            </a:xfrm>
            <a:prstGeom prst="roundRect">
              <a:avLst>
                <a:gd name="adj" fmla="val 3320"/>
              </a:avLst>
            </a:prstGeom>
            <a:solidFill>
              <a:schemeClr val="tx2">
                <a:lumMod val="60000"/>
                <a:lumOff val="40000"/>
              </a:schemeClr>
            </a:solidFill>
            <a:ln w="12700" cap="flat" cmpd="sng" algn="ctr">
              <a:solidFill>
                <a:schemeClr val="accent1">
                  <a:lumMod val="20000"/>
                  <a:lumOff val="80000"/>
                </a:schemeClr>
              </a:solidFill>
              <a:prstDash val="solid"/>
              <a:miter lim="800000"/>
            </a:ln>
            <a:effectLst/>
          </p:spPr>
          <p:txBody>
            <a:bodyPr rtlCol="0" anchor="ctr">
              <a:noAutofit/>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CN Light" panose="020B0300000000000000" pitchFamily="34" charset="-122"/>
                <a:ea typeface="思源黑体 CN Light" panose="020B0300000000000000" pitchFamily="34" charset="-122"/>
                <a:cs typeface="Arial" panose="020B0604020202020204" pitchFamily="34" charset="0"/>
                <a:sym typeface="思源黑体 CN Bold" panose="020B0800000000000000" pitchFamily="34" charset="-122"/>
              </a:endParaRPr>
            </a:p>
          </p:txBody>
        </p:sp>
        <p:sp>
          <p:nvSpPr>
            <p:cNvPr id="18" name="PPT世界-4-3"/>
            <p:cNvSpPr/>
            <p:nvPr>
              <p:custDataLst>
                <p:tags r:id="rId3"/>
              </p:custDataLst>
            </p:nvPr>
          </p:nvSpPr>
          <p:spPr>
            <a:xfrm>
              <a:off x="879625" y="1585469"/>
              <a:ext cx="2723691" cy="361288"/>
            </a:xfrm>
            <a:prstGeom prst="round2SameRect">
              <a:avLst>
                <a:gd name="adj1" fmla="val 24841"/>
                <a:gd name="adj2" fmla="val 0"/>
              </a:avLst>
            </a:prstGeom>
            <a:solidFill>
              <a:schemeClr val="bg1"/>
            </a:solidFill>
            <a:ln w="12700" cap="flat" cmpd="sng" algn="ctr">
              <a:noFill/>
              <a:prstDash val="solid"/>
              <a:miter lim="800000"/>
            </a:ln>
            <a:effectLst/>
          </p:spPr>
          <p:txBody>
            <a:bodyPr rtlCol="0" anchor="ctr">
              <a:noAutofit/>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CN Light" panose="020B0300000000000000" pitchFamily="34" charset="-122"/>
                <a:ea typeface="思源黑体 CN Light" panose="020B0300000000000000" pitchFamily="34" charset="-122"/>
                <a:cs typeface="Arial" panose="020B0604020202020204" pitchFamily="34" charset="0"/>
                <a:sym typeface="思源黑体 CN Bold" panose="020B0800000000000000" pitchFamily="34" charset="-122"/>
              </a:endParaRPr>
            </a:p>
          </p:txBody>
        </p:sp>
      </p:grpSp>
      <p:sp>
        <p:nvSpPr>
          <p:cNvPr id="2" name="文本框 1"/>
          <p:cNvSpPr txBox="1"/>
          <p:nvPr/>
        </p:nvSpPr>
        <p:spPr>
          <a:xfrm>
            <a:off x="412750" y="459740"/>
            <a:ext cx="4064000" cy="521970"/>
          </a:xfrm>
          <a:prstGeom prst="rect">
            <a:avLst/>
          </a:prstGeom>
          <a:noFill/>
        </p:spPr>
        <p:txBody>
          <a:bodyPr wrap="square" rtlCol="0">
            <a:spAutoFit/>
          </a:bodyPr>
          <a:lstStyle/>
          <a:p>
            <a:r>
              <a:rPr lang="zh-CN" sz="2800">
                <a:latin typeface="等线" panose="02010600030101010101" charset="-122"/>
                <a:ea typeface="等线" panose="02010600030101010101" charset="-122"/>
                <a:cs typeface="等线" panose="02010600030101010101" charset="-122"/>
              </a:rPr>
              <a:t>商品信息管理</a:t>
            </a:r>
            <a:r>
              <a:rPr lang="zh-CN" altLang="en-US" sz="2800">
                <a:latin typeface="等线" panose="02010600030101010101" charset="-122"/>
                <a:ea typeface="等线" panose="02010600030101010101" charset="-122"/>
                <a:cs typeface="等线" panose="02010600030101010101" charset="-122"/>
              </a:rPr>
              <a:t>界面</a:t>
            </a:r>
          </a:p>
        </p:txBody>
      </p:sp>
      <p:pic>
        <p:nvPicPr>
          <p:cNvPr id="34" name="图片 23"/>
          <p:cNvPicPr>
            <a:picLocks noChangeAspect="1"/>
          </p:cNvPicPr>
          <p:nvPr>
            <p:custDataLst>
              <p:tags r:id="rId1"/>
            </p:custDataLst>
          </p:nvPr>
        </p:nvPicPr>
        <p:blipFill>
          <a:blip r:embed="rId6" cstate="print"/>
          <a:stretch>
            <a:fillRect/>
          </a:stretch>
        </p:blipFill>
        <p:spPr>
          <a:xfrm>
            <a:off x="1184275" y="2284095"/>
            <a:ext cx="10015220" cy="435991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5" cstate="print"/>
          <a:stretch>
            <a:fillRect/>
          </a:stretch>
        </a:blipFill>
        <a:effectLst/>
      </p:bgPr>
    </p:bg>
    <p:spTree>
      <p:nvGrpSpPr>
        <p:cNvPr id="1" name=""/>
        <p:cNvGrpSpPr/>
        <p:nvPr/>
      </p:nvGrpSpPr>
      <p:grpSpPr>
        <a:xfrm>
          <a:off x="0" y="0"/>
          <a:ext cx="0" cy="0"/>
          <a:chOff x="0" y="0"/>
          <a:chExt cx="0" cy="0"/>
        </a:xfrm>
      </p:grpSpPr>
      <p:grpSp>
        <p:nvGrpSpPr>
          <p:cNvPr id="16" name="PPT世界-4"/>
          <p:cNvGrpSpPr/>
          <p:nvPr/>
        </p:nvGrpSpPr>
        <p:grpSpPr>
          <a:xfrm>
            <a:off x="342265" y="1133475"/>
            <a:ext cx="11506835" cy="5511165"/>
            <a:chOff x="879475" y="1585469"/>
            <a:chExt cx="2723841" cy="1749787"/>
          </a:xfrm>
        </p:grpSpPr>
        <p:sp>
          <p:nvSpPr>
            <p:cNvPr id="17" name="PPT世界-4-1"/>
            <p:cNvSpPr/>
            <p:nvPr>
              <p:custDataLst>
                <p:tags r:id="rId2"/>
              </p:custDataLst>
            </p:nvPr>
          </p:nvSpPr>
          <p:spPr>
            <a:xfrm>
              <a:off x="879475" y="1658158"/>
              <a:ext cx="2723692" cy="1677098"/>
            </a:xfrm>
            <a:prstGeom prst="roundRect">
              <a:avLst>
                <a:gd name="adj" fmla="val 3320"/>
              </a:avLst>
            </a:prstGeom>
            <a:solidFill>
              <a:schemeClr val="tx2">
                <a:lumMod val="60000"/>
                <a:lumOff val="40000"/>
              </a:schemeClr>
            </a:solidFill>
            <a:ln w="12700" cap="flat" cmpd="sng" algn="ctr">
              <a:solidFill>
                <a:schemeClr val="accent1">
                  <a:lumMod val="20000"/>
                  <a:lumOff val="80000"/>
                </a:schemeClr>
              </a:solidFill>
              <a:prstDash val="solid"/>
              <a:miter lim="800000"/>
            </a:ln>
            <a:effectLst/>
          </p:spPr>
          <p:txBody>
            <a:bodyPr rtlCol="0" anchor="ctr">
              <a:noAutofit/>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CN Light" panose="020B0300000000000000" pitchFamily="34" charset="-122"/>
                <a:ea typeface="思源黑体 CN Light" panose="020B0300000000000000" pitchFamily="34" charset="-122"/>
                <a:cs typeface="Arial" panose="020B0604020202020204" pitchFamily="34" charset="0"/>
                <a:sym typeface="思源黑体 CN Bold" panose="020B0800000000000000" pitchFamily="34" charset="-122"/>
              </a:endParaRPr>
            </a:p>
          </p:txBody>
        </p:sp>
        <p:sp>
          <p:nvSpPr>
            <p:cNvPr id="18" name="PPT世界-4-3"/>
            <p:cNvSpPr/>
            <p:nvPr>
              <p:custDataLst>
                <p:tags r:id="rId3"/>
              </p:custDataLst>
            </p:nvPr>
          </p:nvSpPr>
          <p:spPr>
            <a:xfrm>
              <a:off x="879625" y="1585469"/>
              <a:ext cx="2723691" cy="361288"/>
            </a:xfrm>
            <a:prstGeom prst="round2SameRect">
              <a:avLst>
                <a:gd name="adj1" fmla="val 24841"/>
                <a:gd name="adj2" fmla="val 0"/>
              </a:avLst>
            </a:prstGeom>
            <a:solidFill>
              <a:schemeClr val="bg1"/>
            </a:solidFill>
            <a:ln w="12700" cap="flat" cmpd="sng" algn="ctr">
              <a:noFill/>
              <a:prstDash val="solid"/>
              <a:miter lim="800000"/>
            </a:ln>
            <a:effectLst/>
          </p:spPr>
          <p:txBody>
            <a:bodyPr rtlCol="0" anchor="ctr">
              <a:noAutofit/>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CN Light" panose="020B0300000000000000" pitchFamily="34" charset="-122"/>
                <a:ea typeface="思源黑体 CN Light" panose="020B0300000000000000" pitchFamily="34" charset="-122"/>
                <a:cs typeface="Arial" panose="020B0604020202020204" pitchFamily="34" charset="0"/>
                <a:sym typeface="思源黑体 CN Bold" panose="020B0800000000000000" pitchFamily="34" charset="-122"/>
              </a:endParaRPr>
            </a:p>
          </p:txBody>
        </p:sp>
      </p:grpSp>
      <p:sp>
        <p:nvSpPr>
          <p:cNvPr id="2" name="文本框 1"/>
          <p:cNvSpPr txBox="1"/>
          <p:nvPr/>
        </p:nvSpPr>
        <p:spPr>
          <a:xfrm>
            <a:off x="342265" y="498475"/>
            <a:ext cx="4064000" cy="521970"/>
          </a:xfrm>
          <a:prstGeom prst="rect">
            <a:avLst/>
          </a:prstGeom>
          <a:noFill/>
        </p:spPr>
        <p:txBody>
          <a:bodyPr wrap="square" rtlCol="0">
            <a:spAutoFit/>
          </a:bodyPr>
          <a:lstStyle/>
          <a:p>
            <a:r>
              <a:rPr lang="zh-CN" altLang="en-US" sz="2800"/>
              <a:t>仓储信息管理界面</a:t>
            </a:r>
          </a:p>
        </p:txBody>
      </p:sp>
      <p:pic>
        <p:nvPicPr>
          <p:cNvPr id="35" name="图片 24"/>
          <p:cNvPicPr>
            <a:picLocks noChangeAspect="1"/>
          </p:cNvPicPr>
          <p:nvPr>
            <p:custDataLst>
              <p:tags r:id="rId1"/>
            </p:custDataLst>
          </p:nvPr>
        </p:nvPicPr>
        <p:blipFill>
          <a:blip r:embed="rId6" cstate="print"/>
          <a:stretch>
            <a:fillRect/>
          </a:stretch>
        </p:blipFill>
        <p:spPr>
          <a:xfrm>
            <a:off x="1066800" y="2280920"/>
            <a:ext cx="10011410" cy="436435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PPT世界-4-7"/>
          <p:cNvSpPr/>
          <p:nvPr/>
        </p:nvSpPr>
        <p:spPr>
          <a:xfrm>
            <a:off x="3597275" y="1367790"/>
            <a:ext cx="8594725" cy="4972685"/>
          </a:xfrm>
          <a:prstGeom prst="rect">
            <a:avLst/>
          </a:prstGeom>
          <a:solidFill>
            <a:schemeClr val="bg1"/>
          </a:solidFill>
          <a:ln>
            <a:noFill/>
          </a:ln>
          <a:effectLst>
            <a:outerShdw blurRad="406400" sx="102000" sy="102000" algn="ctr" rotWithShape="0">
              <a:schemeClr val="tx2">
                <a:lumMod val="20000"/>
                <a:lumOff val="8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Bold" panose="020B0800000000000000" pitchFamily="34" charset="-122"/>
              <a:ea typeface="思源黑体 CN Light" panose="020B0300000000000000" pitchFamily="34" charset="-122"/>
              <a:cs typeface="思源黑体 CN Bold" panose="020B0800000000000000" pitchFamily="34" charset="-122"/>
            </a:endParaRPr>
          </a:p>
        </p:txBody>
      </p:sp>
      <p:sp>
        <p:nvSpPr>
          <p:cNvPr id="26" name="PPT世界-3-7"/>
          <p:cNvSpPr/>
          <p:nvPr/>
        </p:nvSpPr>
        <p:spPr>
          <a:xfrm>
            <a:off x="343535" y="1367790"/>
            <a:ext cx="3522345" cy="4972685"/>
          </a:xfrm>
          <a:prstGeom prst="rect">
            <a:avLst/>
          </a:prstGeom>
          <a:blipFill>
            <a:blip r:embed="rId2" cstate="print"/>
            <a:stretch>
              <a:fillRect l="-25198" r="-24846"/>
            </a:stretch>
          </a:blipFill>
          <a:ln>
            <a:noFill/>
          </a:ln>
          <a:effectLst>
            <a:outerShdw blurRad="406400" sx="102000" sy="102000" algn="ctr" rotWithShape="0">
              <a:schemeClr val="accent1">
                <a:lumMod val="20000"/>
                <a:lumOff val="8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Bold" panose="020B0800000000000000" pitchFamily="34" charset="-122"/>
              <a:ea typeface="思源黑体 CN Light" panose="020B0300000000000000" pitchFamily="34" charset="-122"/>
              <a:cs typeface="思源黑体 CN Bold" panose="020B0800000000000000" pitchFamily="34" charset="-122"/>
            </a:endParaRPr>
          </a:p>
        </p:txBody>
      </p:sp>
      <p:sp>
        <p:nvSpPr>
          <p:cNvPr id="7174" name="矩形 6"/>
          <p:cNvSpPr/>
          <p:nvPr/>
        </p:nvSpPr>
        <p:spPr>
          <a:xfrm>
            <a:off x="663893" y="528955"/>
            <a:ext cx="1293944"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zh-CN" sz="2800" dirty="0" smtClean="0"/>
              <a:t>结</a:t>
            </a:r>
            <a:r>
              <a:rPr lang="en-US" altLang="zh-CN" sz="2800" dirty="0" smtClean="0"/>
              <a:t>    </a:t>
            </a:r>
            <a:r>
              <a:rPr lang="zh-CN" altLang="zh-CN" sz="2800" dirty="0" smtClean="0"/>
              <a:t>论</a:t>
            </a:r>
            <a:endParaRPr lang="zh-CN" altLang="en-US" sz="2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088765" y="1454150"/>
            <a:ext cx="7759700" cy="2306955"/>
          </a:xfrm>
          <a:prstGeom prst="rect">
            <a:avLst/>
          </a:prstGeom>
          <a:noFill/>
        </p:spPr>
        <p:txBody>
          <a:bodyPr wrap="square" rtlCol="0">
            <a:spAutoFit/>
          </a:bodyPr>
          <a:lstStyle/>
          <a:p>
            <a:r>
              <a:rPr lang="zh-CN" altLang="zh-CN" sz="1600" dirty="0" smtClean="0"/>
              <a:t>本文介绍了一个使用方便，界面清晰的无人智慧超市管理系统的设计与实现。本系统已经实现了对无人智慧超市信息的综合管理，系统为无人智慧超市节省了精力和时间，简化了无人智慧超市中重要环节的管理难度，丰富了信息化的建设，符合信息时代的发展趋势。存储在系统中的数据也将对未来无人智慧超市的发展提供数据支撑。</a:t>
            </a:r>
          </a:p>
          <a:p>
            <a:r>
              <a:rPr lang="zh-CN" altLang="zh-CN" sz="1600" dirty="0" smtClean="0"/>
              <a:t>本文实现的系统具有功能实用、界面简单清晰、操作简单、安全稳定的优点。在设计实现上本系统采用了SPRINGBOOT快速开发接口，提升了开发效率、同时也保障了后续维护，易于扩展。使用MySQL轻量级数据库大幅度提升查询性能。这时对系统的要求也将越来越高，这要求我们不断探索新的需求，开发新的技术，与时俱进，实现更完善更智能的无人智慧超市管理系统。</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PPT世界-4-7"/>
          <p:cNvSpPr/>
          <p:nvPr/>
        </p:nvSpPr>
        <p:spPr>
          <a:xfrm>
            <a:off x="494030" y="1207771"/>
            <a:ext cx="11697970" cy="5425258"/>
          </a:xfrm>
          <a:prstGeom prst="rect">
            <a:avLst/>
          </a:prstGeom>
          <a:solidFill>
            <a:schemeClr val="bg1"/>
          </a:solidFill>
          <a:ln>
            <a:noFill/>
          </a:ln>
          <a:effectLst>
            <a:outerShdw blurRad="406400" sx="102000" sy="102000" algn="ctr" rotWithShape="0">
              <a:schemeClr val="tx2">
                <a:lumMod val="20000"/>
                <a:lumOff val="8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Bold" panose="020B0800000000000000" pitchFamily="34" charset="-122"/>
              <a:ea typeface="思源黑体 CN Light" panose="020B0300000000000000" pitchFamily="34" charset="-122"/>
              <a:cs typeface="思源黑体 CN Bold" panose="020B0800000000000000" pitchFamily="34" charset="-122"/>
            </a:endParaRPr>
          </a:p>
        </p:txBody>
      </p:sp>
      <p:sp>
        <p:nvSpPr>
          <p:cNvPr id="7174" name="矩形 6"/>
          <p:cNvSpPr/>
          <p:nvPr/>
        </p:nvSpPr>
        <p:spPr>
          <a:xfrm>
            <a:off x="663893" y="528955"/>
            <a:ext cx="1605280"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800" dirty="0">
                <a:latin typeface="微软雅黑" panose="020B0503020204020204" pitchFamily="34" charset="-122"/>
                <a:ea typeface="微软雅黑" panose="020B0503020204020204" pitchFamily="34" charset="-122"/>
              </a:rPr>
              <a:t>参考文献</a:t>
            </a:r>
          </a:p>
        </p:txBody>
      </p:sp>
      <p:sp>
        <p:nvSpPr>
          <p:cNvPr id="5" name="文本框 4"/>
          <p:cNvSpPr txBox="1"/>
          <p:nvPr/>
        </p:nvSpPr>
        <p:spPr>
          <a:xfrm>
            <a:off x="652780" y="1263015"/>
            <a:ext cx="11379835" cy="4030980"/>
          </a:xfrm>
          <a:prstGeom prst="rect">
            <a:avLst/>
          </a:prstGeom>
          <a:noFill/>
        </p:spPr>
        <p:txBody>
          <a:bodyPr wrap="square" rtlCol="0">
            <a:spAutoFit/>
          </a:bodyPr>
          <a:lstStyle/>
          <a:p>
            <a:pPr lvl="0" latinLnBrk="1"/>
            <a:r>
              <a:rPr altLang="zh-CN" sz="1600" smtClean="0"/>
              <a:t>[1]张孝祥，Java 就业培训教程(附盘)，清华大学，(2019-07)</a:t>
            </a:r>
          </a:p>
          <a:p>
            <a:pPr lvl="0" latinLnBrk="1"/>
            <a:r>
              <a:rPr altLang="zh-CN" sz="1600" smtClean="0"/>
              <a:t>[2]黄俊.Java程序设计与应用开发.第二版.机械工业出版社.2019</a:t>
            </a:r>
          </a:p>
          <a:p>
            <a:pPr lvl="0" latinLnBrk="1"/>
            <a:r>
              <a:rPr altLang="zh-CN" sz="1600" smtClean="0"/>
              <a:t>[3]Metsker S J. Java框架设计.第一版.电子工业出版社.2021</a:t>
            </a:r>
          </a:p>
          <a:p>
            <a:pPr lvl="0" latinLnBrk="1"/>
            <a:r>
              <a:rPr altLang="zh-CN" sz="1600" smtClean="0"/>
              <a:t>[4]王云，朱卓伦，黎达桦.基于SpringBoot技术的某官网系统设计与实现 [J] 2021,第008期</a:t>
            </a:r>
          </a:p>
          <a:p>
            <a:pPr lvl="0" latinLnBrk="1"/>
            <a:r>
              <a:rPr altLang="zh-CN" sz="1600" smtClean="0"/>
              <a:t>[5]Vivek Chopra.JSP高级程序设计，机械工业出版社，2021</a:t>
            </a:r>
          </a:p>
          <a:p>
            <a:pPr lvl="0" latinLnBrk="1"/>
            <a:r>
              <a:rPr altLang="zh-CN" sz="1600" smtClean="0"/>
              <a:t>[6]申吉红，廖学峰，余健.JSP课程设计案例精编.清华大学出版社，2019</a:t>
            </a:r>
          </a:p>
          <a:p>
            <a:pPr lvl="0" latinLnBrk="1"/>
            <a:r>
              <a:rPr altLang="zh-CN" sz="1600" smtClean="0"/>
              <a:t>[7]卢潇.软件工程.北京：清华大学出版社；北京交通大学出版社，2018</a:t>
            </a:r>
          </a:p>
          <a:p>
            <a:pPr lvl="0" latinLnBrk="1"/>
            <a:r>
              <a:rPr altLang="zh-CN" sz="1600" smtClean="0"/>
              <a:t>[8]萨师煊. 王姗.数据库系统概论.北京：高等教育出版社，2020</a:t>
            </a:r>
          </a:p>
          <a:p>
            <a:pPr lvl="0" latinLnBrk="1"/>
            <a:r>
              <a:rPr altLang="zh-CN" sz="1600" smtClean="0"/>
              <a:t>[9]刘云龙. 基于SpringBoot的电影院管理系统与实现[J].科技风, 2022</a:t>
            </a:r>
          </a:p>
          <a:p>
            <a:pPr lvl="0" latinLnBrk="1"/>
            <a:r>
              <a:rPr altLang="zh-CN" sz="1600" smtClean="0"/>
              <a:t>[10] PaulJPerrone etal，张志伟，谭郁松，张明杰.J2EE构建企业系统[M] .北京：清华大学出版社，2021</a:t>
            </a:r>
          </a:p>
          <a:p>
            <a:pPr lvl="0" latinLnBrk="1"/>
            <a:r>
              <a:rPr altLang="zh-CN" sz="1600" smtClean="0"/>
              <a:t>[11] 2022年中国在线电影购票市场及消费行为研究报告,2022</a:t>
            </a:r>
          </a:p>
          <a:p>
            <a:pPr lvl="0" latinLnBrk="1"/>
            <a:r>
              <a:rPr altLang="zh-CN" sz="1600" smtClean="0"/>
              <a:t>[12] Chuck Cavaness.Programming Jakarta Struts,2021</a:t>
            </a:r>
          </a:p>
          <a:p>
            <a:pPr lvl="0" latinLnBrk="1"/>
            <a:r>
              <a:rPr altLang="zh-CN" sz="1600" smtClean="0"/>
              <a:t>[13] Bruce Shive.Research Direction in Object-Oriented Programming,2022</a:t>
            </a:r>
          </a:p>
          <a:p>
            <a:pPr lvl="0" latinLnBrk="1"/>
            <a:r>
              <a:rPr altLang="zh-CN" sz="1600" smtClean="0"/>
              <a:t>[14] Miao H.K.McDermid J.A.andTony Ian,Proving the existence of the initial state in Z specification,Chinese Journal of Advanced Software Research,2018</a:t>
            </a:r>
          </a:p>
          <a:p>
            <a:pPr lvl="0" latinLnBrk="1"/>
            <a:r>
              <a:rPr altLang="zh-CN" sz="1600" smtClean="0"/>
              <a:t>[15] Bruce Eckel.Thinking in Java.Addison-Wesley Professional.2021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418465" y="460375"/>
            <a:ext cx="5080000" cy="521970"/>
          </a:xfrm>
          <a:prstGeom prst="rect">
            <a:avLst/>
          </a:prstGeom>
          <a:noFill/>
          <a:ln w="9525">
            <a:noFill/>
          </a:ln>
        </p:spPr>
        <p:txBody>
          <a:bodyPr>
            <a:spAutoFit/>
          </a:bodyPr>
          <a:lstStyle/>
          <a:p>
            <a:pPr indent="306070"/>
            <a:r>
              <a:rPr lang="zh-CN" altLang="en-US" sz="2800" b="0" dirty="0">
                <a:latin typeface="微软雅黑" panose="020B0503020204020204" pitchFamily="34" charset="-122"/>
                <a:ea typeface="微软雅黑" panose="020B0503020204020204" pitchFamily="34" charset="-122"/>
              </a:rPr>
              <a:t>致</a:t>
            </a:r>
            <a:r>
              <a:rPr lang="en-US" altLang="zh-CN" sz="2800" b="0" dirty="0">
                <a:latin typeface="微软雅黑" panose="020B0503020204020204" pitchFamily="34" charset="-122"/>
                <a:ea typeface="微软雅黑" panose="020B0503020204020204" pitchFamily="34" charset="-122"/>
              </a:rPr>
              <a:t>  </a:t>
            </a:r>
            <a:r>
              <a:rPr lang="zh-CN" altLang="en-US" sz="2800" b="0" dirty="0">
                <a:latin typeface="微软雅黑" panose="020B0503020204020204" pitchFamily="34" charset="-122"/>
                <a:ea typeface="微软雅黑" panose="020B0503020204020204" pitchFamily="34" charset="-122"/>
              </a:rPr>
              <a:t>谢</a:t>
            </a:r>
          </a:p>
        </p:txBody>
      </p:sp>
      <p:sp>
        <p:nvSpPr>
          <p:cNvPr id="22" name="PPT世界-4-7"/>
          <p:cNvSpPr/>
          <p:nvPr/>
        </p:nvSpPr>
        <p:spPr>
          <a:xfrm>
            <a:off x="319314" y="982345"/>
            <a:ext cx="11872686" cy="5650684"/>
          </a:xfrm>
          <a:prstGeom prst="rect">
            <a:avLst/>
          </a:prstGeom>
          <a:solidFill>
            <a:schemeClr val="bg1"/>
          </a:solidFill>
          <a:ln>
            <a:noFill/>
          </a:ln>
          <a:effectLst>
            <a:outerShdw blurRad="406400" sx="102000" sy="102000" algn="ctr" rotWithShape="0">
              <a:schemeClr val="tx2">
                <a:lumMod val="20000"/>
                <a:lumOff val="8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思源黑体 CN Bold" panose="020B0800000000000000" pitchFamily="34" charset="-122"/>
                <a:ea typeface="思源黑体 CN Light" panose="020B0300000000000000" pitchFamily="34" charset="-122"/>
                <a:cs typeface="思源黑体 CN Bold" panose="020B0800000000000000" pitchFamily="34" charset="-122"/>
              </a:rPr>
              <a:t>从开始选题到现在，基于PHP的在线阅读能够成功顺利的完成，离不开老师对我的关怀和指导，在此向老师致以诚挚的谢意。在整个论文的完成过程中，从论文的选题、定题、资料收集、写作、修改、定稿和答辩都得到了老师悉心的指导和极大的帮助。每当遇到问题时，老师都会为我仔细分析问题，指点迷津，帮助我解决问题，开拓思路。老师认真负责的态度和精益求精的工作作风深深的感染和激励着我，使我不仅在学业上有所进步，在生活上也有所收获，对此，再次对老师表示感谢。</a:t>
            </a: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思源黑体 CN Bold" panose="020B0800000000000000" pitchFamily="34" charset="-122"/>
                <a:ea typeface="思源黑体 CN Light" panose="020B0300000000000000" pitchFamily="34" charset="-122"/>
                <a:cs typeface="思源黑体 CN Bold" panose="020B0800000000000000" pitchFamily="34" charset="-122"/>
              </a:rPr>
              <a:t>虽然我在这次毕业设计的开发过程中遇到了很多困难，但幸运的是经过我的思考和不停地尝试解决问题，还有指导老师的帮助下我终于圆满地完成了这次毕业设计。在此，我深深地感谢我的导师，每次遇到难题时，我的导师总是会耐心给我解答，他每时每刻的督促使我不敢有丝毫的怠慢，在他的精心指导下，我才能顺利完成毕业设计。在开题报告中，我的答辩团队老师也给了我很多关于毕业设计的意见，我由衷地感谢他们。在设计过程中，其他几位专业老师也给了我比较专业的指导，我也在此向他们表示衷心的感谢！感谢您们在百忙之中抽出时间给我宝贵的建议！在每次小组会议上，老师总是积极耐心地指导我们，对我的计划提出意见，并督促我们按时完成。一开始，我通过撰写设计初稿对系统有了深刻的了解，认真考虑了系统每一步的实施，发现开发一款优秀的软件绝非一朝一夕之事，需要长期的积累和经验。通过这段时间的亲身经历，我感觉自己学到了：收集、整理资料、共同协作、分析及处理问题等许多方面的知识。然后，在老师的引导和学生的帮助下，让我对这个毕设进行了更深入的思考。并花费了大量的心思和精力来完成这个系统。在这段时间里，我学到了以前没有掌握过的东西。更重要的是，我了解开发人员在开发系统软件时所需要的方法、策略和步骤。如何思考一些问题，以及如何解决它们。总之，通过这个系统的设计，我学到了很多，理解了很多。本次毕业设计过程还得到了本班同学们的大力支持和热心帮助，他们给予了我很大的帮助，在此我也对他们表示衷心的感谢。</a:t>
            </a:r>
          </a:p>
        </p:txBody>
      </p:sp>
      <p:sp>
        <p:nvSpPr>
          <p:cNvPr id="5" name="文本框 4"/>
          <p:cNvSpPr txBox="1"/>
          <p:nvPr/>
        </p:nvSpPr>
        <p:spPr>
          <a:xfrm>
            <a:off x="522514" y="1038225"/>
            <a:ext cx="11364051" cy="5354320"/>
          </a:xfrm>
          <a:prstGeom prst="rect">
            <a:avLst/>
          </a:prstGeom>
          <a:noFill/>
        </p:spPr>
        <p:txBody>
          <a:bodyPr wrap="square" rtlCol="0">
            <a:spAutoFit/>
          </a:bodyPr>
          <a:lstStyle/>
          <a:p>
            <a:r>
              <a:rPr lang="zh-CN" altLang="zh-CN" dirty="0" smtClean="0"/>
              <a:t>本论文在导师的悉心指导下完成的。导师渊博的专业知识、严谨的治学态度，精益求精的工作作风，诲人不倦的高尚师德，严于律己、宽以待人的崇高风范，朴实无法、平易近人的人格魅力对本人影响深远。不仅使本人树立了远大的学习目标、掌握了基本的研究方法，还使本人明白了许多做人的道理。向用户学习是我一生的追求！在论文的写作过程中遇到了无数的困难和障碍，在同学和老师的帮助下度过了。在我做毕业设计这段时间里，我要感谢我的指导老师，从毕业设计开始选题到写论文期间，指导老师根据我的基础为我选定了这个课题，在这个程序的开发过程中，我遇到了很多困难，正是指导老师不断鼓励和指导下，我得以顺利完成这个课题的工作。这段时间，我的编程能力有了指导老师的指导，有了一个很大的提升。这为我以后的工作，打下了一个坚实的基础。指导老师的学习精神，也深深的影响到我，我要向指导老师学习，做一个终生学习，不断进步的人。</a:t>
            </a:r>
          </a:p>
          <a:p>
            <a:r>
              <a:rPr lang="zh-CN" altLang="zh-CN" dirty="0" smtClean="0"/>
              <a:t>通过本次系统的设计与实现，我更加熟练运用Java语言编写程序，对Eclipse开发工具的使用也更加灵活，面对开发过程中出现的问题独立解决的能力也得到了提高，对SPRINGBOOT模式也有了更深的理解。对于前端的一些基础知识，如div的布局，各种样式的设置也熟练的运用了许多。编程思想也得到了很大进步，以后如果遇到了问题，首先要自己思考，查资料，尽自己的全力解决问题，当自己实在解决不了的时候再去请教同学、老师，请求别人的帮助。本次毕业设计通过同学们的帮助，以及老师细心、耐心的指导，使自己的能力得到了一定的提高，项目功能也实现的比较完整。当然，我也得感谢这篇论文所涉及到的各位学者。本文引用各位学者的研究文献，如果没有各位学者的研究成果的帮助和启发，我将很难完成本篇论文的写作。感谢我的同学和我的朋友，在我写论文的过程中给予很多素材，并且在论文的撰写过程中提供热情的帮助。感谢我的母给我这次锻炼的机会，让我有机会认识到自己的不足并加以强化。由于我的学术水平有限，所写论文难免有不足之处，恳请各位老师和学友批评和指正。</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PPT世界-4-7"/>
          <p:cNvSpPr/>
          <p:nvPr/>
        </p:nvSpPr>
        <p:spPr>
          <a:xfrm>
            <a:off x="3597275" y="1367790"/>
            <a:ext cx="8594725" cy="4972685"/>
          </a:xfrm>
          <a:prstGeom prst="rect">
            <a:avLst/>
          </a:prstGeom>
          <a:solidFill>
            <a:schemeClr val="bg1"/>
          </a:solidFill>
          <a:ln>
            <a:noFill/>
          </a:ln>
          <a:effectLst>
            <a:outerShdw blurRad="406400" sx="102000" sy="102000" algn="ctr" rotWithShape="0">
              <a:schemeClr val="tx2">
                <a:lumMod val="20000"/>
                <a:lumOff val="8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Bold" panose="020B0800000000000000" pitchFamily="34" charset="-122"/>
              <a:ea typeface="思源黑体 CN Light" panose="020B0300000000000000" pitchFamily="34" charset="-122"/>
              <a:cs typeface="思源黑体 CN Bold" panose="020B0800000000000000" pitchFamily="34" charset="-122"/>
            </a:endParaRPr>
          </a:p>
        </p:txBody>
      </p:sp>
      <p:sp>
        <p:nvSpPr>
          <p:cNvPr id="26" name="PPT世界-3-7"/>
          <p:cNvSpPr/>
          <p:nvPr/>
        </p:nvSpPr>
        <p:spPr>
          <a:xfrm>
            <a:off x="343535" y="1367790"/>
            <a:ext cx="5984694" cy="4972685"/>
          </a:xfrm>
          <a:prstGeom prst="rect">
            <a:avLst/>
          </a:prstGeom>
          <a:blipFill>
            <a:blip r:embed="rId2" cstate="print"/>
            <a:stretch>
              <a:fillRect l="-25198" r="-24846"/>
            </a:stretch>
          </a:blipFill>
          <a:ln>
            <a:noFill/>
          </a:ln>
          <a:effectLst>
            <a:outerShdw blurRad="406400" sx="102000" sy="102000" algn="ctr" rotWithShape="0">
              <a:schemeClr val="accent1">
                <a:lumMod val="20000"/>
                <a:lumOff val="8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Bold" panose="020B0800000000000000" pitchFamily="34" charset="-122"/>
              <a:ea typeface="思源黑体 CN Light" panose="020B0300000000000000" pitchFamily="34" charset="-122"/>
              <a:cs typeface="思源黑体 CN Bold" panose="020B0800000000000000" pitchFamily="34" charset="-122"/>
            </a:endParaRPr>
          </a:p>
        </p:txBody>
      </p:sp>
      <p:sp>
        <p:nvSpPr>
          <p:cNvPr id="7174" name="矩形 6"/>
          <p:cNvSpPr/>
          <p:nvPr/>
        </p:nvSpPr>
        <p:spPr>
          <a:xfrm>
            <a:off x="663893" y="528955"/>
            <a:ext cx="1088390"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l" eaLnBrk="1" hangingPunct="1">
              <a:spcBef>
                <a:spcPct val="0"/>
              </a:spcBef>
              <a:buFontTx/>
              <a:buNone/>
            </a:pPr>
            <a:r>
              <a:rPr lang="zh-CN" altLang="zh-CN" sz="2800" dirty="0" smtClean="0"/>
              <a:t>摘  要</a:t>
            </a:r>
          </a:p>
        </p:txBody>
      </p:sp>
      <p:sp>
        <p:nvSpPr>
          <p:cNvPr id="5" name="文本框 4"/>
          <p:cNvSpPr txBox="1"/>
          <p:nvPr/>
        </p:nvSpPr>
        <p:spPr>
          <a:xfrm>
            <a:off x="6410960" y="1454150"/>
            <a:ext cx="5658485" cy="3969385"/>
          </a:xfrm>
          <a:prstGeom prst="rect">
            <a:avLst/>
          </a:prstGeom>
          <a:noFill/>
        </p:spPr>
        <p:txBody>
          <a:bodyPr wrap="square" rtlCol="0">
            <a:spAutoFit/>
          </a:bodyPr>
          <a:lstStyle/>
          <a:p>
            <a:r>
              <a:rPr lang="zh-CN" altLang="en-US" dirty="0" smtClean="0"/>
              <a:t>随着互联网时代的发展，传统的线下管理技术已无法高效、便捷的管理信息。为了迎合时代需求，优化管理效率，各种各样的管理系统应运而生，国家在环境要求不断提高的前提下，无人智慧超市管理系统建设也逐渐进入了信息化时代。</a:t>
            </a:r>
          </a:p>
          <a:p>
            <a:r>
              <a:rPr lang="zh-CN" altLang="en-US" dirty="0" smtClean="0"/>
              <a:t>这个系统的设计主要包括前端展示界面和方便管理员互动的后端数据库，要求系统需要良好的数据处理能力、友好的界面和易用的功能。</a:t>
            </a:r>
          </a:p>
          <a:p>
            <a:r>
              <a:rPr lang="zh-CN" altLang="en-US" dirty="0" smtClean="0"/>
              <a:t>数据要被工作人员通过界面操作传输至数据库中。通过研究，以MySQL为后端数据库，以IDEA为开发平台，采用SPRINGBOOT架构，建立以个人中心、用户管理、商品分类管理、商品信息管理、仓储信息管理、系统管理、订单管理等必要功能的、稳定的无人智慧超市管理系统。</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矩形 14"/>
          <p:cNvSpPr/>
          <p:nvPr/>
        </p:nvSpPr>
        <p:spPr>
          <a:xfrm>
            <a:off x="2027158" y="1285398"/>
            <a:ext cx="8137922" cy="4321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23" name="PA_标题 1"/>
          <p:cNvSpPr txBox="1"/>
          <p:nvPr>
            <p:custDataLst>
              <p:tags r:id="rId1"/>
            </p:custDataLst>
          </p:nvPr>
        </p:nvSpPr>
        <p:spPr>
          <a:xfrm>
            <a:off x="2895600" y="3159125"/>
            <a:ext cx="6191885" cy="107124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5400" b="1" i="0" u="none" strike="noStrike" kern="1200" cap="none" spc="600" normalizeH="0" baseline="0" noProof="0" dirty="0">
                <a:ln>
                  <a:noFill/>
                </a:ln>
                <a:solidFill>
                  <a:schemeClr val="tx1">
                    <a:lumMod val="95000"/>
                    <a:lumOff val="5000"/>
                  </a:schemeClr>
                </a:solidFill>
                <a:effectLst/>
                <a:uLnTx/>
                <a:uFillTx/>
                <a:latin typeface="印品黑体" panose="00000500000000000000" pitchFamily="2" charset="-122"/>
                <a:ea typeface="印品黑体" panose="00000500000000000000" pitchFamily="2" charset="-122"/>
              </a:rPr>
              <a:t>感谢您的观看</a:t>
            </a:r>
          </a:p>
        </p:txBody>
      </p:sp>
      <p:sp>
        <p:nvSpPr>
          <p:cNvPr id="45" name="Freeform: Shape 17"/>
          <p:cNvSpPr/>
          <p:nvPr/>
        </p:nvSpPr>
        <p:spPr bwMode="auto">
          <a:xfrm>
            <a:off x="5231453" y="1916353"/>
            <a:ext cx="1453665" cy="788290"/>
          </a:xfrm>
          <a:custGeom>
            <a:avLst/>
            <a:gdLst/>
            <a:ahLst/>
            <a:cxnLst>
              <a:cxn ang="0">
                <a:pos x="86" y="15"/>
              </a:cxn>
              <a:cxn ang="0">
                <a:pos x="44" y="29"/>
              </a:cxn>
              <a:cxn ang="0">
                <a:pos x="43" y="29"/>
              </a:cxn>
              <a:cxn ang="0">
                <a:pos x="43" y="29"/>
              </a:cxn>
              <a:cxn ang="0">
                <a:pos x="18" y="21"/>
              </a:cxn>
              <a:cxn ang="0">
                <a:pos x="14" y="32"/>
              </a:cxn>
              <a:cxn ang="0">
                <a:pos x="17" y="36"/>
              </a:cxn>
              <a:cxn ang="0">
                <a:pos x="15" y="40"/>
              </a:cxn>
              <a:cxn ang="0">
                <a:pos x="17" y="56"/>
              </a:cxn>
              <a:cxn ang="0">
                <a:pos x="16" y="57"/>
              </a:cxn>
              <a:cxn ang="0">
                <a:pos x="16" y="58"/>
              </a:cxn>
              <a:cxn ang="0">
                <a:pos x="8" y="58"/>
              </a:cxn>
              <a:cxn ang="0">
                <a:pos x="7" y="57"/>
              </a:cxn>
              <a:cxn ang="0">
                <a:pos x="7" y="56"/>
              </a:cxn>
              <a:cxn ang="0">
                <a:pos x="9" y="40"/>
              </a:cxn>
              <a:cxn ang="0">
                <a:pos x="7" y="36"/>
              </a:cxn>
              <a:cxn ang="0">
                <a:pos x="10" y="32"/>
              </a:cxn>
              <a:cxn ang="0">
                <a:pos x="13" y="19"/>
              </a:cxn>
              <a:cxn ang="0">
                <a:pos x="1" y="15"/>
              </a:cxn>
              <a:cxn ang="0">
                <a:pos x="0" y="14"/>
              </a:cxn>
              <a:cxn ang="0">
                <a:pos x="1" y="13"/>
              </a:cxn>
              <a:cxn ang="0">
                <a:pos x="43" y="0"/>
              </a:cxn>
              <a:cxn ang="0">
                <a:pos x="43" y="0"/>
              </a:cxn>
              <a:cxn ang="0">
                <a:pos x="44" y="0"/>
              </a:cxn>
              <a:cxn ang="0">
                <a:pos x="86" y="13"/>
              </a:cxn>
              <a:cxn ang="0">
                <a:pos x="87" y="14"/>
              </a:cxn>
              <a:cxn ang="0">
                <a:pos x="86" y="15"/>
              </a:cxn>
              <a:cxn ang="0">
                <a:pos x="68" y="38"/>
              </a:cxn>
              <a:cxn ang="0">
                <a:pos x="43" y="48"/>
              </a:cxn>
              <a:cxn ang="0">
                <a:pos x="19" y="38"/>
              </a:cxn>
              <a:cxn ang="0">
                <a:pos x="20" y="26"/>
              </a:cxn>
              <a:cxn ang="0">
                <a:pos x="42" y="33"/>
              </a:cxn>
              <a:cxn ang="0">
                <a:pos x="43" y="34"/>
              </a:cxn>
              <a:cxn ang="0">
                <a:pos x="45" y="33"/>
              </a:cxn>
              <a:cxn ang="0">
                <a:pos x="67" y="26"/>
              </a:cxn>
              <a:cxn ang="0">
                <a:pos x="68" y="38"/>
              </a:cxn>
            </a:cxnLst>
            <a:rect l="0" t="0" r="r" b="b"/>
            <a:pathLst>
              <a:path w="87" h="58">
                <a:moveTo>
                  <a:pt x="86" y="15"/>
                </a:moveTo>
                <a:cubicBezTo>
                  <a:pt x="44" y="29"/>
                  <a:pt x="44" y="29"/>
                  <a:pt x="44" y="29"/>
                </a:cubicBezTo>
                <a:cubicBezTo>
                  <a:pt x="44" y="29"/>
                  <a:pt x="44" y="29"/>
                  <a:pt x="43" y="29"/>
                </a:cubicBezTo>
                <a:cubicBezTo>
                  <a:pt x="43" y="29"/>
                  <a:pt x="43" y="29"/>
                  <a:pt x="43" y="29"/>
                </a:cubicBezTo>
                <a:cubicBezTo>
                  <a:pt x="18" y="21"/>
                  <a:pt x="18" y="21"/>
                  <a:pt x="18" y="21"/>
                </a:cubicBezTo>
                <a:cubicBezTo>
                  <a:pt x="16" y="23"/>
                  <a:pt x="15" y="27"/>
                  <a:pt x="14" y="32"/>
                </a:cubicBezTo>
                <a:cubicBezTo>
                  <a:pt x="16" y="33"/>
                  <a:pt x="17" y="34"/>
                  <a:pt x="17" y="36"/>
                </a:cubicBezTo>
                <a:cubicBezTo>
                  <a:pt x="17" y="38"/>
                  <a:pt x="16" y="39"/>
                  <a:pt x="15" y="40"/>
                </a:cubicBezTo>
                <a:cubicBezTo>
                  <a:pt x="17" y="56"/>
                  <a:pt x="17" y="56"/>
                  <a:pt x="17" y="56"/>
                </a:cubicBezTo>
                <a:cubicBezTo>
                  <a:pt x="17" y="57"/>
                  <a:pt x="17" y="57"/>
                  <a:pt x="16" y="57"/>
                </a:cubicBezTo>
                <a:cubicBezTo>
                  <a:pt x="16" y="58"/>
                  <a:pt x="16" y="58"/>
                  <a:pt x="16" y="58"/>
                </a:cubicBezTo>
                <a:cubicBezTo>
                  <a:pt x="8" y="58"/>
                  <a:pt x="8" y="58"/>
                  <a:pt x="8" y="58"/>
                </a:cubicBezTo>
                <a:cubicBezTo>
                  <a:pt x="8" y="58"/>
                  <a:pt x="8" y="58"/>
                  <a:pt x="7" y="57"/>
                </a:cubicBezTo>
                <a:cubicBezTo>
                  <a:pt x="7" y="57"/>
                  <a:pt x="7" y="57"/>
                  <a:pt x="7" y="56"/>
                </a:cubicBezTo>
                <a:cubicBezTo>
                  <a:pt x="9" y="40"/>
                  <a:pt x="9" y="40"/>
                  <a:pt x="9" y="40"/>
                </a:cubicBezTo>
                <a:cubicBezTo>
                  <a:pt x="8" y="39"/>
                  <a:pt x="7" y="38"/>
                  <a:pt x="7" y="36"/>
                </a:cubicBezTo>
                <a:cubicBezTo>
                  <a:pt x="7" y="34"/>
                  <a:pt x="8" y="33"/>
                  <a:pt x="10" y="32"/>
                </a:cubicBezTo>
                <a:cubicBezTo>
                  <a:pt x="10" y="27"/>
                  <a:pt x="11" y="23"/>
                  <a:pt x="13" y="19"/>
                </a:cubicBezTo>
                <a:cubicBezTo>
                  <a:pt x="1" y="15"/>
                  <a:pt x="1" y="15"/>
                  <a:pt x="1" y="15"/>
                </a:cubicBezTo>
                <a:cubicBezTo>
                  <a:pt x="0" y="15"/>
                  <a:pt x="0" y="15"/>
                  <a:pt x="0" y="14"/>
                </a:cubicBezTo>
                <a:cubicBezTo>
                  <a:pt x="0" y="14"/>
                  <a:pt x="0" y="13"/>
                  <a:pt x="1" y="13"/>
                </a:cubicBezTo>
                <a:cubicBezTo>
                  <a:pt x="43" y="0"/>
                  <a:pt x="43" y="0"/>
                  <a:pt x="43" y="0"/>
                </a:cubicBezTo>
                <a:cubicBezTo>
                  <a:pt x="43" y="0"/>
                  <a:pt x="43" y="0"/>
                  <a:pt x="43" y="0"/>
                </a:cubicBezTo>
                <a:cubicBezTo>
                  <a:pt x="44" y="0"/>
                  <a:pt x="44" y="0"/>
                  <a:pt x="44" y="0"/>
                </a:cubicBezTo>
                <a:cubicBezTo>
                  <a:pt x="86" y="13"/>
                  <a:pt x="86" y="13"/>
                  <a:pt x="86" y="13"/>
                </a:cubicBezTo>
                <a:cubicBezTo>
                  <a:pt x="87" y="13"/>
                  <a:pt x="87" y="14"/>
                  <a:pt x="87" y="14"/>
                </a:cubicBezTo>
                <a:cubicBezTo>
                  <a:pt x="87" y="15"/>
                  <a:pt x="87" y="15"/>
                  <a:pt x="86" y="15"/>
                </a:cubicBezTo>
                <a:close/>
                <a:moveTo>
                  <a:pt x="68" y="38"/>
                </a:moveTo>
                <a:cubicBezTo>
                  <a:pt x="68" y="44"/>
                  <a:pt x="57" y="48"/>
                  <a:pt x="43" y="48"/>
                </a:cubicBezTo>
                <a:cubicBezTo>
                  <a:pt x="30" y="48"/>
                  <a:pt x="19" y="44"/>
                  <a:pt x="19" y="38"/>
                </a:cubicBezTo>
                <a:cubicBezTo>
                  <a:pt x="20" y="26"/>
                  <a:pt x="20" y="26"/>
                  <a:pt x="20" y="26"/>
                </a:cubicBezTo>
                <a:cubicBezTo>
                  <a:pt x="42" y="33"/>
                  <a:pt x="42" y="33"/>
                  <a:pt x="42" y="33"/>
                </a:cubicBezTo>
                <a:cubicBezTo>
                  <a:pt x="42" y="33"/>
                  <a:pt x="43" y="34"/>
                  <a:pt x="43" y="34"/>
                </a:cubicBezTo>
                <a:cubicBezTo>
                  <a:pt x="44" y="34"/>
                  <a:pt x="45" y="33"/>
                  <a:pt x="45" y="33"/>
                </a:cubicBezTo>
                <a:cubicBezTo>
                  <a:pt x="67" y="26"/>
                  <a:pt x="67" y="26"/>
                  <a:pt x="67" y="26"/>
                </a:cubicBezTo>
                <a:lnTo>
                  <a:pt x="68" y="38"/>
                </a:lnTo>
                <a:close/>
              </a:path>
            </a:pathLst>
          </a:custGeom>
          <a:solidFill>
            <a:srgbClr val="C2E5E8"/>
          </a:solidFill>
          <a:ln w="9525">
            <a:noFill/>
            <a:round/>
          </a:ln>
          <a:effectLst>
            <a:outerShdw blurRad="50800" dist="38100" dir="2700000" algn="tl" rotWithShape="0">
              <a:prstClr val="black">
                <a:alpha val="40000"/>
              </a:prstClr>
            </a:outerShdw>
          </a:effectLst>
        </p:spPr>
        <p:txBody>
          <a:bodyPr anchor="ctr"/>
          <a:lstStyle/>
          <a:p>
            <a:pPr algn="ctr"/>
            <a:endParaRPr sz="100" dirty="0"/>
          </a:p>
        </p:txBody>
      </p:sp>
      <p:sp>
        <p:nvSpPr>
          <p:cNvPr id="59" name="矩形 58"/>
          <p:cNvSpPr/>
          <p:nvPr/>
        </p:nvSpPr>
        <p:spPr>
          <a:xfrm>
            <a:off x="3775526" y="4090843"/>
            <a:ext cx="4963584" cy="34289"/>
          </a:xfrm>
          <a:prstGeom prst="rect">
            <a:avLst/>
          </a:prstGeom>
          <a:pattFill prst="lgCheck">
            <a:fgClr>
              <a:srgbClr val="F39CB8"/>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Ovr>
    <a:masterClrMapping/>
  </p:clrMapOvr>
  <mc:AlternateContent xmlns:mc="http://schemas.openxmlformats.org/markup-compatibility/2006">
    <mc:Choice xmlns:p14="http://schemas.microsoft.com/office/powerpoint/2010/main" xmlns="" Requires="p14">
      <p:transition spd="slow" p14:dur="175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50"/>
                                  </p:stCondLst>
                                  <p:childTnLst>
                                    <p:set>
                                      <p:cBhvr>
                                        <p:cTn id="6" dur="1" fill="hold">
                                          <p:stCondLst>
                                            <p:cond delay="0"/>
                                          </p:stCondLst>
                                        </p:cTn>
                                        <p:tgtEl>
                                          <p:spTgt spid="15"/>
                                        </p:tgtEl>
                                        <p:attrNameLst>
                                          <p:attrName>style.visibility</p:attrName>
                                        </p:attrNameLst>
                                      </p:cBhvr>
                                      <p:to>
                                        <p:strVal val="visible"/>
                                      </p:to>
                                    </p:set>
                                    <p:anim calcmode="lin" valueType="num">
                                      <p:cBhvr>
                                        <p:cTn id="7" dur="750" fill="hold"/>
                                        <p:tgtEl>
                                          <p:spTgt spid="15"/>
                                        </p:tgtEl>
                                        <p:attrNameLst>
                                          <p:attrName>ppt_w</p:attrName>
                                        </p:attrNameLst>
                                      </p:cBhvr>
                                      <p:tavLst>
                                        <p:tav tm="0">
                                          <p:val>
                                            <p:fltVal val="0"/>
                                          </p:val>
                                        </p:tav>
                                        <p:tav tm="100000">
                                          <p:val>
                                            <p:strVal val="#ppt_w"/>
                                          </p:val>
                                        </p:tav>
                                      </p:tavLst>
                                    </p:anim>
                                    <p:anim calcmode="lin" valueType="num">
                                      <p:cBhvr>
                                        <p:cTn id="8" dur="750" fill="hold"/>
                                        <p:tgtEl>
                                          <p:spTgt spid="15"/>
                                        </p:tgtEl>
                                        <p:attrNameLst>
                                          <p:attrName>ppt_h</p:attrName>
                                        </p:attrNameLst>
                                      </p:cBhvr>
                                      <p:tavLst>
                                        <p:tav tm="0">
                                          <p:val>
                                            <p:fltVal val="0"/>
                                          </p:val>
                                        </p:tav>
                                        <p:tav tm="100000">
                                          <p:val>
                                            <p:strVal val="#ppt_h"/>
                                          </p:val>
                                        </p:tav>
                                      </p:tavLst>
                                    </p:anim>
                                    <p:animEffect transition="in" filter="fade">
                                      <p:cBhvr>
                                        <p:cTn id="9" dur="750"/>
                                        <p:tgtEl>
                                          <p:spTgt spid="15"/>
                                        </p:tgtEl>
                                      </p:cBhvr>
                                    </p:animEffect>
                                  </p:childTnLst>
                                </p:cTn>
                              </p:par>
                            </p:childTnLst>
                          </p:cTn>
                        </p:par>
                        <p:par>
                          <p:cTn id="10" fill="hold">
                            <p:stCondLst>
                              <p:cond delay="1150"/>
                            </p:stCondLst>
                            <p:childTnLst>
                              <p:par>
                                <p:cTn id="11" presetID="14" presetClass="entr" presetSubtype="10" fill="hold" grpId="0" nodeType="after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randombar(horizontal)">
                                      <p:cBhvr>
                                        <p:cTn id="13" dur="750"/>
                                        <p:tgtEl>
                                          <p:spTgt spid="45"/>
                                        </p:tgtEl>
                                      </p:cBhvr>
                                    </p:animEffect>
                                  </p:childTnLst>
                                </p:cTn>
                              </p:par>
                            </p:childTnLst>
                          </p:cTn>
                        </p:par>
                        <p:par>
                          <p:cTn id="14" fill="hold">
                            <p:stCondLst>
                              <p:cond delay="2150"/>
                            </p:stCondLst>
                            <p:childTnLst>
                              <p:par>
                                <p:cTn id="15" presetID="42"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750"/>
                                        <p:tgtEl>
                                          <p:spTgt spid="23"/>
                                        </p:tgtEl>
                                      </p:cBhvr>
                                    </p:animEffect>
                                    <p:anim calcmode="lin" valueType="num">
                                      <p:cBhvr>
                                        <p:cTn id="18" dur="750" fill="hold"/>
                                        <p:tgtEl>
                                          <p:spTgt spid="23"/>
                                        </p:tgtEl>
                                        <p:attrNameLst>
                                          <p:attrName>ppt_x</p:attrName>
                                        </p:attrNameLst>
                                      </p:cBhvr>
                                      <p:tavLst>
                                        <p:tav tm="0">
                                          <p:val>
                                            <p:strVal val="#ppt_x"/>
                                          </p:val>
                                        </p:tav>
                                        <p:tav tm="100000">
                                          <p:val>
                                            <p:strVal val="#ppt_x"/>
                                          </p:val>
                                        </p:tav>
                                      </p:tavLst>
                                    </p:anim>
                                    <p:anim calcmode="lin" valueType="num">
                                      <p:cBhvr>
                                        <p:cTn id="19" dur="750" fill="hold"/>
                                        <p:tgtEl>
                                          <p:spTgt spid="23"/>
                                        </p:tgtEl>
                                        <p:attrNameLst>
                                          <p:attrName>ppt_y</p:attrName>
                                        </p:attrNameLst>
                                      </p:cBhvr>
                                      <p:tavLst>
                                        <p:tav tm="0">
                                          <p:val>
                                            <p:strVal val="#ppt_y+.1"/>
                                          </p:val>
                                        </p:tav>
                                        <p:tav tm="100000">
                                          <p:val>
                                            <p:strVal val="#ppt_y"/>
                                          </p:val>
                                        </p:tav>
                                      </p:tavLst>
                                    </p:anim>
                                  </p:childTnLst>
                                </p:cTn>
                              </p:par>
                            </p:childTnLst>
                          </p:cTn>
                        </p:par>
                        <p:par>
                          <p:cTn id="20" fill="hold">
                            <p:stCondLst>
                              <p:cond delay="3150"/>
                            </p:stCondLst>
                            <p:childTnLst>
                              <p:par>
                                <p:cTn id="21" presetID="16" presetClass="entr" presetSubtype="37" fill="hold" grpId="0" nodeType="after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barn(outVertical)">
                                      <p:cBhvr>
                                        <p:cTn id="23" dur="75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3" grpId="0"/>
      <p:bldP spid="45" grpId="0" bldLvl="0" animBg="1"/>
      <p:bldP spid="59"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cstate="prin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768350" y="786765"/>
            <a:ext cx="4064000" cy="521970"/>
          </a:xfrm>
          <a:prstGeom prst="rect">
            <a:avLst/>
          </a:prstGeom>
          <a:noFill/>
        </p:spPr>
        <p:txBody>
          <a:bodyPr wrap="square" rtlCol="0">
            <a:spAutoFit/>
          </a:bodyPr>
          <a:lstStyle/>
          <a:p>
            <a:r>
              <a:rPr lang="zh-CN" altLang="en-US" sz="2800"/>
              <a:t>课题研究背景</a:t>
            </a:r>
          </a:p>
        </p:txBody>
      </p:sp>
      <p:sp>
        <p:nvSpPr>
          <p:cNvPr id="17" name="PPT世界-4-1"/>
          <p:cNvSpPr/>
          <p:nvPr>
            <p:custDataLst>
              <p:tags r:id="rId1"/>
            </p:custDataLst>
          </p:nvPr>
        </p:nvSpPr>
        <p:spPr>
          <a:xfrm>
            <a:off x="584200" y="1488902"/>
            <a:ext cx="10948670" cy="4816647"/>
          </a:xfrm>
          <a:prstGeom prst="roundRect">
            <a:avLst>
              <a:gd name="adj" fmla="val 3320"/>
            </a:avLst>
          </a:prstGeom>
          <a:solidFill>
            <a:srgbClr val="FFFFFF"/>
          </a:solidFill>
          <a:ln w="12700" cap="flat" cmpd="sng" algn="ctr">
            <a:solidFill>
              <a:schemeClr val="accent1">
                <a:lumMod val="20000"/>
                <a:lumOff val="80000"/>
              </a:schemeClr>
            </a:solidFill>
            <a:prstDash val="solid"/>
            <a:miter lim="800000"/>
          </a:ln>
          <a:effectLst/>
        </p:spPr>
        <p:txBody>
          <a:bodyPr rtlCol="0" anchor="ctr">
            <a:noAutofit/>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CN Light" panose="020B0300000000000000" pitchFamily="34" charset="-122"/>
              <a:ea typeface="思源黑体 CN Light" panose="020B0300000000000000" pitchFamily="34" charset="-122"/>
              <a:cs typeface="Arial" panose="020B0604020202020204" pitchFamily="34" charset="0"/>
              <a:sym typeface="思源黑体 CN Bold" panose="020B0800000000000000" pitchFamily="34" charset="-122"/>
            </a:endParaRPr>
          </a:p>
        </p:txBody>
      </p:sp>
      <p:sp>
        <p:nvSpPr>
          <p:cNvPr id="4" name="文本框 3"/>
          <p:cNvSpPr txBox="1"/>
          <p:nvPr>
            <p:custDataLst>
              <p:tags r:id="rId2"/>
            </p:custDataLst>
          </p:nvPr>
        </p:nvSpPr>
        <p:spPr>
          <a:xfrm>
            <a:off x="753110" y="1695450"/>
            <a:ext cx="10496550" cy="3415030"/>
          </a:xfrm>
          <a:prstGeom prst="rect">
            <a:avLst/>
          </a:prstGeom>
          <a:noFill/>
        </p:spPr>
        <p:txBody>
          <a:bodyPr wrap="square" rtlCol="0">
            <a:spAutoFit/>
          </a:bodyPr>
          <a:lstStyle/>
          <a:p>
            <a:r>
              <a:rPr altLang="zh-CN" dirty="0" smtClean="0"/>
              <a:t>近年来，由于计算机技术和互联网技术的快速发展，使得所有企事业单位内部都是数字化、信息化、无纸化的发展趋势，随着趋势的发展，各种决策系统、辅助系统也应运而生，其中无人智慧超市管理系统就是其中的重要组成部分。</a:t>
            </a:r>
          </a:p>
          <a:p>
            <a:r>
              <a:rPr altLang="zh-CN" dirty="0" smtClean="0"/>
              <a:t>无人智慧超市管理是不可或缺的一部分，然而多年以来工作者大都习惯使用传统方法，即人工来完成无人智慧超市的管理，但是这种方法存在着工作效率低以及保密性差的问题，同时还会生成大量的文本和数据，在检索数据时极大不便。随着科技发展进步，我们已进入了信息化社会，仅仅依靠传统的表格管理方式已不能适应时代的要求。因此使用计算机来进行接手传统方式的无人智慧超市已经势在必行。</a:t>
            </a:r>
          </a:p>
          <a:p>
            <a:r>
              <a:rPr altLang="zh-CN" dirty="0" smtClean="0"/>
              <a:t>通过计算机技术来实现的无人智慧超市管理系统拥有对信息的快速检索、保存了大量的无人智慧超市信息、信息系统保存的稳定性高和维护成本低等优点，对无人智慧超市的工作效率也能提高。如今，传统的人工管理方法、文件和图表打印等信息传输方法已经不能满足当下的发展需求，计算机科学与互联网技术的蓬勃发展，颠覆了人们的生活以及思维方式。无人智慧超市管理系统的出现，利用信息技术将无人智慧超市融于其中，成为提高管理水平的有利手段，将会成为未来无人智慧超市的新模式。</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PPT世界-4-1"/>
          <p:cNvSpPr/>
          <p:nvPr/>
        </p:nvSpPr>
        <p:spPr>
          <a:xfrm>
            <a:off x="584200" y="1488902"/>
            <a:ext cx="10948670" cy="4816647"/>
          </a:xfrm>
          <a:prstGeom prst="roundRect">
            <a:avLst>
              <a:gd name="adj" fmla="val 3320"/>
            </a:avLst>
          </a:prstGeom>
          <a:solidFill>
            <a:srgbClr val="FFFFFF"/>
          </a:solidFill>
          <a:ln w="12700" cap="flat" cmpd="sng" algn="ctr">
            <a:solidFill>
              <a:schemeClr val="accent1">
                <a:lumMod val="20000"/>
                <a:lumOff val="80000"/>
              </a:schemeClr>
            </a:solidFill>
            <a:prstDash val="solid"/>
            <a:miter lim="800000"/>
          </a:ln>
          <a:effectLst/>
        </p:spPr>
        <p:txBody>
          <a:bodyPr rtlCol="0" anchor="ctr">
            <a:noAutofit/>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CN Light" panose="020B0300000000000000" pitchFamily="34" charset="-122"/>
              <a:ea typeface="思源黑体 CN Light" panose="020B0300000000000000" pitchFamily="34" charset="-122"/>
              <a:cs typeface="Arial" panose="020B0604020202020204" pitchFamily="34" charset="0"/>
              <a:sym typeface="思源黑体 CN Bold" panose="020B0800000000000000" pitchFamily="34" charset="-122"/>
            </a:endParaRPr>
          </a:p>
        </p:txBody>
      </p:sp>
      <p:sp>
        <p:nvSpPr>
          <p:cNvPr id="10247" name="矩形 6"/>
          <p:cNvSpPr/>
          <p:nvPr/>
        </p:nvSpPr>
        <p:spPr>
          <a:xfrm>
            <a:off x="405130" y="457200"/>
            <a:ext cx="2964180" cy="5219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zh-CN" sz="2800" dirty="0" smtClean="0"/>
              <a:t>课题研究意义</a:t>
            </a:r>
            <a:endParaRPr lang="zh-CN" altLang="en-US" sz="28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753110" y="1695450"/>
            <a:ext cx="10496550" cy="4246245"/>
          </a:xfrm>
          <a:prstGeom prst="rect">
            <a:avLst/>
          </a:prstGeom>
          <a:noFill/>
        </p:spPr>
        <p:txBody>
          <a:bodyPr wrap="square" rtlCol="0">
            <a:spAutoFit/>
          </a:bodyPr>
          <a:lstStyle/>
          <a:p>
            <a:r>
              <a:rPr altLang="zh-CN" dirty="0" smtClean="0"/>
              <a:t>在当下，办公自动化以一种迅速并不可阻挡的速度在慢慢遍布到社会的每一个角落中，而无人智慧超市管理系统正是办公自动化的一个小小分支，解决了传统无人智慧超市中繁杂且重复的操作，提高了工作的效率。</a:t>
            </a:r>
          </a:p>
          <a:p>
            <a:r>
              <a:rPr altLang="zh-CN" dirty="0" smtClean="0"/>
              <a:t>无人智慧超市管理系统对于管理人员进行管理来说是非常重要的，应该做到让管理人员进行快捷的信息查询以及对信息的处理功能。然而，以往并没有使用电子化管理来进行无人智慧超市工作的意识，还是使用传统的人工管理方法。如今，伴随着计算机科学的不断发展，互联网科技的日渐成熟，计算机所带来的种种优势已经逐渐为人们所认识，它已经应用在社会中的各个领域中并且越来越重要，利用计算机将无人智慧超市信息进行电子化、系统化的管理能将无人智慧超市的效率提上一个台阶。所以，开发一套无人智慧超市管理系统，将信息进行电子化、系统化的管理，代替了传统的人工管理方式，提升了工作效率。</a:t>
            </a:r>
          </a:p>
          <a:p>
            <a:r>
              <a:rPr altLang="zh-CN" dirty="0" smtClean="0"/>
              <a:t>无纸化办公，节省了时间，减少了纸张的浪费同时节约了成本。</a:t>
            </a:r>
          </a:p>
          <a:p>
            <a:r>
              <a:rPr altLang="zh-CN" dirty="0" smtClean="0"/>
              <a:t>加快了信息传输的过程，使无人智慧超市更规范和科学。</a:t>
            </a:r>
          </a:p>
          <a:p>
            <a:r>
              <a:rPr altLang="zh-CN" dirty="0" smtClean="0"/>
              <a:t>利用计算机处理速度快、信息存储量大的特点，将管理工作信息化，可以积累和管理大量的数据。</a:t>
            </a:r>
          </a:p>
          <a:p>
            <a:r>
              <a:rPr altLang="zh-CN" dirty="0" smtClean="0"/>
              <a:t>对数据进行有效并且集中的管理，实现了用户信息的共享，使管理工作可以从传统的人工管理中解放出来，提升了工作的效率，使其有更多的时间去完成更多的工作，来提高自身的业务素质。</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PPT世界-4-1"/>
          <p:cNvSpPr/>
          <p:nvPr/>
        </p:nvSpPr>
        <p:spPr>
          <a:xfrm>
            <a:off x="584200" y="1335314"/>
            <a:ext cx="10948670" cy="5522685"/>
          </a:xfrm>
          <a:prstGeom prst="roundRect">
            <a:avLst>
              <a:gd name="adj" fmla="val 3320"/>
            </a:avLst>
          </a:prstGeom>
          <a:solidFill>
            <a:srgbClr val="FFFFFF"/>
          </a:solidFill>
          <a:ln w="12700" cap="flat" cmpd="sng" algn="ctr">
            <a:solidFill>
              <a:schemeClr val="accent1">
                <a:lumMod val="20000"/>
                <a:lumOff val="80000"/>
              </a:schemeClr>
            </a:solidFill>
            <a:prstDash val="solid"/>
            <a:miter lim="800000"/>
          </a:ln>
          <a:effectLst/>
        </p:spPr>
        <p:txBody>
          <a:bodyPr rtlCol="0" anchor="ctr">
            <a:noAutofit/>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CN Light" panose="020B0300000000000000" pitchFamily="34" charset="-122"/>
              <a:ea typeface="思源黑体 CN Light" panose="020B0300000000000000" pitchFamily="34" charset="-122"/>
              <a:cs typeface="Arial" panose="020B0604020202020204" pitchFamily="34" charset="0"/>
              <a:sym typeface="思源黑体 CN Bold" panose="020B0800000000000000" pitchFamily="34" charset="-122"/>
            </a:endParaRPr>
          </a:p>
        </p:txBody>
      </p:sp>
      <p:sp>
        <p:nvSpPr>
          <p:cNvPr id="10247" name="矩形 6"/>
          <p:cNvSpPr/>
          <p:nvPr/>
        </p:nvSpPr>
        <p:spPr>
          <a:xfrm>
            <a:off x="405130" y="457200"/>
            <a:ext cx="2964180" cy="5219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zh-CN" sz="2800" dirty="0" smtClean="0"/>
              <a:t>课题研究内容</a:t>
            </a:r>
          </a:p>
        </p:txBody>
      </p:sp>
      <p:sp>
        <p:nvSpPr>
          <p:cNvPr id="4" name="文本框 3"/>
          <p:cNvSpPr txBox="1"/>
          <p:nvPr/>
        </p:nvSpPr>
        <p:spPr>
          <a:xfrm>
            <a:off x="753110" y="1502688"/>
            <a:ext cx="10496550" cy="1476375"/>
          </a:xfrm>
          <a:prstGeom prst="rect">
            <a:avLst/>
          </a:prstGeom>
          <a:noFill/>
        </p:spPr>
        <p:txBody>
          <a:bodyPr wrap="square" rtlCol="0">
            <a:spAutoFit/>
          </a:bodyPr>
          <a:lstStyle/>
          <a:p>
            <a:r>
              <a:rPr lang="zh-CN" altLang="zh-CN" dirty="0" smtClean="0"/>
              <a:t>本系统结合现今主流管理系统的功能模块以及设计方式进行分析，使用Java语言和Springboot框架进行开发设计，具体研究内容如下：</a:t>
            </a:r>
          </a:p>
          <a:p>
            <a:r>
              <a:rPr lang="zh-CN" altLang="zh-CN" dirty="0" smtClean="0"/>
              <a:t>(1)管理员主要对个人中心、用户管理、商品分类管理、商品信息管理、仓储信息管理、系统管理、订单管理等功能进行管理。</a:t>
            </a:r>
          </a:p>
          <a:p>
            <a:r>
              <a:rPr lang="zh-CN" altLang="zh-CN" dirty="0" smtClean="0"/>
              <a:t>(2)用户主要对首页、商品信息、超市资讯、购物车、个人中心等功能进行管理。</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PPT世界-4"/>
          <p:cNvGrpSpPr/>
          <p:nvPr/>
        </p:nvGrpSpPr>
        <p:grpSpPr>
          <a:xfrm>
            <a:off x="396421" y="1443990"/>
            <a:ext cx="10948670" cy="5414010"/>
            <a:chOff x="879475" y="1639904"/>
            <a:chExt cx="2723692" cy="1695352"/>
          </a:xfrm>
        </p:grpSpPr>
        <p:sp>
          <p:nvSpPr>
            <p:cNvPr id="17" name="PPT世界-4-1"/>
            <p:cNvSpPr/>
            <p:nvPr/>
          </p:nvSpPr>
          <p:spPr>
            <a:xfrm>
              <a:off x="879475" y="1658158"/>
              <a:ext cx="2723692" cy="1677098"/>
            </a:xfrm>
            <a:prstGeom prst="roundRect">
              <a:avLst>
                <a:gd name="adj" fmla="val 3320"/>
              </a:avLst>
            </a:prstGeom>
            <a:solidFill>
              <a:srgbClr val="FFFFFF"/>
            </a:solidFill>
            <a:ln w="12700" cap="flat" cmpd="sng" algn="ctr">
              <a:solidFill>
                <a:schemeClr val="accent1">
                  <a:lumMod val="20000"/>
                  <a:lumOff val="80000"/>
                </a:schemeClr>
              </a:solidFill>
              <a:prstDash val="solid"/>
              <a:miter lim="800000"/>
            </a:ln>
            <a:effectLst/>
          </p:spPr>
          <p:txBody>
            <a:bodyPr rtlCol="0" anchor="ctr">
              <a:noAutofit/>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CN Light" panose="020B0300000000000000" pitchFamily="34" charset="-122"/>
                <a:ea typeface="思源黑体 CN Light" panose="020B0300000000000000" pitchFamily="34" charset="-122"/>
                <a:cs typeface="Arial" panose="020B0604020202020204" pitchFamily="34" charset="0"/>
                <a:sym typeface="思源黑体 CN Bold" panose="020B0800000000000000" pitchFamily="34" charset="-122"/>
              </a:endParaRPr>
            </a:p>
          </p:txBody>
        </p:sp>
        <p:sp>
          <p:nvSpPr>
            <p:cNvPr id="18" name="PPT世界-4-3"/>
            <p:cNvSpPr/>
            <p:nvPr/>
          </p:nvSpPr>
          <p:spPr>
            <a:xfrm>
              <a:off x="879475" y="1639904"/>
              <a:ext cx="2723692" cy="304174"/>
            </a:xfrm>
            <a:prstGeom prst="round2SameRect">
              <a:avLst>
                <a:gd name="adj1" fmla="val 24841"/>
                <a:gd name="adj2" fmla="val 0"/>
              </a:avLst>
            </a:prstGeom>
            <a:solidFill>
              <a:srgbClr val="A7B5C5"/>
            </a:solidFill>
            <a:ln w="12700" cap="flat" cmpd="sng" algn="ctr">
              <a:noFill/>
              <a:prstDash val="solid"/>
              <a:miter lim="800000"/>
            </a:ln>
            <a:effectLst/>
          </p:spPr>
          <p:txBody>
            <a:bodyPr rtlCol="0" anchor="ctr">
              <a:noAutofit/>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CN Light" panose="020B0300000000000000" pitchFamily="34" charset="-122"/>
                <a:ea typeface="思源黑体 CN Light" panose="020B0300000000000000" pitchFamily="34" charset="-122"/>
                <a:cs typeface="Arial" panose="020B0604020202020204" pitchFamily="34" charset="0"/>
                <a:sym typeface="思源黑体 CN Bold" panose="020B0800000000000000" pitchFamily="34" charset="-122"/>
              </a:endParaRPr>
            </a:p>
          </p:txBody>
        </p:sp>
      </p:grpSp>
      <p:sp>
        <p:nvSpPr>
          <p:cNvPr id="10247" name="矩形 6"/>
          <p:cNvSpPr/>
          <p:nvPr/>
        </p:nvSpPr>
        <p:spPr>
          <a:xfrm>
            <a:off x="405130" y="457200"/>
            <a:ext cx="2964180" cy="5219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800" dirty="0" smtClean="0">
                <a:latin typeface="微软雅黑" panose="020B0503020204020204" pitchFamily="34" charset="-122"/>
                <a:ea typeface="微软雅黑" panose="020B0503020204020204" pitchFamily="34" charset="-122"/>
              </a:rPr>
              <a:t>开发</a:t>
            </a:r>
            <a:r>
              <a:rPr lang="zh-CN" altLang="en-US" sz="2800" dirty="0">
                <a:latin typeface="微软雅黑" panose="020B0503020204020204" pitchFamily="34" charset="-122"/>
                <a:ea typeface="微软雅黑" panose="020B0503020204020204" pitchFamily="34" charset="-122"/>
              </a:rPr>
              <a:t>技术</a:t>
            </a:r>
          </a:p>
        </p:txBody>
      </p:sp>
      <p:sp>
        <p:nvSpPr>
          <p:cNvPr id="3" name="文本框 2"/>
          <p:cNvSpPr txBox="1"/>
          <p:nvPr/>
        </p:nvSpPr>
        <p:spPr>
          <a:xfrm>
            <a:off x="4178300" y="1534160"/>
            <a:ext cx="3529965" cy="521970"/>
          </a:xfrm>
          <a:prstGeom prst="rect">
            <a:avLst/>
          </a:prstGeom>
          <a:noFill/>
        </p:spPr>
        <p:txBody>
          <a:bodyPr wrap="square" rtlCol="0">
            <a:spAutoFit/>
          </a:bodyPr>
          <a:lstStyle/>
          <a:p>
            <a:pPr algn="ctr"/>
            <a:r>
              <a:rPr lang="en-US" altLang="zh-CN" sz="2800" dirty="0" smtClean="0"/>
              <a:t>JAVA</a:t>
            </a:r>
            <a:r>
              <a:rPr lang="zh-CN" altLang="en-US" sz="2800" dirty="0" smtClean="0"/>
              <a:t>技术</a:t>
            </a:r>
          </a:p>
        </p:txBody>
      </p:sp>
      <p:sp>
        <p:nvSpPr>
          <p:cNvPr id="4" name="文本框 3"/>
          <p:cNvSpPr txBox="1"/>
          <p:nvPr/>
        </p:nvSpPr>
        <p:spPr>
          <a:xfrm>
            <a:off x="753110" y="2788285"/>
            <a:ext cx="10496550" cy="1687195"/>
          </a:xfrm>
          <a:prstGeom prst="rect">
            <a:avLst/>
          </a:prstGeom>
          <a:noFill/>
        </p:spPr>
        <p:txBody>
          <a:bodyPr wrap="square" rtlCol="0">
            <a:noAutofit/>
          </a:bodyPr>
          <a:lstStyle/>
          <a:p>
            <a:r>
              <a:rPr altLang="zh-CN" sz="1600" dirty="0" smtClean="0"/>
              <a:t>Java是一种面向对象的静态式编程语言。Java编程语言具有多线程和对象定向的特点。其特点是根据方案的属性将方案分为几个不同的模块，这些模块是封闭的和多样化的，在申请过程中具有很强的独立性。Java语言在计算机软件开发过程中的运用可以达到交互操作的目的，通过各种形式的交换，可以有效地处理所需的数据，从而确保计算机软件开发的可控性和可见性。开发Java语言时，保留了网络接口，Java保留的缺省网络接口可以与web应用程序编程所依赖的类别库相匹配。为了使Java开发的应用程序更加稳定和强健，Java会自动收集程序中的垃圾，并处理程序中存在的异常。Java语言是日常开发过程中广泛使用的通用基本语言。其中Java语言课程库、句子、语法规则和关键字经常用于计算机软件的开发和编程。</a:t>
            </a:r>
          </a:p>
          <a:p>
            <a:r>
              <a:rPr altLang="zh-CN" sz="1600" dirty="0" smtClean="0"/>
              <a:t>面向对象编程是Java语言最显着的特点。它具有原始接口和补充接口以及继承，不仅可以实现相同类型的单个继承，而且还支持接口之间的多个继承，从而实现类、接口和接口之间以及类和接口之间的有效通信。Java的面向对象特性主要包括三个方面:继承、多态性和封装。封装是Java的核心，可以封装所有数据操作。多态性是指由面向对象行为派生的相关行为。继承作为特殊编程模式有两种类型:父类和子类，这两种类型的属性具有相同的功能和特性。对于父类的属性特性，子类可以实现继承和优化。</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6" name="PPT世界-4"/>
          <p:cNvGrpSpPr/>
          <p:nvPr/>
        </p:nvGrpSpPr>
        <p:grpSpPr>
          <a:xfrm>
            <a:off x="621665" y="1489075"/>
            <a:ext cx="10948670" cy="5129439"/>
            <a:chOff x="879475" y="1639904"/>
            <a:chExt cx="2723692" cy="1695352"/>
          </a:xfrm>
        </p:grpSpPr>
        <p:sp>
          <p:nvSpPr>
            <p:cNvPr id="17" name="PPT世界-4-1"/>
            <p:cNvSpPr/>
            <p:nvPr/>
          </p:nvSpPr>
          <p:spPr>
            <a:xfrm>
              <a:off x="879475" y="1658158"/>
              <a:ext cx="2723692" cy="1677098"/>
            </a:xfrm>
            <a:prstGeom prst="roundRect">
              <a:avLst>
                <a:gd name="adj" fmla="val 3320"/>
              </a:avLst>
            </a:prstGeom>
            <a:solidFill>
              <a:srgbClr val="FFFFFF"/>
            </a:solidFill>
            <a:ln w="12700" cap="flat" cmpd="sng" algn="ctr">
              <a:solidFill>
                <a:schemeClr val="accent1">
                  <a:lumMod val="20000"/>
                  <a:lumOff val="80000"/>
                </a:schemeClr>
              </a:solidFill>
              <a:prstDash val="solid"/>
              <a:miter lim="800000"/>
            </a:ln>
            <a:effectLst/>
          </p:spPr>
          <p:txBody>
            <a:bodyPr rtlCol="0" anchor="ctr">
              <a:noAutofit/>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CN Light" panose="020B0300000000000000" pitchFamily="34" charset="-122"/>
                <a:ea typeface="思源黑体 CN Light" panose="020B0300000000000000" pitchFamily="34" charset="-122"/>
                <a:cs typeface="Arial" panose="020B0604020202020204" pitchFamily="34" charset="0"/>
                <a:sym typeface="思源黑体 CN Bold" panose="020B0800000000000000" pitchFamily="34" charset="-122"/>
              </a:endParaRPr>
            </a:p>
          </p:txBody>
        </p:sp>
        <p:sp>
          <p:nvSpPr>
            <p:cNvPr id="18" name="PPT世界-4-3"/>
            <p:cNvSpPr/>
            <p:nvPr/>
          </p:nvSpPr>
          <p:spPr>
            <a:xfrm>
              <a:off x="879475" y="1639904"/>
              <a:ext cx="2723692" cy="304174"/>
            </a:xfrm>
            <a:prstGeom prst="round2SameRect">
              <a:avLst>
                <a:gd name="adj1" fmla="val 24841"/>
                <a:gd name="adj2" fmla="val 0"/>
              </a:avLst>
            </a:prstGeom>
            <a:solidFill>
              <a:srgbClr val="A7B5C5"/>
            </a:solidFill>
            <a:ln w="12700" cap="flat" cmpd="sng" algn="ctr">
              <a:noFill/>
              <a:prstDash val="solid"/>
              <a:miter lim="800000"/>
            </a:ln>
            <a:effectLst/>
          </p:spPr>
          <p:txBody>
            <a:bodyPr rtlCol="0" anchor="ctr">
              <a:noAutofit/>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CN Light" panose="020B0300000000000000" pitchFamily="34" charset="-122"/>
                <a:ea typeface="思源黑体 CN Light" panose="020B0300000000000000" pitchFamily="34" charset="-122"/>
                <a:cs typeface="Arial" panose="020B0604020202020204" pitchFamily="34" charset="0"/>
                <a:sym typeface="思源黑体 CN Bold" panose="020B0800000000000000" pitchFamily="34" charset="-122"/>
              </a:endParaRPr>
            </a:p>
          </p:txBody>
        </p:sp>
      </p:grpSp>
      <p:sp>
        <p:nvSpPr>
          <p:cNvPr id="10247" name="矩形 6"/>
          <p:cNvSpPr/>
          <p:nvPr/>
        </p:nvSpPr>
        <p:spPr>
          <a:xfrm>
            <a:off x="405130" y="457200"/>
            <a:ext cx="2964180" cy="5219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800" dirty="0" smtClean="0">
                <a:latin typeface="微软雅黑" panose="020B0503020204020204" pitchFamily="34" charset="-122"/>
                <a:ea typeface="微软雅黑" panose="020B0503020204020204" pitchFamily="34" charset="-122"/>
              </a:rPr>
              <a:t>开发</a:t>
            </a:r>
            <a:r>
              <a:rPr lang="zh-CN" altLang="en-US" sz="2800" dirty="0">
                <a:latin typeface="微软雅黑" panose="020B0503020204020204" pitchFamily="34" charset="-122"/>
                <a:ea typeface="微软雅黑" panose="020B0503020204020204" pitchFamily="34" charset="-122"/>
              </a:rPr>
              <a:t>技术</a:t>
            </a:r>
          </a:p>
        </p:txBody>
      </p:sp>
      <p:sp>
        <p:nvSpPr>
          <p:cNvPr id="3" name="文本框 2"/>
          <p:cNvSpPr txBox="1"/>
          <p:nvPr/>
        </p:nvSpPr>
        <p:spPr>
          <a:xfrm>
            <a:off x="4107180" y="1602740"/>
            <a:ext cx="3529965" cy="521970"/>
          </a:xfrm>
          <a:prstGeom prst="rect">
            <a:avLst/>
          </a:prstGeom>
          <a:noFill/>
        </p:spPr>
        <p:txBody>
          <a:bodyPr wrap="square" rtlCol="0">
            <a:spAutoFit/>
          </a:bodyPr>
          <a:lstStyle/>
          <a:p>
            <a:pPr algn="ctr"/>
            <a:r>
              <a:rPr altLang="zh-CN" sz="2800" smtClean="0"/>
              <a:t>MySql数据库</a:t>
            </a:r>
          </a:p>
        </p:txBody>
      </p:sp>
      <p:sp>
        <p:nvSpPr>
          <p:cNvPr id="4" name="文本框 3"/>
          <p:cNvSpPr txBox="1"/>
          <p:nvPr/>
        </p:nvSpPr>
        <p:spPr>
          <a:xfrm>
            <a:off x="753110" y="2398394"/>
            <a:ext cx="10496550" cy="1814830"/>
          </a:xfrm>
          <a:prstGeom prst="rect">
            <a:avLst/>
          </a:prstGeom>
          <a:noFill/>
        </p:spPr>
        <p:txBody>
          <a:bodyPr wrap="square" rtlCol="0">
            <a:spAutoFit/>
          </a:bodyPr>
          <a:lstStyle/>
          <a:p>
            <a:pPr indent="0" fontAlgn="auto"/>
            <a:r>
              <a:rPr altLang="zh-CN" sz="1600" smtClean="0"/>
              <a:t>MySql做为瑞典公司MySql AB开发的中小型开源数据库智能管理系统，具备配备低、低成本、运作速度更快的优势。与此同时，因为社区版的开源系统性，变成了许多网址减少开发成本费的最佳选择。被甲骨文回收后，MySQL也发布了商业版。另外Mysql具有以下特性：</a:t>
            </a:r>
          </a:p>
          <a:p>
            <a:pPr indent="0" fontAlgn="auto"/>
            <a:r>
              <a:rPr altLang="zh-CN" sz="1600" smtClean="0"/>
              <a:t>（1）使用C和C++编写，并使用了多种编译器进行测试，保证源代码的可移植性。</a:t>
            </a:r>
          </a:p>
          <a:p>
            <a:pPr indent="0" fontAlgn="auto"/>
            <a:r>
              <a:rPr altLang="zh-CN" sz="1600" smtClean="0"/>
              <a:t>（2）为C、C++、Eiffel、Java、Perl、PHP、Python、Ruby和Tcl等多种编程语言提供了API。</a:t>
            </a:r>
          </a:p>
          <a:p>
            <a:pPr indent="0" fontAlgn="auto"/>
            <a:r>
              <a:rPr altLang="zh-CN" sz="1600" smtClean="0"/>
              <a:t>（3）采用多线程并行的方法提高了CPU的利用率。</a:t>
            </a:r>
          </a:p>
          <a:p>
            <a:pPr indent="0" fontAlgn="auto"/>
            <a:r>
              <a:rPr altLang="zh-CN" sz="1600" smtClean="0"/>
              <a:t>（4）改善算法，有效地提高查询速度。</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6" cstate="print"/>
          <a:stretch>
            <a:fillRect/>
          </a:stretch>
        </a:blipFill>
        <a:effectLst/>
      </p:bgPr>
    </p:bg>
    <p:spTree>
      <p:nvGrpSpPr>
        <p:cNvPr id="1" name=""/>
        <p:cNvGrpSpPr/>
        <p:nvPr/>
      </p:nvGrpSpPr>
      <p:grpSpPr>
        <a:xfrm>
          <a:off x="0" y="0"/>
          <a:ext cx="0" cy="0"/>
          <a:chOff x="0" y="0"/>
          <a:chExt cx="0" cy="0"/>
        </a:xfrm>
      </p:grpSpPr>
      <p:grpSp>
        <p:nvGrpSpPr>
          <p:cNvPr id="16" name="PPT世界-4"/>
          <p:cNvGrpSpPr/>
          <p:nvPr/>
        </p:nvGrpSpPr>
        <p:grpSpPr>
          <a:xfrm>
            <a:off x="621665" y="1489075"/>
            <a:ext cx="10948670" cy="5129439"/>
            <a:chOff x="879475" y="1639904"/>
            <a:chExt cx="2723692" cy="1695352"/>
          </a:xfrm>
        </p:grpSpPr>
        <p:sp>
          <p:nvSpPr>
            <p:cNvPr id="17" name="PPT世界-4-1"/>
            <p:cNvSpPr/>
            <p:nvPr>
              <p:custDataLst>
                <p:tags r:id="rId3"/>
              </p:custDataLst>
            </p:nvPr>
          </p:nvSpPr>
          <p:spPr>
            <a:xfrm>
              <a:off x="879475" y="1658158"/>
              <a:ext cx="2723692" cy="1677098"/>
            </a:xfrm>
            <a:prstGeom prst="roundRect">
              <a:avLst>
                <a:gd name="adj" fmla="val 3320"/>
              </a:avLst>
            </a:prstGeom>
            <a:solidFill>
              <a:srgbClr val="FFFFFF"/>
            </a:solidFill>
            <a:ln w="12700" cap="flat" cmpd="sng" algn="ctr">
              <a:solidFill>
                <a:schemeClr val="accent1">
                  <a:lumMod val="20000"/>
                  <a:lumOff val="80000"/>
                </a:schemeClr>
              </a:solidFill>
              <a:prstDash val="solid"/>
              <a:miter lim="800000"/>
            </a:ln>
            <a:effectLst/>
          </p:spPr>
          <p:txBody>
            <a:bodyPr rtlCol="0" anchor="ctr">
              <a:noAutofit/>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CN Light" panose="020B0300000000000000" pitchFamily="34" charset="-122"/>
                <a:ea typeface="思源黑体 CN Light" panose="020B0300000000000000" pitchFamily="34" charset="-122"/>
                <a:cs typeface="Arial" panose="020B0604020202020204" pitchFamily="34" charset="0"/>
                <a:sym typeface="思源黑体 CN Bold" panose="020B0800000000000000" pitchFamily="34" charset="-122"/>
              </a:endParaRPr>
            </a:p>
          </p:txBody>
        </p:sp>
        <p:sp>
          <p:nvSpPr>
            <p:cNvPr id="18" name="PPT世界-4-3"/>
            <p:cNvSpPr/>
            <p:nvPr>
              <p:custDataLst>
                <p:tags r:id="rId4"/>
              </p:custDataLst>
            </p:nvPr>
          </p:nvSpPr>
          <p:spPr>
            <a:xfrm>
              <a:off x="879475" y="1639904"/>
              <a:ext cx="2723692" cy="304174"/>
            </a:xfrm>
            <a:prstGeom prst="round2SameRect">
              <a:avLst>
                <a:gd name="adj1" fmla="val 24841"/>
                <a:gd name="adj2" fmla="val 0"/>
              </a:avLst>
            </a:prstGeom>
            <a:solidFill>
              <a:srgbClr val="A7B5C5"/>
            </a:solidFill>
            <a:ln w="12700" cap="flat" cmpd="sng" algn="ctr">
              <a:noFill/>
              <a:prstDash val="solid"/>
              <a:miter lim="800000"/>
            </a:ln>
            <a:effectLst/>
          </p:spPr>
          <p:txBody>
            <a:bodyPr rtlCol="0" anchor="ctr">
              <a:noAutofit/>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CN Light" panose="020B0300000000000000" pitchFamily="34" charset="-122"/>
                <a:ea typeface="思源黑体 CN Light" panose="020B0300000000000000" pitchFamily="34" charset="-122"/>
                <a:cs typeface="Arial" panose="020B0604020202020204" pitchFamily="34" charset="0"/>
                <a:sym typeface="思源黑体 CN Bold" panose="020B0800000000000000" pitchFamily="34" charset="-122"/>
              </a:endParaRPr>
            </a:p>
          </p:txBody>
        </p:sp>
      </p:grpSp>
      <p:sp>
        <p:nvSpPr>
          <p:cNvPr id="3" name="文本框 2"/>
          <p:cNvSpPr txBox="1"/>
          <p:nvPr>
            <p:custDataLst>
              <p:tags r:id="rId1"/>
            </p:custDataLst>
          </p:nvPr>
        </p:nvSpPr>
        <p:spPr>
          <a:xfrm>
            <a:off x="4107180" y="1688465"/>
            <a:ext cx="3529965" cy="521970"/>
          </a:xfrm>
          <a:prstGeom prst="rect">
            <a:avLst/>
          </a:prstGeom>
          <a:noFill/>
        </p:spPr>
        <p:txBody>
          <a:bodyPr wrap="square" rtlCol="0">
            <a:spAutoFit/>
          </a:bodyPr>
          <a:lstStyle/>
          <a:p>
            <a:pPr algn="ctr"/>
            <a:r>
              <a:rPr altLang="zh-CN" sz="2800" smtClean="0"/>
              <a:t>Spring boot框架</a:t>
            </a:r>
          </a:p>
        </p:txBody>
      </p:sp>
      <p:sp>
        <p:nvSpPr>
          <p:cNvPr id="4" name="文本框 3"/>
          <p:cNvSpPr txBox="1"/>
          <p:nvPr>
            <p:custDataLst>
              <p:tags r:id="rId2"/>
            </p:custDataLst>
          </p:nvPr>
        </p:nvSpPr>
        <p:spPr>
          <a:xfrm>
            <a:off x="753110" y="2398394"/>
            <a:ext cx="10496550" cy="3138170"/>
          </a:xfrm>
          <a:prstGeom prst="rect">
            <a:avLst/>
          </a:prstGeom>
          <a:noFill/>
        </p:spPr>
        <p:txBody>
          <a:bodyPr wrap="square" rtlCol="0">
            <a:spAutoFit/>
          </a:bodyPr>
          <a:lstStyle/>
          <a:p>
            <a:pPr indent="0" fontAlgn="auto"/>
            <a:r>
              <a:rPr altLang="zh-CN" smtClean="0"/>
              <a:t>Spring框架是Java平台上的一种开源应用框架，提供具有控制反转特性的容器。尽管Spring框架自身对编程模型没有限制，但其在Java应用中的频繁使用让它备受青睐，以至于后来让它作为EJB（EnterpriseJavaBeans）模型的补充，甚至是替补。Spring框架为开发提供了一系列的解决方案，比如利用控制反转的核心特性，并通过依赖注入实现控制反转来实现管理对象生命周期容器化，利用面向切面编程进行声明式的事务管理，整合多种持久化技术管理数据访问，提供大量优秀的Web框架方便开发等等。Spring框架具有控制反转（IOC）特性，IOC旨在方便项目维护和测试，它提供了一种通过Java的反射机制对Java对象进行统一的配置和管理的方法。Spring框架利用容器管理对象的生命周期，容器可以通过扫描XML文件或类上特定Java注解来配置对象，开发者可以通过依赖查找或依赖注入来获得对象。Spring框架具有面向切面编程（AOP）框架，SpringAOP框架基于代理模式，同时运行时可配置；AOP框架主要针对模块之间的交叉关注点进行模块化。Spring框架的AOP框架仅提供基本的AOP特性，虽无法与AspectJ框架相比，但通过与AspectJ的集成，也可以满足基本需求。</a:t>
            </a:r>
          </a:p>
        </p:txBody>
      </p:sp>
      <p:sp>
        <p:nvSpPr>
          <p:cNvPr id="2" name="文本框 1"/>
          <p:cNvSpPr txBox="1"/>
          <p:nvPr/>
        </p:nvSpPr>
        <p:spPr>
          <a:xfrm>
            <a:off x="621665" y="728980"/>
            <a:ext cx="4064000" cy="521970"/>
          </a:xfrm>
          <a:prstGeom prst="rect">
            <a:avLst/>
          </a:prstGeom>
          <a:noFill/>
        </p:spPr>
        <p:txBody>
          <a:bodyPr wrap="square" rtlCol="0">
            <a:spAutoFit/>
          </a:bodyPr>
          <a:lstStyle/>
          <a:p>
            <a:r>
              <a:rPr lang="zh-CN" altLang="en-US" sz="2800">
                <a:latin typeface="微软雅黑" panose="020B0503020204020204" pitchFamily="34" charset="-122"/>
                <a:ea typeface="微软雅黑" panose="020B0503020204020204" pitchFamily="34" charset="-122"/>
              </a:rPr>
              <a:t>开发技术</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PPT世界-4-1"/>
          <p:cNvSpPr/>
          <p:nvPr/>
        </p:nvSpPr>
        <p:spPr>
          <a:xfrm>
            <a:off x="621665" y="1522095"/>
            <a:ext cx="10948670" cy="5136515"/>
          </a:xfrm>
          <a:prstGeom prst="roundRect">
            <a:avLst>
              <a:gd name="adj" fmla="val 3320"/>
            </a:avLst>
          </a:prstGeom>
          <a:solidFill>
            <a:srgbClr val="FFFFFF"/>
          </a:solidFill>
          <a:ln w="12700" cap="flat" cmpd="sng" algn="ctr">
            <a:solidFill>
              <a:schemeClr val="accent1">
                <a:lumMod val="20000"/>
                <a:lumOff val="80000"/>
              </a:schemeClr>
            </a:solidFill>
            <a:prstDash val="solid"/>
            <a:miter lim="800000"/>
          </a:ln>
          <a:effectLst/>
        </p:spPr>
        <p:txBody>
          <a:bodyPr rtlCol="0" anchor="ctr">
            <a:noAutofit/>
          </a:bodyPr>
          <a:lstStyle>
            <a:defPPr>
              <a:defRPr lang="zh-CN"/>
            </a:defPPr>
            <a:lvl1pPr marL="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1pPr>
            <a:lvl2pPr marL="457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2pPr>
            <a:lvl3pPr marL="914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3pPr>
            <a:lvl4pPr marL="1371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4pPr>
            <a:lvl5pPr marL="18288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5pPr>
            <a:lvl6pPr marL="22860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6pPr>
            <a:lvl7pPr marL="27432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7pPr>
            <a:lvl8pPr marL="32004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8pPr>
            <a:lvl9pPr marL="3657600" marR="0" indent="0" algn="l" defTabSz="914400" rtl="0" eaLnBrk="1"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Roboto" panose="02000000000000000000"/>
                <a:ea typeface="思源黑体 CN Regular" panose="020B0500000000000000" pitchFamily="34" charset="-122"/>
                <a:cs typeface="Arial" panose="020B0604020202020204" pitchFamily="34" charset="0"/>
                <a:sym typeface="Wingdings" panose="05000000000000000000"/>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思源黑体 CN Light" panose="020B0300000000000000" pitchFamily="34" charset="-122"/>
              <a:ea typeface="思源黑体 CN Light" panose="020B0300000000000000" pitchFamily="34" charset="-122"/>
              <a:cs typeface="Arial" panose="020B0604020202020204" pitchFamily="34" charset="0"/>
              <a:sym typeface="思源黑体 CN Bold" panose="020B0800000000000000" pitchFamily="34" charset="-122"/>
            </a:endParaRPr>
          </a:p>
        </p:txBody>
      </p:sp>
      <p:sp>
        <p:nvSpPr>
          <p:cNvPr id="10247" name="矩形 6"/>
          <p:cNvSpPr/>
          <p:nvPr/>
        </p:nvSpPr>
        <p:spPr>
          <a:xfrm>
            <a:off x="405130" y="457200"/>
            <a:ext cx="2964180" cy="5219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zh-CN" sz="2800" dirty="0" smtClean="0"/>
              <a:t>可行性分析</a:t>
            </a:r>
          </a:p>
        </p:txBody>
      </p:sp>
      <p:sp>
        <p:nvSpPr>
          <p:cNvPr id="4" name="文本框 3"/>
          <p:cNvSpPr txBox="1"/>
          <p:nvPr/>
        </p:nvSpPr>
        <p:spPr>
          <a:xfrm>
            <a:off x="753110" y="1581150"/>
            <a:ext cx="10496550" cy="5077460"/>
          </a:xfrm>
          <a:prstGeom prst="rect">
            <a:avLst/>
          </a:prstGeom>
          <a:noFill/>
        </p:spPr>
        <p:txBody>
          <a:bodyPr wrap="square" rtlCol="0">
            <a:spAutoFit/>
          </a:bodyPr>
          <a:lstStyle/>
          <a:p>
            <a:r>
              <a:rPr altLang="zh-CN" dirty="0" smtClean="0"/>
              <a:t>根据无人智慧超市管理系统的功能，通过对经济可行性、技术可行性和法律可行性分析进行全面的分析，提供准确的可行性依据。以下是本系统的可行性分析:</a:t>
            </a:r>
          </a:p>
          <a:p>
            <a:r>
              <a:rPr altLang="zh-CN" dirty="0" smtClean="0"/>
              <a:t>(1)经济可行性</a:t>
            </a:r>
          </a:p>
          <a:p>
            <a:r>
              <a:rPr altLang="zh-CN" dirty="0" smtClean="0"/>
              <a:t>就是分析在现有经济情况下能否完成本无人智慧超市管理系统的开发。下面对本系统开发、运行、维护的相关费用评估，以及投入到实际运用中完成无人智慧超市可能费用进行估算。网络资源丰富，本无人智慧超市管理系统只需使用任选一开源服务器即可，此方面无需投入费用。开发阶段，由于本无人智慧超市管理系统不属于大型系统，常规的电脑就可完成开发，不用购置相关硬件设备。软件方面，本无人智慧超市管理系统只需使用网上免费下载的软件即可完成开发，这些软件在使用时简单易懂，无需培训，因此在开发方面也无需投入费用。由于本无人智慧超市管理系统不属于大型系统，运行时候电费可以忽略不记。无人智慧超市管理系统作为自己毕设，由本人开发即可完成，无需人力费用。综上，整个系统开发花费很少，所以本无人智慧超市管理系统在经济上可行。</a:t>
            </a:r>
          </a:p>
          <a:p>
            <a:r>
              <a:rPr altLang="zh-CN" dirty="0" smtClean="0"/>
              <a:t>(2)技术可行性</a:t>
            </a:r>
          </a:p>
          <a:p>
            <a:r>
              <a:rPr altLang="zh-CN" dirty="0" smtClean="0"/>
              <a:t>本系统的开发使用java作为系统开发的开发语言，开发工具选择 Eclipse，而 B/S架构决定了本系统的兼容性和多用户可操作性，此外选择MySql作为数据库不仅提高了数据安全性更保障了数据的可操作性。</a:t>
            </a:r>
          </a:p>
          <a:p>
            <a:r>
              <a:rPr altLang="zh-CN" dirty="0" smtClean="0"/>
              <a:t>(3) 法律可行性分析</a:t>
            </a:r>
          </a:p>
          <a:p>
            <a:r>
              <a:rPr altLang="zh-CN" dirty="0" smtClean="0"/>
              <a:t>法律可行性分析，即分析本无人智慧超市管理系统是否与各类法律相悖。本无人智慧超市管理系统使用市面开源免费软件开发，且作为个人毕设，无商用，均为本人自主开发，并且页面设计合理，发布的信息要求符合常规。整个系统无抵触法律法规的问题。因此在法律上，本无人智慧超市管理系统可行。</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jJiNWU4YjI2YTg1NzdmNzJkYzcyYThiZTVmOTRjYjgifQ=="/>
  <p:tag name="KSO_WPP_MARK_KEY" val="6bde7ba6-95cc-40ce-9484-adc030e495e0"/>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MH" val="20160331140247"/>
  <p:tag name="MH_LIBRARY" val="GRAPHIC"/>
  <p:tag name="MH_TYPE" val="Text"/>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2126</Words>
  <Application>Microsoft Office PowerPoint</Application>
  <PresentationFormat>自定义</PresentationFormat>
  <Paragraphs>77</Paragraphs>
  <Slides>20</Slides>
  <Notes>1</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20</vt:i4>
      </vt:variant>
    </vt:vector>
  </HeadingPairs>
  <TitlesOfParts>
    <vt:vector size="23" baseType="lpstr">
      <vt:lpstr>自定义设计方案</vt:lpstr>
      <vt:lpstr>1_自定义设计方案</vt:lpstr>
      <vt:lpstr>Microsoft Visio 绘图</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38</cp:revision>
  <dcterms:created xsi:type="dcterms:W3CDTF">2022-04-28T07:00:00Z</dcterms:created>
  <dcterms:modified xsi:type="dcterms:W3CDTF">2023-05-08T10:34:38Z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00A4E294A10349399EC7DEB400651E74</vt:lpwstr>
  </property>
  <property fmtid="{D5CDD505-2E9C-101B-9397-08002B2CF9AE}" pid="3" name="KSOProductBuildVer">
    <vt:lpwstr>2052-11.1.0.14036</vt:lpwstr>
  </property>
</Properties>
</file>