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0"/>
  </p:notesMasterIdLst>
  <p:sldIdLst>
    <p:sldId id="423" r:id="rId4"/>
    <p:sldId id="379" r:id="rId5"/>
    <p:sldId id="426" r:id="rId6"/>
    <p:sldId id="427" r:id="rId7"/>
    <p:sldId id="428" r:id="rId8"/>
    <p:sldId id="429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97FB8"/>
    <a:srgbClr val="005DA2"/>
    <a:srgbClr val="EAEFF7"/>
    <a:srgbClr val="ED6613"/>
    <a:srgbClr val="FF9900"/>
    <a:srgbClr val="F79600"/>
    <a:srgbClr val="0E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71557-3B10-468D-8188-CDF7ED7A9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1B30-53F5-4760-912F-E74D9C38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116417" y="900113"/>
            <a:ext cx="886883" cy="2170112"/>
          </a:xfrm>
          <a:prstGeom prst="rect">
            <a:avLst/>
          </a:prstGeom>
          <a:solidFill>
            <a:srgbClr val="005DA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76" tIns="34288" rIns="68576" bIns="3428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00152" y="2740025"/>
            <a:ext cx="1084956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79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200152" y="1578272"/>
            <a:ext cx="10849568" cy="92333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>
              <a:buNone/>
              <a:defRPr sz="6000">
                <a:solidFill>
                  <a:srgbClr val="005DA2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59062" y="0"/>
            <a:ext cx="10466387" cy="566737"/>
          </a:xfrm>
          <a:prstGeom prst="rect">
            <a:avLst/>
          </a:prstGeom>
        </p:spPr>
        <p:txBody>
          <a:bodyPr anchor="ctr"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6526285"/>
            <a:ext cx="12192000" cy="296545"/>
          </a:xfrm>
          <a:prstGeom prst="rect">
            <a:avLst/>
          </a:prstGeom>
          <a:solidFill>
            <a:srgbClr val="3D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54"/>
          <p:cNvSpPr>
            <a:spLocks noGrp="1"/>
          </p:cNvSpPr>
          <p:nvPr userDrawn="1"/>
        </p:nvSpPr>
        <p:spPr bwMode="auto">
          <a:xfrm>
            <a:off x="1905" y="6562090"/>
            <a:ext cx="144018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917FD68-0DBF-49E1-9D02-814C49452867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6"/>
          <p:cNvSpPr>
            <a:spLocks noGrp="1"/>
          </p:cNvSpPr>
          <p:nvPr userDrawn="1"/>
        </p:nvSpPr>
        <p:spPr bwMode="auto">
          <a:xfrm>
            <a:off x="11570677" y="6498785"/>
            <a:ext cx="5413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6AC573-BEA9-4A35-A512-4BB89F67D7DC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13064" y="759121"/>
            <a:ext cx="10616936" cy="0"/>
          </a:xfrm>
          <a:prstGeom prst="line">
            <a:avLst/>
          </a:prstGeom>
          <a:ln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 bwMode="auto">
          <a:xfrm>
            <a:off x="326435" y="330361"/>
            <a:ext cx="545817" cy="288000"/>
            <a:chOff x="0" y="0"/>
            <a:chExt cx="1041399" cy="549275"/>
          </a:xfrm>
        </p:grpSpPr>
        <p:sp>
          <p:nvSpPr>
            <p:cNvPr id="9" name="Freeform 16"/>
            <p:cNvSpPr/>
            <p:nvPr userDrawn="1"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7"/>
            <p:cNvSpPr/>
            <p:nvPr userDrawn="1"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8"/>
            <p:cNvSpPr/>
            <p:nvPr userDrawn="1"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0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" y="0"/>
            <a:ext cx="2394585" cy="1197610"/>
          </a:xfrm>
          <a:prstGeom prst="rect">
            <a:avLst/>
          </a:prstGeom>
        </p:spPr>
      </p:pic>
      <p:sp>
        <p:nvSpPr>
          <p:cNvPr id="4097" name="Text Box 1"/>
          <p:cNvSpPr/>
          <p:nvPr>
            <p:custDataLst>
              <p:tags r:id="rId3"/>
            </p:custDataLst>
          </p:nvPr>
        </p:nvSpPr>
        <p:spPr>
          <a:xfrm>
            <a:off x="2171065" y="196215"/>
            <a:ext cx="2395220" cy="3054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 upright="1">
            <a:noAutofit/>
          </a:bodyPr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100" cap="small" spc="25">
                <a:gradFill>
                  <a:gsLst>
                    <a:gs pos="0">
                      <a:srgbClr val="284A71"/>
                    </a:gs>
                    <a:gs pos="50000">
                      <a:srgbClr val="3B6BA4"/>
                    </a:gs>
                    <a:gs pos="100000">
                      <a:srgbClr val="4680C5"/>
                    </a:gs>
                  </a:gsLst>
                  <a:path path="circle">
                    <a:fillToRect l="100000" t="100000" r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Times New Roman" panose="02020603050405020304"/>
              </a:rPr>
              <a:t>20</a:t>
            </a:r>
            <a:r>
              <a:rPr lang="en-US" altLang="zh-CN" sz="1600" b="1" kern="100" cap="small" spc="25">
                <a:gradFill>
                  <a:gsLst>
                    <a:gs pos="0">
                      <a:srgbClr val="284A71"/>
                    </a:gs>
                    <a:gs pos="50000">
                      <a:srgbClr val="3B6BA4"/>
                    </a:gs>
                    <a:gs pos="100000">
                      <a:srgbClr val="4680C5"/>
                    </a:gs>
                  </a:gsLst>
                  <a:path path="circle">
                    <a:fillToRect l="100000" t="100000" r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Times New Roman" panose="02020603050405020304"/>
              </a:rPr>
              <a:t>7实验室</a:t>
            </a:r>
            <a:endParaRPr lang="en-US" altLang="zh-CN" sz="1600" b="1" kern="100" cap="small" spc="25">
              <a:gradFill>
                <a:gsLst>
                  <a:gs pos="0">
                    <a:srgbClr val="284A71"/>
                  </a:gs>
                  <a:gs pos="50000">
                    <a:srgbClr val="3B6BA4"/>
                  </a:gs>
                  <a:gs pos="100000">
                    <a:srgbClr val="4680C5"/>
                  </a:gs>
                </a:gsLst>
                <a:path path="circle">
                  <a:fillToRect l="100000" t="100000" r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Times New Roman" panose="02020603050405020304"/>
            </a:endParaRPr>
          </a:p>
          <a:p>
            <a:pPr marL="0">
              <a:spcBef>
                <a:spcPts val="0"/>
              </a:spcBef>
            </a:pPr>
            <a:r>
              <a:rPr lang="en-US" altLang="zh-CN" sz="1600" kern="100"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 </a:t>
            </a:r>
            <a:endParaRPr lang="en-US" altLang="zh-CN" sz="1600" kern="100"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098" name="文本框 1"/>
          <p:cNvSpPr/>
          <p:nvPr>
            <p:custDataLst>
              <p:tags r:id="rId4"/>
            </p:custDataLst>
          </p:nvPr>
        </p:nvSpPr>
        <p:spPr>
          <a:xfrm>
            <a:off x="1925320" y="482600"/>
            <a:ext cx="3003550" cy="4419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 upright="1">
            <a:noAutofit/>
          </a:bodyPr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Times New Roman" panose="02020603050405020304"/>
              </a:rPr>
              <a:t>山西省国防先进技术创新中心</a:t>
            </a: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Times New Roman" panose="02020603050405020304"/>
              </a:rPr>
              <a:t>太原理工大学超算创新实践基地</a:t>
            </a: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Times New Roman" panose="02020603050405020304"/>
              </a:rPr>
              <a:t> </a:t>
            </a: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marL="0">
              <a:spcBef>
                <a:spcPts val="0"/>
              </a:spcBef>
            </a:pPr>
            <a:r>
              <a:rPr lang="en-US" altLang="zh-CN" sz="1000" kern="100"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 </a:t>
            </a:r>
            <a:endParaRPr lang="en-US" altLang="zh-CN" sz="1000" kern="100"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9050" y="925830"/>
            <a:ext cx="1204658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H="1">
            <a:off x="5062451" y="2811896"/>
            <a:ext cx="6329041" cy="0"/>
          </a:xfrm>
          <a:prstGeom prst="line">
            <a:avLst/>
          </a:prstGeom>
          <a:noFill/>
          <a:ln w="12700">
            <a:solidFill>
              <a:srgbClr val="005DA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3668798" y="2129405"/>
            <a:ext cx="7610102" cy="68262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次集群运维汇报</a:t>
            </a:r>
            <a:endParaRPr lang="zh-CN" altLang="en-US" sz="40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8435636" y="3240521"/>
            <a:ext cx="28140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汇报人：宗思宇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506246" y="1822341"/>
            <a:ext cx="685755" cy="1295626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4439285"/>
            <a:ext cx="1219263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/>
          <p:cNvSpPr txBox="1"/>
          <p:nvPr/>
        </p:nvSpPr>
        <p:spPr>
          <a:xfrm>
            <a:off x="363532" y="509991"/>
            <a:ext cx="3052576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81995" y="1256628"/>
            <a:ext cx="10080068" cy="0"/>
          </a:xfrm>
          <a:prstGeom prst="line">
            <a:avLst/>
          </a:prstGeom>
          <a:noFill/>
          <a:ln w="9525" cap="flat" cmpd="sng" algn="ctr">
            <a:solidFill>
              <a:srgbClr val="005DA2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1573427" y="1702771"/>
            <a:ext cx="9045145" cy="914816"/>
            <a:chOff x="1812422" y="1612286"/>
            <a:chExt cx="9045145" cy="914816"/>
          </a:xfrm>
        </p:grpSpPr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1812422" y="1612286"/>
              <a:ext cx="1392782" cy="709770"/>
              <a:chOff x="2215144" y="982844"/>
              <a:chExt cx="1255577" cy="842780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076371" y="1614173"/>
              <a:ext cx="7781196" cy="912929"/>
              <a:chOff x="4315150" y="953426"/>
              <a:chExt cx="3857250" cy="69649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552989" y="1034176"/>
                <a:ext cx="3561149" cy="6157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400">
                    <a:sym typeface="+mn-ea"/>
                  </a:rPr>
                  <a:t>linux</a:t>
                </a:r>
                <a:r>
                  <a:rPr lang="zh-CN" altLang="en-US" sz="2400">
                    <a:sym typeface="+mn-ea"/>
                  </a:rPr>
                  <a:t>知识的复习与补充</a:t>
                </a:r>
                <a:endParaRPr lang="zh-CN" altLang="en-US" sz="2400"/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5" name="平行四边形 74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345195" y="2871760"/>
            <a:ext cx="9353668" cy="709770"/>
            <a:chOff x="1581296" y="2526667"/>
            <a:chExt cx="9353668" cy="709770"/>
          </a:xfrm>
        </p:grpSpPr>
        <p:grpSp>
          <p:nvGrpSpPr>
            <p:cNvPr id="86" name="组合 85"/>
            <p:cNvGrpSpPr>
              <a:grpSpLocks noChangeAspect="1"/>
            </p:cNvGrpSpPr>
            <p:nvPr/>
          </p:nvGrpSpPr>
          <p:grpSpPr>
            <a:xfrm>
              <a:off x="1581296" y="2526667"/>
              <a:ext cx="1392782" cy="709770"/>
              <a:chOff x="2215144" y="982844"/>
              <a:chExt cx="1255577" cy="842780"/>
            </a:xfrm>
          </p:grpSpPr>
          <p:sp>
            <p:nvSpPr>
              <p:cNvPr id="87" name="平行四边形 8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4079" y="2528554"/>
              <a:ext cx="7960885" cy="707883"/>
              <a:chOff x="4315150" y="953426"/>
              <a:chExt cx="3946325" cy="540057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631157" y="1034222"/>
                <a:ext cx="3630318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平行四边形 9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02340" y="4069364"/>
            <a:ext cx="9274327" cy="709805"/>
            <a:chOff x="1349858" y="3441048"/>
            <a:chExt cx="9274327" cy="709805"/>
          </a:xfrm>
        </p:grpSpPr>
        <p:grpSp>
          <p:nvGrpSpPr>
            <p:cNvPr id="92" name="组合 91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93" name="平行四边形 9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平行四边形 9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070073" y="5406088"/>
            <a:ext cx="9274327" cy="709805"/>
            <a:chOff x="1349858" y="3441048"/>
            <a:chExt cx="9274327" cy="709805"/>
          </a:xfrm>
        </p:grpSpPr>
        <p:grpSp>
          <p:nvGrpSpPr>
            <p:cNvPr id="71" name="组合 70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77" name="平行四边形 7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04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平行四边形 75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342640" y="29368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git</a:t>
            </a:r>
            <a:r>
              <a:rPr lang="zh-CN" altLang="en-US" sz="2400"/>
              <a:t>命令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3317240" y="42189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并行程序相关概念（第一章）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3375660" y="55778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MPI</a:t>
            </a:r>
            <a:r>
              <a:rPr lang="zh-CN" altLang="en-US" sz="2400"/>
              <a:t>（第三章）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6379210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一、</a:t>
            </a:r>
            <a:r>
              <a:rPr lang="en-US" altLang="zh-CN" sz="2800">
                <a:sym typeface="+mn-ea"/>
              </a:rPr>
              <a:t>linux</a:t>
            </a:r>
            <a:r>
              <a:rPr lang="zh-CN" altLang="en-US" sz="2800">
                <a:sym typeface="+mn-ea"/>
              </a:rPr>
              <a:t>知识的复习与补充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80440" y="904240"/>
            <a:ext cx="10454640" cy="4874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000"/>
              <a:t>1.linux</a:t>
            </a:r>
            <a:r>
              <a:rPr lang="zh-CN" altLang="en-US" sz="2000"/>
              <a:t>远程管理命令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shutdown   [-r -c]   [</a:t>
            </a:r>
            <a:r>
              <a:rPr lang="zh-CN" altLang="en-US" sz="2000"/>
              <a:t>时间</a:t>
            </a:r>
            <a:r>
              <a:rPr lang="en-US" altLang="zh-CN" sz="2000"/>
              <a:t>]     -----</a:t>
            </a:r>
            <a:r>
              <a:rPr lang="zh-CN" altLang="en-US" sz="2000"/>
              <a:t>指定时间关机</a:t>
            </a:r>
            <a:r>
              <a:rPr lang="en-US" altLang="zh-CN" sz="2000"/>
              <a:t>/</a:t>
            </a:r>
            <a:r>
              <a:rPr lang="zh-CN" altLang="en-US" sz="2000"/>
              <a:t>重启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ssh   [-p port]   user@remote    -----</a:t>
            </a:r>
            <a:r>
              <a:rPr lang="zh-CN" altLang="en-US" sz="2000"/>
              <a:t>连接远程服务器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windows</a:t>
            </a:r>
            <a:r>
              <a:rPr lang="zh-CN" altLang="en-US" sz="2000"/>
              <a:t>系统中，安装</a:t>
            </a:r>
            <a:r>
              <a:rPr lang="en-US" altLang="zh-CN" sz="2000"/>
              <a:t>PuTTY/Xshell</a:t>
            </a:r>
            <a:r>
              <a:rPr lang="zh-CN" altLang="en-US" sz="2000"/>
              <a:t>实现远程连接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scp [-r -P port]   </a:t>
            </a:r>
            <a:r>
              <a:rPr lang="zh-CN" altLang="en-US" sz="2000"/>
              <a:t>文件</a:t>
            </a:r>
            <a:r>
              <a:rPr lang="en-US" altLang="zh-CN" sz="2000"/>
              <a:t>/</a:t>
            </a:r>
            <a:r>
              <a:rPr lang="zh-CN" altLang="en-US" sz="2000"/>
              <a:t>文件夹</a:t>
            </a:r>
            <a:r>
              <a:rPr lang="en-US" altLang="zh-CN" sz="2000"/>
              <a:t>    </a:t>
            </a:r>
            <a:r>
              <a:rPr lang="en-US" altLang="zh-CN" sz="2000">
                <a:sym typeface="+mn-ea"/>
              </a:rPr>
              <a:t>user@remote:</a:t>
            </a:r>
            <a:r>
              <a:rPr lang="zh-CN" altLang="en-US" sz="2000">
                <a:sym typeface="+mn-ea"/>
              </a:rPr>
              <a:t>远程目录</a:t>
            </a:r>
            <a:r>
              <a:rPr lang="en-US" altLang="zh-CN" sz="2000">
                <a:sym typeface="+mn-ea"/>
              </a:rPr>
              <a:t>    -----</a:t>
            </a:r>
            <a:r>
              <a:rPr lang="zh-CN" altLang="en-US" sz="2000">
                <a:sym typeface="+mn-ea"/>
              </a:rPr>
              <a:t>远程拷贝文件</a:t>
            </a:r>
            <a:endParaRPr lang="zh-CN" altLang="en-US" sz="200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其他补充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gedit </a:t>
            </a:r>
            <a:r>
              <a:rPr lang="zh-CN" altLang="en-US" sz="2000"/>
              <a:t>文件</a:t>
            </a:r>
            <a:r>
              <a:rPr lang="en-US" altLang="zh-CN" sz="2000"/>
              <a:t>    -----</a:t>
            </a:r>
            <a:r>
              <a:rPr lang="zh-CN" altLang="en-US" sz="2000"/>
              <a:t>打开并查看文件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chmod +/- [rwx] </a:t>
            </a:r>
            <a:r>
              <a:rPr lang="zh-CN" altLang="en-US" sz="2000"/>
              <a:t>文件</a:t>
            </a:r>
            <a:r>
              <a:rPr lang="en-US" altLang="zh-CN" sz="2000"/>
              <a:t>/</a:t>
            </a:r>
            <a:r>
              <a:rPr lang="zh-CN" altLang="en-US" sz="2000"/>
              <a:t>文件夹</a:t>
            </a:r>
            <a:r>
              <a:rPr lang="en-US" altLang="zh-CN" sz="2000"/>
              <a:t>      -----</a:t>
            </a:r>
            <a:r>
              <a:rPr lang="zh-CN" altLang="en-US" sz="2000"/>
              <a:t>直接对文件</a:t>
            </a:r>
            <a:r>
              <a:rPr lang="en-US" altLang="zh-CN" sz="2000"/>
              <a:t>/</a:t>
            </a:r>
            <a:r>
              <a:rPr lang="zh-CN" altLang="en-US" sz="2000"/>
              <a:t>文件夹的所有权限进行修改操作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who   -----</a:t>
            </a:r>
            <a:r>
              <a:rPr lang="zh-CN" altLang="en-US" sz="2000"/>
              <a:t>查看当前所有登录的用户列表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whoami   -----</a:t>
            </a:r>
            <a:r>
              <a:rPr lang="zh-CN" altLang="en-US" sz="2000"/>
              <a:t>查看当前登录用户的账号名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2072640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二、</a:t>
            </a:r>
            <a:r>
              <a:rPr lang="en-US" altLang="zh-CN" sz="2800"/>
              <a:t>git</a:t>
            </a:r>
            <a:r>
              <a:rPr lang="zh-CN" altLang="en-US" sz="2800"/>
              <a:t>命令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087755" y="848995"/>
            <a:ext cx="1029398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400"/>
              <a:t>1.git</a:t>
            </a:r>
            <a:r>
              <a:rPr lang="zh-CN" altLang="en-US" sz="2400"/>
              <a:t>命令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新建仓库</a:t>
            </a:r>
            <a:r>
              <a:rPr lang="en-US" altLang="zh-CN" sz="2400"/>
              <a:t>git init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查看仓库状态</a:t>
            </a:r>
            <a:r>
              <a:rPr lang="en-US" altLang="zh-CN" sz="2400"/>
              <a:t> git status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添加到暂存区</a:t>
            </a:r>
            <a:r>
              <a:rPr lang="en-US" altLang="zh-CN" sz="2400"/>
              <a:t> git add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提交</a:t>
            </a:r>
            <a:r>
              <a:rPr lang="en-US" altLang="zh-CN" sz="2400"/>
              <a:t>git commit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回退，撤销</a:t>
            </a:r>
            <a:r>
              <a:rPr lang="en-US" altLang="zh-CN" sz="2400"/>
              <a:t>git reset</a:t>
            </a:r>
            <a:r>
              <a:rPr lang="zh-CN" altLang="en-US" sz="2400"/>
              <a:t>三种模式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en-US" altLang="zh-CN" sz="2400"/>
              <a:t>2.github</a:t>
            </a:r>
            <a:r>
              <a:rPr lang="zh-CN" altLang="en-US" sz="2400"/>
              <a:t>传文件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8080375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三、并行程序的相关概念（第一章）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031240" y="657860"/>
            <a:ext cx="10296525" cy="524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en-US" altLang="zh-CN"/>
              <a:t>·</a:t>
            </a:r>
            <a:r>
              <a:rPr lang="zh-CN" altLang="en-US"/>
              <a:t>两种编写并行程序的方法：任务并行和数据并行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·</a:t>
            </a:r>
            <a:r>
              <a:rPr lang="zh-CN" altLang="en-US"/>
              <a:t>两种并行系统：共享内存系统和分布式内存系统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·</a:t>
            </a:r>
            <a:r>
              <a:rPr lang="zh-CN" altLang="en-US"/>
              <a:t>编写并行程序需要协调：核之间的通信，负载平衡以及同步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·</a:t>
            </a:r>
            <a:r>
              <a:rPr lang="zh-CN" altLang="en-US"/>
              <a:t>三个编写并行程序的不同扩展：</a:t>
            </a:r>
            <a:r>
              <a:rPr lang="en-US" altLang="zh-CN"/>
              <a:t>MPI</a:t>
            </a:r>
            <a:r>
              <a:rPr lang="zh-CN" altLang="en-US"/>
              <a:t>，</a:t>
            </a:r>
            <a:r>
              <a:rPr lang="en-US" altLang="zh-CN"/>
              <a:t>Pthreads</a:t>
            </a:r>
            <a:r>
              <a:rPr lang="zh-CN" altLang="en-US"/>
              <a:t>，</a:t>
            </a:r>
            <a:r>
              <a:rPr lang="en-US" altLang="zh-CN"/>
              <a:t>OpenMP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·MPI——</a:t>
            </a:r>
            <a:r>
              <a:rPr lang="zh-CN" altLang="en-US"/>
              <a:t>为分布式内存系统的编程而设计</a:t>
            </a:r>
            <a:r>
              <a:rPr lang="en-US" altLang="zh-CN"/>
              <a:t>——</a:t>
            </a:r>
            <a:r>
              <a:rPr lang="zh-CN" altLang="en-US"/>
              <a:t>提供发送消息的机制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·Pthread</a:t>
            </a:r>
            <a:r>
              <a:rPr lang="zh-CN" altLang="en-US"/>
              <a:t>，</a:t>
            </a:r>
            <a:r>
              <a:rPr lang="en-US" altLang="zh-CN"/>
              <a:t>OpenMP——</a:t>
            </a:r>
            <a:r>
              <a:rPr lang="zh-CN" altLang="en-US"/>
              <a:t>为共享式内存系统的编程而设计</a:t>
            </a:r>
            <a:r>
              <a:rPr lang="en-US" altLang="zh-CN"/>
              <a:t>——</a:t>
            </a:r>
            <a:r>
              <a:rPr lang="zh-CN" altLang="en-US"/>
              <a:t>提供访问共享内存的机制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（</a:t>
            </a:r>
            <a:r>
              <a:rPr lang="en-US" altLang="zh-CN"/>
              <a:t>OpenMP</a:t>
            </a:r>
            <a:r>
              <a:rPr lang="zh-CN" altLang="en-US"/>
              <a:t>是对</a:t>
            </a:r>
            <a:r>
              <a:rPr lang="en-US" altLang="zh-CN"/>
              <a:t>C</a:t>
            </a:r>
            <a:r>
              <a:rPr lang="zh-CN" altLang="en-US"/>
              <a:t>语言更高层次的扩展，容易将很多程序并行化；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而</a:t>
            </a:r>
            <a:r>
              <a:rPr lang="en-US" altLang="zh-CN"/>
              <a:t>Pthreads</a:t>
            </a:r>
            <a:r>
              <a:rPr lang="zh-CN" altLang="en-US"/>
              <a:t>提供了一些在</a:t>
            </a:r>
            <a:r>
              <a:rPr lang="en-US" altLang="zh-CN"/>
              <a:t>OpenMP</a:t>
            </a:r>
            <a:r>
              <a:rPr lang="zh-CN" altLang="en-US"/>
              <a:t>中不可用的协调构造，增强了并行化其他一些程序的能力）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·</a:t>
            </a:r>
            <a:r>
              <a:rPr lang="zh-CN" altLang="en-US"/>
              <a:t>并发计算，并行计算，分布式计算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         </a:t>
            </a:r>
            <a:r>
              <a:rPr lang="zh-CN" altLang="en-US"/>
              <a:t>在并发计算中：一个程序的多个任务在同一个时段内可以同时执行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·</a:t>
            </a:r>
            <a:r>
              <a:rPr lang="zh-CN" altLang="en-US"/>
              <a:t>并行程序与分布式程序（都是并发的）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         </a:t>
            </a:r>
            <a:r>
              <a:rPr lang="zh-CN" altLang="en-US"/>
              <a:t>并行程序：同时在多个核上执行多个任务，这些核在物理上紧密靠近，或共享内存或通过高速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                              </a:t>
            </a:r>
            <a:r>
              <a:rPr lang="zh-CN" altLang="en-US"/>
              <a:t>网络相互连接；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          </a:t>
            </a:r>
            <a:r>
              <a:rPr lang="zh-CN" altLang="en-US"/>
              <a:t>分布式程序：更</a:t>
            </a:r>
            <a:r>
              <a:rPr lang="en-US" altLang="zh-CN"/>
              <a:t>“</a:t>
            </a:r>
            <a:r>
              <a:rPr lang="zh-CN" altLang="en-US"/>
              <a:t>松耦合</a:t>
            </a:r>
            <a:r>
              <a:rPr lang="en-US" altLang="zh-CN"/>
              <a:t>”</a:t>
            </a:r>
            <a:r>
              <a:rPr lang="zh-CN" altLang="en-US"/>
              <a:t>，任务在多个计算机上执行，这些计算机相隔较远并且任务由独立创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                                  </a:t>
            </a:r>
            <a:r>
              <a:rPr lang="zh-CN" altLang="en-US"/>
              <a:t>建的程序完成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   </a:t>
            </a:r>
            <a:r>
              <a:rPr lang="zh-CN" altLang="en-US"/>
              <a:t>（本书</a:t>
            </a:r>
            <a:r>
              <a:rPr lang="en-US" altLang="zh-CN"/>
              <a:t>——</a:t>
            </a:r>
            <a:r>
              <a:rPr lang="zh-CN" altLang="en-US"/>
              <a:t>并行程序，即紧耦合的多个任务协作来解决某个问题的程序）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8080375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四、</a:t>
            </a:r>
            <a:r>
              <a:rPr lang="en-US" altLang="zh-CN" sz="2800"/>
              <a:t>MPI</a:t>
            </a:r>
            <a:r>
              <a:rPr lang="zh-CN" altLang="en-US" sz="2800"/>
              <a:t>（第三章）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118235" y="858520"/>
            <a:ext cx="10262870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3.1</a:t>
            </a:r>
            <a:r>
              <a:rPr lang="zh-CN" altLang="en-US"/>
              <a:t>预备知识</a:t>
            </a:r>
            <a:endParaRPr lang="zh-CN" altLang="en-US"/>
          </a:p>
          <a:p>
            <a:r>
              <a:rPr lang="en-US" altLang="zh-CN"/>
              <a:t>3-1</a:t>
            </a:r>
            <a:r>
              <a:rPr lang="zh-CN" altLang="en-US"/>
              <a:t>打印来自进程问候语的</a:t>
            </a:r>
            <a:r>
              <a:rPr lang="en-US" altLang="zh-CN"/>
              <a:t>MPI</a:t>
            </a:r>
            <a:r>
              <a:rPr lang="zh-CN" altLang="en-US"/>
              <a:t>程序</a:t>
            </a:r>
            <a:r>
              <a:rPr lang="en-US" altLang="zh-CN"/>
              <a:t>  </a:t>
            </a:r>
            <a:r>
              <a:rPr lang="zh-CN" altLang="en-US"/>
              <a:t>包含的</a:t>
            </a:r>
            <a:r>
              <a:rPr lang="en-US" altLang="zh-CN"/>
              <a:t>MPI</a:t>
            </a:r>
            <a:r>
              <a:rPr lang="zh-CN" altLang="en-US"/>
              <a:t>语法及程序的运行</a:t>
            </a:r>
            <a:endParaRPr lang="zh-CN" altLang="en-US"/>
          </a:p>
          <a:p>
            <a:r>
              <a:rPr lang="zh-CN" altLang="en-US"/>
              <a:t>初始化</a:t>
            </a:r>
            <a:r>
              <a:rPr lang="en-US" altLang="zh-CN"/>
              <a:t>MPI</a:t>
            </a:r>
            <a:r>
              <a:rPr lang="zh-CN" altLang="en-US"/>
              <a:t>环境</a:t>
            </a:r>
            <a:r>
              <a:rPr lang="en-US" altLang="zh-CN"/>
              <a:t>MPI_Init(&amp;argc,&amp;argv)</a:t>
            </a:r>
            <a:r>
              <a:rPr lang="zh-CN" altLang="en-US"/>
              <a:t>，结束</a:t>
            </a:r>
            <a:r>
              <a:rPr lang="en-US" altLang="zh-CN"/>
              <a:t>MPI</a:t>
            </a:r>
            <a:r>
              <a:rPr lang="zh-CN" altLang="en-US"/>
              <a:t>环境</a:t>
            </a:r>
            <a:r>
              <a:rPr lang="en-US" altLang="zh-CN"/>
              <a:t>MPI_Finalize()</a:t>
            </a:r>
            <a:endParaRPr lang="zh-CN" altLang="en-US"/>
          </a:p>
          <a:p>
            <a:r>
              <a:rPr lang="zh-CN" altLang="en-US">
                <a:sym typeface="+mn-ea"/>
              </a:rPr>
              <a:t>基本框架</a:t>
            </a:r>
            <a:endParaRPr lang="zh-CN" altLang="en-US"/>
          </a:p>
          <a:p>
            <a:r>
              <a:rPr lang="zh-CN" altLang="en-US">
                <a:sym typeface="+mn-ea"/>
              </a:rPr>
              <a:t>通信子</a:t>
            </a:r>
            <a:r>
              <a:rPr lang="en-US" altLang="zh-CN">
                <a:sym typeface="+mn-ea"/>
              </a:rPr>
              <a:t>MPI_COMM_WORLD</a:t>
            </a:r>
            <a:endParaRPr lang="zh-CN" altLang="en-US">
              <a:sym typeface="+mn-ea"/>
            </a:endParaRPr>
          </a:p>
          <a:p>
            <a:r>
              <a:rPr lang="zh-CN" altLang="en-US"/>
              <a:t>返回通信子的进程数</a:t>
            </a:r>
            <a:r>
              <a:rPr lang="en-US" altLang="zh-CN"/>
              <a:t> MPI_Comm_size(</a:t>
            </a:r>
            <a:r>
              <a:rPr lang="en-US" altLang="zh-CN">
                <a:sym typeface="+mn-ea"/>
              </a:rPr>
              <a:t>MPI_COMM_WORLD,&amp;comm_sz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返回正在调用进程在通信子中的进程号</a:t>
            </a:r>
            <a:r>
              <a:rPr lang="en-US" altLang="zh-CN">
                <a:sym typeface="+mn-ea"/>
              </a:rPr>
              <a:t> MPI_Comm_rank(</a:t>
            </a:r>
            <a:r>
              <a:rPr lang="en-US" altLang="zh-CN">
                <a:sym typeface="+mn-ea"/>
              </a:rPr>
              <a:t>MPI_COMM_WORLD,&amp;my_rank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单程序多数据流</a:t>
            </a:r>
            <a:r>
              <a:rPr lang="en-US" altLang="zh-CN"/>
              <a:t>SPMD</a:t>
            </a:r>
            <a:r>
              <a:rPr lang="zh-CN" altLang="en-US"/>
              <a:t>（</a:t>
            </a:r>
            <a:r>
              <a:rPr lang="en-US" altLang="zh-CN"/>
              <a:t>if-else</a:t>
            </a:r>
            <a:r>
              <a:rPr lang="zh-CN" altLang="en-US"/>
              <a:t>语句实现）</a:t>
            </a:r>
            <a:endParaRPr lang="zh-CN" altLang="en-US"/>
          </a:p>
          <a:p>
            <a:r>
              <a:rPr lang="zh-CN" altLang="en-US"/>
              <a:t>对进程发送消息</a:t>
            </a:r>
            <a:r>
              <a:rPr lang="en-US" altLang="zh-CN"/>
              <a:t>MPI_Send(</a:t>
            </a:r>
            <a:r>
              <a:rPr lang="zh-CN" altLang="en-US"/>
              <a:t>指针</a:t>
            </a:r>
            <a:r>
              <a:rPr lang="en-US" altLang="zh-CN"/>
              <a:t>(</a:t>
            </a:r>
            <a:r>
              <a:rPr lang="zh-CN" altLang="en-US"/>
              <a:t>字符串</a:t>
            </a:r>
            <a:r>
              <a:rPr lang="en-US" altLang="zh-CN"/>
              <a:t>)</a:t>
            </a:r>
            <a:r>
              <a:rPr lang="zh-CN" altLang="en-US"/>
              <a:t>，字符串长度</a:t>
            </a:r>
            <a:r>
              <a:rPr lang="en-US" altLang="zh-CN"/>
              <a:t>+1</a:t>
            </a:r>
            <a:r>
              <a:rPr lang="zh-CN" altLang="en-US"/>
              <a:t>，数据类型，目标进程，消息标签，通信子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接受来自其他进程的消息</a:t>
            </a:r>
            <a:r>
              <a:rPr lang="en-US" altLang="zh-CN"/>
              <a:t>MPI_Rec(</a:t>
            </a:r>
            <a:r>
              <a:rPr lang="zh-CN" altLang="en-US"/>
              <a:t>指针，数据大小，数据类型，发送来源进程，消息标签，通信子，</a:t>
            </a:r>
            <a:r>
              <a:rPr lang="en-US" altLang="zh-CN"/>
              <a:t>status_p)</a:t>
            </a:r>
            <a:endParaRPr lang="en-US" altLang="zh-CN"/>
          </a:p>
          <a:p>
            <a:r>
              <a:rPr lang="zh-CN" altLang="en-US"/>
              <a:t>消息匹配：发送的消息被成功匹配的条件；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通配符</a:t>
            </a:r>
            <a:r>
              <a:rPr lang="en-US" altLang="zh-CN"/>
              <a:t>”</a:t>
            </a:r>
            <a:r>
              <a:rPr lang="zh-CN" altLang="en-US"/>
              <a:t>参数（只有接收者可以使用）：</a:t>
            </a:r>
            <a:r>
              <a:rPr lang="en-US" altLang="zh-CN"/>
              <a:t>MPI_ANY_SOURCE</a:t>
            </a:r>
            <a:r>
              <a:rPr lang="zh-CN" altLang="en-US"/>
              <a:t>接受进程灵活，</a:t>
            </a:r>
            <a:r>
              <a:rPr lang="en-US" altLang="zh-CN">
                <a:sym typeface="+mn-ea"/>
              </a:rPr>
              <a:t>MPI_ANY_TAG</a:t>
            </a:r>
            <a:r>
              <a:rPr lang="zh-CN" altLang="en-US">
                <a:sym typeface="+mn-ea"/>
              </a:rPr>
              <a:t>接受标签灵活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status_p</a:t>
            </a:r>
            <a:r>
              <a:rPr lang="zh-CN" altLang="en-US">
                <a:sym typeface="+mn-ea"/>
              </a:rPr>
              <a:t>参数：</a:t>
            </a:r>
            <a:r>
              <a:rPr lang="en-US" altLang="zh-CN">
                <a:sym typeface="+mn-ea"/>
              </a:rPr>
              <a:t>MPI</a:t>
            </a:r>
            <a:r>
              <a:rPr lang="zh-CN" altLang="en-US">
                <a:sym typeface="+mn-ea"/>
              </a:rPr>
              <a:t>类型</a:t>
            </a:r>
            <a:r>
              <a:rPr lang="en-US" altLang="zh-CN">
                <a:sym typeface="+mn-ea"/>
              </a:rPr>
              <a:t>MPI_Status(</a:t>
            </a:r>
            <a:r>
              <a:rPr lang="en-US" altLang="zh-CN">
                <a:sym typeface="+mn-ea"/>
              </a:rPr>
              <a:t>MPI_Status status</a:t>
            </a:r>
            <a:r>
              <a:rPr lang="en-US" altLang="zh-CN">
                <a:sym typeface="+mn-ea"/>
              </a:rPr>
              <a:t>);</a:t>
            </a:r>
            <a:r>
              <a:rPr lang="zh-CN" altLang="en-US">
                <a:sym typeface="+mn-ea"/>
              </a:rPr>
              <a:t>确定发送者</a:t>
            </a:r>
            <a:r>
              <a:rPr lang="en-US" altLang="zh-CN">
                <a:sym typeface="+mn-ea"/>
              </a:rPr>
              <a:t>(status.MPI_SOURCE)</a:t>
            </a:r>
            <a:r>
              <a:rPr lang="zh-CN" altLang="en-US">
                <a:sym typeface="+mn-ea"/>
              </a:rPr>
              <a:t>，标签</a:t>
            </a:r>
            <a:r>
              <a:rPr lang="en-US" altLang="zh-CN">
                <a:sym typeface="+mn-ea"/>
              </a:rPr>
              <a:t>(status.MPI_TAG)</a:t>
            </a:r>
            <a:r>
              <a:rPr lang="zh-CN" altLang="en-US">
                <a:sym typeface="+mn-ea"/>
              </a:rPr>
              <a:t>，接收到的数据量</a:t>
            </a:r>
            <a:r>
              <a:rPr lang="en-US" altLang="zh-CN">
                <a:sym typeface="+mn-ea"/>
              </a:rPr>
              <a:t>(MPI_Get_count(&amp;status,recv_type,&amp;count))</a:t>
            </a:r>
            <a:endParaRPr lang="zh-CN" altLang="en-US"/>
          </a:p>
          <a:p>
            <a:r>
              <a:rPr lang="zh-CN" altLang="en-US"/>
              <a:t>编译程序</a:t>
            </a:r>
            <a:r>
              <a:rPr lang="en-US" altLang="zh-CN"/>
              <a:t>mpicc -g -Wall -o mpi_hello.c</a:t>
            </a:r>
            <a:endParaRPr lang="zh-CN" altLang="en-US"/>
          </a:p>
          <a:p>
            <a:r>
              <a:rPr lang="zh-CN" altLang="en-US"/>
              <a:t>启动程序</a:t>
            </a:r>
            <a:r>
              <a:rPr lang="en-US" altLang="zh-CN"/>
              <a:t>mpiexec -n(</a:t>
            </a:r>
            <a:r>
              <a:rPr lang="zh-CN" altLang="en-US"/>
              <a:t>运行进程的数量</a:t>
            </a:r>
            <a:r>
              <a:rPr lang="en-US" altLang="zh-CN"/>
              <a:t>)  ./mpi_hello</a:t>
            </a:r>
            <a:endParaRPr lang="zh-CN" altLang="en-US"/>
          </a:p>
          <a:p>
            <a:r>
              <a:rPr lang="zh-CN" altLang="en-US"/>
              <a:t>设置环境变量，运行</a:t>
            </a:r>
            <a:r>
              <a:rPr lang="en-US" altLang="zh-CN"/>
              <a:t>MPI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N2EyOTYyMGI5MTZhMDJhMDM5NmY1ODBjMjY4ODlkZD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演示</Application>
  <PresentationFormat>宽屏</PresentationFormat>
  <Paragraphs>97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方正小标宋简体</vt:lpstr>
      <vt:lpstr>Calibri</vt:lpstr>
      <vt:lpstr>等线</vt:lpstr>
      <vt:lpstr>Times New Roman</vt:lpstr>
      <vt:lpstr>Times New Roman</vt:lpstr>
      <vt:lpstr>Arial</vt:lpstr>
      <vt:lpstr>Impact</vt:lpstr>
      <vt:lpstr>Calibri</vt:lpstr>
      <vt:lpstr>Arial Unicode MS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科研院</dc:creator>
  <cp:lastModifiedBy>WPS_1690352899</cp:lastModifiedBy>
  <cp:revision>504</cp:revision>
  <dcterms:created xsi:type="dcterms:W3CDTF">2024-10-10T09:03:00Z</dcterms:created>
  <dcterms:modified xsi:type="dcterms:W3CDTF">2024-10-13T11:38:51Z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444BE7BA9DC542CDB339D414599C469F_13</vt:lpwstr>
  </property>
</Properties>
</file>