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ppt" ContentType="application/vnd.ms-powerpoi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285" r:id="rId6"/>
    <p:sldId id="291" r:id="rId7"/>
    <p:sldId id="286" r:id="rId8"/>
    <p:sldId id="288" r:id="rId9"/>
    <p:sldId id="292" r:id="rId10"/>
    <p:sldId id="289" r:id="rId11"/>
    <p:sldId id="293" r:id="rId12"/>
    <p:sldId id="294" r:id="rId13"/>
    <p:sldId id="295" r:id="rId14"/>
    <p:sldId id="296" r:id="rId15"/>
    <p:sldId id="297" r:id="rId16"/>
    <p:sldId id="298" r:id="rId17"/>
    <p:sldId id="541" r:id="rId18"/>
    <p:sldId id="300" r:id="rId19"/>
    <p:sldId id="301" r:id="rId20"/>
    <p:sldId id="302" r:id="rId21"/>
    <p:sldId id="303" r:id="rId22"/>
    <p:sldId id="304" r:id="rId23"/>
    <p:sldId id="540" r:id="rId24"/>
    <p:sldId id="542" r:id="rId25"/>
    <p:sldId id="399" r:id="rId26"/>
    <p:sldId id="400" r:id="rId27"/>
    <p:sldId id="401" r:id="rId28"/>
    <p:sldId id="402" r:id="rId29"/>
    <p:sldId id="403" r:id="rId30"/>
    <p:sldId id="421" r:id="rId31"/>
    <p:sldId id="422" r:id="rId32"/>
    <p:sldId id="425" r:id="rId33"/>
    <p:sldId id="424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283" r:id="rId44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7F7F7"/>
    <a:srgbClr val="FF0000"/>
    <a:srgbClr val="FBFBFB"/>
    <a:srgbClr val="F2F2F2"/>
    <a:srgbClr val="FF6600"/>
    <a:srgbClr val="F6F6F6"/>
    <a:srgbClr val="9DC3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2" autoAdjust="0"/>
    <p:restoredTop sz="94660"/>
  </p:normalViewPr>
  <p:slideViewPr>
    <p:cSldViewPr snapToGrid="0">
      <p:cViewPr>
        <p:scale>
          <a:sx n="100" d="100"/>
          <a:sy n="100" d="100"/>
        </p:scale>
        <p:origin x="-600" y="-78"/>
      </p:cViewPr>
      <p:guideLst>
        <p:guide orient="horz" pos="1620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71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1B186-7252-4FC9-8E76-D0726E28ADCA}" type="doc">
      <dgm:prSet loTypeId="urn:microsoft.com/office/officeart/2005/8/layout/radial6#1" loCatId="cycle" qsTypeId="urn:microsoft.com/office/officeart/2005/8/quickstyle/3d1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DA9A13D5-6A7B-425E-9BAB-FD5B5E30E594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警务</a:t>
          </a:r>
          <a:r>
            <a:rPr lang="en-US" altLang="zh-CN" dirty="0" smtClean="0">
              <a:latin typeface="楷体" panose="02010609060101010101" charset="-122"/>
              <a:ea typeface="楷体" panose="02010609060101010101" charset="-122"/>
            </a:rPr>
            <a:t/>
          </a:r>
          <a:br>
            <a:rPr lang="en-US" altLang="zh-CN" dirty="0" smtClean="0">
              <a:latin typeface="楷体" panose="02010609060101010101" charset="-122"/>
              <a:ea typeface="楷体" panose="02010609060101010101" charset="-122"/>
            </a:rPr>
          </a:br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保障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E21693E7-4866-4C44-9743-AD7F8EBA7DAD}" type="parTrans" cxnId="{EE8C8AA0-4CDF-40C6-8B66-EDA2E2009305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E4850CDE-30A3-4302-8FD1-7B7873A5B898}" type="sibTrans" cxnId="{EE8C8AA0-4CDF-40C6-8B66-EDA2E2009305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A6240DA9-61F7-4CE1-A65E-40AC6C980478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数据处理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1DCA6E98-D74A-4C1B-B4B0-2BF026C169C6}" type="parTrans" cxnId="{71C08C43-C339-4C33-83A0-AA862EDA7A6B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5ADAC7B0-BEDC-4324-8622-536DDFDA7F85}" type="sibTrans" cxnId="{71C08C43-C339-4C33-83A0-AA862EDA7A6B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6F6162E0-8D78-480D-9054-1EFAC6BBC302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业务关联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C762D1AD-4542-4459-9F72-4EE057C1DA69}" type="parTrans" cxnId="{921A8F71-EA22-445B-867D-EB558224103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B781445D-2D8C-40E6-B762-F9F880EC40C1}" type="sibTrans" cxnId="{921A8F71-EA22-445B-867D-EB558224103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6413A672-BD56-4D6D-9198-A03760F8A60B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内控管理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B0D7C5F3-CA0E-46D3-A839-DFB377FDF5AC}" type="parTrans" cxnId="{2A420F3B-C572-4403-B5AD-7CC0DF8FBC9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EBFD9A90-447A-49D6-8813-B805246432BD}" type="sibTrans" cxnId="{2A420F3B-C572-4403-B5AD-7CC0DF8FBC9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7DD7CD00-A7BF-423B-98EE-08166E9A9363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实时监管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4DACAFF7-A034-4995-A157-64F5DAE0FF11}" type="sibTrans" cxnId="{514C86BE-0CBA-486C-A440-C1502A9F9DB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4F0D575E-6833-4A56-951F-70539033794F}" type="parTrans" cxnId="{514C86BE-0CBA-486C-A440-C1502A9F9DBE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5D984D11-B143-4195-92AD-14DAA521F7EF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charset="-122"/>
              <a:ea typeface="楷体" panose="02010609060101010101" charset="-122"/>
            </a:rPr>
            <a:t>统计分析</a:t>
          </a:r>
          <a:endParaRPr lang="zh-CN" altLang="en-US" dirty="0">
            <a:latin typeface="楷体" panose="02010609060101010101" charset="-122"/>
            <a:ea typeface="楷体" panose="02010609060101010101" charset="-122"/>
          </a:endParaRPr>
        </a:p>
      </dgm:t>
    </dgm:pt>
    <dgm:pt modelId="{EFBFD819-1F70-4013-940D-39CF5E81FF45}" type="parTrans" cxnId="{1FF89895-2CF7-4F46-A19F-53FA0095B9CD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9CCEC8ED-CB52-47E4-838B-9DA5FD307363}" type="sibTrans" cxnId="{1FF89895-2CF7-4F46-A19F-53FA0095B9CD}">
      <dgm:prSet/>
      <dgm:spPr/>
      <dgm:t>
        <a:bodyPr/>
        <a:lstStyle/>
        <a:p>
          <a:endParaRPr lang="zh-CN" altLang="en-US">
            <a:latin typeface="楷体" panose="02010609060101010101" charset="-122"/>
            <a:ea typeface="楷体" panose="02010609060101010101" charset="-122"/>
          </a:endParaRPr>
        </a:p>
      </dgm:t>
    </dgm:pt>
    <dgm:pt modelId="{D821E329-6640-4D47-8D80-1596016ACBC7}" type="pres">
      <dgm:prSet presAssocID="{4771B186-7252-4FC9-8E76-D0726E28A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715352-4E45-45ED-9DF4-6B496D61BA84}" type="pres">
      <dgm:prSet presAssocID="{DA9A13D5-6A7B-425E-9BAB-FD5B5E30E59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9B6DC0D-69BA-4E37-9CD1-0DB52DA2D706}" type="pres">
      <dgm:prSet presAssocID="{A6240DA9-61F7-4CE1-A65E-40AC6C9804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29598-281D-41D8-AD3D-D78BBBAE5040}" type="pres">
      <dgm:prSet presAssocID="{A6240DA9-61F7-4CE1-A65E-40AC6C980478}" presName="dummy" presStyleCnt="0"/>
      <dgm:spPr/>
      <dgm:t>
        <a:bodyPr/>
        <a:lstStyle/>
        <a:p>
          <a:endParaRPr lang="zh-CN" altLang="en-US"/>
        </a:p>
      </dgm:t>
    </dgm:pt>
    <dgm:pt modelId="{E1F000AE-A16F-469A-90C9-4DECAA752997}" type="pres">
      <dgm:prSet presAssocID="{5ADAC7B0-BEDC-4324-8622-536DDFDA7F8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0CDFEF35-140F-4133-8CEA-A479610200AE}" type="pres">
      <dgm:prSet presAssocID="{6F6162E0-8D78-480D-9054-1EFAC6BBC3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AFF37-4BE6-4151-A9E6-489A00043484}" type="pres">
      <dgm:prSet presAssocID="{6F6162E0-8D78-480D-9054-1EFAC6BBC302}" presName="dummy" presStyleCnt="0"/>
      <dgm:spPr/>
      <dgm:t>
        <a:bodyPr/>
        <a:lstStyle/>
        <a:p>
          <a:endParaRPr lang="zh-CN" altLang="en-US"/>
        </a:p>
      </dgm:t>
    </dgm:pt>
    <dgm:pt modelId="{382FF3A0-976D-4C77-AA1B-66250D4DD0A8}" type="pres">
      <dgm:prSet presAssocID="{B781445D-2D8C-40E6-B762-F9F880EC40C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449A0F5-ACEE-4B54-B72A-C4857E1857DD}" type="pres">
      <dgm:prSet presAssocID="{6413A672-BD56-4D6D-9198-A03760F8A6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503E2B-8232-4D00-9B0D-D14B45031D14}" type="pres">
      <dgm:prSet presAssocID="{6413A672-BD56-4D6D-9198-A03760F8A60B}" presName="dummy" presStyleCnt="0"/>
      <dgm:spPr/>
      <dgm:t>
        <a:bodyPr/>
        <a:lstStyle/>
        <a:p>
          <a:endParaRPr lang="zh-CN" altLang="en-US"/>
        </a:p>
      </dgm:t>
    </dgm:pt>
    <dgm:pt modelId="{5C3A9BE2-08C1-4A9F-93F7-B63886981650}" type="pres">
      <dgm:prSet presAssocID="{EBFD9A90-447A-49D6-8813-B805246432B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C2D26ABC-7380-4915-BED0-CC90B3337295}" type="pres">
      <dgm:prSet presAssocID="{7DD7CD00-A7BF-423B-98EE-08166E9A93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46CCE1-0ACD-4440-AEDF-D4F22A106F45}" type="pres">
      <dgm:prSet presAssocID="{7DD7CD00-A7BF-423B-98EE-08166E9A9363}" presName="dummy" presStyleCnt="0"/>
      <dgm:spPr/>
      <dgm:t>
        <a:bodyPr/>
        <a:lstStyle/>
        <a:p>
          <a:endParaRPr lang="zh-CN" altLang="en-US"/>
        </a:p>
      </dgm:t>
    </dgm:pt>
    <dgm:pt modelId="{C665885B-5F84-467A-9F42-347DF3DA61FD}" type="pres">
      <dgm:prSet presAssocID="{4DACAFF7-A034-4995-A157-64F5DAE0FF1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2B332B1-550A-45D8-8362-912520A3218E}" type="pres">
      <dgm:prSet presAssocID="{5D984D11-B143-4195-92AD-14DAA521F7E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C3249-4357-47F9-93D5-7D84E19B1440}" type="pres">
      <dgm:prSet presAssocID="{5D984D11-B143-4195-92AD-14DAA521F7EF}" presName="dummy" presStyleCnt="0"/>
      <dgm:spPr/>
      <dgm:t>
        <a:bodyPr/>
        <a:lstStyle/>
        <a:p>
          <a:endParaRPr lang="zh-CN" altLang="en-US"/>
        </a:p>
      </dgm:t>
    </dgm:pt>
    <dgm:pt modelId="{FE846FB3-F3F9-4E2B-B0E1-7E1F74135008}" type="pres">
      <dgm:prSet presAssocID="{9CCEC8ED-CB52-47E4-838B-9DA5FD307363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21A8F71-EA22-445B-867D-EB558224103E}" srcId="{DA9A13D5-6A7B-425E-9BAB-FD5B5E30E594}" destId="{6F6162E0-8D78-480D-9054-1EFAC6BBC302}" srcOrd="1" destOrd="0" parTransId="{C762D1AD-4542-4459-9F72-4EE057C1DA69}" sibTransId="{B781445D-2D8C-40E6-B762-F9F880EC40C1}"/>
    <dgm:cxn modelId="{BD787889-4AF4-4430-AEB0-27357D451143}" type="presOf" srcId="{B781445D-2D8C-40E6-B762-F9F880EC40C1}" destId="{382FF3A0-976D-4C77-AA1B-66250D4DD0A8}" srcOrd="0" destOrd="0" presId="urn:microsoft.com/office/officeart/2005/8/layout/radial6#1"/>
    <dgm:cxn modelId="{04DD8D31-9DB7-4CFB-9EAE-AFC6B4919F18}" type="presOf" srcId="{6413A672-BD56-4D6D-9198-A03760F8A60B}" destId="{7449A0F5-ACEE-4B54-B72A-C4857E1857DD}" srcOrd="0" destOrd="0" presId="urn:microsoft.com/office/officeart/2005/8/layout/radial6#1"/>
    <dgm:cxn modelId="{71C08C43-C339-4C33-83A0-AA862EDA7A6B}" srcId="{DA9A13D5-6A7B-425E-9BAB-FD5B5E30E594}" destId="{A6240DA9-61F7-4CE1-A65E-40AC6C980478}" srcOrd="0" destOrd="0" parTransId="{1DCA6E98-D74A-4C1B-B4B0-2BF026C169C6}" sibTransId="{5ADAC7B0-BEDC-4324-8622-536DDFDA7F85}"/>
    <dgm:cxn modelId="{514C86BE-0CBA-486C-A440-C1502A9F9DBE}" srcId="{DA9A13D5-6A7B-425E-9BAB-FD5B5E30E594}" destId="{7DD7CD00-A7BF-423B-98EE-08166E9A9363}" srcOrd="3" destOrd="0" parTransId="{4F0D575E-6833-4A56-951F-70539033794F}" sibTransId="{4DACAFF7-A034-4995-A157-64F5DAE0FF11}"/>
    <dgm:cxn modelId="{1732F3A8-B66C-420C-9DB8-E25B63E98997}" type="presOf" srcId="{9CCEC8ED-CB52-47E4-838B-9DA5FD307363}" destId="{FE846FB3-F3F9-4E2B-B0E1-7E1F74135008}" srcOrd="0" destOrd="0" presId="urn:microsoft.com/office/officeart/2005/8/layout/radial6#1"/>
    <dgm:cxn modelId="{1D80FECA-5367-4313-83DE-E4CC823E0B13}" type="presOf" srcId="{A6240DA9-61F7-4CE1-A65E-40AC6C980478}" destId="{19B6DC0D-69BA-4E37-9CD1-0DB52DA2D706}" srcOrd="0" destOrd="0" presId="urn:microsoft.com/office/officeart/2005/8/layout/radial6#1"/>
    <dgm:cxn modelId="{2A420F3B-C572-4403-B5AD-7CC0DF8FBC9E}" srcId="{DA9A13D5-6A7B-425E-9BAB-FD5B5E30E594}" destId="{6413A672-BD56-4D6D-9198-A03760F8A60B}" srcOrd="2" destOrd="0" parTransId="{B0D7C5F3-CA0E-46D3-A839-DFB377FDF5AC}" sibTransId="{EBFD9A90-447A-49D6-8813-B805246432BD}"/>
    <dgm:cxn modelId="{873E808A-1101-49F7-BCA6-6664A7654D63}" type="presOf" srcId="{EBFD9A90-447A-49D6-8813-B805246432BD}" destId="{5C3A9BE2-08C1-4A9F-93F7-B63886981650}" srcOrd="0" destOrd="0" presId="urn:microsoft.com/office/officeart/2005/8/layout/radial6#1"/>
    <dgm:cxn modelId="{3759A8F5-B29D-4117-90F6-B447B7D5D8C5}" type="presOf" srcId="{5ADAC7B0-BEDC-4324-8622-536DDFDA7F85}" destId="{E1F000AE-A16F-469A-90C9-4DECAA752997}" srcOrd="0" destOrd="0" presId="urn:microsoft.com/office/officeart/2005/8/layout/radial6#1"/>
    <dgm:cxn modelId="{EAD9380F-B8BE-4677-A994-C1BFE802F703}" type="presOf" srcId="{7DD7CD00-A7BF-423B-98EE-08166E9A9363}" destId="{C2D26ABC-7380-4915-BED0-CC90B3337295}" srcOrd="0" destOrd="0" presId="urn:microsoft.com/office/officeart/2005/8/layout/radial6#1"/>
    <dgm:cxn modelId="{089BCBF6-D659-453F-8331-D665135E671C}" type="presOf" srcId="{4771B186-7252-4FC9-8E76-D0726E28ADCA}" destId="{D821E329-6640-4D47-8D80-1596016ACBC7}" srcOrd="0" destOrd="0" presId="urn:microsoft.com/office/officeart/2005/8/layout/radial6#1"/>
    <dgm:cxn modelId="{1FF89895-2CF7-4F46-A19F-53FA0095B9CD}" srcId="{DA9A13D5-6A7B-425E-9BAB-FD5B5E30E594}" destId="{5D984D11-B143-4195-92AD-14DAA521F7EF}" srcOrd="4" destOrd="0" parTransId="{EFBFD819-1F70-4013-940D-39CF5E81FF45}" sibTransId="{9CCEC8ED-CB52-47E4-838B-9DA5FD307363}"/>
    <dgm:cxn modelId="{C05EBBCB-DB77-4D82-B3F1-53EF1F5913E7}" type="presOf" srcId="{6F6162E0-8D78-480D-9054-1EFAC6BBC302}" destId="{0CDFEF35-140F-4133-8CEA-A479610200AE}" srcOrd="0" destOrd="0" presId="urn:microsoft.com/office/officeart/2005/8/layout/radial6#1"/>
    <dgm:cxn modelId="{869EA33D-F2D1-426D-9C27-F3E4E9A0A022}" type="presOf" srcId="{4DACAFF7-A034-4995-A157-64F5DAE0FF11}" destId="{C665885B-5F84-467A-9F42-347DF3DA61FD}" srcOrd="0" destOrd="0" presId="urn:microsoft.com/office/officeart/2005/8/layout/radial6#1"/>
    <dgm:cxn modelId="{EE8C8AA0-4CDF-40C6-8B66-EDA2E2009305}" srcId="{4771B186-7252-4FC9-8E76-D0726E28ADCA}" destId="{DA9A13D5-6A7B-425E-9BAB-FD5B5E30E594}" srcOrd="0" destOrd="0" parTransId="{E21693E7-4866-4C44-9743-AD7F8EBA7DAD}" sibTransId="{E4850CDE-30A3-4302-8FD1-7B7873A5B898}"/>
    <dgm:cxn modelId="{E1FC10E5-11FC-41CB-AFF6-9736EDD24B7D}" type="presOf" srcId="{5D984D11-B143-4195-92AD-14DAA521F7EF}" destId="{72B332B1-550A-45D8-8362-912520A3218E}" srcOrd="0" destOrd="0" presId="urn:microsoft.com/office/officeart/2005/8/layout/radial6#1"/>
    <dgm:cxn modelId="{2A4C45B2-DC22-4996-A908-D1427BF7D2C8}" type="presOf" srcId="{DA9A13D5-6A7B-425E-9BAB-FD5B5E30E594}" destId="{C4715352-4E45-45ED-9DF4-6B496D61BA84}" srcOrd="0" destOrd="0" presId="urn:microsoft.com/office/officeart/2005/8/layout/radial6#1"/>
    <dgm:cxn modelId="{C1BC7DE4-26AD-465D-8D6D-CAC5E3E22C4A}" type="presParOf" srcId="{D821E329-6640-4D47-8D80-1596016ACBC7}" destId="{C4715352-4E45-45ED-9DF4-6B496D61BA84}" srcOrd="0" destOrd="0" presId="urn:microsoft.com/office/officeart/2005/8/layout/radial6#1"/>
    <dgm:cxn modelId="{15CD874C-8147-4E80-8D7A-ED20F337974F}" type="presParOf" srcId="{D821E329-6640-4D47-8D80-1596016ACBC7}" destId="{19B6DC0D-69BA-4E37-9CD1-0DB52DA2D706}" srcOrd="1" destOrd="0" presId="urn:microsoft.com/office/officeart/2005/8/layout/radial6#1"/>
    <dgm:cxn modelId="{78DA1B35-651B-4ECB-957E-50879D573358}" type="presParOf" srcId="{D821E329-6640-4D47-8D80-1596016ACBC7}" destId="{C8629598-281D-41D8-AD3D-D78BBBAE5040}" srcOrd="2" destOrd="0" presId="urn:microsoft.com/office/officeart/2005/8/layout/radial6#1"/>
    <dgm:cxn modelId="{91DDFC78-B5D2-4BFA-A7EF-4BF00ECABDF5}" type="presParOf" srcId="{D821E329-6640-4D47-8D80-1596016ACBC7}" destId="{E1F000AE-A16F-469A-90C9-4DECAA752997}" srcOrd="3" destOrd="0" presId="urn:microsoft.com/office/officeart/2005/8/layout/radial6#1"/>
    <dgm:cxn modelId="{2D657F53-931A-442D-B0B0-A23755CE4EE3}" type="presParOf" srcId="{D821E329-6640-4D47-8D80-1596016ACBC7}" destId="{0CDFEF35-140F-4133-8CEA-A479610200AE}" srcOrd="4" destOrd="0" presId="urn:microsoft.com/office/officeart/2005/8/layout/radial6#1"/>
    <dgm:cxn modelId="{55B6729F-85C6-42D3-81B7-F113FCFDC5E9}" type="presParOf" srcId="{D821E329-6640-4D47-8D80-1596016ACBC7}" destId="{9ABAFF37-4BE6-4151-A9E6-489A00043484}" srcOrd="5" destOrd="0" presId="urn:microsoft.com/office/officeart/2005/8/layout/radial6#1"/>
    <dgm:cxn modelId="{0871B2D8-72FE-4884-926B-AAA1983D3B62}" type="presParOf" srcId="{D821E329-6640-4D47-8D80-1596016ACBC7}" destId="{382FF3A0-976D-4C77-AA1B-66250D4DD0A8}" srcOrd="6" destOrd="0" presId="urn:microsoft.com/office/officeart/2005/8/layout/radial6#1"/>
    <dgm:cxn modelId="{3C446D0F-BE12-44D9-B828-6D0922FF776D}" type="presParOf" srcId="{D821E329-6640-4D47-8D80-1596016ACBC7}" destId="{7449A0F5-ACEE-4B54-B72A-C4857E1857DD}" srcOrd="7" destOrd="0" presId="urn:microsoft.com/office/officeart/2005/8/layout/radial6#1"/>
    <dgm:cxn modelId="{4639C374-CC81-4DFD-85DD-95BF322D6ABB}" type="presParOf" srcId="{D821E329-6640-4D47-8D80-1596016ACBC7}" destId="{F0503E2B-8232-4D00-9B0D-D14B45031D14}" srcOrd="8" destOrd="0" presId="urn:microsoft.com/office/officeart/2005/8/layout/radial6#1"/>
    <dgm:cxn modelId="{C43DA8A3-57D2-4AD2-9B3B-DF737DA79013}" type="presParOf" srcId="{D821E329-6640-4D47-8D80-1596016ACBC7}" destId="{5C3A9BE2-08C1-4A9F-93F7-B63886981650}" srcOrd="9" destOrd="0" presId="urn:microsoft.com/office/officeart/2005/8/layout/radial6#1"/>
    <dgm:cxn modelId="{211796A7-B615-477E-936B-4CE6DB216A78}" type="presParOf" srcId="{D821E329-6640-4D47-8D80-1596016ACBC7}" destId="{C2D26ABC-7380-4915-BED0-CC90B3337295}" srcOrd="10" destOrd="0" presId="urn:microsoft.com/office/officeart/2005/8/layout/radial6#1"/>
    <dgm:cxn modelId="{F21320EF-539E-4DA6-8B97-8B804FA371DF}" type="presParOf" srcId="{D821E329-6640-4D47-8D80-1596016ACBC7}" destId="{5146CCE1-0ACD-4440-AEDF-D4F22A106F45}" srcOrd="11" destOrd="0" presId="urn:microsoft.com/office/officeart/2005/8/layout/radial6#1"/>
    <dgm:cxn modelId="{85A465C3-A8AC-41C1-9DC7-B096376BE24F}" type="presParOf" srcId="{D821E329-6640-4D47-8D80-1596016ACBC7}" destId="{C665885B-5F84-467A-9F42-347DF3DA61FD}" srcOrd="12" destOrd="0" presId="urn:microsoft.com/office/officeart/2005/8/layout/radial6#1"/>
    <dgm:cxn modelId="{149FF862-205D-4EEA-B446-225F1FEC99B3}" type="presParOf" srcId="{D821E329-6640-4D47-8D80-1596016ACBC7}" destId="{72B332B1-550A-45D8-8362-912520A3218E}" srcOrd="13" destOrd="0" presId="urn:microsoft.com/office/officeart/2005/8/layout/radial6#1"/>
    <dgm:cxn modelId="{986EBAF6-108E-46EB-920F-014273BF5A0D}" type="presParOf" srcId="{D821E329-6640-4D47-8D80-1596016ACBC7}" destId="{7C5C3249-4357-47F9-93D5-7D84E19B1440}" srcOrd="14" destOrd="0" presId="urn:microsoft.com/office/officeart/2005/8/layout/radial6#1"/>
    <dgm:cxn modelId="{511F6C09-4AF0-48EA-ABDE-E391AC5E3506}" type="presParOf" srcId="{D821E329-6640-4D47-8D80-1596016ACBC7}" destId="{FE846FB3-F3F9-4E2B-B0E1-7E1F74135008}" srcOrd="15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846FB3-F3F9-4E2B-B0E1-7E1F74135008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5885B-5F84-467A-9F42-347DF3DA61FD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3A9BE2-08C1-4A9F-93F7-B63886981650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2FF3A0-976D-4C77-AA1B-66250D4DD0A8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000AE-A16F-469A-90C9-4DECAA752997}">
      <dsp:nvSpPr>
        <dsp:cNvPr id="0" name=""/>
        <dsp:cNvSpPr/>
      </dsp:nvSpPr>
      <dsp:spPr>
        <a:xfrm>
          <a:off x="368357" y="526770"/>
          <a:ext cx="2926191" cy="2926191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15352-4E45-45ED-9DF4-6B496D61BA84}">
      <dsp:nvSpPr>
        <dsp:cNvPr id="0" name=""/>
        <dsp:cNvSpPr/>
      </dsp:nvSpPr>
      <dsp:spPr>
        <a:xfrm>
          <a:off x="1158072" y="1316484"/>
          <a:ext cx="1346762" cy="13467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楷体" panose="02010609060101010101" charset="-122"/>
              <a:ea typeface="楷体" panose="02010609060101010101" charset="-122"/>
            </a:rPr>
            <a:t>警务</a:t>
          </a:r>
          <a:r>
            <a:rPr lang="en-US" altLang="zh-CN" sz="2900" kern="1200" dirty="0" smtClean="0">
              <a:latin typeface="楷体" panose="02010609060101010101" charset="-122"/>
              <a:ea typeface="楷体" panose="02010609060101010101" charset="-122"/>
            </a:rPr>
            <a:t/>
          </a:r>
          <a:br>
            <a:rPr lang="en-US" altLang="zh-CN" sz="2900" kern="1200" dirty="0" smtClean="0">
              <a:latin typeface="楷体" panose="02010609060101010101" charset="-122"/>
              <a:ea typeface="楷体" panose="02010609060101010101" charset="-122"/>
            </a:rPr>
          </a:br>
          <a:r>
            <a:rPr lang="zh-CN" altLang="en-US" sz="2900" kern="1200" dirty="0" smtClean="0">
              <a:latin typeface="楷体" panose="02010609060101010101" charset="-122"/>
              <a:ea typeface="楷体" panose="02010609060101010101" charset="-122"/>
            </a:rPr>
            <a:t>保障</a:t>
          </a:r>
          <a:endParaRPr lang="zh-CN" altLang="en-US" sz="29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1158072" y="1316484"/>
        <a:ext cx="1346762" cy="1346762"/>
      </dsp:txXfrm>
    </dsp:sp>
    <dsp:sp modelId="{19B6DC0D-69BA-4E37-9CD1-0DB52DA2D706}">
      <dsp:nvSpPr>
        <dsp:cNvPr id="0" name=""/>
        <dsp:cNvSpPr/>
      </dsp:nvSpPr>
      <dsp:spPr>
        <a:xfrm>
          <a:off x="1360086" y="89342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数据处理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1360086" y="89342"/>
        <a:ext cx="942733" cy="942733"/>
      </dsp:txXfrm>
    </dsp:sp>
    <dsp:sp modelId="{0CDFEF35-140F-4133-8CEA-A479610200AE}">
      <dsp:nvSpPr>
        <dsp:cNvPr id="0" name=""/>
        <dsp:cNvSpPr/>
      </dsp:nvSpPr>
      <dsp:spPr>
        <a:xfrm>
          <a:off x="2719295" y="1076865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业务关联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2719295" y="1076865"/>
        <a:ext cx="942733" cy="942733"/>
      </dsp:txXfrm>
    </dsp:sp>
    <dsp:sp modelId="{7449A0F5-ACEE-4B54-B72A-C4857E1857DD}">
      <dsp:nvSpPr>
        <dsp:cNvPr id="0" name=""/>
        <dsp:cNvSpPr/>
      </dsp:nvSpPr>
      <dsp:spPr>
        <a:xfrm>
          <a:off x="2200124" y="2674711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内控管理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2200124" y="2674711"/>
        <a:ext cx="942733" cy="942733"/>
      </dsp:txXfrm>
    </dsp:sp>
    <dsp:sp modelId="{C2D26ABC-7380-4915-BED0-CC90B3337295}">
      <dsp:nvSpPr>
        <dsp:cNvPr id="0" name=""/>
        <dsp:cNvSpPr/>
      </dsp:nvSpPr>
      <dsp:spPr>
        <a:xfrm>
          <a:off x="520049" y="2674711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实时监管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520049" y="2674711"/>
        <a:ext cx="942733" cy="942733"/>
      </dsp:txXfrm>
    </dsp:sp>
    <dsp:sp modelId="{72B332B1-550A-45D8-8362-912520A3218E}">
      <dsp:nvSpPr>
        <dsp:cNvPr id="0" name=""/>
        <dsp:cNvSpPr/>
      </dsp:nvSpPr>
      <dsp:spPr>
        <a:xfrm>
          <a:off x="877" y="1076865"/>
          <a:ext cx="942733" cy="942733"/>
        </a:xfrm>
        <a:prstGeom prst="ellipse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楷体" panose="02010609060101010101" charset="-122"/>
              <a:ea typeface="楷体" panose="02010609060101010101" charset="-122"/>
            </a:rPr>
            <a:t>统计分析</a:t>
          </a:r>
          <a:endParaRPr lang="zh-CN" altLang="en-US" sz="2000" kern="1200" dirty="0">
            <a:latin typeface="楷体" panose="02010609060101010101" charset="-122"/>
            <a:ea typeface="楷体" panose="02010609060101010101" charset="-122"/>
          </a:endParaRPr>
        </a:p>
      </dsp:txBody>
      <dsp:txXfrm>
        <a:off x="877" y="1076865"/>
        <a:ext cx="942733" cy="94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15195-7890-4AE5-9BDA-54C712C2AFE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FD868-C54C-41FC-A193-BB7EF7B51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系统以财务报销为核心、资金收支为链条，由预算、项目合同管理、财务报销、核算、报表统计等多个模块组成。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95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信息化将对传统会计组织和业务处理流程进行重整，以支持“虚拟组织”、“数据银行”等新的组织形式和管理模式。这一过程的出发点和终结点就是实现信息的集成化。信息集成包括三个层面：一是在会计领域实现信息集成，即实现财务会计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信息集成，协调和解决会计信息真实性和相关性的矛盾；二是在组织内部实现财务和业务的一体化，即集成财务信息和业务信息，在两者之间实现无缝联结，使财务信息和业务信息能够做到你中有我，我中有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会计数据的采集是动态的，数据一旦发生都将存入相应的服务器，并及时送到会计信息系统中等待处理。其次，会计数据的处理是实时的。在会计信息系统中，会计数据一经输入系统，就会立即触发相应的处理模块，对数据进行分类、计算、汇总、更新、分析等一系列操作，以保证信息动态地反映组织的财务状况和经营成果，协助系统使用者及时做出管理决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织内外部数据共享，组织内外与组织有关的所有原始数据只要一次输入，就能做到分次利用或多次利用。既减少了数据输入的工作量，又实现了数据的一致性，还保证了数据的共享性。建立在会计信息化基础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世纪会计信息系统是与组织内外信息系统有机整合的、高度数字化、多元化、实时化、个性化、动态化的信息系统，它具有极强的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适应力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03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计信息化将对传统会计组织和业务处理流程进行重整，以支持“虚拟组织”、“数据银行”等新的组织形式和管理模式。这一过程的出发点和终结点就是实现信息的集成化。信息集成包括三个层面：一是在会计领域实现信息集成，即实现财务会计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管理会计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信息集成，协调和解决会计信息真实性和相关性的矛盾；二是在组织内部实现财务和业务的一体化，即集成财务信息和业务信息，在两者之间实现无缝联结，使财务信息和业务信息能够做到你中有我，我中有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会计数据的采集是动态的，数据一旦发生都将存入相应的服务器，并及时送到会计信息系统中等待处理。其次，会计数据的处理是实时的。在会计信息系统中，会计数据一经输入系统，就会立即触发相应的处理模块，对数据进行分类、计算、汇总、更新、分析等一系列操作，以保证信息动态地反映组织的财务状况和经营成果，协助系统使用者及时做出管理决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织内外部数据共享，组织内外与组织有关的所有原始数据只要一次输入，就能做到分次利用或多次利用。既减少了数据输入的工作量，又实现了数据的一致性，还保证了数据的共享性。建立在会计信息化基础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世纪会计信息系统是与组织内外信息系统有机整合的、高度数字化、多元化、实时化、个性化、动态化的信息系统，它具有极强的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适应力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F4AF-DE8D-43DA-B421-E4545AA421A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035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274375A0-9EE1-4837-AF82-B2E2B7925747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CB8CC9CE-B1C0-4C0C-A3F7-6D5200715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1CB2364C-F15E-4624-B7EC-FC33FBB554A2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EFCA5D8-3D4A-49D2-B900-9C8EBAF4B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FCEF11AD-1114-4761-B4F7-B7350848B2D0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1A5A1D9-1FC7-45BE-9AA4-4440D93275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946EC443-92BE-47D4-B108-0FA9DDDDFC7E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DEF4A26F-4F0D-4C1C-A4F7-EF63482A3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B643CE4B-94BC-4C5F-A975-FB2DD7227D36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C29D013-2128-4C92-8DD4-947DB5FF3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D12DF614-CBC7-4227-BEB0-CBABB28FCBEA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86AD700-9658-412A-8062-163058320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6477B1BE-D8F2-440C-B54B-37E072F0F988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15113E2-0263-4AB3-8B43-BFEDA4461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936C05B8-2870-42FE-9121-486AB0216052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3638F8E-1E05-43F8-9875-50C76E70F9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E5A9D79-3143-4EC3-930E-AF6EF33F2BDE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ADBB7FB4-5D6B-40B6-A070-D6358264C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DADD1E7-E86E-4A99-9A47-A23FDEBE5FCD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28BCAECE-4DFD-43C2-9E27-489027382E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EABCD9E3-3E9D-4086-9375-774435BBC6D7}" type="datetimeFigureOut">
              <a:rPr lang="zh-CN" altLang="en-US"/>
              <a:pPr>
                <a:defRPr/>
              </a:pPr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48A2307F-7C6B-4141-A124-49AD2EF9AE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____2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____32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7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四川省公安厅警务保障部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7" y="873281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91"/>
          <p:cNvGrpSpPr/>
          <p:nvPr/>
        </p:nvGrpSpPr>
        <p:grpSpPr bwMode="auto">
          <a:xfrm>
            <a:off x="3684588" y="3309938"/>
            <a:ext cx="430212" cy="627062"/>
            <a:chOff x="936" y="1480"/>
            <a:chExt cx="1589" cy="2322"/>
          </a:xfrm>
        </p:grpSpPr>
        <p:grpSp>
          <p:nvGrpSpPr>
            <p:cNvPr id="13339" name="组合 33"/>
            <p:cNvGrpSpPr/>
            <p:nvPr/>
          </p:nvGrpSpPr>
          <p:grpSpPr bwMode="auto">
            <a:xfrm>
              <a:off x="985" y="1583"/>
              <a:ext cx="1441" cy="2219"/>
              <a:chOff x="1754168" y="3653262"/>
              <a:chExt cx="1857599" cy="286522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57" name="矩形 14"/>
              <p:cNvSpPr>
                <a:spLocks noChangeArrowheads="1"/>
              </p:cNvSpPr>
              <p:nvPr/>
            </p:nvSpPr>
            <p:spPr bwMode="auto">
              <a:xfrm>
                <a:off x="2241106" y="4093185"/>
                <a:ext cx="880648" cy="24253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3340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 6"/>
              <p:cNvSpPr/>
              <p:nvPr/>
            </p:nvSpPr>
            <p:spPr>
              <a:xfrm>
                <a:off x="3733576" y="3930057"/>
                <a:ext cx="1801556" cy="1799237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691550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4271" y="792860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785938" y="3362325"/>
            <a:ext cx="233362" cy="944563"/>
            <a:chOff x="2889188" y="1494971"/>
            <a:chExt cx="1404706" cy="5671781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38" name="TextBox 60"/>
            <p:cNvSpPr txBox="1">
              <a:spLocks noChangeArrowheads="1"/>
            </p:cNvSpPr>
            <p:nvPr/>
          </p:nvSpPr>
          <p:spPr bwMode="auto">
            <a:xfrm>
              <a:off x="3185235" y="1625413"/>
              <a:ext cx="1108659" cy="5541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5" name="TextBox 68"/>
          <p:cNvSpPr txBox="1"/>
          <p:nvPr/>
        </p:nvSpPr>
        <p:spPr>
          <a:xfrm>
            <a:off x="3678238" y="1628775"/>
            <a:ext cx="479583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财务管理规范型样板工程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申报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7046381" y="4250535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53"/>
          <p:cNvSpPr>
            <a:spLocks noChangeArrowheads="1"/>
          </p:cNvSpPr>
          <p:nvPr/>
        </p:nvSpPr>
        <p:spPr bwMode="auto">
          <a:xfrm>
            <a:off x="7742006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1581150" y="1385888"/>
            <a:ext cx="1146175" cy="1122362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8562" tIns="34281" rIns="68562" bIns="3428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8650" y="508000"/>
            <a:ext cx="274638" cy="2746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0" name="组合 39"/>
          <p:cNvGrpSpPr/>
          <p:nvPr/>
        </p:nvGrpSpPr>
        <p:grpSpPr>
          <a:xfrm>
            <a:off x="3267872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3403600" y="1671638"/>
            <a:ext cx="274638" cy="2762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316038" y="3254375"/>
            <a:ext cx="136525" cy="136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2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2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39" grpId="1" animBg="1"/>
      <p:bldP spid="39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原因分析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4025" y="912813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（一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）原有预算方式自上而下，与实际工作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脱节。预算以部门、单位为基础，形式粗放，无法落实到具体工作和项目。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87350" y="1816100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（二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预算执行情况缺乏有效的考核、分析、绩效管理机制，无法根据历史数据指导、优化新一年度的预算工作。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31788" y="3533775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（四）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缺乏科学的统计分析和论证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公安厅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新增经费需求难以说服财政部门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8300" y="2625725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（三）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预算和财务工作脱节，无法及时根据预算执行情况调整工作、项目安排。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原因分析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4025" y="912813"/>
            <a:ext cx="8232775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（五）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信息不对称，缺乏科学的规划和宏观的把握，无法为领导决策提供有力依据，重大项目难以财政立项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54025" y="1924050"/>
            <a:ext cx="8232775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（六）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内部控制规范缺乏有效的实施手段，管理风险和廉政风险难以有效预防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4888" y="3486150"/>
            <a:ext cx="71120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 algn="ctr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传统的粗放式管理方式已不适应新形势的要求</a:t>
            </a:r>
            <a:endParaRPr lang="en-US" altLang="zh-CN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943350" y="2801938"/>
            <a:ext cx="10096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结论</a:t>
            </a:r>
            <a:endParaRPr lang="en-US" altLang="zh-CN" sz="32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04888" y="4089400"/>
            <a:ext cx="71120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 algn="ctr"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缺乏现代化的管理手段，管理水平低下</a:t>
            </a:r>
            <a:endParaRPr lang="en-US" altLang="zh-CN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4580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四、解决思路</a:t>
              </a: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0588" y="1062038"/>
            <a:ext cx="73628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19455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寻求现代化的管理手段，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实现警务保障工作向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规范化、精细化转变，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提升警务保障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水平。</a:t>
            </a: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解决思路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4025" y="1323975"/>
            <a:ext cx="82327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（一）强化管理职能，从事务性工作转向管理性工作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54025" y="1870075"/>
            <a:ext cx="82327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（二）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强化预算管理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的统筹性和整体性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4025" y="2416175"/>
            <a:ext cx="8232775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3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（三）加强统计分析，提高预算编制的科学性和准确性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54025" y="738188"/>
            <a:ext cx="181610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anose="02010600030101010101" pitchFamily="49" charset="-122"/>
                <a:ea typeface="黑体" panose="02010600030101010101" pitchFamily="49" charset="-122"/>
              </a:rPr>
              <a:t>具体目标</a:t>
            </a:r>
            <a:endParaRPr lang="en-US" altLang="zh-CN" sz="28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54025" y="2963863"/>
            <a:ext cx="82327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（四）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实现警务保障管理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信息对称性和实时性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34975" y="3468688"/>
            <a:ext cx="823436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719455">
              <a:lnSpc>
                <a:spcPct val="12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（五）从事后管理转变为事前预防和事中控制，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对警务保障工作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进行全流程管理，全程留痕，并在关键节点进行监控，将内部控制规范落到行装工作的方方面面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6" grpId="0" build="p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662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72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解决思路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34975" y="1319213"/>
            <a:ext cx="43148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实现思路的有效方法 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2092325"/>
            <a:ext cx="9144000" cy="162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信息化手段</a:t>
            </a:r>
            <a:endParaRPr lang="en-US" altLang="zh-CN" sz="44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大数据应用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7651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五、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四川省公安厅财务综合</a:t>
              </a:r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管理系统简介</a:t>
              </a: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1908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四川省法院司法行政综合管理系统简介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1588" y="1309688"/>
            <a:ext cx="6586537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（一）系统基本框架及功能模块介绍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73175" y="2278063"/>
            <a:ext cx="46069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（二）系统管理优势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71588" y="3290888"/>
            <a:ext cx="46069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anose="02010600030101010101" pitchFamily="49" charset="-122"/>
                <a:ea typeface="黑体" panose="02010600030101010101" pitchFamily="49" charset="-122"/>
              </a:rPr>
              <a:t>（三）系统运用成效</a:t>
            </a:r>
            <a:endParaRPr lang="en-US" altLang="zh-CN" sz="28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856645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系统简介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5521325" y="2167528"/>
            <a:ext cx="1384300" cy="1990725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5632450" y="2402478"/>
            <a:ext cx="1146175" cy="236538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差旅申请</a:t>
            </a:r>
          </a:p>
        </p:txBody>
      </p:sp>
      <p:sp>
        <p:nvSpPr>
          <p:cNvPr id="93" name="矩形 92"/>
          <p:cNvSpPr/>
          <p:nvPr/>
        </p:nvSpPr>
        <p:spPr bwMode="auto">
          <a:xfrm>
            <a:off x="5759450" y="2027828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</a:t>
            </a:r>
          </a:p>
        </p:txBody>
      </p:sp>
      <p:sp>
        <p:nvSpPr>
          <p:cNvPr id="94" name="圆角矩形 93"/>
          <p:cNvSpPr/>
          <p:nvPr/>
        </p:nvSpPr>
        <p:spPr bwMode="auto">
          <a:xfrm>
            <a:off x="7266215" y="2152737"/>
            <a:ext cx="1023938" cy="1606550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7353528" y="2389275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凭证生成</a:t>
            </a:r>
          </a:p>
        </p:txBody>
      </p:sp>
      <p:sp>
        <p:nvSpPr>
          <p:cNvPr id="96" name="圆角矩形 95"/>
          <p:cNvSpPr/>
          <p:nvPr/>
        </p:nvSpPr>
        <p:spPr bwMode="auto">
          <a:xfrm>
            <a:off x="7353528" y="2714712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明细账</a:t>
            </a:r>
          </a:p>
        </p:txBody>
      </p:sp>
      <p:sp>
        <p:nvSpPr>
          <p:cNvPr id="97" name="圆角矩形 96"/>
          <p:cNvSpPr/>
          <p:nvPr/>
        </p:nvSpPr>
        <p:spPr bwMode="auto">
          <a:xfrm>
            <a:off x="7353528" y="3049675"/>
            <a:ext cx="839787" cy="28098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账</a:t>
            </a:r>
          </a:p>
        </p:txBody>
      </p:sp>
      <p:sp>
        <p:nvSpPr>
          <p:cNvPr id="98" name="圆角矩形 97"/>
          <p:cNvSpPr/>
          <p:nvPr/>
        </p:nvSpPr>
        <p:spPr bwMode="auto">
          <a:xfrm>
            <a:off x="7353528" y="3378287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结余结转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7324953" y="2013037"/>
            <a:ext cx="866775" cy="280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核算</a:t>
            </a: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管理</a:t>
            </a:r>
          </a:p>
        </p:txBody>
      </p:sp>
      <p:sp>
        <p:nvSpPr>
          <p:cNvPr id="104" name="椭圆 103"/>
          <p:cNvSpPr/>
          <p:nvPr/>
        </p:nvSpPr>
        <p:spPr bwMode="auto">
          <a:xfrm>
            <a:off x="4429125" y="2746966"/>
            <a:ext cx="755650" cy="7556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</a:p>
        </p:txBody>
      </p:sp>
      <p:sp>
        <p:nvSpPr>
          <p:cNvPr id="107" name="圆角矩形 106"/>
          <p:cNvSpPr/>
          <p:nvPr/>
        </p:nvSpPr>
        <p:spPr bwMode="auto">
          <a:xfrm>
            <a:off x="5632450" y="2683466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报销</a:t>
            </a:r>
          </a:p>
        </p:txBody>
      </p:sp>
      <p:sp>
        <p:nvSpPr>
          <p:cNvPr id="108" name="圆角矩形 107"/>
          <p:cNvSpPr/>
          <p:nvPr/>
        </p:nvSpPr>
        <p:spPr bwMode="auto">
          <a:xfrm>
            <a:off x="5627688" y="2966041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借还款</a:t>
            </a:r>
          </a:p>
        </p:txBody>
      </p:sp>
      <p:sp>
        <p:nvSpPr>
          <p:cNvPr id="109" name="圆角矩形 108"/>
          <p:cNvSpPr/>
          <p:nvPr/>
        </p:nvSpPr>
        <p:spPr bwMode="auto">
          <a:xfrm>
            <a:off x="5627688" y="3245441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银行日记账</a:t>
            </a:r>
          </a:p>
        </p:txBody>
      </p:sp>
      <p:sp>
        <p:nvSpPr>
          <p:cNvPr id="110" name="圆角矩形 109"/>
          <p:cNvSpPr/>
          <p:nvPr/>
        </p:nvSpPr>
        <p:spPr bwMode="auto">
          <a:xfrm>
            <a:off x="5632450" y="3531191"/>
            <a:ext cx="11461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现金记账、对比</a:t>
            </a:r>
          </a:p>
        </p:txBody>
      </p:sp>
      <p:sp>
        <p:nvSpPr>
          <p:cNvPr id="111" name="圆角矩形 110"/>
          <p:cNvSpPr/>
          <p:nvPr/>
        </p:nvSpPr>
        <p:spPr bwMode="auto">
          <a:xfrm>
            <a:off x="5627688" y="3809003"/>
            <a:ext cx="1146175" cy="227013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往来资金</a:t>
            </a:r>
          </a:p>
        </p:txBody>
      </p:sp>
      <p:sp>
        <p:nvSpPr>
          <p:cNvPr id="119" name="圆角矩形 118"/>
          <p:cNvSpPr/>
          <p:nvPr/>
        </p:nvSpPr>
        <p:spPr bwMode="auto">
          <a:xfrm>
            <a:off x="2831851" y="4702175"/>
            <a:ext cx="1201285" cy="280988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报表</a:t>
            </a: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统计</a:t>
            </a:r>
          </a:p>
        </p:txBody>
      </p:sp>
      <p:sp>
        <p:nvSpPr>
          <p:cNvPr id="120" name="圆角矩形 119"/>
          <p:cNvSpPr/>
          <p:nvPr/>
        </p:nvSpPr>
        <p:spPr bwMode="auto">
          <a:xfrm>
            <a:off x="2609851" y="1273903"/>
            <a:ext cx="923924" cy="307248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年初预算</a:t>
            </a:r>
          </a:p>
        </p:txBody>
      </p:sp>
      <p:sp>
        <p:nvSpPr>
          <p:cNvPr id="124" name="圆角矩形 123"/>
          <p:cNvSpPr/>
          <p:nvPr/>
        </p:nvSpPr>
        <p:spPr bwMode="auto">
          <a:xfrm>
            <a:off x="4762500" y="1274048"/>
            <a:ext cx="1047750" cy="326151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预算执行情况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2390775" y="1049928"/>
            <a:ext cx="4640263" cy="819150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hlinkClick r:id="rId3" action="ppaction://hlinksldjump"/>
          </p:cNvPr>
          <p:cNvSpPr/>
          <p:nvPr/>
        </p:nvSpPr>
        <p:spPr bwMode="auto">
          <a:xfrm>
            <a:off x="2506663" y="910228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预算管理</a:t>
            </a:r>
          </a:p>
        </p:txBody>
      </p:sp>
      <p:cxnSp>
        <p:nvCxnSpPr>
          <p:cNvPr id="127" name="直接箭头连接符 126"/>
          <p:cNvCxnSpPr/>
          <p:nvPr/>
        </p:nvCxnSpPr>
        <p:spPr bwMode="auto">
          <a:xfrm flipH="1" flipV="1">
            <a:off x="4806951" y="1913530"/>
            <a:ext cx="3174" cy="76299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>
            <a:off x="5264150" y="3132728"/>
            <a:ext cx="255588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 bwMode="auto">
          <a:xfrm>
            <a:off x="6984502" y="2470828"/>
            <a:ext cx="230187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 bwMode="auto">
          <a:xfrm flipV="1">
            <a:off x="7780472" y="3772350"/>
            <a:ext cx="0" cy="216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 bwMode="auto">
          <a:xfrm>
            <a:off x="7457712" y="1070111"/>
            <a:ext cx="889795" cy="517524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合同项目管理</a:t>
            </a:r>
            <a:endParaRPr lang="zh-CN" altLang="en-US" sz="12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47" name="云形 146"/>
          <p:cNvSpPr/>
          <p:nvPr/>
        </p:nvSpPr>
        <p:spPr bwMode="auto">
          <a:xfrm>
            <a:off x="400867" y="868952"/>
            <a:ext cx="1465263" cy="3683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财政大平台</a:t>
            </a:r>
          </a:p>
        </p:txBody>
      </p:sp>
      <p:cxnSp>
        <p:nvCxnSpPr>
          <p:cNvPr id="148" name="直接箭头连接符 147"/>
          <p:cNvCxnSpPr/>
          <p:nvPr/>
        </p:nvCxnSpPr>
        <p:spPr bwMode="auto">
          <a:xfrm rot="5400000">
            <a:off x="7225507" y="1207884"/>
            <a:ext cx="0" cy="255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 bwMode="auto">
          <a:xfrm>
            <a:off x="5331936" y="4724400"/>
            <a:ext cx="1363663" cy="282575"/>
          </a:xfrm>
          <a:prstGeom prst="roundRect">
            <a:avLst>
              <a:gd name="adj" fmla="val 121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系统和权限管理</a:t>
            </a:r>
          </a:p>
        </p:txBody>
      </p:sp>
      <p:sp>
        <p:nvSpPr>
          <p:cNvPr id="4" name="右大括号 3"/>
          <p:cNvSpPr/>
          <p:nvPr/>
        </p:nvSpPr>
        <p:spPr>
          <a:xfrm rot="16200000">
            <a:off x="4783485" y="1278284"/>
            <a:ext cx="148533" cy="6743697"/>
          </a:xfrm>
          <a:prstGeom prst="rightBrace">
            <a:avLst>
              <a:gd name="adj1" fmla="val 13948"/>
              <a:gd name="adj2" fmla="val 49043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69" idx="3"/>
            <a:endCxn id="120" idx="1"/>
          </p:cNvCxnSpPr>
          <p:nvPr/>
        </p:nvCxnSpPr>
        <p:spPr bwMode="auto">
          <a:xfrm flipV="1">
            <a:off x="2039938" y="1427527"/>
            <a:ext cx="569913" cy="47906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endCxn id="68" idx="2"/>
          </p:cNvCxnSpPr>
          <p:nvPr/>
        </p:nvCxnSpPr>
        <p:spPr>
          <a:xfrm rot="5400000" flipH="1">
            <a:off x="4586670" y="1114043"/>
            <a:ext cx="226759" cy="6152073"/>
          </a:xfrm>
          <a:prstGeom prst="bentConnector3">
            <a:avLst>
              <a:gd name="adj1" fmla="val -10081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 bwMode="auto">
          <a:xfrm>
            <a:off x="3657601" y="1263641"/>
            <a:ext cx="1000124" cy="317509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往来资金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6946174" y="1593624"/>
            <a:ext cx="457150" cy="48926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 bwMode="auto">
          <a:xfrm flipV="1">
            <a:off x="7748393" y="1646828"/>
            <a:ext cx="0" cy="324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 bwMode="auto">
          <a:xfrm>
            <a:off x="2820988" y="2411413"/>
            <a:ext cx="1384300" cy="1474787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>
            <a:off x="4152900" y="3149600"/>
            <a:ext cx="255588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 bwMode="auto">
          <a:xfrm>
            <a:off x="2951390" y="2488945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固定资产管理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51390" y="2860420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物资管理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2941865" y="3574795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车辆管理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2941865" y="3231895"/>
            <a:ext cx="1134835" cy="280988"/>
          </a:xfrm>
          <a:prstGeom prst="roundRect">
            <a:avLst>
              <a:gd name="adj" fmla="val 12116"/>
            </a:avLst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装备管理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1190625" y="2124075"/>
            <a:ext cx="838200" cy="228600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预算填报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1200149" y="2417763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预算汇总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1200149" y="3338513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资金申请</a:t>
            </a:r>
          </a:p>
        </p:txBody>
      </p:sp>
      <p:sp>
        <p:nvSpPr>
          <p:cNvPr id="68" name="圆角矩形 67"/>
          <p:cNvSpPr/>
          <p:nvPr/>
        </p:nvSpPr>
        <p:spPr bwMode="auto">
          <a:xfrm>
            <a:off x="1114425" y="1914524"/>
            <a:ext cx="1019175" cy="2162175"/>
          </a:xfrm>
          <a:prstGeom prst="roundRect">
            <a:avLst>
              <a:gd name="adj" fmla="val 32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hlinkClick r:id="rId4" action="ppaction://hlinksldjump"/>
          </p:cNvPr>
          <p:cNvSpPr/>
          <p:nvPr/>
        </p:nvSpPr>
        <p:spPr bwMode="auto">
          <a:xfrm>
            <a:off x="1173163" y="1765300"/>
            <a:ext cx="866775" cy="282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预算编审</a:t>
            </a:r>
            <a:endParaRPr lang="zh-CN" altLang="en-US" sz="12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1190625" y="3048000"/>
            <a:ext cx="838200" cy="228600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预算下达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200149" y="3662363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专项管理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1200149" y="2722563"/>
            <a:ext cx="828675" cy="236537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预算分配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69" idx="0"/>
          </p:cNvCxnSpPr>
          <p:nvPr/>
        </p:nvCxnSpPr>
        <p:spPr bwMode="auto">
          <a:xfrm flipV="1">
            <a:off x="1606551" y="1285875"/>
            <a:ext cx="3174" cy="47942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5" idx="1"/>
          </p:cNvCxnSpPr>
          <p:nvPr/>
        </p:nvCxnSpPr>
        <p:spPr bwMode="auto">
          <a:xfrm flipH="1" flipV="1">
            <a:off x="1619250" y="1209675"/>
            <a:ext cx="771525" cy="2498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 bwMode="auto">
          <a:xfrm>
            <a:off x="5924550" y="1283573"/>
            <a:ext cx="1047750" cy="326151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预算绩效管理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/>
          <p:cNvCxnSpPr/>
          <p:nvPr/>
        </p:nvCxnSpPr>
        <p:spPr bwMode="auto">
          <a:xfrm flipV="1">
            <a:off x="3495675" y="1971675"/>
            <a:ext cx="0" cy="40005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 bwMode="auto">
          <a:xfrm>
            <a:off x="7363053" y="3997412"/>
            <a:ext cx="839787" cy="282575"/>
          </a:xfrm>
          <a:prstGeom prst="roundRect">
            <a:avLst>
              <a:gd name="adj" fmla="val 121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决算系统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81167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4733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系统基本框架及功能模块介绍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000125" y="1430338"/>
            <a:ext cx="7059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黑体" panose="02010600030101010101" pitchFamily="49" charset="-122"/>
                <a:ea typeface="黑体" panose="02010600030101010101" pitchFamily="49" charset="-122"/>
              </a:rPr>
              <a:t>1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、预算编报、预算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管理。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1009649" y="2366963"/>
            <a:ext cx="77533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3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</a:t>
            </a:r>
            <a:r>
              <a:rPr lang="zh-CN" altLang="en-US" sz="2400" dirty="0">
                <a:latin typeface="黑体" panose="02010600030101010101" pitchFamily="49" charset="-122"/>
                <a:ea typeface="黑体" panose="02010600030101010101" pitchFamily="49" charset="-122"/>
              </a:rPr>
              <a:t>采购、固定资产、物资、装备和车辆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管理（规划中）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00125" y="1916113"/>
            <a:ext cx="70596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2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、差旅申请、差旅报销、日常报销。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38225" y="3382963"/>
            <a:ext cx="7059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5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、预算绩效管理。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28700" y="2859088"/>
            <a:ext cx="7059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4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</a:t>
            </a:r>
            <a:r>
              <a:rPr lang="zh-CN" altLang="en-US" sz="24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会计核算、会计决算。</a:t>
            </a:r>
            <a:endParaRPr lang="en-US" altLang="zh-CN" sz="24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13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01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 rot="10800000">
            <a:off x="284163" y="1573213"/>
            <a:ext cx="2566987" cy="3548062"/>
            <a:chOff x="8548656" y="980728"/>
            <a:chExt cx="3091960" cy="4565115"/>
          </a:xfrm>
        </p:grpSpPr>
        <p:sp>
          <p:nvSpPr>
            <p:cNvPr id="23" name="下箭头 22"/>
            <p:cNvSpPr/>
            <p:nvPr/>
          </p:nvSpPr>
          <p:spPr>
            <a:xfrm>
              <a:off x="9084060" y="1191111"/>
              <a:ext cx="1982908" cy="4354732"/>
            </a:xfrm>
            <a:prstGeom prst="downArrow">
              <a:avLst>
                <a:gd name="adj1" fmla="val 68452"/>
                <a:gd name="adj2" fmla="val 2155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10800000">
              <a:off x="8705453" y="1366771"/>
              <a:ext cx="2719090" cy="502469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部门申报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 rot="10800000">
              <a:off x="8705453" y="1918261"/>
              <a:ext cx="2719090" cy="500427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部门</a:t>
              </a:r>
              <a:r>
                <a:rPr lang="en-US" altLang="zh-CN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分管领导审核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 rot="10800000">
              <a:off x="8705453" y="3074349"/>
              <a:ext cx="2719090" cy="500427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管理部门汇总</a:t>
              </a:r>
              <a:r>
                <a:rPr lang="en-US" altLang="zh-CN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审核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 rot="10800000">
              <a:off x="8699716" y="3638094"/>
              <a:ext cx="2719090" cy="500427"/>
            </a:xfrm>
            <a:prstGeom prst="roundRect">
              <a:avLst>
                <a:gd name="adj" fmla="val 8558"/>
              </a:avLst>
            </a:prstGeom>
            <a:solidFill>
              <a:srgbClr val="F2F2F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厅党委办公</a:t>
              </a: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会审议（线下）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 rot="10800000">
              <a:off x="8699716" y="4214096"/>
              <a:ext cx="2719090" cy="6638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办公会审议后数据汇总提交财务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 rot="10800000">
              <a:off x="8699716" y="2479965"/>
              <a:ext cx="2719090" cy="531065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财务科选择项目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分类</a:t>
              </a:r>
              <a:endParaRPr lang="en-US" altLang="zh-CN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548656" y="980728"/>
              <a:ext cx="3091960" cy="4032008"/>
            </a:xfrm>
            <a:prstGeom prst="roundRect">
              <a:avLst>
                <a:gd name="adj" fmla="val 1612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205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2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419849" y="1709738"/>
            <a:ext cx="2360613" cy="3524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会议、培训、出省考察、因公出国、设备购置、公务购车、内部项目建设，由部门申报、逐级审核审议，作为预算编制的依据</a:t>
            </a:r>
            <a:endParaRPr lang="en-US" altLang="zh-CN" sz="1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系统自动控制申报内容在政策和管理要求范围内填写，并提供政策说明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9425" y="1476375"/>
            <a:ext cx="1562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8225" y="1457325"/>
            <a:ext cx="1581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箭头连接符 34"/>
          <p:cNvCxnSpPr/>
          <p:nvPr/>
        </p:nvCxnSpPr>
        <p:spPr bwMode="auto">
          <a:xfrm flipV="1">
            <a:off x="4010025" y="1819275"/>
            <a:ext cx="914400" cy="200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888" y="3243263"/>
            <a:ext cx="1628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箭头连接符 37"/>
          <p:cNvCxnSpPr/>
          <p:nvPr/>
        </p:nvCxnSpPr>
        <p:spPr bwMode="auto">
          <a:xfrm>
            <a:off x="4067175" y="2705100"/>
            <a:ext cx="838200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3568700" y="-879475"/>
            <a:ext cx="1755775" cy="1755775"/>
            <a:chOff x="2894659" y="1465288"/>
            <a:chExt cx="1727827" cy="1727827"/>
          </a:xfrm>
        </p:grpSpPr>
        <p:grpSp>
          <p:nvGrpSpPr>
            <p:cNvPr id="14386" name="组合 4"/>
            <p:cNvGrpSpPr/>
            <p:nvPr/>
          </p:nvGrpSpPr>
          <p:grpSpPr bwMode="auto"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 rot="1771504">
            <a:off x="3576638" y="379413"/>
            <a:ext cx="271462" cy="271462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 rot="1771504">
            <a:off x="5178425" y="38100"/>
            <a:ext cx="271463" cy="271463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 rot="1771504">
            <a:off x="4219575" y="449263"/>
            <a:ext cx="217488" cy="217487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 rot="1771504">
            <a:off x="4695825" y="474663"/>
            <a:ext cx="401638" cy="40163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 rot="1771504">
            <a:off x="3506788" y="-101600"/>
            <a:ext cx="166687" cy="165100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 rot="1771504">
            <a:off x="3898900" y="815975"/>
            <a:ext cx="203200" cy="203200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97313" y="-11113"/>
            <a:ext cx="1090612" cy="523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目 录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1238250" y="1255713"/>
            <a:ext cx="62865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一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警务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保障中财务管理工作的新形势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1233488" y="1981200"/>
            <a:ext cx="5561012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二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、警务保障</a:t>
            </a:r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面临的困扰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1233488" y="2711450"/>
            <a:ext cx="2898775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三、原因分析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1233488" y="3441700"/>
            <a:ext cx="28987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四、解决思路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1233488" y="4170363"/>
            <a:ext cx="6872287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五、</a:t>
            </a:r>
            <a:r>
              <a:rPr lang="zh-CN" altLang="en-US" sz="26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四川省公安厅财务综合</a:t>
            </a:r>
            <a:r>
              <a:rPr lang="zh-CN" altLang="en-US" sz="2600" dirty="0">
                <a:latin typeface="黑体" panose="02010600030101010101" pitchFamily="49" charset="-122"/>
                <a:ea typeface="黑体" panose="02010600030101010101" pitchFamily="49" charset="-122"/>
              </a:rPr>
              <a:t>管理系统简介</a:t>
            </a:r>
            <a:endParaRPr lang="en-US" altLang="zh-CN" sz="26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ac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9" grpId="0"/>
      <p:bldP spid="70" grpId="0"/>
      <p:bldP spid="71" grpId="0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222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2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 bwMode="auto">
          <a:xfrm>
            <a:off x="5511800" y="1670050"/>
            <a:ext cx="3268663" cy="3030538"/>
            <a:chOff x="885897" y="1656472"/>
            <a:chExt cx="4978493" cy="4546443"/>
          </a:xfrm>
        </p:grpSpPr>
        <p:sp>
          <p:nvSpPr>
            <p:cNvPr id="37" name="圆角矩形 36"/>
            <p:cNvSpPr/>
            <p:nvPr/>
          </p:nvSpPr>
          <p:spPr>
            <a:xfrm>
              <a:off x="1877243" y="1656472"/>
              <a:ext cx="2724994" cy="502515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年初预算数据导入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531099" y="2497172"/>
              <a:ext cx="2333291" cy="5001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预算追加减</a:t>
              </a:r>
              <a:r>
                <a:rPr lang="en-US" altLang="zh-CN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调整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85897" y="2497172"/>
              <a:ext cx="1958513" cy="5001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内部专项管理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877243" y="4509609"/>
              <a:ext cx="2724994" cy="500132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预算资金申请使用</a:t>
              </a: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2769456" y="4085687"/>
              <a:ext cx="940569" cy="373909"/>
            </a:xfrm>
            <a:prstGeom prst="downArrow">
              <a:avLst>
                <a:gd name="adj1" fmla="val 42370"/>
                <a:gd name="adj2" fmla="val 487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877243" y="3506963"/>
              <a:ext cx="2724994" cy="502513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预算资金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3238532" y="2247105"/>
              <a:ext cx="0" cy="120031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645123" y="3073515"/>
              <a:ext cx="1441079" cy="35961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3446472" y="3073515"/>
              <a:ext cx="1296004" cy="35961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圆角矩形 45"/>
            <p:cNvSpPr/>
            <p:nvPr/>
          </p:nvSpPr>
          <p:spPr>
            <a:xfrm>
              <a:off x="885897" y="5564651"/>
              <a:ext cx="4881776" cy="638264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预算报表</a:t>
              </a:r>
              <a:endParaRPr lang="en-US" altLang="zh-CN" sz="135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（预算</a:t>
              </a:r>
              <a:r>
                <a:rPr lang="en-US" altLang="zh-CN" sz="11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专项资金使用情况、资金申请对比等）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793635" y="5100241"/>
              <a:ext cx="940569" cy="373909"/>
            </a:xfrm>
            <a:prstGeom prst="downArrow">
              <a:avLst>
                <a:gd name="adj1" fmla="val 42370"/>
                <a:gd name="adj2" fmla="val 487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33375" y="1606550"/>
            <a:ext cx="2449513" cy="2652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5125" indent="-3651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从预算编报获取预算数据，通过申请使用预算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5125" indent="-3651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支持批量导入预算追加减、预算调整，支持内部专项管理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5125" indent="-3651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生成多种形式的预算执行统计报表</a:t>
            </a:r>
          </a:p>
        </p:txBody>
      </p:sp>
      <p:graphicFrame>
        <p:nvGraphicFramePr>
          <p:cNvPr id="49" name="Object 17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7038" y="1670050"/>
          <a:ext cx="2278062" cy="3030538"/>
        </p:xfrm>
        <a:graphic>
          <a:graphicData uri="http://schemas.openxmlformats.org/presentationml/2006/ole">
            <p:oleObj spid="_x0000_s2056" name="演示文稿" r:id="rId3" imgW="3103740" imgH="4140068" progId="">
              <p:embed/>
            </p:oleObj>
          </a:graphicData>
        </a:graphic>
      </p:graphicFrame>
      <p:sp>
        <p:nvSpPr>
          <p:cNvPr id="2225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5844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1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 bwMode="auto">
          <a:xfrm>
            <a:off x="3519488" y="1754188"/>
            <a:ext cx="4941887" cy="3270250"/>
            <a:chOff x="1402566" y="2495766"/>
            <a:chExt cx="6497845" cy="4182836"/>
          </a:xfrm>
        </p:grpSpPr>
        <p:sp>
          <p:nvSpPr>
            <p:cNvPr id="34" name="圆角矩形 33"/>
            <p:cNvSpPr/>
            <p:nvPr/>
          </p:nvSpPr>
          <p:spPr>
            <a:xfrm>
              <a:off x="3951190" y="6329355"/>
              <a:ext cx="1686559" cy="349247"/>
            </a:xfrm>
            <a:prstGeom prst="roundRect">
              <a:avLst>
                <a:gd name="adj" fmla="val 855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报表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0" name="右大括号 49"/>
            <p:cNvSpPr/>
            <p:nvPr/>
          </p:nvSpPr>
          <p:spPr>
            <a:xfrm rot="16200000" flipH="1">
              <a:off x="4727322" y="3449244"/>
              <a:ext cx="123861" cy="5433310"/>
            </a:xfrm>
            <a:prstGeom prst="rightBrace">
              <a:avLst>
                <a:gd name="adj1" fmla="val 35595"/>
                <a:gd name="adj2" fmla="val 50000"/>
              </a:avLst>
            </a:prstGeom>
            <a:ln w="127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35850" name="组合 50"/>
            <p:cNvGrpSpPr/>
            <p:nvPr/>
          </p:nvGrpSpPr>
          <p:grpSpPr bwMode="auto">
            <a:xfrm>
              <a:off x="1688530" y="2495766"/>
              <a:ext cx="6211881" cy="3579777"/>
              <a:chOff x="5015056" y="1760316"/>
              <a:chExt cx="6211881" cy="4300479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6628559" y="1760316"/>
                <a:ext cx="1283705" cy="60250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差旅申请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5117335" y="4136191"/>
                <a:ext cx="1429817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还款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175438" y="4136191"/>
                <a:ext cx="2619593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会计财务处理和审核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0237545" y="4004469"/>
                <a:ext cx="985218" cy="74398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往来资金管理</a:t>
                </a: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8492540" y="1760316"/>
                <a:ext cx="2565324" cy="602505"/>
              </a:xfrm>
              <a:prstGeom prst="roundRect">
                <a:avLst>
                  <a:gd name="adj" fmla="val 8558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其他报销</a:t>
                </a:r>
                <a:r>
                  <a:rPr lang="zh-CN" altLang="en-US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（采购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固定资产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1200" dirty="0" smtClean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物资等）</a:t>
                </a:r>
                <a:endPara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41486" y="2484786"/>
                <a:ext cx="1041576" cy="121721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日常</a:t>
                </a:r>
                <a:endParaRPr lang="en-US" altLang="zh-CN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报销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5015056" y="3145836"/>
                <a:ext cx="1742918" cy="50005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借款申请</a:t>
                </a:r>
                <a:r>
                  <a:rPr lang="en-US" altLang="zh-CN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审核</a:t>
                </a: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5831201" y="5014337"/>
                <a:ext cx="1922426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财务记账</a:t>
                </a:r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>
                <a:off x="7538633" y="2453076"/>
                <a:ext cx="461298" cy="326866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H="1">
                <a:off x="8872434" y="2453076"/>
                <a:ext cx="500958" cy="265883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5808239" y="3709313"/>
                <a:ext cx="0" cy="361016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6887387" y="3645891"/>
                <a:ext cx="1189776" cy="412242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8459143" y="3765418"/>
                <a:ext cx="0" cy="321987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6634820" y="4387437"/>
                <a:ext cx="469649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67" name="矩形 67"/>
              <p:cNvSpPr>
                <a:spLocks noChangeArrowheads="1"/>
              </p:cNvSpPr>
              <p:nvPr/>
            </p:nvSpPr>
            <p:spPr bwMode="auto">
              <a:xfrm>
                <a:off x="6899309" y="3583887"/>
                <a:ext cx="1052133" cy="4256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冲抵借款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>
                <a:off x="9801294" y="4377680"/>
                <a:ext cx="327709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flipH="1">
                <a:off x="7482275" y="4716743"/>
                <a:ext cx="486348" cy="292716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圆角矩形 70"/>
              <p:cNvSpPr/>
              <p:nvPr/>
            </p:nvSpPr>
            <p:spPr>
              <a:xfrm>
                <a:off x="9018546" y="5014337"/>
                <a:ext cx="1830585" cy="502495"/>
              </a:xfrm>
              <a:prstGeom prst="roundRect">
                <a:avLst>
                  <a:gd name="adj" fmla="val 855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现金管理</a:t>
                </a: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>
                <a:off x="9003936" y="4716743"/>
                <a:ext cx="528093" cy="270761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云形 72"/>
              <p:cNvSpPr/>
              <p:nvPr/>
            </p:nvSpPr>
            <p:spPr>
              <a:xfrm>
                <a:off x="9291987" y="2923860"/>
                <a:ext cx="1934950" cy="54884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预算管理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>
                <a:off x="8471667" y="4748453"/>
                <a:ext cx="0" cy="719593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云形 74"/>
              <p:cNvSpPr/>
              <p:nvPr/>
            </p:nvSpPr>
            <p:spPr>
              <a:xfrm>
                <a:off x="7261018" y="5511954"/>
                <a:ext cx="1934952" cy="548841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</a:rPr>
                  <a:t>核算系统</a:t>
                </a:r>
              </a:p>
            </p:txBody>
          </p:sp>
          <p:cxnSp>
            <p:nvCxnSpPr>
              <p:cNvPr id="76" name="直接箭头连接符 75"/>
              <p:cNvCxnSpPr/>
              <p:nvPr/>
            </p:nvCxnSpPr>
            <p:spPr>
              <a:xfrm flipH="1">
                <a:off x="8976800" y="3521488"/>
                <a:ext cx="561491" cy="517131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云形 51"/>
            <p:cNvSpPr/>
            <p:nvPr/>
          </p:nvSpPr>
          <p:spPr>
            <a:xfrm>
              <a:off x="1402566" y="3078520"/>
              <a:ext cx="1801362" cy="454833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车辆管理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2694620" y="2867347"/>
              <a:ext cx="521831" cy="14010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>
            <a:spLocks noChangeArrowheads="1"/>
          </p:cNvSpPr>
          <p:nvPr/>
        </p:nvSpPr>
        <p:spPr bwMode="auto">
          <a:xfrm>
            <a:off x="504825" y="1857375"/>
            <a:ext cx="2713038" cy="2678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以报销为基础，围绕资金使用，实现各类经济活动的共平台管理。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支持财务管理全流程线上处理，减少重复数据填录，提高工作效率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提供强大的统计分析功能</a:t>
            </a: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242" name="组合 35"/>
          <p:cNvGrpSpPr/>
          <p:nvPr/>
        </p:nvGrpSpPr>
        <p:grpSpPr bwMode="auto">
          <a:xfrm>
            <a:off x="390525" y="852488"/>
            <a:ext cx="8326438" cy="455612"/>
            <a:chOff x="389875" y="851705"/>
            <a:chExt cx="8326735" cy="456100"/>
          </a:xfrm>
        </p:grpSpPr>
        <p:sp>
          <p:nvSpPr>
            <p:cNvPr id="16" name="圆角矩形 15"/>
            <p:cNvSpPr/>
            <p:nvPr/>
          </p:nvSpPr>
          <p:spPr>
            <a:xfrm>
              <a:off x="389875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预算编报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986173" y="861240"/>
              <a:ext cx="1730437" cy="446565"/>
            </a:xfrm>
            <a:prstGeom prst="roundRect">
              <a:avLst>
                <a:gd name="adj" fmla="val 9004"/>
              </a:avLst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会计核算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决算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15629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预算管理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1384" y="861240"/>
              <a:ext cx="1339898" cy="446565"/>
            </a:xfrm>
            <a:prstGeom prst="roundRect">
              <a:avLst>
                <a:gd name="adj" fmla="val 900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财务管理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813914" y="1145707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3" name="矩形 20"/>
            <p:cNvSpPr>
              <a:spLocks noChangeArrowheads="1"/>
            </p:cNvSpPr>
            <p:nvPr/>
          </p:nvSpPr>
          <p:spPr bwMode="auto">
            <a:xfrm>
              <a:off x="1841797" y="851705"/>
              <a:ext cx="60055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049194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71773" y="1091674"/>
              <a:ext cx="669949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Object 16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3088" y="1801813"/>
          <a:ext cx="3989387" cy="2992437"/>
        </p:xfrm>
        <a:graphic>
          <a:graphicData uri="http://schemas.openxmlformats.org/presentationml/2006/ole">
            <p:oleObj spid="_x0000_s3080" name="演示文稿" r:id="rId3" imgW="4571886" imgH="3429085" progId="">
              <p:embed/>
            </p:oleObj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665027" y="3496675"/>
            <a:ext cx="3205075" cy="1344822"/>
            <a:chOff x="407368" y="3310628"/>
            <a:chExt cx="4042955" cy="16893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8" name="圆角矩形 77"/>
            <p:cNvSpPr/>
            <p:nvPr/>
          </p:nvSpPr>
          <p:spPr>
            <a:xfrm>
              <a:off x="2567816" y="3724089"/>
              <a:ext cx="1872000" cy="322646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总账余额表</a:t>
              </a: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07370" y="3310628"/>
              <a:ext cx="1872000" cy="288032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科目总账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07368" y="3724089"/>
              <a:ext cx="1872000" cy="322646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序时账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15122" y="4635641"/>
              <a:ext cx="1872000" cy="364310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行政单位收支总表</a:t>
              </a: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567816" y="4145622"/>
              <a:ext cx="1872000" cy="364310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经费支出明细表</a:t>
              </a: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15122" y="4149576"/>
              <a:ext cx="1872000" cy="348243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资产负债表</a:t>
              </a: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570569" y="4655447"/>
              <a:ext cx="1879754" cy="324697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567816" y="3310628"/>
              <a:ext cx="1872000" cy="288032"/>
            </a:xfrm>
            <a:prstGeom prst="roundRect">
              <a:avLst>
                <a:gd name="adj" fmla="val 820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科目明细账</a:t>
              </a: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592138" y="1493838"/>
            <a:ext cx="3471862" cy="1935162"/>
            <a:chOff x="591905" y="1493070"/>
            <a:chExt cx="3472425" cy="1936469"/>
          </a:xfrm>
        </p:grpSpPr>
        <p:sp>
          <p:nvSpPr>
            <p:cNvPr id="3246" name="文本框 46"/>
            <p:cNvSpPr txBox="1">
              <a:spLocks noChangeArrowheads="1"/>
            </p:cNvSpPr>
            <p:nvPr/>
          </p:nvSpPr>
          <p:spPr bwMode="auto">
            <a:xfrm>
              <a:off x="812936" y="2216899"/>
              <a:ext cx="3142675" cy="1212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账套、科目和辅助项灵活配置</a:t>
              </a:r>
              <a:endPara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凭证管理</a:t>
              </a:r>
              <a:endPara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定期结账</a:t>
              </a:r>
              <a:r>
                <a:rPr lang="en-US" altLang="zh-CN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/</a:t>
              </a: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年终结转</a:t>
              </a:r>
              <a:endPara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报表管理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591905" y="1493070"/>
              <a:ext cx="347242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楷体" panose="02010609060101010101" charset="-122"/>
                  <a:ea typeface="楷体" panose="02010609060101010101" charset="-122"/>
                </a:rPr>
                <a:t>超过</a:t>
              </a:r>
              <a:r>
                <a:rPr lang="en-US" altLang="zh-CN" sz="4000" b="1" dirty="0">
                  <a:ln w="12700" cmpd="sng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</a:rPr>
                <a:t>90%</a:t>
              </a:r>
              <a:r>
                <a:rPr lang="zh-CN" altLang="en-US" sz="1400" dirty="0">
                  <a:latin typeface="楷体" panose="02010609060101010101" charset="-122"/>
                  <a:ea typeface="楷体" panose="02010609060101010101" charset="-122"/>
                </a:rPr>
                <a:t>的会计核算工作实现自动化</a:t>
              </a:r>
            </a:p>
          </p:txBody>
        </p:sp>
      </p:grpSp>
      <p:sp>
        <p:nvSpPr>
          <p:cNvPr id="3245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预算编报、预算管理、日常报销、会计核算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90" name="矩形 84"/>
          <p:cNvSpPr>
            <a:spLocks noChangeArrowheads="1"/>
          </p:cNvSpPr>
          <p:nvPr/>
        </p:nvSpPr>
        <p:spPr bwMode="auto">
          <a:xfrm>
            <a:off x="1418064" y="193094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自下而上，切合</a:t>
            </a:r>
            <a:r>
              <a:rPr lang="zh-CN" altLang="zh-CN" sz="2800" b="1" dirty="0" smtClean="0"/>
              <a:t>实际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84"/>
          <p:cNvSpPr>
            <a:spLocks noChangeArrowheads="1"/>
          </p:cNvSpPr>
          <p:nvPr/>
        </p:nvSpPr>
        <p:spPr bwMode="auto">
          <a:xfrm>
            <a:off x="1418064" y="25633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科学分类，合理申报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矩形 84"/>
          <p:cNvSpPr>
            <a:spLocks noChangeArrowheads="1"/>
          </p:cNvSpPr>
          <p:nvPr/>
        </p:nvSpPr>
        <p:spPr bwMode="auto">
          <a:xfrm>
            <a:off x="1406080" y="39528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流程管理，增强内控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矩形 84"/>
          <p:cNvSpPr>
            <a:spLocks noChangeArrowheads="1"/>
          </p:cNvSpPr>
          <p:nvPr/>
        </p:nvSpPr>
        <p:spPr bwMode="auto">
          <a:xfrm>
            <a:off x="1416354" y="3235675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明确规则，提高规范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9843" y="109688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（二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）</a:t>
            </a:r>
            <a:r>
              <a:rPr lang="zh-CN" altLang="en-US" sz="32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系统管理优势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0601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什么是会计信息化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90" name="矩形 84"/>
          <p:cNvSpPr>
            <a:spLocks noChangeArrowheads="1"/>
          </p:cNvSpPr>
          <p:nvPr/>
        </p:nvSpPr>
        <p:spPr bwMode="auto">
          <a:xfrm>
            <a:off x="1418064" y="135944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实时监控，强化执行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84"/>
          <p:cNvSpPr>
            <a:spLocks noChangeArrowheads="1"/>
          </p:cNvSpPr>
          <p:nvPr/>
        </p:nvSpPr>
        <p:spPr bwMode="auto">
          <a:xfrm>
            <a:off x="1418064" y="1991808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实施绩效，加强监督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矩形 84"/>
          <p:cNvSpPr>
            <a:spLocks noChangeArrowheads="1"/>
          </p:cNvSpPr>
          <p:nvPr/>
        </p:nvSpPr>
        <p:spPr bwMode="auto">
          <a:xfrm>
            <a:off x="1416354" y="2664175"/>
            <a:ext cx="67951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800" b="1" dirty="0" smtClean="0"/>
              <a:t>数据分析，统筹安排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0601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131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1908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四川省法院司法行政综合管理系统简介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1588" y="1309688"/>
            <a:ext cx="65865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（一）系统基本框架及功能模块介绍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73175" y="2278063"/>
            <a:ext cx="6604000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（二）系统管理优势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71588" y="3290888"/>
            <a:ext cx="46069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anose="02010600030101010101" pitchFamily="49" charset="-122"/>
                <a:ea typeface="黑体" panose="02010600030101010101" pitchFamily="49" charset="-122"/>
              </a:rPr>
              <a:t>（三）系统运用成效</a:t>
            </a:r>
            <a:endParaRPr lang="en-US" altLang="zh-CN" sz="28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0" grpId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7" name="矩形 16"/>
          <p:cNvSpPr/>
          <p:nvPr/>
        </p:nvSpPr>
        <p:spPr>
          <a:xfrm>
            <a:off x="434975" y="1401763"/>
            <a:ext cx="4233863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强大的数据处理功能，极大减少核算等传统的事务性财务工作量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强大的统计分析和数据穿透，实时</a:t>
            </a:r>
            <a:r>
              <a:rPr lang="zh-CN" altLang="en-US" sz="14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监管下级部门的</a:t>
            </a: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财务收支和管理工作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多业务数据关联，以及与其他业务系统的对接，使得各项经济活动在统一平台进行管理、数据共享</a:t>
            </a:r>
            <a:r>
              <a:rPr lang="zh-CN" altLang="en-US" sz="14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，警务保障工作</a:t>
            </a: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成为一个有机联系的统一整体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  <a:p>
            <a:pPr marL="34290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kern="0" dirty="0" smtClean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警务保障管理</a:t>
            </a:r>
            <a:r>
              <a:rPr lang="zh-CN" altLang="en-US" sz="1400" kern="0" dirty="0">
                <a:latin typeface="楷体" panose="02010609060101010101" charset="-122"/>
                <a:ea typeface="楷体" panose="02010609060101010101" charset="-122"/>
                <a:sym typeface="Gill Sans" charset="0"/>
              </a:rPr>
              <a:t>全程留痕，关键节点实施监控，内部控制规范落到实处</a:t>
            </a:r>
            <a:endParaRPr lang="en-US" altLang="zh-CN" sz="1400" kern="0" dirty="0">
              <a:latin typeface="楷体" panose="02010609060101010101" charset="-122"/>
              <a:ea typeface="楷体" panose="02010609060101010101" charset="-122"/>
              <a:sym typeface="Gill Sans" charset="0"/>
            </a:endParaRPr>
          </a:p>
        </p:txBody>
      </p:sp>
      <p:graphicFrame>
        <p:nvGraphicFramePr>
          <p:cNvPr id="18" name="图示 17"/>
          <p:cNvGraphicFramePr/>
          <p:nvPr/>
        </p:nvGraphicFramePr>
        <p:xfrm>
          <a:off x="4900772" y="1037689"/>
          <a:ext cx="3662907" cy="372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434975" y="912813"/>
            <a:ext cx="50577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Gill Sans" charset="0"/>
              </a:rPr>
              <a:t>为司法保障提供高效准确的财、物基础管理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Graphic spid="18" grpId="0">
        <p:bldAsOne/>
      </p:bldGraphic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336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43365" name="矩形 15"/>
          <p:cNvSpPr>
            <a:spLocks noChangeArrowheads="1"/>
          </p:cNvSpPr>
          <p:nvPr/>
        </p:nvSpPr>
        <p:spPr bwMode="auto">
          <a:xfrm>
            <a:off x="1952625" y="1362075"/>
            <a:ext cx="6096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强大的统计分析功能</a:t>
            </a:r>
            <a:endParaRPr lang="en-US" altLang="zh-CN" sz="260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高度的关联与有机的统一</a:t>
            </a:r>
            <a:endParaRPr lang="en-US" altLang="zh-CN" sz="2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完善的内部控制与规范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438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472472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强大的统计分析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功能（现有）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860425" y="714375"/>
            <a:ext cx="3498850" cy="4289425"/>
            <a:chOff x="551384" y="260648"/>
            <a:chExt cx="4777003" cy="6257794"/>
          </a:xfrm>
        </p:grpSpPr>
        <p:sp>
          <p:nvSpPr>
            <p:cNvPr id="17" name="文本框 16"/>
            <p:cNvSpPr txBox="1"/>
            <p:nvPr/>
          </p:nvSpPr>
          <p:spPr>
            <a:xfrm>
              <a:off x="1013046" y="862804"/>
              <a:ext cx="1668917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财政预算总表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32631" y="2398304"/>
              <a:ext cx="1907333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采购资金计划表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0878" y="1629396"/>
              <a:ext cx="2141415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预算资金计划情况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13046" y="1247258"/>
              <a:ext cx="1905165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政府采购预算表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62975" y="2020797"/>
              <a:ext cx="2377664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财政预算资金计划表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78069" y="6080721"/>
              <a:ext cx="726086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1384" y="260648"/>
              <a:ext cx="1827139" cy="583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预算</a:t>
              </a:r>
              <a:r>
                <a:rPr lang="en-US" altLang="zh-CN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/</a:t>
              </a: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决算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867828" y="906809"/>
              <a:ext cx="0" cy="5514362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762975" y="3225110"/>
              <a:ext cx="2615803" cy="437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latin typeface="楷体" panose="02010609060101010101" charset="-122"/>
                  <a:ea typeface="楷体" panose="02010609060101010101" charset="-122"/>
                </a:rPr>
                <a:t>各级单位预算</a:t>
              </a: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执行情况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0878" y="4952836"/>
              <a:ext cx="1670332" cy="437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latin typeface="楷体" panose="02010609060101010101" charset="-122"/>
                  <a:ea typeface="楷体" panose="02010609060101010101" charset="-122"/>
                </a:rPr>
                <a:t>三</a:t>
              </a: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公经费查询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82702" y="2842973"/>
              <a:ext cx="1671083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预算执行情况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67310" y="3530820"/>
              <a:ext cx="3561077" cy="7411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自定义查询（按经济科目、功能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  <a:p>
              <a:pPr marL="360680" indent="-360680" defTabSz="-635" fontAlgn="auto">
                <a:spcBef>
                  <a:spcPts val="0"/>
                </a:spcBef>
                <a:spcAft>
                  <a:spcPts val="0"/>
                </a:spcAft>
                <a:tabLst>
                  <a:tab pos="360045" algn="l"/>
                </a:tabLs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    科目、项目等）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82702" y="5300233"/>
              <a:ext cx="1198585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决算报表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32631" y="5624471"/>
              <a:ext cx="1907333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基本支出决算表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32631" y="5953341"/>
              <a:ext cx="1907333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项目支出决算表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9204" y="4220984"/>
              <a:ext cx="2616082" cy="4377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内外部专项使用情况表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82702" y="4584594"/>
              <a:ext cx="1434835" cy="4377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现金对比表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587875" y="714375"/>
            <a:ext cx="4137025" cy="4289425"/>
            <a:chOff x="4588171" y="713863"/>
            <a:chExt cx="4136267" cy="4289483"/>
          </a:xfrm>
        </p:grpSpPr>
        <p:grpSp>
          <p:nvGrpSpPr>
            <p:cNvPr id="144391" name="组合 33"/>
            <p:cNvGrpSpPr/>
            <p:nvPr/>
          </p:nvGrpSpPr>
          <p:grpSpPr bwMode="auto">
            <a:xfrm>
              <a:off x="4588171" y="713863"/>
              <a:ext cx="4136267" cy="4289483"/>
              <a:chOff x="551384" y="260648"/>
              <a:chExt cx="5646845" cy="6257794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982590" y="2842973"/>
                <a:ext cx="5215639" cy="7411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自定义查询（按部门、报销科目、日期、人员、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楷体" panose="02010609060101010101" charset="-122"/>
                    <a:ea typeface="楷体" panose="02010609060101010101" charset="-122"/>
                  </a:rPr>
                  <a:t>    </a:t>
                </a: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经费来源、报销类型等）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12927" y="862804"/>
                <a:ext cx="1432296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银行日记账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734491" y="2398304"/>
                <a:ext cx="2143028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部门报销单据查询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10759" y="1629396"/>
                <a:ext cx="1196108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明细查询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12927" y="1247258"/>
                <a:ext cx="1432296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现金日记账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762661" y="2020797"/>
                <a:ext cx="2615403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人员差旅报销明细查询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77932" y="6080721"/>
                <a:ext cx="725898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350" dirty="0">
                    <a:latin typeface="楷体" panose="02010609060101010101" charset="-122"/>
                    <a:ea typeface="楷体" panose="02010609060101010101" charset="-122"/>
                  </a:rPr>
                  <a:t>……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51384" y="260648"/>
                <a:ext cx="1828832" cy="58362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财务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/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楷体" panose="02010609060101010101" charset="-122"/>
                    <a:ea typeface="楷体" panose="02010609060101010101" charset="-122"/>
                  </a:rPr>
                  <a:t>核算</a:t>
                </a:r>
                <a:endParaRPr lang="en-US" altLang="zh-CN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867746" y="906809"/>
                <a:ext cx="0" cy="5514362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1734491" y="4021809"/>
                <a:ext cx="1196108" cy="43772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科目总账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34491" y="4348364"/>
                <a:ext cx="1432297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科目明细账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989090" y="3667464"/>
                <a:ext cx="1198276" cy="4377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350" dirty="0">
                    <a:latin typeface="楷体" panose="02010609060101010101" charset="-122"/>
                    <a:ea typeface="楷体" panose="02010609060101010101" charset="-122"/>
                  </a:rPr>
                  <a:t>核算报表</a:t>
                </a:r>
                <a:endParaRPr lang="en-US" altLang="zh-CN" sz="135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5454787" y="3747617"/>
              <a:ext cx="703134" cy="300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序时账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462724" y="3973045"/>
              <a:ext cx="1049145" cy="300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总账余额表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75421" y="4204823"/>
              <a:ext cx="1050732" cy="3000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资产负债表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75421" y="4428663"/>
              <a:ext cx="1569749" cy="3000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行政单位收支总表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541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472472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强大的统计分析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功能（规划）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 bwMode="auto">
          <a:xfrm>
            <a:off x="6604000" y="757238"/>
            <a:ext cx="1906209" cy="2422525"/>
            <a:chOff x="551384" y="260648"/>
            <a:chExt cx="2601260" cy="3534413"/>
          </a:xfrm>
        </p:grpSpPr>
        <p:sp>
          <p:nvSpPr>
            <p:cNvPr id="75" name="文本框 74"/>
            <p:cNvSpPr txBox="1"/>
            <p:nvPr/>
          </p:nvSpPr>
          <p:spPr>
            <a:xfrm>
              <a:off x="1012815" y="862842"/>
              <a:ext cx="1434118" cy="437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资产明细表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10648" y="1629480"/>
              <a:ext cx="1906380" cy="437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资产明细账报表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12815" y="1247319"/>
              <a:ext cx="1434118" cy="437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资产负债表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1306" y="3357312"/>
              <a:ext cx="725725" cy="437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51384" y="260648"/>
              <a:ext cx="1652919" cy="583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固定资产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67670" y="906847"/>
              <a:ext cx="0" cy="2677445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010648" y="2081125"/>
              <a:ext cx="1906380" cy="4377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资产总账余额表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97650" y="2481815"/>
              <a:ext cx="1434118" cy="437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自定义查询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010648" y="2938093"/>
              <a:ext cx="2141996" cy="43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latin typeface="楷体" panose="02010609060101010101" charset="-122"/>
                  <a:ea typeface="楷体" panose="02010609060101010101" charset="-122"/>
                </a:rPr>
                <a:t>固定资产</a:t>
              </a: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总账查询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354013" y="762000"/>
            <a:ext cx="2597150" cy="1566863"/>
            <a:chOff x="551384" y="260648"/>
            <a:chExt cx="3546739" cy="2287381"/>
          </a:xfrm>
        </p:grpSpPr>
        <p:sp>
          <p:nvSpPr>
            <p:cNvPr id="86" name="文本框 85"/>
            <p:cNvSpPr txBox="1"/>
            <p:nvPr/>
          </p:nvSpPr>
          <p:spPr>
            <a:xfrm>
              <a:off x="1013153" y="863200"/>
              <a:ext cx="1669309" cy="43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采购资金计划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08817" y="1658106"/>
              <a:ext cx="3089306" cy="4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财政预算采购资金使用情况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13153" y="1245590"/>
              <a:ext cx="2141918" cy="4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项目资金执行情况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56512" y="2110019"/>
              <a:ext cx="724090" cy="43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51384" y="260648"/>
              <a:ext cx="951722" cy="5840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采购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867902" y="907233"/>
              <a:ext cx="0" cy="1418315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 bwMode="auto">
          <a:xfrm>
            <a:off x="5365750" y="2659063"/>
            <a:ext cx="1733550" cy="2020887"/>
            <a:chOff x="551384" y="260648"/>
            <a:chExt cx="2367360" cy="2946990"/>
          </a:xfrm>
        </p:grpSpPr>
        <p:sp>
          <p:nvSpPr>
            <p:cNvPr id="55" name="文本框 16"/>
            <p:cNvSpPr txBox="1"/>
            <p:nvPr/>
          </p:nvSpPr>
          <p:spPr>
            <a:xfrm>
              <a:off x="1013150" y="862547"/>
              <a:ext cx="1432989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物资汇总单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2" name="文本框 18"/>
            <p:cNvSpPr txBox="1"/>
            <p:nvPr/>
          </p:nvSpPr>
          <p:spPr>
            <a:xfrm>
              <a:off x="1008814" y="1628810"/>
              <a:ext cx="1907763" cy="4375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按品类统计查询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0" name="文本框 19"/>
            <p:cNvSpPr txBox="1"/>
            <p:nvPr/>
          </p:nvSpPr>
          <p:spPr>
            <a:xfrm>
              <a:off x="1013150" y="1246837"/>
              <a:ext cx="1905594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按部门统计查询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2" name="文本框 21"/>
            <p:cNvSpPr txBox="1"/>
            <p:nvPr/>
          </p:nvSpPr>
          <p:spPr>
            <a:xfrm>
              <a:off x="1056508" y="2770104"/>
              <a:ext cx="726250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73" name="文本框 22"/>
            <p:cNvSpPr txBox="1"/>
            <p:nvPr/>
          </p:nvSpPr>
          <p:spPr>
            <a:xfrm>
              <a:off x="551384" y="260648"/>
              <a:ext cx="951714" cy="5833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物资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867899" y="906531"/>
              <a:ext cx="0" cy="2102017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26"/>
            <p:cNvSpPr txBox="1"/>
            <p:nvPr/>
          </p:nvSpPr>
          <p:spPr>
            <a:xfrm>
              <a:off x="1008814" y="2050140"/>
              <a:ext cx="1671460" cy="4375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物资领取明细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3" name="文本框 31"/>
            <p:cNvSpPr txBox="1"/>
            <p:nvPr/>
          </p:nvSpPr>
          <p:spPr>
            <a:xfrm>
              <a:off x="1023989" y="2450635"/>
              <a:ext cx="1671461" cy="437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物资库存查询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954088" y="2657475"/>
            <a:ext cx="2771775" cy="1774826"/>
            <a:chOff x="551384" y="260648"/>
            <a:chExt cx="3783089" cy="2590311"/>
          </a:xfrm>
        </p:grpSpPr>
        <p:sp>
          <p:nvSpPr>
            <p:cNvPr id="95" name="文本框 63"/>
            <p:cNvSpPr txBox="1"/>
            <p:nvPr/>
          </p:nvSpPr>
          <p:spPr>
            <a:xfrm>
              <a:off x="1012894" y="863046"/>
              <a:ext cx="1670540" cy="4378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用车费用统计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7" name="文本框 65"/>
            <p:cNvSpPr txBox="1"/>
            <p:nvPr/>
          </p:nvSpPr>
          <p:spPr>
            <a:xfrm>
              <a:off x="1012894" y="1247654"/>
              <a:ext cx="1670540" cy="435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补助加班统计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98" name="文本框 66"/>
            <p:cNvSpPr txBox="1"/>
            <p:nvPr/>
          </p:nvSpPr>
          <p:spPr>
            <a:xfrm>
              <a:off x="1047562" y="2148933"/>
              <a:ext cx="725851" cy="4378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99" name="文本框 67"/>
            <p:cNvSpPr txBox="1"/>
            <p:nvPr/>
          </p:nvSpPr>
          <p:spPr>
            <a:xfrm>
              <a:off x="551384" y="260648"/>
              <a:ext cx="953356" cy="5838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车辆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867725" y="907068"/>
              <a:ext cx="0" cy="1943891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70"/>
            <p:cNvSpPr txBox="1"/>
            <p:nvPr/>
          </p:nvSpPr>
          <p:spPr>
            <a:xfrm>
              <a:off x="1010728" y="1676284"/>
              <a:ext cx="3323745" cy="4378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派车情况（按司机、部门等）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3040063" y="752475"/>
            <a:ext cx="2424112" cy="2743200"/>
            <a:chOff x="551384" y="260648"/>
            <a:chExt cx="3310388" cy="4001785"/>
          </a:xfrm>
        </p:grpSpPr>
        <p:sp>
          <p:nvSpPr>
            <p:cNvPr id="103" name="文本框 54"/>
            <p:cNvSpPr txBox="1"/>
            <p:nvPr/>
          </p:nvSpPr>
          <p:spPr>
            <a:xfrm>
              <a:off x="1013147" y="862768"/>
              <a:ext cx="261449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各级单位车辆配置情况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61"/>
            <p:cNvSpPr txBox="1"/>
            <p:nvPr/>
          </p:nvSpPr>
          <p:spPr>
            <a:xfrm>
              <a:off x="1008811" y="1629315"/>
              <a:ext cx="2852961" cy="4376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向上级单位申请装备统计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5" name="文本框 69"/>
            <p:cNvSpPr txBox="1"/>
            <p:nvPr/>
          </p:nvSpPr>
          <p:spPr>
            <a:xfrm>
              <a:off x="1013147" y="1247199"/>
              <a:ext cx="261449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单位内部申请装备统计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6" name="文本框 71"/>
            <p:cNvSpPr txBox="1"/>
            <p:nvPr/>
          </p:nvSpPr>
          <p:spPr>
            <a:xfrm>
              <a:off x="1056505" y="3824738"/>
              <a:ext cx="726248" cy="4376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latin typeface="楷体" panose="02010609060101010101" charset="-122"/>
                  <a:ea typeface="楷体" panose="02010609060101010101" charset="-122"/>
                </a:rPr>
                <a:t>……</a:t>
              </a:r>
            </a:p>
          </p:txBody>
        </p:sp>
        <p:sp>
          <p:nvSpPr>
            <p:cNvPr id="107" name="文本框 72"/>
            <p:cNvSpPr txBox="1"/>
            <p:nvPr/>
          </p:nvSpPr>
          <p:spPr>
            <a:xfrm>
              <a:off x="551384" y="260648"/>
              <a:ext cx="951709" cy="5835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装备</a:t>
              </a:r>
              <a:endPara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867898" y="906770"/>
              <a:ext cx="0" cy="3098604"/>
            </a:xfrm>
            <a:prstGeom prst="line">
              <a:avLst/>
            </a:prstGeom>
            <a:ln w="38100">
              <a:solidFill>
                <a:schemeClr val="accent5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91"/>
            <p:cNvSpPr txBox="1"/>
            <p:nvPr/>
          </p:nvSpPr>
          <p:spPr>
            <a:xfrm>
              <a:off x="1008811" y="3338410"/>
              <a:ext cx="2616660" cy="4376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其他装备出入库明细表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0" name="文本框 92"/>
            <p:cNvSpPr txBox="1"/>
            <p:nvPr/>
          </p:nvSpPr>
          <p:spPr>
            <a:xfrm>
              <a:off x="1008811" y="2048483"/>
              <a:ext cx="1907755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服装入库明细表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1" name="文本框 93"/>
            <p:cNvSpPr txBox="1"/>
            <p:nvPr/>
          </p:nvSpPr>
          <p:spPr>
            <a:xfrm>
              <a:off x="1023987" y="2451440"/>
              <a:ext cx="143515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服装库存量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2" name="文本框 94"/>
            <p:cNvSpPr txBox="1"/>
            <p:nvPr/>
          </p:nvSpPr>
          <p:spPr>
            <a:xfrm>
              <a:off x="1008811" y="2905346"/>
              <a:ext cx="1435152" cy="4376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latin typeface="楷体" panose="02010609060101010101" charset="-122"/>
                  <a:ea typeface="楷体" panose="02010609060101010101" charset="-122"/>
                </a:rPr>
                <a:t>装备明细账</a:t>
              </a:r>
              <a:endParaRPr lang="en-US" altLang="zh-CN" sz="135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5363" name="文本框 2"/>
            <p:cNvSpPr txBox="1">
              <a:spLocks noChangeArrowheads="1"/>
            </p:cNvSpPr>
            <p:nvPr/>
          </p:nvSpPr>
          <p:spPr bwMode="auto">
            <a:xfrm>
              <a:off x="339046" y="3729990"/>
              <a:ext cx="8804953" cy="5845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一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、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警务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保障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中财务管理工作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的新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形势</a:t>
              </a:r>
              <a:endParaRPr lang="zh-CN" altLang="en-US" sz="32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8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589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65893" name="矩形 15"/>
          <p:cNvSpPr>
            <a:spLocks noChangeArrowheads="1"/>
          </p:cNvSpPr>
          <p:nvPr/>
        </p:nvSpPr>
        <p:spPr bwMode="auto">
          <a:xfrm>
            <a:off x="1952625" y="1362075"/>
            <a:ext cx="6096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强大的统计分析功能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高度的关联与有机的统一</a:t>
            </a:r>
            <a:endParaRPr lang="en-US" altLang="zh-CN" sz="260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完善的内部控制与规范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691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1145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高度的关联和有机的统一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34975" y="654050"/>
            <a:ext cx="2678113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系统内的关联性</a:t>
            </a:r>
          </a:p>
        </p:txBody>
      </p:sp>
      <p:grpSp>
        <p:nvGrpSpPr>
          <p:cNvPr id="87" name="组合 86"/>
          <p:cNvGrpSpPr/>
          <p:nvPr/>
        </p:nvGrpSpPr>
        <p:grpSpPr bwMode="auto">
          <a:xfrm>
            <a:off x="1619249" y="825500"/>
            <a:ext cx="7000876" cy="3989388"/>
            <a:chOff x="1167286" y="867236"/>
            <a:chExt cx="7000668" cy="3988452"/>
          </a:xfrm>
        </p:grpSpPr>
        <p:sp>
          <p:nvSpPr>
            <p:cNvPr id="16" name="椭圆 15"/>
            <p:cNvSpPr/>
            <p:nvPr/>
          </p:nvSpPr>
          <p:spPr>
            <a:xfrm>
              <a:off x="3608793" y="2333742"/>
              <a:ext cx="792139" cy="79197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财务报销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34173" y="867236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预算编报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34173" y="1600489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预算管理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610570" y="1590966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采购管理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10570" y="2562288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固定资产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356767" y="2557527"/>
              <a:ext cx="811187" cy="336471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装备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434173" y="3684388"/>
              <a:ext cx="1142965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核算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434173" y="4520804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决算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738773" y="3684388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合同管理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10570" y="3181268"/>
              <a:ext cx="1142965" cy="334884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车辆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204182" y="3684388"/>
              <a:ext cx="811187" cy="334883"/>
            </a:xfrm>
            <a:prstGeom prst="roundRect">
              <a:avLst>
                <a:gd name="adj" fmla="val 96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物资</a:t>
              </a:r>
            </a:p>
          </p:txBody>
        </p:sp>
        <p:cxnSp>
          <p:nvCxnSpPr>
            <p:cNvPr id="29" name="直接箭头连接符 28"/>
            <p:cNvCxnSpPr>
              <a:stCxn id="19" idx="2"/>
              <a:endCxn id="16" idx="0"/>
            </p:cNvCxnSpPr>
            <p:nvPr/>
          </p:nvCxnSpPr>
          <p:spPr>
            <a:xfrm>
              <a:off x="4005656" y="1935373"/>
              <a:ext cx="0" cy="39836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2"/>
              <a:endCxn id="19" idx="0"/>
            </p:cNvCxnSpPr>
            <p:nvPr/>
          </p:nvCxnSpPr>
          <p:spPr>
            <a:xfrm>
              <a:off x="4005656" y="1202120"/>
              <a:ext cx="0" cy="39836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6" idx="4"/>
              <a:endCxn id="23" idx="0"/>
            </p:cNvCxnSpPr>
            <p:nvPr/>
          </p:nvCxnSpPr>
          <p:spPr>
            <a:xfrm>
              <a:off x="4005656" y="3125719"/>
              <a:ext cx="0" cy="55866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2"/>
              <a:endCxn id="24" idx="0"/>
            </p:cNvCxnSpPr>
            <p:nvPr/>
          </p:nvCxnSpPr>
          <p:spPr>
            <a:xfrm>
              <a:off x="4005656" y="4019271"/>
              <a:ext cx="0" cy="50153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6" idx="3"/>
              <a:endCxn id="23" idx="1"/>
            </p:cNvCxnSpPr>
            <p:nvPr/>
          </p:nvCxnSpPr>
          <p:spPr>
            <a:xfrm>
              <a:off x="2772205" y="3851830"/>
              <a:ext cx="661968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9" idx="3"/>
              <a:endCxn id="20" idx="1"/>
            </p:cNvCxnSpPr>
            <p:nvPr/>
          </p:nvCxnSpPr>
          <p:spPr>
            <a:xfrm flipV="1">
              <a:off x="4577138" y="1758409"/>
              <a:ext cx="1033432" cy="9523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6" idx="7"/>
            </p:cNvCxnSpPr>
            <p:nvPr/>
          </p:nvCxnSpPr>
          <p:spPr>
            <a:xfrm flipH="1">
              <a:off x="4285047" y="1935373"/>
              <a:ext cx="1325523" cy="514229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1" idx="1"/>
              <a:endCxn id="16" idx="6"/>
            </p:cNvCxnSpPr>
            <p:nvPr/>
          </p:nvCxnSpPr>
          <p:spPr>
            <a:xfrm flipH="1">
              <a:off x="4400932" y="2728937"/>
              <a:ext cx="1209638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8" idx="1"/>
              <a:endCxn id="16" idx="5"/>
            </p:cNvCxnSpPr>
            <p:nvPr/>
          </p:nvCxnSpPr>
          <p:spPr>
            <a:xfrm flipH="1" flipV="1">
              <a:off x="4285047" y="3009858"/>
              <a:ext cx="919135" cy="84276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27" idx="1"/>
            </p:cNvCxnSpPr>
            <p:nvPr/>
          </p:nvCxnSpPr>
          <p:spPr>
            <a:xfrm>
              <a:off x="4367595" y="2882888"/>
              <a:ext cx="1242975" cy="46661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2" idx="1"/>
              <a:endCxn id="21" idx="3"/>
            </p:cNvCxnSpPr>
            <p:nvPr/>
          </p:nvCxnSpPr>
          <p:spPr>
            <a:xfrm flipH="1">
              <a:off x="6753535" y="2725763"/>
              <a:ext cx="603232" cy="396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21" idx="0"/>
              <a:endCxn id="20" idx="2"/>
            </p:cNvCxnSpPr>
            <p:nvPr/>
          </p:nvCxnSpPr>
          <p:spPr>
            <a:xfrm flipV="1">
              <a:off x="6182052" y="1925851"/>
              <a:ext cx="0" cy="636438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24" idx="1"/>
              <a:endCxn id="19" idx="1"/>
            </p:cNvCxnSpPr>
            <p:nvPr/>
          </p:nvCxnSpPr>
          <p:spPr>
            <a:xfrm rot="10800000">
              <a:off x="3434173" y="1768724"/>
              <a:ext cx="12700" cy="2918728"/>
            </a:xfrm>
            <a:prstGeom prst="bentConnector3">
              <a:avLst>
                <a:gd name="adj1" fmla="val 20406740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945" name="文本框 71"/>
            <p:cNvSpPr txBox="1">
              <a:spLocks noChangeArrowheads="1"/>
            </p:cNvSpPr>
            <p:nvPr/>
          </p:nvSpPr>
          <p:spPr bwMode="auto">
            <a:xfrm>
              <a:off x="3200601" y="1238640"/>
              <a:ext cx="160922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参考依据、数据来源</a:t>
              </a:r>
            </a:p>
          </p:txBody>
        </p:sp>
        <p:sp>
          <p:nvSpPr>
            <p:cNvPr id="166946" name="文本框 72"/>
            <p:cNvSpPr txBox="1">
              <a:spLocks noChangeArrowheads="1"/>
            </p:cNvSpPr>
            <p:nvPr/>
          </p:nvSpPr>
          <p:spPr bwMode="auto">
            <a:xfrm>
              <a:off x="4626170" y="1491160"/>
              <a:ext cx="84912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采购计划</a:t>
              </a:r>
            </a:p>
          </p:txBody>
        </p:sp>
        <p:sp>
          <p:nvSpPr>
            <p:cNvPr id="166947" name="文本框 73"/>
            <p:cNvSpPr txBox="1">
              <a:spLocks noChangeArrowheads="1"/>
            </p:cNvSpPr>
            <p:nvPr/>
          </p:nvSpPr>
          <p:spPr bwMode="auto">
            <a:xfrm>
              <a:off x="3758966" y="1952842"/>
              <a:ext cx="558303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制约</a:t>
              </a:r>
            </a:p>
          </p:txBody>
        </p:sp>
        <p:sp>
          <p:nvSpPr>
            <p:cNvPr id="166948" name="文本框 74"/>
            <p:cNvSpPr txBox="1">
              <a:spLocks noChangeArrowheads="1"/>
            </p:cNvSpPr>
            <p:nvPr/>
          </p:nvSpPr>
          <p:spPr bwMode="auto">
            <a:xfrm>
              <a:off x="2414427" y="4398663"/>
              <a:ext cx="945262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参考依据</a:t>
              </a:r>
            </a:p>
          </p:txBody>
        </p:sp>
        <p:sp>
          <p:nvSpPr>
            <p:cNvPr id="166949" name="文本框 75"/>
            <p:cNvSpPr txBox="1">
              <a:spLocks noChangeArrowheads="1"/>
            </p:cNvSpPr>
            <p:nvPr/>
          </p:nvSpPr>
          <p:spPr bwMode="auto">
            <a:xfrm>
              <a:off x="3611371" y="3196700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基础数据</a:t>
              </a:r>
            </a:p>
          </p:txBody>
        </p:sp>
        <p:sp>
          <p:nvSpPr>
            <p:cNvPr id="166951" name="文本框 79"/>
            <p:cNvSpPr txBox="1">
              <a:spLocks noChangeArrowheads="1"/>
            </p:cNvSpPr>
            <p:nvPr/>
          </p:nvSpPr>
          <p:spPr bwMode="auto">
            <a:xfrm>
              <a:off x="2686684" y="3575102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基础数据</a:t>
              </a:r>
            </a:p>
          </p:txBody>
        </p:sp>
        <p:sp>
          <p:nvSpPr>
            <p:cNvPr id="166952" name="文本框 80"/>
            <p:cNvSpPr txBox="1">
              <a:spLocks noChangeArrowheads="1"/>
            </p:cNvSpPr>
            <p:nvPr/>
          </p:nvSpPr>
          <p:spPr bwMode="auto">
            <a:xfrm>
              <a:off x="3629000" y="4109839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基础数据</a:t>
              </a:r>
            </a:p>
          </p:txBody>
        </p:sp>
        <p:sp>
          <p:nvSpPr>
            <p:cNvPr id="166953" name="文本框 81"/>
            <p:cNvSpPr txBox="1">
              <a:spLocks noChangeArrowheads="1"/>
            </p:cNvSpPr>
            <p:nvPr/>
          </p:nvSpPr>
          <p:spPr bwMode="auto">
            <a:xfrm>
              <a:off x="4364756" y="3286705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资金数据</a:t>
              </a:r>
            </a:p>
          </p:txBody>
        </p:sp>
        <p:sp>
          <p:nvSpPr>
            <p:cNvPr id="166954" name="文本框 82"/>
            <p:cNvSpPr txBox="1">
              <a:spLocks noChangeArrowheads="1"/>
            </p:cNvSpPr>
            <p:nvPr/>
          </p:nvSpPr>
          <p:spPr bwMode="auto">
            <a:xfrm>
              <a:off x="4764360" y="2841897"/>
              <a:ext cx="85671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派车</a:t>
              </a:r>
              <a:r>
                <a:rPr lang="en-US" altLang="zh-CN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/</a:t>
              </a:r>
            </a:p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用车费用</a:t>
              </a:r>
            </a:p>
          </p:txBody>
        </p:sp>
        <p:sp>
          <p:nvSpPr>
            <p:cNvPr id="166955" name="文本框 84"/>
            <p:cNvSpPr txBox="1">
              <a:spLocks noChangeArrowheads="1"/>
            </p:cNvSpPr>
            <p:nvPr/>
          </p:nvSpPr>
          <p:spPr bwMode="auto">
            <a:xfrm>
              <a:off x="4636927" y="2452617"/>
              <a:ext cx="8276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资金数据</a:t>
              </a:r>
            </a:p>
          </p:txBody>
        </p:sp>
        <p:sp>
          <p:nvSpPr>
            <p:cNvPr id="166956" name="文本框 85"/>
            <p:cNvSpPr txBox="1">
              <a:spLocks noChangeArrowheads="1"/>
            </p:cNvSpPr>
            <p:nvPr/>
          </p:nvSpPr>
          <p:spPr bwMode="auto">
            <a:xfrm>
              <a:off x="4438985" y="2011451"/>
              <a:ext cx="121631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采购合同执行</a:t>
              </a:r>
            </a:p>
          </p:txBody>
        </p:sp>
        <p:cxnSp>
          <p:nvCxnSpPr>
            <p:cNvPr id="51" name="直接箭头连接符 50"/>
            <p:cNvCxnSpPr>
              <a:stCxn id="26" idx="0"/>
              <a:endCxn id="16" idx="3"/>
            </p:cNvCxnSpPr>
            <p:nvPr/>
          </p:nvCxnSpPr>
          <p:spPr>
            <a:xfrm flipV="1">
              <a:off x="2255489" y="3009736"/>
              <a:ext cx="1469309" cy="67465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1167290" y="2570224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差旅报销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167286" y="3255863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差旅申请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662575" y="2027427"/>
              <a:ext cx="1033432" cy="334883"/>
            </a:xfrm>
            <a:prstGeom prst="roundRect">
              <a:avLst>
                <a:gd name="adj" fmla="val 961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日常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报销</a:t>
              </a:r>
              <a:endParaRPr lang="zh-CN" altLang="en-US" sz="1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8" name="直接箭头连接符 67"/>
            <p:cNvCxnSpPr>
              <a:stCxn id="67" idx="3"/>
              <a:endCxn id="16" idx="1"/>
            </p:cNvCxnSpPr>
            <p:nvPr/>
          </p:nvCxnSpPr>
          <p:spPr>
            <a:xfrm>
              <a:off x="2696008" y="2194868"/>
              <a:ext cx="1028792" cy="254856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4" idx="3"/>
              <a:endCxn id="16" idx="2"/>
            </p:cNvCxnSpPr>
            <p:nvPr/>
          </p:nvCxnSpPr>
          <p:spPr>
            <a:xfrm flipV="1">
              <a:off x="2200722" y="2729731"/>
              <a:ext cx="1408071" cy="793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6" idx="0"/>
              <a:endCxn id="64" idx="2"/>
            </p:cNvCxnSpPr>
            <p:nvPr/>
          </p:nvCxnSpPr>
          <p:spPr>
            <a:xfrm flipV="1">
              <a:off x="1684002" y="2905108"/>
              <a:ext cx="4" cy="350756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3"/>
            <p:cNvSpPr txBox="1">
              <a:spLocks noChangeArrowheads="1"/>
            </p:cNvSpPr>
            <p:nvPr/>
          </p:nvSpPr>
          <p:spPr bwMode="auto">
            <a:xfrm>
              <a:off x="1701627" y="2981301"/>
              <a:ext cx="558303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依据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9" name="文本框 85"/>
            <p:cNvSpPr txBox="1">
              <a:spLocks noChangeArrowheads="1"/>
            </p:cNvSpPr>
            <p:nvPr/>
          </p:nvSpPr>
          <p:spPr bwMode="auto">
            <a:xfrm>
              <a:off x="2505467" y="3211320"/>
              <a:ext cx="985851" cy="27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合同</a:t>
              </a:r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执行</a:t>
              </a:r>
            </a:p>
          </p:txBody>
        </p:sp>
        <p:sp>
          <p:nvSpPr>
            <p:cNvPr id="80" name="文本框 85"/>
            <p:cNvSpPr txBox="1">
              <a:spLocks noChangeArrowheads="1"/>
            </p:cNvSpPr>
            <p:nvPr/>
          </p:nvSpPr>
          <p:spPr bwMode="auto">
            <a:xfrm>
              <a:off x="2410220" y="2497113"/>
              <a:ext cx="795356" cy="27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预算</a:t>
              </a:r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执行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96" name="文本框 85"/>
            <p:cNvSpPr txBox="1">
              <a:spLocks noChangeArrowheads="1"/>
            </p:cNvSpPr>
            <p:nvPr/>
          </p:nvSpPr>
          <p:spPr bwMode="auto">
            <a:xfrm>
              <a:off x="2886456" y="2030497"/>
              <a:ext cx="795356" cy="276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预算</a:t>
              </a:r>
              <a:r>
                <a:rPr lang="zh-CN" altLang="en-US" sz="1200" dirty="0" smtClean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执行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896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21602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系统管理优势</a:t>
            </a:r>
          </a:p>
        </p:txBody>
      </p:sp>
      <p:sp>
        <p:nvSpPr>
          <p:cNvPr id="168965" name="矩形 15"/>
          <p:cNvSpPr>
            <a:spLocks noChangeArrowheads="1"/>
          </p:cNvSpPr>
          <p:nvPr/>
        </p:nvSpPr>
        <p:spPr bwMode="auto">
          <a:xfrm>
            <a:off x="1952625" y="1362075"/>
            <a:ext cx="6096000" cy="249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强大的统计分析功能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高度的关联与有机的统一</a:t>
            </a:r>
            <a:endParaRPr lang="en-US" altLang="zh-CN" sz="2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624205" indent="-62420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完善的内部控制与规范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998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9335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完善的内部控制与规范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96888" y="1249363"/>
            <a:ext cx="794543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警保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在设计的规范系统下运作，全程留痕，实现事后处理向事前预防、事中控制的转变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15938" y="2408238"/>
            <a:ext cx="7821612" cy="481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2）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关键节点的警示，有效的控制风险的产生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6888" y="3144838"/>
            <a:ext cx="806767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27380" indent="-627380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3）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各个工作模块的相互关联、相互衔接、相互制约，形成了多重有效的控制，内部控制落到实处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1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101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5021263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会议预算编报时，控制工作人员比例，并提供填报说明</a:t>
            </a:r>
          </a:p>
        </p:txBody>
      </p:sp>
      <p:sp>
        <p:nvSpPr>
          <p:cNvPr id="171013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1/2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会议预算编报时，控制会议工作人员比例</a:t>
            </a:r>
          </a:p>
        </p:txBody>
      </p:sp>
      <p:pic>
        <p:nvPicPr>
          <p:cNvPr id="171014" name="图片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1219200"/>
            <a:ext cx="71024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图片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1219200"/>
            <a:ext cx="7094537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2034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2037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5021263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会议预算编报时，控制工作人员比例，并提供填报说明</a:t>
            </a:r>
          </a:p>
        </p:txBody>
      </p:sp>
      <p:sp>
        <p:nvSpPr>
          <p:cNvPr id="172038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2/2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系统提供填报规则的说明</a:t>
            </a: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306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405188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差旅标准自动计算，控制超标报销</a:t>
            </a:r>
          </a:p>
        </p:txBody>
      </p:sp>
      <p:sp>
        <p:nvSpPr>
          <p:cNvPr id="173061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差旅标准自动计算，控制超标报销</a:t>
            </a:r>
          </a:p>
        </p:txBody>
      </p:sp>
      <p:pic>
        <p:nvPicPr>
          <p:cNvPr id="16" name="图片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75" y="1219200"/>
            <a:ext cx="8328025" cy="3722688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8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08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944938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根据人员和时间进行控制，避免重复报账</a:t>
            </a:r>
          </a:p>
        </p:txBody>
      </p:sp>
      <p:sp>
        <p:nvSpPr>
          <p:cNvPr id="174085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根据人员和时间进行控制，避免重复报账</a:t>
            </a:r>
          </a:p>
        </p:txBody>
      </p:sp>
      <p:pic>
        <p:nvPicPr>
          <p:cNvPr id="17" name="图片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475663" cy="3773488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510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1494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控制凭证重复生成</a:t>
            </a:r>
          </a:p>
        </p:txBody>
      </p:sp>
      <p:sp>
        <p:nvSpPr>
          <p:cNvPr id="175109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控制凭证重复生成</a:t>
            </a:r>
          </a:p>
        </p:txBody>
      </p:sp>
      <p:pic>
        <p:nvPicPr>
          <p:cNvPr id="18" name="图片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50" y="1219200"/>
            <a:ext cx="8431213" cy="3660775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2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46413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银行日记账与现金日记账控制</a:t>
            </a:r>
          </a:p>
        </p:txBody>
      </p:sp>
      <p:sp>
        <p:nvSpPr>
          <p:cNvPr id="176133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银行日记账与现金日记账控制</a:t>
            </a:r>
          </a:p>
        </p:txBody>
      </p:sp>
      <p:pic>
        <p:nvPicPr>
          <p:cNvPr id="16" name="图片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838" y="1219200"/>
            <a:ext cx="8340725" cy="3403600"/>
          </a:xfrm>
          <a:prstGeom prst="rect">
            <a:avLst/>
          </a:prstGeom>
          <a:ln w="38100" cap="sq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警务保障的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形势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389" name="矩形 83"/>
          <p:cNvSpPr>
            <a:spLocks noChangeArrowheads="1"/>
          </p:cNvSpPr>
          <p:nvPr/>
        </p:nvSpPr>
        <p:spPr bwMode="auto">
          <a:xfrm>
            <a:off x="454024" y="912813"/>
            <a:ext cx="66135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一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“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十三五”规划对政府预算的要求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6" name="矩形 83"/>
          <p:cNvSpPr>
            <a:spLocks noChangeArrowheads="1"/>
          </p:cNvSpPr>
          <p:nvPr/>
        </p:nvSpPr>
        <p:spPr bwMode="auto">
          <a:xfrm>
            <a:off x="1044574" y="1503363"/>
            <a:ext cx="71088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改进</a:t>
            </a:r>
            <a:r>
              <a:rPr lang="zh-CN" altLang="en-US" sz="2800" dirty="0" smtClean="0"/>
              <a:t>预算管理制度，强化预算约束、规范政府行为、实现有效监督，加快建立全面规范、公开透明的现代预算制度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3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7156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046413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诉讼费退费结算时，控制退费</a:t>
            </a:r>
          </a:p>
        </p:txBody>
      </p:sp>
      <p:sp>
        <p:nvSpPr>
          <p:cNvPr id="177157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案件诉讼费未全部收取、或已完成诉讼费退费时，不允许再次退费</a:t>
            </a:r>
          </a:p>
        </p:txBody>
      </p:sp>
      <p:pic>
        <p:nvPicPr>
          <p:cNvPr id="177158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219200"/>
            <a:ext cx="64833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818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2149475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控制案款支付金额</a:t>
            </a:r>
          </a:p>
        </p:txBody>
      </p:sp>
      <p:sp>
        <p:nvSpPr>
          <p:cNvPr id="178181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案款支付金额不得大于可支付金额</a:t>
            </a:r>
          </a:p>
        </p:txBody>
      </p:sp>
      <p:pic>
        <p:nvPicPr>
          <p:cNvPr id="178182" name="图片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1270000"/>
            <a:ext cx="63912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9204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944938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8/8 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财务报表数据与核算数据一致性自动检查</a:t>
            </a:r>
          </a:p>
        </p:txBody>
      </p:sp>
      <p:sp>
        <p:nvSpPr>
          <p:cNvPr id="179205" name="文本框 84"/>
          <p:cNvSpPr txBox="1">
            <a:spLocks noChangeArrowheads="1"/>
          </p:cNvSpPr>
          <p:nvPr/>
        </p:nvSpPr>
        <p:spPr bwMode="auto">
          <a:xfrm>
            <a:off x="736600" y="706438"/>
            <a:ext cx="8043863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5305" indent="-535305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1/1 </a:t>
            </a:r>
            <a:r>
              <a:rPr lang="zh-CN" altLang="en-US" sz="18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资产负债表中固定资产总额与核算数据不一致时，以红色提示</a:t>
            </a:r>
          </a:p>
        </p:txBody>
      </p:sp>
      <p:pic>
        <p:nvPicPr>
          <p:cNvPr id="179206" name="图片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158875"/>
            <a:ext cx="7504113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7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感谢您的聆听</a:t>
            </a: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7" y="873281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" name="Group 91"/>
          <p:cNvGrpSpPr/>
          <p:nvPr/>
        </p:nvGrpSpPr>
        <p:grpSpPr bwMode="auto">
          <a:xfrm>
            <a:off x="3684588" y="3309938"/>
            <a:ext cx="430212" cy="627062"/>
            <a:chOff x="936" y="1480"/>
            <a:chExt cx="1589" cy="2322"/>
          </a:xfrm>
        </p:grpSpPr>
        <p:grpSp>
          <p:nvGrpSpPr>
            <p:cNvPr id="185371" name="组合 33"/>
            <p:cNvGrpSpPr/>
            <p:nvPr/>
          </p:nvGrpSpPr>
          <p:grpSpPr bwMode="auto">
            <a:xfrm>
              <a:off x="985" y="1583"/>
              <a:ext cx="1441" cy="2219"/>
              <a:chOff x="1754168" y="3653262"/>
              <a:chExt cx="1857599" cy="286519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85389" name="矩形 14"/>
              <p:cNvSpPr>
                <a:spLocks noChangeArrowheads="1"/>
              </p:cNvSpPr>
              <p:nvPr/>
            </p:nvSpPr>
            <p:spPr bwMode="auto">
              <a:xfrm>
                <a:off x="2241106" y="4093185"/>
                <a:ext cx="880648" cy="24252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85372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任意多边形 6"/>
              <p:cNvSpPr/>
              <p:nvPr/>
            </p:nvSpPr>
            <p:spPr>
              <a:xfrm>
                <a:off x="3733576" y="3930057"/>
                <a:ext cx="1801556" cy="1799237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691550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7" name="组合 16"/>
          <p:cNvGrpSpPr/>
          <p:nvPr/>
        </p:nvGrpSpPr>
        <p:grpSpPr>
          <a:xfrm>
            <a:off x="944271" y="792860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785938" y="3362325"/>
            <a:ext cx="233362" cy="944563"/>
            <a:chOff x="2889188" y="1494971"/>
            <a:chExt cx="1404706" cy="5671788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  <p:sp>
          <p:nvSpPr>
            <p:cNvPr id="185370" name="TextBox 60"/>
            <p:cNvSpPr txBox="1">
              <a:spLocks noChangeArrowheads="1"/>
            </p:cNvSpPr>
            <p:nvPr/>
          </p:nvSpPr>
          <p:spPr bwMode="auto">
            <a:xfrm>
              <a:off x="3185235" y="1625413"/>
              <a:ext cx="1108659" cy="55413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5400">
                <a:latin typeface="方正大黑简体"/>
                <a:ea typeface="方正大黑简体"/>
                <a:cs typeface="方正大黑简体"/>
              </a:endParaRPr>
            </a:p>
          </p:txBody>
        </p:sp>
      </p:grpSp>
      <p:sp>
        <p:nvSpPr>
          <p:cNvPr id="25" name="TextBox 68"/>
          <p:cNvSpPr txBox="1"/>
          <p:nvPr/>
        </p:nvSpPr>
        <p:spPr>
          <a:xfrm>
            <a:off x="3800218" y="1638300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财务管理规范型</a:t>
            </a:r>
            <a:endParaRPr lang="en-US" altLang="zh-CN" sz="4000" dirty="0" smtClean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样板工程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申报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7046381" y="4250535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7" name="Oval 53"/>
          <p:cNvSpPr>
            <a:spLocks noChangeArrowheads="1"/>
          </p:cNvSpPr>
          <p:nvPr/>
        </p:nvSpPr>
        <p:spPr bwMode="auto">
          <a:xfrm>
            <a:off x="7742006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1581150" y="1385888"/>
            <a:ext cx="1146175" cy="1122362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8562" tIns="34281" rIns="68562" bIns="3428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98650" y="508000"/>
            <a:ext cx="274638" cy="2746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0" name="组合 39"/>
          <p:cNvGrpSpPr/>
          <p:nvPr/>
        </p:nvGrpSpPr>
        <p:grpSpPr>
          <a:xfrm>
            <a:off x="3267872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43" name="椭圆 42"/>
          <p:cNvSpPr/>
          <p:nvPr/>
        </p:nvSpPr>
        <p:spPr>
          <a:xfrm>
            <a:off x="3403600" y="1671638"/>
            <a:ext cx="274638" cy="2762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4" name="椭圆 43"/>
          <p:cNvSpPr/>
          <p:nvPr/>
        </p:nvSpPr>
        <p:spPr>
          <a:xfrm>
            <a:off x="1316038" y="3254375"/>
            <a:ext cx="136525" cy="136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2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2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39" grpId="1" animBg="1"/>
      <p:bldP spid="39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15747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警务保障的新形势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413" name="矩形 83"/>
          <p:cNvSpPr>
            <a:spLocks noChangeArrowheads="1"/>
          </p:cNvSpPr>
          <p:nvPr/>
        </p:nvSpPr>
        <p:spPr bwMode="auto">
          <a:xfrm>
            <a:off x="454025" y="912813"/>
            <a:ext cx="486727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（一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）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警务</a:t>
            </a:r>
            <a:r>
              <a:rPr lang="zh-CN" altLang="en-US" sz="2800" dirty="0" smtClean="0">
                <a:latin typeface="黑体" panose="02010600030101010101" pitchFamily="49" charset="-122"/>
                <a:ea typeface="黑体" panose="02010600030101010101" pitchFamily="49" charset="-122"/>
              </a:rPr>
              <a:t>保障</a:t>
            </a:r>
            <a:r>
              <a:rPr lang="zh-CN" altLang="en-US" sz="2800" dirty="0">
                <a:latin typeface="黑体" panose="02010600030101010101" pitchFamily="49" charset="-122"/>
                <a:ea typeface="黑体" panose="02010600030101010101" pitchFamily="49" charset="-122"/>
              </a:rPr>
              <a:t>最终体现</a:t>
            </a:r>
            <a:endParaRPr lang="en-US" altLang="zh-CN" sz="28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7414" name="矩形 15"/>
          <p:cNvSpPr>
            <a:spLocks noChangeArrowheads="1"/>
          </p:cNvSpPr>
          <p:nvPr/>
        </p:nvSpPr>
        <p:spPr bwMode="auto">
          <a:xfrm>
            <a:off x="989013" y="1606550"/>
            <a:ext cx="6030912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提供有力的资金和物资保障</a:t>
            </a:r>
            <a:endParaRPr lang="en-US" altLang="zh-CN" sz="28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415" name="矩形 16"/>
          <p:cNvSpPr>
            <a:spLocks noChangeArrowheads="1"/>
          </p:cNvSpPr>
          <p:nvPr/>
        </p:nvSpPr>
        <p:spPr bwMode="auto">
          <a:xfrm>
            <a:off x="1000125" y="2298700"/>
            <a:ext cx="7461250" cy="94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lnSpc>
                <a:spcPct val="150000"/>
              </a:lnSpc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为警务工作、警务建设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和发展争取充足的保障资金，提供良好的装备物资条件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416" name="矩形 17"/>
          <p:cNvSpPr>
            <a:spLocks noChangeArrowheads="1"/>
          </p:cNvSpPr>
          <p:nvPr/>
        </p:nvSpPr>
        <p:spPr bwMode="auto">
          <a:xfrm>
            <a:off x="1000125" y="3413125"/>
            <a:ext cx="74612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lnSpc>
                <a:spcPct val="150000"/>
              </a:lnSpc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在资金有限的情况下，科学、合理配置经费项目，加强资产物资管理，确保资金使用效益的最大化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8435" name="文本框 2"/>
            <p:cNvSpPr txBox="1">
              <a:spLocks noChangeArrowheads="1"/>
            </p:cNvSpPr>
            <p:nvPr/>
          </p:nvSpPr>
          <p:spPr bwMode="auto">
            <a:xfrm>
              <a:off x="339046" y="3729990"/>
              <a:ext cx="8804953" cy="5845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二、财政改革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和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政府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改革下警务保障面临</a:t>
              </a:r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的困扰</a:t>
              </a: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90" cy="284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财政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改革和政府改革下警务保障面临的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困扰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663575" y="1189038"/>
            <a:ext cx="49752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（一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）预算规划前瞻性不够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63575" y="1744663"/>
            <a:ext cx="49752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（二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）预算编制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精细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度不够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63575" y="2336800"/>
            <a:ext cx="4975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）预算分配科学性不够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63575" y="2870200"/>
            <a:ext cx="4975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（四）预算使用规范性不够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3100" y="3394075"/>
            <a:ext cx="4975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（五）内控管理严谨性不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够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22" grpId="0"/>
      <p:bldP spid="2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9"/>
          <p:cNvGrpSpPr/>
          <p:nvPr/>
        </p:nvGrpSpPr>
        <p:grpSpPr bwMode="auto">
          <a:xfrm>
            <a:off x="454025" y="266700"/>
            <a:ext cx="215900" cy="2159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gradFill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736600" y="234950"/>
            <a:ext cx="35496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财政改革和司法改革下行装工作面临的困扰</a:t>
            </a:r>
          </a:p>
        </p:txBody>
      </p:sp>
      <p:cxnSp>
        <p:nvCxnSpPr>
          <p:cNvPr id="14" name="直接连接符 13"/>
          <p:cNvCxnSpPr>
            <a:endCxn id="15" idx="11"/>
          </p:cNvCxnSpPr>
          <p:nvPr/>
        </p:nvCxnSpPr>
        <p:spPr>
          <a:xfrm flipV="1">
            <a:off x="434975" y="593725"/>
            <a:ext cx="8026400" cy="31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461375" y="273050"/>
            <a:ext cx="319088" cy="32067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" name="TextBox 68"/>
          <p:cNvSpPr txBox="1">
            <a:spLocks noChangeArrowheads="1"/>
          </p:cNvSpPr>
          <p:nvPr/>
        </p:nvSpPr>
        <p:spPr bwMode="auto">
          <a:xfrm>
            <a:off x="1058863" y="1333500"/>
            <a:ext cx="683736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警务保障工作中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预算编制的科学性、合理性不够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预算执行的有效性不高</a:t>
            </a:r>
            <a:endParaRPr lang="zh-CN" altLang="en-US" sz="3200" b="1" dirty="0">
              <a:solidFill>
                <a:srgbClr val="FF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0" y="3390900"/>
            <a:ext cx="9144000" cy="996950"/>
            <a:chOff x="0" y="3554858"/>
            <a:chExt cx="9144000" cy="996594"/>
          </a:xfrm>
        </p:grpSpPr>
        <p:sp>
          <p:nvSpPr>
            <p:cNvPr id="2" name="矩形 1"/>
            <p:cNvSpPr/>
            <p:nvPr/>
          </p:nvSpPr>
          <p:spPr>
            <a:xfrm>
              <a:off x="0" y="3554858"/>
              <a:ext cx="9144000" cy="996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21507" name="文本框 2"/>
            <p:cNvSpPr txBox="1">
              <a:spLocks noChangeArrowheads="1"/>
            </p:cNvSpPr>
            <p:nvPr/>
          </p:nvSpPr>
          <p:spPr bwMode="auto">
            <a:xfrm>
              <a:off x="339046" y="3729989"/>
              <a:ext cx="8804953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三、原因分析</a:t>
              </a:r>
            </a:p>
          </p:txBody>
        </p:sp>
      </p:grp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</TotalTime>
  <Words>2552</Words>
  <Application>Microsoft Office PowerPoint</Application>
  <PresentationFormat>全屏显示(16:9)</PresentationFormat>
  <Paragraphs>347</Paragraphs>
  <Slides>43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第一PPT，www.1ppt.com</vt:lpstr>
      <vt:lpstr>演示文稿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商业融资计划书</dc:title>
  <dc:creator>第一PPT模板网：www.1ppt.com</dc:creator>
  <cp:keywords>第一PPT www.1ppt.com</cp:keywords>
  <cp:lastModifiedBy>梁宗元</cp:lastModifiedBy>
  <cp:revision>288</cp:revision>
  <dcterms:created xsi:type="dcterms:W3CDTF">2016-09-10T07:04:00Z</dcterms:created>
  <dcterms:modified xsi:type="dcterms:W3CDTF">2018-03-08T13:45:41Z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