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541" r:id="rId6"/>
    <p:sldId id="291" r:id="rId7"/>
    <p:sldId id="542" r:id="rId8"/>
    <p:sldId id="285" r:id="rId9"/>
    <p:sldId id="543" r:id="rId10"/>
    <p:sldId id="544" r:id="rId11"/>
    <p:sldId id="545" r:id="rId12"/>
    <p:sldId id="546" r:id="rId13"/>
    <p:sldId id="297" r:id="rId14"/>
    <p:sldId id="299" r:id="rId15"/>
    <p:sldId id="548" r:id="rId16"/>
    <p:sldId id="547" r:id="rId17"/>
    <p:sldId id="549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283" r:id="rId30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6F6F6"/>
    <a:srgbClr val="0000FF"/>
    <a:srgbClr val="F7F7F7"/>
    <a:srgbClr val="FF0000"/>
    <a:srgbClr val="FBFBFB"/>
    <a:srgbClr val="F2F2F2"/>
    <a:srgbClr val="FF660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 autoAdjust="0"/>
    <p:restoredTop sz="88129" autoAdjust="0"/>
  </p:normalViewPr>
  <p:slideViewPr>
    <p:cSldViewPr snapToGrid="0">
      <p:cViewPr varScale="1">
        <p:scale>
          <a:sx n="130" d="100"/>
          <a:sy n="130" d="100"/>
        </p:scale>
        <p:origin x="1116" y="120"/>
      </p:cViewPr>
      <p:guideLst>
        <p:guide orient="horz" pos="1620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A1BF7-B9B8-4DE2-B328-C595EE481711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F4AF-DE8D-43DA-B421-E4545AA42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2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esnai.com/view.aspx?w=%ca%c2%d2%b5%b5%a5%ce%bb%bb%e1%bc%c6" TargetMode="External"/><Relationship Id="rId13" Type="http://schemas.openxmlformats.org/officeDocument/2006/relationships/hyperlink" Target="http://baike.esnai.com/view.aspx?w=%d7%ca%b2%fa" TargetMode="External"/><Relationship Id="rId3" Type="http://schemas.openxmlformats.org/officeDocument/2006/relationships/hyperlink" Target="http://baike.esnai.com/view.aspx?w=%d3%f2" TargetMode="External"/><Relationship Id="rId7" Type="http://schemas.openxmlformats.org/officeDocument/2006/relationships/hyperlink" Target="http://baike.esnai.com/view.aspx?w=%d0%d0%d5%fe%b5%a5%ce%bb%bb%e1%bc%c6" TargetMode="External"/><Relationship Id="rId12" Type="http://schemas.openxmlformats.org/officeDocument/2006/relationships/hyperlink" Target="http://baike.esnai.com/view.aspx?w=%be%f6%b2%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esnai.com/view.aspx?w=%d4%a4%cb%e3" TargetMode="External"/><Relationship Id="rId11" Type="http://schemas.openxmlformats.org/officeDocument/2006/relationships/hyperlink" Target="http://baike.esnai.com/view.aspx?w=%be%ad%bc%c3" TargetMode="External"/><Relationship Id="rId5" Type="http://schemas.openxmlformats.org/officeDocument/2006/relationships/hyperlink" Target="http://baike.esnai.com/view.aspx?w=%d4%a4%cb%e3%bb%e1%bc%c6" TargetMode="External"/><Relationship Id="rId15" Type="http://schemas.openxmlformats.org/officeDocument/2006/relationships/hyperlink" Target="http://baike.esnai.com/view.aspx?w=%b3%c9%b1%be" TargetMode="External"/><Relationship Id="rId10" Type="http://schemas.openxmlformats.org/officeDocument/2006/relationships/hyperlink" Target="http://baike.esnai.com/view.aspx?w=%b9%dc%c0%ed" TargetMode="External"/><Relationship Id="rId4" Type="http://schemas.openxmlformats.org/officeDocument/2006/relationships/hyperlink" Target="http://baike.esnai.com/view.aspx?w=%ca%d5%b8%b6%ca%b5%cf%d6%d6%c6" TargetMode="External"/><Relationship Id="rId9" Type="http://schemas.openxmlformats.org/officeDocument/2006/relationships/hyperlink" Target="http://baike.esnai.com/view.aspx?w=%d4%a4%cb%e3%b9%dc%c0%ed" TargetMode="External"/><Relationship Id="rId14" Type="http://schemas.openxmlformats.org/officeDocument/2006/relationships/hyperlink" Target="http://baike.esnai.com/view.aspx?w=%b8%ba%d5%ae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esnai.com/view.aspx?w=%ca%c2%d2%b5%b5%a5%ce%bb%bb%e1%bc%c6" TargetMode="External"/><Relationship Id="rId13" Type="http://schemas.openxmlformats.org/officeDocument/2006/relationships/hyperlink" Target="http://baike.esnai.com/view.aspx?w=%d7%ca%b2%fa" TargetMode="External"/><Relationship Id="rId3" Type="http://schemas.openxmlformats.org/officeDocument/2006/relationships/hyperlink" Target="http://baike.esnai.com/view.aspx?w=%d3%f2" TargetMode="External"/><Relationship Id="rId7" Type="http://schemas.openxmlformats.org/officeDocument/2006/relationships/hyperlink" Target="http://baike.esnai.com/view.aspx?w=%d0%d0%d5%fe%b5%a5%ce%bb%bb%e1%bc%c6" TargetMode="External"/><Relationship Id="rId12" Type="http://schemas.openxmlformats.org/officeDocument/2006/relationships/hyperlink" Target="http://baike.esnai.com/view.aspx?w=%be%f6%b2%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esnai.com/view.aspx?w=%d4%a4%cb%e3" TargetMode="External"/><Relationship Id="rId11" Type="http://schemas.openxmlformats.org/officeDocument/2006/relationships/hyperlink" Target="http://baike.esnai.com/view.aspx?w=%be%ad%bc%c3" TargetMode="External"/><Relationship Id="rId5" Type="http://schemas.openxmlformats.org/officeDocument/2006/relationships/hyperlink" Target="http://baike.esnai.com/view.aspx?w=%d4%a4%cb%e3%bb%e1%bc%c6" TargetMode="External"/><Relationship Id="rId15" Type="http://schemas.openxmlformats.org/officeDocument/2006/relationships/hyperlink" Target="http://baike.esnai.com/view.aspx?w=%b3%c9%b1%be" TargetMode="External"/><Relationship Id="rId10" Type="http://schemas.openxmlformats.org/officeDocument/2006/relationships/hyperlink" Target="http://baike.esnai.com/view.aspx?w=%b9%dc%c0%ed" TargetMode="External"/><Relationship Id="rId4" Type="http://schemas.openxmlformats.org/officeDocument/2006/relationships/hyperlink" Target="http://baike.esnai.com/view.aspx?w=%ca%d5%b8%b6%ca%b5%cf%d6%d6%c6" TargetMode="External"/><Relationship Id="rId9" Type="http://schemas.openxmlformats.org/officeDocument/2006/relationships/hyperlink" Target="http://baike.esnai.com/view.aspx?w=%d4%a4%cb%e3%b9%dc%c0%ed" TargetMode="External"/><Relationship Id="rId14" Type="http://schemas.openxmlformats.org/officeDocument/2006/relationships/hyperlink" Target="http://baike.esnai.com/view.aspx?w=%b8%ba%d5%ae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esnai.com/view.aspx?w=%ca%c2%d2%b5%b5%a5%ce%bb%bb%e1%bc%c6" TargetMode="External"/><Relationship Id="rId13" Type="http://schemas.openxmlformats.org/officeDocument/2006/relationships/hyperlink" Target="http://baike.esnai.com/view.aspx?w=%d7%ca%b2%fa" TargetMode="External"/><Relationship Id="rId3" Type="http://schemas.openxmlformats.org/officeDocument/2006/relationships/hyperlink" Target="http://baike.esnai.com/view.aspx?w=%d3%f2" TargetMode="External"/><Relationship Id="rId7" Type="http://schemas.openxmlformats.org/officeDocument/2006/relationships/hyperlink" Target="http://baike.esnai.com/view.aspx?w=%d0%d0%d5%fe%b5%a5%ce%bb%bb%e1%bc%c6" TargetMode="External"/><Relationship Id="rId12" Type="http://schemas.openxmlformats.org/officeDocument/2006/relationships/hyperlink" Target="http://baike.esnai.com/view.aspx?w=%be%f6%b2%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esnai.com/view.aspx?w=%d4%a4%cb%e3" TargetMode="External"/><Relationship Id="rId11" Type="http://schemas.openxmlformats.org/officeDocument/2006/relationships/hyperlink" Target="http://baike.esnai.com/view.aspx?w=%be%ad%bc%c3" TargetMode="External"/><Relationship Id="rId5" Type="http://schemas.openxmlformats.org/officeDocument/2006/relationships/hyperlink" Target="http://baike.esnai.com/view.aspx?w=%d4%a4%cb%e3%bb%e1%bc%c6" TargetMode="External"/><Relationship Id="rId15" Type="http://schemas.openxmlformats.org/officeDocument/2006/relationships/hyperlink" Target="http://baike.esnai.com/view.aspx?w=%b3%c9%b1%be" TargetMode="External"/><Relationship Id="rId10" Type="http://schemas.openxmlformats.org/officeDocument/2006/relationships/hyperlink" Target="http://baike.esnai.com/view.aspx?w=%b9%dc%c0%ed" TargetMode="External"/><Relationship Id="rId4" Type="http://schemas.openxmlformats.org/officeDocument/2006/relationships/hyperlink" Target="http://baike.esnai.com/view.aspx?w=%ca%d5%b8%b6%ca%b5%cf%d6%d6%c6" TargetMode="External"/><Relationship Id="rId9" Type="http://schemas.openxmlformats.org/officeDocument/2006/relationships/hyperlink" Target="http://baike.esnai.com/view.aspx?w=%d4%a4%cb%e3%b9%dc%c0%ed" TargetMode="External"/><Relationship Id="rId14" Type="http://schemas.openxmlformats.org/officeDocument/2006/relationships/hyperlink" Target="http://baike.esnai.com/view.aspx?w=%b8%ba%d5%a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6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0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系统以财务报销为核心、资金收支为链条，由预算、项目合同管理、财务报销、核算、报表统计等多个模块组成。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信息化将对传统会计组织和业务处理流程进行重整，以支持“虚拟组织”、“数据银行”等新的组织形式和管理模式。这一过程的出发点和终结点就是实现信息的集成化。信息集成包括三个层面：一是在会计领域实现信息集成，即实现财务会计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信息集成，协调和解决会计信息真实性和相关性的矛盾；二是在组织内部实现财务和业务的一体化，即集成财务信息和业务信息，在两者之间实现无缝联结，使财务信息和业务信息能够做到你中有我，我中有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会计数据的采集是动态的，数据一旦发生都将存入相应的服务器，并及时送到会计信息系统中等待处理。其次，会计数据的处理是实时的。在会计信息系统中，会计数据一经输入系统，就会立即触发相应的处理模块，对数据进行分类、计算、汇总、更新、分析等一系列操作，以保证信息动态地反映组织的财务状况和经营成果，协助系统使用者及时做出管理决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织内外部数据共享，组织内外与组织有关的所有原始数据只要一次输入，就能做到分次利用或多次利用。既减少了数据输入的工作量，又实现了数据的一致性，还保证了数据的共享性。建立在会计信息化基础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世纪会计信息系统是与组织内外信息系统有机整合的、高度数字化、多元化、实时化、个性化、动态化的信息系统，它具有极强的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适应力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会计信息化是会计与信息技术的结合。是信息社会对财务信息管理提出的一个新要求，是会计顺应信息化浪潮所做出的必要举措，目前不少大中型企业已不同程度的实现了会计信息化。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会计电算化是对手工会计系统的改进，是在手工的基础上产生的，故其会计程序也模仿手工会计程序而进行，也是以记账凭证为开始，最后实现用计算机对经济业务进行记账、转账和提供报表等功能。会计电算化系统主要是为财务部门设立的。设计时只考虑了财务部门的需要，由财务部门输入会计信息，输出时也只能由财务部门打印后报送其他机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而会计信息化，是业务处理及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管理信息系统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的组成部分，以网络和系统为载体、而不是单机运行的系统；其大量数据从业务部门、以及组织外部系统直接获取，通过对各类业务数据的综合处理和统计分析，确保数据的一致性，实现数据和信息共享。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会计信息化是网络环境下管理者获取信息的主要渠道，以核算型会计系统为载体。在会计信息系统中，会计数据一经输入系统，就会立即触发相应的处理模块，对各类业务数据进行分类、关联、更新、汇总、统计分析等一系列操作，保证信息实时、动态的反映财务状况；会计信息的使用者通过系统查看财务信息，能够实时做出管理决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、第三方面，会计信息系统与业务流程深入融合，利用技术手段，对业务关键环节进行有效规范和内部控制，控制财务风险和廉政风险，从事后控制向事前预防和事中控制转变。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7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会计电算化与会计信息化虽然都是利用现代科学技术处理会计业务，但两者的内涵是大不相同的。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0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为了规范政府的会计核算，保证会计信息质量，根据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中华人民共和国会计法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中华人民共和国预算法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和其他有关法律、行政法规，制定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年出台，现于陆续出台了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多年来，我国在政府会计领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实行的是以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收付实现制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为核算基础的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预算会计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标准体系，主要包括财政总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预算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会计制度、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行政单位会计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制度和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事业单位会计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准则制度等。这一体系是适应财政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预算管理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的要求建立和逐步发展起来的，为财政资金的运行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管理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和宏观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经济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决策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发挥了重要的基础性作用。然而，随着经济社会发展，预算会计标准体系难以适应新形势新情况的需要，主要表现为：一是不能如实反映政府“家底”，不利于政府加强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资产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负债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管理；二是不能客观反映政府运行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成本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，不利于科学评价政府的运营绩效；三是缺乏统一、规范的政府会计标准体系，不能提供信息准确完整的政府财务报告。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了政府财务会计核算，即政府会计由预算会计和财务会计构成，前者一般实行收付实现制，后者实行权责发生制。通过预算会计核算形成决算报告，通过财务会计核算形成财务报告，全面、清晰反映政府预算执行信息和财务信息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规定预算收入、预算支出和预算结余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个预算会计要素和资产、负债、净资产、收入和费用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财务会计要素。其中，首次提出收入、费用两个要素，有别于现行预算会计中的收入和支出要素，主要是为了准确反映政府会计主体的运行成本，科学评价政府资源管理能力和绩效。同时，按照政府会计改革最新理论成果对资产、负债要素进行了重新定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为了规范政府的会计核算，保证会计信息质量，根据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中华人民共和国会计法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中华人民共和国预算法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和其他有关法律、行政法规，制定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年出台，现于陆续出台了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多年来，我国在政府会计领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实行的是以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收付实现制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为核算基础的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预算会计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标准体系，主要包括财政总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预算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会计制度、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行政单位会计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制度和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事业单位会计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准则制度等。这一体系是适应财政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预算管理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的要求建立和逐步发展起来的，为财政资金的运行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管理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和宏观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经济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决策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发挥了重要的基础性作用。然而，随着经济社会发展，预算会计标准体系难以适应新形势新情况的需要，主要表现为：一是不能如实反映政府“家底”，不利于政府加强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资产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负债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管理；二是不能客观反映政府运行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成本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，不利于科学评价政府的运营绩效；三是缺乏统一、规范的政府会计标准体系，不能提供信息准确完整的政府财务报告。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了政府财务会计核算，即政府会计由预算会计和财务会计构成，前者一般实行收付实现制，后者实行权责发生制。通过预算会计核算形成决算报告，通过财务会计核算形成财务报告，全面、清晰反映政府预算执行信息和财务信息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规定预算收入、预算支出和预算结余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个预算会计要素和资产、负债、净资产、收入和费用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财务会计要素。其中，首次提出收入、费用两个要素，有别于现行预算会计中的收入和支出要素，主要是为了准确反映政府会计主体的运行成本，科学评价政府资源管理能力和绩效。同时，按照政府会计改革最新理论成果对资产、负债要素进行了重新定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为了规范政府的会计核算，保证会计信息质量，根据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中华人民共和国会计法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中华人民共和国预算法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和其他有关法律、行政法规，制定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年出台，现于陆续出台了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多年来，我国在政府会计领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实行的是以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收付实现制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为核算基础的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预算会计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标准体系，主要包括财政总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预算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会计制度、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行政单位会计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制度和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事业单位会计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准则制度等。这一体系是适应财政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预算管理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的要求建立和逐步发展起来的，为财政资金的运行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管理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和宏观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经济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决策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发挥了重要的基础性作用。然而，随着经济社会发展，预算会计标准体系难以适应新形势新情况的需要，主要表现为：一是不能如实反映政府“家底”，不利于政府加强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资产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负债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管理；二是不能客观反映政府运行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成本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，不利于科学评价政府的运营绩效；三是缺乏统一、规范的政府会计标准体系，不能提供信息准确完整的政府财务报告。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政府会计准则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了政府财务会计核算，即政府会计由预算会计和财务会计构成，前者一般实行收付实现制，后者实行权责发生制。通过预算会计核算形成决算报告，通过财务会计核算形成财务报告，全面、清晰反映政府预算执行信息和财务信息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基本准则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规定预算收入、预算支出和预算结余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个预算会计要素和资产、负债、净资产、收入和费用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财务会计要素。其中，首次提出收入、费用两个要素，有别于现行预算会计中的收入和支出要素，主要是为了准确反映政府会计主体的运行成本，科学评价政府资源管理能力和绩效。同时，按照政府会计改革最新理论成果对资产、负债要素进行了重新定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8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4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274375A0-9EE1-4837-AF82-B2E2B7925747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CB8CC9CE-B1C0-4C0C-A3F7-6D5200715A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1CB2364C-F15E-4624-B7EC-FC33FBB554A2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EFCA5D8-3D4A-49D2-B900-9C8EBAF4BB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FCEF11AD-1114-4761-B4F7-B7350848B2D0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1A5A1D9-1FC7-45BE-9AA4-4440D93275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946EC443-92BE-47D4-B108-0FA9DDDDFC7E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DEF4A26F-4F0D-4C1C-A4F7-EF63482A3D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B643CE4B-94BC-4C5F-A975-FB2DD7227D36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C29D013-2128-4C92-8DD4-947DB5FF32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D12DF614-CBC7-4227-BEB0-CBABB28FCBEA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86AD700-9658-412A-8062-1630583200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6477B1BE-D8F2-440C-B54B-37E072F0F988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15113E2-0263-4AB3-8B43-BFEDA44614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936C05B8-2870-42FE-9121-486AB0216052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3638F8E-1E05-43F8-9875-50C76E70F97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E5A9D79-3143-4EC3-930E-AF6EF33F2BDE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ADBB7FB4-5D6B-40B6-A070-D6358264C6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DADD1E7-E86E-4A99-9A47-A23FDEBE5FCD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28BCAECE-4DFD-43C2-9E27-489027382E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EABCD9E3-3E9D-4086-9375-774435BBC6D7}" type="datetimeFigureOut">
              <a:rPr lang="zh-CN" altLang="en-US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8A2307F-7C6B-4141-A124-49AD2EF9AE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7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四川省公安厅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7" y="873281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91"/>
          <p:cNvGrpSpPr/>
          <p:nvPr/>
        </p:nvGrpSpPr>
        <p:grpSpPr bwMode="auto">
          <a:xfrm>
            <a:off x="3684588" y="3309938"/>
            <a:ext cx="430212" cy="627062"/>
            <a:chOff x="936" y="1480"/>
            <a:chExt cx="1589" cy="2322"/>
          </a:xfrm>
        </p:grpSpPr>
        <p:grpSp>
          <p:nvGrpSpPr>
            <p:cNvPr id="13339" name="组合 33"/>
            <p:cNvGrpSpPr/>
            <p:nvPr/>
          </p:nvGrpSpPr>
          <p:grpSpPr bwMode="auto">
            <a:xfrm>
              <a:off x="985" y="1583"/>
              <a:ext cx="1441" cy="2219"/>
              <a:chOff x="1754168" y="3653262"/>
              <a:chExt cx="1857599" cy="286522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57" name="矩形 14"/>
              <p:cNvSpPr>
                <a:spLocks noChangeArrowheads="1"/>
              </p:cNvSpPr>
              <p:nvPr/>
            </p:nvSpPr>
            <p:spPr bwMode="auto">
              <a:xfrm>
                <a:off x="2241106" y="4093185"/>
                <a:ext cx="880648" cy="24253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3340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 6"/>
              <p:cNvSpPr/>
              <p:nvPr/>
            </p:nvSpPr>
            <p:spPr>
              <a:xfrm>
                <a:off x="3733576" y="3930057"/>
                <a:ext cx="1801556" cy="1799237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691550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4271" y="792860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785938" y="3362325"/>
            <a:ext cx="233362" cy="944563"/>
            <a:chOff x="2889188" y="1494971"/>
            <a:chExt cx="1404706" cy="5671781"/>
          </a:xfrm>
        </p:grpSpPr>
        <p:grpSp>
          <p:nvGrpSpPr>
            <p:cNvPr id="21" name="组合 20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38" name="TextBox 60"/>
            <p:cNvSpPr txBox="1">
              <a:spLocks noChangeArrowheads="1"/>
            </p:cNvSpPr>
            <p:nvPr/>
          </p:nvSpPr>
          <p:spPr bwMode="auto">
            <a:xfrm>
              <a:off x="3185235" y="1625413"/>
              <a:ext cx="1108659" cy="5541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5" name="TextBox 68"/>
          <p:cNvSpPr txBox="1"/>
          <p:nvPr/>
        </p:nvSpPr>
        <p:spPr>
          <a:xfrm>
            <a:off x="3678238" y="1628775"/>
            <a:ext cx="479583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会计信息化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6" name="Oval 53"/>
          <p:cNvSpPr>
            <a:spLocks noChangeArrowheads="1"/>
          </p:cNvSpPr>
          <p:nvPr/>
        </p:nvSpPr>
        <p:spPr bwMode="auto">
          <a:xfrm>
            <a:off x="7046381" y="4250535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53"/>
          <p:cNvSpPr>
            <a:spLocks noChangeArrowheads="1"/>
          </p:cNvSpPr>
          <p:nvPr/>
        </p:nvSpPr>
        <p:spPr bwMode="auto">
          <a:xfrm>
            <a:off x="7742006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1581150" y="1385888"/>
            <a:ext cx="1146175" cy="1122362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68562" tIns="34281" rIns="68562" bIns="3428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8650" y="508000"/>
            <a:ext cx="274638" cy="27463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0" name="组合 39"/>
          <p:cNvGrpSpPr/>
          <p:nvPr/>
        </p:nvGrpSpPr>
        <p:grpSpPr>
          <a:xfrm>
            <a:off x="3267872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3403600" y="1671638"/>
            <a:ext cx="274638" cy="2762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316038" y="3254375"/>
            <a:ext cx="136525" cy="1365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2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2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  <p:bldP spid="39" grpId="1" animBg="1"/>
      <p:bldP spid="39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13" name="矩形 83"/>
          <p:cNvSpPr>
            <a:spLocks noChangeArrowheads="1"/>
          </p:cNvSpPr>
          <p:nvPr/>
        </p:nvSpPr>
        <p:spPr bwMode="auto">
          <a:xfrm>
            <a:off x="454025" y="912813"/>
            <a:ext cx="684811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（二）适应</a:t>
            </a:r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政府会计准则</a:t>
            </a:r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的开展实施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21563" y="2006905"/>
            <a:ext cx="2481616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收付实现制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211056" y="2063654"/>
            <a:ext cx="436011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54944" y="2006905"/>
            <a:ext cx="2481616" cy="4766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权责发生制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668456" y="3788802"/>
            <a:ext cx="2481616" cy="4766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会计核算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622671" y="3788802"/>
            <a:ext cx="2481616" cy="4766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决算报告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68455" y="4270011"/>
            <a:ext cx="2481616" cy="4766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财务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会计核算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622670" y="4270011"/>
            <a:ext cx="2481616" cy="4766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财务报告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21564" y="2557887"/>
            <a:ext cx="2481616" cy="4766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收入、支出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211057" y="2614636"/>
            <a:ext cx="436011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048072" y="2557887"/>
            <a:ext cx="2987767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收入、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费用、净资产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88831" y="1699846"/>
            <a:ext cx="5920154" cy="1524000"/>
          </a:xfrm>
          <a:prstGeom prst="roundRect">
            <a:avLst>
              <a:gd name="adj" fmla="val 743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488832" y="3575538"/>
            <a:ext cx="5920154" cy="1324708"/>
          </a:xfrm>
          <a:prstGeom prst="roundRect">
            <a:avLst>
              <a:gd name="adj" fmla="val 743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230169" y="3833835"/>
            <a:ext cx="436011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4230169" y="4326792"/>
            <a:ext cx="436011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914691" y="1507650"/>
            <a:ext cx="1895360" cy="412613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现行预算会计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5048072" y="1515932"/>
            <a:ext cx="1895360" cy="461665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会计准则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710002" y="3368763"/>
            <a:ext cx="1560736" cy="461665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会计准则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63796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13" name="矩形 83"/>
          <p:cNvSpPr>
            <a:spLocks noChangeArrowheads="1"/>
          </p:cNvSpPr>
          <p:nvPr/>
        </p:nvSpPr>
        <p:spPr bwMode="auto">
          <a:xfrm>
            <a:off x="454025" y="912813"/>
            <a:ext cx="684811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政府会计准则</a:t>
            </a:r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——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基本准则</a:t>
            </a:r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框架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15990" y="1594338"/>
            <a:ext cx="5064369" cy="504093"/>
          </a:xfrm>
          <a:prstGeom prst="roundRect">
            <a:avLst>
              <a:gd name="adj" fmla="val 12016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第一章    总则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915990" y="2256736"/>
            <a:ext cx="5064369" cy="504093"/>
          </a:xfrm>
          <a:prstGeom prst="roundRect">
            <a:avLst>
              <a:gd name="adj" fmla="val 12016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第二章    政府会计信息质量要求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36601" y="2948486"/>
            <a:ext cx="3225800" cy="1904868"/>
          </a:xfrm>
          <a:prstGeom prst="roundRect">
            <a:avLst>
              <a:gd name="adj" fmla="val 401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</a:pPr>
            <a:endParaRPr lang="en-US" altLang="zh-CN" sz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</a:pP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第三章  政府预算会计要素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30077" y="2948486"/>
            <a:ext cx="3624385" cy="1904868"/>
          </a:xfrm>
          <a:prstGeom prst="roundRect">
            <a:avLst>
              <a:gd name="adj" fmla="val 401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1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第四章  政府财务会计要素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076" y="3645877"/>
            <a:ext cx="844062" cy="9026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预算收入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99138" y="3645876"/>
            <a:ext cx="844062" cy="9026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预算支出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43200" y="3645876"/>
            <a:ext cx="844062" cy="9026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预算结余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18513" y="3645876"/>
            <a:ext cx="606425" cy="9026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资产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24938" y="3645875"/>
            <a:ext cx="606425" cy="9026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负债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33316" y="3645875"/>
            <a:ext cx="606425" cy="9026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净资产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39741" y="3645874"/>
            <a:ext cx="606425" cy="9026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收入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8636" y="3645875"/>
            <a:ext cx="606425" cy="9026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费用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878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13" name="矩形 83"/>
          <p:cNvSpPr>
            <a:spLocks noChangeArrowheads="1"/>
          </p:cNvSpPr>
          <p:nvPr/>
        </p:nvSpPr>
        <p:spPr bwMode="auto">
          <a:xfrm>
            <a:off x="454025" y="912813"/>
            <a:ext cx="684811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政府会计准则</a:t>
            </a:r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——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基本准则</a:t>
            </a:r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相关知识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36600" y="1751946"/>
            <a:ext cx="3940908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现行预算会计制度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新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预算法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财政管理体制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政府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性债务管理政策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政府资产管理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832410" y="1751946"/>
            <a:ext cx="3940908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政府收支分类科目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国库集中支付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部门预决算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社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保基金制度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企业会计准则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2011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27651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三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、如何开展会计信息化建设</a:t>
              </a:r>
              <a:endParaRPr lang="zh-CN" altLang="en-US" sz="3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0588" y="1062038"/>
            <a:ext cx="736282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719455"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寻求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现代化的管理手段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，借助现代信息技术，实现财务管理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向规范化、精细化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转变。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914400"/>
            <a:ext cx="7971745" cy="3848913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0" y="1004441"/>
            <a:ext cx="8650661" cy="37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9431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3673475" y="2377078"/>
            <a:ext cx="1384300" cy="1990725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3784600" y="2612028"/>
            <a:ext cx="1146175" cy="236538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差旅申请</a:t>
            </a:r>
          </a:p>
        </p:txBody>
      </p:sp>
      <p:sp>
        <p:nvSpPr>
          <p:cNvPr id="93" name="矩形 92"/>
          <p:cNvSpPr/>
          <p:nvPr/>
        </p:nvSpPr>
        <p:spPr bwMode="auto">
          <a:xfrm>
            <a:off x="3911600" y="2237378"/>
            <a:ext cx="866775" cy="282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财务管理</a:t>
            </a:r>
          </a:p>
        </p:txBody>
      </p:sp>
      <p:sp>
        <p:nvSpPr>
          <p:cNvPr id="94" name="圆角矩形 93"/>
          <p:cNvSpPr/>
          <p:nvPr/>
        </p:nvSpPr>
        <p:spPr bwMode="auto">
          <a:xfrm>
            <a:off x="5418365" y="2362287"/>
            <a:ext cx="1023938" cy="1606550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5505678" y="2598825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凭证生成</a:t>
            </a:r>
          </a:p>
        </p:txBody>
      </p:sp>
      <p:sp>
        <p:nvSpPr>
          <p:cNvPr id="96" name="圆角矩形 95"/>
          <p:cNvSpPr/>
          <p:nvPr/>
        </p:nvSpPr>
        <p:spPr bwMode="auto">
          <a:xfrm>
            <a:off x="5505678" y="2924262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明细账</a:t>
            </a:r>
          </a:p>
        </p:txBody>
      </p:sp>
      <p:sp>
        <p:nvSpPr>
          <p:cNvPr id="97" name="圆角矩形 96"/>
          <p:cNvSpPr/>
          <p:nvPr/>
        </p:nvSpPr>
        <p:spPr bwMode="auto">
          <a:xfrm>
            <a:off x="5505678" y="3259225"/>
            <a:ext cx="839787" cy="28098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账</a:t>
            </a:r>
          </a:p>
        </p:txBody>
      </p:sp>
      <p:sp>
        <p:nvSpPr>
          <p:cNvPr id="98" name="圆角矩形 97"/>
          <p:cNvSpPr/>
          <p:nvPr/>
        </p:nvSpPr>
        <p:spPr bwMode="auto">
          <a:xfrm>
            <a:off x="5505678" y="3587837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结余结转</a:t>
            </a:r>
          </a:p>
        </p:txBody>
      </p:sp>
      <p:sp>
        <p:nvSpPr>
          <p:cNvPr id="99" name="矩形 98"/>
          <p:cNvSpPr/>
          <p:nvPr/>
        </p:nvSpPr>
        <p:spPr bwMode="auto">
          <a:xfrm>
            <a:off x="5477103" y="2222587"/>
            <a:ext cx="866775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核算</a:t>
            </a: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管理</a:t>
            </a:r>
          </a:p>
        </p:txBody>
      </p:sp>
      <p:sp>
        <p:nvSpPr>
          <p:cNvPr id="104" name="椭圆 103"/>
          <p:cNvSpPr/>
          <p:nvPr/>
        </p:nvSpPr>
        <p:spPr bwMode="auto">
          <a:xfrm>
            <a:off x="2581275" y="2699341"/>
            <a:ext cx="755650" cy="7556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</a:t>
            </a:r>
          </a:p>
        </p:txBody>
      </p:sp>
      <p:sp>
        <p:nvSpPr>
          <p:cNvPr id="107" name="圆角矩形 106"/>
          <p:cNvSpPr/>
          <p:nvPr/>
        </p:nvSpPr>
        <p:spPr bwMode="auto">
          <a:xfrm>
            <a:off x="3784600" y="2893016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</a:t>
            </a:r>
          </a:p>
        </p:txBody>
      </p:sp>
      <p:sp>
        <p:nvSpPr>
          <p:cNvPr id="108" name="圆角矩形 107"/>
          <p:cNvSpPr/>
          <p:nvPr/>
        </p:nvSpPr>
        <p:spPr bwMode="auto">
          <a:xfrm>
            <a:off x="3779838" y="3175591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借还款</a:t>
            </a:r>
          </a:p>
        </p:txBody>
      </p:sp>
      <p:sp>
        <p:nvSpPr>
          <p:cNvPr id="109" name="圆角矩形 108"/>
          <p:cNvSpPr/>
          <p:nvPr/>
        </p:nvSpPr>
        <p:spPr bwMode="auto">
          <a:xfrm>
            <a:off x="3779838" y="3454991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银行日记账</a:t>
            </a:r>
          </a:p>
        </p:txBody>
      </p:sp>
      <p:sp>
        <p:nvSpPr>
          <p:cNvPr id="110" name="圆角矩形 109"/>
          <p:cNvSpPr/>
          <p:nvPr/>
        </p:nvSpPr>
        <p:spPr bwMode="auto">
          <a:xfrm>
            <a:off x="3784600" y="3740741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现金记账、对比</a:t>
            </a:r>
          </a:p>
        </p:txBody>
      </p:sp>
      <p:sp>
        <p:nvSpPr>
          <p:cNvPr id="111" name="圆角矩形 110"/>
          <p:cNvSpPr/>
          <p:nvPr/>
        </p:nvSpPr>
        <p:spPr bwMode="auto">
          <a:xfrm>
            <a:off x="3779838" y="4018553"/>
            <a:ext cx="1146175" cy="227013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往来资金</a:t>
            </a:r>
          </a:p>
        </p:txBody>
      </p:sp>
      <p:sp>
        <p:nvSpPr>
          <p:cNvPr id="119" name="圆角矩形 118"/>
          <p:cNvSpPr/>
          <p:nvPr/>
        </p:nvSpPr>
        <p:spPr bwMode="auto">
          <a:xfrm>
            <a:off x="7413376" y="2701925"/>
            <a:ext cx="1201285" cy="280988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报表</a:t>
            </a: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统计</a:t>
            </a:r>
          </a:p>
        </p:txBody>
      </p:sp>
      <p:sp>
        <p:nvSpPr>
          <p:cNvPr id="120" name="圆角矩形 119"/>
          <p:cNvSpPr/>
          <p:nvPr/>
        </p:nvSpPr>
        <p:spPr bwMode="auto">
          <a:xfrm>
            <a:off x="2834255" y="1483452"/>
            <a:ext cx="568985" cy="525463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年初预算</a:t>
            </a:r>
          </a:p>
        </p:txBody>
      </p:sp>
      <p:sp>
        <p:nvSpPr>
          <p:cNvPr id="124" name="圆角矩形 123"/>
          <p:cNvSpPr/>
          <p:nvPr/>
        </p:nvSpPr>
        <p:spPr bwMode="auto">
          <a:xfrm>
            <a:off x="4410058" y="1493124"/>
            <a:ext cx="546100" cy="527050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预算执行情况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2616200" y="1259478"/>
            <a:ext cx="2566988" cy="819150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hlinkClick r:id="rId3" action="ppaction://hlinksldjump"/>
          </p:cNvPr>
          <p:cNvSpPr/>
          <p:nvPr/>
        </p:nvSpPr>
        <p:spPr bwMode="auto">
          <a:xfrm>
            <a:off x="2754313" y="1129303"/>
            <a:ext cx="866775" cy="282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预算管理</a:t>
            </a:r>
          </a:p>
        </p:txBody>
      </p:sp>
      <p:cxnSp>
        <p:nvCxnSpPr>
          <p:cNvPr id="127" name="直接箭头连接符 126"/>
          <p:cNvCxnSpPr/>
          <p:nvPr/>
        </p:nvCxnSpPr>
        <p:spPr bwMode="auto">
          <a:xfrm flipV="1">
            <a:off x="2959100" y="2123078"/>
            <a:ext cx="0" cy="5334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>
            <a:off x="3416300" y="3113678"/>
            <a:ext cx="255588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 bwMode="auto">
          <a:xfrm>
            <a:off x="5136652" y="2680378"/>
            <a:ext cx="23018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 bwMode="auto">
          <a:xfrm>
            <a:off x="5418365" y="4232020"/>
            <a:ext cx="1019741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决算系统</a:t>
            </a:r>
          </a:p>
        </p:txBody>
      </p:sp>
      <p:cxnSp>
        <p:nvCxnSpPr>
          <p:cNvPr id="143" name="直接箭头连接符 142"/>
          <p:cNvCxnSpPr/>
          <p:nvPr/>
        </p:nvCxnSpPr>
        <p:spPr bwMode="auto">
          <a:xfrm flipV="1">
            <a:off x="5932622" y="3981900"/>
            <a:ext cx="0" cy="216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 bwMode="auto">
          <a:xfrm>
            <a:off x="5609862" y="1279661"/>
            <a:ext cx="889795" cy="517524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合同项目管理</a:t>
            </a:r>
            <a:endParaRPr lang="zh-CN" altLang="en-US" sz="1200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47" name="云形 146"/>
          <p:cNvSpPr/>
          <p:nvPr/>
        </p:nvSpPr>
        <p:spPr bwMode="auto">
          <a:xfrm>
            <a:off x="905692" y="849902"/>
            <a:ext cx="1465263" cy="3683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财政大平台</a:t>
            </a:r>
          </a:p>
        </p:txBody>
      </p:sp>
      <p:cxnSp>
        <p:nvCxnSpPr>
          <p:cNvPr id="148" name="直接箭头连接符 147"/>
          <p:cNvCxnSpPr/>
          <p:nvPr/>
        </p:nvCxnSpPr>
        <p:spPr bwMode="auto">
          <a:xfrm rot="5400000">
            <a:off x="5377657" y="1417434"/>
            <a:ext cx="0" cy="255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 bwMode="auto">
          <a:xfrm>
            <a:off x="7332186" y="3505200"/>
            <a:ext cx="1363663" cy="282575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系统和权限管理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7011195" y="1098346"/>
            <a:ext cx="194468" cy="3589339"/>
          </a:xfrm>
          <a:prstGeom prst="rightBrace">
            <a:avLst>
              <a:gd name="adj1" fmla="val 13948"/>
              <a:gd name="adj2" fmla="val 490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云形 79"/>
          <p:cNvSpPr/>
          <p:nvPr/>
        </p:nvSpPr>
        <p:spPr bwMode="auto">
          <a:xfrm>
            <a:off x="434976" y="1483452"/>
            <a:ext cx="1731962" cy="3683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预算编审系统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rot="5400000" flipV="1">
            <a:off x="2400891" y="1534887"/>
            <a:ext cx="0" cy="254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/>
          <p:nvPr/>
        </p:nvCxnSpPr>
        <p:spPr>
          <a:xfrm rot="5400000" flipH="1">
            <a:off x="2283773" y="933860"/>
            <a:ext cx="2661648" cy="4627279"/>
          </a:xfrm>
          <a:prstGeom prst="bentConnector3">
            <a:avLst>
              <a:gd name="adj1" fmla="val -8589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 bwMode="auto">
          <a:xfrm>
            <a:off x="3614043" y="1492241"/>
            <a:ext cx="568985" cy="525463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往来资金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5098324" y="1803174"/>
            <a:ext cx="457150" cy="48926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 bwMode="auto">
          <a:xfrm flipV="1">
            <a:off x="5900543" y="1856378"/>
            <a:ext cx="0" cy="324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1167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865739" y="821879"/>
            <a:ext cx="7177330" cy="4226571"/>
            <a:chOff x="-56093" y="1207739"/>
            <a:chExt cx="8788525" cy="5173589"/>
          </a:xfrm>
        </p:grpSpPr>
        <p:sp>
          <p:nvSpPr>
            <p:cNvPr id="22" name="椭圆 21"/>
            <p:cNvSpPr>
              <a:spLocks noChangeArrowheads="1"/>
            </p:cNvSpPr>
            <p:nvPr/>
          </p:nvSpPr>
          <p:spPr bwMode="auto">
            <a:xfrm>
              <a:off x="1756054" y="5385778"/>
              <a:ext cx="5631892" cy="995550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93000"/>
                    <a:lumOff val="7000"/>
                  </a:sys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  <a:extLst/>
          </p:spPr>
          <p:txBody>
            <a:bodyPr wrap="none" lIns="92075" tIns="46038" rIns="92075" bIns="46038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068002" y="2248142"/>
              <a:ext cx="3137402" cy="313826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24" name="组合 23"/>
            <p:cNvGrpSpPr>
              <a:grpSpLocks/>
            </p:cNvGrpSpPr>
            <p:nvPr/>
          </p:nvGrpSpPr>
          <p:grpSpPr bwMode="auto">
            <a:xfrm>
              <a:off x="3661728" y="1540396"/>
              <a:ext cx="1952941" cy="1830757"/>
              <a:chOff x="3661728" y="1069324"/>
              <a:chExt cx="1952941" cy="1830757"/>
            </a:xfrm>
          </p:grpSpPr>
          <p:grpSp>
            <p:nvGrpSpPr>
              <p:cNvPr id="58" name="组合 57"/>
              <p:cNvGrpSpPr>
                <a:grpSpLocks/>
              </p:cNvGrpSpPr>
              <p:nvPr/>
            </p:nvGrpSpPr>
            <p:grpSpPr bwMode="auto">
              <a:xfrm rot="355591">
                <a:off x="3661728" y="1069324"/>
                <a:ext cx="1952941" cy="1830757"/>
                <a:chOff x="2678316" y="1075371"/>
                <a:chExt cx="2715250" cy="2545371"/>
              </a:xfrm>
            </p:grpSpPr>
            <p:sp>
              <p:nvSpPr>
                <p:cNvPr id="60" name="Freeform 6"/>
                <p:cNvSpPr>
                  <a:spLocks/>
                </p:cNvSpPr>
                <p:nvPr/>
              </p:nvSpPr>
              <p:spPr bwMode="auto">
                <a:xfrm rot="21103378">
                  <a:off x="2701742" y="1445868"/>
                  <a:ext cx="2691824" cy="2174874"/>
                </a:xfrm>
                <a:custGeom>
                  <a:avLst/>
                  <a:gdLst>
                    <a:gd name="T0" fmla="*/ 0 w 106"/>
                    <a:gd name="T1" fmla="*/ 39 h 85"/>
                    <a:gd name="T2" fmla="*/ 46 w 106"/>
                    <a:gd name="T3" fmla="*/ 85 h 85"/>
                    <a:gd name="T4" fmla="*/ 106 w 106"/>
                    <a:gd name="T5" fmla="*/ 43 h 85"/>
                    <a:gd name="T6" fmla="*/ 0 w 106"/>
                    <a:gd name="T7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85">
                      <a:moveTo>
                        <a:pt x="0" y="39"/>
                      </a:moveTo>
                      <a:cubicBezTo>
                        <a:pt x="0" y="39"/>
                        <a:pt x="6" y="80"/>
                        <a:pt x="46" y="85"/>
                      </a:cubicBezTo>
                      <a:cubicBezTo>
                        <a:pt x="46" y="85"/>
                        <a:pt x="53" y="38"/>
                        <a:pt x="106" y="43"/>
                      </a:cubicBezTo>
                      <a:cubicBezTo>
                        <a:pt x="106" y="43"/>
                        <a:pt x="58" y="0"/>
                        <a:pt x="0" y="39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50000"/>
                  </a:sys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" name="Freeform 6"/>
                <p:cNvSpPr>
                  <a:spLocks/>
                </p:cNvSpPr>
                <p:nvPr/>
              </p:nvSpPr>
              <p:spPr bwMode="auto">
                <a:xfrm>
                  <a:off x="3853686" y="1844945"/>
                  <a:ext cx="1510772" cy="1539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29" h="1540453">
                      <a:moveTo>
                        <a:pt x="100156" y="1"/>
                      </a:moveTo>
                      <a:cubicBezTo>
                        <a:pt x="539397" y="394"/>
                        <a:pt x="906426" y="142846"/>
                        <a:pt x="1155712" y="278485"/>
                      </a:cubicBezTo>
                      <a:lnTo>
                        <a:pt x="1141001" y="263774"/>
                      </a:lnTo>
                      <a:lnTo>
                        <a:pt x="1497718" y="329088"/>
                      </a:lnTo>
                      <a:lnTo>
                        <a:pt x="1497718" y="505189"/>
                      </a:lnTo>
                      <a:cubicBezTo>
                        <a:pt x="1506593" y="512534"/>
                        <a:pt x="1511120" y="516598"/>
                        <a:pt x="1511129" y="516606"/>
                      </a:cubicBezTo>
                      <a:cubicBezTo>
                        <a:pt x="320808" y="404062"/>
                        <a:pt x="46671" y="1329502"/>
                        <a:pt x="0" y="1540453"/>
                      </a:cubicBezTo>
                      <a:lnTo>
                        <a:pt x="0" y="2761"/>
                      </a:lnTo>
                      <a:cubicBezTo>
                        <a:pt x="33768" y="743"/>
                        <a:pt x="67166" y="-29"/>
                        <a:pt x="100156" y="1"/>
                      </a:cubicBezTo>
                      <a:close/>
                    </a:path>
                  </a:pathLst>
                </a:custGeom>
                <a:solidFill>
                  <a:srgbClr val="07584E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2" name="Freeform 6"/>
                <p:cNvSpPr>
                  <a:spLocks/>
                </p:cNvSpPr>
                <p:nvPr/>
              </p:nvSpPr>
              <p:spPr bwMode="auto">
                <a:xfrm>
                  <a:off x="2678316" y="1840474"/>
                  <a:ext cx="1175647" cy="158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144" h="1579860">
                      <a:moveTo>
                        <a:pt x="1175144" y="0"/>
                      </a:moveTo>
                      <a:lnTo>
                        <a:pt x="1175144" y="1537692"/>
                      </a:lnTo>
                      <a:cubicBezTo>
                        <a:pt x="1169036" y="1564580"/>
                        <a:pt x="1166766" y="1579860"/>
                        <a:pt x="1166766" y="1579860"/>
                      </a:cubicBezTo>
                      <a:cubicBezTo>
                        <a:pt x="153833" y="1452963"/>
                        <a:pt x="1832" y="412468"/>
                        <a:pt x="1810" y="412320"/>
                      </a:cubicBezTo>
                      <a:lnTo>
                        <a:pt x="3076" y="411524"/>
                      </a:lnTo>
                      <a:lnTo>
                        <a:pt x="0" y="411739"/>
                      </a:lnTo>
                      <a:lnTo>
                        <a:pt x="0" y="240917"/>
                      </a:lnTo>
                      <a:lnTo>
                        <a:pt x="296427" y="235893"/>
                      </a:lnTo>
                      <a:lnTo>
                        <a:pt x="293970" y="240808"/>
                      </a:lnTo>
                      <a:cubicBezTo>
                        <a:pt x="605988" y="82024"/>
                        <a:pt x="903139" y="12882"/>
                        <a:pt x="1175144" y="0"/>
                      </a:cubicBezTo>
                      <a:close/>
                    </a:path>
                  </a:pathLst>
                </a:custGeom>
                <a:solidFill>
                  <a:srgbClr val="07584E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63" name="Freeform 6"/>
                <p:cNvSpPr>
                  <a:spLocks/>
                </p:cNvSpPr>
                <p:nvPr/>
              </p:nvSpPr>
              <p:spPr bwMode="auto">
                <a:xfrm>
                  <a:off x="2681749" y="1075371"/>
                  <a:ext cx="2699933" cy="2164065"/>
                </a:xfrm>
                <a:custGeom>
                  <a:avLst/>
                  <a:gdLst>
                    <a:gd name="T0" fmla="*/ 0 w 106"/>
                    <a:gd name="T1" fmla="*/ 39 h 85"/>
                    <a:gd name="T2" fmla="*/ 46 w 106"/>
                    <a:gd name="T3" fmla="*/ 85 h 85"/>
                    <a:gd name="T4" fmla="*/ 106 w 106"/>
                    <a:gd name="T5" fmla="*/ 43 h 85"/>
                    <a:gd name="T6" fmla="*/ 0 w 106"/>
                    <a:gd name="T7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85">
                      <a:moveTo>
                        <a:pt x="0" y="39"/>
                      </a:moveTo>
                      <a:cubicBezTo>
                        <a:pt x="0" y="39"/>
                        <a:pt x="6" y="80"/>
                        <a:pt x="46" y="85"/>
                      </a:cubicBezTo>
                      <a:cubicBezTo>
                        <a:pt x="46" y="85"/>
                        <a:pt x="53" y="38"/>
                        <a:pt x="106" y="43"/>
                      </a:cubicBezTo>
                      <a:cubicBezTo>
                        <a:pt x="106" y="43"/>
                        <a:pt x="58" y="0"/>
                        <a:pt x="0" y="39"/>
                      </a:cubicBezTo>
                      <a:close/>
                    </a:path>
                  </a:pathLst>
                </a:custGeom>
                <a:solidFill>
                  <a:srgbClr val="07584E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355591">
                <a:off x="3758393" y="1214615"/>
                <a:ext cx="1661877" cy="1335596"/>
              </a:xfrm>
              <a:custGeom>
                <a:avLst/>
                <a:gdLst>
                  <a:gd name="T0" fmla="*/ 0 w 106"/>
                  <a:gd name="T1" fmla="*/ 39 h 85"/>
                  <a:gd name="T2" fmla="*/ 46 w 106"/>
                  <a:gd name="T3" fmla="*/ 85 h 85"/>
                  <a:gd name="T4" fmla="*/ 106 w 106"/>
                  <a:gd name="T5" fmla="*/ 43 h 85"/>
                  <a:gd name="T6" fmla="*/ 0 w 106"/>
                  <a:gd name="T7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85">
                    <a:moveTo>
                      <a:pt x="0" y="39"/>
                    </a:moveTo>
                    <a:cubicBezTo>
                      <a:pt x="0" y="39"/>
                      <a:pt x="6" y="80"/>
                      <a:pt x="46" y="85"/>
                    </a:cubicBezTo>
                    <a:cubicBezTo>
                      <a:pt x="46" y="85"/>
                      <a:pt x="53" y="38"/>
                      <a:pt x="106" y="43"/>
                    </a:cubicBezTo>
                    <a:cubicBezTo>
                      <a:pt x="106" y="43"/>
                      <a:pt x="58" y="0"/>
                      <a:pt x="0" y="39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36000">
                    <a:sysClr val="window" lastClr="FFFFFF">
                      <a:alpha val="0"/>
                    </a:sysClr>
                  </a:gs>
                </a:gsLst>
                <a:lin ang="18900000" scaled="1"/>
              </a:gradFill>
              <a:ln w="3175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36000">
                      <a:sysClr val="window" lastClr="FFFFFF">
                        <a:alpha val="0"/>
                      </a:sysClr>
                    </a:gs>
                  </a:gsLst>
                  <a:lin ang="16200000" scaled="1"/>
                  <a:tileRect/>
                </a:gra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组合 24"/>
            <p:cNvGrpSpPr>
              <a:grpSpLocks/>
            </p:cNvGrpSpPr>
            <p:nvPr/>
          </p:nvGrpSpPr>
          <p:grpSpPr bwMode="auto">
            <a:xfrm>
              <a:off x="2394592" y="2846726"/>
              <a:ext cx="1812796" cy="1941597"/>
              <a:chOff x="2394592" y="2375654"/>
              <a:chExt cx="1812796" cy="1941597"/>
            </a:xfrm>
          </p:grpSpPr>
          <p:grpSp>
            <p:nvGrpSpPr>
              <p:cNvPr id="52" name="组合 51"/>
              <p:cNvGrpSpPr>
                <a:grpSpLocks/>
              </p:cNvGrpSpPr>
              <p:nvPr/>
            </p:nvGrpSpPr>
            <p:grpSpPr bwMode="auto">
              <a:xfrm rot="-5044409">
                <a:off x="2330191" y="2440055"/>
                <a:ext cx="1941597" cy="1812796"/>
                <a:chOff x="2698057" y="1081909"/>
                <a:chExt cx="2699479" cy="2520399"/>
              </a:xfrm>
            </p:grpSpPr>
            <p:sp>
              <p:nvSpPr>
                <p:cNvPr id="54" name="Freeform 6"/>
                <p:cNvSpPr>
                  <a:spLocks/>
                </p:cNvSpPr>
                <p:nvPr/>
              </p:nvSpPr>
              <p:spPr bwMode="auto">
                <a:xfrm rot="21103378">
                  <a:off x="2709336" y="1445607"/>
                  <a:ext cx="2688200" cy="2156701"/>
                </a:xfrm>
                <a:custGeom>
                  <a:avLst/>
                  <a:gdLst>
                    <a:gd name="T0" fmla="*/ 0 w 106"/>
                    <a:gd name="T1" fmla="*/ 39 h 85"/>
                    <a:gd name="T2" fmla="*/ 46 w 106"/>
                    <a:gd name="T3" fmla="*/ 85 h 85"/>
                    <a:gd name="T4" fmla="*/ 106 w 106"/>
                    <a:gd name="T5" fmla="*/ 43 h 85"/>
                    <a:gd name="T6" fmla="*/ 0 w 106"/>
                    <a:gd name="T7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85">
                      <a:moveTo>
                        <a:pt x="0" y="39"/>
                      </a:moveTo>
                      <a:cubicBezTo>
                        <a:pt x="0" y="39"/>
                        <a:pt x="6" y="80"/>
                        <a:pt x="46" y="85"/>
                      </a:cubicBezTo>
                      <a:cubicBezTo>
                        <a:pt x="46" y="85"/>
                        <a:pt x="53" y="38"/>
                        <a:pt x="106" y="43"/>
                      </a:cubicBezTo>
                      <a:cubicBezTo>
                        <a:pt x="106" y="43"/>
                        <a:pt x="58" y="0"/>
                        <a:pt x="0" y="39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50000"/>
                  </a:sys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5" name="Freeform 6"/>
                <p:cNvSpPr>
                  <a:spLocks/>
                </p:cNvSpPr>
                <p:nvPr/>
              </p:nvSpPr>
              <p:spPr bwMode="auto">
                <a:xfrm>
                  <a:off x="3870922" y="1827248"/>
                  <a:ext cx="1512956" cy="1540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29" h="1540453">
                      <a:moveTo>
                        <a:pt x="100156" y="1"/>
                      </a:moveTo>
                      <a:cubicBezTo>
                        <a:pt x="539397" y="394"/>
                        <a:pt x="906426" y="142846"/>
                        <a:pt x="1155712" y="278485"/>
                      </a:cubicBezTo>
                      <a:lnTo>
                        <a:pt x="1141001" y="263774"/>
                      </a:lnTo>
                      <a:lnTo>
                        <a:pt x="1497718" y="329088"/>
                      </a:lnTo>
                      <a:lnTo>
                        <a:pt x="1497718" y="505189"/>
                      </a:lnTo>
                      <a:cubicBezTo>
                        <a:pt x="1506593" y="512534"/>
                        <a:pt x="1511120" y="516598"/>
                        <a:pt x="1511129" y="516606"/>
                      </a:cubicBezTo>
                      <a:cubicBezTo>
                        <a:pt x="320808" y="404062"/>
                        <a:pt x="46671" y="1329502"/>
                        <a:pt x="0" y="1540453"/>
                      </a:cubicBezTo>
                      <a:lnTo>
                        <a:pt x="0" y="2761"/>
                      </a:lnTo>
                      <a:cubicBezTo>
                        <a:pt x="33768" y="743"/>
                        <a:pt x="67166" y="-29"/>
                        <a:pt x="100156" y="1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2698057" y="1847131"/>
                  <a:ext cx="1175242" cy="158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144" h="1579860">
                      <a:moveTo>
                        <a:pt x="1175144" y="0"/>
                      </a:moveTo>
                      <a:lnTo>
                        <a:pt x="1175144" y="1537692"/>
                      </a:lnTo>
                      <a:cubicBezTo>
                        <a:pt x="1169036" y="1564580"/>
                        <a:pt x="1166766" y="1579860"/>
                        <a:pt x="1166766" y="1579860"/>
                      </a:cubicBezTo>
                      <a:cubicBezTo>
                        <a:pt x="153833" y="1452963"/>
                        <a:pt x="1832" y="412468"/>
                        <a:pt x="1810" y="412320"/>
                      </a:cubicBezTo>
                      <a:lnTo>
                        <a:pt x="3076" y="411524"/>
                      </a:lnTo>
                      <a:lnTo>
                        <a:pt x="0" y="411739"/>
                      </a:lnTo>
                      <a:lnTo>
                        <a:pt x="0" y="240917"/>
                      </a:lnTo>
                      <a:lnTo>
                        <a:pt x="296427" y="235893"/>
                      </a:lnTo>
                      <a:lnTo>
                        <a:pt x="293970" y="240808"/>
                      </a:lnTo>
                      <a:cubicBezTo>
                        <a:pt x="605988" y="82024"/>
                        <a:pt x="903139" y="12882"/>
                        <a:pt x="1175144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2706758" y="1081909"/>
                  <a:ext cx="2685497" cy="2153999"/>
                </a:xfrm>
                <a:custGeom>
                  <a:avLst/>
                  <a:gdLst>
                    <a:gd name="T0" fmla="*/ 0 w 106"/>
                    <a:gd name="T1" fmla="*/ 39 h 85"/>
                    <a:gd name="T2" fmla="*/ 46 w 106"/>
                    <a:gd name="T3" fmla="*/ 85 h 85"/>
                    <a:gd name="T4" fmla="*/ 106 w 106"/>
                    <a:gd name="T5" fmla="*/ 43 h 85"/>
                    <a:gd name="T6" fmla="*/ 0 w 106"/>
                    <a:gd name="T7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85">
                      <a:moveTo>
                        <a:pt x="0" y="39"/>
                      </a:moveTo>
                      <a:cubicBezTo>
                        <a:pt x="0" y="39"/>
                        <a:pt x="6" y="80"/>
                        <a:pt x="46" y="85"/>
                      </a:cubicBezTo>
                      <a:cubicBezTo>
                        <a:pt x="46" y="85"/>
                        <a:pt x="53" y="38"/>
                        <a:pt x="106" y="43"/>
                      </a:cubicBezTo>
                      <a:cubicBezTo>
                        <a:pt x="106" y="43"/>
                        <a:pt x="58" y="0"/>
                        <a:pt x="0" y="39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6350" cap="flat" cmpd="sng" algn="ctr">
                  <a:solidFill>
                    <a:srgbClr val="FFC000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6550645">
                <a:off x="2383491" y="2721988"/>
                <a:ext cx="1661877" cy="1335596"/>
              </a:xfrm>
              <a:custGeom>
                <a:avLst/>
                <a:gdLst>
                  <a:gd name="T0" fmla="*/ 0 w 106"/>
                  <a:gd name="T1" fmla="*/ 39 h 85"/>
                  <a:gd name="T2" fmla="*/ 46 w 106"/>
                  <a:gd name="T3" fmla="*/ 85 h 85"/>
                  <a:gd name="T4" fmla="*/ 106 w 106"/>
                  <a:gd name="T5" fmla="*/ 43 h 85"/>
                  <a:gd name="T6" fmla="*/ 0 w 106"/>
                  <a:gd name="T7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85">
                    <a:moveTo>
                      <a:pt x="0" y="39"/>
                    </a:moveTo>
                    <a:cubicBezTo>
                      <a:pt x="0" y="39"/>
                      <a:pt x="6" y="80"/>
                      <a:pt x="46" y="85"/>
                    </a:cubicBezTo>
                    <a:cubicBezTo>
                      <a:pt x="46" y="85"/>
                      <a:pt x="53" y="38"/>
                      <a:pt x="106" y="43"/>
                    </a:cubicBezTo>
                    <a:cubicBezTo>
                      <a:pt x="106" y="43"/>
                      <a:pt x="58" y="0"/>
                      <a:pt x="0" y="39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36000">
                    <a:sysClr val="window" lastClr="FFFFFF">
                      <a:alpha val="0"/>
                    </a:sysClr>
                  </a:gs>
                </a:gsLst>
                <a:lin ang="18900000" scaled="1"/>
              </a:gradFill>
              <a:ln w="3175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36000">
                      <a:sysClr val="window" lastClr="FFFFFF">
                        <a:alpha val="0"/>
                      </a:sysClr>
                    </a:gs>
                  </a:gsLst>
                  <a:lin ang="16200000" scaled="1"/>
                  <a:tileRect/>
                </a:gra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6" name="组合 25"/>
            <p:cNvGrpSpPr>
              <a:grpSpLocks/>
            </p:cNvGrpSpPr>
            <p:nvPr/>
          </p:nvGrpSpPr>
          <p:grpSpPr bwMode="auto">
            <a:xfrm>
              <a:off x="3681668" y="4222553"/>
              <a:ext cx="1937060" cy="1832588"/>
              <a:chOff x="3681668" y="3751481"/>
              <a:chExt cx="1937060" cy="1832588"/>
            </a:xfrm>
          </p:grpSpPr>
          <p:grpSp>
            <p:nvGrpSpPr>
              <p:cNvPr id="46" name="组合 45"/>
              <p:cNvGrpSpPr>
                <a:grpSpLocks/>
              </p:cNvGrpSpPr>
              <p:nvPr/>
            </p:nvGrpSpPr>
            <p:grpSpPr bwMode="auto">
              <a:xfrm rot="-10444409">
                <a:off x="3681668" y="3751481"/>
                <a:ext cx="1937060" cy="1832588"/>
                <a:chOff x="2720050" y="1085710"/>
                <a:chExt cx="2693170" cy="2547917"/>
              </a:xfrm>
            </p:grpSpPr>
            <p:sp>
              <p:nvSpPr>
                <p:cNvPr id="48" name="Freeform 6"/>
                <p:cNvSpPr>
                  <a:spLocks/>
                </p:cNvSpPr>
                <p:nvPr/>
              </p:nvSpPr>
              <p:spPr bwMode="auto">
                <a:xfrm rot="21103378">
                  <a:off x="2743017" y="1466859"/>
                  <a:ext cx="2670203" cy="2166768"/>
                </a:xfrm>
                <a:custGeom>
                  <a:avLst/>
                  <a:gdLst>
                    <a:gd name="T0" fmla="*/ 0 w 106"/>
                    <a:gd name="T1" fmla="*/ 39 h 85"/>
                    <a:gd name="T2" fmla="*/ 46 w 106"/>
                    <a:gd name="T3" fmla="*/ 85 h 85"/>
                    <a:gd name="T4" fmla="*/ 106 w 106"/>
                    <a:gd name="T5" fmla="*/ 43 h 85"/>
                    <a:gd name="T6" fmla="*/ 0 w 106"/>
                    <a:gd name="T7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85">
                      <a:moveTo>
                        <a:pt x="0" y="39"/>
                      </a:moveTo>
                      <a:cubicBezTo>
                        <a:pt x="0" y="39"/>
                        <a:pt x="6" y="80"/>
                        <a:pt x="46" y="85"/>
                      </a:cubicBezTo>
                      <a:cubicBezTo>
                        <a:pt x="46" y="85"/>
                        <a:pt x="53" y="38"/>
                        <a:pt x="106" y="43"/>
                      </a:cubicBezTo>
                      <a:cubicBezTo>
                        <a:pt x="106" y="43"/>
                        <a:pt x="58" y="0"/>
                        <a:pt x="0" y="39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50000"/>
                  </a:sys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6"/>
                <p:cNvSpPr>
                  <a:spLocks/>
                </p:cNvSpPr>
                <p:nvPr/>
              </p:nvSpPr>
              <p:spPr bwMode="auto">
                <a:xfrm>
                  <a:off x="3874280" y="1837287"/>
                  <a:ext cx="1508070" cy="1556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29" h="1540453">
                      <a:moveTo>
                        <a:pt x="100156" y="1"/>
                      </a:moveTo>
                      <a:cubicBezTo>
                        <a:pt x="539397" y="394"/>
                        <a:pt x="906426" y="142846"/>
                        <a:pt x="1155712" y="278485"/>
                      </a:cubicBezTo>
                      <a:lnTo>
                        <a:pt x="1141001" y="263774"/>
                      </a:lnTo>
                      <a:lnTo>
                        <a:pt x="1497718" y="329088"/>
                      </a:lnTo>
                      <a:lnTo>
                        <a:pt x="1497718" y="505189"/>
                      </a:lnTo>
                      <a:cubicBezTo>
                        <a:pt x="1506593" y="512534"/>
                        <a:pt x="1511120" y="516598"/>
                        <a:pt x="1511129" y="516606"/>
                      </a:cubicBezTo>
                      <a:cubicBezTo>
                        <a:pt x="320808" y="404062"/>
                        <a:pt x="46671" y="1329502"/>
                        <a:pt x="0" y="1540453"/>
                      </a:cubicBezTo>
                      <a:lnTo>
                        <a:pt x="0" y="2761"/>
                      </a:lnTo>
                      <a:cubicBezTo>
                        <a:pt x="33768" y="743"/>
                        <a:pt x="67166" y="-29"/>
                        <a:pt x="100156" y="1"/>
                      </a:cubicBezTo>
                      <a:close/>
                    </a:path>
                  </a:pathLst>
                </a:custGeom>
                <a:solidFill>
                  <a:srgbClr val="07584E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0" name="Freeform 6"/>
                <p:cNvSpPr>
                  <a:spLocks/>
                </p:cNvSpPr>
                <p:nvPr/>
              </p:nvSpPr>
              <p:spPr bwMode="auto">
                <a:xfrm>
                  <a:off x="2726107" y="1841518"/>
                  <a:ext cx="1159431" cy="158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144" h="1579860">
                      <a:moveTo>
                        <a:pt x="1175144" y="0"/>
                      </a:moveTo>
                      <a:lnTo>
                        <a:pt x="1175144" y="1537692"/>
                      </a:lnTo>
                      <a:cubicBezTo>
                        <a:pt x="1169036" y="1564580"/>
                        <a:pt x="1166766" y="1579860"/>
                        <a:pt x="1166766" y="1579860"/>
                      </a:cubicBezTo>
                      <a:cubicBezTo>
                        <a:pt x="153833" y="1452963"/>
                        <a:pt x="1832" y="412468"/>
                        <a:pt x="1810" y="412320"/>
                      </a:cubicBezTo>
                      <a:lnTo>
                        <a:pt x="3076" y="411524"/>
                      </a:lnTo>
                      <a:lnTo>
                        <a:pt x="0" y="411739"/>
                      </a:lnTo>
                      <a:lnTo>
                        <a:pt x="0" y="240917"/>
                      </a:lnTo>
                      <a:lnTo>
                        <a:pt x="296427" y="235893"/>
                      </a:lnTo>
                      <a:lnTo>
                        <a:pt x="293970" y="240808"/>
                      </a:lnTo>
                      <a:cubicBezTo>
                        <a:pt x="605988" y="82024"/>
                        <a:pt x="903139" y="12882"/>
                        <a:pt x="1175144" y="0"/>
                      </a:cubicBezTo>
                      <a:close/>
                    </a:path>
                  </a:pathLst>
                </a:custGeom>
                <a:solidFill>
                  <a:srgbClr val="07584E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51" name="Freeform 6"/>
                <p:cNvSpPr>
                  <a:spLocks/>
                </p:cNvSpPr>
                <p:nvPr/>
              </p:nvSpPr>
              <p:spPr bwMode="auto">
                <a:xfrm>
                  <a:off x="2720050" y="1085710"/>
                  <a:ext cx="2681013" cy="2172171"/>
                </a:xfrm>
                <a:custGeom>
                  <a:avLst/>
                  <a:gdLst>
                    <a:gd name="T0" fmla="*/ 0 w 106"/>
                    <a:gd name="T1" fmla="*/ 39 h 85"/>
                    <a:gd name="T2" fmla="*/ 46 w 106"/>
                    <a:gd name="T3" fmla="*/ 85 h 85"/>
                    <a:gd name="T4" fmla="*/ 106 w 106"/>
                    <a:gd name="T5" fmla="*/ 43 h 85"/>
                    <a:gd name="T6" fmla="*/ 0 w 106"/>
                    <a:gd name="T7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85">
                      <a:moveTo>
                        <a:pt x="0" y="39"/>
                      </a:moveTo>
                      <a:cubicBezTo>
                        <a:pt x="0" y="39"/>
                        <a:pt x="6" y="80"/>
                        <a:pt x="46" y="85"/>
                      </a:cubicBezTo>
                      <a:cubicBezTo>
                        <a:pt x="46" y="85"/>
                        <a:pt x="53" y="38"/>
                        <a:pt x="106" y="43"/>
                      </a:cubicBezTo>
                      <a:cubicBezTo>
                        <a:pt x="106" y="43"/>
                        <a:pt x="58" y="0"/>
                        <a:pt x="0" y="39"/>
                      </a:cubicBezTo>
                      <a:close/>
                    </a:path>
                  </a:pathLst>
                </a:custGeom>
                <a:solidFill>
                  <a:srgbClr val="07584E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11131079">
                <a:off x="3894056" y="4115200"/>
                <a:ext cx="1661877" cy="1335596"/>
              </a:xfrm>
              <a:custGeom>
                <a:avLst/>
                <a:gdLst>
                  <a:gd name="T0" fmla="*/ 0 w 106"/>
                  <a:gd name="T1" fmla="*/ 39 h 85"/>
                  <a:gd name="T2" fmla="*/ 46 w 106"/>
                  <a:gd name="T3" fmla="*/ 85 h 85"/>
                  <a:gd name="T4" fmla="*/ 106 w 106"/>
                  <a:gd name="T5" fmla="*/ 43 h 85"/>
                  <a:gd name="T6" fmla="*/ 0 w 106"/>
                  <a:gd name="T7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85">
                    <a:moveTo>
                      <a:pt x="0" y="39"/>
                    </a:moveTo>
                    <a:cubicBezTo>
                      <a:pt x="0" y="39"/>
                      <a:pt x="6" y="80"/>
                      <a:pt x="46" y="85"/>
                    </a:cubicBezTo>
                    <a:cubicBezTo>
                      <a:pt x="46" y="85"/>
                      <a:pt x="53" y="38"/>
                      <a:pt x="106" y="43"/>
                    </a:cubicBezTo>
                    <a:cubicBezTo>
                      <a:pt x="106" y="43"/>
                      <a:pt x="58" y="0"/>
                      <a:pt x="0" y="39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36000">
                    <a:sysClr val="window" lastClr="FFFFFF">
                      <a:alpha val="0"/>
                    </a:sysClr>
                  </a:gs>
                </a:gsLst>
                <a:lin ang="18900000" scaled="1"/>
              </a:gradFill>
              <a:ln w="3175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36000">
                      <a:sysClr val="window" lastClr="FFFFFF">
                        <a:alpha val="0"/>
                      </a:sysClr>
                    </a:gs>
                  </a:gsLst>
                  <a:lin ang="16200000" scaled="1"/>
                  <a:tileRect/>
                </a:gra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7" name="组合 26"/>
            <p:cNvGrpSpPr>
              <a:grpSpLocks/>
            </p:cNvGrpSpPr>
            <p:nvPr/>
          </p:nvGrpSpPr>
          <p:grpSpPr bwMode="auto">
            <a:xfrm>
              <a:off x="5046558" y="2829166"/>
              <a:ext cx="1813931" cy="1950942"/>
              <a:chOff x="5046558" y="2358094"/>
              <a:chExt cx="1813931" cy="1950942"/>
            </a:xfrm>
          </p:grpSpPr>
          <p:grpSp>
            <p:nvGrpSpPr>
              <p:cNvPr id="40" name="组合 39"/>
              <p:cNvGrpSpPr>
                <a:grpSpLocks/>
              </p:cNvGrpSpPr>
              <p:nvPr/>
            </p:nvGrpSpPr>
            <p:grpSpPr bwMode="auto">
              <a:xfrm rot="5755591">
                <a:off x="4978053" y="2426599"/>
                <a:ext cx="1950942" cy="1813931"/>
                <a:chOff x="2688395" y="1099579"/>
                <a:chExt cx="2712471" cy="2521978"/>
              </a:xfrm>
            </p:grpSpPr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 rot="21103378">
                  <a:off x="2699159" y="1464856"/>
                  <a:ext cx="2701707" cy="2156701"/>
                </a:xfrm>
                <a:custGeom>
                  <a:avLst/>
                  <a:gdLst>
                    <a:gd name="T0" fmla="*/ 0 w 106"/>
                    <a:gd name="T1" fmla="*/ 39 h 85"/>
                    <a:gd name="T2" fmla="*/ 46 w 106"/>
                    <a:gd name="T3" fmla="*/ 85 h 85"/>
                    <a:gd name="T4" fmla="*/ 106 w 106"/>
                    <a:gd name="T5" fmla="*/ 43 h 85"/>
                    <a:gd name="T6" fmla="*/ 0 w 106"/>
                    <a:gd name="T7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85">
                      <a:moveTo>
                        <a:pt x="0" y="39"/>
                      </a:moveTo>
                      <a:cubicBezTo>
                        <a:pt x="0" y="39"/>
                        <a:pt x="6" y="80"/>
                        <a:pt x="46" y="85"/>
                      </a:cubicBezTo>
                      <a:cubicBezTo>
                        <a:pt x="46" y="85"/>
                        <a:pt x="53" y="38"/>
                        <a:pt x="106" y="43"/>
                      </a:cubicBezTo>
                      <a:cubicBezTo>
                        <a:pt x="106" y="43"/>
                        <a:pt x="58" y="0"/>
                        <a:pt x="0" y="39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50000"/>
                  </a:sys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3865142" y="1865746"/>
                  <a:ext cx="1512956" cy="153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29" h="1540453">
                      <a:moveTo>
                        <a:pt x="100156" y="1"/>
                      </a:moveTo>
                      <a:cubicBezTo>
                        <a:pt x="539397" y="394"/>
                        <a:pt x="906426" y="142846"/>
                        <a:pt x="1155712" y="278485"/>
                      </a:cubicBezTo>
                      <a:lnTo>
                        <a:pt x="1141001" y="263774"/>
                      </a:lnTo>
                      <a:lnTo>
                        <a:pt x="1497718" y="329088"/>
                      </a:lnTo>
                      <a:lnTo>
                        <a:pt x="1497718" y="505189"/>
                      </a:lnTo>
                      <a:cubicBezTo>
                        <a:pt x="1506593" y="512534"/>
                        <a:pt x="1511120" y="516598"/>
                        <a:pt x="1511129" y="516606"/>
                      </a:cubicBezTo>
                      <a:cubicBezTo>
                        <a:pt x="320808" y="404062"/>
                        <a:pt x="46671" y="1329502"/>
                        <a:pt x="0" y="1540453"/>
                      </a:cubicBezTo>
                      <a:lnTo>
                        <a:pt x="0" y="2761"/>
                      </a:lnTo>
                      <a:cubicBezTo>
                        <a:pt x="33768" y="743"/>
                        <a:pt x="67166" y="-29"/>
                        <a:pt x="100156" y="1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6"/>
                <p:cNvSpPr>
                  <a:spLocks/>
                </p:cNvSpPr>
                <p:nvPr/>
              </p:nvSpPr>
              <p:spPr bwMode="auto">
                <a:xfrm>
                  <a:off x="2697929" y="1885056"/>
                  <a:ext cx="1175242" cy="158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144" h="1579860">
                      <a:moveTo>
                        <a:pt x="1175144" y="0"/>
                      </a:moveTo>
                      <a:lnTo>
                        <a:pt x="1175144" y="1537692"/>
                      </a:lnTo>
                      <a:cubicBezTo>
                        <a:pt x="1169036" y="1564580"/>
                        <a:pt x="1166766" y="1579860"/>
                        <a:pt x="1166766" y="1579860"/>
                      </a:cubicBezTo>
                      <a:cubicBezTo>
                        <a:pt x="153833" y="1452963"/>
                        <a:pt x="1832" y="412468"/>
                        <a:pt x="1810" y="412320"/>
                      </a:cubicBezTo>
                      <a:lnTo>
                        <a:pt x="3076" y="411524"/>
                      </a:lnTo>
                      <a:lnTo>
                        <a:pt x="0" y="411739"/>
                      </a:lnTo>
                      <a:lnTo>
                        <a:pt x="0" y="240917"/>
                      </a:lnTo>
                      <a:lnTo>
                        <a:pt x="296427" y="235893"/>
                      </a:lnTo>
                      <a:lnTo>
                        <a:pt x="293970" y="240808"/>
                      </a:lnTo>
                      <a:cubicBezTo>
                        <a:pt x="605988" y="82024"/>
                        <a:pt x="903139" y="12882"/>
                        <a:pt x="1175144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2688395" y="1099579"/>
                  <a:ext cx="2693601" cy="2156701"/>
                </a:xfrm>
                <a:custGeom>
                  <a:avLst/>
                  <a:gdLst>
                    <a:gd name="T0" fmla="*/ 0 w 106"/>
                    <a:gd name="T1" fmla="*/ 39 h 85"/>
                    <a:gd name="T2" fmla="*/ 46 w 106"/>
                    <a:gd name="T3" fmla="*/ 85 h 85"/>
                    <a:gd name="T4" fmla="*/ 106 w 106"/>
                    <a:gd name="T5" fmla="*/ 43 h 85"/>
                    <a:gd name="T6" fmla="*/ 0 w 106"/>
                    <a:gd name="T7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85">
                      <a:moveTo>
                        <a:pt x="0" y="39"/>
                      </a:moveTo>
                      <a:cubicBezTo>
                        <a:pt x="0" y="39"/>
                        <a:pt x="6" y="80"/>
                        <a:pt x="46" y="85"/>
                      </a:cubicBezTo>
                      <a:cubicBezTo>
                        <a:pt x="46" y="85"/>
                        <a:pt x="53" y="38"/>
                        <a:pt x="106" y="43"/>
                      </a:cubicBezTo>
                      <a:cubicBezTo>
                        <a:pt x="106" y="43"/>
                        <a:pt x="58" y="0"/>
                        <a:pt x="0" y="39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31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5766299">
                <a:off x="5221023" y="2632926"/>
                <a:ext cx="1661877" cy="1335596"/>
              </a:xfrm>
              <a:custGeom>
                <a:avLst/>
                <a:gdLst>
                  <a:gd name="T0" fmla="*/ 0 w 106"/>
                  <a:gd name="T1" fmla="*/ 39 h 85"/>
                  <a:gd name="T2" fmla="*/ 46 w 106"/>
                  <a:gd name="T3" fmla="*/ 85 h 85"/>
                  <a:gd name="T4" fmla="*/ 106 w 106"/>
                  <a:gd name="T5" fmla="*/ 43 h 85"/>
                  <a:gd name="T6" fmla="*/ 0 w 106"/>
                  <a:gd name="T7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85">
                    <a:moveTo>
                      <a:pt x="0" y="39"/>
                    </a:moveTo>
                    <a:cubicBezTo>
                      <a:pt x="0" y="39"/>
                      <a:pt x="6" y="80"/>
                      <a:pt x="46" y="85"/>
                    </a:cubicBezTo>
                    <a:cubicBezTo>
                      <a:pt x="46" y="85"/>
                      <a:pt x="53" y="38"/>
                      <a:pt x="106" y="43"/>
                    </a:cubicBezTo>
                    <a:cubicBezTo>
                      <a:pt x="106" y="43"/>
                      <a:pt x="58" y="0"/>
                      <a:pt x="0" y="39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36000">
                    <a:sysClr val="window" lastClr="FFFFFF">
                      <a:alpha val="0"/>
                    </a:sysClr>
                  </a:gs>
                </a:gsLst>
                <a:lin ang="18900000" scaled="1"/>
              </a:gradFill>
              <a:ln w="3175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36000">
                      <a:sysClr val="window" lastClr="FFFFFF">
                        <a:alpha val="0"/>
                      </a:sysClr>
                    </a:gs>
                  </a:gsLst>
                  <a:lin ang="16200000" scaled="1"/>
                  <a:tileRect/>
                </a:gra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</p:grpSp>
        <p:sp>
          <p:nvSpPr>
            <p:cNvPr id="28" name="任意多边形 27"/>
            <p:cNvSpPr/>
            <p:nvPr/>
          </p:nvSpPr>
          <p:spPr>
            <a:xfrm>
              <a:off x="4784438" y="1694329"/>
              <a:ext cx="2019678" cy="468312"/>
            </a:xfrm>
            <a:custGeom>
              <a:avLst/>
              <a:gdLst>
                <a:gd name="connsiteX0" fmla="*/ 0 w 2286000"/>
                <a:gd name="connsiteY0" fmla="*/ 472440 h 472440"/>
                <a:gd name="connsiteX1" fmla="*/ 472440 w 2286000"/>
                <a:gd name="connsiteY1" fmla="*/ 0 h 472440"/>
                <a:gd name="connsiteX2" fmla="*/ 2286000 w 2286000"/>
                <a:gd name="connsiteY2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472440">
                  <a:moveTo>
                    <a:pt x="0" y="472440"/>
                  </a:moveTo>
                  <a:lnTo>
                    <a:pt x="472440" y="0"/>
                  </a:lnTo>
                  <a:lnTo>
                    <a:pt x="2286000" y="0"/>
                  </a:lnTo>
                </a:path>
              </a:pathLst>
            </a:custGeom>
            <a:noFill/>
            <a:ln w="25400" cap="flat" cmpd="sng" algn="ctr">
              <a:solidFill>
                <a:srgbClr val="07584E"/>
              </a:solidFill>
              <a:prstDash val="sysDot"/>
              <a:headEnd type="oval"/>
              <a:tailEnd type="oval"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2123282" y="3122582"/>
              <a:ext cx="954440" cy="637370"/>
            </a:xfrm>
            <a:custGeom>
              <a:avLst/>
              <a:gdLst>
                <a:gd name="connsiteX0" fmla="*/ 0 w 2286000"/>
                <a:gd name="connsiteY0" fmla="*/ 472440 h 472440"/>
                <a:gd name="connsiteX1" fmla="*/ 472440 w 2286000"/>
                <a:gd name="connsiteY1" fmla="*/ 0 h 472440"/>
                <a:gd name="connsiteX2" fmla="*/ 2286000 w 2286000"/>
                <a:gd name="connsiteY2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472440">
                  <a:moveTo>
                    <a:pt x="0" y="472440"/>
                  </a:moveTo>
                  <a:lnTo>
                    <a:pt x="472440" y="0"/>
                  </a:lnTo>
                  <a:lnTo>
                    <a:pt x="2286000" y="0"/>
                  </a:lnTo>
                </a:path>
              </a:pathLst>
            </a:custGeom>
            <a:noFill/>
            <a:ln w="25400" cap="flat" cmpd="sng" algn="ctr">
              <a:solidFill>
                <a:srgbClr val="FFC000"/>
              </a:solidFill>
              <a:prstDash val="sysDot"/>
              <a:headEnd type="oval"/>
              <a:tailEnd type="oval"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2123282" y="5275648"/>
              <a:ext cx="2320978" cy="0"/>
            </a:xfrm>
            <a:prstGeom prst="line">
              <a:avLst/>
            </a:prstGeom>
            <a:noFill/>
            <a:ln w="25400" cap="flat" cmpd="sng" algn="ctr">
              <a:solidFill>
                <a:srgbClr val="07584E"/>
              </a:solidFill>
              <a:prstDash val="sysDot"/>
              <a:headEnd type="oval"/>
              <a:tailEnd type="oval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>
              <a:off x="6090717" y="4203001"/>
              <a:ext cx="713399" cy="0"/>
            </a:xfrm>
            <a:prstGeom prst="line">
              <a:avLst/>
            </a:prstGeom>
            <a:noFill/>
            <a:ln w="25400" cap="flat" cmpd="sng" algn="ctr">
              <a:solidFill>
                <a:srgbClr val="FFC000"/>
              </a:solidFill>
              <a:prstDash val="sysDot"/>
              <a:headEnd type="oval"/>
              <a:tailEnd type="oval"/>
            </a:ln>
            <a:effectLst/>
          </p:spPr>
        </p:cxnSp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 flipH="1">
              <a:off x="6851254" y="1207739"/>
              <a:ext cx="1786414" cy="48976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统计分析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46018" y="1694329"/>
              <a:ext cx="1584251" cy="46637"/>
            </a:xfrm>
            <a:prstGeom prst="rect">
              <a:avLst/>
            </a:prstGeom>
            <a:solidFill>
              <a:srgbClr val="07584E"/>
            </a:solidFill>
            <a:ln w="25400" cap="flat" cmpd="sng" algn="ctr">
              <a:solidFill>
                <a:srgbClr val="07584E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6946018" y="3679659"/>
              <a:ext cx="1786414" cy="48976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内控规范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46018" y="4177739"/>
              <a:ext cx="1584251" cy="46637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-56093" y="2591207"/>
              <a:ext cx="2578834" cy="48976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noProof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数据处理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5746" y="3077887"/>
              <a:ext cx="1584251" cy="44694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74066" y="4794766"/>
              <a:ext cx="1786414" cy="48976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实时监管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75746" y="5254272"/>
              <a:ext cx="1584251" cy="44694"/>
            </a:xfrm>
            <a:prstGeom prst="rect">
              <a:avLst/>
            </a:prstGeom>
            <a:solidFill>
              <a:srgbClr val="07584E"/>
            </a:solidFill>
            <a:ln w="25400" cap="flat" cmpd="sng" algn="ctr">
              <a:solidFill>
                <a:srgbClr val="07584E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</p:grpSp>
      <p:sp>
        <p:nvSpPr>
          <p:cNvPr id="16" name="TextBox 11"/>
          <p:cNvSpPr txBox="1">
            <a:spLocks noChangeArrowheads="1"/>
          </p:cNvSpPr>
          <p:nvPr/>
        </p:nvSpPr>
        <p:spPr bwMode="auto">
          <a:xfrm flipH="1">
            <a:off x="1218409" y="866284"/>
            <a:ext cx="1473198" cy="107721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自动处理，极</a:t>
            </a:r>
            <a:r>
              <a:rPr lang="zh-CN" altLang="en-US" sz="16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大减少核算等传统的事务性财务工作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 flipH="1">
            <a:off x="1159793" y="2935435"/>
            <a:ext cx="149066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latin typeface="楷体" panose="02010609060101010101" charset="-122"/>
                <a:ea typeface="楷体" panose="02010609060101010101" charset="-122"/>
              </a:rPr>
              <a:t>数据共享，实时监管财务收支和管理工作</a:t>
            </a:r>
            <a:endParaRPr lang="en-US" altLang="zh-CN" sz="1600" kern="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 flipH="1">
            <a:off x="6398419" y="1303536"/>
            <a:ext cx="1711325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latin typeface="楷体" panose="02010609060101010101" charset="-122"/>
                <a:ea typeface="楷体" panose="02010609060101010101" charset="-122"/>
              </a:rPr>
              <a:t>多种类型报表</a:t>
            </a:r>
            <a:endParaRPr lang="en-US" altLang="zh-CN" sz="1600" kern="0" dirty="0">
              <a:latin typeface="楷体" panose="02010609060101010101" charset="-122"/>
              <a:ea typeface="楷体" panose="020106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latin typeface="楷体" panose="02010609060101010101" charset="-122"/>
                <a:ea typeface="楷体" panose="02010609060101010101" charset="-122"/>
              </a:rPr>
              <a:t>多角度统计分析</a:t>
            </a:r>
            <a:endParaRPr lang="en-US" altLang="zh-CN" sz="1600" kern="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 flipH="1">
            <a:off x="6489150" y="3319661"/>
            <a:ext cx="1589087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latin typeface="楷体" panose="02010609060101010101" charset="-122"/>
                <a:ea typeface="楷体" panose="02010609060101010101" charset="-122"/>
              </a:rPr>
              <a:t>规范业务关键环节财务标准，</a:t>
            </a:r>
            <a:endParaRPr lang="en-US" altLang="zh-CN" sz="1600" kern="0" dirty="0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latin typeface="楷体" panose="02010609060101010101" charset="-122"/>
                <a:ea typeface="楷体" panose="02010609060101010101" charset="-122"/>
              </a:rPr>
              <a:t>控制不合规范的财务活动，防</a:t>
            </a:r>
            <a:r>
              <a:rPr lang="zh-CN" altLang="en-US" sz="1600" kern="0" dirty="0" smtClean="0">
                <a:latin typeface="楷体" panose="02010609060101010101" charset="-122"/>
                <a:ea typeface="楷体" panose="02010609060101010101" charset="-122"/>
              </a:rPr>
              <a:t>控风险</a:t>
            </a:r>
            <a:endParaRPr lang="en-US" altLang="zh-CN" sz="1600" kern="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32380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832643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（一）数据处理</a:t>
            </a:r>
            <a:r>
              <a:rPr lang="zh-CN" altLang="en-US" sz="1800" kern="0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en-US" sz="18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自动处理，极大减少核算等传统的事务性财务</a:t>
            </a:r>
            <a:r>
              <a:rPr lang="zh-CN" altLang="en-US" sz="1800" kern="0" dirty="0" smtClean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工作）</a:t>
            </a:r>
            <a:endParaRPr lang="en-US" altLang="zh-CN" sz="1800" kern="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65" name="TextBox 11"/>
          <p:cNvSpPr txBox="1">
            <a:spLocks noChangeArrowheads="1"/>
          </p:cNvSpPr>
          <p:nvPr/>
        </p:nvSpPr>
        <p:spPr bwMode="auto">
          <a:xfrm flipH="1">
            <a:off x="736599" y="1205233"/>
            <a:ext cx="780952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报销单据填报后自动生成凭证</a:t>
            </a:r>
            <a:endParaRPr lang="en-US" altLang="zh-CN" sz="1800" kern="0" dirty="0">
              <a:solidFill>
                <a:prstClr val="black">
                  <a:lumMod val="75000"/>
                  <a:lumOff val="2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3" y="1656626"/>
            <a:ext cx="7774276" cy="33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345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820933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（一）数据处理</a:t>
            </a:r>
            <a:r>
              <a:rPr lang="zh-CN" altLang="en-US" sz="1800" kern="0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en-US" sz="18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自动处理，极大减少核算等传统的事务性财务工作）</a:t>
            </a:r>
            <a:endParaRPr lang="en-US" altLang="zh-CN" sz="2400" kern="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65" name="TextBox 11"/>
          <p:cNvSpPr txBox="1">
            <a:spLocks noChangeArrowheads="1"/>
          </p:cNvSpPr>
          <p:nvPr/>
        </p:nvSpPr>
        <p:spPr bwMode="auto">
          <a:xfrm flipH="1">
            <a:off x="736599" y="1205233"/>
            <a:ext cx="780952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可在核算系统中反向查询报销单据</a:t>
            </a:r>
            <a:endParaRPr lang="en-US" altLang="zh-CN" sz="1800" kern="0" dirty="0">
              <a:solidFill>
                <a:prstClr val="black">
                  <a:lumMod val="75000"/>
                  <a:lumOff val="2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2" y="1656626"/>
            <a:ext cx="7768539" cy="33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61200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568700" y="-879475"/>
            <a:ext cx="1755775" cy="1755775"/>
            <a:chOff x="2894659" y="1465288"/>
            <a:chExt cx="1727827" cy="1727827"/>
          </a:xfrm>
        </p:grpSpPr>
        <p:grpSp>
          <p:nvGrpSpPr>
            <p:cNvPr id="14386" name="组合 4"/>
            <p:cNvGrpSpPr/>
            <p:nvPr/>
          </p:nvGrpSpPr>
          <p:grpSpPr bwMode="auto"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 rot="1771504">
            <a:off x="3576638" y="379413"/>
            <a:ext cx="271462" cy="271462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 rot="1771504">
            <a:off x="5178425" y="38100"/>
            <a:ext cx="271463" cy="271463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 rot="1771504">
            <a:off x="4219575" y="449263"/>
            <a:ext cx="217488" cy="217487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 rot="1771504">
            <a:off x="4695825" y="474663"/>
            <a:ext cx="401638" cy="40163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 rot="1771504">
            <a:off x="3506788" y="-101600"/>
            <a:ext cx="166687" cy="165100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 rot="1771504">
            <a:off x="3898900" y="815975"/>
            <a:ext cx="203200" cy="203200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897313" y="-11113"/>
            <a:ext cx="1090612" cy="523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目 录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1775729" y="1615306"/>
            <a:ext cx="56165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一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、什么是会计信息化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1770966" y="2433259"/>
            <a:ext cx="6406377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二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、为什么发展会计信息化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1770967" y="3235427"/>
            <a:ext cx="5034782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三、如何开展会计信息化建设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ac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9" grpId="0"/>
      <p:bldP spid="70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lexibleLine"/>
          <p:cNvSpPr/>
          <p:nvPr/>
        </p:nvSpPr>
        <p:spPr>
          <a:xfrm rot="1849820">
            <a:off x="2156127" y="3328907"/>
            <a:ext cx="1060983" cy="493831"/>
          </a:xfrm>
          <a:custGeom>
            <a:avLst/>
            <a:gdLst/>
            <a:ahLst/>
            <a:cxnLst/>
            <a:rect l="0" t="0" r="0" b="0"/>
            <a:pathLst>
              <a:path w="934800" h="435100" fill="none">
                <a:moveTo>
                  <a:pt x="0" y="0"/>
                </a:moveTo>
                <a:cubicBezTo>
                  <a:pt x="0" y="195795"/>
                  <a:pt x="514140" y="435100"/>
                  <a:pt x="934800" y="435100"/>
                </a:cubicBezTo>
              </a:path>
            </a:pathLst>
          </a:custGeom>
          <a:noFill/>
          <a:ln w="7600" cap="flat">
            <a:solidFill>
              <a:sysClr val="window" lastClr="FFFFFF">
                <a:lumMod val="50000"/>
              </a:sysClr>
            </a:solidFill>
            <a:prstDash val="dash"/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（二）统计分析</a:t>
            </a:r>
            <a:r>
              <a:rPr lang="zh-CN" altLang="en-US" sz="1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</a:t>
            </a:r>
            <a:r>
              <a:rPr lang="zh-CN" altLang="en-US" sz="1800" kern="0" dirty="0" smtClean="0">
                <a:latin typeface="楷体" panose="02010609060101010101" charset="-122"/>
                <a:ea typeface="楷体" panose="02010609060101010101" charset="-122"/>
              </a:rPr>
              <a:t>多种</a:t>
            </a:r>
            <a:r>
              <a:rPr lang="zh-CN" altLang="en-US" sz="1800" kern="0" dirty="0">
                <a:latin typeface="楷体" panose="02010609060101010101" charset="-122"/>
                <a:ea typeface="楷体" panose="02010609060101010101" charset="-122"/>
              </a:rPr>
              <a:t>类型</a:t>
            </a:r>
            <a:r>
              <a:rPr lang="zh-CN" altLang="en-US" sz="1800" kern="0" dirty="0" smtClean="0">
                <a:latin typeface="楷体" panose="02010609060101010101" charset="-122"/>
                <a:ea typeface="楷体" panose="02010609060101010101" charset="-122"/>
              </a:rPr>
              <a:t>报表，</a:t>
            </a:r>
            <a:r>
              <a:rPr lang="zh-CN" altLang="en-US" sz="1800" kern="0" dirty="0">
                <a:latin typeface="楷体" panose="02010609060101010101" charset="-122"/>
                <a:ea typeface="楷体" panose="02010609060101010101" charset="-122"/>
              </a:rPr>
              <a:t>多角度</a:t>
            </a:r>
            <a:r>
              <a:rPr lang="zh-CN" altLang="en-US" sz="1800" kern="0" dirty="0" smtClean="0">
                <a:latin typeface="楷体" panose="02010609060101010101" charset="-122"/>
                <a:ea typeface="楷体" panose="02010609060101010101" charset="-122"/>
              </a:rPr>
              <a:t>统计分析）</a:t>
            </a:r>
            <a:endParaRPr lang="en-US" altLang="zh-CN" sz="2400" kern="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FlexibleLine"/>
          <p:cNvSpPr/>
          <p:nvPr/>
        </p:nvSpPr>
        <p:spPr>
          <a:xfrm>
            <a:off x="2402605" y="2496464"/>
            <a:ext cx="1060983" cy="601655"/>
          </a:xfrm>
          <a:custGeom>
            <a:avLst/>
            <a:gdLst/>
            <a:ahLst/>
            <a:cxnLst/>
            <a:rect l="0" t="0" r="0" b="0"/>
            <a:pathLst>
              <a:path w="934800" h="530100" fill="none">
                <a:moveTo>
                  <a:pt x="0" y="0"/>
                </a:moveTo>
                <a:cubicBezTo>
                  <a:pt x="0" y="-238545"/>
                  <a:pt x="514140" y="-530100"/>
                  <a:pt x="934800" y="-530100"/>
                </a:cubicBezTo>
              </a:path>
            </a:pathLst>
          </a:custGeom>
          <a:noFill/>
          <a:ln w="7600" cap="flat">
            <a:solidFill>
              <a:sysClr val="window" lastClr="FFFFFF">
                <a:lumMod val="50000"/>
              </a:sysClr>
            </a:solidFill>
            <a:prstDash val="dash"/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lexibleLine"/>
          <p:cNvSpPr/>
          <p:nvPr/>
        </p:nvSpPr>
        <p:spPr>
          <a:xfrm>
            <a:off x="2402605" y="2496466"/>
            <a:ext cx="1060983" cy="493831"/>
          </a:xfrm>
          <a:custGeom>
            <a:avLst/>
            <a:gdLst/>
            <a:ahLst/>
            <a:cxnLst/>
            <a:rect l="0" t="0" r="0" b="0"/>
            <a:pathLst>
              <a:path w="934800" h="435100" fill="none">
                <a:moveTo>
                  <a:pt x="0" y="0"/>
                </a:moveTo>
                <a:cubicBezTo>
                  <a:pt x="0" y="195795"/>
                  <a:pt x="514140" y="435100"/>
                  <a:pt x="934800" y="435100"/>
                </a:cubicBezTo>
              </a:path>
            </a:pathLst>
          </a:custGeom>
          <a:noFill/>
          <a:ln w="7600" cap="flat">
            <a:solidFill>
              <a:sysClr val="window" lastClr="FFFFFF">
                <a:lumMod val="50000"/>
              </a:sysClr>
            </a:solidFill>
            <a:prstDash val="dash"/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8"/>
          <p:cNvGrpSpPr/>
          <p:nvPr/>
        </p:nvGrpSpPr>
        <p:grpSpPr>
          <a:xfrm>
            <a:off x="4653953" y="1894811"/>
            <a:ext cx="172519" cy="461485"/>
            <a:chOff x="9058971" y="3034893"/>
            <a:chExt cx="232386" cy="621631"/>
          </a:xfrm>
        </p:grpSpPr>
        <p:sp>
          <p:nvSpPr>
            <p:cNvPr id="67" name="FlexibleLine"/>
            <p:cNvSpPr/>
            <p:nvPr/>
          </p:nvSpPr>
          <p:spPr>
            <a:xfrm>
              <a:off x="9058971" y="3034893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lexibleLine"/>
            <p:cNvSpPr/>
            <p:nvPr/>
          </p:nvSpPr>
          <p:spPr>
            <a:xfrm>
              <a:off x="9058971" y="3034893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lexibleLine"/>
            <p:cNvSpPr/>
            <p:nvPr/>
          </p:nvSpPr>
          <p:spPr>
            <a:xfrm>
              <a:off x="9058971" y="3034893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9"/>
          <p:cNvGrpSpPr/>
          <p:nvPr/>
        </p:nvGrpSpPr>
        <p:grpSpPr>
          <a:xfrm>
            <a:off x="4697082" y="2990298"/>
            <a:ext cx="172519" cy="461485"/>
            <a:chOff x="9117067" y="4510540"/>
            <a:chExt cx="232386" cy="621631"/>
          </a:xfrm>
        </p:grpSpPr>
        <p:sp>
          <p:nvSpPr>
            <p:cNvPr id="62" name="FlexibleLine"/>
            <p:cNvSpPr/>
            <p:nvPr/>
          </p:nvSpPr>
          <p:spPr>
            <a:xfrm>
              <a:off x="9117067" y="4510540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lexibleLine"/>
            <p:cNvSpPr/>
            <p:nvPr/>
          </p:nvSpPr>
          <p:spPr>
            <a:xfrm>
              <a:off x="9117067" y="4510540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lexibleLine"/>
            <p:cNvSpPr/>
            <p:nvPr/>
          </p:nvSpPr>
          <p:spPr>
            <a:xfrm>
              <a:off x="9117067" y="4510540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Freeform 246"/>
          <p:cNvSpPr/>
          <p:nvPr/>
        </p:nvSpPr>
        <p:spPr>
          <a:xfrm>
            <a:off x="4826470" y="1433326"/>
            <a:ext cx="2312883" cy="250151"/>
          </a:xfrm>
          <a:custGeom>
            <a:avLst/>
            <a:gdLst/>
            <a:ahLst/>
            <a:cxnLst/>
            <a:rect l="0" t="0" r="0" b="0"/>
            <a:pathLst>
              <a:path w="744800" h="220400" fill="none">
                <a:moveTo>
                  <a:pt x="0" y="220400"/>
                </a:moveTo>
                <a:lnTo>
                  <a:pt x="7448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Text 4673"/>
          <p:cNvSpPr txBox="1"/>
          <p:nvPr/>
        </p:nvSpPr>
        <p:spPr>
          <a:xfrm>
            <a:off x="4907269" y="1413542"/>
            <a:ext cx="1615359" cy="226142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财政预算资金使用情况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44"/>
          <p:cNvSpPr/>
          <p:nvPr/>
        </p:nvSpPr>
        <p:spPr>
          <a:xfrm>
            <a:off x="4826477" y="1769737"/>
            <a:ext cx="1992576" cy="249813"/>
          </a:xfrm>
          <a:custGeom>
            <a:avLst/>
            <a:gdLst/>
            <a:ahLst/>
            <a:cxnLst/>
            <a:rect l="0" t="0" r="0" b="0"/>
            <a:pathLst>
              <a:path w="1208400" h="220400" fill="none">
                <a:moveTo>
                  <a:pt x="0" y="220400"/>
                </a:moveTo>
                <a:lnTo>
                  <a:pt x="12084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Text 4674"/>
          <p:cNvSpPr txBox="1"/>
          <p:nvPr/>
        </p:nvSpPr>
        <p:spPr>
          <a:xfrm>
            <a:off x="4907268" y="1769400"/>
            <a:ext cx="1615360" cy="241861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部门预算资金使用情况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42"/>
          <p:cNvSpPr/>
          <p:nvPr/>
        </p:nvSpPr>
        <p:spPr>
          <a:xfrm>
            <a:off x="4826476" y="2106146"/>
            <a:ext cx="654054" cy="249477"/>
          </a:xfrm>
          <a:custGeom>
            <a:avLst/>
            <a:gdLst/>
            <a:ahLst/>
            <a:cxnLst/>
            <a:rect l="0" t="0" r="0" b="0"/>
            <a:pathLst>
              <a:path w="1109600" h="220400" fill="none">
                <a:moveTo>
                  <a:pt x="0" y="220400"/>
                </a:moveTo>
                <a:lnTo>
                  <a:pt x="1109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4675"/>
          <p:cNvSpPr txBox="1"/>
          <p:nvPr/>
        </p:nvSpPr>
        <p:spPr>
          <a:xfrm>
            <a:off x="4907270" y="2132020"/>
            <a:ext cx="957525" cy="215648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240"/>
          <p:cNvSpPr/>
          <p:nvPr/>
        </p:nvSpPr>
        <p:spPr>
          <a:xfrm>
            <a:off x="4869605" y="2528813"/>
            <a:ext cx="1949448" cy="250150"/>
          </a:xfrm>
          <a:custGeom>
            <a:avLst/>
            <a:gdLst/>
            <a:ahLst/>
            <a:cxnLst/>
            <a:rect l="0" t="0" r="0" b="0"/>
            <a:pathLst>
              <a:path w="1717600" h="220400" fill="none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Text 4676"/>
          <p:cNvSpPr txBox="1"/>
          <p:nvPr/>
        </p:nvSpPr>
        <p:spPr>
          <a:xfrm>
            <a:off x="4950399" y="2528811"/>
            <a:ext cx="1791018" cy="241526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银行日记账、现金日记账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238"/>
          <p:cNvSpPr/>
          <p:nvPr/>
        </p:nvSpPr>
        <p:spPr>
          <a:xfrm>
            <a:off x="4869600" y="2865223"/>
            <a:ext cx="1871817" cy="250150"/>
          </a:xfrm>
          <a:custGeom>
            <a:avLst/>
            <a:gdLst/>
            <a:ahLst/>
            <a:cxnLst/>
            <a:rect l="0" t="0" r="0" b="0"/>
            <a:pathLst>
              <a:path w="1649200" h="220400" fill="none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Text 4677"/>
          <p:cNvSpPr txBox="1"/>
          <p:nvPr/>
        </p:nvSpPr>
        <p:spPr>
          <a:xfrm>
            <a:off x="4950396" y="2891098"/>
            <a:ext cx="4111542" cy="215312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明细查询（人员差旅报销明细查询、部门报销单据查询等）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236"/>
          <p:cNvSpPr/>
          <p:nvPr/>
        </p:nvSpPr>
        <p:spPr>
          <a:xfrm>
            <a:off x="4869602" y="3201632"/>
            <a:ext cx="1302508" cy="250150"/>
          </a:xfrm>
          <a:custGeom>
            <a:avLst/>
            <a:gdLst/>
            <a:ahLst/>
            <a:cxnLst/>
            <a:rect l="0" t="0" r="0" b="0"/>
            <a:pathLst>
              <a:path w="1147600" h="220400" fill="none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Text 4678"/>
          <p:cNvSpPr txBox="1"/>
          <p:nvPr/>
        </p:nvSpPr>
        <p:spPr>
          <a:xfrm>
            <a:off x="4950395" y="3227508"/>
            <a:ext cx="980190" cy="215648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自定义查询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64355" y="3645300"/>
            <a:ext cx="1001194" cy="1001194"/>
            <a:chOff x="2258730" y="2112361"/>
            <a:chExt cx="950138" cy="950136"/>
          </a:xfrm>
        </p:grpSpPr>
        <p:grpSp>
          <p:nvGrpSpPr>
            <p:cNvPr id="58" name="组合 57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0" name="同心圆 5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59" name="TextBox 87"/>
            <p:cNvSpPr txBox="1"/>
            <p:nvPr/>
          </p:nvSpPr>
          <p:spPr>
            <a:xfrm>
              <a:off x="2382340" y="2302433"/>
              <a:ext cx="669125" cy="5860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核算管理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80889" y="1745284"/>
            <a:ext cx="1614910" cy="1614913"/>
            <a:chOff x="1403648" y="1115468"/>
            <a:chExt cx="1294414" cy="1294414"/>
          </a:xfrm>
        </p:grpSpPr>
        <p:sp>
          <p:nvSpPr>
            <p:cNvPr id="53" name="椭圆 52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rgbClr val="BFBF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81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7" name="同心圆 56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5" name="TextBox 93"/>
            <p:cNvSpPr txBox="1"/>
            <p:nvPr/>
          </p:nvSpPr>
          <p:spPr>
            <a:xfrm>
              <a:off x="1680424" y="1418288"/>
              <a:ext cx="725958" cy="66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统计报表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09482" y="1393961"/>
            <a:ext cx="897093" cy="897092"/>
            <a:chOff x="2258730" y="2112361"/>
            <a:chExt cx="950138" cy="950136"/>
          </a:xfrm>
        </p:grpSpPr>
        <p:grpSp>
          <p:nvGrpSpPr>
            <p:cNvPr id="49" name="组合 48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50" name="TextBox 98"/>
            <p:cNvSpPr txBox="1"/>
            <p:nvPr/>
          </p:nvSpPr>
          <p:spPr>
            <a:xfrm>
              <a:off x="2359862" y="2261454"/>
              <a:ext cx="752955" cy="651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预算管理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90807" y="2578409"/>
            <a:ext cx="1001194" cy="1001194"/>
            <a:chOff x="2258730" y="2112361"/>
            <a:chExt cx="950138" cy="950136"/>
          </a:xfrm>
        </p:grpSpPr>
        <p:grpSp>
          <p:nvGrpSpPr>
            <p:cNvPr id="45" name="组合 44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46" name="TextBox 103"/>
            <p:cNvSpPr txBox="1"/>
            <p:nvPr/>
          </p:nvSpPr>
          <p:spPr>
            <a:xfrm>
              <a:off x="2393466" y="2302433"/>
              <a:ext cx="648225" cy="5841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财务管理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Group 9"/>
          <p:cNvGrpSpPr/>
          <p:nvPr/>
        </p:nvGrpSpPr>
        <p:grpSpPr>
          <a:xfrm>
            <a:off x="3654982" y="4249341"/>
            <a:ext cx="172519" cy="461485"/>
            <a:chOff x="9117067" y="4510540"/>
            <a:chExt cx="232386" cy="621631"/>
          </a:xfrm>
        </p:grpSpPr>
        <p:sp>
          <p:nvSpPr>
            <p:cNvPr id="42" name="FlexibleLine"/>
            <p:cNvSpPr/>
            <p:nvPr/>
          </p:nvSpPr>
          <p:spPr>
            <a:xfrm>
              <a:off x="9117067" y="4510540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lexibleLine"/>
            <p:cNvSpPr/>
            <p:nvPr/>
          </p:nvSpPr>
          <p:spPr>
            <a:xfrm>
              <a:off x="9117067" y="4510540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lexibleLine"/>
            <p:cNvSpPr/>
            <p:nvPr/>
          </p:nvSpPr>
          <p:spPr>
            <a:xfrm>
              <a:off x="9117067" y="4510540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ysClr val="window" lastClr="FFFFFF">
                  <a:lumMod val="50000"/>
                </a:sysClr>
              </a:solidFill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Freeform 240"/>
          <p:cNvSpPr/>
          <p:nvPr/>
        </p:nvSpPr>
        <p:spPr>
          <a:xfrm>
            <a:off x="3827505" y="3787856"/>
            <a:ext cx="1949448" cy="250150"/>
          </a:xfrm>
          <a:custGeom>
            <a:avLst/>
            <a:gdLst/>
            <a:ahLst/>
            <a:cxnLst/>
            <a:rect l="0" t="0" r="0" b="0"/>
            <a:pathLst>
              <a:path w="1717600" h="220400" fill="none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" name="Text 4676"/>
          <p:cNvSpPr txBox="1"/>
          <p:nvPr/>
        </p:nvSpPr>
        <p:spPr>
          <a:xfrm>
            <a:off x="3896576" y="3766838"/>
            <a:ext cx="3231054" cy="282787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资产负债表、序时表、科目日记账等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238"/>
          <p:cNvSpPr/>
          <p:nvPr/>
        </p:nvSpPr>
        <p:spPr>
          <a:xfrm>
            <a:off x="3827499" y="4124265"/>
            <a:ext cx="1871817" cy="250150"/>
          </a:xfrm>
          <a:custGeom>
            <a:avLst/>
            <a:gdLst/>
            <a:ahLst/>
            <a:cxnLst/>
            <a:rect l="0" t="0" r="0" b="0"/>
            <a:pathLst>
              <a:path w="1649200" h="220400" fill="none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" name="Text 4677"/>
          <p:cNvSpPr txBox="1"/>
          <p:nvPr/>
        </p:nvSpPr>
        <p:spPr>
          <a:xfrm>
            <a:off x="3908294" y="4165827"/>
            <a:ext cx="2910759" cy="199962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执行情况表（基本支出、项目支出等）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236"/>
          <p:cNvSpPr/>
          <p:nvPr/>
        </p:nvSpPr>
        <p:spPr>
          <a:xfrm>
            <a:off x="3827501" y="4460674"/>
            <a:ext cx="1302508" cy="250150"/>
          </a:xfrm>
          <a:custGeom>
            <a:avLst/>
            <a:gdLst/>
            <a:ahLst/>
            <a:cxnLst/>
            <a:rect l="0" t="0" r="0" b="0"/>
            <a:pathLst>
              <a:path w="1147600" h="220400" fill="none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Text 4678"/>
          <p:cNvSpPr txBox="1"/>
          <p:nvPr/>
        </p:nvSpPr>
        <p:spPr>
          <a:xfrm>
            <a:off x="3908294" y="4486551"/>
            <a:ext cx="980190" cy="215648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出纳对账表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16200000" flipH="1">
            <a:off x="4615019" y="3468194"/>
            <a:ext cx="445477" cy="139022"/>
            <a:chOff x="7877908" y="1999538"/>
            <a:chExt cx="445477" cy="139022"/>
          </a:xfrm>
        </p:grpSpPr>
        <p:sp>
          <p:nvSpPr>
            <p:cNvPr id="3" name="弧形 2"/>
            <p:cNvSpPr/>
            <p:nvPr/>
          </p:nvSpPr>
          <p:spPr>
            <a:xfrm>
              <a:off x="8135815" y="2007827"/>
              <a:ext cx="187570" cy="130733"/>
            </a:xfrm>
            <a:prstGeom prst="arc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7877908" y="1999538"/>
              <a:ext cx="34449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3" idx="2"/>
            </p:cNvCxnSpPr>
            <p:nvPr/>
          </p:nvCxnSpPr>
          <p:spPr>
            <a:xfrm>
              <a:off x="8323385" y="2073194"/>
              <a:ext cx="0" cy="3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reeform 236"/>
          <p:cNvSpPr/>
          <p:nvPr/>
        </p:nvSpPr>
        <p:spPr>
          <a:xfrm>
            <a:off x="4857880" y="3529877"/>
            <a:ext cx="1060983" cy="241524"/>
          </a:xfrm>
          <a:custGeom>
            <a:avLst/>
            <a:gdLst/>
            <a:ahLst/>
            <a:cxnLst/>
            <a:rect l="0" t="0" r="0" b="0"/>
            <a:pathLst>
              <a:path w="1147600" h="220400" fill="none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" name="Text 4678"/>
          <p:cNvSpPr txBox="1"/>
          <p:nvPr/>
        </p:nvSpPr>
        <p:spPr>
          <a:xfrm>
            <a:off x="4938673" y="3555753"/>
            <a:ext cx="980190" cy="215648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 rot="16200000" flipH="1">
            <a:off x="3559944" y="4722560"/>
            <a:ext cx="445477" cy="139022"/>
            <a:chOff x="7877908" y="1999538"/>
            <a:chExt cx="445477" cy="139022"/>
          </a:xfrm>
        </p:grpSpPr>
        <p:sp>
          <p:nvSpPr>
            <p:cNvPr id="80" name="弧形 79"/>
            <p:cNvSpPr/>
            <p:nvPr/>
          </p:nvSpPr>
          <p:spPr>
            <a:xfrm>
              <a:off x="8135815" y="2007827"/>
              <a:ext cx="187570" cy="130733"/>
            </a:xfrm>
            <a:prstGeom prst="arc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/>
            <p:nvPr/>
          </p:nvCxnSpPr>
          <p:spPr>
            <a:xfrm flipH="1">
              <a:off x="7877908" y="1999538"/>
              <a:ext cx="34449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80" idx="2"/>
            </p:cNvCxnSpPr>
            <p:nvPr/>
          </p:nvCxnSpPr>
          <p:spPr>
            <a:xfrm>
              <a:off x="8323385" y="2073194"/>
              <a:ext cx="0" cy="3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 236"/>
          <p:cNvSpPr/>
          <p:nvPr/>
        </p:nvSpPr>
        <p:spPr>
          <a:xfrm>
            <a:off x="3802805" y="4784243"/>
            <a:ext cx="1060983" cy="241524"/>
          </a:xfrm>
          <a:custGeom>
            <a:avLst/>
            <a:gdLst/>
            <a:ahLst/>
            <a:cxnLst/>
            <a:rect l="0" t="0" r="0" b="0"/>
            <a:pathLst>
              <a:path w="1147600" h="220400" fill="none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rgbClr val="FFC000"/>
            </a:solidFill>
            <a:bevel/>
            <a:tailEnd type="oval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" name="Text 4678"/>
          <p:cNvSpPr txBox="1"/>
          <p:nvPr/>
        </p:nvSpPr>
        <p:spPr>
          <a:xfrm>
            <a:off x="3883598" y="4810119"/>
            <a:ext cx="980190" cy="215648"/>
          </a:xfrm>
          <a:prstGeom prst="rect">
            <a:avLst/>
          </a:prstGeom>
          <a:noFill/>
        </p:spPr>
        <p:txBody>
          <a:bodyPr wrap="square" lIns="35572" tIns="17786" rIns="35572" bIns="17786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176983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（二）统计分析 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（资产负债表）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3" y="1291809"/>
            <a:ext cx="8431830" cy="35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2857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（二）统计分析 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（现金使用对比）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2" y="1291809"/>
            <a:ext cx="8422221" cy="35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553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</a:t>
            </a:r>
            <a:r>
              <a:rPr lang="zh-CN" altLang="en-US" sz="2400" dirty="0">
                <a:latin typeface="黑体" panose="02010600030101010101" pitchFamily="49" charset="-122"/>
                <a:ea typeface="黑体" panose="02010600030101010101" pitchFamily="49" charset="-122"/>
              </a:rPr>
              <a:t>三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）内控规范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（关键业务环节控制，防控风险）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5" y="1291809"/>
            <a:ext cx="8375328" cy="35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0251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</a:t>
            </a:r>
            <a:r>
              <a:rPr lang="zh-CN" altLang="en-US" sz="2400" dirty="0">
                <a:latin typeface="黑体" panose="02010600030101010101" pitchFamily="49" charset="-122"/>
                <a:ea typeface="黑体" panose="02010600030101010101" pitchFamily="49" charset="-122"/>
              </a:rPr>
              <a:t>三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）内控规范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（关键业务环节控制，防控风险）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0" y="1291809"/>
            <a:ext cx="8527728" cy="36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00710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</a:t>
            </a:r>
            <a:r>
              <a:rPr lang="zh-CN" altLang="en-US" sz="2400" dirty="0">
                <a:latin typeface="黑体" panose="02010600030101010101" pitchFamily="49" charset="-122"/>
                <a:ea typeface="黑体" panose="02010600030101010101" pitchFamily="49" charset="-122"/>
              </a:rPr>
              <a:t>三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）内控规范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（关键业务环节控制，防控风险）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291809"/>
            <a:ext cx="8267724" cy="3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4962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（四）实时监管 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（财政预算资金使用情况表）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291809"/>
            <a:ext cx="8286116" cy="35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59235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（四）实时监管 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（指标金额汇总统计）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0" y="1291809"/>
            <a:ext cx="8440494" cy="363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9949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矩形 83"/>
          <p:cNvSpPr>
            <a:spLocks noChangeArrowheads="1"/>
          </p:cNvSpPr>
          <p:nvPr/>
        </p:nvSpPr>
        <p:spPr bwMode="auto">
          <a:xfrm>
            <a:off x="454025" y="713522"/>
            <a:ext cx="6848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（四）实时监管 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（报销科目统计）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4" y="1291809"/>
            <a:ext cx="8398290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05192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7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感谢您的聆听</a:t>
            </a: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7" y="873281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6" name="Group 91"/>
          <p:cNvGrpSpPr/>
          <p:nvPr/>
        </p:nvGrpSpPr>
        <p:grpSpPr bwMode="auto">
          <a:xfrm>
            <a:off x="3684588" y="3309938"/>
            <a:ext cx="430212" cy="627062"/>
            <a:chOff x="936" y="1480"/>
            <a:chExt cx="1589" cy="2322"/>
          </a:xfrm>
        </p:grpSpPr>
        <p:grpSp>
          <p:nvGrpSpPr>
            <p:cNvPr id="185371" name="组合 33"/>
            <p:cNvGrpSpPr/>
            <p:nvPr/>
          </p:nvGrpSpPr>
          <p:grpSpPr bwMode="auto">
            <a:xfrm>
              <a:off x="985" y="1583"/>
              <a:ext cx="1441" cy="2219"/>
              <a:chOff x="1754168" y="3653262"/>
              <a:chExt cx="1857599" cy="286519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85389" name="矩形 14"/>
              <p:cNvSpPr>
                <a:spLocks noChangeArrowheads="1"/>
              </p:cNvSpPr>
              <p:nvPr/>
            </p:nvSpPr>
            <p:spPr bwMode="auto">
              <a:xfrm>
                <a:off x="2241106" y="4093185"/>
                <a:ext cx="880648" cy="24252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85372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任意多边形 6"/>
              <p:cNvSpPr/>
              <p:nvPr/>
            </p:nvSpPr>
            <p:spPr>
              <a:xfrm>
                <a:off x="3733576" y="3930057"/>
                <a:ext cx="1801556" cy="1799237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691550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7" name="组合 16"/>
          <p:cNvGrpSpPr/>
          <p:nvPr/>
        </p:nvGrpSpPr>
        <p:grpSpPr>
          <a:xfrm>
            <a:off x="944271" y="792860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785938" y="3362325"/>
            <a:ext cx="233362" cy="944563"/>
            <a:chOff x="2889188" y="1494971"/>
            <a:chExt cx="1404706" cy="5671788"/>
          </a:xfrm>
        </p:grpSpPr>
        <p:grpSp>
          <p:nvGrpSpPr>
            <p:cNvPr id="21" name="组合 20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  <p:sp>
          <p:nvSpPr>
            <p:cNvPr id="185370" name="TextBox 60"/>
            <p:cNvSpPr txBox="1">
              <a:spLocks noChangeArrowheads="1"/>
            </p:cNvSpPr>
            <p:nvPr/>
          </p:nvSpPr>
          <p:spPr bwMode="auto">
            <a:xfrm>
              <a:off x="3185235" y="1625413"/>
              <a:ext cx="1108659" cy="55413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sz="5400">
                <a:latin typeface="方正大黑简体"/>
                <a:ea typeface="方正大黑简体"/>
                <a:cs typeface="方正大黑简体"/>
              </a:endParaRPr>
            </a:p>
          </p:txBody>
        </p:sp>
      </p:grpSp>
      <p:sp>
        <p:nvSpPr>
          <p:cNvPr id="25" name="TextBox 68"/>
          <p:cNvSpPr txBox="1"/>
          <p:nvPr/>
        </p:nvSpPr>
        <p:spPr>
          <a:xfrm>
            <a:off x="5192713" y="1593126"/>
            <a:ext cx="198002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谢 谢！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6" name="Oval 53"/>
          <p:cNvSpPr>
            <a:spLocks noChangeArrowheads="1"/>
          </p:cNvSpPr>
          <p:nvPr/>
        </p:nvSpPr>
        <p:spPr bwMode="auto">
          <a:xfrm>
            <a:off x="7046381" y="4250535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7" name="Oval 53"/>
          <p:cNvSpPr>
            <a:spLocks noChangeArrowheads="1"/>
          </p:cNvSpPr>
          <p:nvPr/>
        </p:nvSpPr>
        <p:spPr bwMode="auto">
          <a:xfrm>
            <a:off x="7742006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1581150" y="1385888"/>
            <a:ext cx="1146175" cy="1122362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68562" tIns="34281" rIns="68562" bIns="3428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8650" y="508000"/>
            <a:ext cx="274638" cy="27463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0" name="组合 39"/>
          <p:cNvGrpSpPr/>
          <p:nvPr/>
        </p:nvGrpSpPr>
        <p:grpSpPr>
          <a:xfrm>
            <a:off x="3267872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43" name="椭圆 42"/>
          <p:cNvSpPr/>
          <p:nvPr/>
        </p:nvSpPr>
        <p:spPr>
          <a:xfrm>
            <a:off x="3403600" y="1671638"/>
            <a:ext cx="274638" cy="2762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4" name="椭圆 43"/>
          <p:cNvSpPr/>
          <p:nvPr/>
        </p:nvSpPr>
        <p:spPr>
          <a:xfrm>
            <a:off x="1316038" y="3254375"/>
            <a:ext cx="136525" cy="1365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6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6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  <p:bldP spid="39" grpId="1" animBg="1"/>
      <p:bldP spid="39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5363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一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、什么是会计信息化</a:t>
              </a:r>
              <a:endParaRPr lang="zh-CN" altLang="en-US" sz="3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89" name="矩形 83"/>
          <p:cNvSpPr>
            <a:spLocks noChangeArrowheads="1"/>
          </p:cNvSpPr>
          <p:nvPr/>
        </p:nvSpPr>
        <p:spPr bwMode="auto">
          <a:xfrm>
            <a:off x="475475" y="1037719"/>
            <a:ext cx="8145444" cy="3043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（一）含义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会计信息化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将会计信息作为管理信息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资源，全面运用信息技术对其进行获取、加工、传输、应用等处理，为业务管理、控制决策和经济运行提供充足、实时、全方位的信息。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90" name="矩形 84"/>
          <p:cNvSpPr>
            <a:spLocks noChangeArrowheads="1"/>
          </p:cNvSpPr>
          <p:nvPr/>
        </p:nvSpPr>
        <p:spPr bwMode="auto">
          <a:xfrm>
            <a:off x="1418064" y="193094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实现财务会计和管理会计的信息集成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84"/>
          <p:cNvSpPr>
            <a:spLocks noChangeArrowheads="1"/>
          </p:cNvSpPr>
          <p:nvPr/>
        </p:nvSpPr>
        <p:spPr bwMode="auto">
          <a:xfrm>
            <a:off x="1418064" y="256330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实现财务和业务的一体化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矩形 84"/>
          <p:cNvSpPr>
            <a:spLocks noChangeArrowheads="1"/>
          </p:cNvSpPr>
          <p:nvPr/>
        </p:nvSpPr>
        <p:spPr bwMode="auto">
          <a:xfrm>
            <a:off x="1406080" y="395280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实现数据共享，确保数据一致性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矩形 84"/>
          <p:cNvSpPr>
            <a:spLocks noChangeArrowheads="1"/>
          </p:cNvSpPr>
          <p:nvPr/>
        </p:nvSpPr>
        <p:spPr bwMode="auto">
          <a:xfrm>
            <a:off x="1416354" y="3235675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数据动态采集、实时处理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9843" y="1096887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（二）特征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0601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8435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二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、为什么发展会计信息化</a:t>
              </a:r>
              <a:endParaRPr lang="zh-CN" altLang="en-US" sz="3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13" name="矩形 83"/>
          <p:cNvSpPr>
            <a:spLocks noChangeArrowheads="1"/>
          </p:cNvSpPr>
          <p:nvPr/>
        </p:nvSpPr>
        <p:spPr bwMode="auto">
          <a:xfrm>
            <a:off x="454025" y="912813"/>
            <a:ext cx="684811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（一）与传统的会计电算化的区别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80160" y="1735780"/>
            <a:ext cx="6910251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、解决会计电算化的数据“孤岛”现象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280160" y="2408151"/>
            <a:ext cx="691025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44500" indent="-444500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、提高会计管理决策能力，为管理决策提供实时、动态的数据支撑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280160" y="3395713"/>
            <a:ext cx="691025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44500" indent="-444500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、有效控制财务管理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风险和廉政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风险，从事后控制向事前预防和事中控制转变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16259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13" name="矩形 83"/>
          <p:cNvSpPr>
            <a:spLocks noChangeArrowheads="1"/>
          </p:cNvSpPr>
          <p:nvPr/>
        </p:nvSpPr>
        <p:spPr bwMode="auto">
          <a:xfrm>
            <a:off x="454025" y="912813"/>
            <a:ext cx="684811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（一）与传统的会计电算化的区别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04084"/>
              </p:ext>
            </p:extLst>
          </p:nvPr>
        </p:nvGraphicFramePr>
        <p:xfrm>
          <a:off x="736600" y="1623966"/>
          <a:ext cx="7564392" cy="30133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0824"/>
                <a:gridCol w="3211784"/>
                <a:gridCol w="3211784"/>
              </a:tblGrid>
              <a:tr h="46703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会计电算化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会计信息化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80611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目标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减轻重复性的会计工作，提高效率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规范业务流程，为管理和决策提供数据支撑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80611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实现方式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事后记账和报表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贯穿业务流程，实现事前预防和事中控制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46703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信息输入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财务部门输入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业务部门输入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46703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技术手段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以单机单功能为主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以网络和系统为主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13" name="矩形 83"/>
          <p:cNvSpPr>
            <a:spLocks noChangeArrowheads="1"/>
          </p:cNvSpPr>
          <p:nvPr/>
        </p:nvSpPr>
        <p:spPr bwMode="auto">
          <a:xfrm>
            <a:off x="454025" y="912813"/>
            <a:ext cx="684811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（二）适应</a:t>
            </a:r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政府会计准则</a:t>
            </a:r>
            <a:r>
              <a:rPr lang="en-US" altLang="zh-CN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的开展实施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832476" y="1596598"/>
            <a:ext cx="5424107" cy="919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中华人民共和国财政部令第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78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号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</a:p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政府会计准则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基本准则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65254" y="2799174"/>
            <a:ext cx="7796122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20713">
              <a:lnSpc>
                <a:spcPct val="120000"/>
              </a:lnSpc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政府会计准则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基本准则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已经财政部商务会议审议通过，现予公布，自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2017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月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日起施行。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870516" y="3919689"/>
            <a:ext cx="7348025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20713" algn="r"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部长：楼继伟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620713" algn="r">
              <a:lnSpc>
                <a:spcPct val="120000"/>
              </a:lnSpc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2015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月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23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70698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</TotalTime>
  <Words>2700</Words>
  <Application>Microsoft Office PowerPoint</Application>
  <PresentationFormat>全屏显示(16:9)</PresentationFormat>
  <Paragraphs>196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Gill Sans</vt:lpstr>
      <vt:lpstr>方正超粗黑简体</vt:lpstr>
      <vt:lpstr>方正大黑简体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商业融资计划书</dc:title>
  <dc:creator>第一PPT模板网：www.1ppt.com</dc:creator>
  <cp:keywords>第一PPT www.1ppt.com</cp:keywords>
  <cp:lastModifiedBy>宋伟民</cp:lastModifiedBy>
  <cp:revision>305</cp:revision>
  <dcterms:created xsi:type="dcterms:W3CDTF">2016-09-10T07:04:00Z</dcterms:created>
  <dcterms:modified xsi:type="dcterms:W3CDTF">2017-09-22T13:20:25Z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