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2241C-87D4-4751-B4F5-3805DCBD54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4DEA8-1614-46A5-81A0-B807CE44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4DEA8-1614-46A5-81A0-B807CE445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2412-CC5F-47EF-9704-316E4610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A60C1-FCB7-4EEC-B883-6752E8DE9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5615-D277-47AA-B7D1-963A5C7B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DEED-86A9-4F90-B322-05E446FA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34D3-1B9B-4C39-BC25-38730DA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1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367E-C03A-4078-826B-705E4CE9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06EE4-A0A7-40F0-BBB8-B66F3DC00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57C0-125F-4847-AC83-12061367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ED2C-C36F-46CF-9F71-72FDE78C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9D40B-23EA-4272-8AB2-E53B23DC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C9C11-9AD0-4067-BF81-412DC2F82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836EA-0C3A-4C6D-8544-669D2DBE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D7E4-EE73-4AEB-9016-846E7E2E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B7138-F992-4D14-B3F6-8355FD15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E1F6-EC25-47EA-B111-A161762E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931F-DC40-4D87-ABE8-B634986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C7E4-A137-43A4-BB38-0440236B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88BF-943B-4E48-9819-5D025CA0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A860-4377-4FD0-9658-EE4D81D5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3D37-382F-4730-9880-2024B2E6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B585-FD80-4CCD-BC20-019A8066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C075-3F7F-46C2-A62B-29C67F02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6C7-A640-490D-9E5E-1D893623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DD712-5207-42F4-9579-A941105C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FE15-DA59-43D6-8AD3-1579DBD0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3B5-B66C-4094-83DC-EF801200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4926-0448-4C3C-9F0D-751CBBD9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EBBE6-4B3F-49E3-ADCB-7332BA263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FF3CE-83DD-4C96-BA11-4556C69C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5163B-143D-4C50-AEE3-20E500B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EE5E-DA41-49AB-9CAE-4FE2681A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50D3-A135-4608-BA58-FD046782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239B-FCA3-42B3-AB57-6B3F0408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86803-6EA7-4E72-BDEE-A1E605E1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7FC74-7612-49EA-A950-93A819407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1540F-C055-4145-A975-CD70EBF12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403D1-3698-4F37-B59C-75ED2874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8DA2C-1018-4FB8-90DD-5FD1BC2E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6CCA4-7AC2-4BE9-B75F-BA6F0729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CF9A-B24A-4C51-9979-1BB2666F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3F702-5898-4C09-A00D-45837B1B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3CDBC-D94E-4DD2-8B78-CABA60C4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A5B81-008D-4002-ABC6-B0367523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03A47-03B4-4554-A0FD-FE884B7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5C235-82AC-42C6-B6D6-DD66712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D9108-88C7-4137-8F15-92FD5152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7F60-7B9B-47F3-87BE-85A3EEAD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38B5-13D0-42BF-AA53-94C51C1C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66E47-31DB-499C-872A-204854E30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4626-8BCA-4329-876E-7539AC20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3004-B2EE-4199-8D8D-513E7AE3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99FC-D4B4-4163-92E8-C9D9F074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C2A1-9BEB-4150-9D2F-2E5EB922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F0E83-8E6C-4F7C-88A4-B8E20340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EAB5-A2E1-4045-90C2-B4C9C7FA7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1AB2-1A57-419D-88E1-6F13458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FA312-09D1-4110-A673-883FBA87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39D2-9F10-4E64-82FA-67D48D65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3F28C-6C45-4A1C-B815-FBA3CC5A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C9348-3480-44CC-B701-8B9B6A6C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DB89-E648-407A-8094-F52250B6E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1378-E626-4088-8AC9-295ABE747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95E7-AC8A-42F7-A724-8EC80F79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5530-643F-4AED-A3DA-B51BEFF00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10354-8B84-4242-AE49-04959F4BE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0">
            <a:extLst>
              <a:ext uri="{FF2B5EF4-FFF2-40B4-BE49-F238E27FC236}">
                <a16:creationId xmlns:a16="http://schemas.microsoft.com/office/drawing/2014/main" id="{CBD2096C-FF3C-4D9F-B61C-E7616139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94" y="1748229"/>
            <a:ext cx="5334731" cy="209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D450-92D2-4244-9205-05B81CD9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675"/>
            <a:ext cx="10515600" cy="5729288"/>
          </a:xfrm>
        </p:spPr>
        <p:txBody>
          <a:bodyPr/>
          <a:lstStyle/>
          <a:p>
            <a:r>
              <a:rPr lang="en-US" dirty="0"/>
              <a:t>NHBE: Primary human lung epithelium.</a:t>
            </a:r>
          </a:p>
          <a:p>
            <a:endParaRPr lang="en-US" dirty="0"/>
          </a:p>
        </p:txBody>
      </p:sp>
      <p:pic>
        <p:nvPicPr>
          <p:cNvPr id="2050" name="Picture 2" descr="/WebMaterial/ShowPic/1203032">
            <a:extLst>
              <a:ext uri="{FF2B5EF4-FFF2-40B4-BE49-F238E27FC236}">
                <a16:creationId xmlns:a16="http://schemas.microsoft.com/office/drawing/2014/main" id="{002D1982-CB54-4F22-8BDA-082E152DA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084" y="313309"/>
            <a:ext cx="3703010" cy="182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97C8F5-8E30-4DAD-908A-B7A2679D8CC3}"/>
              </a:ext>
            </a:extLst>
          </p:cNvPr>
          <p:cNvSpPr/>
          <p:nvPr/>
        </p:nvSpPr>
        <p:spPr>
          <a:xfrm>
            <a:off x="7509593" y="2002557"/>
            <a:ext cx="4743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https://www.karger.com/Article/Fulltext/508379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EDDDE-BE56-4771-AD07-61068038FD1D}"/>
              </a:ext>
            </a:extLst>
          </p:cNvPr>
          <p:cNvSpPr/>
          <p:nvPr/>
        </p:nvSpPr>
        <p:spPr>
          <a:xfrm>
            <a:off x="8007241" y="0"/>
            <a:ext cx="326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IFN role in the anti-viral infection</a:t>
            </a:r>
          </a:p>
        </p:txBody>
      </p:sp>
      <p:pic>
        <p:nvPicPr>
          <p:cNvPr id="2052" name="Picture 4" descr="0">
            <a:extLst>
              <a:ext uri="{FF2B5EF4-FFF2-40B4-BE49-F238E27FC236}">
                <a16:creationId xmlns:a16="http://schemas.microsoft.com/office/drawing/2014/main" id="{D53A87DB-CE9D-4467-8FE9-307C7E7F9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5" y="1026160"/>
            <a:ext cx="3019425" cy="583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4FD05-BBF6-4956-B6DB-B0FD56088A18}"/>
              </a:ext>
            </a:extLst>
          </p:cNvPr>
          <p:cNvSpPr txBox="1"/>
          <p:nvPr/>
        </p:nvSpPr>
        <p:spPr>
          <a:xfrm>
            <a:off x="3787505" y="1378897"/>
            <a:ext cx="282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NHBE_SARS_CoV2_pathway</a:t>
            </a:r>
          </a:p>
        </p:txBody>
      </p:sp>
      <p:pic>
        <p:nvPicPr>
          <p:cNvPr id="2056" name="Picture 8" descr="0">
            <a:extLst>
              <a:ext uri="{FF2B5EF4-FFF2-40B4-BE49-F238E27FC236}">
                <a16:creationId xmlns:a16="http://schemas.microsoft.com/office/drawing/2014/main" id="{9B94DDB0-3B5C-49E7-9AB8-D397637B5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62" y="4076355"/>
            <a:ext cx="5435191" cy="271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37F6D0-236A-4C3C-9610-D4D759F6D3F0}"/>
              </a:ext>
            </a:extLst>
          </p:cNvPr>
          <p:cNvSpPr txBox="1"/>
          <p:nvPr/>
        </p:nvSpPr>
        <p:spPr>
          <a:xfrm>
            <a:off x="3722931" y="3758120"/>
            <a:ext cx="205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NHBE_IAV_pathway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8132C-C4C1-43D4-99EF-C42F534F4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413" y="2504283"/>
            <a:ext cx="3026841" cy="3047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E36B5-075D-4646-A442-7634D72E35DA}"/>
              </a:ext>
            </a:extLst>
          </p:cNvPr>
          <p:cNvSpPr txBox="1"/>
          <p:nvPr/>
        </p:nvSpPr>
        <p:spPr>
          <a:xfrm>
            <a:off x="9126504" y="5310340"/>
            <a:ext cx="30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Interferon alpha/beta signaling</a:t>
            </a:r>
          </a:p>
        </p:txBody>
      </p:sp>
    </p:spTree>
    <p:extLst>
      <p:ext uri="{BB962C8B-B14F-4D97-AF65-F5344CB8AC3E}">
        <p14:creationId xmlns:p14="http://schemas.microsoft.com/office/powerpoint/2010/main" val="34934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6F44-1932-4890-963E-42B2A6ED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53"/>
            <a:ext cx="10515600" cy="710004"/>
          </a:xfrm>
        </p:spPr>
        <p:txBody>
          <a:bodyPr/>
          <a:lstStyle/>
          <a:p>
            <a:r>
              <a:rPr lang="en-US" dirty="0"/>
              <a:t>Lung</a:t>
            </a:r>
          </a:p>
        </p:txBody>
      </p:sp>
      <p:pic>
        <p:nvPicPr>
          <p:cNvPr id="1036" name="Picture 12" descr="0">
            <a:extLst>
              <a:ext uri="{FF2B5EF4-FFF2-40B4-BE49-F238E27FC236}">
                <a16:creationId xmlns:a16="http://schemas.microsoft.com/office/drawing/2014/main" id="{189BE518-E973-44D4-AE9E-A886E9249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8" y="1204857"/>
            <a:ext cx="6817039" cy="392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3A106C-5DA6-40D0-8669-E20AAEF35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229" y="616151"/>
            <a:ext cx="4028571" cy="37238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773C92-4133-41AD-BFF5-A66651D2F595}"/>
              </a:ext>
            </a:extLst>
          </p:cNvPr>
          <p:cNvSpPr/>
          <p:nvPr/>
        </p:nvSpPr>
        <p:spPr>
          <a:xfrm>
            <a:off x="7190907" y="4461258"/>
            <a:ext cx="4732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2730"/>
                </a:solidFill>
                <a:latin typeface="IBM Plex Sans"/>
              </a:rPr>
              <a:t>Generation of second messenger </a:t>
            </a:r>
            <a:r>
              <a:rPr lang="en-US" dirty="0" err="1">
                <a:solidFill>
                  <a:srgbClr val="262730"/>
                </a:solidFill>
                <a:latin typeface="IBM Plex Sans"/>
              </a:rPr>
              <a:t>molecules's</a:t>
            </a:r>
            <a:r>
              <a:rPr lang="en-US" dirty="0">
                <a:solidFill>
                  <a:srgbClr val="262730"/>
                </a:solidFill>
                <a:latin typeface="IBM Plex Sans"/>
              </a:rPr>
              <a:t> gene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0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3F49-AF58-45E4-AF05-A883D33D8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731"/>
            <a:ext cx="10515600" cy="5253232"/>
          </a:xfrm>
        </p:spPr>
        <p:txBody>
          <a:bodyPr/>
          <a:lstStyle/>
          <a:p>
            <a:r>
              <a:rPr lang="en-US" dirty="0"/>
              <a:t>Nasopharyngeal (NP)</a:t>
            </a:r>
          </a:p>
        </p:txBody>
      </p:sp>
      <p:pic>
        <p:nvPicPr>
          <p:cNvPr id="3074" name="Picture 2" descr="0">
            <a:extLst>
              <a:ext uri="{FF2B5EF4-FFF2-40B4-BE49-F238E27FC236}">
                <a16:creationId xmlns:a16="http://schemas.microsoft.com/office/drawing/2014/main" id="{CB00F855-2C37-4FD9-AA34-87132499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50" y="2066187"/>
            <a:ext cx="5439812" cy="453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2C8FB-1114-493A-9766-65A7F5BBA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558" y="527396"/>
            <a:ext cx="2160714" cy="2710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681DA-C2F1-4340-8366-D7B870F0B068}"/>
              </a:ext>
            </a:extLst>
          </p:cNvPr>
          <p:cNvSpPr txBox="1"/>
          <p:nvPr/>
        </p:nvSpPr>
        <p:spPr>
          <a:xfrm>
            <a:off x="7369126" y="3117009"/>
            <a:ext cx="245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TYROBP Casual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F155B-F68B-4CC6-8A1F-29E201541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875" y="3796412"/>
            <a:ext cx="2222583" cy="2380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053A1D-4E29-440D-992B-E24223F85013}"/>
              </a:ext>
            </a:extLst>
          </p:cNvPr>
          <p:cNvSpPr txBox="1"/>
          <p:nvPr/>
        </p:nvSpPr>
        <p:spPr>
          <a:xfrm>
            <a:off x="6959977" y="6178910"/>
            <a:ext cx="410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Microglia Pathogen Phagocytosis Pathway</a:t>
            </a:r>
          </a:p>
        </p:txBody>
      </p:sp>
    </p:spTree>
    <p:extLst>
      <p:ext uri="{BB962C8B-B14F-4D97-AF65-F5344CB8AC3E}">
        <p14:creationId xmlns:p14="http://schemas.microsoft.com/office/powerpoint/2010/main" val="150543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8005</TotalTime>
  <Words>63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IBM Plex Sans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Yue, Zongliang</dc:creator>
  <cp:lastModifiedBy>Yue, Zongliang</cp:lastModifiedBy>
  <cp:revision>35</cp:revision>
  <dcterms:created xsi:type="dcterms:W3CDTF">2021-06-28T16:33:56Z</dcterms:created>
  <dcterms:modified xsi:type="dcterms:W3CDTF">2021-07-20T05:09:16Z</dcterms:modified>
</cp:coreProperties>
</file>