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2241C-87D4-4751-B4F5-3805DCBD54F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4DEA8-1614-46A5-81A0-B807CE44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4DEA8-1614-46A5-81A0-B807CE445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4DEA8-1614-46A5-81A0-B807CE445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PAGER-</a:t>
            </a:r>
            <a:r>
              <a:rPr lang="en-US" dirty="0" err="1"/>
              <a:t>CoV</a:t>
            </a:r>
            <a:r>
              <a:rPr lang="en-US"/>
              <a:t> Run: </a:t>
            </a:r>
            <a:r>
              <a:rPr lang="en-US" dirty="0"/>
              <a:t>A flexible platform for COVID19 functional enrichment analysis across cell types and tissues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Zongliang Yue, Nishant Batra, and Jake Y. Chen</a:t>
            </a:r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0">
            <a:extLst>
              <a:ext uri="{FF2B5EF4-FFF2-40B4-BE49-F238E27FC236}">
                <a16:creationId xmlns:a16="http://schemas.microsoft.com/office/drawing/2014/main" id="{CBD2096C-FF3C-4D9F-B61C-E7616139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94" y="1748229"/>
            <a:ext cx="5334731" cy="20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D450-92D2-4244-9205-05B81CD9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288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  <a:p>
            <a:endParaRPr lang="en-US" dirty="0"/>
          </a:p>
        </p:txBody>
      </p:sp>
      <p:pic>
        <p:nvPicPr>
          <p:cNvPr id="2050" name="Picture 2" descr="/WebMaterial/ShowPic/1203032">
            <a:extLst>
              <a:ext uri="{FF2B5EF4-FFF2-40B4-BE49-F238E27FC236}">
                <a16:creationId xmlns:a16="http://schemas.microsoft.com/office/drawing/2014/main" id="{002D1982-CB54-4F22-8BDA-082E152D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84" y="313309"/>
            <a:ext cx="3703010" cy="18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97C8F5-8E30-4DAD-908A-B7A2679D8CC3}"/>
              </a:ext>
            </a:extLst>
          </p:cNvPr>
          <p:cNvSpPr/>
          <p:nvPr/>
        </p:nvSpPr>
        <p:spPr>
          <a:xfrm>
            <a:off x="7509593" y="2002557"/>
            <a:ext cx="474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https://www.karger.com/Article/Fulltext/508379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EDDDE-BE56-4771-AD07-61068038FD1D}"/>
              </a:ext>
            </a:extLst>
          </p:cNvPr>
          <p:cNvSpPr/>
          <p:nvPr/>
        </p:nvSpPr>
        <p:spPr>
          <a:xfrm>
            <a:off x="8007241" y="0"/>
            <a:ext cx="326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IFN role in the anti-viral infection</a:t>
            </a:r>
          </a:p>
        </p:txBody>
      </p:sp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D53A87DB-CE9D-4467-8FE9-307C7E7F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" y="1026160"/>
            <a:ext cx="3019425" cy="583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4FD05-BBF6-4956-B6DB-B0FD56088A18}"/>
              </a:ext>
            </a:extLst>
          </p:cNvPr>
          <p:cNvSpPr txBox="1"/>
          <p:nvPr/>
        </p:nvSpPr>
        <p:spPr>
          <a:xfrm>
            <a:off x="3787505" y="1378897"/>
            <a:ext cx="28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NHBE_SARS_CoV2_pathway</a:t>
            </a:r>
          </a:p>
        </p:txBody>
      </p:sp>
      <p:pic>
        <p:nvPicPr>
          <p:cNvPr id="2056" name="Picture 8" descr="0">
            <a:extLst>
              <a:ext uri="{FF2B5EF4-FFF2-40B4-BE49-F238E27FC236}">
                <a16:creationId xmlns:a16="http://schemas.microsoft.com/office/drawing/2014/main" id="{9B94DDB0-3B5C-49E7-9AB8-D397637B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2" y="4076355"/>
            <a:ext cx="5435191" cy="27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37F6D0-236A-4C3C-9610-D4D759F6D3F0}"/>
              </a:ext>
            </a:extLst>
          </p:cNvPr>
          <p:cNvSpPr txBox="1"/>
          <p:nvPr/>
        </p:nvSpPr>
        <p:spPr>
          <a:xfrm>
            <a:off x="3722931" y="3758120"/>
            <a:ext cx="205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NHBE_IAV_pathway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8132C-C4C1-43D4-99EF-C42F534F4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13" y="2504283"/>
            <a:ext cx="3026841" cy="3047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E36B5-075D-4646-A442-7634D72E35DA}"/>
              </a:ext>
            </a:extLst>
          </p:cNvPr>
          <p:cNvSpPr txBox="1"/>
          <p:nvPr/>
        </p:nvSpPr>
        <p:spPr>
          <a:xfrm>
            <a:off x="9126504" y="5310340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Interferon alpha/beta signaling</a:t>
            </a:r>
          </a:p>
        </p:txBody>
      </p:sp>
    </p:spTree>
    <p:extLst>
      <p:ext uri="{BB962C8B-B14F-4D97-AF65-F5344CB8AC3E}">
        <p14:creationId xmlns:p14="http://schemas.microsoft.com/office/powerpoint/2010/main" val="3493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Lung</a:t>
            </a:r>
          </a:p>
        </p:txBody>
      </p:sp>
      <p:pic>
        <p:nvPicPr>
          <p:cNvPr id="1036" name="Picture 12" descr="0">
            <a:extLst>
              <a:ext uri="{FF2B5EF4-FFF2-40B4-BE49-F238E27FC236}">
                <a16:creationId xmlns:a16="http://schemas.microsoft.com/office/drawing/2014/main" id="{189BE518-E973-44D4-AE9E-A886E924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8" y="1204857"/>
            <a:ext cx="6817039" cy="39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A106C-5DA6-40D0-8669-E20AAEF3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229" y="616151"/>
            <a:ext cx="4028571" cy="37238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773C92-4133-41AD-BFF5-A66651D2F595}"/>
              </a:ext>
            </a:extLst>
          </p:cNvPr>
          <p:cNvSpPr/>
          <p:nvPr/>
        </p:nvSpPr>
        <p:spPr>
          <a:xfrm>
            <a:off x="7190907" y="4461258"/>
            <a:ext cx="4732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730"/>
                </a:solidFill>
                <a:latin typeface="IBM Plex Sans"/>
              </a:rPr>
              <a:t>Generation of second messenger </a:t>
            </a:r>
            <a:r>
              <a:rPr lang="en-US" dirty="0" err="1">
                <a:solidFill>
                  <a:srgbClr val="262730"/>
                </a:solidFill>
                <a:latin typeface="IBM Plex Sans"/>
              </a:rPr>
              <a:t>molecules's</a:t>
            </a:r>
            <a:r>
              <a:rPr lang="en-US" dirty="0">
                <a:solidFill>
                  <a:srgbClr val="262730"/>
                </a:solidFill>
                <a:latin typeface="IBM Plex Sans"/>
              </a:rPr>
              <a:t> gene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1"/>
            <a:ext cx="10515600" cy="5253232"/>
          </a:xfrm>
        </p:spPr>
        <p:txBody>
          <a:bodyPr/>
          <a:lstStyle/>
          <a:p>
            <a:r>
              <a:rPr lang="en-US" dirty="0"/>
              <a:t>Nasopharyngeal (NP)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CB00F855-2C37-4FD9-AA34-87132499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0" y="2066187"/>
            <a:ext cx="5439812" cy="45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2C8FB-1114-493A-9766-65A7F5BB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558" y="527396"/>
            <a:ext cx="2160714" cy="2710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681DA-C2F1-4340-8366-D7B870F0B068}"/>
              </a:ext>
            </a:extLst>
          </p:cNvPr>
          <p:cNvSpPr txBox="1"/>
          <p:nvPr/>
        </p:nvSpPr>
        <p:spPr>
          <a:xfrm>
            <a:off x="7369126" y="3117009"/>
            <a:ext cx="24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TYROBP Casual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F155B-F68B-4CC6-8A1F-29E20154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875" y="3796412"/>
            <a:ext cx="2222583" cy="2380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53A1D-4E29-440D-992B-E24223F85013}"/>
              </a:ext>
            </a:extLst>
          </p:cNvPr>
          <p:cNvSpPr txBox="1"/>
          <p:nvPr/>
        </p:nvSpPr>
        <p:spPr>
          <a:xfrm>
            <a:off x="6959977" y="6178910"/>
            <a:ext cx="410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Microglia Pathogen Phagocytosis Pathway</a:t>
            </a:r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91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IBM Plex Sans</vt:lpstr>
      <vt:lpstr>Arial</vt:lpstr>
      <vt:lpstr>Calibri</vt:lpstr>
      <vt:lpstr>Calibri Light</vt:lpstr>
      <vt:lpstr>Office Theme</vt:lpstr>
      <vt:lpstr>PAGER-CoV Run: A flexible platform for COVID19 functional enrichment analysis across cell types and tissues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41</cp:revision>
  <dcterms:created xsi:type="dcterms:W3CDTF">2021-06-28T16:33:56Z</dcterms:created>
  <dcterms:modified xsi:type="dcterms:W3CDTF">2021-07-20T21:02:11Z</dcterms:modified>
</cp:coreProperties>
</file>