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u-Jiu" initials="WY" lastIdx="1" clrIdx="0">
    <p:extLst>
      <p:ext uri="{19B8F6BF-5375-455C-9EA6-DF929625EA0E}">
        <p15:presenceInfo xmlns:p15="http://schemas.microsoft.com/office/powerpoint/2012/main" userId="74e465589a9bd8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3T23:34:00.1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4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9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8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1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8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3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557A-06FB-4FDA-9CB8-821D051F55F9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C682-2D9D-450E-B9BA-F815113DD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73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High-level layout-to-code</a:t>
            </a:r>
            <a:br>
              <a:rPr lang="en-US" altLang="zh-TW" dirty="0" smtClean="0"/>
            </a:br>
            <a:r>
              <a:rPr lang="en-US" altLang="zh-TW" dirty="0" smtClean="0"/>
              <a:t>generation</a:t>
            </a:r>
            <a:br>
              <a:rPr lang="en-US" altLang="zh-TW" dirty="0" smtClean="0"/>
            </a:br>
            <a:r>
              <a:rPr lang="en-US" altLang="zh-TW" dirty="0" smtClean="0"/>
              <a:t>2015-09-13 major update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15496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Yu-Jiu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10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12118109" cy="1325563"/>
          </a:xfrm>
        </p:spPr>
        <p:txBody>
          <a:bodyPr/>
          <a:lstStyle/>
          <a:p>
            <a:pPr algn="ctr"/>
            <a:r>
              <a:rPr lang="en-US" altLang="zh-TW" b="1" dirty="0" smtClean="0"/>
              <a:t>Low-level </a:t>
            </a:r>
            <a:r>
              <a:rPr lang="en-US" altLang="zh-TW" b="1" dirty="0" err="1" smtClean="0"/>
              <a:t>v.s</a:t>
            </a:r>
            <a:r>
              <a:rPr lang="en-US" altLang="zh-TW" b="1" dirty="0" smtClean="0"/>
              <a:t>. High-level code-generation: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" y="1325563"/>
            <a:ext cx="4973071" cy="555951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597272" y="3423835"/>
            <a:ext cx="1871875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68" y="1495472"/>
            <a:ext cx="52387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596" y="0"/>
            <a:ext cx="10515600" cy="1071107"/>
          </a:xfrm>
        </p:spPr>
        <p:txBody>
          <a:bodyPr/>
          <a:lstStyle/>
          <a:p>
            <a:r>
              <a:rPr lang="en-US" altLang="zh-TW" b="1" dirty="0" smtClean="0"/>
              <a:t>Which parts are high-level??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33" y="1071107"/>
            <a:ext cx="5808012" cy="57868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26545" y="1325563"/>
            <a:ext cx="6317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Take advantage of the RFSKILL codes: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Automatic finding handles that attach each other.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Automatic finding placed instance to reuse parameters. 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Automatic extracting “process-independent” codes, given the layout is process-dependent.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list(“M1”,”drawing”)=&gt; </a:t>
            </a:r>
            <a:r>
              <a:rPr lang="en-US" altLang="zh-TW" sz="2400" dirty="0" err="1" smtClean="0"/>
              <a:t>MetalVec</a:t>
            </a:r>
            <a:r>
              <a:rPr lang="en-US" altLang="zh-TW" sz="2400" dirty="0" smtClean="0"/>
              <a:t>(1)</a:t>
            </a:r>
          </a:p>
          <a:p>
            <a:pPr lvl="1"/>
            <a:r>
              <a:rPr lang="en-US" altLang="zh-TW" dirty="0" smtClean="0"/>
              <a:t>	</a:t>
            </a:r>
            <a:r>
              <a:rPr lang="en-US" altLang="zh-TW" sz="2400" dirty="0" smtClean="0"/>
              <a:t>list(“</a:t>
            </a:r>
            <a:r>
              <a:rPr lang="en-US" altLang="zh-TW" sz="2400" dirty="0" err="1" smtClean="0"/>
              <a:t>text”,”drawing</a:t>
            </a:r>
            <a:r>
              <a:rPr lang="en-US" altLang="zh-TW" sz="2400" dirty="0" smtClean="0"/>
              <a:t>”)=&gt;$</a:t>
            </a:r>
            <a:r>
              <a:rPr lang="en-US" altLang="zh-TW" sz="2400" dirty="0" err="1" smtClean="0"/>
              <a:t>CommentLayer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199735" y="2216990"/>
            <a:ext cx="1975449" cy="4830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052935" y="2765482"/>
            <a:ext cx="631210" cy="4830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462134" y="4408011"/>
            <a:ext cx="1087101" cy="4830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92861" y="6357493"/>
            <a:ext cx="1087101" cy="4830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RF-Skill Language feature improvements.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22062"/>
            <a:ext cx="12192000" cy="5835938"/>
          </a:xfrm>
        </p:spPr>
        <p:txBody>
          <a:bodyPr/>
          <a:lstStyle/>
          <a:p>
            <a:r>
              <a:rPr lang="en-US" altLang="zh-TW" dirty="0" smtClean="0"/>
              <a:t>The cadence skill doesn’t support function cascading, such as this style: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lab.getPerson</a:t>
            </a:r>
            <a:r>
              <a:rPr lang="en-US" altLang="zh-TW" dirty="0" smtClean="0"/>
              <a:t>(“Roger”).</a:t>
            </a:r>
            <a:r>
              <a:rPr lang="en-US" altLang="zh-TW" dirty="0" err="1" smtClean="0"/>
              <a:t>getDataSet</a:t>
            </a:r>
            <a:r>
              <a:rPr lang="en-US" altLang="zh-TW" dirty="0" smtClean="0"/>
              <a:t>(“exp1”).</a:t>
            </a:r>
            <a:r>
              <a:rPr lang="en-US" altLang="zh-TW" dirty="0" err="1" smtClean="0"/>
              <a:t>findValidData</a:t>
            </a:r>
            <a:r>
              <a:rPr lang="en-US" altLang="zh-TW" dirty="0" smtClean="0"/>
              <a:t>().sum()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In order to support the above OOP programming style, (which is necessary for complex code), a strict type-checking is required; which means that we need to check what is returned, and furthered processed along the code.</a:t>
            </a:r>
          </a:p>
          <a:p>
            <a:pPr lvl="1"/>
            <a:r>
              <a:rPr lang="en-US" altLang="zh-TW" dirty="0" err="1" smtClean="0"/>
              <a:t>lab.getPerson</a:t>
            </a:r>
            <a:r>
              <a:rPr lang="en-US" altLang="zh-TW" dirty="0" smtClean="0"/>
              <a:t>(“Roger”) </a:t>
            </a:r>
            <a:r>
              <a:rPr lang="en-US" altLang="zh-TW" dirty="0" smtClean="0">
                <a:sym typeface="Wingdings" panose="05000000000000000000" pitchFamily="2" charset="2"/>
              </a:rPr>
              <a:t> returns an object of Person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Person.getDataSet</a:t>
            </a:r>
            <a:r>
              <a:rPr lang="en-US" altLang="zh-TW" dirty="0" smtClean="0">
                <a:sym typeface="Wingdings" panose="05000000000000000000" pitchFamily="2" charset="2"/>
              </a:rPr>
              <a:t>() returns a Set of Data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Data.findValidData</a:t>
            </a:r>
            <a:r>
              <a:rPr lang="en-US" altLang="zh-TW" dirty="0" smtClean="0">
                <a:sym typeface="Wingdings" panose="05000000000000000000" pitchFamily="2" charset="2"/>
              </a:rPr>
              <a:t>() returns a valid data among the same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Data.sum</a:t>
            </a:r>
            <a:r>
              <a:rPr lang="en-US" altLang="zh-TW" dirty="0" smtClean="0">
                <a:sym typeface="Wingdings" panose="05000000000000000000" pitchFamily="2" charset="2"/>
              </a:rPr>
              <a:t>() 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returns a numerical data. </a:t>
            </a:r>
          </a:p>
          <a:p>
            <a:r>
              <a:rPr lang="en-US" altLang="zh-TW" dirty="0" smtClean="0"/>
              <a:t>A partial of strict-type-checking is implemented in our current RF-Skill language. (Only the part that is sufficient for me to finish the complex codes in a week; instead of month.) I will implement the complete type check when I have time.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845"/>
          </a:xfrm>
        </p:spPr>
        <p:txBody>
          <a:bodyPr/>
          <a:lstStyle/>
          <a:p>
            <a:r>
              <a:rPr lang="en-US" altLang="zh-TW" b="1" dirty="0" smtClean="0"/>
              <a:t>Now Language feature: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Class definition: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0" y="1590916"/>
            <a:ext cx="6303621" cy="48248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162" y="2717321"/>
            <a:ext cx="6237760" cy="3925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7161" y="1511164"/>
            <a:ext cx="6237760" cy="1126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528121" y="898418"/>
            <a:ext cx="5166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This part is equal to C++/Java Constructor.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Take advantage of PCELL style.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52621" y="3173365"/>
            <a:ext cx="5166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This part consists of functions.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752621" y="4591558"/>
            <a:ext cx="5166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Note:</a:t>
            </a:r>
            <a:r>
              <a:rPr lang="en-US" altLang="zh-TW" sz="3200" dirty="0" smtClean="0"/>
              <a:t> a class follows typical state-machine model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mutability.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(re-</a:t>
            </a:r>
            <a:r>
              <a:rPr lang="en-US" altLang="zh-TW" sz="3200" dirty="0" err="1" smtClean="0"/>
              <a:t>assignement</a:t>
            </a:r>
            <a:r>
              <a:rPr lang="en-US" altLang="zh-TW" sz="3200" dirty="0" smtClean="0"/>
              <a:t> is OK).</a:t>
            </a:r>
          </a:p>
        </p:txBody>
      </p:sp>
    </p:spTree>
    <p:extLst>
      <p:ext uri="{BB962C8B-B14F-4D97-AF65-F5344CB8AC3E}">
        <p14:creationId xmlns:p14="http://schemas.microsoft.com/office/powerpoint/2010/main" val="17102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b="1" dirty="0" smtClean="0"/>
              <a:t>Type information for strict type-checking</a:t>
            </a:r>
            <a:br>
              <a:rPr lang="en-US" altLang="zh-TW" b="1" dirty="0" smtClean="0"/>
            </a:br>
            <a:r>
              <a:rPr lang="en-US" altLang="zh-TW" b="1" dirty="0" smtClean="0"/>
              <a:t>keywords: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1. requires, 2. returns, 3. as 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" y="1955006"/>
            <a:ext cx="8124825" cy="2857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4190" y="1538347"/>
            <a:ext cx="533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u="sng" dirty="0" smtClean="0"/>
              <a:t>Requires </a:t>
            </a:r>
            <a:r>
              <a:rPr lang="en-US" altLang="zh-TW" sz="2000" dirty="0" smtClean="0"/>
              <a:t>specifies the type of the input parameter</a:t>
            </a:r>
            <a:endParaRPr lang="zh-TW" altLang="en-US" sz="2000" b="1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720590" y="1955006"/>
            <a:ext cx="2000250" cy="582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5095875" y="2816780"/>
            <a:ext cx="2000250" cy="582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096125" y="2875676"/>
            <a:ext cx="533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u="sng" dirty="0" smtClean="0"/>
              <a:t>returns </a:t>
            </a:r>
            <a:r>
              <a:rPr lang="en-US" altLang="zh-TW" sz="2000" dirty="0" smtClean="0"/>
              <a:t>specifies a function’ return type.</a:t>
            </a:r>
            <a:endParaRPr lang="zh-TW" altLang="en-US" sz="2000" b="1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" y="5021341"/>
            <a:ext cx="9410700" cy="185737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4539615" y="4514850"/>
            <a:ext cx="2729865" cy="1004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69480" y="4209038"/>
            <a:ext cx="533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u="sng" dirty="0" smtClean="0"/>
              <a:t>as </a:t>
            </a:r>
            <a:r>
              <a:rPr lang="en-US" altLang="zh-TW" sz="2000" dirty="0" smtClean="0"/>
              <a:t>specifies a symbol’s type; if it cannot be inferred.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315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Object generation: new() instead of place()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3" y="1804535"/>
            <a:ext cx="8124825" cy="28575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 flipV="1">
            <a:off x="3323111" y="3815739"/>
            <a:ext cx="981470" cy="1325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017321" y="4847392"/>
            <a:ext cx="6972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u="sng" dirty="0" smtClean="0"/>
              <a:t>New() </a:t>
            </a:r>
            <a:r>
              <a:rPr lang="en-US" altLang="zh-TW" sz="2000" dirty="0" smtClean="0"/>
              <a:t>an instance of a class, instead of using place() for a </a:t>
            </a:r>
            <a:r>
              <a:rPr lang="en-US" altLang="zh-TW" sz="2000" dirty="0" err="1" smtClean="0"/>
              <a:t>pcDefinePCell</a:t>
            </a:r>
            <a:r>
              <a:rPr lang="en-US" altLang="zh-TW" sz="2000" dirty="0" smtClean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We strictly force this (otherwise, an error will be given in IDE) to maintain the safety between 1. our physical designs, and 2. complex logical programming (such as high-level code-generations.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222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028" y="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The usage: 	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load(“~/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-gen-cadence-loading/N65/allRunTime.il”)</a:t>
            </a:r>
          </a:p>
          <a:p>
            <a:r>
              <a:rPr lang="en-US" altLang="zh-TW" dirty="0" smtClean="0"/>
              <a:t>Use the </a:t>
            </a:r>
            <a:r>
              <a:rPr lang="en-US" altLang="zh-TW" dirty="0" err="1" smtClean="0"/>
              <a:t>manu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81" y="3074303"/>
            <a:ext cx="3695700" cy="204787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44898" y="4645720"/>
            <a:ext cx="3774884" cy="4830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58428" y="2759412"/>
            <a:ext cx="6463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Generate </a:t>
            </a:r>
            <a:r>
              <a:rPr lang="en-US" altLang="zh-TW" sz="2400" dirty="0" err="1" smtClean="0"/>
              <a:t>Pcell</a:t>
            </a:r>
            <a:r>
              <a:rPr lang="en-US" altLang="zh-TW" sz="2400" dirty="0" smtClean="0"/>
              <a:t> Codes keep old code generation for a while for debugging purpose. </a:t>
            </a:r>
          </a:p>
          <a:p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new High-level generate </a:t>
            </a:r>
            <a:r>
              <a:rPr lang="en-US" altLang="zh-TW" sz="2400" dirty="0" err="1" smtClean="0"/>
              <a:t>pcell</a:t>
            </a:r>
            <a:r>
              <a:rPr lang="en-US" altLang="zh-TW" sz="2400" dirty="0" smtClean="0"/>
              <a:t> codes dump codes to cadence console; with debugging info on the front. 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Note, the Align instances functions are improved using the new language feature to allow readable codes/ and better debugging.</a:t>
            </a:r>
          </a:p>
        </p:txBody>
      </p:sp>
    </p:spTree>
    <p:extLst>
      <p:ext uri="{BB962C8B-B14F-4D97-AF65-F5344CB8AC3E}">
        <p14:creationId xmlns:p14="http://schemas.microsoft.com/office/powerpoint/2010/main" val="20459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9304" y="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The best practices updated!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Use “RF-</a:t>
            </a:r>
            <a:r>
              <a:rPr lang="en-US" altLang="zh-TW" dirty="0" err="1" smtClean="0"/>
              <a:t>SKill</a:t>
            </a:r>
            <a:r>
              <a:rPr lang="en-US" altLang="zh-TW" dirty="0" smtClean="0"/>
              <a:t>” generated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as many as possible.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Quick Placement of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Instances manually.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Align using </a:t>
            </a:r>
            <a:r>
              <a:rPr lang="en-US" altLang="zh-TW" b="1" u="sng" dirty="0" smtClean="0"/>
              <a:t>auto-alignment</a:t>
            </a:r>
            <a:r>
              <a:rPr lang="en-US" altLang="zh-TW" dirty="0" smtClean="0"/>
              <a:t> to align instances in your layout.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Dump high-level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code, and make your layout general by adding parameters.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Regenerate your layout back to cadence/allegro/HFSS.. Etc.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62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333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Office 佈景主題</vt:lpstr>
      <vt:lpstr>High-level layout-to-code generation 2015-09-13 major update</vt:lpstr>
      <vt:lpstr>Low-level v.s. High-level code-generation:</vt:lpstr>
      <vt:lpstr>Which parts are high-level??</vt:lpstr>
      <vt:lpstr>RF-Skill Language feature improvements.</vt:lpstr>
      <vt:lpstr>Now Language feature: </vt:lpstr>
      <vt:lpstr>Type information for strict type-checking keywords: 1. requires, 2. returns, 3. as </vt:lpstr>
      <vt:lpstr>Object generation: new() instead of place()</vt:lpstr>
      <vt:lpstr>The usage:  </vt:lpstr>
      <vt:lpstr>The best practices updated!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High-level layout-to-code generation</dc:title>
  <dc:creator>Wang Yu-Jiu</dc:creator>
  <cp:lastModifiedBy>Wang Yu-Jiu</cp:lastModifiedBy>
  <cp:revision>6</cp:revision>
  <dcterms:created xsi:type="dcterms:W3CDTF">2015-09-13T15:11:06Z</dcterms:created>
  <dcterms:modified xsi:type="dcterms:W3CDTF">2015-09-13T16:04:43Z</dcterms:modified>
</cp:coreProperties>
</file>