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7" r:id="rId6"/>
    <p:sldId id="271" r:id="rId7"/>
    <p:sldId id="275" r:id="rId8"/>
    <p:sldId id="273" r:id="rId9"/>
    <p:sldId id="276" r:id="rId10"/>
    <p:sldId id="270" r:id="rId11"/>
    <p:sldId id="257" r:id="rId12"/>
    <p:sldId id="258" r:id="rId13"/>
    <p:sldId id="259" r:id="rId14"/>
    <p:sldId id="260" r:id="rId15"/>
    <p:sldId id="272" r:id="rId16"/>
    <p:sldId id="262" r:id="rId17"/>
    <p:sldId id="265" r:id="rId18"/>
    <p:sldId id="266" r:id="rId19"/>
    <p:sldId id="274" r:id="rId20"/>
    <p:sldId id="263" r:id="rId21"/>
    <p:sldId id="26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72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49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23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0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24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1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2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47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1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87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03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5A51-E9BF-4F21-8543-D56B91CA3EFD}" type="datetimeFigureOut">
              <a:rPr lang="zh-TW" altLang="en-US" smtClean="0"/>
              <a:t>2015/6/15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RFSkill</a:t>
            </a:r>
            <a:r>
              <a:rPr lang="en-US" altLang="zh-TW" b="1" dirty="0" smtClean="0"/>
              <a:t> EM-Dedicated </a:t>
            </a:r>
            <a:r>
              <a:rPr lang="en-US" altLang="zh-TW" b="1" dirty="0" err="1" smtClean="0"/>
              <a:t>PCell</a:t>
            </a:r>
            <a:r>
              <a:rPr lang="en-US" altLang="zh-TW" b="1" dirty="0" smtClean="0"/>
              <a:t> User Guide   </a:t>
            </a:r>
            <a:endParaRPr lang="zh-TW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b="1" dirty="0" smtClean="0"/>
              <a:t>Edward </a:t>
            </a:r>
            <a:r>
              <a:rPr lang="en-US" altLang="zh-TW" b="1" dirty="0" err="1" smtClean="0"/>
              <a:t>Yeuan</a:t>
            </a:r>
            <a:r>
              <a:rPr lang="en-US" altLang="zh-TW" b="1" dirty="0" smtClean="0"/>
              <a:t> and Yu-Jiu Wang</a:t>
            </a:r>
          </a:p>
          <a:p>
            <a:r>
              <a:rPr lang="en-US" altLang="zh-TW" b="1" dirty="0" smtClean="0"/>
              <a:t>2015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Implemented PDK </a:t>
            </a:r>
            <a:r>
              <a:rPr lang="en-US" altLang="zh-TW" b="1" dirty="0" err="1" smtClean="0"/>
              <a:t>PCells</a:t>
            </a:r>
            <a:endParaRPr lang="zh-TW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8086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VPort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Vertical Port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10" y="1825625"/>
            <a:ext cx="4214490" cy="3503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3031"/>
            <a:ext cx="5846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4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/>
              <a:t>H</a:t>
            </a:r>
            <a:r>
              <a:rPr lang="en-US" altLang="zh-TW" b="1" dirty="0" err="1" smtClean="0"/>
              <a:t>Port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Horizontal Port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1613"/>
            <a:ext cx="6017342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84" y="2065338"/>
            <a:ext cx="48291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7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ProbeOnePort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GSG, GS, SG configuration available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409" y="2152631"/>
            <a:ext cx="4548691" cy="2809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1745"/>
            <a:ext cx="5958161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5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ProbeTwoPort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GSGSG, GSSG, SGS configuration available</a:t>
            </a:r>
            <a:endParaRPr lang="en-US" altLang="zh-T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169" y="2430463"/>
            <a:ext cx="4327631" cy="261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3181"/>
            <a:ext cx="592852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bondwire</a:t>
            </a:r>
            <a:endParaRPr lang="zh-TW" alt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33" y="2951957"/>
            <a:ext cx="5999517" cy="18288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1003" y="1997869"/>
            <a:ext cx="4721349" cy="37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7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padBall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337" y="2090736"/>
            <a:ext cx="3573463" cy="3573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7348"/>
            <a:ext cx="6467368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2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die</a:t>
            </a:r>
            <a:endParaRPr lang="zh-TW" alt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9269"/>
            <a:ext cx="6407912" cy="1554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12" y="1950082"/>
            <a:ext cx="3849688" cy="37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38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box</a:t>
            </a:r>
            <a:endParaRPr lang="zh-TW" alt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37655"/>
            <a:ext cx="5670817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2" y="1343817"/>
            <a:ext cx="2346281" cy="50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7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zh-TW" b="1" dirty="0" smtClean="0"/>
              <a:t>Implemented </a:t>
            </a:r>
            <a:r>
              <a:rPr lang="en-US" altLang="zh-TW" b="1" dirty="0" err="1" smtClean="0"/>
              <a:t>Testbench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PCells</a:t>
            </a:r>
            <a:endParaRPr lang="zh-TW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0171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59" y="2609"/>
            <a:ext cx="10515600" cy="917564"/>
          </a:xfrm>
        </p:spPr>
        <p:txBody>
          <a:bodyPr/>
          <a:lstStyle/>
          <a:p>
            <a:pPr algn="ctr"/>
            <a:r>
              <a:rPr lang="en-US" altLang="zh-TW" b="1" dirty="0" smtClean="0"/>
              <a:t>Overview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149599"/>
            <a:ext cx="10515600" cy="5613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PCell</a:t>
            </a:r>
            <a:r>
              <a:rPr lang="en-US" altLang="zh-TW" dirty="0" smtClean="0"/>
              <a:t> with two flavors: Cadence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and PDK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Cadence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is the standard cadence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; drawing shapes using </a:t>
            </a:r>
            <a:r>
              <a:rPr lang="en-US" altLang="zh-TW" dirty="0" err="1" smtClean="0"/>
              <a:t>dbCreatePolygon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dbCreateRect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dbCreate</a:t>
            </a:r>
            <a:r>
              <a:rPr lang="en-US" altLang="zh-TW" dirty="0" smtClean="0"/>
              <a:t>… function.</a:t>
            </a:r>
          </a:p>
          <a:p>
            <a:pPr lvl="1"/>
            <a:r>
              <a:rPr lang="en-US" altLang="zh-TW" dirty="0" smtClean="0"/>
              <a:t>However, we want to support EM-port, 3D packaging, 3D connector, these cannot be </a:t>
            </a:r>
            <a:r>
              <a:rPr lang="en-US" altLang="zh-TW" dirty="0" err="1" smtClean="0"/>
              <a:t>inherenetly</a:t>
            </a:r>
            <a:r>
              <a:rPr lang="en-US" altLang="zh-TW" dirty="0" smtClean="0"/>
              <a:t> supported by cadence. To do this, we need to create PDK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through string template.</a:t>
            </a:r>
          </a:p>
          <a:p>
            <a:r>
              <a:rPr lang="en-US" altLang="zh-TW" dirty="0" smtClean="0"/>
              <a:t>Both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can be managed by the IDE.</a:t>
            </a:r>
            <a:endParaRPr lang="en-US" altLang="zh-TW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93534" y="2701779"/>
            <a:ext cx="18288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Compiler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5400000">
            <a:off x="5879334" y="2318673"/>
            <a:ext cx="457200" cy="31536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5193534" y="1331913"/>
            <a:ext cx="18288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String Template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79558" y="3503611"/>
            <a:ext cx="18288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PDK </a:t>
            </a:r>
            <a:r>
              <a:rPr lang="en-US" altLang="zh-TW" dirty="0" err="1" smtClean="0">
                <a:solidFill>
                  <a:schemeClr val="tx1"/>
                </a:solidFill>
              </a:rPr>
              <a:t>PCell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RFSkill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9558" y="1970305"/>
            <a:ext cx="18288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Cadence </a:t>
            </a:r>
            <a:r>
              <a:rPr lang="en-US" altLang="zh-TW" dirty="0" err="1" smtClean="0">
                <a:solidFill>
                  <a:schemeClr val="tx1"/>
                </a:solidFill>
              </a:rPr>
              <a:t>PCell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RFSkill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873200">
            <a:off x="4039691" y="2574531"/>
            <a:ext cx="1182304" cy="31536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8176295" y="1932205"/>
            <a:ext cx="18288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Cadence </a:t>
            </a:r>
            <a:r>
              <a:rPr lang="en-US" altLang="zh-TW" dirty="0" err="1" smtClean="0">
                <a:solidFill>
                  <a:schemeClr val="tx1"/>
                </a:solidFill>
              </a:rPr>
              <a:t>PCell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VBScipt</a:t>
            </a:r>
            <a:r>
              <a:rPr lang="en-US" altLang="zh-TW" dirty="0" smtClean="0">
                <a:solidFill>
                  <a:schemeClr val="tx1"/>
                </a:solidFill>
              </a:rPr>
              <a:t> Class)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76295" y="3530597"/>
            <a:ext cx="18288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PDK </a:t>
            </a:r>
            <a:r>
              <a:rPr lang="en-US" altLang="zh-TW" dirty="0" err="1" smtClean="0">
                <a:solidFill>
                  <a:schemeClr val="tx1"/>
                </a:solidFill>
              </a:rPr>
              <a:t>PCell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VBScipt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Class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873200">
            <a:off x="7018223" y="3486856"/>
            <a:ext cx="1182304" cy="31536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ight Arrow 15"/>
          <p:cNvSpPr/>
          <p:nvPr/>
        </p:nvSpPr>
        <p:spPr>
          <a:xfrm rot="19641238">
            <a:off x="7008163" y="2501588"/>
            <a:ext cx="1182304" cy="31536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ight Arrow 16"/>
          <p:cNvSpPr/>
          <p:nvPr/>
        </p:nvSpPr>
        <p:spPr>
          <a:xfrm rot="19641238">
            <a:off x="4039691" y="3512097"/>
            <a:ext cx="1182304" cy="31536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2338399" y="1251307"/>
            <a:ext cx="15111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RFSkill</a:t>
            </a:r>
            <a:endParaRPr lang="en-US" altLang="zh-TW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2390" y="1231066"/>
            <a:ext cx="30766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HFSS VBScript</a:t>
            </a:r>
            <a:endParaRPr lang="en-US" altLang="zh-TW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5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ind_sym_testbench</a:t>
            </a:r>
            <a:endParaRPr lang="zh-TW" alt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38900" cy="4603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37" y="2478449"/>
            <a:ext cx="5338763" cy="30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64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xfm_testbench</a:t>
            </a:r>
            <a:endParaRPr lang="zh-TW" alt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82584" cy="466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2" y="2442936"/>
            <a:ext cx="5589588" cy="3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Compiling Cadence </a:t>
            </a:r>
            <a:r>
              <a:rPr lang="en-US" altLang="zh-TW" b="1" dirty="0" err="1" smtClean="0"/>
              <a:t>PCell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dirty="0" smtClean="0"/>
              <a:t>One-to-one-translated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Class </a:t>
            </a:r>
            <a:r>
              <a:rPr lang="en-US" altLang="zh-TW" b="1" i="1" dirty="0" smtClean="0"/>
              <a:t>by</a:t>
            </a:r>
            <a:r>
              <a:rPr lang="en-US" altLang="zh-TW" dirty="0" smtClean="0"/>
              <a:t> string template</a:t>
            </a:r>
            <a:endParaRPr lang="en-US" altLang="zh-TW" dirty="0"/>
          </a:p>
          <a:p>
            <a:r>
              <a:rPr lang="en-US" altLang="zh-TW" dirty="0" smtClean="0"/>
              <a:t>Compiled to Cadence Standard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Library</a:t>
            </a:r>
          </a:p>
          <a:p>
            <a:r>
              <a:rPr lang="en-US" altLang="zh-TW" dirty="0" smtClean="0"/>
              <a:t>Mainly composed of drawing functions, i.e. rectangle, polygon…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1571625"/>
            <a:ext cx="4057650" cy="268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4838700" cy="30956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76900" y="3080818"/>
            <a:ext cx="1182304" cy="31536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8157668" y="4078426"/>
            <a:ext cx="2334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Translated</a:t>
            </a:r>
            <a:endParaRPr lang="en-US" altLang="zh-TW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5589" y="2590600"/>
            <a:ext cx="160492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altLang="zh-TW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1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5089"/>
            <a:ext cx="10515600" cy="1347788"/>
          </a:xfrm>
        </p:spPr>
        <p:txBody>
          <a:bodyPr/>
          <a:lstStyle/>
          <a:p>
            <a:pPr algn="ctr"/>
            <a:r>
              <a:rPr lang="en-US" altLang="zh-TW" b="1" dirty="0" smtClean="0"/>
              <a:t>Compiling PDK </a:t>
            </a:r>
            <a:r>
              <a:rPr lang="en-US" altLang="zh-TW" b="1" dirty="0" err="1" smtClean="0"/>
              <a:t>PCell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Pre-defined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Class </a:t>
            </a:r>
            <a:r>
              <a:rPr lang="en-US" altLang="zh-TW" b="1" i="1" dirty="0" smtClean="0"/>
              <a:t>in</a:t>
            </a:r>
            <a:r>
              <a:rPr lang="en-US" altLang="zh-TW" dirty="0" smtClean="0"/>
              <a:t> </a:t>
            </a:r>
            <a:r>
              <a:rPr lang="en-US" altLang="zh-TW" dirty="0" smtClean="0"/>
              <a:t>tool-dependent </a:t>
            </a:r>
            <a:r>
              <a:rPr lang="en-US" altLang="zh-TW" dirty="0"/>
              <a:t>string template , inside </a:t>
            </a:r>
            <a:r>
              <a:rPr lang="en-US" altLang="zh-TW" dirty="0" err="1"/>
              <a:t>print_StatConfigProcessName</a:t>
            </a:r>
            <a:r>
              <a:rPr lang="en-US" altLang="zh-TW" dirty="0"/>
              <a:t> section</a:t>
            </a:r>
            <a:r>
              <a:rPr lang="en-US" altLang="zh-TW" dirty="0" smtClean="0"/>
              <a:t>.  </a:t>
            </a:r>
            <a:r>
              <a:rPr lang="en-US" altLang="zh-TW" dirty="0" smtClean="0">
                <a:solidFill>
                  <a:srgbClr val="FF0000"/>
                </a:solidFill>
              </a:rPr>
              <a:t>(advanced)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err="1"/>
              <a:t>Pcell</a:t>
            </a:r>
            <a:r>
              <a:rPr lang="en-US" altLang="zh-TW" dirty="0"/>
              <a:t> itself will not generate </a:t>
            </a:r>
            <a:r>
              <a:rPr lang="en-US" altLang="zh-TW" dirty="0" smtClean="0"/>
              <a:t>the target code, but through tool-dependent string template.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Dedicated </a:t>
            </a:r>
            <a:r>
              <a:rPr lang="en-US" altLang="zh-TW" dirty="0" smtClean="0"/>
              <a:t>to EM functions or 3D drawing functions in HFSS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i.e</a:t>
            </a:r>
            <a:r>
              <a:rPr lang="en-US" altLang="zh-TW" dirty="0"/>
              <a:t>.</a:t>
            </a:r>
            <a:r>
              <a:rPr lang="en-US" altLang="zh-TW" dirty="0" smtClean="0"/>
              <a:t> port, </a:t>
            </a:r>
            <a:r>
              <a:rPr lang="en-US" altLang="zh-TW" dirty="0" err="1" smtClean="0"/>
              <a:t>bondwire</a:t>
            </a:r>
            <a:r>
              <a:rPr lang="en-US" altLang="zh-TW" dirty="0" smtClean="0"/>
              <a:t>, </a:t>
            </a:r>
            <a:r>
              <a:rPr lang="en-US" altLang="zh-TW" dirty="0"/>
              <a:t>solder ball, </a:t>
            </a:r>
            <a:r>
              <a:rPr lang="en-US" altLang="zh-TW" dirty="0" smtClean="0"/>
              <a:t>SMA connector, antenna structure…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1093717"/>
            <a:ext cx="4914900" cy="2171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14360" y="2557531"/>
            <a:ext cx="26212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Pre-defined</a:t>
            </a:r>
            <a:endParaRPr lang="en-US" altLang="zh-TW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204912"/>
            <a:ext cx="5124450" cy="180022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76225" y="981075"/>
            <a:ext cx="771525" cy="561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3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0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 smtClean="0"/>
              <a:t>Implementing Arbitrary EM-Dedicated </a:t>
            </a:r>
            <a:r>
              <a:rPr lang="en-US" altLang="zh-TW" b="1" dirty="0" err="1" smtClean="0"/>
              <a:t>PCell</a:t>
            </a:r>
            <a:r>
              <a:rPr lang="en-US" altLang="zh-TW" b="1" dirty="0" smtClean="0"/>
              <a:t>   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TW" dirty="0" smtClean="0"/>
              <a:t>Define EM-dedicated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Class in string template</a:t>
            </a:r>
          </a:p>
          <a:p>
            <a:r>
              <a:rPr lang="en-US" altLang="zh-TW" dirty="0" smtClean="0"/>
              <a:t>Construct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RFSkill</a:t>
            </a:r>
            <a:r>
              <a:rPr lang="en-US" altLang="zh-TW" dirty="0" smtClean="0"/>
              <a:t> platform with dimensions</a:t>
            </a:r>
          </a:p>
          <a:p>
            <a:r>
              <a:rPr lang="en-US" altLang="zh-TW" dirty="0" smtClean="0"/>
              <a:t>From now on, the </a:t>
            </a:r>
            <a:r>
              <a:rPr lang="en-US" altLang="zh-TW" dirty="0"/>
              <a:t>EM-dedicated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maps to the pre-defined Class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In other words, we are creating a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with no function in Cadence but with EM-related function in HFSS. </a:t>
            </a:r>
          </a:p>
          <a:p>
            <a:pPr marL="0" indent="0">
              <a:buNone/>
            </a:pPr>
            <a:r>
              <a:rPr lang="en-US" altLang="zh-TW" dirty="0" smtClean="0"/>
              <a:t>Nonetheless, we are able to call the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in Cadence and map to the EM-dedicated function </a:t>
            </a:r>
            <a:r>
              <a:rPr lang="en-US" altLang="zh-TW" b="1" i="1" dirty="0" smtClean="0"/>
              <a:t>through</a:t>
            </a:r>
            <a:r>
              <a:rPr lang="en-US" altLang="zh-TW" dirty="0" smtClean="0"/>
              <a:t> the </a:t>
            </a:r>
            <a:r>
              <a:rPr lang="en-US" altLang="zh-TW" dirty="0" err="1" smtClean="0"/>
              <a:t>RFSkill</a:t>
            </a:r>
            <a:r>
              <a:rPr lang="en-US" altLang="zh-TW" dirty="0" smtClean="0"/>
              <a:t> compiler.</a:t>
            </a:r>
          </a:p>
          <a:p>
            <a:pPr marL="0" indent="0">
              <a:buNone/>
            </a:pPr>
            <a:r>
              <a:rPr lang="en-US" altLang="zh-TW" dirty="0" smtClean="0"/>
              <a:t>The </a:t>
            </a:r>
            <a:r>
              <a:rPr lang="en-US" altLang="zh-TW" dirty="0" err="1" smtClean="0"/>
              <a:t>RFSkill</a:t>
            </a:r>
            <a:r>
              <a:rPr lang="en-US" altLang="zh-TW" dirty="0" smtClean="0"/>
              <a:t> platform integrates all the </a:t>
            </a:r>
            <a:r>
              <a:rPr lang="en-US" altLang="zh-TW" dirty="0" err="1" smtClean="0"/>
              <a:t>PCells</a:t>
            </a:r>
            <a:r>
              <a:rPr lang="en-US" altLang="zh-TW" dirty="0" smtClean="0"/>
              <a:t> (both Cadence and PDK).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85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VPort</a:t>
            </a:r>
            <a:r>
              <a:rPr lang="en-US" altLang="zh-TW" b="1" dirty="0" smtClean="0"/>
              <a:t> Example</a:t>
            </a:r>
            <a:endParaRPr lang="zh-TW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243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String Template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VBScript Class pre-defined in String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060408"/>
            <a:ext cx="4924425" cy="220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825625"/>
            <a:ext cx="6257925" cy="29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1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RFSkill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PCell</a:t>
            </a:r>
            <a:endParaRPr lang="zh-TW" alt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Specifying dimensions for usage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193" y="1961983"/>
            <a:ext cx="2995613" cy="21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9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Compiler Output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TopCell</a:t>
            </a:r>
            <a:r>
              <a:rPr lang="en-US" altLang="zh-TW" dirty="0" smtClean="0"/>
              <a:t> calls the pre-defined VBScript Class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75" y="2855573"/>
            <a:ext cx="3971925" cy="1774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34" y="1825622"/>
            <a:ext cx="5799766" cy="323198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584174" y="3518968"/>
            <a:ext cx="1182304" cy="31536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6564423" y="3028750"/>
            <a:ext cx="12218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Calling</a:t>
            </a:r>
            <a:endParaRPr lang="en-US" altLang="zh-TW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629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348</Words>
  <Application>Microsoft Office PowerPoint</Application>
  <PresentationFormat>寬螢幕</PresentationFormat>
  <Paragraphs>143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Theme</vt:lpstr>
      <vt:lpstr>RFSkill EM-Dedicated PCell User Guide   </vt:lpstr>
      <vt:lpstr>Overview</vt:lpstr>
      <vt:lpstr>Compiling Cadence PCell</vt:lpstr>
      <vt:lpstr>Compiling PDK PCell</vt:lpstr>
      <vt:lpstr>Implementing Arbitrary EM-Dedicated PCell   </vt:lpstr>
      <vt:lpstr>VPort Example</vt:lpstr>
      <vt:lpstr>String Template</vt:lpstr>
      <vt:lpstr>RFSkill PCell</vt:lpstr>
      <vt:lpstr>Compiler Output</vt:lpstr>
      <vt:lpstr>Implemented PDK PCells</vt:lpstr>
      <vt:lpstr>VPort</vt:lpstr>
      <vt:lpstr>HPort</vt:lpstr>
      <vt:lpstr>ProbeOnePort</vt:lpstr>
      <vt:lpstr>ProbeTwoPort</vt:lpstr>
      <vt:lpstr>bondwire</vt:lpstr>
      <vt:lpstr>padBall</vt:lpstr>
      <vt:lpstr>die</vt:lpstr>
      <vt:lpstr>box</vt:lpstr>
      <vt:lpstr>Implemented Testbench PCells</vt:lpstr>
      <vt:lpstr>ind_sym_testbench</vt:lpstr>
      <vt:lpstr>xfm_testbench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eyeuan</dc:creator>
  <cp:lastModifiedBy>Wang Yu-Jiu</cp:lastModifiedBy>
  <cp:revision>164</cp:revision>
  <dcterms:created xsi:type="dcterms:W3CDTF">2015-06-12T11:12:36Z</dcterms:created>
  <dcterms:modified xsi:type="dcterms:W3CDTF">2015-06-15T07:20:09Z</dcterms:modified>
</cp:coreProperties>
</file>