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278" r:id="rId4"/>
    <p:sldId id="276" r:id="rId5"/>
    <p:sldId id="279" r:id="rId6"/>
    <p:sldId id="282" r:id="rId7"/>
    <p:sldId id="283" r:id="rId8"/>
    <p:sldId id="287" r:id="rId9"/>
    <p:sldId id="284" r:id="rId10"/>
    <p:sldId id="285" r:id="rId11"/>
    <p:sldId id="286" r:id="rId12"/>
    <p:sldId id="288" r:id="rId13"/>
    <p:sldId id="292" r:id="rId14"/>
    <p:sldId id="289" r:id="rId15"/>
    <p:sldId id="290" r:id="rId16"/>
    <p:sldId id="291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0" autoAdjust="0"/>
    <p:restoredTop sz="94660"/>
  </p:normalViewPr>
  <p:slideViewPr>
    <p:cSldViewPr>
      <p:cViewPr varScale="1">
        <p:scale>
          <a:sx n="98" d="100"/>
          <a:sy n="98" d="100"/>
        </p:scale>
        <p:origin x="184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98" y="2133600"/>
            <a:ext cx="9155097" cy="147002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RFVLSI Design Flow 2015 Upgrade</a:t>
            </a:r>
            <a:br>
              <a:rPr lang="en-US" altLang="zh-TW" b="1" dirty="0" smtClean="0"/>
            </a:br>
            <a:r>
              <a:rPr lang="en-US" altLang="zh-TW" b="1" dirty="0" smtClean="0"/>
              <a:t>Part-I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RFSkill</a:t>
            </a:r>
            <a:r>
              <a:rPr lang="en-US" altLang="zh-TW" b="1" dirty="0" smtClean="0"/>
              <a:t> Programming Language: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>Design Cell Class/Placement</a:t>
            </a:r>
            <a:br>
              <a:rPr lang="en-US" altLang="zh-TW" b="1" dirty="0" smtClean="0"/>
            </a:br>
            <a:endParaRPr lang="zh-TW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Yu-Jiu Wang</a:t>
            </a:r>
          </a:p>
          <a:p>
            <a:r>
              <a:rPr lang="en-US" altLang="zh-TW" dirty="0" smtClean="0"/>
              <a:t>2015</a:t>
            </a:r>
          </a:p>
          <a:p>
            <a:r>
              <a:rPr lang="en-US" altLang="zh-TW" dirty="0" smtClean="0"/>
              <a:t>(This is a quick internal documentation. Don’t follow this slides’ quality and format!)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2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31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Dynamic </a:t>
            </a:r>
            <a:r>
              <a:rPr lang="en-US" altLang="zh-TW" b="1" dirty="0" smtClean="0">
                <a:sym typeface="Wingdings" panose="05000000000000000000" pitchFamily="2" charset="2"/>
              </a:rPr>
              <a:t> Lexical Scoping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46314"/>
            <a:ext cx="4191000" cy="4903650"/>
          </a:xfrm>
        </p:spPr>
        <p:txBody>
          <a:bodyPr>
            <a:normAutofit/>
          </a:bodyPr>
          <a:lstStyle/>
          <a:p>
            <a:r>
              <a:rPr lang="en-US" altLang="zh-TW" sz="2000" b="1" u="sng" dirty="0" smtClean="0"/>
              <a:t>Cadence SKILL(Dynamic Scoping)</a:t>
            </a:r>
          </a:p>
          <a:p>
            <a:pPr marL="0" indent="0">
              <a:buNone/>
            </a:pPr>
            <a:r>
              <a:rPr lang="en-US" altLang="zh-TW" sz="2000" dirty="0" smtClean="0"/>
              <a:t>X=1</a:t>
            </a:r>
          </a:p>
          <a:p>
            <a:pPr marL="0" indent="0">
              <a:buNone/>
            </a:pPr>
            <a:r>
              <a:rPr lang="en-US" altLang="zh-TW" sz="2000" dirty="0" err="1"/>
              <a:t>dbCreateParamInst</a:t>
            </a:r>
            <a:r>
              <a:rPr lang="en-US" altLang="zh-TW" sz="2000" dirty="0"/>
              <a:t>(nil </a:t>
            </a:r>
            <a:r>
              <a:rPr lang="en-US" altLang="zh-TW" sz="2000" dirty="0" err="1" smtClean="0"/>
              <a:t>evilvias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0:0 1</a:t>
            </a:r>
          </a:p>
          <a:p>
            <a:pPr marL="0" indent="0">
              <a:buNone/>
            </a:pPr>
            <a:r>
              <a:rPr lang="en-US" altLang="zh-TW" sz="2000" dirty="0"/>
              <a:t>? </a:t>
            </a:r>
            <a:r>
              <a:rPr lang="en-US" altLang="zh-TW" sz="2000" dirty="0" err="1" smtClean="0"/>
              <a:t>SomeParameter</a:t>
            </a:r>
            <a:r>
              <a:rPr lang="en-US" altLang="zh-TW" sz="2000" dirty="0" smtClean="0"/>
              <a:t> 1)</a:t>
            </a:r>
          </a:p>
          <a:p>
            <a:pPr marL="0" indent="0">
              <a:buNone/>
            </a:pPr>
            <a:r>
              <a:rPr lang="en-US" altLang="zh-TW" sz="2000" dirty="0" err="1" smtClean="0"/>
              <a:t>dbCreateParamInst</a:t>
            </a:r>
            <a:r>
              <a:rPr lang="en-US" altLang="zh-TW" sz="2000" dirty="0" smtClean="0"/>
              <a:t>(nil </a:t>
            </a:r>
            <a:r>
              <a:rPr lang="en-US" altLang="zh-TW" sz="2000" dirty="0" err="1" smtClean="0"/>
              <a:t>vias</a:t>
            </a:r>
            <a:r>
              <a:rPr lang="en-US" altLang="zh-TW" sz="2000" dirty="0" smtClean="0"/>
              <a:t> 0:0 1</a:t>
            </a:r>
          </a:p>
          <a:p>
            <a:pPr marL="0" indent="0">
              <a:buNone/>
            </a:pPr>
            <a:r>
              <a:rPr lang="en-US" altLang="zh-TW" sz="2000" dirty="0" smtClean="0"/>
              <a:t>? </a:t>
            </a:r>
            <a:r>
              <a:rPr lang="en-US" altLang="zh-TW" sz="2000" dirty="0" err="1" smtClean="0"/>
              <a:t>SomeParameter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/>
              <a:t>) </a:t>
            </a:r>
            <a:r>
              <a:rPr lang="en-US" altLang="zh-TW" sz="2000" dirty="0" smtClean="0">
                <a:solidFill>
                  <a:srgbClr val="FF0000"/>
                </a:solidFill>
              </a:rPr>
              <a:t>// this X is 2.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------ the </a:t>
            </a:r>
            <a:r>
              <a:rPr lang="en-US" altLang="zh-TW" sz="2000" dirty="0" err="1" smtClean="0"/>
              <a:t>pcell</a:t>
            </a:r>
            <a:r>
              <a:rPr lang="en-US" altLang="zh-TW" sz="2000" dirty="0" smtClean="0"/>
              <a:t> definition</a:t>
            </a:r>
          </a:p>
          <a:p>
            <a:pPr marL="0" indent="0">
              <a:buNone/>
            </a:pPr>
            <a:r>
              <a:rPr lang="en-US" altLang="zh-TW" sz="2000" dirty="0" err="1" smtClean="0"/>
              <a:t>dbDefinePCell</a:t>
            </a:r>
            <a:r>
              <a:rPr lang="en-US" altLang="zh-TW" sz="2000" dirty="0" smtClean="0"/>
              <a:t>(</a:t>
            </a:r>
          </a:p>
          <a:p>
            <a:pPr marL="0" indent="0">
              <a:buNone/>
            </a:pPr>
            <a:r>
              <a:rPr lang="en-US" altLang="zh-TW" sz="2000" dirty="0" smtClean="0"/>
              <a:t>List(</a:t>
            </a:r>
            <a:r>
              <a:rPr lang="en-US" altLang="zh-TW" sz="2000" dirty="0" err="1" smtClean="0"/>
              <a:t>ggLib</a:t>
            </a:r>
            <a:r>
              <a:rPr lang="en-US" altLang="zh-TW" sz="2000" dirty="0" smtClean="0"/>
              <a:t>(“Lib”), “</a:t>
            </a:r>
            <a:r>
              <a:rPr lang="en-US" altLang="zh-TW" sz="2000" dirty="0" err="1" smtClean="0"/>
              <a:t>evilvias</a:t>
            </a:r>
            <a:r>
              <a:rPr lang="en-US" altLang="zh-TW" sz="2000" dirty="0" smtClean="0"/>
              <a:t>”, “layout”)</a:t>
            </a:r>
          </a:p>
          <a:p>
            <a:pPr marL="0" indent="0">
              <a:buNone/>
            </a:pPr>
            <a:r>
              <a:rPr lang="en-US" altLang="zh-TW" sz="2000" dirty="0" smtClean="0"/>
              <a:t>((</a:t>
            </a:r>
            <a:r>
              <a:rPr lang="en-US" altLang="zh-TW" sz="2000" dirty="0" err="1" smtClean="0"/>
              <a:t>SomeParameter</a:t>
            </a:r>
            <a:r>
              <a:rPr lang="en-US" altLang="zh-TW" sz="2000" dirty="0" smtClean="0"/>
              <a:t> 1))</a:t>
            </a: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FF0000"/>
                </a:solidFill>
              </a:rPr>
              <a:t>X=2</a:t>
            </a:r>
          </a:p>
          <a:p>
            <a:pPr marL="0" indent="0">
              <a:buNone/>
            </a:pPr>
            <a:r>
              <a:rPr lang="en-US" altLang="zh-TW" sz="2000" dirty="0"/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91000" y="114631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New </a:t>
            </a:r>
            <a:r>
              <a:rPr lang="en-US" altLang="zh-TW" b="1" u="sng" dirty="0" err="1" smtClean="0"/>
              <a:t>RFSkill</a:t>
            </a:r>
            <a:r>
              <a:rPr lang="en-US" altLang="zh-TW" b="1" u="sng" dirty="0"/>
              <a:t> </a:t>
            </a:r>
            <a:r>
              <a:rPr lang="en-US" altLang="zh-TW" b="1" u="sng" dirty="0" smtClean="0"/>
              <a:t>(Lexical Scoping)</a:t>
            </a:r>
          </a:p>
          <a:p>
            <a:endParaRPr lang="en-US" altLang="zh-TW" b="1" dirty="0"/>
          </a:p>
          <a:p>
            <a:r>
              <a:rPr lang="en-US" altLang="zh-TW" dirty="0"/>
              <a:t>X=1</a:t>
            </a:r>
          </a:p>
          <a:p>
            <a:r>
              <a:rPr lang="en-US" altLang="zh-TW" dirty="0" err="1"/>
              <a:t>evilvias</a:t>
            </a:r>
            <a:r>
              <a:rPr lang="en-US" altLang="zh-TW" dirty="0"/>
              <a:t> </a:t>
            </a:r>
            <a:r>
              <a:rPr lang="en-US" altLang="zh-TW" dirty="0" smtClean="0"/>
              <a:t>.place(0:0) with (</a:t>
            </a:r>
            <a:endParaRPr lang="en-US" altLang="zh-TW" dirty="0"/>
          </a:p>
          <a:p>
            <a:r>
              <a:rPr lang="en-US" altLang="zh-TW" dirty="0"/>
              <a:t>? </a:t>
            </a:r>
            <a:r>
              <a:rPr lang="en-US" altLang="zh-TW" dirty="0" err="1" smtClean="0"/>
              <a:t>SomeParameter</a:t>
            </a:r>
            <a:r>
              <a:rPr lang="en-US" altLang="zh-TW" dirty="0" smtClean="0"/>
              <a:t> </a:t>
            </a:r>
            <a:r>
              <a:rPr lang="en-US" altLang="zh-TW" dirty="0"/>
              <a:t>1)</a:t>
            </a:r>
          </a:p>
          <a:p>
            <a:r>
              <a:rPr lang="en-US" altLang="zh-TW" dirty="0" err="1" smtClean="0"/>
              <a:t>vias.place</a:t>
            </a:r>
            <a:r>
              <a:rPr lang="en-US" altLang="zh-TW" dirty="0" smtClean="0"/>
              <a:t>(nil 0:0) with (</a:t>
            </a:r>
            <a:endParaRPr lang="en-US" altLang="zh-TW" dirty="0"/>
          </a:p>
          <a:p>
            <a:r>
              <a:rPr lang="en-US" altLang="zh-TW" dirty="0"/>
              <a:t>? </a:t>
            </a:r>
            <a:r>
              <a:rPr lang="en-US" altLang="zh-TW" dirty="0" err="1"/>
              <a:t>SomeParameter</a:t>
            </a:r>
            <a:r>
              <a:rPr lang="en-US" altLang="zh-TW" dirty="0"/>
              <a:t> X) </a:t>
            </a:r>
            <a:r>
              <a:rPr lang="en-US" altLang="zh-TW" dirty="0">
                <a:solidFill>
                  <a:srgbClr val="FF0000"/>
                </a:solidFill>
              </a:rPr>
              <a:t>// this X is </a:t>
            </a:r>
            <a:r>
              <a:rPr lang="en-US" altLang="zh-TW" dirty="0" smtClean="0">
                <a:solidFill>
                  <a:srgbClr val="FF0000"/>
                </a:solidFill>
              </a:rPr>
              <a:t>always 1.</a:t>
            </a: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7" name="矩形 6"/>
          <p:cNvSpPr/>
          <p:nvPr/>
        </p:nvSpPr>
        <p:spPr>
          <a:xfrm>
            <a:off x="1600200" y="6049964"/>
            <a:ext cx="6243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New </a:t>
            </a:r>
            <a:r>
              <a:rPr lang="en-US" altLang="zh-TW" sz="2400" dirty="0" smtClean="0">
                <a:solidFill>
                  <a:srgbClr val="FF0000"/>
                </a:solidFill>
              </a:rPr>
              <a:t>compiler guarantee lexical scoping  models.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New IDE checks for lexical scoping errors.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3131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Turing model </a:t>
            </a:r>
            <a:r>
              <a:rPr lang="en-US" altLang="zh-TW" sz="3600" b="1" dirty="0">
                <a:sym typeface="Wingdings" panose="05000000000000000000" pitchFamily="2" charset="2"/>
              </a:rPr>
              <a:t></a:t>
            </a:r>
            <a:r>
              <a:rPr lang="en-US" altLang="zh-TW" sz="3600" b="1" dirty="0" smtClean="0"/>
              <a:t> Evaluate &amp; Substitute Model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95400"/>
            <a:ext cx="42672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b="1" u="sng" dirty="0" smtClean="0"/>
              <a:t>Turing Model</a:t>
            </a:r>
          </a:p>
          <a:p>
            <a:r>
              <a:rPr lang="en-US" altLang="zh-TW" dirty="0" smtClean="0"/>
              <a:t>Sum=0</a:t>
            </a:r>
          </a:p>
          <a:p>
            <a:r>
              <a:rPr lang="en-US" altLang="zh-TW" dirty="0" smtClean="0"/>
              <a:t>For(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1 5</a:t>
            </a:r>
          </a:p>
          <a:p>
            <a:pPr marL="0" indent="0">
              <a:buNone/>
            </a:pPr>
            <a:r>
              <a:rPr lang="en-US" altLang="zh-TW" dirty="0" smtClean="0"/>
              <a:t>Sum=sum+1 )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What is sum???</a:t>
            </a:r>
          </a:p>
          <a:p>
            <a:pPr marL="400050" lvl="1" indent="0">
              <a:buNone/>
            </a:pPr>
            <a:r>
              <a:rPr lang="en-US" altLang="zh-TW" dirty="0" smtClean="0"/>
              <a:t>We change the value of sum (which is stored in CPU register every iteration).</a:t>
            </a:r>
          </a:p>
          <a:p>
            <a:r>
              <a:rPr lang="en-US" altLang="zh-TW" dirty="0" smtClean="0"/>
              <a:t>Very hard to debug; because the value of a variable depends on its  context (the location of code).</a:t>
            </a:r>
          </a:p>
          <a:p>
            <a:r>
              <a:rPr lang="en-US" altLang="zh-TW" dirty="0" smtClean="0"/>
              <a:t>Pretty bad when dynamic scoping is also used. 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0" y="914400"/>
            <a:ext cx="4267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u="sng" dirty="0" smtClean="0"/>
              <a:t>Evaluate &amp; Substitute</a:t>
            </a:r>
          </a:p>
          <a:p>
            <a:r>
              <a:rPr lang="en-US" altLang="zh-TW" dirty="0" smtClean="0"/>
              <a:t>All variables can only assigned once. </a:t>
            </a:r>
          </a:p>
          <a:p>
            <a:r>
              <a:rPr lang="en-US" altLang="zh-TW" dirty="0" smtClean="0"/>
              <a:t>A=A+1 is not allowed. </a:t>
            </a:r>
          </a:p>
          <a:p>
            <a:r>
              <a:rPr lang="en-US" altLang="zh-TW" dirty="0" smtClean="0"/>
              <a:t>A=2, B=3, C=4</a:t>
            </a:r>
          </a:p>
          <a:p>
            <a:r>
              <a:rPr lang="en-US" altLang="zh-TW" dirty="0" smtClean="0"/>
              <a:t>D=(C+(B</a:t>
            </a:r>
            <a:r>
              <a:rPr lang="zh-TW" altLang="en-US" dirty="0" smtClean="0"/>
              <a:t>*</a:t>
            </a:r>
            <a:r>
              <a:rPr lang="en-US" altLang="zh-TW" dirty="0" smtClean="0"/>
              <a:t>A)) will be evaluated internally:</a:t>
            </a:r>
          </a:p>
          <a:p>
            <a:pPr lvl="1"/>
            <a:r>
              <a:rPr lang="en-US" altLang="zh-TW" dirty="0" smtClean="0"/>
              <a:t>D=(4+2*3)</a:t>
            </a:r>
          </a:p>
          <a:p>
            <a:pPr lvl="1"/>
            <a:r>
              <a:rPr lang="en-US" altLang="zh-TW" dirty="0" smtClean="0"/>
              <a:t>D=4+6</a:t>
            </a:r>
          </a:p>
          <a:p>
            <a:pPr lvl="1"/>
            <a:r>
              <a:rPr lang="en-US" altLang="zh-TW" dirty="0" smtClean="0"/>
              <a:t>D=10</a:t>
            </a:r>
          </a:p>
          <a:p>
            <a:r>
              <a:rPr lang="en-US" altLang="zh-TW" dirty="0" smtClean="0"/>
              <a:t>Tree-type of execution model.</a:t>
            </a:r>
          </a:p>
        </p:txBody>
      </p:sp>
      <p:sp>
        <p:nvSpPr>
          <p:cNvPr id="5" name="矩形 4"/>
          <p:cNvSpPr/>
          <p:nvPr/>
        </p:nvSpPr>
        <p:spPr>
          <a:xfrm>
            <a:off x="1950801" y="6396335"/>
            <a:ext cx="524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New IDE checks for the model problems.</a:t>
            </a:r>
          </a:p>
        </p:txBody>
      </p:sp>
    </p:spTree>
    <p:extLst>
      <p:ext uri="{BB962C8B-B14F-4D97-AF65-F5344CB8AC3E}">
        <p14:creationId xmlns:p14="http://schemas.microsoft.com/office/powerpoint/2010/main" val="27085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err="1" smtClean="0"/>
              <a:t>PCell</a:t>
            </a:r>
            <a:r>
              <a:rPr lang="en-US" altLang="zh-TW" b="1" dirty="0" smtClean="0"/>
              <a:t> as a Class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878" y="1524000"/>
            <a:ext cx="423407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altLang="zh-TW" sz="1800" dirty="0" smtClean="0"/>
              <a:t>pcDefinePCell(</a:t>
            </a:r>
            <a:endParaRPr lang="pt-BR" altLang="zh-TW" sz="1800" dirty="0"/>
          </a:p>
          <a:p>
            <a:pPr marL="0" indent="0">
              <a:buNone/>
            </a:pPr>
            <a:r>
              <a:rPr lang="pt-BR" altLang="zh-TW" sz="1800" dirty="0" smtClean="0"/>
              <a:t>List(“Lib”, “Cell”, “View”)</a:t>
            </a:r>
            <a:endParaRPr lang="pt-BR" altLang="zh-TW" sz="1800" dirty="0"/>
          </a:p>
          <a:p>
            <a:pPr marL="0" indent="0">
              <a:buNone/>
            </a:pPr>
            <a:r>
              <a:rPr lang="pt-BR" altLang="zh-TW" sz="1800" dirty="0"/>
              <a:t>(</a:t>
            </a:r>
          </a:p>
          <a:p>
            <a:pPr marL="0" indent="0">
              <a:buNone/>
            </a:pPr>
            <a:r>
              <a:rPr lang="pt-BR" altLang="zh-TW" sz="1800" dirty="0"/>
              <a:t>	(Param1 "1234")</a:t>
            </a:r>
          </a:p>
          <a:p>
            <a:pPr marL="0" indent="0">
              <a:buNone/>
            </a:pPr>
            <a:r>
              <a:rPr lang="pt-BR" altLang="zh-TW" sz="1800" dirty="0"/>
              <a:t>	(Param2 1234)</a:t>
            </a:r>
          </a:p>
          <a:p>
            <a:pPr marL="0" indent="0">
              <a:buNone/>
            </a:pPr>
            <a:r>
              <a:rPr lang="pt-BR" altLang="zh-TW" sz="1800" dirty="0" smtClean="0"/>
              <a:t>)</a:t>
            </a:r>
          </a:p>
          <a:p>
            <a:pPr marL="400050" lvl="1" indent="0">
              <a:buNone/>
            </a:pPr>
            <a:r>
              <a:rPr lang="pt-BR" altLang="zh-TW" sz="2100" dirty="0" smtClean="0"/>
              <a:t>Master=dbOpenCellView(“lib”,”vias”,”layout”)</a:t>
            </a:r>
          </a:p>
          <a:p>
            <a:pPr marL="400050" lvl="1" indent="0">
              <a:buNone/>
            </a:pPr>
            <a:r>
              <a:rPr lang="pt-BR" altLang="zh-TW" sz="2100" dirty="0" smtClean="0"/>
              <a:t>dbCreateParamInst(master 0:0 1</a:t>
            </a:r>
          </a:p>
          <a:p>
            <a:pPr marL="400050" lvl="1" indent="0">
              <a:buNone/>
            </a:pPr>
            <a:r>
              <a:rPr lang="pt-BR" altLang="zh-TW" sz="2100" dirty="0" smtClean="0"/>
              <a:t>?width 1</a:t>
            </a:r>
          </a:p>
          <a:p>
            <a:pPr marL="400050" lvl="1" indent="0">
              <a:buNone/>
            </a:pPr>
            <a:r>
              <a:rPr lang="pt-BR" altLang="zh-TW" sz="2100" dirty="0" smtClean="0"/>
              <a:t>?length 1</a:t>
            </a:r>
            <a:endParaRPr lang="pt-BR" altLang="zh-TW" sz="2100" dirty="0"/>
          </a:p>
          <a:p>
            <a:pPr marL="400050" lvl="1" indent="0">
              <a:buNone/>
            </a:pPr>
            <a:r>
              <a:rPr lang="pt-BR" altLang="zh-TW" sz="2100" dirty="0" smtClean="0"/>
              <a:t>)</a:t>
            </a:r>
          </a:p>
          <a:p>
            <a:pPr marL="400050" lvl="1" indent="0">
              <a:buNone/>
            </a:pPr>
            <a:r>
              <a:rPr lang="pt-BR" altLang="zh-TW" sz="2100" dirty="0"/>
              <a:t>dbCreateParamInst(master </a:t>
            </a:r>
            <a:r>
              <a:rPr lang="pt-BR" altLang="zh-TW" sz="2100" dirty="0" smtClean="0"/>
              <a:t>2:0 </a:t>
            </a:r>
            <a:r>
              <a:rPr lang="pt-BR" altLang="zh-TW" sz="2100" dirty="0"/>
              <a:t>1</a:t>
            </a:r>
          </a:p>
          <a:p>
            <a:pPr marL="400050" lvl="1" indent="0">
              <a:buNone/>
            </a:pPr>
            <a:r>
              <a:rPr lang="pt-BR" altLang="zh-TW" sz="2100" dirty="0"/>
              <a:t>?width 1</a:t>
            </a:r>
          </a:p>
          <a:p>
            <a:pPr marL="400050" lvl="1" indent="0">
              <a:buNone/>
            </a:pPr>
            <a:r>
              <a:rPr lang="pt-BR" altLang="zh-TW" sz="2100" dirty="0"/>
              <a:t>?length 1</a:t>
            </a:r>
          </a:p>
          <a:p>
            <a:pPr marL="400050" lvl="1" indent="0">
              <a:buNone/>
            </a:pPr>
            <a:r>
              <a:rPr lang="pt-BR" altLang="zh-TW" sz="2100" dirty="0" smtClean="0"/>
              <a:t>)</a:t>
            </a:r>
          </a:p>
          <a:p>
            <a:pPr marL="0" indent="0">
              <a:buNone/>
            </a:pPr>
            <a:endParaRPr lang="pt-BR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6652" y="970825"/>
            <a:ext cx="47873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 smtClean="0"/>
              <a:t>pcell(</a:t>
            </a:r>
            <a:endParaRPr lang="pt-BR" altLang="zh-TW" dirty="0"/>
          </a:p>
          <a:p>
            <a:r>
              <a:rPr lang="pt-BR" altLang="zh-TW" dirty="0" smtClean="0"/>
              <a:t>Lib.cell.view</a:t>
            </a:r>
            <a:endParaRPr lang="pt-BR" altLang="zh-TW" dirty="0"/>
          </a:p>
          <a:p>
            <a:r>
              <a:rPr lang="pt-BR" altLang="zh-TW" dirty="0"/>
              <a:t>(</a:t>
            </a:r>
          </a:p>
          <a:p>
            <a:r>
              <a:rPr lang="pt-BR" altLang="zh-TW" dirty="0"/>
              <a:t>	(Param1 "1234")</a:t>
            </a:r>
          </a:p>
          <a:p>
            <a:r>
              <a:rPr lang="pt-BR" altLang="zh-TW" dirty="0"/>
              <a:t>	(Param2 1234)</a:t>
            </a:r>
          </a:p>
          <a:p>
            <a:r>
              <a:rPr lang="pt-BR" altLang="zh-TW" dirty="0"/>
              <a:t>)</a:t>
            </a:r>
          </a:p>
          <a:p>
            <a:pPr lvl="1"/>
            <a:r>
              <a:rPr lang="pt-BR" altLang="zh-TW" dirty="0" smtClean="0"/>
              <a:t>Master is lib.vias.layout</a:t>
            </a:r>
            <a:endParaRPr lang="pt-BR" altLang="zh-TW" dirty="0"/>
          </a:p>
          <a:p>
            <a:pPr lvl="1"/>
            <a:r>
              <a:rPr lang="pt-BR" altLang="zh-TW" dirty="0" smtClean="0"/>
              <a:t>Inst1=Master.place(0:0) with (</a:t>
            </a:r>
          </a:p>
          <a:p>
            <a:pPr lvl="1"/>
            <a:r>
              <a:rPr lang="pt-BR" altLang="zh-TW" dirty="0" smtClean="0"/>
              <a:t>?</a:t>
            </a:r>
            <a:r>
              <a:rPr lang="pt-BR" altLang="zh-TW" dirty="0"/>
              <a:t>width 1</a:t>
            </a:r>
          </a:p>
          <a:p>
            <a:pPr lvl="1"/>
            <a:r>
              <a:rPr lang="pt-BR" altLang="zh-TW" dirty="0"/>
              <a:t>?length 1</a:t>
            </a:r>
          </a:p>
          <a:p>
            <a:pPr lvl="1"/>
            <a:r>
              <a:rPr lang="pt-BR" altLang="zh-TW" dirty="0"/>
              <a:t>)</a:t>
            </a:r>
          </a:p>
          <a:p>
            <a:pPr lvl="1"/>
            <a:r>
              <a:rPr lang="pt-BR" altLang="zh-TW" dirty="0" smtClean="0"/>
              <a:t>Master.place(2:0 1) use Inst1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// parameter reuse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Master.place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inst.upperRight</a:t>
            </a:r>
            <a:r>
              <a:rPr lang="en-US" altLang="zh-TW" dirty="0" smtClean="0"/>
              <a:t>() 1) use Inst1</a:t>
            </a:r>
          </a:p>
          <a:p>
            <a:pPr lvl="1"/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FF0000"/>
                </a:solidFill>
              </a:rPr>
              <a:t>// relative placement.</a:t>
            </a:r>
            <a:endParaRPr lang="en-US" altLang="zh-TW" dirty="0" smtClean="0"/>
          </a:p>
          <a:p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Pcell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Lib.vias.view</a:t>
            </a:r>
            <a:endParaRPr lang="en-US" altLang="zh-TW" dirty="0"/>
          </a:p>
          <a:p>
            <a:r>
              <a:rPr lang="en-US" altLang="zh-TW" dirty="0" smtClean="0"/>
              <a:t>( (Width 0.5) (Length 0.5) ………</a:t>
            </a:r>
          </a:p>
          <a:p>
            <a:r>
              <a:rPr lang="en-US" altLang="zh-TW" dirty="0" smtClean="0"/>
              <a:t>Handle procedure(</a:t>
            </a:r>
            <a:r>
              <a:rPr lang="en-US" altLang="zh-TW" dirty="0" err="1" smtClean="0"/>
              <a:t>upperLeft</a:t>
            </a:r>
            <a:r>
              <a:rPr lang="en-US" altLang="zh-TW" dirty="0" smtClean="0"/>
              <a:t>() 0:Length)</a:t>
            </a:r>
          </a:p>
          <a:p>
            <a:r>
              <a:rPr lang="en-US" altLang="zh-TW" dirty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2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0357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New </a:t>
            </a:r>
            <a:r>
              <a:rPr lang="en-US" altLang="zh-TW" dirty="0" err="1" smtClean="0"/>
              <a:t>Pcell</a:t>
            </a:r>
            <a:r>
              <a:rPr lang="en-US" altLang="zh-TW" dirty="0" smtClean="0"/>
              <a:t> Structure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066800"/>
            <a:ext cx="871548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847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Placement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09" y="1181470"/>
            <a:ext cx="8870782" cy="51885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" y="4038600"/>
            <a:ext cx="441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176609" y="4038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Refer to the right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pcell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104" y="4572000"/>
            <a:ext cx="526029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3400" y="5336986"/>
            <a:ext cx="6400800" cy="530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274638"/>
            <a:ext cx="7800428" cy="45259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9" y="4876800"/>
            <a:ext cx="7410450" cy="704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1000" y="1295400"/>
            <a:ext cx="6400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7200" y="2270919"/>
            <a:ext cx="6400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3400" y="4856017"/>
            <a:ext cx="6934200" cy="698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High-Level Code support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03783"/>
            <a:ext cx="5419725" cy="3257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12420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9600" y="43434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29200" y="2895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Will be linked with synthesis &amp; verification &amp; optimization flow soon.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6473" y="6143153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LAYOUT 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High-Level Placement Code is under debugging.</a:t>
            </a:r>
            <a:endParaRPr lang="en-US" altLang="zh-TW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RFVLSI IDE First </a:t>
            </a:r>
            <a:r>
              <a:rPr lang="en-US" altLang="zh-TW" dirty="0" err="1" smtClean="0"/>
              <a:t>Glimps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Support variable scoping </a:t>
            </a:r>
            <a:r>
              <a:rPr lang="en-US" altLang="zh-TW" dirty="0" err="1" smtClean="0"/>
              <a:t>checkings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Support “evaluate-substitution” model checking.</a:t>
            </a:r>
          </a:p>
          <a:p>
            <a:r>
              <a:rPr lang="en-US" altLang="zh-TW" dirty="0" smtClean="0"/>
              <a:t>Support syntax highlighting. </a:t>
            </a:r>
          </a:p>
          <a:p>
            <a:r>
              <a:rPr lang="en-US" altLang="zh-TW" dirty="0" smtClean="0"/>
              <a:t>Support RFVLSI flow-integrations: (EM, cadence, </a:t>
            </a:r>
            <a:r>
              <a:rPr lang="en-US" altLang="zh-TW" dirty="0" err="1" smtClean="0"/>
              <a:t>calibre</a:t>
            </a:r>
            <a:r>
              <a:rPr lang="en-US" altLang="zh-TW" dirty="0" smtClean="0"/>
              <a:t> environment setup, circuit unit test…)</a:t>
            </a:r>
          </a:p>
          <a:p>
            <a:r>
              <a:rPr lang="en-US" altLang="zh-TW" dirty="0" err="1" smtClean="0"/>
              <a:t>Pcell</a:t>
            </a:r>
            <a:r>
              <a:rPr lang="en-US" altLang="zh-TW" dirty="0" smtClean="0"/>
              <a:t> class function name checks. (parameter checks will be implemented later after flow is ready for better design </a:t>
            </a:r>
            <a:r>
              <a:rPr lang="en-US" altLang="zh-TW" dirty="0" err="1" smtClean="0"/>
              <a:t>safty</a:t>
            </a:r>
            <a:r>
              <a:rPr lang="en-US" altLang="zh-TW" dirty="0" smtClean="0"/>
              <a:t>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0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4"/>
            <a:ext cx="9144000" cy="93024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Current RFVLSI Design Flow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687" y="5638801"/>
            <a:ext cx="9175687" cy="121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blue part is already implemented in RFVLSI lab. </a:t>
            </a:r>
            <a:endParaRPr lang="en-US" altLang="zh-TW" dirty="0"/>
          </a:p>
          <a:p>
            <a:r>
              <a:rPr lang="en-US" altLang="zh-TW" dirty="0" smtClean="0"/>
              <a:t>We cover green part in this slides.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45402" y="1232781"/>
            <a:ext cx="3021594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Initial Theoretic Ideas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978" y="2005343"/>
            <a:ext cx="3077424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Ideal Symbolic Circuit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804" y="2843543"/>
            <a:ext cx="308346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Symbolic Circuit with </a:t>
            </a:r>
            <a:r>
              <a:rPr lang="en-US" altLang="zh-TW" dirty="0" err="1" smtClean="0">
                <a:solidFill>
                  <a:schemeClr val="tx1"/>
                </a:solidFill>
              </a:rPr>
              <a:t>Parasitics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4803" y="3755681"/>
            <a:ext cx="1752599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Pcell</a:t>
            </a:r>
            <a:r>
              <a:rPr lang="en-US" altLang="zh-TW" dirty="0" smtClean="0">
                <a:solidFill>
                  <a:schemeClr val="tx1"/>
                </a:solidFill>
              </a:rPr>
              <a:t> Libraries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804" y="4528566"/>
            <a:ext cx="3083460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EM Simulations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402" y="3755681"/>
            <a:ext cx="245273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Physical Layouts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102290" y="1708843"/>
            <a:ext cx="304800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2081542" y="2501776"/>
            <a:ext cx="304800" cy="3153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975540" y="3370531"/>
            <a:ext cx="454938" cy="31536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054596" y="4222475"/>
            <a:ext cx="296825" cy="31536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198137" y="3838294"/>
            <a:ext cx="366666" cy="315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2600" y="1109708"/>
                <a:ext cx="2209800" cy="571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109708"/>
                <a:ext cx="2209800" cy="5712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1804524"/>
            <a:ext cx="1066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310" y="2669374"/>
            <a:ext cx="1282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26" y="4721977"/>
            <a:ext cx="1262063" cy="82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6" y="3751374"/>
            <a:ext cx="934403" cy="82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7"/>
          <p:cNvSpPr/>
          <p:nvPr/>
        </p:nvSpPr>
        <p:spPr>
          <a:xfrm>
            <a:off x="709942" y="5299675"/>
            <a:ext cx="308346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SPICE Equivalent Models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Right Arrow 12"/>
          <p:cNvSpPr/>
          <p:nvPr/>
        </p:nvSpPr>
        <p:spPr>
          <a:xfrm rot="5400000">
            <a:off x="2048075" y="4985040"/>
            <a:ext cx="296825" cy="3153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91623" y="4940630"/>
            <a:ext cx="169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Some are ready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3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Current Flow Integrates Two EM </a:t>
            </a:r>
            <a:r>
              <a:rPr lang="en-US" altLang="zh-TW" b="1" dirty="0" err="1" smtClean="0"/>
              <a:t>Sim</a:t>
            </a:r>
            <a:r>
              <a:rPr lang="en-US" altLang="zh-TW" b="1" dirty="0" smtClean="0"/>
              <a:t> Approaches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Write a program based on HFSS </a:t>
            </a:r>
            <a:r>
              <a:rPr lang="en-US" altLang="zh-TW" sz="2800" dirty="0" err="1" smtClean="0"/>
              <a:t>Vbscript</a:t>
            </a:r>
            <a:r>
              <a:rPr lang="en-US" altLang="zh-TW" sz="2800" dirty="0" smtClean="0"/>
              <a:t>, and </a:t>
            </a:r>
            <a:r>
              <a:rPr lang="en-US" altLang="zh-TW" sz="2800" dirty="0" err="1" smtClean="0"/>
              <a:t>SonnetLab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matlab</a:t>
            </a:r>
            <a:r>
              <a:rPr lang="en-US" altLang="zh-TW" sz="2800" dirty="0" smtClean="0"/>
              <a:t> scripting to automate EM simulation. </a:t>
            </a:r>
          </a:p>
          <a:p>
            <a:pPr lvl="1"/>
            <a:r>
              <a:rPr lang="en-US" altLang="zh-TW" sz="2400" b="1" dirty="0" smtClean="0"/>
              <a:t>Pro:</a:t>
            </a:r>
            <a:r>
              <a:rPr lang="en-US" altLang="zh-TW" sz="2400" dirty="0" smtClean="0"/>
              <a:t> design sweep, to find proper component dimensions.</a:t>
            </a:r>
          </a:p>
          <a:p>
            <a:pPr lvl="1"/>
            <a:r>
              <a:rPr lang="en-US" altLang="zh-TW" sz="2400" b="1" dirty="0" smtClean="0"/>
              <a:t>Cons</a:t>
            </a:r>
            <a:r>
              <a:rPr lang="en-US" altLang="zh-TW" sz="2400" dirty="0" smtClean="0"/>
              <a:t>: we need to “manually” check whether the HFSS/Sonnet codes are consistent with the layout. </a:t>
            </a:r>
          </a:p>
          <a:p>
            <a:r>
              <a:rPr lang="en-US" altLang="zh-TW" sz="2800" dirty="0" smtClean="0"/>
              <a:t>Use cadence </a:t>
            </a:r>
            <a:r>
              <a:rPr lang="en-US" altLang="zh-TW" sz="2800" dirty="0" err="1" smtClean="0"/>
              <a:t>gds</a:t>
            </a:r>
            <a:r>
              <a:rPr lang="en-US" altLang="zh-TW" sz="2800" dirty="0" smtClean="0"/>
              <a:t>-export, HFSS/Sonnet </a:t>
            </a:r>
            <a:r>
              <a:rPr lang="en-US" altLang="zh-TW" sz="2800" dirty="0" err="1" smtClean="0"/>
              <a:t>gds</a:t>
            </a:r>
            <a:r>
              <a:rPr lang="en-US" altLang="zh-TW" sz="2800" dirty="0" smtClean="0"/>
              <a:t>-import functions to build EM simulations.</a:t>
            </a:r>
          </a:p>
          <a:p>
            <a:pPr lvl="1"/>
            <a:r>
              <a:rPr lang="en-US" altLang="zh-TW" sz="2400" b="1" dirty="0" smtClean="0"/>
              <a:t>Pro: </a:t>
            </a:r>
            <a:r>
              <a:rPr lang="en-US" altLang="zh-TW" sz="2400" dirty="0" smtClean="0"/>
              <a:t>always consistent with final layout. </a:t>
            </a:r>
          </a:p>
          <a:p>
            <a:pPr lvl="1"/>
            <a:r>
              <a:rPr lang="en-US" altLang="zh-TW" sz="2400" b="1" dirty="0" smtClean="0"/>
              <a:t>Cons: </a:t>
            </a:r>
            <a:r>
              <a:rPr lang="en-US" altLang="zh-TW" sz="2400" dirty="0" smtClean="0"/>
              <a:t>It is inflexible.  Lots of human interference. We can only passively verify whether our current layout functions? But not to do a few dimension sweep to choose best layout design. </a:t>
            </a:r>
          </a:p>
        </p:txBody>
      </p:sp>
    </p:spTree>
    <p:extLst>
      <p:ext uri="{BB962C8B-B14F-4D97-AF65-F5344CB8AC3E}">
        <p14:creationId xmlns:p14="http://schemas.microsoft.com/office/powerpoint/2010/main" val="231128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Skill-to-EM translation?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RFVLSI lab has accumulated many layout </a:t>
            </a:r>
            <a:r>
              <a:rPr lang="en-US" altLang="zh-TW" sz="2800" dirty="0" err="1"/>
              <a:t>pcell</a:t>
            </a:r>
            <a:r>
              <a:rPr lang="en-US" altLang="zh-TW" sz="2800" dirty="0"/>
              <a:t> codes over the past two </a:t>
            </a:r>
            <a:r>
              <a:rPr lang="en-US" altLang="zh-TW" sz="2800" dirty="0" err="1"/>
              <a:t>tapeouts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During the two </a:t>
            </a:r>
            <a:r>
              <a:rPr lang="en-US" altLang="zh-TW" sz="2800" dirty="0" err="1"/>
              <a:t>tapeouts</a:t>
            </a:r>
            <a:r>
              <a:rPr lang="en-US" altLang="zh-TW" sz="2800" dirty="0"/>
              <a:t>, we find we bottlenecked at the layout-to-EM simulation step. </a:t>
            </a:r>
            <a:endParaRPr lang="en-US" altLang="zh-TW" sz="2800" dirty="0" smtClean="0"/>
          </a:p>
          <a:p>
            <a:r>
              <a:rPr lang="en-US" altLang="zh-TW" sz="2800" dirty="0" smtClean="0"/>
              <a:t>Idea, can we do this?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If possible, then we take advantages of our many layout codes, and </a:t>
            </a:r>
            <a:r>
              <a:rPr lang="en-US" altLang="zh-TW" sz="2800" dirty="0" err="1" smtClean="0"/>
              <a:t>seamly</a:t>
            </a:r>
            <a:r>
              <a:rPr lang="en-US" altLang="zh-TW" sz="2800" dirty="0" smtClean="0"/>
              <a:t> integrate them into many different EM simulation tools? (HFSS and Sonnet).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96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 smtClean="0"/>
              <a:t>PCell</a:t>
            </a:r>
            <a:r>
              <a:rPr lang="en-US" altLang="zh-TW" u="sng" dirty="0" smtClean="0"/>
              <a:t> </a:t>
            </a:r>
            <a:r>
              <a:rPr lang="en-US" altLang="zh-TW" b="1" u="sng" dirty="0"/>
              <a:t>SKILL</a:t>
            </a:r>
            <a:r>
              <a:rPr lang="en-US" altLang="zh-TW" u="sng" dirty="0"/>
              <a:t> </a:t>
            </a:r>
            <a:r>
              <a:rPr lang="en-US" altLang="zh-TW" b="1" u="sng" dirty="0" smtClean="0"/>
              <a:t>codes</a:t>
            </a:r>
            <a:endParaRPr lang="zh-TW" alt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2819400" y="3429000"/>
            <a:ext cx="1447800" cy="1524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Skill-to-EM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Translator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057400" y="4054733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ight Arrow 6"/>
          <p:cNvSpPr/>
          <p:nvPr/>
        </p:nvSpPr>
        <p:spPr>
          <a:xfrm>
            <a:off x="4343400" y="35814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ight Arrow 7"/>
          <p:cNvSpPr/>
          <p:nvPr/>
        </p:nvSpPr>
        <p:spPr>
          <a:xfrm>
            <a:off x="4343400" y="45720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44796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Sonnet Codes</a:t>
            </a:r>
            <a:endParaRPr lang="zh-TW" alt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4890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HFSS Codes</a:t>
            </a:r>
            <a:endParaRPr lang="zh-TW" alt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7315200" y="4375666"/>
            <a:ext cx="1447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HFSS Simulation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0280" y="3299599"/>
            <a:ext cx="1447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Sonnet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Simulation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553200" y="4572000"/>
            <a:ext cx="6858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>
            <a:off x="6362700" y="3588266"/>
            <a:ext cx="8763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altLang="zh-TW" b="1" dirty="0" smtClean="0"/>
              <a:t>How a language translator works?</a:t>
            </a:r>
            <a:endParaRPr lang="zh-TW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" y="914400"/>
            <a:ext cx="9144000" cy="57150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Note, SKILL, </a:t>
            </a:r>
            <a:r>
              <a:rPr lang="en-US" altLang="zh-TW" sz="2400" dirty="0" err="1" smtClean="0"/>
              <a:t>Vbscript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matlab</a:t>
            </a:r>
            <a:r>
              <a:rPr lang="en-US" altLang="zh-TW" sz="2400" dirty="0" smtClean="0"/>
              <a:t> has different language property.  For example, the conditional operator is not supported in </a:t>
            </a:r>
            <a:r>
              <a:rPr lang="en-US" altLang="zh-TW" sz="2400" dirty="0" err="1" smtClean="0"/>
              <a:t>Vbscript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/>
              <a:t>A?B:C, </a:t>
            </a:r>
            <a:r>
              <a:rPr lang="en-US" altLang="zh-TW" sz="2400" dirty="0" smtClean="0"/>
              <a:t>so the is no simple way to translate them. </a:t>
            </a:r>
          </a:p>
          <a:p>
            <a:r>
              <a:rPr lang="en-US" altLang="zh-TW" sz="2400" dirty="0" smtClean="0"/>
              <a:t>However, if we limit our SKILL to an sufficient language subset, then we can do the translation with too much trivial overheads.</a:t>
            </a:r>
          </a:p>
          <a:p>
            <a:r>
              <a:rPr lang="en-US" altLang="zh-TW" sz="2400" b="1" dirty="0" smtClean="0"/>
              <a:t>The translation process:</a:t>
            </a:r>
          </a:p>
          <a:p>
            <a:endParaRPr lang="en-US" altLang="zh-TW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429000"/>
            <a:ext cx="254413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" y="640080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SKILL-codes</a:t>
            </a:r>
            <a:endParaRPr lang="zh-TW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5640" y="5846802"/>
            <a:ext cx="3032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 Abstract Tree that represent the meaning of a SKILL code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80" y="3657600"/>
            <a:ext cx="2989524" cy="1913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494280" y="4703102"/>
            <a:ext cx="457200" cy="41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ight Arrow 9"/>
          <p:cNvSpPr/>
          <p:nvPr/>
        </p:nvSpPr>
        <p:spPr>
          <a:xfrm>
            <a:off x="6019800" y="4703101"/>
            <a:ext cx="457200" cy="41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81800" y="6368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HFSS or Sonnet Code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91" y="3916099"/>
            <a:ext cx="2616417" cy="169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	</a:t>
            </a:r>
            <a:r>
              <a:rPr lang="en-US" altLang="zh-TW" b="1" dirty="0" smtClean="0"/>
              <a:t>Current Architecture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1372" y="4854983"/>
            <a:ext cx="2590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Input file6: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(“pcell1.il”) 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(“pcell2.il”)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load</a:t>
            </a:r>
            <a:r>
              <a:rPr lang="en-US" altLang="zh-TW" sz="1400" dirty="0">
                <a:solidFill>
                  <a:srgbClr val="FF0000"/>
                </a:solidFill>
              </a:rPr>
              <a:t>(“pcell3.il”)</a:t>
            </a:r>
          </a:p>
          <a:p>
            <a:endParaRPr lang="zh-TW" altLang="en-US" b="1" u="sng" dirty="0"/>
          </a:p>
        </p:txBody>
      </p:sp>
      <p:sp>
        <p:nvSpPr>
          <p:cNvPr id="8" name="Rectangle 7"/>
          <p:cNvSpPr/>
          <p:nvPr/>
        </p:nvSpPr>
        <p:spPr>
          <a:xfrm>
            <a:off x="5181600" y="1905000"/>
            <a:ext cx="1586255" cy="495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/>
              <a:t>skill_to_hfss</a:t>
            </a:r>
            <a:endParaRPr lang="en-US" altLang="zh-TW" b="1" dirty="0" smtClean="0"/>
          </a:p>
          <a:p>
            <a:r>
              <a:rPr lang="en-US" altLang="zh-TW" b="1" dirty="0" smtClean="0"/>
              <a:t>GUI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391372" y="581349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</a:rPr>
              <a:t>SKILL code files: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Pcell1.il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Pcell2.il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Pcell3.il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436745" y="2245425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ight Arrow 13"/>
          <p:cNvSpPr/>
          <p:nvPr/>
        </p:nvSpPr>
        <p:spPr>
          <a:xfrm>
            <a:off x="4179945" y="5744831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6"/>
          <p:cNvSpPr/>
          <p:nvPr/>
        </p:nvSpPr>
        <p:spPr>
          <a:xfrm>
            <a:off x="7245" y="2282594"/>
            <a:ext cx="21932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Input </a:t>
            </a:r>
            <a:r>
              <a:rPr lang="en-US" altLang="zh-TW" b="1" u="sng" dirty="0" smtClean="0"/>
              <a:t>file3:</a:t>
            </a:r>
          </a:p>
          <a:p>
            <a:r>
              <a:rPr lang="en-US" altLang="zh-TW" sz="1400" dirty="0" smtClean="0"/>
              <a:t>Some process </a:t>
            </a:r>
            <a:r>
              <a:rPr lang="en-US" altLang="zh-TW" sz="1400" dirty="0" err="1" smtClean="0"/>
              <a:t>depedent</a:t>
            </a:r>
            <a:endParaRPr lang="en-US" altLang="zh-TW" sz="1400" dirty="0"/>
          </a:p>
          <a:p>
            <a:r>
              <a:rPr lang="en-US" altLang="zh-TW" sz="1400" dirty="0" smtClean="0"/>
              <a:t>Codes from N65.il (Will faded out in the future.)</a:t>
            </a:r>
            <a:endParaRPr lang="en-US" altLang="zh-TW" sz="1400" dirty="0"/>
          </a:p>
        </p:txBody>
      </p:sp>
      <p:sp>
        <p:nvSpPr>
          <p:cNvPr id="7" name="Rectangle 6"/>
          <p:cNvSpPr/>
          <p:nvPr/>
        </p:nvSpPr>
        <p:spPr>
          <a:xfrm>
            <a:off x="7551896" y="3642836"/>
            <a:ext cx="175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/>
              <a:t>A </a:t>
            </a:r>
            <a:r>
              <a:rPr lang="en-US" altLang="zh-TW" dirty="0" smtClean="0"/>
              <a:t>Sim.vbs for a set of parameters ready for simulation</a:t>
            </a:r>
          </a:p>
        </p:txBody>
      </p:sp>
      <p:sp>
        <p:nvSpPr>
          <p:cNvPr id="21" name="Right Arrow 12"/>
          <p:cNvSpPr/>
          <p:nvPr/>
        </p:nvSpPr>
        <p:spPr>
          <a:xfrm>
            <a:off x="6775951" y="4202287"/>
            <a:ext cx="767849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4"/>
          <p:cNvSpPr txBox="1"/>
          <p:nvPr/>
        </p:nvSpPr>
        <p:spPr>
          <a:xfrm>
            <a:off x="-45023" y="1536855"/>
            <a:ext cx="259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Input file1 &amp; 2:</a:t>
            </a:r>
          </a:p>
          <a:p>
            <a:r>
              <a:rPr lang="en-US" altLang="zh-TW" sz="1600" dirty="0" smtClean="0"/>
              <a:t>MetalStack.csv</a:t>
            </a:r>
          </a:p>
          <a:p>
            <a:r>
              <a:rPr lang="en-US" altLang="zh-TW" sz="1600" dirty="0" smtClean="0"/>
              <a:t>DielectricStack.csv</a:t>
            </a:r>
            <a:endParaRPr lang="zh-TW" altLang="en-US" sz="1600" dirty="0"/>
          </a:p>
        </p:txBody>
      </p:sp>
      <p:sp>
        <p:nvSpPr>
          <p:cNvPr id="23" name="Rectangle 7"/>
          <p:cNvSpPr/>
          <p:nvPr/>
        </p:nvSpPr>
        <p:spPr>
          <a:xfrm>
            <a:off x="2492128" y="1520547"/>
            <a:ext cx="1326900" cy="2020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/>
              <a:t>Process/EM String Template</a:t>
            </a:r>
          </a:p>
          <a:p>
            <a:r>
              <a:rPr lang="en-US" altLang="zh-TW" b="1" dirty="0" smtClean="0"/>
              <a:t>Generator</a:t>
            </a:r>
            <a:endParaRPr lang="zh-TW" altLang="en-US" dirty="0"/>
          </a:p>
        </p:txBody>
      </p:sp>
      <p:sp>
        <p:nvSpPr>
          <p:cNvPr id="24" name="Rectangle 16"/>
          <p:cNvSpPr/>
          <p:nvPr/>
        </p:nvSpPr>
        <p:spPr>
          <a:xfrm>
            <a:off x="3868344" y="2274441"/>
            <a:ext cx="1544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 smtClean="0"/>
              <a:t>Process.stg</a:t>
            </a:r>
            <a:endParaRPr lang="en-US" altLang="zh-TW" sz="1600" dirty="0" smtClean="0"/>
          </a:p>
          <a:p>
            <a:r>
              <a:rPr lang="en-US" altLang="zh-TW" sz="1600" dirty="0" smtClean="0"/>
              <a:t>(Internal only, and invisible to GUI users)</a:t>
            </a:r>
            <a:endParaRPr lang="en-US" altLang="zh-TW" sz="1400" dirty="0"/>
          </a:p>
        </p:txBody>
      </p:sp>
      <p:sp>
        <p:nvSpPr>
          <p:cNvPr id="25" name="TextBox 4"/>
          <p:cNvSpPr txBox="1"/>
          <p:nvPr/>
        </p:nvSpPr>
        <p:spPr>
          <a:xfrm>
            <a:off x="2198745" y="3735016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/>
              <a:t>Input file5:</a:t>
            </a:r>
          </a:p>
          <a:p>
            <a:r>
              <a:rPr lang="en-US" altLang="zh-TW" sz="1400" dirty="0" err="1" smtClean="0"/>
              <a:t>HFSS.stg</a:t>
            </a:r>
            <a:endParaRPr lang="en-US" altLang="zh-TW" sz="1400" dirty="0" smtClean="0"/>
          </a:p>
          <a:p>
            <a:r>
              <a:rPr lang="en-US" altLang="zh-TW" sz="1400" b="1" u="sng" dirty="0" smtClean="0"/>
              <a:t>(HFSS process independent template)</a:t>
            </a:r>
            <a:endParaRPr lang="zh-TW" altLang="en-US" b="1" u="sng" dirty="0"/>
          </a:p>
        </p:txBody>
      </p:sp>
      <p:sp>
        <p:nvSpPr>
          <p:cNvPr id="26" name="Right Arrow 13"/>
          <p:cNvSpPr/>
          <p:nvPr/>
        </p:nvSpPr>
        <p:spPr>
          <a:xfrm>
            <a:off x="4191000" y="3960944"/>
            <a:ext cx="990600" cy="58230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16"/>
          <p:cNvSpPr/>
          <p:nvPr/>
        </p:nvSpPr>
        <p:spPr>
          <a:xfrm>
            <a:off x="31903" y="3261733"/>
            <a:ext cx="2193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Input </a:t>
            </a:r>
            <a:r>
              <a:rPr lang="en-US" altLang="zh-TW" b="1" u="sng" dirty="0" smtClean="0"/>
              <a:t>file4:</a:t>
            </a:r>
          </a:p>
          <a:p>
            <a:r>
              <a:rPr lang="en-US" altLang="zh-TW" sz="1400" dirty="0"/>
              <a:t>P</a:t>
            </a:r>
            <a:r>
              <a:rPr lang="en-US" altLang="zh-TW" sz="1400" dirty="0" smtClean="0"/>
              <a:t>rocess generic HFSS *.</a:t>
            </a:r>
            <a:r>
              <a:rPr lang="en-US" altLang="zh-TW" sz="1400" dirty="0" err="1" smtClean="0"/>
              <a:t>stg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669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219"/>
            <a:ext cx="9144000" cy="1143000"/>
          </a:xfrm>
        </p:spPr>
        <p:txBody>
          <a:bodyPr/>
          <a:lstStyle/>
          <a:p>
            <a:r>
              <a:rPr lang="en-US" altLang="zh-TW" b="1" dirty="0" smtClean="0"/>
              <a:t>Drawbacks of current design flow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Synthesis/Schematic Design/Layout Design/EM/Model Fitting/Verification parts are not completely interconnected.</a:t>
            </a:r>
          </a:p>
          <a:p>
            <a:r>
              <a:rPr lang="en-US" altLang="zh-TW" sz="2800" dirty="0" smtClean="0"/>
              <a:t>The underlying cadence Skill platform are not very safe:</a:t>
            </a:r>
          </a:p>
          <a:p>
            <a:pPr lvl="1"/>
            <a:r>
              <a:rPr lang="en-US" altLang="zh-TW" sz="2400" dirty="0" smtClean="0"/>
              <a:t>Dynamic Scoping</a:t>
            </a:r>
          </a:p>
          <a:p>
            <a:pPr lvl="1"/>
            <a:r>
              <a:rPr lang="en-US" altLang="zh-TW" sz="2400" dirty="0" smtClean="0"/>
              <a:t>Standard Turing machine computing model. </a:t>
            </a:r>
          </a:p>
          <a:p>
            <a:r>
              <a:rPr lang="en-US" altLang="zh-TW" sz="2800" dirty="0" smtClean="0"/>
              <a:t>No object-oriented cell-level support which makes complex cell, such as power MOS layout very hard to debug. </a:t>
            </a:r>
          </a:p>
          <a:p>
            <a:r>
              <a:rPr lang="en-US" altLang="zh-TW" sz="2800" dirty="0" smtClean="0"/>
              <a:t>No easy way for design reuse. </a:t>
            </a:r>
          </a:p>
          <a:p>
            <a:r>
              <a:rPr lang="en-US" altLang="zh-TW" sz="2800" dirty="0" smtClean="0"/>
              <a:t>No unit-test(-like) support for large hierarchical design. </a:t>
            </a:r>
          </a:p>
          <a:p>
            <a:r>
              <a:rPr lang="en-US" altLang="zh-TW" sz="2800" dirty="0" smtClean="0"/>
              <a:t>No useful analog design convex set formulation/optimization support. </a:t>
            </a:r>
          </a:p>
          <a:p>
            <a:r>
              <a:rPr lang="en-US" altLang="zh-TW" sz="2800" dirty="0" smtClean="0"/>
              <a:t>No layout-to-readable codes to allow quick coding. </a:t>
            </a:r>
          </a:p>
          <a:p>
            <a:r>
              <a:rPr lang="en-US" altLang="zh-TW" sz="2800" dirty="0" smtClean="0"/>
              <a:t>No modern IDE supports, etc.</a:t>
            </a:r>
          </a:p>
          <a:p>
            <a:r>
              <a:rPr lang="en-US" altLang="zh-TW" sz="2800" dirty="0" smtClean="0"/>
              <a:t>No (N65/N40/N28/TN20..)</a:t>
            </a:r>
            <a:r>
              <a:rPr lang="en-US" altLang="zh-TW" sz="2800" dirty="0"/>
              <a:t> process migration </a:t>
            </a:r>
            <a:r>
              <a:rPr lang="en-US" altLang="zh-TW" sz="2800" dirty="0" smtClean="0"/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26549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u="sng" dirty="0" smtClean="0"/>
              <a:t>There types of basic problems</a:t>
            </a:r>
            <a:r>
              <a:rPr lang="zh-TW" altLang="en-US" b="1" u="sng" dirty="0" smtClean="0"/>
              <a:t> </a:t>
            </a:r>
            <a:r>
              <a:rPr lang="en-US" altLang="zh-TW" b="1" u="sng" dirty="0" smtClean="0"/>
              <a:t>in Design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90600"/>
            <a:ext cx="9124122" cy="58674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b="1" u="sng" dirty="0" smtClean="0"/>
              <a:t>Pattern Match</a:t>
            </a:r>
            <a:r>
              <a:rPr lang="en-US" altLang="zh-TW" b="1" dirty="0" smtClean="0"/>
              <a:t>, </a:t>
            </a:r>
          </a:p>
          <a:p>
            <a:pPr marL="0" indent="0">
              <a:buNone/>
            </a:pPr>
            <a:r>
              <a:rPr lang="en-US" altLang="zh-TW" dirty="0" smtClean="0"/>
              <a:t>for example:</a:t>
            </a:r>
          </a:p>
          <a:p>
            <a:pPr lvl="1"/>
            <a:r>
              <a:rPr lang="en-US" altLang="zh-TW" dirty="0" smtClean="0"/>
              <a:t>Verilog: And(net0, net1)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sym typeface="Wingdings" panose="05000000000000000000" pitchFamily="2" charset="2"/>
              </a:rPr>
              <a:t> RTL </a:t>
            </a:r>
            <a:r>
              <a:rPr lang="en-US" altLang="zh-TW" dirty="0" err="1" smtClean="0">
                <a:sym typeface="Wingdings" panose="05000000000000000000" pitchFamily="2" charset="2"/>
              </a:rPr>
              <a:t>netlist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en-US" altLang="zh-TW" dirty="0" smtClean="0"/>
              <a:t>AND gate </a:t>
            </a:r>
            <a:r>
              <a:rPr lang="en-US" altLang="zh-TW" dirty="0" smtClean="0">
                <a:sym typeface="Wingdings" panose="05000000000000000000" pitchFamily="2" charset="2"/>
              </a:rPr>
              <a:t> transistor-level </a:t>
            </a:r>
            <a:r>
              <a:rPr lang="en-US" altLang="zh-TW" dirty="0" err="1" smtClean="0">
                <a:sym typeface="Wingdings" panose="05000000000000000000" pitchFamily="2" charset="2"/>
              </a:rPr>
              <a:t>netlist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zh-TW" b="1" u="sng" dirty="0" smtClean="0"/>
              <a:t>2. Optimization problems</a:t>
            </a:r>
            <a:r>
              <a:rPr lang="en-US" altLang="zh-TW" b="1" dirty="0" smtClean="0"/>
              <a:t> </a:t>
            </a:r>
          </a:p>
          <a:p>
            <a:pPr marL="57150" indent="0">
              <a:buNone/>
            </a:pPr>
            <a:r>
              <a:rPr lang="en-US" altLang="zh-TW" dirty="0" smtClean="0"/>
              <a:t>For example:</a:t>
            </a:r>
          </a:p>
          <a:p>
            <a:pPr marL="57150" indent="0">
              <a:buNone/>
            </a:pP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-19878" y="4857452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u="sng" dirty="0" smtClean="0"/>
              <a:t>3. Routing Problems</a:t>
            </a:r>
          </a:p>
          <a:p>
            <a:r>
              <a:rPr lang="en-US" altLang="zh-TW" sz="3200" dirty="0" smtClean="0"/>
              <a:t>For example:</a:t>
            </a:r>
          </a:p>
          <a:p>
            <a:r>
              <a:rPr lang="en-US" altLang="zh-TW" sz="2400" dirty="0" smtClean="0"/>
              <a:t>opamp1.output.connectTo(opAmp2.input)</a:t>
            </a:r>
          </a:p>
          <a:p>
            <a:r>
              <a:rPr lang="en-US" altLang="zh-TW" dirty="0"/>
              <a:t>There are many choices that can achieve the above goal.</a:t>
            </a:r>
          </a:p>
          <a:p>
            <a:endParaRPr lang="en-US" altLang="zh-TW" b="1" dirty="0"/>
          </a:p>
        </p:txBody>
      </p:sp>
      <p:sp>
        <p:nvSpPr>
          <p:cNvPr id="7" name="矩形 6"/>
          <p:cNvSpPr/>
          <p:nvPr/>
        </p:nvSpPr>
        <p:spPr>
          <a:xfrm>
            <a:off x="4552122" y="3352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TW" sz="2400" dirty="0" err="1"/>
              <a:t>Opamp.Idc</a:t>
            </a:r>
            <a:r>
              <a:rPr lang="en-US" altLang="zh-TW" sz="2400" dirty="0"/>
              <a:t>&lt; 10mA</a:t>
            </a:r>
          </a:p>
          <a:p>
            <a:pPr lvl="1"/>
            <a:r>
              <a:rPr lang="en-US" altLang="zh-TW" sz="2400" dirty="0" err="1"/>
              <a:t>Opamp.Height</a:t>
            </a:r>
            <a:r>
              <a:rPr lang="en-US" altLang="zh-TW" sz="2400" dirty="0"/>
              <a:t>=10um</a:t>
            </a:r>
          </a:p>
          <a:p>
            <a:pPr lvl="1"/>
            <a:r>
              <a:rPr lang="en-US" altLang="zh-TW" sz="2400" dirty="0" err="1"/>
              <a:t>Opamp.gain</a:t>
            </a:r>
            <a:r>
              <a:rPr lang="en-US" altLang="zh-TW" sz="2400" dirty="0"/>
              <a:t>&gt; 60dB. </a:t>
            </a:r>
          </a:p>
          <a:p>
            <a:pPr lvl="1"/>
            <a:r>
              <a:rPr lang="en-US" altLang="zh-TW" sz="2400" dirty="0"/>
              <a:t>Opamp.BW&gt;1M</a:t>
            </a:r>
          </a:p>
          <a:p>
            <a:pPr lvl="1"/>
            <a:r>
              <a:rPr lang="en-US" altLang="zh-TW" sz="2400" dirty="0" err="1"/>
              <a:t>Opamp.Width.minimized</a:t>
            </a:r>
            <a:r>
              <a:rPr lang="en-US" altLang="zh-TW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25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9939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Build an better underlying infrastructure, by redesigning the SKILL language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Safe and object-oriented physical design codes.</a:t>
            </a:r>
          </a:p>
          <a:p>
            <a:r>
              <a:rPr lang="en-US" altLang="zh-TW" dirty="0" smtClean="0"/>
              <a:t>Layout/Schematic </a:t>
            </a:r>
            <a:r>
              <a:rPr lang="en-US" altLang="zh-TW" dirty="0" smtClean="0">
                <a:sym typeface="Wingdings" panose="05000000000000000000" pitchFamily="2" charset="2"/>
              </a:rPr>
              <a:t> high-level design codes .</a:t>
            </a:r>
          </a:p>
          <a:p>
            <a:r>
              <a:rPr lang="en-US" altLang="zh-TW" dirty="0" smtClean="0"/>
              <a:t>Declarative </a:t>
            </a:r>
            <a:r>
              <a:rPr lang="en-US" altLang="zh-TW" dirty="0" err="1" smtClean="0"/>
              <a:t>testbench</a:t>
            </a:r>
            <a:r>
              <a:rPr lang="en-US" altLang="zh-TW" dirty="0" smtClean="0"/>
              <a:t> generation, that directly fitted into hierarchical design unit tests and measurement setups.</a:t>
            </a:r>
          </a:p>
          <a:p>
            <a:r>
              <a:rPr lang="en-US" altLang="zh-TW" dirty="0" smtClean="0"/>
              <a:t>Cell-level design parameters-to-performance convex-set generation and optimization.</a:t>
            </a:r>
          </a:p>
          <a:p>
            <a:r>
              <a:rPr lang="en-US" altLang="zh-TW" dirty="0" smtClean="0"/>
              <a:t>To create an better infrastructure, so a small team can deliver more productivity than bigger team through automation; and designers can focus their time on the essence of design, instead of implementation details.</a:t>
            </a:r>
          </a:p>
        </p:txBody>
      </p:sp>
    </p:spTree>
    <p:extLst>
      <p:ext uri="{BB962C8B-B14F-4D97-AF65-F5344CB8AC3E}">
        <p14:creationId xmlns:p14="http://schemas.microsoft.com/office/powerpoint/2010/main" val="4084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1025</Words>
  <Application>Microsoft Office PowerPoint</Application>
  <PresentationFormat>如螢幕大小 (4:3)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Cambria Math</vt:lpstr>
      <vt:lpstr>Wingdings</vt:lpstr>
      <vt:lpstr>Office Theme</vt:lpstr>
      <vt:lpstr>RFVLSI Design Flow 2015 Upgrade Part-I RFSkill Programming Language: Design Cell Class/Placement </vt:lpstr>
      <vt:lpstr>Current RFVLSI Design Flow</vt:lpstr>
      <vt:lpstr>Current Flow Integrates Two EM Sim Approaches</vt:lpstr>
      <vt:lpstr>Skill-to-EM translation?</vt:lpstr>
      <vt:lpstr>How a language translator works?</vt:lpstr>
      <vt:lpstr> Current Architecture</vt:lpstr>
      <vt:lpstr>Drawbacks of current design flow</vt:lpstr>
      <vt:lpstr>There types of basic problems in Design</vt:lpstr>
      <vt:lpstr>Build an better underlying infrastructure, by redesigning the SKILL language</vt:lpstr>
      <vt:lpstr>Dynamic  Lexical Scoping</vt:lpstr>
      <vt:lpstr>Turing model  Evaluate &amp; Substitute Model</vt:lpstr>
      <vt:lpstr>PCell as a Class</vt:lpstr>
      <vt:lpstr>New Pcell Structure</vt:lpstr>
      <vt:lpstr>Placement Code</vt:lpstr>
      <vt:lpstr>PowerPoint 簡報</vt:lpstr>
      <vt:lpstr>High-Level Code support</vt:lpstr>
      <vt:lpstr>RFVLSI IDE First Glimps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RFVLSI-Pcell Writing Principles</dc:title>
  <dc:creator>yujiuwang</dc:creator>
  <cp:lastModifiedBy>Wang Yu-Jiu</cp:lastModifiedBy>
  <cp:revision>136</cp:revision>
  <dcterms:created xsi:type="dcterms:W3CDTF">2006-08-16T00:00:00Z</dcterms:created>
  <dcterms:modified xsi:type="dcterms:W3CDTF">2015-06-14T14:49:46Z</dcterms:modified>
</cp:coreProperties>
</file>