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handoutMasterIdLst>
    <p:handoutMasterId r:id="rId75"/>
  </p:handoutMasterIdLst>
  <p:sldIdLst>
    <p:sldId id="291" r:id="rId2"/>
    <p:sldId id="319" r:id="rId3"/>
    <p:sldId id="284" r:id="rId4"/>
    <p:sldId id="257" r:id="rId5"/>
    <p:sldId id="261" r:id="rId6"/>
    <p:sldId id="264" r:id="rId7"/>
    <p:sldId id="269" r:id="rId8"/>
    <p:sldId id="265" r:id="rId9"/>
    <p:sldId id="270" r:id="rId10"/>
    <p:sldId id="266" r:id="rId11"/>
    <p:sldId id="271" r:id="rId12"/>
    <p:sldId id="267" r:id="rId13"/>
    <p:sldId id="272" r:id="rId14"/>
    <p:sldId id="274" r:id="rId15"/>
    <p:sldId id="277" r:id="rId16"/>
    <p:sldId id="275" r:id="rId17"/>
    <p:sldId id="276" r:id="rId18"/>
    <p:sldId id="278" r:id="rId19"/>
    <p:sldId id="285" r:id="rId20"/>
    <p:sldId id="280" r:id="rId21"/>
    <p:sldId id="309" r:id="rId22"/>
    <p:sldId id="256" r:id="rId23"/>
    <p:sldId id="314" r:id="rId24"/>
    <p:sldId id="312" r:id="rId25"/>
    <p:sldId id="320" r:id="rId26"/>
    <p:sldId id="317" r:id="rId27"/>
    <p:sldId id="262" r:id="rId28"/>
    <p:sldId id="286" r:id="rId29"/>
    <p:sldId id="294" r:id="rId30"/>
    <p:sldId id="287" r:id="rId31"/>
    <p:sldId id="295" r:id="rId32"/>
    <p:sldId id="288" r:id="rId33"/>
    <p:sldId id="296" r:id="rId34"/>
    <p:sldId id="289" r:id="rId35"/>
    <p:sldId id="297" r:id="rId36"/>
    <p:sldId id="301" r:id="rId37"/>
    <p:sldId id="333" r:id="rId38"/>
    <p:sldId id="335" r:id="rId39"/>
    <p:sldId id="334" r:id="rId40"/>
    <p:sldId id="313" r:id="rId41"/>
    <p:sldId id="318" r:id="rId42"/>
    <p:sldId id="263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283" r:id="rId54"/>
    <p:sldId id="293" r:id="rId55"/>
    <p:sldId id="281" r:id="rId56"/>
    <p:sldId id="300" r:id="rId57"/>
    <p:sldId id="303" r:id="rId58"/>
    <p:sldId id="282" r:id="rId59"/>
    <p:sldId id="304" r:id="rId60"/>
    <p:sldId id="302" r:id="rId61"/>
    <p:sldId id="258" r:id="rId62"/>
    <p:sldId id="306" r:id="rId63"/>
    <p:sldId id="298" r:id="rId64"/>
    <p:sldId id="307" r:id="rId65"/>
    <p:sldId id="260" r:id="rId66"/>
    <p:sldId id="305" r:id="rId67"/>
    <p:sldId id="259" r:id="rId68"/>
    <p:sldId id="308" r:id="rId69"/>
    <p:sldId id="299" r:id="rId70"/>
    <p:sldId id="311" r:id="rId71"/>
    <p:sldId id="337" r:id="rId72"/>
    <p:sldId id="336" r:id="rId7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03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9D4E19C-205B-915A-D601-1146ABD550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3EF9D5-D902-6174-8388-0E56ABC279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AD4CF3-62F8-4048-A98C-41C50ADAEA73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14807-4D04-1DB7-4346-D2DE8C4DEE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AFF0F7-694F-7E23-D13F-3489502566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1D457-9D03-4394-A8C2-DD119A968D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489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21538-F52F-4F86-9DD7-6104D2DB0FC4}" type="datetimeFigureOut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516F8-0775-4650-9F3E-5010BCE86C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36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378E2-AD72-1CD7-3892-3DFA29CB1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612A5E-BEFE-78F5-DAEF-44A19E8AF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70C1F-FCE8-005C-49D7-7C89181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7E77-29BF-44AF-A389-6B7DB5BE07AE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070D9-69FC-F5A7-39AC-CDF6C9DA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FFF38E-18AD-5124-9B81-BE868CD0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CFC9B455-CCE7-4B2D-8131-D14E0A8F0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1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F9B53-B485-50E4-38D5-205B1155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F10765-D6B9-646C-0F15-A08072C46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1FBC8-84BA-3BCC-48CC-C5A77F0A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83D-53B1-45DC-B852-8651EA335120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B9134-4EBE-EDCC-441D-C88205280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C701F-2A83-B45F-01DE-0CEF2FF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9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88D29A-B61A-00FF-299C-ABC8EF423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02CBE-4AA7-07CB-BF28-CB313A5B9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0C1893-7073-0351-1924-9F6801F4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294B-B05D-460E-B222-727F6CD6BB7E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A7625-3FEB-A575-C89C-6434C3D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DB5AD-41C9-F71B-35E8-8D02F717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33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4AA42-A53D-66EC-C052-65EA1FC23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12DF57-7D91-467C-AD1B-240EB6480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436FF-9CC8-C325-989F-1303D4AD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BDEF7-2A6A-4143-AEF1-7A259EC20BEE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AEE206-3CDA-5773-BB87-35BAD345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473289-D9B1-E87E-F39E-8A679400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CFC9B455-CCE7-4B2D-8131-D14E0A8F0AC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2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D615E-0F1B-058C-8B2C-6925A7E9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C7CE2-07AC-CAA4-838E-784BA983F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F669C-EE82-3171-B3F3-3EA6799F2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187F6-F464-4589-A07D-F1C8A364F315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01A42-57D9-CB8C-229F-973523A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EFBC43-69BA-2A0E-0113-52BCCCC4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24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CDC85-CDBE-A2DE-783C-A42E74CA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620D4-D1A3-783C-7E68-304CD6A04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4EA79C-3740-E7A2-98CA-11D0B37C9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658FCB-EFE0-2AD7-A866-ED37058C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48395-C36F-4746-BEFF-A11DD01D79C1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72AF0-0AED-FDF8-8769-F9C11E25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DF19A-1D8C-E497-6434-83E2B76F0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0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49AA1-C516-6D31-EC52-B22504D3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C7E66B-F8AF-3F66-5B44-E22F3E5B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4427E-702A-9CAD-9DE3-B896A39D3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0EEBB5-F0CD-F446-D1E7-F48D32A70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58538B-37B5-5603-1F84-574A7A846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9EDA62-098B-7D70-84EC-92690ADC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C4DE-27F9-4D6C-836D-2F14A363D260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7BB599-E5AF-E97E-EEBC-9B086CF9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A61741-EA4E-2B53-61AC-0539EEE5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0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63C26-BAA3-8904-AEF1-E9CDE9BE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BCC7D4-4503-2506-908C-3F96C109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6789-5FB6-49AB-9703-278FC8DC7E48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8ECFF2-84CC-1CBE-F6B2-E7CBE63C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4B13F-F3C0-4E06-C192-340FA510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0F4EAD-8567-8A47-BF45-B349D9FB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8339-65E4-4975-B75D-72810ACAE2E8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A7E136-842D-47B3-0100-4187F627D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40662-2968-059E-78CB-D3A92D4D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0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731E0-5A04-B0DE-A788-8BF0163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4A20C-746F-4741-0824-BCC8B660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284DD-FAA4-95CF-4A4B-4A65200C5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6AB7F-0121-A37A-CFAB-17661538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60909-3B4E-4876-9DE2-DDAE9197F7F8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D1D2D-3E81-16F9-29AD-9F305BAB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1841D-826D-B364-7DEC-CFC86322F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13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713A-3CD6-33F9-DEAE-37B15584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40D0C-72CF-7D46-8FF3-98F7C0EA37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93E469-E0D7-3C49-E4ED-F33587FEF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CB6F10-814B-7560-8718-B77B644B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8F2B5-3165-4231-99A3-9D507A6198CE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50993F-DA7B-FEEC-9B4E-16F53B06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81128-DD77-DF93-1CFF-699D91FE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80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A8DE3E-71DD-98AC-98B5-ABE5F9AF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EF01A-28DE-5522-E707-3A4DC685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2A1CC-4E51-F54D-DDCA-61CF0E75B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E910-FA54-4269-92BD-423D5055CA40}" type="datetime1">
              <a:rPr lang="ko-KR" altLang="en-US" smtClean="0"/>
              <a:t>2024-10-18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513285-6169-E8E1-4AB9-EA7BD441F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D62A6-5DD8-ACAA-E217-1E14C5A46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B455-CCE7-4B2D-8131-D14E0A8F0A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9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ftp.ebi.ac.uk/pub/databases/gwas/" TargetMode="External"/><Relationship Id="rId2" Type="http://schemas.openxmlformats.org/officeDocument/2006/relationships/hyperlink" Target="https://ftp.ncbi.nlm.nih.gov/snp/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F33D1F-7F99-3B3C-0AFA-A33F03B238C4}"/>
              </a:ext>
            </a:extLst>
          </p:cNvPr>
          <p:cNvSpPr txBox="1"/>
          <p:nvPr/>
        </p:nvSpPr>
        <p:spPr>
          <a:xfrm>
            <a:off x="4827261" y="2470866"/>
            <a:ext cx="253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BIO_Process</a:t>
            </a:r>
            <a:endParaRPr lang="ko-KR" altLang="en-US" sz="32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783EF-3A4A-A49E-9B89-C783001CFA2F}"/>
              </a:ext>
            </a:extLst>
          </p:cNvPr>
          <p:cNvSpPr txBox="1"/>
          <p:nvPr/>
        </p:nvSpPr>
        <p:spPr>
          <a:xfrm>
            <a:off x="2697158" y="3429000"/>
            <a:ext cx="7798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0. requirements.txt</a:t>
            </a:r>
          </a:p>
          <a:p>
            <a:r>
              <a:rPr lang="en-US" altLang="ko-KR"/>
              <a:t>1. </a:t>
            </a:r>
            <a:r>
              <a:rPr lang="ko-KR" altLang="en-US"/>
              <a:t>데이터 가공 및 적재 </a:t>
            </a:r>
            <a:r>
              <a:rPr lang="en-US" altLang="ko-KR"/>
              <a:t>(DB Load)</a:t>
            </a:r>
          </a:p>
          <a:p>
            <a:r>
              <a:rPr lang="en-US" altLang="ko-KR"/>
              <a:t>2. VCF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최종 테이블 </a:t>
            </a:r>
            <a:r>
              <a:rPr lang="en-US" altLang="ko-KR"/>
              <a:t>(VCF to</a:t>
            </a:r>
            <a:r>
              <a:rPr lang="ko-KR" altLang="en-US"/>
              <a:t> </a:t>
            </a:r>
            <a:r>
              <a:rPr lang="en-US" altLang="ko-KR"/>
              <a:t>Final</a:t>
            </a:r>
            <a:r>
              <a:rPr lang="ko-KR" altLang="en-US"/>
              <a:t> </a:t>
            </a:r>
            <a:r>
              <a:rPr lang="en-US" altLang="ko-KR"/>
              <a:t>Table)</a:t>
            </a:r>
          </a:p>
          <a:p>
            <a:r>
              <a:rPr lang="en-US" altLang="ko-KR"/>
              <a:t>3. Array Data Format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최종 테이블 </a:t>
            </a:r>
            <a:r>
              <a:rPr lang="en-US" altLang="ko-KR"/>
              <a:t>(Array Data Format to Final Table)</a:t>
            </a:r>
          </a:p>
          <a:p>
            <a:r>
              <a:rPr lang="en-US" altLang="ko-KR"/>
              <a:t>4. </a:t>
            </a:r>
            <a:r>
              <a:rPr lang="ko-KR" altLang="en-US"/>
              <a:t>웹화면 </a:t>
            </a:r>
            <a:r>
              <a:rPr lang="en-US" altLang="ko-KR"/>
              <a:t>(FastAPI)</a:t>
            </a:r>
          </a:p>
          <a:p>
            <a:r>
              <a:rPr lang="en-US" altLang="ko-KR"/>
              <a:t>5. Docker</a:t>
            </a:r>
            <a:r>
              <a:rPr lang="ko-KR" altLang="en-US"/>
              <a:t>활용 서버 배포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DFA9DC-C66C-BF18-02A2-0BB88269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EA62BD-D555-66D7-99DE-A9A50939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5C03806-E2BF-F164-A25F-3ADCFF69EEDA}"/>
              </a:ext>
            </a:extLst>
          </p:cNvPr>
          <p:cNvSpPr/>
          <p:nvPr/>
        </p:nvSpPr>
        <p:spPr>
          <a:xfrm>
            <a:off x="333446" y="3662882"/>
            <a:ext cx="9165117" cy="2737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A69A84-1A5B-E70B-BFD2-513B62B482C6}"/>
              </a:ext>
            </a:extLst>
          </p:cNvPr>
          <p:cNvSpPr/>
          <p:nvPr/>
        </p:nvSpPr>
        <p:spPr>
          <a:xfrm>
            <a:off x="333447" y="2203026"/>
            <a:ext cx="8381345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15FC22-C922-9729-2DE2-B5BA80F498CA}"/>
              </a:ext>
            </a:extLst>
          </p:cNvPr>
          <p:cNvSpPr/>
          <p:nvPr/>
        </p:nvSpPr>
        <p:spPr>
          <a:xfrm>
            <a:off x="333448" y="1002102"/>
            <a:ext cx="4901025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6E2266-ECDB-1C47-96B7-21F69E681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708" y="0"/>
            <a:ext cx="1763292" cy="8816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25914-0F3B-4FA6-629C-FE07A172C54D}"/>
              </a:ext>
            </a:extLst>
          </p:cNvPr>
          <p:cNvSpPr txBox="1"/>
          <p:nvPr/>
        </p:nvSpPr>
        <p:spPr>
          <a:xfrm>
            <a:off x="0" y="0"/>
            <a:ext cx="516636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4.1KGP (raw : rgsr)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A5C811-3184-6EBC-DCFA-D51624EE6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21" y="1217663"/>
            <a:ext cx="1285875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BAEAA-93EA-951F-A244-1A486FC70E07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1B24-E9F9-E8A8-B28E-D71304E6AEBD}"/>
              </a:ext>
            </a:extLst>
          </p:cNvPr>
          <p:cNvSpPr txBox="1"/>
          <p:nvPr/>
        </p:nvSpPr>
        <p:spPr>
          <a:xfrm>
            <a:off x="351512" y="249779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split.sh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C430AB-BCBE-3B06-4230-9D827B9CE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420" y="2603397"/>
            <a:ext cx="2219325" cy="23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CA989B-A2FF-79E1-DF93-0BA03AFDD074}"/>
              </a:ext>
            </a:extLst>
          </p:cNvPr>
          <p:cNvSpPr txBox="1"/>
          <p:nvPr/>
        </p:nvSpPr>
        <p:spPr>
          <a:xfrm>
            <a:off x="4434372" y="2472190"/>
            <a:ext cx="4195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split</a:t>
            </a:r>
            <a:r>
              <a:rPr lang="ko-KR" altLang="en-US"/>
              <a:t>으로 </a:t>
            </a:r>
            <a:r>
              <a:rPr lang="en-US" altLang="ko-KR"/>
              <a:t>db</a:t>
            </a:r>
            <a:r>
              <a:rPr lang="ko-KR" altLang="en-US"/>
              <a:t>적재 가능한 크기씩 자르기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59D462-0EF9-AB23-0CC8-5A5008A77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420" y="3708920"/>
            <a:ext cx="7440767" cy="15823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54C384-4C17-849D-D4C0-2000240CC116}"/>
              </a:ext>
            </a:extLst>
          </p:cNvPr>
          <p:cNvSpPr txBox="1"/>
          <p:nvPr/>
        </p:nvSpPr>
        <p:spPr>
          <a:xfrm>
            <a:off x="351511" y="393096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main.py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FED003-D561-0E86-65A7-80DF4FB0D907}"/>
              </a:ext>
            </a:extLst>
          </p:cNvPr>
          <p:cNvSpPr txBox="1"/>
          <p:nvPr/>
        </p:nvSpPr>
        <p:spPr>
          <a:xfrm>
            <a:off x="4537010" y="5589620"/>
            <a:ext cx="6144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26</a:t>
            </a:r>
            <a:r>
              <a:rPr lang="ko-KR" altLang="en-US"/>
              <a:t>개로 구분된 인종들을 각각 계산식을 거쳐서</a:t>
            </a:r>
            <a:endParaRPr lang="en-US" altLang="ko-KR"/>
          </a:p>
          <a:p>
            <a:r>
              <a:rPr lang="en-US" altLang="ko-KR"/>
              <a:t>dataframe</a:t>
            </a:r>
            <a:r>
              <a:rPr lang="ko-KR" altLang="en-US"/>
              <a:t>으로 묶고 </a:t>
            </a:r>
            <a:r>
              <a:rPr lang="en-US" altLang="ko-KR"/>
              <a:t>DB</a:t>
            </a:r>
            <a:r>
              <a:rPr lang="ko-KR" altLang="en-US"/>
              <a:t>적재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C0772CC-50BD-514E-1DF0-63C2571D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66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04E6E-4C0B-4250-46BA-936632EF95FF}"/>
              </a:ext>
            </a:extLst>
          </p:cNvPr>
          <p:cNvSpPr txBox="1"/>
          <p:nvPr/>
        </p:nvSpPr>
        <p:spPr>
          <a:xfrm>
            <a:off x="0" y="0"/>
            <a:ext cx="653142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4.1KGP </a:t>
            </a:r>
            <a:r>
              <a:rPr kumimoji="0" lang="en-US" altLang="ko-KR" sz="24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(1000genome_chr{chrom_id})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BBAFA-D301-5AA1-5AD9-8019B019F08A}"/>
              </a:ext>
            </a:extLst>
          </p:cNvPr>
          <p:cNvSpPr txBox="1"/>
          <p:nvPr/>
        </p:nvSpPr>
        <p:spPr>
          <a:xfrm flipH="1">
            <a:off x="9465907" y="102817"/>
            <a:ext cx="2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 데이터와의 차이점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4F7E6-8770-E870-045F-D5395C889AB3}"/>
              </a:ext>
            </a:extLst>
          </p:cNvPr>
          <p:cNvSpPr txBox="1"/>
          <p:nvPr/>
        </p:nvSpPr>
        <p:spPr>
          <a:xfrm>
            <a:off x="1853665" y="3429000"/>
            <a:ext cx="816120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1KGP</a:t>
            </a:r>
            <a:r>
              <a:rPr lang="ko-KR" altLang="en-US"/>
              <a:t>의 데이터를 그대로 가져오지 않고 </a:t>
            </a:r>
            <a:r>
              <a:rPr lang="en-US" altLang="ko-KR"/>
              <a:t>python</a:t>
            </a:r>
            <a:r>
              <a:rPr lang="ko-KR" altLang="en-US"/>
              <a:t>에서 로직을 더하여</a:t>
            </a:r>
            <a:endParaRPr lang="en-US" altLang="ko-KR"/>
          </a:p>
          <a:p>
            <a:r>
              <a:rPr lang="en-US" altLang="ko-KR"/>
              <a:t>connect_key, 26</a:t>
            </a:r>
            <a:r>
              <a:rPr lang="ko-KR" altLang="en-US"/>
              <a:t>개의 인종별 분포도을 추가하였다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connect_key : chrom, pos, ref, alt </a:t>
            </a:r>
            <a:r>
              <a:rPr lang="ko-KR" altLang="en-US"/>
              <a:t>열을 나열한 값으로 </a:t>
            </a:r>
            <a:r>
              <a:rPr lang="en-US" altLang="ko-KR"/>
              <a:t>join</a:t>
            </a:r>
            <a:r>
              <a:rPr lang="ko-KR" altLang="en-US"/>
              <a:t>을 위한 </a:t>
            </a:r>
            <a:r>
              <a:rPr lang="en-US" altLang="ko-KR"/>
              <a:t>key</a:t>
            </a:r>
            <a:r>
              <a:rPr lang="ko-KR" altLang="en-US"/>
              <a:t>값 추가</a:t>
            </a:r>
            <a:endParaRPr lang="en-US" altLang="ko-KR"/>
          </a:p>
          <a:p>
            <a:r>
              <a:rPr lang="ko-KR" altLang="en-US"/>
              <a:t>인종별 분포도</a:t>
            </a:r>
            <a:r>
              <a:rPr lang="en-US" altLang="ko-KR"/>
              <a:t> : </a:t>
            </a:r>
            <a:r>
              <a:rPr lang="ko-KR" altLang="en-US"/>
              <a:t>딕셔너리 형태로 묶어서 한인종당 한열에 요약하여 추가</a:t>
            </a:r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542F6BE-7753-4428-772B-604471DE4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" t="4829" b="3590"/>
          <a:stretch/>
        </p:blipFill>
        <p:spPr>
          <a:xfrm>
            <a:off x="166149" y="1367561"/>
            <a:ext cx="11895223" cy="7757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C642583-592F-CBED-6F94-48AE0459AAC0}"/>
              </a:ext>
            </a:extLst>
          </p:cNvPr>
          <p:cNvSpPr/>
          <p:nvPr/>
        </p:nvSpPr>
        <p:spPr>
          <a:xfrm>
            <a:off x="5934270" y="1367561"/>
            <a:ext cx="6127102" cy="77570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1873C-43B2-AB26-D66C-19C2FC92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9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75DB859-B4C8-A4F3-5F65-B0C4231808A5}"/>
              </a:ext>
            </a:extLst>
          </p:cNvPr>
          <p:cNvSpPr/>
          <p:nvPr/>
        </p:nvSpPr>
        <p:spPr>
          <a:xfrm>
            <a:off x="332018" y="3712407"/>
            <a:ext cx="11732463" cy="27630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38FE26-4A24-61F5-F1BB-FAC362F04DE6}"/>
              </a:ext>
            </a:extLst>
          </p:cNvPr>
          <p:cNvSpPr/>
          <p:nvPr/>
        </p:nvSpPr>
        <p:spPr>
          <a:xfrm>
            <a:off x="332018" y="2288096"/>
            <a:ext cx="11732463" cy="108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AD18A43-3263-4509-13BF-EADCF16E3DE6}"/>
              </a:ext>
            </a:extLst>
          </p:cNvPr>
          <p:cNvSpPr/>
          <p:nvPr/>
        </p:nvSpPr>
        <p:spPr>
          <a:xfrm>
            <a:off x="333448" y="1002102"/>
            <a:ext cx="4901025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81184-9784-6DC2-D831-31E3BFBCADAF}"/>
              </a:ext>
            </a:extLst>
          </p:cNvPr>
          <p:cNvSpPr txBox="1"/>
          <p:nvPr/>
        </p:nvSpPr>
        <p:spPr>
          <a:xfrm>
            <a:off x="0" y="-21107"/>
            <a:ext cx="409651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5.uniport (raw : embl-ebi)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AE18E-9D77-4221-38F9-72779F07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124" y="-21107"/>
            <a:ext cx="1838876" cy="1287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C919CA-A369-0B20-E198-4242CB536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792" y="2346065"/>
            <a:ext cx="4981575" cy="942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3907A6-4822-382F-F5B2-CA14A25E664D}"/>
              </a:ext>
            </a:extLst>
          </p:cNvPr>
          <p:cNvSpPr txBox="1"/>
          <p:nvPr/>
        </p:nvSpPr>
        <p:spPr>
          <a:xfrm>
            <a:off x="388834" y="2627876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split.sh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D4575-F295-40B5-1E4B-D3E0760601F6}"/>
              </a:ext>
            </a:extLst>
          </p:cNvPr>
          <p:cNvSpPr txBox="1"/>
          <p:nvPr/>
        </p:nvSpPr>
        <p:spPr>
          <a:xfrm>
            <a:off x="6776735" y="2410703"/>
            <a:ext cx="5415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  <a:r>
              <a:rPr lang="ko-KR" altLang="en-US"/>
              <a:t>의 설명부분을 제거하기위한 </a:t>
            </a:r>
            <a:r>
              <a:rPr lang="en-US" altLang="ko-KR"/>
              <a:t>sed</a:t>
            </a:r>
            <a:r>
              <a:rPr lang="ko-KR" altLang="en-US"/>
              <a:t>명령어와</a:t>
            </a:r>
            <a:endParaRPr lang="en-US" altLang="ko-KR"/>
          </a:p>
          <a:p>
            <a:r>
              <a:rPr lang="en-US" altLang="ko-KR"/>
              <a:t>db</a:t>
            </a:r>
            <a:r>
              <a:rPr lang="ko-KR" altLang="en-US"/>
              <a:t>적재 가능한 크기씩 자르기위한 </a:t>
            </a:r>
            <a:r>
              <a:rPr lang="en-US" altLang="ko-KR"/>
              <a:t>split</a:t>
            </a:r>
            <a:r>
              <a:rPr lang="ko-KR" altLang="en-US"/>
              <a:t>명령어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9C3CC9-B685-BBBE-FF4C-91EB93FFC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7792" y="1157686"/>
            <a:ext cx="1657350" cy="647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B58A65-DDED-6C32-8DC3-855D9BDD1470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EAFC8E0-3075-9A39-987D-1A045B64E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792" y="3754261"/>
            <a:ext cx="6800850" cy="2047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3EBF72-8133-89DE-CF64-78FA661885C3}"/>
              </a:ext>
            </a:extLst>
          </p:cNvPr>
          <p:cNvSpPr txBox="1"/>
          <p:nvPr/>
        </p:nvSpPr>
        <p:spPr>
          <a:xfrm>
            <a:off x="351512" y="440886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main.py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177B75-5207-E564-88B1-9C61A8500B08}"/>
              </a:ext>
            </a:extLst>
          </p:cNvPr>
          <p:cNvSpPr txBox="1"/>
          <p:nvPr/>
        </p:nvSpPr>
        <p:spPr>
          <a:xfrm>
            <a:off x="1617792" y="5954124"/>
            <a:ext cx="10260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chromosome_coordinate</a:t>
            </a:r>
            <a:r>
              <a:rPr lang="ko-KR" altLang="en-US"/>
              <a:t>열을 참조하여 </a:t>
            </a:r>
            <a:r>
              <a:rPr lang="en-US" altLang="ko-KR"/>
              <a:t>uniprot_ref</a:t>
            </a:r>
            <a:r>
              <a:rPr lang="ko-KR" altLang="en-US"/>
              <a:t>와 </a:t>
            </a:r>
            <a:r>
              <a:rPr lang="en-US" altLang="ko-KR"/>
              <a:t>uniport_alt</a:t>
            </a:r>
            <a:r>
              <a:rPr lang="ko-KR" altLang="en-US"/>
              <a:t>을 생성한 </a:t>
            </a:r>
            <a:r>
              <a:rPr lang="en-US" altLang="ko-KR"/>
              <a:t>dataframe</a:t>
            </a:r>
            <a:r>
              <a:rPr lang="ko-KR" altLang="en-US"/>
              <a:t>으로 </a:t>
            </a:r>
            <a:r>
              <a:rPr lang="en-US" altLang="ko-KR"/>
              <a:t>DB</a:t>
            </a:r>
            <a:r>
              <a:rPr lang="ko-KR" altLang="en-US"/>
              <a:t>적재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263B647-2DA0-32A2-4980-7DC62BD3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872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BF4629-9EAA-F75C-5EE6-9B6770A6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81" y="839010"/>
            <a:ext cx="11555438" cy="37057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36017D-D446-0267-58EE-047D2F1A46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0535" b="10392"/>
          <a:stretch/>
        </p:blipFill>
        <p:spPr>
          <a:xfrm>
            <a:off x="318282" y="5243967"/>
            <a:ext cx="2135670" cy="6436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CA361C0-EA00-7238-5CA8-5B81BD36BF80}"/>
              </a:ext>
            </a:extLst>
          </p:cNvPr>
          <p:cNvSpPr/>
          <p:nvPr/>
        </p:nvSpPr>
        <p:spPr>
          <a:xfrm>
            <a:off x="9871788" y="1045028"/>
            <a:ext cx="2001931" cy="3499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B6828A-DC24-4C1D-D4F6-526A6697ADAB}"/>
              </a:ext>
            </a:extLst>
          </p:cNvPr>
          <p:cNvSpPr/>
          <p:nvPr/>
        </p:nvSpPr>
        <p:spPr>
          <a:xfrm>
            <a:off x="1800808" y="1045028"/>
            <a:ext cx="373225" cy="349972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BE5F3-CC65-0E7E-E0F0-7E1E236D78BB}"/>
              </a:ext>
            </a:extLst>
          </p:cNvPr>
          <p:cNvSpPr txBox="1"/>
          <p:nvPr/>
        </p:nvSpPr>
        <p:spPr>
          <a:xfrm>
            <a:off x="0" y="-21107"/>
            <a:ext cx="283650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5.uniprot </a:t>
            </a:r>
            <a:r>
              <a:rPr kumimoji="0" lang="en-US" altLang="ko-KR" sz="24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(uniprot)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75230-19E3-E6CD-728F-515996948574}"/>
              </a:ext>
            </a:extLst>
          </p:cNvPr>
          <p:cNvSpPr txBox="1"/>
          <p:nvPr/>
        </p:nvSpPr>
        <p:spPr>
          <a:xfrm flipH="1">
            <a:off x="9465907" y="102817"/>
            <a:ext cx="2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 데이터와의 차이점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1C5F4-74EA-82B1-89D3-697C5F59264F}"/>
              </a:ext>
            </a:extLst>
          </p:cNvPr>
          <p:cNvSpPr txBox="1"/>
          <p:nvPr/>
        </p:nvSpPr>
        <p:spPr>
          <a:xfrm>
            <a:off x="2732443" y="5241285"/>
            <a:ext cx="7903126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uniprot</a:t>
            </a:r>
            <a:r>
              <a:rPr lang="ko-KR" altLang="en-US"/>
              <a:t>의 데이터의 </a:t>
            </a:r>
            <a:r>
              <a:rPr lang="en-US" altLang="ko-KR"/>
              <a:t>CHROMOSOME COORDINATE</a:t>
            </a:r>
            <a:r>
              <a:rPr lang="ko-KR" altLang="en-US"/>
              <a:t>열에서</a:t>
            </a:r>
            <a:endParaRPr lang="en-US" altLang="ko-KR"/>
          </a:p>
          <a:p>
            <a:r>
              <a:rPr lang="ko-KR" altLang="en-US"/>
              <a:t>변이를 나타내는 마지막 </a:t>
            </a:r>
            <a:r>
              <a:rPr lang="en-US" altLang="ko-KR"/>
              <a:t>3</a:t>
            </a:r>
            <a:r>
              <a:rPr lang="ko-KR" altLang="en-US"/>
              <a:t>개값이 </a:t>
            </a:r>
            <a:r>
              <a:rPr lang="en-US" altLang="ko-KR"/>
              <a:t>&gt;</a:t>
            </a:r>
            <a:r>
              <a:rPr lang="ko-KR" altLang="en-US"/>
              <a:t>을 기준으로 합쳐져 있는 부분을 분리함</a:t>
            </a:r>
            <a:endParaRPr lang="en-US" altLang="ko-KR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3AAE475-E6FA-FEAF-3AB7-E666EC213A76}"/>
              </a:ext>
            </a:extLst>
          </p:cNvPr>
          <p:cNvCxnSpPr>
            <a:stCxn id="9" idx="3"/>
          </p:cNvCxnSpPr>
          <p:nvPr/>
        </p:nvCxnSpPr>
        <p:spPr>
          <a:xfrm>
            <a:off x="2174033" y="2794890"/>
            <a:ext cx="7697755" cy="1255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E9E6C39-DB71-392F-6913-845EDF2F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82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386A6E4-9A2C-6359-3C53-6D2D2B1AA2C2}"/>
              </a:ext>
            </a:extLst>
          </p:cNvPr>
          <p:cNvSpPr/>
          <p:nvPr/>
        </p:nvSpPr>
        <p:spPr>
          <a:xfrm>
            <a:off x="333447" y="5749863"/>
            <a:ext cx="11759026" cy="780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84C46F-75B8-7ECA-B02E-01A1EFA609CB}"/>
              </a:ext>
            </a:extLst>
          </p:cNvPr>
          <p:cNvSpPr/>
          <p:nvPr/>
        </p:nvSpPr>
        <p:spPr>
          <a:xfrm>
            <a:off x="333447" y="1855619"/>
            <a:ext cx="10713997" cy="3761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1C18BB-CAAB-2198-102D-E1C3F65FA745}"/>
              </a:ext>
            </a:extLst>
          </p:cNvPr>
          <p:cNvSpPr/>
          <p:nvPr/>
        </p:nvSpPr>
        <p:spPr>
          <a:xfrm>
            <a:off x="333448" y="765309"/>
            <a:ext cx="5925358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81184-9784-6DC2-D831-31E3BFBCADAF}"/>
              </a:ext>
            </a:extLst>
          </p:cNvPr>
          <p:cNvSpPr txBox="1"/>
          <p:nvPr/>
        </p:nvSpPr>
        <p:spPr>
          <a:xfrm>
            <a:off x="1" y="-21107"/>
            <a:ext cx="121298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6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ncbi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907A6-4822-382F-F5B2-CA14A25E664D}"/>
              </a:ext>
            </a:extLst>
          </p:cNvPr>
          <p:cNvSpPr txBox="1"/>
          <p:nvPr/>
        </p:nvSpPr>
        <p:spPr>
          <a:xfrm>
            <a:off x="351512" y="2018946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ncbi_crawl.py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8A65-DDED-6C32-8DC3-855D9BDD1470}"/>
              </a:ext>
            </a:extLst>
          </p:cNvPr>
          <p:cNvSpPr txBox="1"/>
          <p:nvPr/>
        </p:nvSpPr>
        <p:spPr>
          <a:xfrm>
            <a:off x="351512" y="106007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4AB44-C6BE-87A8-54A5-5E5404367B1D}"/>
              </a:ext>
            </a:extLst>
          </p:cNvPr>
          <p:cNvSpPr txBox="1"/>
          <p:nvPr/>
        </p:nvSpPr>
        <p:spPr>
          <a:xfrm>
            <a:off x="1617792" y="1060078"/>
            <a:ext cx="464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https://ncbi.nlm.nih.gov/gene/{genome_id}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814801-81F4-B722-6429-1DB201792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181" y="2034828"/>
            <a:ext cx="8720225" cy="34794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DFFD1E6-4659-48A7-3CB8-9C00B5A24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901" y="0"/>
            <a:ext cx="2149099" cy="12968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735E45A-DF15-6A72-DB90-956769412FE3}"/>
              </a:ext>
            </a:extLst>
          </p:cNvPr>
          <p:cNvSpPr txBox="1"/>
          <p:nvPr/>
        </p:nvSpPr>
        <p:spPr>
          <a:xfrm>
            <a:off x="351512" y="5912011"/>
            <a:ext cx="164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delete_row.sql</a:t>
            </a:r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2DF775F-CE5D-BDE2-F219-F7B540595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6904" y="5940450"/>
            <a:ext cx="5393950" cy="31245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1608B6-CD58-63E7-09E3-60E28197F39E}"/>
              </a:ext>
            </a:extLst>
          </p:cNvPr>
          <p:cNvSpPr txBox="1"/>
          <p:nvPr/>
        </p:nvSpPr>
        <p:spPr>
          <a:xfrm>
            <a:off x="7640801" y="5883572"/>
            <a:ext cx="4584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불규칙적으로 발생하는 필요없는 데이터를</a:t>
            </a:r>
            <a:endParaRPr lang="en-US" altLang="ko-KR"/>
          </a:p>
          <a:p>
            <a:r>
              <a:rPr lang="ko-KR" altLang="en-US"/>
              <a:t>제거하는 가공 작업</a:t>
            </a:r>
            <a:endParaRPr lang="en-US" altLang="ko-KR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87F69EF-BCF4-417D-73A8-28BB41C5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932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FAD4FAC-3C76-0604-52EB-762AEED9F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2334795" y="1708743"/>
            <a:ext cx="7522408" cy="3440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2E03CE-3BA1-929F-7B3E-2A614766D159}"/>
              </a:ext>
            </a:extLst>
          </p:cNvPr>
          <p:cNvSpPr txBox="1"/>
          <p:nvPr/>
        </p:nvSpPr>
        <p:spPr>
          <a:xfrm>
            <a:off x="0" y="-21107"/>
            <a:ext cx="4208105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6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ncbi </a:t>
            </a:r>
            <a:r>
              <a:rPr lang="en-US" altLang="ko-KR" sz="2400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(ncbi &amp; ncbi_ref)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387DD6-340D-8A40-7A7C-A8D13D19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0972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F047069-A7AA-B0E1-A7F2-758C19EA607D}"/>
              </a:ext>
            </a:extLst>
          </p:cNvPr>
          <p:cNvSpPr/>
          <p:nvPr/>
        </p:nvSpPr>
        <p:spPr>
          <a:xfrm>
            <a:off x="333447" y="2038339"/>
            <a:ext cx="11432455" cy="4595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141CEB-9FC5-95BA-2164-8B51CEAD58FB}"/>
              </a:ext>
            </a:extLst>
          </p:cNvPr>
          <p:cNvSpPr/>
          <p:nvPr/>
        </p:nvSpPr>
        <p:spPr>
          <a:xfrm>
            <a:off x="333448" y="1002102"/>
            <a:ext cx="5925358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81184-9784-6DC2-D831-31E3BFBCADAF}"/>
              </a:ext>
            </a:extLst>
          </p:cNvPr>
          <p:cNvSpPr txBox="1"/>
          <p:nvPr/>
        </p:nvSpPr>
        <p:spPr>
          <a:xfrm>
            <a:off x="1" y="-21107"/>
            <a:ext cx="22650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7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medlineplus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907A6-4822-382F-F5B2-CA14A25E664D}"/>
              </a:ext>
            </a:extLst>
          </p:cNvPr>
          <p:cNvSpPr txBox="1"/>
          <p:nvPr/>
        </p:nvSpPr>
        <p:spPr>
          <a:xfrm>
            <a:off x="351512" y="2204322"/>
            <a:ext cx="203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category_crawl.py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8A65-DDED-6C32-8DC3-855D9BDD1470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28272-FB9D-BA3E-B156-808D71C30A85}"/>
              </a:ext>
            </a:extLst>
          </p:cNvPr>
          <p:cNvSpPr txBox="1"/>
          <p:nvPr/>
        </p:nvSpPr>
        <p:spPr>
          <a:xfrm>
            <a:off x="1617792" y="1296871"/>
            <a:ext cx="45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https://medlineplus.gov/healthtopics.html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FCEA72-D7F0-09EF-10E3-D014F429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132" y="2204322"/>
            <a:ext cx="8178223" cy="43511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518DD48-6905-5145-4D1E-E9A14220F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052" y="-21107"/>
            <a:ext cx="2379948" cy="1103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05F4C-93A1-BF2E-758E-2DF55CA5AE73}"/>
              </a:ext>
            </a:extLst>
          </p:cNvPr>
          <p:cNvSpPr txBox="1"/>
          <p:nvPr/>
        </p:nvSpPr>
        <p:spPr>
          <a:xfrm>
            <a:off x="343181" y="2651023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r>
              <a:rPr lang="ko-KR" altLang="en-US"/>
              <a:t>이 될 카테고리 수집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F3308B7-589E-0B92-2235-D2B079C5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5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191727B-0B84-9244-398D-A77E71608132}"/>
              </a:ext>
            </a:extLst>
          </p:cNvPr>
          <p:cNvSpPr/>
          <p:nvPr/>
        </p:nvSpPr>
        <p:spPr>
          <a:xfrm>
            <a:off x="333447" y="2038339"/>
            <a:ext cx="11432455" cy="4595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409C6C-CAA8-41B4-B4A9-BB46A0ED2338}"/>
              </a:ext>
            </a:extLst>
          </p:cNvPr>
          <p:cNvSpPr/>
          <p:nvPr/>
        </p:nvSpPr>
        <p:spPr>
          <a:xfrm>
            <a:off x="333448" y="1002102"/>
            <a:ext cx="5925358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E81184-9784-6DC2-D831-31E3BFBCADAF}"/>
              </a:ext>
            </a:extLst>
          </p:cNvPr>
          <p:cNvSpPr txBox="1"/>
          <p:nvPr/>
        </p:nvSpPr>
        <p:spPr>
          <a:xfrm>
            <a:off x="1" y="-21107"/>
            <a:ext cx="22650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7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medlineplus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3907A6-4822-382F-F5B2-CA14A25E664D}"/>
              </a:ext>
            </a:extLst>
          </p:cNvPr>
          <p:cNvSpPr txBox="1"/>
          <p:nvPr/>
        </p:nvSpPr>
        <p:spPr>
          <a:xfrm>
            <a:off x="352526" y="2180824"/>
            <a:ext cx="2383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medlineplus_crawl.py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8A65-DDED-6C32-8DC3-855D9BDD1470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28272-FB9D-BA3E-B156-808D71C30A85}"/>
              </a:ext>
            </a:extLst>
          </p:cNvPr>
          <p:cNvSpPr txBox="1"/>
          <p:nvPr/>
        </p:nvSpPr>
        <p:spPr>
          <a:xfrm>
            <a:off x="1617792" y="1296871"/>
            <a:ext cx="45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</a:rPr>
              <a:t>https://medlineplus.gov/healthtopics.html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EEFFE1-2DDD-8A81-7462-DFBFE4556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12" y="2255429"/>
            <a:ext cx="8816513" cy="416154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DADB658-4A08-C216-F2DD-B453B012B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052" y="-21107"/>
            <a:ext cx="2379948" cy="11032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CA90B-C461-B93C-C483-28EF7F4D55BE}"/>
              </a:ext>
            </a:extLst>
          </p:cNvPr>
          <p:cNvSpPr txBox="1"/>
          <p:nvPr/>
        </p:nvSpPr>
        <p:spPr>
          <a:xfrm>
            <a:off x="343181" y="2651023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카테고리 리스트를</a:t>
            </a:r>
            <a:endParaRPr lang="en-US" altLang="ko-KR"/>
          </a:p>
          <a:p>
            <a:r>
              <a:rPr lang="en-US" altLang="ko-KR"/>
              <a:t>input</a:t>
            </a:r>
            <a:r>
              <a:rPr lang="ko-KR" altLang="en-US"/>
              <a:t>으로하여 크롤링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E39A4B6-2123-F6E4-E8A8-7FE72C15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38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8A7F777-A774-A875-61CE-2E051CC7F0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1"/>
          <a:stretch/>
        </p:blipFill>
        <p:spPr>
          <a:xfrm>
            <a:off x="246833" y="2344677"/>
            <a:ext cx="11698333" cy="2168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E2C87E-E1F1-72FF-D39A-3989277EFE04}"/>
              </a:ext>
            </a:extLst>
          </p:cNvPr>
          <p:cNvSpPr txBox="1"/>
          <p:nvPr/>
        </p:nvSpPr>
        <p:spPr>
          <a:xfrm>
            <a:off x="1" y="-21107"/>
            <a:ext cx="808964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7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medlineplus </a:t>
            </a:r>
            <a:r>
              <a:rPr lang="en-US" altLang="ko-KR" sz="2400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(medlineplus)</a:t>
            </a:r>
            <a:endParaRPr kumimoji="0" lang="en-US" altLang="ko-KR" sz="24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050B7-F307-92E9-2320-0C488860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3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8409C6C-CAA8-41B4-B4A9-BB46A0ED2338}"/>
              </a:ext>
            </a:extLst>
          </p:cNvPr>
          <p:cNvSpPr/>
          <p:nvPr/>
        </p:nvSpPr>
        <p:spPr>
          <a:xfrm>
            <a:off x="333448" y="1002102"/>
            <a:ext cx="5925358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58A65-DDED-6C32-8DC3-855D9BDD1470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9A5F7-F800-A920-5D79-D9E48E03B671}"/>
              </a:ext>
            </a:extLst>
          </p:cNvPr>
          <p:cNvSpPr txBox="1"/>
          <p:nvPr/>
        </p:nvSpPr>
        <p:spPr>
          <a:xfrm>
            <a:off x="0" y="-21107"/>
            <a:ext cx="1178456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8.</a:t>
            </a:r>
            <a:r>
              <a:rPr lang="ko-KR" altLang="en-US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한의학 </a:t>
            </a:r>
            <a:r>
              <a:rPr lang="en-US" altLang="ko-KR" sz="2400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(</a:t>
            </a:r>
            <a:r>
              <a:rPr lang="en-US" altLang="ko-KR" sz="2400"/>
              <a:t>pharmdbk_tkm_relation &amp; oasis_clinical &amp; oasis_preclinical &amp; tkm_ref_tb</a:t>
            </a:r>
            <a:r>
              <a:rPr kumimoji="0" lang="en-US" altLang="ko-KR" sz="24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82426D2-8D81-9271-8025-31B1EC3E9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029" y="1105246"/>
            <a:ext cx="3124636" cy="752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D2263F-9431-C9B4-D766-432C86C67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2"/>
          <a:stretch/>
        </p:blipFill>
        <p:spPr>
          <a:xfrm>
            <a:off x="333448" y="2148822"/>
            <a:ext cx="11525104" cy="1380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470C4A9-4680-6C49-42F7-A33507485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48" y="4701158"/>
            <a:ext cx="11525104" cy="6464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EA51B87-FA5F-6D94-193B-91EF4EF1A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512" y="5604317"/>
            <a:ext cx="2876283" cy="661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EC2CA20-67F1-B84F-CE3A-E8D001C36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48" y="3785689"/>
            <a:ext cx="11525104" cy="658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A89CF3-F0F0-68C2-6B7E-A919176C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126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DD0FAD-D984-0B6E-11DF-3BB3D82F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65095-3F41-2404-4AAB-28EAD1F3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67" y="2304219"/>
            <a:ext cx="2086266" cy="3877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48D290-EF92-E19E-6C3C-BD21A4645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95904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5CAC1CC-49D3-0978-74C2-497740859B14}"/>
              </a:ext>
            </a:extLst>
          </p:cNvPr>
          <p:cNvSpPr/>
          <p:nvPr/>
        </p:nvSpPr>
        <p:spPr>
          <a:xfrm>
            <a:off x="1" y="6675120"/>
            <a:ext cx="169590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600AF5D-05DD-756F-67B4-0D1B12841AB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1695905" y="4242827"/>
            <a:ext cx="3356962" cy="2523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5BC870-49D0-50BF-6820-170376CA6604}"/>
              </a:ext>
            </a:extLst>
          </p:cNvPr>
          <p:cNvSpPr txBox="1"/>
          <p:nvPr/>
        </p:nvSpPr>
        <p:spPr>
          <a:xfrm>
            <a:off x="4139057" y="1042528"/>
            <a:ext cx="3913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0.</a:t>
            </a:r>
            <a:r>
              <a:rPr lang="ko-KR" altLang="en-US" sz="3200" b="1"/>
              <a:t> </a:t>
            </a:r>
            <a:r>
              <a:rPr lang="en-US" altLang="ko-KR" sz="3200" b="1"/>
              <a:t>requirements.txt</a:t>
            </a:r>
            <a:endParaRPr lang="ko-KR" altLang="en-US" sz="3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C645B-3B9D-135E-04D9-86D585C0E9DB}"/>
              </a:ext>
            </a:extLst>
          </p:cNvPr>
          <p:cNvSpPr txBox="1"/>
          <p:nvPr/>
        </p:nvSpPr>
        <p:spPr>
          <a:xfrm>
            <a:off x="8052949" y="2304219"/>
            <a:ext cx="3148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/>
              <a:t>가상환경 </a:t>
            </a:r>
            <a:r>
              <a:rPr lang="en-US" altLang="ko-KR"/>
              <a:t>(venv) </a:t>
            </a:r>
            <a:r>
              <a:rPr lang="ko-KR" altLang="en-US"/>
              <a:t>에서</a:t>
            </a:r>
            <a:endParaRPr lang="en-US" altLang="ko-KR"/>
          </a:p>
          <a:p>
            <a:r>
              <a:rPr lang="en-US" altLang="ko-KR"/>
              <a:t>pip freeze &gt; requirement.txt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84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2C87E-E1F1-72FF-D39A-3989277EFE04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9.</a:t>
            </a:r>
            <a:r>
              <a:rPr kumimoji="0" lang="ko-KR" altLang="en-US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의약품 데이터 </a:t>
            </a:r>
            <a:r>
              <a:rPr kumimoji="0" lang="en-US" altLang="ko-KR" sz="240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(</a:t>
            </a:r>
            <a:r>
              <a:rPr lang="en-US" altLang="ko-KR" sz="2400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medicine)</a:t>
            </a:r>
            <a:endParaRPr kumimoji="0" lang="en-US" altLang="ko-KR" sz="240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CDE2CA6-1A1C-14FA-E824-3735DA24FC75}"/>
              </a:ext>
            </a:extLst>
          </p:cNvPr>
          <p:cNvSpPr/>
          <p:nvPr/>
        </p:nvSpPr>
        <p:spPr>
          <a:xfrm>
            <a:off x="333448" y="1002102"/>
            <a:ext cx="5925358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8E44B-C5A5-1B60-356F-8364E3CEA983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E282FE0-2063-DC88-B13E-0AB8EEB78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97" y="1058846"/>
            <a:ext cx="2958826" cy="845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61F85A5-A8C7-4CFB-76AF-248DAF168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8" y="2589249"/>
            <a:ext cx="11525104" cy="8161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B4BD4D-A21F-3869-6FF0-40D12C6CF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48" y="3452613"/>
            <a:ext cx="11525104" cy="788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316DE-CCDF-C93C-4C46-8B522A0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164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A413D-6875-C73D-F22B-785637C8099C}"/>
              </a:ext>
            </a:extLst>
          </p:cNvPr>
          <p:cNvSpPr txBox="1"/>
          <p:nvPr/>
        </p:nvSpPr>
        <p:spPr>
          <a:xfrm>
            <a:off x="1091185" y="3136612"/>
            <a:ext cx="1000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2. VCF &gt; Final Table (parsing &amp; join)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EFA794-1A38-66A4-55C5-88AE6ADC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87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DA88B4-5678-6158-9FA4-A27EB1DE5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76600"/>
              </p:ext>
            </p:extLst>
          </p:nvPr>
        </p:nvGraphicFramePr>
        <p:xfrm>
          <a:off x="221410" y="2605557"/>
          <a:ext cx="11749180" cy="281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145107370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424560886"/>
                    </a:ext>
                  </a:extLst>
                </a:gridCol>
              </a:tblGrid>
              <a:tr h="56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connect_key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616799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[VCF]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-dbSNP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chrom_pos_ref_alt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36987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[VCF-dbSNP]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-GWAS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rsID_ALT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8173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[VCF-dbSNP-GWAS]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-1KGP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chrom_pos_ref_alt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73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[VCF-dbSNP-GWAS-1KGP]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-uniprot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rsID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(vcf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parsing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때 생성된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allel1, allel2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와 매칭되는 경우와 안되는 경우를 구분하여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join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94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C06B5D6-0704-35A1-DD81-F7E0263995B8}"/>
              </a:ext>
            </a:extLst>
          </p:cNvPr>
          <p:cNvSpPr txBox="1"/>
          <p:nvPr/>
        </p:nvSpPr>
        <p:spPr>
          <a:xfrm>
            <a:off x="221408" y="2236225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n-ea"/>
                <a:cs typeface="MesloLGS NF" panose="020B0609030804020204" pitchFamily="49" charset="0"/>
              </a:rPr>
              <a:t>DB join</a:t>
            </a:r>
            <a:endParaRPr lang="ko-KR" altLang="en-US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0A3A4E2-2CE5-C6CD-7396-F1F67655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492875"/>
            <a:ext cx="2743200" cy="365125"/>
          </a:xfrm>
        </p:spPr>
        <p:txBody>
          <a:bodyPr/>
          <a:lstStyle/>
          <a:p>
            <a:fld id="{CFC9B455-CCE7-4B2D-8131-D14E0A8F0AC6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7FF35-EE37-C331-9B7E-D20DFF1A9061}"/>
              </a:ext>
            </a:extLst>
          </p:cNvPr>
          <p:cNvSpPr txBox="1"/>
          <p:nvPr/>
        </p:nvSpPr>
        <p:spPr>
          <a:xfrm>
            <a:off x="221408" y="555826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n-ea"/>
                <a:cs typeface="MesloLGS NF" panose="020B0609030804020204" pitchFamily="49" charset="0"/>
              </a:rPr>
              <a:t>VCF parsing</a:t>
            </a:r>
            <a:endParaRPr lang="ko-KR" altLang="en-US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22961B-1D3F-91EA-E13C-0F90E88A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484"/>
              </p:ext>
            </p:extLst>
          </p:nvPr>
        </p:nvGraphicFramePr>
        <p:xfrm>
          <a:off x="221408" y="925158"/>
          <a:ext cx="11749180" cy="1126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883809014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1246250669"/>
                    </a:ext>
                  </a:extLst>
                </a:gridCol>
              </a:tblGrid>
              <a:tr h="562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input_data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parsing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후 테이블명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496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사용자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ID]-[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등록일자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]-[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순번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(001)].vcf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[VCF]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088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F872E5E-2398-3768-890A-463A88B63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293883"/>
              </p:ext>
            </p:extLst>
          </p:nvPr>
        </p:nvGraphicFramePr>
        <p:xfrm>
          <a:off x="221408" y="5976882"/>
          <a:ext cx="11749180" cy="563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82394316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1628906217"/>
                    </a:ext>
                  </a:extLst>
                </a:gridCol>
              </a:tblGrid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[VCF-dbSNP-GWAS-1KGP-uniprot]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사용자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ID]-[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등록일자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]-[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순번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(001)]_VCF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324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EAEA79-ABEA-3049-09B2-C39DA25C9118}"/>
              </a:ext>
            </a:extLst>
          </p:cNvPr>
          <p:cNvSpPr txBox="1"/>
          <p:nvPr/>
        </p:nvSpPr>
        <p:spPr>
          <a:xfrm>
            <a:off x="221408" y="5607550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n-ea"/>
                <a:cs typeface="MesloLGS NF" panose="020B0609030804020204" pitchFamily="49" charset="0"/>
              </a:rPr>
              <a:t>Final Table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611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121A7FC-F9FF-4F8A-C620-CA307C3137AB}"/>
              </a:ext>
            </a:extLst>
          </p:cNvPr>
          <p:cNvSpPr/>
          <p:nvPr/>
        </p:nvSpPr>
        <p:spPr>
          <a:xfrm>
            <a:off x="1767839" y="2582778"/>
            <a:ext cx="8656322" cy="1692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C5F9A-D431-FA52-0A53-4C8A3C960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93707-6D66-E744-BAE2-1AC40E7CD840}"/>
              </a:ext>
            </a:extLst>
          </p:cNvPr>
          <p:cNvSpPr txBox="1"/>
          <p:nvPr/>
        </p:nvSpPr>
        <p:spPr>
          <a:xfrm>
            <a:off x="1993232" y="2879811"/>
            <a:ext cx="8205536" cy="109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2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VCF </a:t>
            </a:r>
            <a:r>
              <a:rPr kumimoji="0" lang="en-US" altLang="ko-KR" sz="12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&gt; </a:t>
            </a:r>
            <a:r>
              <a:rPr kumimoji="0" lang="en-US" altLang="ko-KR" sz="120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vcf_{</a:t>
            </a:r>
            <a:r>
              <a:rPr kumimoji="0" lang="ko-KR" altLang="en-US" sz="120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사람고유</a:t>
            </a:r>
            <a:r>
              <a:rPr kumimoji="0" lang="en-US" altLang="ko-KR" sz="120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id}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파이썬 소스코드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pyvcf.py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를 활용하여 VCF 파일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을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parsing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한다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pyvcf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의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parsing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정보를 활용하여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 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genome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_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type의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Allele_1, Allele_2 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와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key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 값 (chrom-pos-ref-alt)을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column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 추가한다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DB에 저장한다.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(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테이블 명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: vcf_{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사람고유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id})</a:t>
            </a:r>
          </a:p>
        </p:txBody>
      </p:sp>
    </p:spTree>
    <p:extLst>
      <p:ext uri="{BB962C8B-B14F-4D97-AF65-F5344CB8AC3E}">
        <p14:creationId xmlns:p14="http://schemas.microsoft.com/office/powerpoint/2010/main" val="615172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9C299-1097-9595-2125-816331E0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EAC87-C454-DE5D-1129-CDD2C6B5CC0D}"/>
              </a:ext>
            </a:extLst>
          </p:cNvPr>
          <p:cNvSpPr txBox="1"/>
          <p:nvPr/>
        </p:nvSpPr>
        <p:spPr>
          <a:xfrm>
            <a:off x="0" y="0"/>
            <a:ext cx="524865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2-1. VCF_annotation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F32279A-E4A1-ED23-3238-E86D9A8A7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25" y="946484"/>
            <a:ext cx="2531412" cy="249454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23C90FC-711D-9975-519F-CA5A7A771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52" y="0"/>
            <a:ext cx="1695904" cy="68580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106DCC-8B0B-2B37-FB18-39A00D4334F7}"/>
              </a:ext>
            </a:extLst>
          </p:cNvPr>
          <p:cNvSpPr/>
          <p:nvPr/>
        </p:nvSpPr>
        <p:spPr>
          <a:xfrm>
            <a:off x="3665620" y="1459832"/>
            <a:ext cx="1583035" cy="1467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73DEC4C-3BB0-0D20-BBEF-0127023D7125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5248655" y="2193758"/>
            <a:ext cx="24130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747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3A2C9-3FE4-2FA5-C507-A1031AA9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228979-B77E-AE2C-CABB-8425BFD6C8D5}"/>
              </a:ext>
            </a:extLst>
          </p:cNvPr>
          <p:cNvSpPr/>
          <p:nvPr/>
        </p:nvSpPr>
        <p:spPr>
          <a:xfrm>
            <a:off x="108857" y="963186"/>
            <a:ext cx="4226767" cy="958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1661C-1099-0787-9F3F-6915C55E9520}"/>
              </a:ext>
            </a:extLst>
          </p:cNvPr>
          <p:cNvSpPr txBox="1"/>
          <p:nvPr/>
        </p:nvSpPr>
        <p:spPr>
          <a:xfrm>
            <a:off x="109484" y="10443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0FD2AC-ADE1-8169-546A-8392E1A81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51" y="1059930"/>
            <a:ext cx="2248214" cy="7049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11CD09-2D9D-671B-8D74-EF4A2327CF9F}"/>
              </a:ext>
            </a:extLst>
          </p:cNvPr>
          <p:cNvSpPr txBox="1"/>
          <p:nvPr/>
        </p:nvSpPr>
        <p:spPr>
          <a:xfrm>
            <a:off x="0" y="0"/>
            <a:ext cx="524865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2-1. VCF_annotation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437F93-9406-EBF7-5A07-D05D4AA780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1" t="80056"/>
          <a:stretch/>
        </p:blipFill>
        <p:spPr>
          <a:xfrm>
            <a:off x="108857" y="4418981"/>
            <a:ext cx="3051741" cy="1236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358C245-944F-5220-6095-1E939A1E3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7" y="2340026"/>
            <a:ext cx="11974286" cy="14586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A956EF-8E23-9C26-8784-4736EAC2CFBF}"/>
              </a:ext>
            </a:extLst>
          </p:cNvPr>
          <p:cNvSpPr/>
          <p:nvPr/>
        </p:nvSpPr>
        <p:spPr>
          <a:xfrm>
            <a:off x="9507895" y="2340026"/>
            <a:ext cx="2575248" cy="1458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D8C42-1DBD-ADCF-BF6B-99B1E42C8FE7}"/>
              </a:ext>
            </a:extLst>
          </p:cNvPr>
          <p:cNvSpPr txBox="1"/>
          <p:nvPr/>
        </p:nvSpPr>
        <p:spPr>
          <a:xfrm>
            <a:off x="3666931" y="4418981"/>
            <a:ext cx="839204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vcf</a:t>
            </a:r>
            <a:r>
              <a:rPr lang="ko-KR" altLang="en-US"/>
              <a:t>의 데이터를 그대로 가져오지 않고 </a:t>
            </a:r>
            <a:r>
              <a:rPr lang="en-US" altLang="ko-KR"/>
              <a:t>python</a:t>
            </a:r>
            <a:r>
              <a:rPr lang="ko-KR" altLang="en-US"/>
              <a:t>에서 로직을 더하여</a:t>
            </a:r>
            <a:endParaRPr lang="en-US" altLang="ko-KR"/>
          </a:p>
          <a:p>
            <a:r>
              <a:rPr lang="en-US" altLang="ko-KR"/>
              <a:t>allele_1, allele_2, connect_key</a:t>
            </a:r>
            <a:r>
              <a:rPr lang="ko-KR" altLang="en-US"/>
              <a:t>를 추가하였다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allele_1, allele_2 : sample_data</a:t>
            </a:r>
            <a:r>
              <a:rPr lang="ko-KR" altLang="en-US"/>
              <a:t>열의 </a:t>
            </a:r>
            <a:r>
              <a:rPr lang="en-US" altLang="ko-KR"/>
              <a:t>?/?</a:t>
            </a:r>
            <a:r>
              <a:rPr lang="ko-KR" altLang="en-US"/>
              <a:t>구조와 </a:t>
            </a:r>
            <a:r>
              <a:rPr lang="en-US" altLang="ko-KR"/>
              <a:t>ref , alt</a:t>
            </a:r>
            <a:r>
              <a:rPr lang="ko-KR" altLang="en-US"/>
              <a:t>열의 값을 매칭하여 추가</a:t>
            </a:r>
            <a:endParaRPr lang="en-US" altLang="ko-KR"/>
          </a:p>
          <a:p>
            <a:r>
              <a:rPr lang="en-US" altLang="ko-KR"/>
              <a:t>connect_key : chrom, pos, ref, alt </a:t>
            </a:r>
            <a:r>
              <a:rPr lang="ko-KR" altLang="en-US"/>
              <a:t>열을 나열한 값으로 </a:t>
            </a:r>
            <a:r>
              <a:rPr lang="en-US" altLang="ko-KR"/>
              <a:t>join</a:t>
            </a:r>
            <a:r>
              <a:rPr lang="ko-KR" altLang="en-US"/>
              <a:t>을 위한 </a:t>
            </a:r>
            <a:r>
              <a:rPr lang="en-US" altLang="ko-KR"/>
              <a:t>key</a:t>
            </a:r>
            <a:r>
              <a:rPr lang="ko-KR" altLang="en-US"/>
              <a:t>값 추가</a:t>
            </a:r>
            <a:endParaRPr lang="en-US" altLang="ko-KR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05A12C7-D70A-174C-6539-8C2DD86B22C7}"/>
              </a:ext>
            </a:extLst>
          </p:cNvPr>
          <p:cNvCxnSpPr>
            <a:cxnSpLocks/>
            <a:stCxn id="18" idx="3"/>
            <a:endCxn id="14" idx="0"/>
          </p:cNvCxnSpPr>
          <p:nvPr/>
        </p:nvCxnSpPr>
        <p:spPr>
          <a:xfrm>
            <a:off x="2222240" y="5470581"/>
            <a:ext cx="402088" cy="9232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317609-41BF-A474-6F7B-F5D635423BAB}"/>
              </a:ext>
            </a:extLst>
          </p:cNvPr>
          <p:cNvSpPr txBox="1"/>
          <p:nvPr/>
        </p:nvSpPr>
        <p:spPr>
          <a:xfrm>
            <a:off x="1529380" y="6393870"/>
            <a:ext cx="21898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dbsnp join</a:t>
            </a:r>
            <a:r>
              <a:rPr lang="ko-KR" altLang="en-US"/>
              <a:t>하는</a:t>
            </a:r>
            <a:r>
              <a:rPr lang="en-US" altLang="ko-KR"/>
              <a:t> key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D08100-FB99-670D-AFDA-3FCB706EB00D}"/>
              </a:ext>
            </a:extLst>
          </p:cNvPr>
          <p:cNvSpPr/>
          <p:nvPr/>
        </p:nvSpPr>
        <p:spPr>
          <a:xfrm>
            <a:off x="108857" y="5285874"/>
            <a:ext cx="2113383" cy="3694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656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DB8ED9-D6D3-8A77-38B9-409F2B8A8288}"/>
              </a:ext>
            </a:extLst>
          </p:cNvPr>
          <p:cNvSpPr/>
          <p:nvPr/>
        </p:nvSpPr>
        <p:spPr>
          <a:xfrm>
            <a:off x="245765" y="695310"/>
            <a:ext cx="11275675" cy="5797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9C299-1097-9595-2125-816331E0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5EAC87-C454-DE5D-1129-CDD2C6B5CC0D}"/>
              </a:ext>
            </a:extLst>
          </p:cNvPr>
          <p:cNvSpPr txBox="1"/>
          <p:nvPr/>
        </p:nvSpPr>
        <p:spPr>
          <a:xfrm>
            <a:off x="0" y="0"/>
            <a:ext cx="524865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2-1. VCF_annotation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F445E5-BE70-B4FD-0589-548705BE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788" y="1168791"/>
            <a:ext cx="6049256" cy="21968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8AD55C6-750C-3FD5-635B-69E45DA58E0E}"/>
              </a:ext>
            </a:extLst>
          </p:cNvPr>
          <p:cNvSpPr txBox="1"/>
          <p:nvPr/>
        </p:nvSpPr>
        <p:spPr>
          <a:xfrm>
            <a:off x="957551" y="830237"/>
            <a:ext cx="2652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pyvcf </a:t>
            </a:r>
            <a:r>
              <a:rPr lang="ko-KR" altLang="en-US" sz="1600"/>
              <a:t>활용 </a:t>
            </a:r>
            <a:r>
              <a:rPr lang="en-US" altLang="ko-KR" sz="1600"/>
              <a:t>vcf</a:t>
            </a:r>
            <a:r>
              <a:rPr lang="ko-KR" altLang="en-US" sz="1600"/>
              <a:t>파일 </a:t>
            </a:r>
            <a:r>
              <a:rPr lang="en-US" altLang="ko-KR" sz="1600"/>
              <a:t>parsing</a:t>
            </a:r>
            <a:endParaRPr lang="ko-KR" altLang="en-US" sz="16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DB19C23-E4D9-CA61-E633-C0C91C98B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0" y="3964424"/>
            <a:ext cx="8307824" cy="8315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965485-7A7F-ED17-7FBB-86C25A5ACC69}"/>
              </a:ext>
            </a:extLst>
          </p:cNvPr>
          <p:cNvSpPr txBox="1"/>
          <p:nvPr/>
        </p:nvSpPr>
        <p:spPr>
          <a:xfrm>
            <a:off x="957550" y="3632058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내부 로직상 요구되는 열 추가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F9452A0-AED3-BE97-C098-DE4720A07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50" y="5393214"/>
            <a:ext cx="5671304" cy="91500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85FBA88-9919-A713-9C3A-46F73C51E910}"/>
              </a:ext>
            </a:extLst>
          </p:cNvPr>
          <p:cNvSpPr txBox="1"/>
          <p:nvPr/>
        </p:nvSpPr>
        <p:spPr>
          <a:xfrm>
            <a:off x="957550" y="5054660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DB</a:t>
            </a:r>
            <a:r>
              <a:rPr lang="ko-KR" altLang="en-US" sz="1600"/>
              <a:t>적재</a:t>
            </a:r>
          </a:p>
        </p:txBody>
      </p:sp>
    </p:spTree>
    <p:extLst>
      <p:ext uri="{BB962C8B-B14F-4D97-AF65-F5344CB8AC3E}">
        <p14:creationId xmlns:p14="http://schemas.microsoft.com/office/powerpoint/2010/main" val="401648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5DDCFC-A4C7-20CE-C839-76936AB9938F}"/>
              </a:ext>
            </a:extLst>
          </p:cNvPr>
          <p:cNvSpPr/>
          <p:nvPr/>
        </p:nvSpPr>
        <p:spPr>
          <a:xfrm>
            <a:off x="410920" y="1877196"/>
            <a:ext cx="11370160" cy="3103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0321-BB3E-3693-0C2F-2ED5C71D19C2}"/>
              </a:ext>
            </a:extLst>
          </p:cNvPr>
          <p:cNvSpPr txBox="1"/>
          <p:nvPr/>
        </p:nvSpPr>
        <p:spPr>
          <a:xfrm>
            <a:off x="410921" y="1877196"/>
            <a:ext cx="11370160" cy="310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connect_dbsnp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vcf_dbsnp_tb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chrom-pos-ref-alt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 연결하여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VCF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에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rsID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를 추가한다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connect_gwas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(rsID)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연결하여 질병관련정보를 추가한 뒤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, Effect_allele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Allele_1, Allele_2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값을 매칭하는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copy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열을 추가한다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.</a:t>
            </a:r>
            <a:endParaRPr lang="en-US" altLang="ko-KR" sz="1200">
              <a:solidFill>
                <a:srgbClr val="FF0000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risk_type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열 추가</a:t>
            </a:r>
            <a:endParaRPr lang="en-US" altLang="ko-KR" sz="1200">
              <a:solidFill>
                <a:srgbClr val="FF0000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risk_score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열 추가</a:t>
            </a:r>
            <a:endParaRPr lang="en-US" altLang="ko-KR" sz="1200">
              <a:solidFill>
                <a:srgbClr val="FF0000"/>
              </a:solidFill>
              <a:latin typeface="+mn-ea"/>
              <a:cs typeface="MesloLGS NF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connect_1kgp </a:t>
            </a:r>
            <a:r>
              <a:rPr lang="en-US" altLang="ko-KR" sz="12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chrom-pos-ref-alt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 연결하여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인종분포도를 추가한다</a:t>
            </a:r>
            <a:r>
              <a:rPr lang="en-US" altLang="ko-KR" sz="12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.</a:t>
            </a:r>
            <a:endParaRPr lang="en-US" altLang="ko-KR" sz="1200">
              <a:solidFill>
                <a:schemeClr val="accent1"/>
              </a:solidFill>
              <a:latin typeface="+mn-ea"/>
              <a:cs typeface="MesloLGS NF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connect_uniprot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vcf_dbsnp_gwas_1kgp_uniport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(rsID)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Join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함</a:t>
            </a:r>
            <a:endParaRPr lang="en-US" altLang="ko-KR" sz="1200"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vcf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parsing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때 생성된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allel1, allel2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와 매칭되는 경우와 안되는 경우를 구분하여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join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함</a:t>
            </a:r>
            <a:endParaRPr lang="en-US" altLang="ko-KR" sz="1200" dirty="0"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330A7D-43C5-6620-E16E-BCF6BC7C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461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E766EF-6B6B-616D-F6C1-396F7678A025}"/>
              </a:ext>
            </a:extLst>
          </p:cNvPr>
          <p:cNvSpPr/>
          <p:nvPr/>
        </p:nvSpPr>
        <p:spPr>
          <a:xfrm>
            <a:off x="324535" y="949198"/>
            <a:ext cx="11370160" cy="3510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1.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connect_dbsnp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vcf_dbsnp_tb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4A395-F263-F36E-023D-E38F974B72F8}"/>
              </a:ext>
            </a:extLst>
          </p:cNvPr>
          <p:cNvSpPr txBox="1"/>
          <p:nvPr/>
        </p:nvSpPr>
        <p:spPr>
          <a:xfrm>
            <a:off x="324534" y="1142720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connect_dbsnp.sql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[VCF]-dbSNP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E9562-2C50-E13A-0FF3-92436653CA60}"/>
              </a:ext>
            </a:extLst>
          </p:cNvPr>
          <p:cNvSpPr txBox="1"/>
          <p:nvPr/>
        </p:nvSpPr>
        <p:spPr>
          <a:xfrm>
            <a:off x="3183777" y="3360909"/>
            <a:ext cx="782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+mn-ea"/>
                <a:cs typeface="MesloLGS NF" panose="020B0609030804020204" pitchFamily="49" charset="0"/>
              </a:rPr>
              <a:t>chrom-pos-ref-alt </a:t>
            </a:r>
            <a:r>
              <a:rPr lang="en-US" altLang="ko-KR"/>
              <a:t>dbsnp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dbsnp</a:t>
            </a:r>
            <a:r>
              <a:rPr lang="ko-KR" altLang="en-US"/>
              <a:t>에서 제공하는</a:t>
            </a:r>
            <a:r>
              <a:rPr lang="en-US" altLang="ko-KR"/>
              <a:t> rsID</a:t>
            </a:r>
            <a:r>
              <a:rPr lang="ko-KR" altLang="en-US"/>
              <a:t> 추가</a:t>
            </a:r>
            <a:endParaRPr lang="en-US" altLang="ko-KR"/>
          </a:p>
          <a:p>
            <a:endParaRPr lang="en-US" altLang="ko-KR">
              <a:latin typeface="+mn-ea"/>
              <a:cs typeface="MesloLGS NF" panose="020B0609030804020204" pitchFamily="49" charset="0"/>
            </a:endParaRPr>
          </a:p>
          <a:p>
            <a:r>
              <a:rPr lang="en-US" altLang="ko-KR"/>
              <a:t>chrom_id </a:t>
            </a:r>
            <a:r>
              <a:rPr lang="ko-KR" altLang="en-US"/>
              <a:t>별로 나눠서 </a:t>
            </a:r>
            <a:r>
              <a:rPr lang="en-US" altLang="ko-KR"/>
              <a:t>Join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4C330-4CDD-AB43-3D2D-A6A4D9D9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4410691" cy="201958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57983C-7D51-6C45-9AC7-8E46721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10984-D0B7-8CC4-2CAE-52BA01DEC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4" b="-1"/>
          <a:stretch/>
        </p:blipFill>
        <p:spPr>
          <a:xfrm>
            <a:off x="324534" y="5147996"/>
            <a:ext cx="11370160" cy="85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330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80E3E8-BE22-E5F4-FD62-34EFBE53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5" y="1738076"/>
            <a:ext cx="1714739" cy="3381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5EBE7-A37C-E881-B20E-F8C55430BEB5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1.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connect_dbsnp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vcf_dbsnp_tb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7CD48-3462-85A6-181A-EBE7D2B1BE72}"/>
              </a:ext>
            </a:extLst>
          </p:cNvPr>
          <p:cNvSpPr/>
          <p:nvPr/>
        </p:nvSpPr>
        <p:spPr>
          <a:xfrm>
            <a:off x="1103245" y="4693570"/>
            <a:ext cx="1714739" cy="426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9157FF-7B72-E79D-D24C-4DBE54C41562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817984" y="4906747"/>
            <a:ext cx="8972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65831A-D6FF-A5EE-964C-41030DD4A22E}"/>
              </a:ext>
            </a:extLst>
          </p:cNvPr>
          <p:cNvSpPr txBox="1"/>
          <p:nvPr/>
        </p:nvSpPr>
        <p:spPr>
          <a:xfrm>
            <a:off x="3715220" y="4722080"/>
            <a:ext cx="238078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dbsnp</a:t>
            </a:r>
            <a:r>
              <a:rPr lang="ko-KR" altLang="en-US"/>
              <a:t>에서 제공한 값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351B3DE-7BEE-EB89-3116-834A372D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52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90BA85-5C32-C841-8BF7-763EDB664D31}"/>
              </a:ext>
            </a:extLst>
          </p:cNvPr>
          <p:cNvSpPr txBox="1"/>
          <p:nvPr/>
        </p:nvSpPr>
        <p:spPr>
          <a:xfrm>
            <a:off x="2856170" y="3136612"/>
            <a:ext cx="6479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1.</a:t>
            </a:r>
            <a:r>
              <a:rPr lang="ko-KR" altLang="en-US" sz="3200" b="1"/>
              <a:t> 데이터 가공 및 적재 </a:t>
            </a:r>
            <a:r>
              <a:rPr lang="en-US" altLang="ko-KR" sz="3200" b="1"/>
              <a:t>(DB Load)</a:t>
            </a:r>
            <a:endParaRPr lang="ko-KR" altLang="en-US" sz="32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AC89C7-129C-8D96-7A48-9CFD6D3E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427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3EF0E-5E3B-85B2-D0E0-25EA2CB86BEF}"/>
              </a:ext>
            </a:extLst>
          </p:cNvPr>
          <p:cNvSpPr/>
          <p:nvPr/>
        </p:nvSpPr>
        <p:spPr>
          <a:xfrm>
            <a:off x="324535" y="949197"/>
            <a:ext cx="11370160" cy="5523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connect_gwas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EA73E-3FDA-0D96-5E0A-D721CD4A7E9D}"/>
              </a:ext>
            </a:extLst>
          </p:cNvPr>
          <p:cNvSpPr txBox="1"/>
          <p:nvPr/>
        </p:nvSpPr>
        <p:spPr>
          <a:xfrm>
            <a:off x="3183778" y="3355520"/>
            <a:ext cx="72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n-ea"/>
                <a:cs typeface="MesloLGS NF" panose="020B0609030804020204" pitchFamily="49" charset="0"/>
              </a:rPr>
              <a:t>rsID_ALT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gwas</a:t>
            </a:r>
            <a:r>
              <a:rPr lang="ko-KR" altLang="en-US"/>
              <a:t>에서 제공하는 질병관련정보를 추가</a:t>
            </a:r>
            <a:endParaRPr lang="en-US" altLang="ko-KR"/>
          </a:p>
          <a:p>
            <a:r>
              <a:rPr lang="en-US" altLang="ko-KR">
                <a:latin typeface="+mn-ea"/>
                <a:cs typeface="MesloLGS NF" panose="020B0609030804020204" pitchFamily="49" charset="0"/>
              </a:rPr>
              <a:t>E</a:t>
            </a:r>
            <a:r>
              <a:rPr lang="en-US" altLang="ko-KR" sz="1800">
                <a:latin typeface="+mn-ea"/>
                <a:cs typeface="MesloLGS NF" panose="020B0609030804020204" pitchFamily="49" charset="0"/>
              </a:rPr>
              <a:t>ffect_allele </a:t>
            </a:r>
            <a:r>
              <a:rPr lang="ko-KR" altLang="en-US" sz="1800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 sz="1800">
                <a:latin typeface="+mn-ea"/>
                <a:cs typeface="MesloLGS NF" panose="020B0609030804020204" pitchFamily="49" charset="0"/>
              </a:rPr>
              <a:t>Allele_1, Allele_2</a:t>
            </a:r>
            <a:r>
              <a:rPr lang="ko-KR" altLang="en-US" sz="1800">
                <a:latin typeface="+mn-ea"/>
                <a:cs typeface="MesloLGS NF" panose="020B0609030804020204" pitchFamily="49" charset="0"/>
              </a:rPr>
              <a:t>값을 매칭하는 </a:t>
            </a:r>
            <a:r>
              <a:rPr lang="en-US" altLang="ko-KR" sz="1800">
                <a:latin typeface="+mn-ea"/>
                <a:cs typeface="MesloLGS NF" panose="020B0609030804020204" pitchFamily="49" charset="0"/>
              </a:rPr>
              <a:t>copy</a:t>
            </a:r>
            <a:r>
              <a:rPr lang="ko-KR" altLang="en-US" sz="1800">
                <a:latin typeface="+mn-ea"/>
                <a:cs typeface="MesloLGS NF" panose="020B0609030804020204" pitchFamily="49" charset="0"/>
              </a:rPr>
              <a:t>열을 추가</a:t>
            </a:r>
            <a:endParaRPr lang="en-US" altLang="ko-KR" sz="1800">
              <a:latin typeface="+mn-ea"/>
              <a:cs typeface="MesloLGS NF" panose="020B0609030804020204" pitchFamily="49" charset="0"/>
            </a:endParaRPr>
          </a:p>
          <a:p>
            <a:r>
              <a:rPr lang="en-US" altLang="ko-KR"/>
              <a:t>raw data</a:t>
            </a:r>
            <a:r>
              <a:rPr lang="ko-KR" altLang="en-US"/>
              <a:t>에서 내부로직에 따라 </a:t>
            </a:r>
            <a:r>
              <a:rPr lang="en-US" altLang="ko-KR"/>
              <a:t>risk_type</a:t>
            </a:r>
            <a:r>
              <a:rPr lang="ko-KR" altLang="en-US"/>
              <a:t>열을 생성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9AFAC8-B08F-C0F5-9CAB-270F34E8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5550568" cy="2014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873CC9-2851-5AB1-C133-DE2BAAF1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8" y="4382150"/>
            <a:ext cx="6668278" cy="1444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5B1DB5-194A-5406-4ADA-42445126733E}"/>
              </a:ext>
            </a:extLst>
          </p:cNvPr>
          <p:cNvSpPr txBox="1"/>
          <p:nvPr/>
        </p:nvSpPr>
        <p:spPr>
          <a:xfrm>
            <a:off x="324534" y="114272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connect_gwas.sql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[VCF-dbSNP]-gwas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9DBE1-CAEA-2DD4-C0A7-7A7A66C4F5DC}"/>
              </a:ext>
            </a:extLst>
          </p:cNvPr>
          <p:cNvSpPr txBox="1"/>
          <p:nvPr/>
        </p:nvSpPr>
        <p:spPr>
          <a:xfrm>
            <a:off x="3183778" y="5930068"/>
            <a:ext cx="705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cs typeface="MesloLGS NF" panose="020B0609030804020204" pitchFamily="49" charset="0"/>
              </a:rPr>
              <a:t>내부 로직에 따라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risk_type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과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copy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열을 참조하여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 risk_type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열 추가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BE0B44-AACC-621B-E843-0C789AA3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938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EBD9BB1-C079-DBB6-F839-F0DACB85C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"/>
          <a:stretch/>
        </p:blipFill>
        <p:spPr>
          <a:xfrm>
            <a:off x="2681659" y="826342"/>
            <a:ext cx="1724266" cy="543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789838-0E0D-78A9-5664-23B99C2C0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90"/>
          <a:stretch/>
        </p:blipFill>
        <p:spPr>
          <a:xfrm>
            <a:off x="957393" y="616384"/>
            <a:ext cx="1724266" cy="5639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786A5E-CD79-11FD-DF4B-5B5E86946DEF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connect_gwas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385A8-980B-AD08-E3EF-9EEFA62B90B9}"/>
              </a:ext>
            </a:extLst>
          </p:cNvPr>
          <p:cNvSpPr/>
          <p:nvPr/>
        </p:nvSpPr>
        <p:spPr>
          <a:xfrm>
            <a:off x="957394" y="3336758"/>
            <a:ext cx="1724266" cy="2918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16CA95-8544-9352-473C-2DFC49DDB24B}"/>
              </a:ext>
            </a:extLst>
          </p:cNvPr>
          <p:cNvCxnSpPr>
            <a:cxnSpLocks/>
          </p:cNvCxnSpPr>
          <p:nvPr/>
        </p:nvCxnSpPr>
        <p:spPr>
          <a:xfrm flipH="1">
            <a:off x="4380096" y="3344780"/>
            <a:ext cx="8972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8D967D-A3DD-909C-9A0A-8805C775B3AD}"/>
              </a:ext>
            </a:extLst>
          </p:cNvPr>
          <p:cNvSpPr txBox="1"/>
          <p:nvPr/>
        </p:nvSpPr>
        <p:spPr>
          <a:xfrm>
            <a:off x="5277332" y="3152092"/>
            <a:ext cx="22621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gwas</a:t>
            </a:r>
            <a:r>
              <a:rPr lang="ko-KR" altLang="en-US"/>
              <a:t>에서 제공한 값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33B9C-B551-584D-CD4A-BB53DC9BB5DF}"/>
              </a:ext>
            </a:extLst>
          </p:cNvPr>
          <p:cNvSpPr/>
          <p:nvPr/>
        </p:nvSpPr>
        <p:spPr>
          <a:xfrm>
            <a:off x="2681659" y="826341"/>
            <a:ext cx="1724266" cy="441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503D8-C60C-596F-6964-32261AD9EE92}"/>
              </a:ext>
            </a:extLst>
          </p:cNvPr>
          <p:cNvSpPr/>
          <p:nvPr/>
        </p:nvSpPr>
        <p:spPr>
          <a:xfrm>
            <a:off x="2690933" y="5438450"/>
            <a:ext cx="1724266" cy="817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8AD31F-8875-B41C-7F0D-D6F2FB1F26D3}"/>
              </a:ext>
            </a:extLst>
          </p:cNvPr>
          <p:cNvCxnSpPr>
            <a:cxnSpLocks/>
          </p:cNvCxnSpPr>
          <p:nvPr/>
        </p:nvCxnSpPr>
        <p:spPr>
          <a:xfrm flipH="1">
            <a:off x="4380096" y="5835934"/>
            <a:ext cx="89723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FFDCEF-097F-2B46-D365-3627CFDB5E6E}"/>
              </a:ext>
            </a:extLst>
          </p:cNvPr>
          <p:cNvSpPr txBox="1"/>
          <p:nvPr/>
        </p:nvSpPr>
        <p:spPr>
          <a:xfrm>
            <a:off x="5277332" y="5643246"/>
            <a:ext cx="2969083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내부로직에 따라 추가한 값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A4144DC-92FB-B93F-83CE-B044F71B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54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4B391-558A-A6C0-D805-1A56161D2767}"/>
              </a:ext>
            </a:extLst>
          </p:cNvPr>
          <p:cNvSpPr/>
          <p:nvPr/>
        </p:nvSpPr>
        <p:spPr>
          <a:xfrm>
            <a:off x="324535" y="949198"/>
            <a:ext cx="11370160" cy="446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-1" y="-21107"/>
            <a:ext cx="609600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3. </a:t>
            </a:r>
            <a:r>
              <a:rPr lang="en-US" altLang="ko-KR" sz="24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connect_1kgp </a:t>
            </a:r>
            <a:r>
              <a:rPr lang="en-US" altLang="ko-KR" sz="24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B910B-0D7C-9B22-D75D-8697385C5F1B}"/>
              </a:ext>
            </a:extLst>
          </p:cNvPr>
          <p:cNvSpPr txBox="1"/>
          <p:nvPr/>
        </p:nvSpPr>
        <p:spPr>
          <a:xfrm>
            <a:off x="3183777" y="4322924"/>
            <a:ext cx="8683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+mn-ea"/>
                <a:cs typeface="MesloLGS NF" panose="020B0609030804020204" pitchFamily="49" charset="0"/>
              </a:rPr>
              <a:t>chrom-pos-ref-alt </a:t>
            </a:r>
            <a:r>
              <a:rPr lang="en-US" altLang="ko-KR"/>
              <a:t>dbsnp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1kgp</a:t>
            </a:r>
            <a:r>
              <a:rPr lang="ko-KR" altLang="en-US"/>
              <a:t>에서 제공하는 인종분포도 추가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chrom_id </a:t>
            </a:r>
            <a:r>
              <a:rPr lang="ko-KR" altLang="en-US"/>
              <a:t>별로 나눠서 </a:t>
            </a:r>
            <a:r>
              <a:rPr lang="en-US" altLang="ko-KR"/>
              <a:t>Join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C6B6A-EC6E-F95A-E31B-AAD68A8DF39E}"/>
              </a:ext>
            </a:extLst>
          </p:cNvPr>
          <p:cNvSpPr txBox="1"/>
          <p:nvPr/>
        </p:nvSpPr>
        <p:spPr>
          <a:xfrm>
            <a:off x="324534" y="1142720"/>
            <a:ext cx="219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connect_1kgp.sql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[VCF-dbSNP-gwas]-1kgp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D542FA-06C7-0570-85A4-790F55AA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6912248" cy="298668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9A8D8-554D-570E-1FC9-AC35A12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222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6BD286-D9FA-DDCD-FFDC-0B2DE8C6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2" y="792556"/>
            <a:ext cx="1743318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D3FE2C-103C-AE80-8316-D3A72926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59" y="792556"/>
            <a:ext cx="1667108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0372BC-01D4-404B-B410-3131D0BB8A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"/>
          <a:stretch/>
        </p:blipFill>
        <p:spPr>
          <a:xfrm>
            <a:off x="1014551" y="602029"/>
            <a:ext cx="1667108" cy="5639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86B7A-37BC-145A-BFE6-C509859B7237}"/>
              </a:ext>
            </a:extLst>
          </p:cNvPr>
          <p:cNvSpPr txBox="1"/>
          <p:nvPr/>
        </p:nvSpPr>
        <p:spPr>
          <a:xfrm>
            <a:off x="-1" y="-21107"/>
            <a:ext cx="609600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3. </a:t>
            </a:r>
            <a:r>
              <a:rPr lang="en-US" altLang="ko-KR" sz="24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connect_1kgp </a:t>
            </a:r>
            <a:r>
              <a:rPr lang="en-US" altLang="ko-KR" sz="24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7882D3-B216-5CC6-DA1A-D87FD7F4D9B8}"/>
              </a:ext>
            </a:extLst>
          </p:cNvPr>
          <p:cNvCxnSpPr>
            <a:cxnSpLocks/>
          </p:cNvCxnSpPr>
          <p:nvPr/>
        </p:nvCxnSpPr>
        <p:spPr>
          <a:xfrm flipH="1">
            <a:off x="6076044" y="3412959"/>
            <a:ext cx="9162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FFB6E8-15CF-2D1B-A296-5BBCA4538B75}"/>
              </a:ext>
            </a:extLst>
          </p:cNvPr>
          <p:cNvSpPr txBox="1"/>
          <p:nvPr/>
        </p:nvSpPr>
        <p:spPr>
          <a:xfrm>
            <a:off x="6992331" y="3244334"/>
            <a:ext cx="2249205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1kgp</a:t>
            </a:r>
            <a:r>
              <a:rPr lang="ko-KR" altLang="en-US"/>
              <a:t>에서 제공한 값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E572668-24CF-4882-62DC-337DCFC0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CD9301-6D5F-94B3-9FC1-DEEB992CD9B2}"/>
              </a:ext>
            </a:extLst>
          </p:cNvPr>
          <p:cNvSpPr/>
          <p:nvPr/>
        </p:nvSpPr>
        <p:spPr>
          <a:xfrm>
            <a:off x="4348767" y="792557"/>
            <a:ext cx="1743319" cy="5449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8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-1" y="-21107"/>
            <a:ext cx="77884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4.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connect_uniprot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vcf_dbsnp_gwas_1kgp_uniport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50809A-047D-AD1E-C75B-917FB1663C1B}"/>
              </a:ext>
            </a:extLst>
          </p:cNvPr>
          <p:cNvSpPr/>
          <p:nvPr/>
        </p:nvSpPr>
        <p:spPr>
          <a:xfrm>
            <a:off x="324535" y="949197"/>
            <a:ext cx="11370160" cy="5796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8287A-10EF-07C6-68B0-EB15FC8820C5}"/>
              </a:ext>
            </a:extLst>
          </p:cNvPr>
          <p:cNvSpPr txBox="1"/>
          <p:nvPr/>
        </p:nvSpPr>
        <p:spPr>
          <a:xfrm>
            <a:off x="3183778" y="2392267"/>
            <a:ext cx="72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n-ea"/>
                <a:cs typeface="MesloLGS NF" panose="020B0609030804020204" pitchFamily="49" charset="0"/>
              </a:rPr>
              <a:t>rsID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uniprot</a:t>
            </a:r>
            <a:r>
              <a:rPr lang="ko-KR" altLang="en-US"/>
              <a:t>에서 제공하는 유전자 정보 추가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3E148-CF9E-D9EF-EB2B-5F200B500B76}"/>
              </a:ext>
            </a:extLst>
          </p:cNvPr>
          <p:cNvSpPr txBox="1"/>
          <p:nvPr/>
        </p:nvSpPr>
        <p:spPr>
          <a:xfrm>
            <a:off x="324534" y="1142720"/>
            <a:ext cx="285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connect_uniprot.sql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[VCF-dbSNP-gwas-1kgp]-uniprot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BCF8F7-65DF-BA83-334F-7E84CCE8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7580475" cy="1051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2ACEF8-79A2-CA4A-3D51-CA99F092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8" y="3107236"/>
            <a:ext cx="8157990" cy="5369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CCAF85-9F09-36DD-4FD3-2AB7295C2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78" y="4552313"/>
            <a:ext cx="5968243" cy="10487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947867-2B7D-D541-E475-7487DD5F7BFE}"/>
              </a:ext>
            </a:extLst>
          </p:cNvPr>
          <p:cNvSpPr txBox="1"/>
          <p:nvPr/>
        </p:nvSpPr>
        <p:spPr>
          <a:xfrm>
            <a:off x="3183778" y="3844795"/>
            <a:ext cx="72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cs typeface="MesloLGS NF" panose="020B0609030804020204" pitchFamily="49" charset="0"/>
              </a:rPr>
              <a:t>outer join 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된 테이블에서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uniport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의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allele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vcf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에서 제공하는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allele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값이 일치하는 경우만 분리하여 최종테이블에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create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하여 적재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78F65-7C94-92FA-A7B5-163175FB5703}"/>
              </a:ext>
            </a:extLst>
          </p:cNvPr>
          <p:cNvSpPr txBox="1"/>
          <p:nvPr/>
        </p:nvSpPr>
        <p:spPr>
          <a:xfrm>
            <a:off x="3183778" y="5802196"/>
            <a:ext cx="72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outer join </a:t>
            </a:r>
            <a:r>
              <a:rPr lang="ko-KR" altLang="en-US"/>
              <a:t>된 테이블에서 </a:t>
            </a:r>
            <a:r>
              <a:rPr lang="en-US" altLang="ko-KR"/>
              <a:t>VARIANT AA CHANGE</a:t>
            </a:r>
            <a:r>
              <a:rPr lang="ko-KR" altLang="en-US"/>
              <a:t>가 </a:t>
            </a:r>
            <a:r>
              <a:rPr lang="en-US" altLang="ko-KR"/>
              <a:t>null</a:t>
            </a:r>
            <a:r>
              <a:rPr lang="ko-KR" altLang="en-US"/>
              <a:t>값인 경우만 분리하여 최종테이블에 </a:t>
            </a:r>
            <a:r>
              <a:rPr lang="en-US" altLang="ko-KR"/>
              <a:t>append</a:t>
            </a:r>
            <a:r>
              <a:rPr lang="ko-KR" altLang="en-US"/>
              <a:t>하여 적재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8C157-F03F-D59E-A82A-36256DD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68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B2C0584-8CD7-B190-C412-F6246E26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02" y="878292"/>
            <a:ext cx="1552792" cy="5172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A89C6-ED80-2AE4-034B-6C747A46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10" y="878292"/>
            <a:ext cx="1552792" cy="5172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27804F-370E-3566-073B-2B7430592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7"/>
          <a:stretch/>
        </p:blipFill>
        <p:spPr>
          <a:xfrm>
            <a:off x="979918" y="602029"/>
            <a:ext cx="1552792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CA028-2BE5-1D23-7F91-F006609B21D2}"/>
              </a:ext>
            </a:extLst>
          </p:cNvPr>
          <p:cNvSpPr txBox="1"/>
          <p:nvPr/>
        </p:nvSpPr>
        <p:spPr>
          <a:xfrm>
            <a:off x="-1" y="-21107"/>
            <a:ext cx="77884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4.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connect_uniprot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vcf_dbsnp_gwas_1kgp_uniport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91048-1107-5026-7954-3A04FC53EE47}"/>
              </a:ext>
            </a:extLst>
          </p:cNvPr>
          <p:cNvSpPr/>
          <p:nvPr/>
        </p:nvSpPr>
        <p:spPr>
          <a:xfrm>
            <a:off x="4085503" y="5021179"/>
            <a:ext cx="1552792" cy="1029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34A393-01D3-FD26-8E75-A9751CC5E7D9}"/>
              </a:ext>
            </a:extLst>
          </p:cNvPr>
          <p:cNvCxnSpPr>
            <a:cxnSpLocks/>
          </p:cNvCxnSpPr>
          <p:nvPr/>
        </p:nvCxnSpPr>
        <p:spPr>
          <a:xfrm flipH="1">
            <a:off x="5638294" y="5515093"/>
            <a:ext cx="8972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48468-FD86-4E8F-D01B-56C2A92A19B4}"/>
              </a:ext>
            </a:extLst>
          </p:cNvPr>
          <p:cNvSpPr txBox="1"/>
          <p:nvPr/>
        </p:nvSpPr>
        <p:spPr>
          <a:xfrm>
            <a:off x="6535530" y="5330427"/>
            <a:ext cx="248972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uniprot</a:t>
            </a:r>
            <a:r>
              <a:rPr lang="ko-KR" altLang="en-US"/>
              <a:t>에서 제공한 값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D26BFC6-97A7-35F6-5E16-5CBBD60B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23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D90D3-F320-E419-9570-B15AE2FA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C248A-F12E-9FDF-50C3-60CB51BD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29" y="833075"/>
            <a:ext cx="3705742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7896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A413D-6875-C73D-F22B-785637C8099C}"/>
              </a:ext>
            </a:extLst>
          </p:cNvPr>
          <p:cNvSpPr txBox="1"/>
          <p:nvPr/>
        </p:nvSpPr>
        <p:spPr>
          <a:xfrm>
            <a:off x="1091184" y="3136612"/>
            <a:ext cx="10009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3. Array Data Format &gt; Final Table (parsing &amp; join)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EFA794-1A38-66A4-55C5-88AE6ADC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9123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58E0DE-979A-A4BD-8ABC-A2B72256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65D83-AF43-CE8C-ED97-B5274BBAD740}"/>
              </a:ext>
            </a:extLst>
          </p:cNvPr>
          <p:cNvSpPr txBox="1"/>
          <p:nvPr/>
        </p:nvSpPr>
        <p:spPr>
          <a:xfrm>
            <a:off x="221408" y="555826"/>
            <a:ext cx="313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n-ea"/>
                <a:cs typeface="MesloLGS NF" panose="020B0609030804020204" pitchFamily="49" charset="0"/>
              </a:rPr>
              <a:t>Array Data </a:t>
            </a:r>
            <a:r>
              <a:rPr lang="en-US" altLang="ko-KR" sz="18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Format</a:t>
            </a:r>
            <a:r>
              <a:rPr lang="en-US" altLang="ko-KR" b="1">
                <a:latin typeface="+mn-ea"/>
                <a:cs typeface="MesloLGS NF" panose="020B0609030804020204" pitchFamily="49" charset="0"/>
              </a:rPr>
              <a:t> parsing</a:t>
            </a:r>
            <a:endParaRPr lang="ko-KR" altLang="en-US">
              <a:latin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4347BF-9DE8-2B0D-E933-1756D2FB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27176"/>
              </p:ext>
            </p:extLst>
          </p:nvPr>
        </p:nvGraphicFramePr>
        <p:xfrm>
          <a:off x="221408" y="925158"/>
          <a:ext cx="11749180" cy="11264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883809014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1246250669"/>
                    </a:ext>
                  </a:extLst>
                </a:gridCol>
              </a:tblGrid>
              <a:tr h="5627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input_data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parsing </a:t>
                      </a: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후 테이블명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4496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사용자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ID]-[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등록일자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]-[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순번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(001)].txt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[ArrayDataFormat]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10881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7EE624-D7FA-B027-CD60-A851D8653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573279"/>
              </p:ext>
            </p:extLst>
          </p:nvPr>
        </p:nvGraphicFramePr>
        <p:xfrm>
          <a:off x="221410" y="2605557"/>
          <a:ext cx="11749180" cy="28173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145107370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424560886"/>
                    </a:ext>
                  </a:extLst>
                </a:gridCol>
              </a:tblGrid>
              <a:tr h="56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connect_key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616799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[ArrayDataFormat]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-dbSNP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chrom_pos_ref_alt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36987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[ArrayDataFormat-dbSNP]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-GWAS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rsID_ALT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8173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[ArrayDataFormat-dbSNP-GWAS]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-1KGP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chrom_pos_ref_alt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73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[ArrayDataFormat-dbSNP-GWAS-1KGP]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-uniprot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rsID</a:t>
                      </a:r>
                    </a:p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(vcf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parsing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때 생성된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allel1, allel2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와 매칭되는 경우와 안되는 경우를 구분하여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join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함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9405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82C9F8-F561-8B9E-F816-9BA5A2AB213F}"/>
              </a:ext>
            </a:extLst>
          </p:cNvPr>
          <p:cNvSpPr txBox="1"/>
          <p:nvPr/>
        </p:nvSpPr>
        <p:spPr>
          <a:xfrm>
            <a:off x="221408" y="2236225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n-ea"/>
                <a:cs typeface="MesloLGS NF" panose="020B0609030804020204" pitchFamily="49" charset="0"/>
              </a:rPr>
              <a:t>DB Join</a:t>
            </a:r>
            <a:endParaRPr lang="ko-KR" altLang="en-US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8FD7375-9974-46DE-A4AD-36783E869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77586"/>
              </p:ext>
            </p:extLst>
          </p:nvPr>
        </p:nvGraphicFramePr>
        <p:xfrm>
          <a:off x="221408" y="5976882"/>
          <a:ext cx="11749180" cy="5636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82394316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1628906217"/>
                    </a:ext>
                  </a:extLst>
                </a:gridCol>
              </a:tblGrid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[ArrayDataFormat-dbSNP-GWAS-1KGP-uniprot]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사용자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ID]-[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등록일자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]-[</a:t>
                      </a:r>
                      <a:r>
                        <a:rPr lang="ko-KR" altLang="en-US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순번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(001)]_ArrayDataFormat</a:t>
                      </a:r>
                      <a:endParaRPr lang="en-US" altLang="ko-KR" sz="1200" b="1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324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B95C7C6-863A-9BF7-5963-66D8E6EEAD09}"/>
              </a:ext>
            </a:extLst>
          </p:cNvPr>
          <p:cNvSpPr txBox="1"/>
          <p:nvPr/>
        </p:nvSpPr>
        <p:spPr>
          <a:xfrm>
            <a:off x="221408" y="5607550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latin typeface="+mn-ea"/>
                <a:cs typeface="MesloLGS NF" panose="020B0609030804020204" pitchFamily="49" charset="0"/>
              </a:rPr>
              <a:t>Final Table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2506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1B6F2-AFDD-F186-D9E8-63DF5B43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7CFDDA-9856-8B06-48EF-FD9F88A07CD0}"/>
              </a:ext>
            </a:extLst>
          </p:cNvPr>
          <p:cNvSpPr/>
          <p:nvPr/>
        </p:nvSpPr>
        <p:spPr>
          <a:xfrm>
            <a:off x="1767839" y="2582778"/>
            <a:ext cx="8656322" cy="1692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CA4314-CE26-2064-F2CA-47EADECCA39D}"/>
              </a:ext>
            </a:extLst>
          </p:cNvPr>
          <p:cNvSpPr txBox="1"/>
          <p:nvPr/>
        </p:nvSpPr>
        <p:spPr>
          <a:xfrm>
            <a:off x="1993232" y="2879811"/>
            <a:ext cx="7523748" cy="1098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Array Data Format</a:t>
            </a:r>
            <a:r>
              <a:rPr kumimoji="0" lang="en-US" altLang="ko-KR" sz="1200" b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 </a:t>
            </a:r>
            <a:r>
              <a:rPr kumimoji="0" lang="en-US" altLang="ko-KR" sz="12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&gt; </a:t>
            </a:r>
            <a:r>
              <a:rPr kumimoji="0" lang="en-US" altLang="ko-KR" sz="120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vcf_{</a:t>
            </a:r>
            <a:r>
              <a:rPr kumimoji="0" lang="ko-KR" altLang="en-US" sz="120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사람고유</a:t>
            </a:r>
            <a:r>
              <a:rPr kumimoji="0" lang="en-US" altLang="ko-KR" sz="120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id}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100">
                <a:latin typeface="+mn-ea"/>
                <a:cs typeface="MesloLGS NF" panose="020B0609030804020204" pitchFamily="49" charset="0"/>
              </a:rPr>
              <a:t>리눅스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sed 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혹은 파이썬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re 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를 통해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raw 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데이터에서 필요없는 라인을 삭제</a:t>
            </a:r>
            <a:endParaRPr lang="en-US" altLang="ko-KR" sz="1100">
              <a:latin typeface="+mn-ea"/>
              <a:cs typeface="MesloLGS NF" panose="020B0609030804020204" pitchFamily="49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pandas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를 활용하여</a:t>
            </a:r>
            <a:r>
              <a:rPr lang="en-US" altLang="ko-KR" sz="11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 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genome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_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type의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Allele_1, Allele_2 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와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key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 값 (chrom-pos-ref-alt)을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column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 추가한다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  <a:defRPr/>
            </a:pP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DB에 저장한다.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(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테이블 명 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: vcf_{</a:t>
            </a:r>
            <a:r>
              <a:rPr kumimoji="0" lang="ko-KR" altLang="en-US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사람고유</a:t>
            </a:r>
            <a:r>
              <a:rPr kumimoji="0" lang="en-US" altLang="ko-KR" sz="110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id})</a:t>
            </a:r>
          </a:p>
        </p:txBody>
      </p:sp>
    </p:spTree>
    <p:extLst>
      <p:ext uri="{BB962C8B-B14F-4D97-AF65-F5344CB8AC3E}">
        <p14:creationId xmlns:p14="http://schemas.microsoft.com/office/powerpoint/2010/main" val="3219366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7CD312A-1C02-AD84-D9CF-406FE284D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25356"/>
              </p:ext>
            </p:extLst>
          </p:nvPr>
        </p:nvGraphicFramePr>
        <p:xfrm>
          <a:off x="221411" y="809126"/>
          <a:ext cx="11749178" cy="52101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3087">
                  <a:extLst>
                    <a:ext uri="{9D8B030D-6E8A-4147-A177-3AD203B41FA5}">
                      <a16:colId xmlns:a16="http://schemas.microsoft.com/office/drawing/2014/main" val="3630915467"/>
                    </a:ext>
                  </a:extLst>
                </a:gridCol>
                <a:gridCol w="5866791">
                  <a:extLst>
                    <a:ext uri="{9D8B030D-6E8A-4147-A177-3AD203B41FA5}">
                      <a16:colId xmlns:a16="http://schemas.microsoft.com/office/drawing/2014/main" val="1979182012"/>
                    </a:ext>
                  </a:extLst>
                </a:gridCol>
                <a:gridCol w="1214816">
                  <a:extLst>
                    <a:ext uri="{9D8B030D-6E8A-4147-A177-3AD203B41FA5}">
                      <a16:colId xmlns:a16="http://schemas.microsoft.com/office/drawing/2014/main" val="778604032"/>
                    </a:ext>
                  </a:extLst>
                </a:gridCol>
                <a:gridCol w="2024484">
                  <a:extLst>
                    <a:ext uri="{9D8B030D-6E8A-4147-A177-3AD203B41FA5}">
                      <a16:colId xmlns:a16="http://schemas.microsoft.com/office/drawing/2014/main" val="429153701"/>
                    </a:ext>
                  </a:extLst>
                </a:gridCol>
              </a:tblGrid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사용 언어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DB </a:t>
                      </a:r>
                      <a:r>
                        <a:rPr lang="ko-KR" altLang="en-US" sz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테이블명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5823116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dbSNP </a:t>
                      </a:r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Font typeface="+mj-lt"/>
                        <a:buAutoNum type="arabicParenR"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Download (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  <a:hlinkClick r:id="rId2"/>
                        </a:rPr>
                        <a:t>https://ftp.ncbi.nlm.nih.gov/snp/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</a:p>
                    <a:p>
                      <a:pPr marL="228600" indent="-228600" algn="ctr" latinLnBrk="1">
                        <a:buFont typeface="+mj-lt"/>
                        <a:buAutoNum type="arabicParenR"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Chromosome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별로 분리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(dbsnp.sh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활용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</a:p>
                    <a:p>
                      <a:pPr marL="228600" marR="0" lvl="0" indent="-22860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[‘CHR‘-’POS’-’REF’-’ALT’]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형태의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key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값 컬럼 추가</a:t>
                      </a:r>
                      <a:endParaRPr lang="ko-KR" altLang="en-US" sz="1000" b="1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리눅스</a:t>
                      </a:r>
                      <a:endParaRPr lang="en-US" altLang="ko-KR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Python</a:t>
                      </a:r>
                    </a:p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SQL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grch37_dbsnp_chr{chrom}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37438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GWAS</a:t>
                      </a:r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</a:t>
                      </a:r>
                      <a:r>
                        <a:rPr lang="en-US" altLang="ko-KR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Catalog </a:t>
                      </a:r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Font typeface="+mj-lt"/>
                        <a:buAutoNum type="arabicParenR"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Download (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  <a:hlinkClick r:id="rId3"/>
                        </a:rPr>
                        <a:t>http://ftp.ebi.ac.uk/pub/databases/gwas/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</a:p>
                    <a:p>
                      <a:pPr marL="228600" indent="-228600" algn="ctr" latinLnBrk="1">
                        <a:buFont typeface="+mj-lt"/>
                        <a:buAutoNum type="arabicParenR"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‘RISK_ALLELE’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컬럼 생성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by ‘STRONGEST_SNP’</a:t>
                      </a:r>
                    </a:p>
                    <a:p>
                      <a:pPr marL="228600" indent="-228600" algn="ctr" latinLnBrk="1">
                        <a:buFont typeface="+mj-lt"/>
                        <a:buAutoNum type="arabicParenR"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‘OR’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필드 참조하여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‘risk_type’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컬럼 생성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(OR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또는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BETA)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SQL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gwas_catelog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715455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1KGP</a:t>
                      </a:r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인구집단 별 대립인자 빈도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(allele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frequency)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계산</a:t>
                      </a:r>
                      <a:endParaRPr lang="ko-KR" altLang="en-US" sz="1000" b="1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Python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1000genome_chr{chrom}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96945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uniprot </a:t>
                      </a:r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coordinate </a:t>
                      </a:r>
                      <a:r>
                        <a:rPr lang="ko-KR" altLang="en-US" sz="1000" b="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열의 내용을 가공하여 새로운 열 추가하여 </a:t>
                      </a:r>
                      <a:r>
                        <a:rPr lang="en-US" altLang="ko-KR" sz="1000" b="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DB </a:t>
                      </a:r>
                      <a:r>
                        <a:rPr lang="ko-KR" altLang="en-US" sz="1000" b="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적재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Python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uniprot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467234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ncbi </a:t>
                      </a:r>
                      <a:r>
                        <a:rPr lang="ko-KR" altLang="en-US" sz="1000" b="1"/>
                        <a:t>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1) ncbi_crawl.py</a:t>
                      </a:r>
                      <a:r>
                        <a:rPr lang="ko-KR" altLang="en-US" sz="1000"/>
                        <a:t>를 통해 크롤링한 데이터를 </a:t>
                      </a:r>
                      <a:r>
                        <a:rPr lang="en-US" altLang="ko-KR" sz="1000"/>
                        <a:t>DB </a:t>
                      </a:r>
                      <a:r>
                        <a:rPr lang="ko-KR" altLang="en-US" sz="1000"/>
                        <a:t>적재</a:t>
                      </a:r>
                      <a:endParaRPr lang="en-US" altLang="ko-KR" sz="1000"/>
                    </a:p>
                    <a:p>
                      <a:pPr algn="ctr" latinLnBrk="1"/>
                      <a:r>
                        <a:rPr lang="en-US" altLang="ko-KR" sz="1000"/>
                        <a:t>2) </a:t>
                      </a:r>
                      <a:r>
                        <a:rPr lang="ko-KR" altLang="en-US" sz="1000"/>
                        <a:t>쿼리문으로 공통적으로 생기는 필요없는 </a:t>
                      </a:r>
                      <a:r>
                        <a:rPr lang="en-US" altLang="ko-KR" sz="1000"/>
                        <a:t>row</a:t>
                      </a:r>
                      <a:r>
                        <a:rPr lang="ko-KR" altLang="en-US" sz="1000"/>
                        <a:t>를 삭제한다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Python</a:t>
                      </a:r>
                    </a:p>
                    <a:p>
                      <a:pPr algn="ctr" latinLnBrk="1"/>
                      <a:r>
                        <a:rPr lang="en-US" altLang="ko-KR" sz="1000"/>
                        <a:t>SQL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ncbi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726052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/>
                        <a:t>medlineplus </a:t>
                      </a:r>
                      <a:r>
                        <a:rPr lang="ko-KR" altLang="en-US" sz="1000" b="1"/>
                        <a:t>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/>
                        <a:t>1) category_crawl.py</a:t>
                      </a:r>
                      <a:r>
                        <a:rPr lang="ko-KR" altLang="en-US" sz="1000" b="0"/>
                        <a:t>를 통해 </a:t>
                      </a:r>
                      <a:r>
                        <a:rPr lang="en-US" altLang="ko-KR" sz="1000" b="0"/>
                        <a:t>category</a:t>
                      </a:r>
                      <a:r>
                        <a:rPr lang="ko-KR" altLang="en-US" sz="1000" b="0"/>
                        <a:t>를 먼저 크롤링한 후</a:t>
                      </a:r>
                      <a:endParaRPr lang="en-US" altLang="ko-KR" sz="1000" b="0"/>
                    </a:p>
                    <a:p>
                      <a:pPr algn="ctr" latinLnBrk="1"/>
                      <a:r>
                        <a:rPr lang="en-US" altLang="ko-KR" sz="1000" b="0"/>
                        <a:t>2) medlineplus_crawl.py</a:t>
                      </a:r>
                      <a:r>
                        <a:rPr lang="ko-KR" altLang="en-US" sz="1000" b="0"/>
                        <a:t>의 </a:t>
                      </a:r>
                      <a:r>
                        <a:rPr lang="en-US" altLang="ko-KR" sz="1000" b="0"/>
                        <a:t>input</a:t>
                      </a:r>
                      <a:r>
                        <a:rPr lang="ko-KR" altLang="en-US" sz="1000" b="0"/>
                        <a:t>을 </a:t>
                      </a:r>
                      <a:r>
                        <a:rPr lang="en-US" altLang="ko-KR" sz="1000" b="0"/>
                        <a:t>category</a:t>
                      </a:r>
                      <a:r>
                        <a:rPr lang="ko-KR" altLang="en-US" sz="1000" b="0"/>
                        <a:t>로 하여 크롤링한 데이터를 </a:t>
                      </a:r>
                      <a:r>
                        <a:rPr lang="en-US" altLang="ko-KR" sz="1000" b="0"/>
                        <a:t>DB </a:t>
                      </a:r>
                      <a:r>
                        <a:rPr lang="ko-KR" altLang="en-US" sz="1000" b="0"/>
                        <a:t>적재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Python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medlineplus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40571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한의학 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PharmDB-K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데이터베이스 활용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Disease/Trait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연관 한의학 탐색</a:t>
                      </a:r>
                      <a:endParaRPr lang="ko-KR" altLang="en-US" sz="1000" b="1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SQL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pharmdbk_tkm&gt;pharmdbk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oasis 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테이블들 </a:t>
                      </a: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&gt; oasis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tkm_ref_tb&gt;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특수제작</a:t>
                      </a:r>
                      <a:endParaRPr lang="en-US" altLang="ko-KR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97923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의약품 데이터베이스 구축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의약품안전나라 활용 한약재 연관 의약품 목록 확보</a:t>
                      </a:r>
                      <a:endParaRPr lang="ko-KR" altLang="en-US" sz="1000" b="1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SQL</a:t>
                      </a:r>
                      <a:endParaRPr lang="ko-KR" altLang="en-US" sz="1000"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medicine &gt;</a:t>
                      </a:r>
                      <a:r>
                        <a:rPr lang="ko-KR" altLang="en-US" sz="1000"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식약처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0606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F7186E-25A5-C386-D8F0-00ADA4F64456}"/>
              </a:ext>
            </a:extLst>
          </p:cNvPr>
          <p:cNvSpPr txBox="1"/>
          <p:nvPr/>
        </p:nvSpPr>
        <p:spPr>
          <a:xfrm>
            <a:off x="144710" y="335553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>
                <a:solidFill>
                  <a:schemeClr val="tx1"/>
                </a:solidFill>
                <a:latin typeface="+mn-ea"/>
                <a:cs typeface="MesloLGS NF" panose="020B0609030804020204" pitchFamily="49" charset="0"/>
              </a:rPr>
              <a:t>DB Load</a:t>
            </a:r>
            <a:endParaRPr lang="ko-KR" altLang="en-US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694DF-0182-F0CE-F5D5-B6A51EC3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11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9C299-1097-9595-2125-816331E0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B1B8-1D5D-A91E-FD14-997404595E86}"/>
              </a:ext>
            </a:extLst>
          </p:cNvPr>
          <p:cNvSpPr txBox="1"/>
          <p:nvPr/>
        </p:nvSpPr>
        <p:spPr>
          <a:xfrm>
            <a:off x="0" y="0"/>
            <a:ext cx="546811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2-2. array_annotation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E771DD-BC4D-5192-11A2-CAC09C65D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725" y="151195"/>
            <a:ext cx="2675796" cy="19972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01ED068-05D7-1AFF-0D8A-172FEC212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752" y="0"/>
            <a:ext cx="1695904" cy="685800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1854153-EE73-969F-CFC8-EE188C74710F}"/>
              </a:ext>
            </a:extLst>
          </p:cNvPr>
          <p:cNvSpPr/>
          <p:nvPr/>
        </p:nvSpPr>
        <p:spPr>
          <a:xfrm>
            <a:off x="3665620" y="335120"/>
            <a:ext cx="1583035" cy="11279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34D013E-245A-3A12-A164-D52150BD29C6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48655" y="899080"/>
            <a:ext cx="241307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35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9C299-1097-9595-2125-816331E0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B1B8-1D5D-A91E-FD14-997404595E86}"/>
              </a:ext>
            </a:extLst>
          </p:cNvPr>
          <p:cNvSpPr txBox="1"/>
          <p:nvPr/>
        </p:nvSpPr>
        <p:spPr>
          <a:xfrm>
            <a:off x="0" y="0"/>
            <a:ext cx="546811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2-2. array_annotation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1A360A-D304-0656-6383-11BEDA8E3D31}"/>
              </a:ext>
            </a:extLst>
          </p:cNvPr>
          <p:cNvSpPr/>
          <p:nvPr/>
        </p:nvSpPr>
        <p:spPr>
          <a:xfrm>
            <a:off x="236621" y="695310"/>
            <a:ext cx="11275675" cy="57975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06F1A-2DD9-EC89-95F1-A643AC68A1D1}"/>
              </a:ext>
            </a:extLst>
          </p:cNvPr>
          <p:cNvSpPr txBox="1"/>
          <p:nvPr/>
        </p:nvSpPr>
        <p:spPr>
          <a:xfrm>
            <a:off x="957551" y="830237"/>
            <a:ext cx="6634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파이썬 내부 라이브러리 </a:t>
            </a:r>
            <a:r>
              <a:rPr lang="en-US" altLang="ko-KR" sz="1600"/>
              <a:t>'re'</a:t>
            </a:r>
            <a:r>
              <a:rPr lang="ko-KR" altLang="en-US" sz="1600"/>
              <a:t>를 사용하여 리눅스 </a:t>
            </a:r>
            <a:r>
              <a:rPr lang="en-US" altLang="ko-KR" sz="1600"/>
              <a:t>'sed'</a:t>
            </a:r>
            <a:r>
              <a:rPr lang="ko-KR" altLang="en-US" sz="1600"/>
              <a:t>와 같은 역할 수행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AB005F-A9E9-FC95-E327-C1A3932A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51" y="1171726"/>
            <a:ext cx="5306165" cy="138131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B5C4BE-22C9-3CE7-A2F4-78A42590EF9D}"/>
              </a:ext>
            </a:extLst>
          </p:cNvPr>
          <p:cNvSpPr txBox="1"/>
          <p:nvPr/>
        </p:nvSpPr>
        <p:spPr>
          <a:xfrm>
            <a:off x="957551" y="2754496"/>
            <a:ext cx="2935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내부 로직상 요구되는 열 추가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8167591-1BDE-AD13-73EF-67EBD097390E}"/>
              </a:ext>
            </a:extLst>
          </p:cNvPr>
          <p:cNvSpPr txBox="1"/>
          <p:nvPr/>
        </p:nvSpPr>
        <p:spPr>
          <a:xfrm>
            <a:off x="957550" y="5300283"/>
            <a:ext cx="8627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DB</a:t>
            </a:r>
            <a:r>
              <a:rPr lang="ko-KR" altLang="en-US" sz="1600"/>
              <a:t>적재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4F84BA6-EEFC-791C-B136-50ABE7CB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50" y="5643180"/>
            <a:ext cx="6858957" cy="55252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00D5D8B-8322-5546-C466-C3B68F94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50" y="3097501"/>
            <a:ext cx="662079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06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6ED6605-2626-C512-8D53-B5206C815D14}"/>
              </a:ext>
            </a:extLst>
          </p:cNvPr>
          <p:cNvSpPr/>
          <p:nvPr/>
        </p:nvSpPr>
        <p:spPr>
          <a:xfrm>
            <a:off x="350885" y="1215685"/>
            <a:ext cx="4226767" cy="958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DAC71A-E482-B165-C48D-72FDFE4CB9C3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DE7175A-E699-FC8F-BBC3-449C4646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FC9B455-CCE7-4B2D-8131-D14E0A8F0AC6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4C1992-C632-AA56-3553-41F7CA44FB48}"/>
              </a:ext>
            </a:extLst>
          </p:cNvPr>
          <p:cNvSpPr txBox="1"/>
          <p:nvPr/>
        </p:nvSpPr>
        <p:spPr>
          <a:xfrm>
            <a:off x="0" y="0"/>
            <a:ext cx="546811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2-2. array_annotation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8825044-E907-801F-2915-EAAC5D828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48" y="1347824"/>
            <a:ext cx="2352675" cy="685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75F3FA8-ACAB-9E2E-4E48-EEE4251A31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98" b="1"/>
          <a:stretch/>
        </p:blipFill>
        <p:spPr>
          <a:xfrm>
            <a:off x="350885" y="2733514"/>
            <a:ext cx="3667637" cy="1126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CF803A-8485-4F66-80A4-14E959E82E0F}"/>
              </a:ext>
            </a:extLst>
          </p:cNvPr>
          <p:cNvSpPr/>
          <p:nvPr/>
        </p:nvSpPr>
        <p:spPr>
          <a:xfrm>
            <a:off x="350886" y="4299284"/>
            <a:ext cx="5117226" cy="9588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527538-862C-D4BF-CAFC-0E7F5467F608}"/>
              </a:ext>
            </a:extLst>
          </p:cNvPr>
          <p:cNvSpPr txBox="1"/>
          <p:nvPr/>
        </p:nvSpPr>
        <p:spPr>
          <a:xfrm>
            <a:off x="467965" y="4594052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array file</a:t>
            </a:r>
            <a:r>
              <a:rPr lang="ko-KR" altLang="en-US"/>
              <a:t>의 데이터를 수정없이 그대로 가져옴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79866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5DDCFC-A4C7-20CE-C839-76936AB9938F}"/>
              </a:ext>
            </a:extLst>
          </p:cNvPr>
          <p:cNvSpPr/>
          <p:nvPr/>
        </p:nvSpPr>
        <p:spPr>
          <a:xfrm>
            <a:off x="410920" y="1877196"/>
            <a:ext cx="11370160" cy="31036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F0321-BB3E-3693-0C2F-2ED5C71D19C2}"/>
              </a:ext>
            </a:extLst>
          </p:cNvPr>
          <p:cNvSpPr txBox="1"/>
          <p:nvPr/>
        </p:nvSpPr>
        <p:spPr>
          <a:xfrm>
            <a:off x="410921" y="1877196"/>
            <a:ext cx="11370160" cy="3103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connect_dbsnp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vcf_dbsnp_tb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(rsID)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 연결하여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VCF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에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chrom, pos, ref, alt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를 추가한다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connect_gwas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(rsID)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연결하여 질병관련정보를 추가한 뒤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, Effect_allele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Allele_1, Allele_2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값을 매칭하는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copy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열을 추가한다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.</a:t>
            </a:r>
            <a:endParaRPr lang="en-US" altLang="ko-KR" sz="1200">
              <a:solidFill>
                <a:srgbClr val="FF0000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risk_type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열 추가</a:t>
            </a:r>
            <a:endParaRPr lang="en-US" altLang="ko-KR" sz="1200">
              <a:solidFill>
                <a:srgbClr val="FF0000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risk_score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열 추가</a:t>
            </a:r>
            <a:endParaRPr lang="en-US" altLang="ko-KR" sz="1200">
              <a:solidFill>
                <a:srgbClr val="FF0000"/>
              </a:solidFill>
              <a:latin typeface="+mn-ea"/>
              <a:cs typeface="MesloLGS NF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connect_1kgp </a:t>
            </a:r>
            <a:r>
              <a:rPr lang="en-US" altLang="ko-KR" sz="12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 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chrom-pos-ref-alt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 연결하여 </a:t>
            </a:r>
            <a:r>
              <a:rPr lang="ko-KR" altLang="en-US" sz="12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인종분포도를 추가한다</a:t>
            </a:r>
            <a:r>
              <a:rPr lang="en-US" altLang="ko-KR" sz="12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.</a:t>
            </a:r>
            <a:endParaRPr lang="en-US" altLang="ko-KR" sz="1200">
              <a:solidFill>
                <a:schemeClr val="accent1"/>
              </a:solidFill>
              <a:latin typeface="+mn-ea"/>
              <a:cs typeface="MesloLGS NF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connect_uniprot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vcf_dbsnp_gwas_1kgp_uniport</a:t>
            </a: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>
                <a:latin typeface="+mn-ea"/>
                <a:cs typeface="MesloLGS NF" panose="020B0609030804020204" pitchFamily="49" charset="0"/>
              </a:rPr>
              <a:t>key 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값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(rsID)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기준 쿼리문으로 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Join</a:t>
            </a:r>
            <a:r>
              <a:rPr lang="ko-KR" altLang="en-US" sz="1200">
                <a:latin typeface="+mn-ea"/>
                <a:cs typeface="MesloLGS NF" panose="020B0609030804020204" pitchFamily="49" charset="0"/>
              </a:rPr>
              <a:t>함</a:t>
            </a:r>
            <a:endParaRPr lang="en-US" altLang="ko-KR" sz="1200"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vcf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parsing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때 생성된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allel1, allel2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와 매칭되는 경우와 안되는 경우를 구분하여 </a:t>
            </a:r>
            <a:r>
              <a:rPr lang="en-US" altLang="ko-KR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join</a:t>
            </a:r>
            <a:r>
              <a:rPr lang="ko-KR" altLang="en-US" sz="1200" b="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함</a:t>
            </a:r>
            <a:endParaRPr lang="en-US" altLang="ko-KR" sz="1200" dirty="0"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330A7D-43C5-6620-E16E-BCF6BC7C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72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E766EF-6B6B-616D-F6C1-396F7678A025}"/>
              </a:ext>
            </a:extLst>
          </p:cNvPr>
          <p:cNvSpPr/>
          <p:nvPr/>
        </p:nvSpPr>
        <p:spPr>
          <a:xfrm>
            <a:off x="324535" y="949198"/>
            <a:ext cx="11370160" cy="3510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1.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connect_dbsnp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vcf_dbsnp_tb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4A395-F263-F36E-023D-E38F974B72F8}"/>
              </a:ext>
            </a:extLst>
          </p:cNvPr>
          <p:cNvSpPr txBox="1"/>
          <p:nvPr/>
        </p:nvSpPr>
        <p:spPr>
          <a:xfrm>
            <a:off x="324534" y="1142720"/>
            <a:ext cx="210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connect_dbsnp.sql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[VCF]-dbSNP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1E9562-2C50-E13A-0FF3-92436653CA60}"/>
              </a:ext>
            </a:extLst>
          </p:cNvPr>
          <p:cNvSpPr txBox="1"/>
          <p:nvPr/>
        </p:nvSpPr>
        <p:spPr>
          <a:xfrm>
            <a:off x="3183777" y="3360909"/>
            <a:ext cx="782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+mn-ea"/>
                <a:cs typeface="MesloLGS NF" panose="020B0609030804020204" pitchFamily="49" charset="0"/>
              </a:rPr>
              <a:t>chrom-pos-ref-alt </a:t>
            </a:r>
            <a:r>
              <a:rPr lang="en-US" altLang="ko-KR"/>
              <a:t>dbsnp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dbsnp</a:t>
            </a:r>
            <a:r>
              <a:rPr lang="ko-KR" altLang="en-US"/>
              <a:t>에서 제공하는</a:t>
            </a:r>
            <a:r>
              <a:rPr lang="en-US" altLang="ko-KR"/>
              <a:t> rsID</a:t>
            </a:r>
            <a:r>
              <a:rPr lang="ko-KR" altLang="en-US"/>
              <a:t> 추가</a:t>
            </a:r>
            <a:endParaRPr lang="en-US" altLang="ko-KR"/>
          </a:p>
          <a:p>
            <a:endParaRPr lang="en-US" altLang="ko-KR">
              <a:latin typeface="+mn-ea"/>
              <a:cs typeface="MesloLGS NF" panose="020B0609030804020204" pitchFamily="49" charset="0"/>
            </a:endParaRPr>
          </a:p>
          <a:p>
            <a:r>
              <a:rPr lang="en-US" altLang="ko-KR"/>
              <a:t>chrom_id </a:t>
            </a:r>
            <a:r>
              <a:rPr lang="ko-KR" altLang="en-US"/>
              <a:t>별로 나눠서 </a:t>
            </a:r>
            <a:r>
              <a:rPr lang="en-US" altLang="ko-KR"/>
              <a:t>Join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924C330-4CDD-AB43-3D2D-A6A4D9D96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4410691" cy="2019582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57983C-7D51-6C45-9AC7-8E46721D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610984-D0B7-8CC4-2CAE-52BA01DEC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24" b="-1"/>
          <a:stretch/>
        </p:blipFill>
        <p:spPr>
          <a:xfrm>
            <a:off x="324534" y="5147996"/>
            <a:ext cx="11370160" cy="852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2530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480E3E8-BE22-E5F4-FD62-34EFBE537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5" y="1738076"/>
            <a:ext cx="1714739" cy="3381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85EBE7-A37C-E881-B20E-F8C55430BEB5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1.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connect_dbsnp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vcf_dbsnp_tb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27CD48-3462-85A6-181A-EBE7D2B1BE72}"/>
              </a:ext>
            </a:extLst>
          </p:cNvPr>
          <p:cNvSpPr/>
          <p:nvPr/>
        </p:nvSpPr>
        <p:spPr>
          <a:xfrm>
            <a:off x="1103245" y="4693570"/>
            <a:ext cx="1714739" cy="4263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9157FF-7B72-E79D-D24C-4DBE54C41562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2817984" y="4906747"/>
            <a:ext cx="8972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365831A-D6FF-A5EE-964C-41030DD4A22E}"/>
              </a:ext>
            </a:extLst>
          </p:cNvPr>
          <p:cNvSpPr txBox="1"/>
          <p:nvPr/>
        </p:nvSpPr>
        <p:spPr>
          <a:xfrm>
            <a:off x="3715220" y="4722080"/>
            <a:ext cx="2380780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dbsnp</a:t>
            </a:r>
            <a:r>
              <a:rPr lang="ko-KR" altLang="en-US"/>
              <a:t>에서 제공한 값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2351B3DE-7BEE-EB89-3116-834A372D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205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43EF0E-5E3B-85B2-D0E0-25EA2CB86BEF}"/>
              </a:ext>
            </a:extLst>
          </p:cNvPr>
          <p:cNvSpPr/>
          <p:nvPr/>
        </p:nvSpPr>
        <p:spPr>
          <a:xfrm>
            <a:off x="324535" y="949197"/>
            <a:ext cx="11370160" cy="55237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connect_gwas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EA73E-3FDA-0D96-5E0A-D721CD4A7E9D}"/>
              </a:ext>
            </a:extLst>
          </p:cNvPr>
          <p:cNvSpPr txBox="1"/>
          <p:nvPr/>
        </p:nvSpPr>
        <p:spPr>
          <a:xfrm>
            <a:off x="3183778" y="3355520"/>
            <a:ext cx="7224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n-ea"/>
                <a:cs typeface="MesloLGS NF" panose="020B0609030804020204" pitchFamily="49" charset="0"/>
              </a:rPr>
              <a:t>rsID_ALT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gwas</a:t>
            </a:r>
            <a:r>
              <a:rPr lang="ko-KR" altLang="en-US"/>
              <a:t>에서 제공하는 질병관련정보를 추가</a:t>
            </a:r>
            <a:endParaRPr lang="en-US" altLang="ko-KR"/>
          </a:p>
          <a:p>
            <a:r>
              <a:rPr lang="en-US" altLang="ko-KR">
                <a:latin typeface="+mn-ea"/>
                <a:cs typeface="MesloLGS NF" panose="020B0609030804020204" pitchFamily="49" charset="0"/>
              </a:rPr>
              <a:t>E</a:t>
            </a:r>
            <a:r>
              <a:rPr lang="en-US" altLang="ko-KR" sz="1800">
                <a:latin typeface="+mn-ea"/>
                <a:cs typeface="MesloLGS NF" panose="020B0609030804020204" pitchFamily="49" charset="0"/>
              </a:rPr>
              <a:t>ffect_allele </a:t>
            </a:r>
            <a:r>
              <a:rPr lang="ko-KR" altLang="en-US" sz="1800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 sz="1800">
                <a:latin typeface="+mn-ea"/>
                <a:cs typeface="MesloLGS NF" panose="020B0609030804020204" pitchFamily="49" charset="0"/>
              </a:rPr>
              <a:t>Allele_1, Allele_2</a:t>
            </a:r>
            <a:r>
              <a:rPr lang="ko-KR" altLang="en-US" sz="1800">
                <a:latin typeface="+mn-ea"/>
                <a:cs typeface="MesloLGS NF" panose="020B0609030804020204" pitchFamily="49" charset="0"/>
              </a:rPr>
              <a:t>값을 매칭하는 </a:t>
            </a:r>
            <a:r>
              <a:rPr lang="en-US" altLang="ko-KR" sz="1800">
                <a:latin typeface="+mn-ea"/>
                <a:cs typeface="MesloLGS NF" panose="020B0609030804020204" pitchFamily="49" charset="0"/>
              </a:rPr>
              <a:t>copy</a:t>
            </a:r>
            <a:r>
              <a:rPr lang="ko-KR" altLang="en-US" sz="1800">
                <a:latin typeface="+mn-ea"/>
                <a:cs typeface="MesloLGS NF" panose="020B0609030804020204" pitchFamily="49" charset="0"/>
              </a:rPr>
              <a:t>열을 추가</a:t>
            </a:r>
            <a:endParaRPr lang="en-US" altLang="ko-KR" sz="1800">
              <a:latin typeface="+mn-ea"/>
              <a:cs typeface="MesloLGS NF" panose="020B0609030804020204" pitchFamily="49" charset="0"/>
            </a:endParaRPr>
          </a:p>
          <a:p>
            <a:r>
              <a:rPr lang="en-US" altLang="ko-KR"/>
              <a:t>raw data</a:t>
            </a:r>
            <a:r>
              <a:rPr lang="ko-KR" altLang="en-US"/>
              <a:t>에서 내부로직에 따라 </a:t>
            </a:r>
            <a:r>
              <a:rPr lang="en-US" altLang="ko-KR"/>
              <a:t>risk_type</a:t>
            </a:r>
            <a:r>
              <a:rPr lang="ko-KR" altLang="en-US"/>
              <a:t>열을 생성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9AFAC8-B08F-C0F5-9CAB-270F34E8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5550568" cy="20141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873CC9-2851-5AB1-C133-DE2BAAF1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8" y="4382150"/>
            <a:ext cx="6668278" cy="14446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5B1DB5-194A-5406-4ADA-42445126733E}"/>
              </a:ext>
            </a:extLst>
          </p:cNvPr>
          <p:cNvSpPr txBox="1"/>
          <p:nvPr/>
        </p:nvSpPr>
        <p:spPr>
          <a:xfrm>
            <a:off x="324534" y="1142720"/>
            <a:ext cx="1983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connect_gwas.sql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[VCF-dbSNP]-gwas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99DBE1-CAEA-2DD4-C0A7-7A7A66C4F5DC}"/>
              </a:ext>
            </a:extLst>
          </p:cNvPr>
          <p:cNvSpPr txBox="1"/>
          <p:nvPr/>
        </p:nvSpPr>
        <p:spPr>
          <a:xfrm>
            <a:off x="3183778" y="5930068"/>
            <a:ext cx="705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+mn-ea"/>
                <a:cs typeface="MesloLGS NF" panose="020B0609030804020204" pitchFamily="49" charset="0"/>
              </a:rPr>
              <a:t>내부 로직에 따라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risk_type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과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copy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열을 참조하여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 risk_type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열 추가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BE0B44-AACC-621B-E843-0C789AA3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156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EBD9BB1-C079-DBB6-F839-F0DACB85C4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9"/>
          <a:stretch/>
        </p:blipFill>
        <p:spPr>
          <a:xfrm>
            <a:off x="2681659" y="826342"/>
            <a:ext cx="1724266" cy="54300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789838-0E0D-78A9-5664-23B99C2C0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90"/>
          <a:stretch/>
        </p:blipFill>
        <p:spPr>
          <a:xfrm>
            <a:off x="957393" y="616384"/>
            <a:ext cx="1724266" cy="56392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786A5E-CD79-11FD-DF4B-5B5E86946DEF}"/>
              </a:ext>
            </a:extLst>
          </p:cNvPr>
          <p:cNvSpPr txBox="1"/>
          <p:nvPr/>
        </p:nvSpPr>
        <p:spPr>
          <a:xfrm>
            <a:off x="0" y="-21107"/>
            <a:ext cx="552372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2.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connect_gwas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4385A8-980B-AD08-E3EF-9EEFA62B90B9}"/>
              </a:ext>
            </a:extLst>
          </p:cNvPr>
          <p:cNvSpPr/>
          <p:nvPr/>
        </p:nvSpPr>
        <p:spPr>
          <a:xfrm>
            <a:off x="957394" y="3336758"/>
            <a:ext cx="1724266" cy="2918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16CA95-8544-9352-473C-2DFC49DDB24B}"/>
              </a:ext>
            </a:extLst>
          </p:cNvPr>
          <p:cNvCxnSpPr>
            <a:cxnSpLocks/>
          </p:cNvCxnSpPr>
          <p:nvPr/>
        </p:nvCxnSpPr>
        <p:spPr>
          <a:xfrm flipH="1">
            <a:off x="4380096" y="3344780"/>
            <a:ext cx="8972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98D967D-A3DD-909C-9A0A-8805C775B3AD}"/>
              </a:ext>
            </a:extLst>
          </p:cNvPr>
          <p:cNvSpPr txBox="1"/>
          <p:nvPr/>
        </p:nvSpPr>
        <p:spPr>
          <a:xfrm>
            <a:off x="5277332" y="3152092"/>
            <a:ext cx="2262158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gwas</a:t>
            </a:r>
            <a:r>
              <a:rPr lang="ko-KR" altLang="en-US"/>
              <a:t>에서 제공한 값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133B9C-B551-584D-CD4A-BB53DC9BB5DF}"/>
              </a:ext>
            </a:extLst>
          </p:cNvPr>
          <p:cNvSpPr/>
          <p:nvPr/>
        </p:nvSpPr>
        <p:spPr>
          <a:xfrm>
            <a:off x="2681659" y="826341"/>
            <a:ext cx="1724266" cy="4419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7503D8-C60C-596F-6964-32261AD9EE92}"/>
              </a:ext>
            </a:extLst>
          </p:cNvPr>
          <p:cNvSpPr/>
          <p:nvPr/>
        </p:nvSpPr>
        <p:spPr>
          <a:xfrm>
            <a:off x="2690933" y="5438450"/>
            <a:ext cx="1724266" cy="8171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F8AD31F-8875-B41C-7F0D-D6F2FB1F26D3}"/>
              </a:ext>
            </a:extLst>
          </p:cNvPr>
          <p:cNvCxnSpPr>
            <a:cxnSpLocks/>
          </p:cNvCxnSpPr>
          <p:nvPr/>
        </p:nvCxnSpPr>
        <p:spPr>
          <a:xfrm flipH="1">
            <a:off x="4380096" y="5835934"/>
            <a:ext cx="89723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FFDCEF-097F-2B46-D365-3627CFDB5E6E}"/>
              </a:ext>
            </a:extLst>
          </p:cNvPr>
          <p:cNvSpPr txBox="1"/>
          <p:nvPr/>
        </p:nvSpPr>
        <p:spPr>
          <a:xfrm>
            <a:off x="5277332" y="5643246"/>
            <a:ext cx="2969083" cy="36933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/>
              <a:t>내부로직에 따라 추가한 값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A4144DC-92FB-B93F-83CE-B044F71B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206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F4B391-558A-A6C0-D805-1A56161D2767}"/>
              </a:ext>
            </a:extLst>
          </p:cNvPr>
          <p:cNvSpPr/>
          <p:nvPr/>
        </p:nvSpPr>
        <p:spPr>
          <a:xfrm>
            <a:off x="324535" y="949198"/>
            <a:ext cx="11370160" cy="446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-1" y="-21107"/>
            <a:ext cx="609600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3. </a:t>
            </a:r>
            <a:r>
              <a:rPr lang="en-US" altLang="ko-KR" sz="24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connect_1kgp </a:t>
            </a:r>
            <a:r>
              <a:rPr lang="en-US" altLang="ko-KR" sz="24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3B910B-0D7C-9B22-D75D-8697385C5F1B}"/>
              </a:ext>
            </a:extLst>
          </p:cNvPr>
          <p:cNvSpPr txBox="1"/>
          <p:nvPr/>
        </p:nvSpPr>
        <p:spPr>
          <a:xfrm>
            <a:off x="3183777" y="4322924"/>
            <a:ext cx="8683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>
                <a:latin typeface="+mn-ea"/>
                <a:cs typeface="MesloLGS NF" panose="020B0609030804020204" pitchFamily="49" charset="0"/>
              </a:rPr>
              <a:t>chrom-pos-ref-alt </a:t>
            </a:r>
            <a:r>
              <a:rPr lang="en-US" altLang="ko-KR"/>
              <a:t>dbsnp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1kgp</a:t>
            </a:r>
            <a:r>
              <a:rPr lang="ko-KR" altLang="en-US"/>
              <a:t>에서 제공하는 인종분포도 추가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chrom_id </a:t>
            </a:r>
            <a:r>
              <a:rPr lang="ko-KR" altLang="en-US"/>
              <a:t>별로 나눠서 </a:t>
            </a:r>
            <a:r>
              <a:rPr lang="en-US" altLang="ko-KR"/>
              <a:t>Join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C6B6A-EC6E-F95A-E31B-AAD68A8DF39E}"/>
              </a:ext>
            </a:extLst>
          </p:cNvPr>
          <p:cNvSpPr txBox="1"/>
          <p:nvPr/>
        </p:nvSpPr>
        <p:spPr>
          <a:xfrm>
            <a:off x="324534" y="1142720"/>
            <a:ext cx="219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connect_1kgp.sql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[VCF-dbSNP-gwas]-1kgp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D542FA-06C7-0570-85A4-790F55AA8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6912248" cy="2986682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39A8D8-554D-570E-1FC9-AC35A129A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23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F6BD286-D9FA-DDCD-FFDC-0B2DE8C6B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82" y="792556"/>
            <a:ext cx="1743318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D3FE2C-103C-AE80-8316-D3A72926C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659" y="792556"/>
            <a:ext cx="1667108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0372BC-01D4-404B-B410-3131D0BB8A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8"/>
          <a:stretch/>
        </p:blipFill>
        <p:spPr>
          <a:xfrm>
            <a:off x="1014551" y="602029"/>
            <a:ext cx="1667108" cy="5639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486B7A-37BC-145A-BFE6-C509859B7237}"/>
              </a:ext>
            </a:extLst>
          </p:cNvPr>
          <p:cNvSpPr txBox="1"/>
          <p:nvPr/>
        </p:nvSpPr>
        <p:spPr>
          <a:xfrm>
            <a:off x="-1" y="-21107"/>
            <a:ext cx="609600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3. </a:t>
            </a:r>
            <a:r>
              <a:rPr lang="en-US" altLang="ko-KR" sz="2400" b="1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connect_1kgp </a:t>
            </a:r>
            <a:r>
              <a:rPr lang="en-US" altLang="ko-KR" sz="2400">
                <a:solidFill>
                  <a:schemeClr val="tx1"/>
                </a:solidFill>
                <a:latin typeface="+mn-ea"/>
                <a:ea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7882D3-B216-5CC6-DA1A-D87FD7F4D9B8}"/>
              </a:ext>
            </a:extLst>
          </p:cNvPr>
          <p:cNvCxnSpPr>
            <a:cxnSpLocks/>
          </p:cNvCxnSpPr>
          <p:nvPr/>
        </p:nvCxnSpPr>
        <p:spPr>
          <a:xfrm flipH="1">
            <a:off x="6076044" y="3412959"/>
            <a:ext cx="916287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FFB6E8-15CF-2D1B-A296-5BBCA4538B75}"/>
              </a:ext>
            </a:extLst>
          </p:cNvPr>
          <p:cNvSpPr txBox="1"/>
          <p:nvPr/>
        </p:nvSpPr>
        <p:spPr>
          <a:xfrm>
            <a:off x="6992331" y="3244334"/>
            <a:ext cx="2249205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1kgp</a:t>
            </a:r>
            <a:r>
              <a:rPr lang="ko-KR" altLang="en-US"/>
              <a:t>에서 제공한 값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E572668-24CF-4882-62DC-337DCFC0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CD9301-6D5F-94B3-9FC1-DEEB992CD9B2}"/>
              </a:ext>
            </a:extLst>
          </p:cNvPr>
          <p:cNvSpPr/>
          <p:nvPr/>
        </p:nvSpPr>
        <p:spPr>
          <a:xfrm>
            <a:off x="4348767" y="792557"/>
            <a:ext cx="1743319" cy="5449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7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C172C2-F80A-3395-3A0A-723967DC0A15}"/>
              </a:ext>
            </a:extLst>
          </p:cNvPr>
          <p:cNvSpPr/>
          <p:nvPr/>
        </p:nvSpPr>
        <p:spPr>
          <a:xfrm>
            <a:off x="255420" y="493286"/>
            <a:ext cx="11527506" cy="58425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2A4F3-2677-7993-1BEC-6286A7939CD3}"/>
              </a:ext>
            </a:extLst>
          </p:cNvPr>
          <p:cNvSpPr txBox="1"/>
          <p:nvPr/>
        </p:nvSpPr>
        <p:spPr>
          <a:xfrm>
            <a:off x="255420" y="505405"/>
            <a:ext cx="11527506" cy="5830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latinLnBrk="1">
              <a:lnSpc>
                <a:spcPct val="150000"/>
              </a:lnSpc>
              <a:buFont typeface="+mj-lt"/>
              <a:buAutoNum type="arabicPeriod"/>
              <a:defRPr/>
            </a:pPr>
            <a:r>
              <a:rPr lang="ko-KR" altLang="en-US" sz="1200" b="1">
                <a:latin typeface="+mn-ea"/>
                <a:cs typeface="MesloLGS NF" panose="020B0609030804020204" pitchFamily="49" charset="0"/>
              </a:rPr>
              <a:t>db</a:t>
            </a: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SNP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grch37_dbsnp_chr{chrom_id}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100">
                <a:latin typeface="+mn-ea"/>
                <a:cs typeface="MesloLGS NF" panose="020B0609030804020204" pitchFamily="49" charset="0"/>
              </a:rPr>
              <a:t>dbsnp 텍스트 파일을 리눅스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sed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명령어를 활용하여 ch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rom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기준으로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25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개의 텍스트 파일로 분리한다.</a:t>
            </a:r>
            <a:endParaRPr lang="en-US" altLang="ko-KR" sz="1100"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en-US" altLang="ko-KR" sz="1100">
                <a:latin typeface="+mn-ea"/>
                <a:cs typeface="MesloLGS NF" panose="020B0609030804020204" pitchFamily="49" charset="0"/>
              </a:rPr>
              <a:t>python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으로 만든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rsID_ALT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connect_key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값을 열 추가한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dataframe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을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DB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에 적재한다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gwas_catelog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gwas_catelog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  <a:defRPr/>
            </a:pPr>
            <a:r>
              <a:rPr lang="ko-KR" altLang="en-US" sz="1100">
                <a:latin typeface="+mn-ea"/>
                <a:cs typeface="MesloLGS NF" panose="020B0609030804020204" pitchFamily="49" charset="0"/>
              </a:rPr>
              <a:t>gwas_catelog 텍스트 파일을 파싱하여 db에 입력한다.</a:t>
            </a:r>
            <a:endParaRPr lang="en-US" altLang="ko-KR" sz="1100"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100">
                <a:latin typeface="+mn-ea"/>
                <a:cs typeface="MesloLGS NF" panose="020B0609030804020204" pitchFamily="49" charset="0"/>
              </a:rPr>
              <a:t>gwas_catelog_tb에서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STRONGEST_SNP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 필드값의 정보를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substring_index() 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쿼리문으로 세미콜론을 기준으로 분리하고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 STRONGEST_SNP 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의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risk_allele, rsID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을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 column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 추가하여 테이블을 저장한다.</a:t>
            </a:r>
            <a:endParaRPr lang="en-US" altLang="ko-KR" sz="1100">
              <a:latin typeface="+mn-ea"/>
              <a:cs typeface="MesloLGS NF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</a:rPr>
              <a:t>1KGP</a:t>
            </a:r>
            <a:r>
              <a:rPr lang="en-US" altLang="ko-KR" sz="1200">
                <a:latin typeface="+mn-ea"/>
              </a:rPr>
              <a:t> 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ea typeface="+mn-ea"/>
                <a:cs typeface="MesloLGS NF" panose="020B0609030804020204" pitchFamily="49" charset="0"/>
              </a:rPr>
              <a:t>1000genome_chr{chrom_id}</a:t>
            </a:r>
            <a:endParaRPr lang="en-US" altLang="ko-KR" sz="1200" b="1">
              <a:solidFill>
                <a:schemeClr val="accent1"/>
              </a:solidFill>
              <a:latin typeface="+mn-ea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>
                <a:latin typeface="+mn-ea"/>
                <a:cs typeface="MesloLGS NF" panose="020B0609030804020204" pitchFamily="49" charset="0"/>
              </a:rPr>
              <a:t>python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으로 인종별 합산 계산식을 거친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dataframe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을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DB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에 적재한다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. &gt;&gt; 1000genom_chr1~22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UNIPROT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ea typeface="+mn-ea"/>
                <a:cs typeface="MesloLGS NF" panose="020B0609030804020204" pitchFamily="49" charset="0"/>
              </a:rPr>
              <a:t>uniprot</a:t>
            </a:r>
            <a:endParaRPr lang="en-US" altLang="ko-KR" sz="1200">
              <a:solidFill>
                <a:schemeClr val="accent1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>
                <a:latin typeface="+mn-ea"/>
                <a:cs typeface="MesloLGS NF" panose="020B0609030804020204" pitchFamily="49" charset="0"/>
              </a:rPr>
              <a:t>python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으로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coordinate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열을 가공하여 열 추가한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dataframe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을 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DB</a:t>
            </a:r>
            <a:r>
              <a:rPr lang="ko-KR" altLang="en-US" sz="1100">
                <a:latin typeface="+mn-ea"/>
                <a:cs typeface="MesloLGS NF" panose="020B0609030804020204" pitchFamily="49" charset="0"/>
              </a:rPr>
              <a:t>에 적재한다</a:t>
            </a:r>
            <a:r>
              <a:rPr lang="en-US" altLang="ko-KR" sz="1100">
                <a:latin typeface="+mn-ea"/>
                <a:cs typeface="MesloLGS NF" panose="020B0609030804020204" pitchFamily="49" charset="0"/>
              </a:rPr>
              <a:t>. &gt;&gt; uniport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NCBI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ea typeface="+mn-ea"/>
                <a:cs typeface="MesloLGS NF" panose="020B0609030804020204" pitchFamily="49" charset="0"/>
              </a:rPr>
              <a:t>ncbi</a:t>
            </a:r>
            <a:endParaRPr lang="en-US" altLang="ko-KR" sz="1200" b="1">
              <a:solidFill>
                <a:schemeClr val="accent1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/>
              <a:t>ncbi_crawl.py</a:t>
            </a:r>
            <a:r>
              <a:rPr lang="ko-KR" altLang="en-US" sz="1100"/>
              <a:t>를 통해 크롤링한 데이터를 </a:t>
            </a:r>
            <a:r>
              <a:rPr lang="en-US" altLang="ko-KR" sz="1100"/>
              <a:t>DB </a:t>
            </a:r>
            <a:r>
              <a:rPr lang="ko-KR" altLang="en-US" sz="1100"/>
              <a:t>적재</a:t>
            </a:r>
            <a:endParaRPr lang="en-US" altLang="ko-KR" sz="1100"/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100"/>
              <a:t>쿼리문으로 공통적으로 생기는 필요없는 </a:t>
            </a:r>
            <a:r>
              <a:rPr lang="en-US" altLang="ko-KR" sz="1100"/>
              <a:t>row</a:t>
            </a:r>
            <a:r>
              <a:rPr lang="ko-KR" altLang="en-US" sz="1100"/>
              <a:t>를 삭제한다 </a:t>
            </a:r>
            <a:r>
              <a:rPr lang="en-US" altLang="ko-KR" sz="1100"/>
              <a:t>&gt;&gt; ncbi</a:t>
            </a:r>
            <a:endParaRPr lang="en-US" altLang="ko-KR" sz="1100">
              <a:latin typeface="+mn-ea"/>
              <a:cs typeface="MesloLGS NF" panose="020B0609030804020204" pitchFamily="49" charset="0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200" b="1">
                <a:latin typeface="+mn-ea"/>
                <a:cs typeface="MesloLGS NF" panose="020B0609030804020204" pitchFamily="49" charset="0"/>
              </a:rPr>
              <a:t>Medlineplus</a:t>
            </a:r>
            <a:r>
              <a:rPr lang="en-US" altLang="ko-KR" sz="1200">
                <a:latin typeface="+mn-ea"/>
                <a:cs typeface="MesloLGS NF" panose="020B0609030804020204" pitchFamily="49" charset="0"/>
              </a:rPr>
              <a:t> &gt; </a:t>
            </a:r>
            <a:r>
              <a:rPr lang="en-US" altLang="ko-KR" sz="1200">
                <a:solidFill>
                  <a:schemeClr val="accent1"/>
                </a:solidFill>
                <a:latin typeface="+mn-ea"/>
                <a:ea typeface="+mn-ea"/>
                <a:cs typeface="MesloLGS NF" panose="020B0609030804020204" pitchFamily="49" charset="0"/>
              </a:rPr>
              <a:t>medlineplus</a:t>
            </a:r>
            <a:endParaRPr lang="en-US" altLang="ko-KR" sz="1200" b="1">
              <a:solidFill>
                <a:schemeClr val="accent1"/>
              </a:solidFill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 b="0"/>
              <a:t>category_crawl.py</a:t>
            </a:r>
            <a:r>
              <a:rPr lang="ko-KR" altLang="en-US" sz="1100" b="0"/>
              <a:t>를 통해 </a:t>
            </a:r>
            <a:r>
              <a:rPr lang="en-US" altLang="ko-KR" sz="1100" b="0"/>
              <a:t>category</a:t>
            </a:r>
            <a:r>
              <a:rPr lang="ko-KR" altLang="en-US" sz="1100" b="0"/>
              <a:t>를 먼저 크롤링한 후</a:t>
            </a:r>
            <a:endParaRPr lang="en-US" altLang="ko-KR" sz="1100" b="0">
              <a:latin typeface="+mn-ea"/>
              <a:cs typeface="MesloLGS NF" panose="020B0609030804020204" pitchFamily="49" charset="0"/>
            </a:endParaRPr>
          </a:p>
          <a:p>
            <a:pPr marL="685800" lvl="1" indent="-22860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 b="0"/>
              <a:t>medlineplus_crawl.py</a:t>
            </a:r>
            <a:r>
              <a:rPr lang="ko-KR" altLang="en-US" sz="1100" b="0"/>
              <a:t>의 </a:t>
            </a:r>
            <a:r>
              <a:rPr lang="en-US" altLang="ko-KR" sz="1100" b="0"/>
              <a:t>input</a:t>
            </a:r>
            <a:r>
              <a:rPr lang="ko-KR" altLang="en-US" sz="1100" b="0"/>
              <a:t>을 </a:t>
            </a:r>
            <a:r>
              <a:rPr lang="en-US" altLang="ko-KR" sz="1100" b="0"/>
              <a:t>category</a:t>
            </a:r>
            <a:r>
              <a:rPr lang="ko-KR" altLang="en-US" sz="1100" b="0"/>
              <a:t>로 하여 크롤링한 데이터를 </a:t>
            </a:r>
            <a:r>
              <a:rPr lang="en-US" altLang="ko-KR" sz="1100" b="0"/>
              <a:t>DB </a:t>
            </a:r>
            <a:r>
              <a:rPr lang="ko-KR" altLang="en-US" sz="1100" b="0"/>
              <a:t>적재 </a:t>
            </a:r>
            <a:r>
              <a:rPr lang="en-US" altLang="ko-KR" sz="1100" b="0"/>
              <a:t>&gt;&gt; medlineplus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/>
              <a:t>한의학</a:t>
            </a:r>
            <a:r>
              <a:rPr lang="ko-KR" altLang="en-US" sz="1200"/>
              <a:t> </a:t>
            </a:r>
            <a:r>
              <a:rPr lang="en-US" altLang="ko-KR" sz="1200"/>
              <a:t>&gt; </a:t>
            </a:r>
            <a:r>
              <a:rPr lang="en-US" altLang="ko-KR" sz="1200">
                <a:solidFill>
                  <a:schemeClr val="accent1"/>
                </a:solidFill>
              </a:rPr>
              <a:t>pharmdbk_tkm_relation &amp; oasis_clinical &amp; oasis_preclinical &amp; tkm_ref_tb</a:t>
            </a:r>
            <a:endParaRPr lang="en-US" altLang="ko-KR" sz="1200" b="1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/>
              <a:t>pharmdbk </a:t>
            </a:r>
            <a:r>
              <a:rPr lang="ko-KR" altLang="en-US" sz="1100"/>
              <a:t>제공하는 데이터 </a:t>
            </a:r>
            <a:r>
              <a:rPr lang="en-US" altLang="ko-KR" sz="1100"/>
              <a:t>DB </a:t>
            </a:r>
            <a:r>
              <a:rPr lang="ko-KR" altLang="en-US" sz="1100"/>
              <a:t>적재 </a:t>
            </a:r>
            <a:r>
              <a:rPr lang="en-US" altLang="ko-KR" sz="1100"/>
              <a:t>(</a:t>
            </a:r>
            <a:r>
              <a:rPr lang="ko-KR" altLang="en-US" sz="1100"/>
              <a:t>손수 크롤링</a:t>
            </a:r>
            <a:r>
              <a:rPr lang="en-US" altLang="ko-KR" sz="1100"/>
              <a:t>)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en-US" altLang="ko-KR" sz="1100"/>
              <a:t>oasis </a:t>
            </a:r>
            <a:r>
              <a:rPr lang="ko-KR" altLang="en-US" sz="1100"/>
              <a:t>제공하는 데이터 </a:t>
            </a:r>
            <a:r>
              <a:rPr lang="en-US" altLang="ko-KR" sz="1100"/>
              <a:t>DB </a:t>
            </a:r>
            <a:r>
              <a:rPr lang="ko-KR" altLang="en-US" sz="1100"/>
              <a:t>적재 </a:t>
            </a:r>
            <a:r>
              <a:rPr lang="en-US" altLang="ko-KR" sz="1100"/>
              <a:t>(</a:t>
            </a:r>
            <a:r>
              <a:rPr lang="ko-KR" altLang="en-US" sz="1100"/>
              <a:t>손수 크롤링</a:t>
            </a:r>
            <a:r>
              <a:rPr lang="en-US" altLang="ko-KR" sz="1100"/>
              <a:t>)</a:t>
            </a:r>
          </a:p>
          <a:p>
            <a:pPr marL="285750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b="1"/>
              <a:t>의약품 데이터</a:t>
            </a:r>
            <a:r>
              <a:rPr lang="ko-KR" altLang="en-US" sz="1200"/>
              <a:t> </a:t>
            </a:r>
            <a:r>
              <a:rPr lang="en-US" altLang="ko-KR" sz="1200"/>
              <a:t>&gt; </a:t>
            </a:r>
            <a:r>
              <a:rPr lang="en-US" altLang="ko-KR" sz="1200">
                <a:solidFill>
                  <a:schemeClr val="accent1"/>
                </a:solidFill>
              </a:rPr>
              <a:t>medicine</a:t>
            </a:r>
            <a:endParaRPr lang="en-US" altLang="ko-KR" sz="1200" b="1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romanUcPeriod"/>
            </a:pPr>
            <a:r>
              <a:rPr lang="ko-KR" altLang="en-US" sz="1100"/>
              <a:t>식약처 활용한 </a:t>
            </a:r>
            <a:r>
              <a:rPr lang="en-US" altLang="ko-KR" sz="1100"/>
              <a:t>DB </a:t>
            </a:r>
            <a:r>
              <a:rPr lang="ko-KR" altLang="en-US" sz="1100"/>
              <a:t>적재 </a:t>
            </a:r>
            <a:r>
              <a:rPr lang="en-US" altLang="ko-KR" sz="1100"/>
              <a:t>(</a:t>
            </a:r>
            <a:r>
              <a:rPr lang="ko-KR" altLang="en-US" sz="1100"/>
              <a:t>손수 크롤링</a:t>
            </a:r>
            <a:r>
              <a:rPr lang="en-US" altLang="ko-KR" sz="110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31517-13C2-DAD9-3CF1-729A26E8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428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9D39EB-4367-00B5-0CC0-D27DC4AD7E37}"/>
              </a:ext>
            </a:extLst>
          </p:cNvPr>
          <p:cNvSpPr txBox="1"/>
          <p:nvPr/>
        </p:nvSpPr>
        <p:spPr>
          <a:xfrm>
            <a:off x="-1" y="-21107"/>
            <a:ext cx="77884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4.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connect_uniprot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vcf_dbsnp_gwas_1kgp_uniport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50809A-047D-AD1E-C75B-917FB1663C1B}"/>
              </a:ext>
            </a:extLst>
          </p:cNvPr>
          <p:cNvSpPr/>
          <p:nvPr/>
        </p:nvSpPr>
        <p:spPr>
          <a:xfrm>
            <a:off x="324535" y="949197"/>
            <a:ext cx="11370160" cy="5796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58287A-10EF-07C6-68B0-EB15FC8820C5}"/>
              </a:ext>
            </a:extLst>
          </p:cNvPr>
          <p:cNvSpPr txBox="1"/>
          <p:nvPr/>
        </p:nvSpPr>
        <p:spPr>
          <a:xfrm>
            <a:off x="3183778" y="2392267"/>
            <a:ext cx="722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>
                <a:latin typeface="+mn-ea"/>
                <a:cs typeface="MesloLGS NF" panose="020B0609030804020204" pitchFamily="49" charset="0"/>
              </a:rPr>
              <a:t>rsID</a:t>
            </a:r>
            <a:r>
              <a:rPr lang="ko-KR" altLang="en-US"/>
              <a:t>를 </a:t>
            </a:r>
            <a:r>
              <a:rPr lang="en-US" altLang="ko-KR"/>
              <a:t>key</a:t>
            </a:r>
            <a:r>
              <a:rPr lang="ko-KR" altLang="en-US"/>
              <a:t>값으로 하여 </a:t>
            </a:r>
            <a:r>
              <a:rPr lang="en-US" altLang="ko-KR"/>
              <a:t>uniprot</a:t>
            </a:r>
            <a:r>
              <a:rPr lang="ko-KR" altLang="en-US"/>
              <a:t>에서 제공하는 유전자 정보 추가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A3E148-CF9E-D9EF-EB2B-5F200B500B76}"/>
              </a:ext>
            </a:extLst>
          </p:cNvPr>
          <p:cNvSpPr txBox="1"/>
          <p:nvPr/>
        </p:nvSpPr>
        <p:spPr>
          <a:xfrm>
            <a:off x="324534" y="1142720"/>
            <a:ext cx="28592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connect_uniprot.sql</a:t>
            </a:r>
          </a:p>
          <a:p>
            <a:r>
              <a:rPr lang="en-US" altLang="ko-KR" sz="14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MesloLGS NF" panose="020B0609030804020204" pitchFamily="49" charset="0"/>
              </a:rPr>
              <a:t>[VCF-dbSNP-gwas-1kgp]-uniprot</a:t>
            </a:r>
            <a:endParaRPr lang="en-US" altLang="ko-KR" sz="1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BCF8F7-65DF-BA83-334F-7E84CCE8B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78" y="1142720"/>
            <a:ext cx="7580475" cy="10518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2ACEF8-79A2-CA4A-3D51-CA99F092F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8" y="3107236"/>
            <a:ext cx="8157990" cy="5369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CCAF85-9F09-36DD-4FD3-2AB7295C2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3778" y="4552313"/>
            <a:ext cx="5968243" cy="10487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947867-2B7D-D541-E475-7487DD5F7BFE}"/>
              </a:ext>
            </a:extLst>
          </p:cNvPr>
          <p:cNvSpPr txBox="1"/>
          <p:nvPr/>
        </p:nvSpPr>
        <p:spPr>
          <a:xfrm>
            <a:off x="3183778" y="3844795"/>
            <a:ext cx="72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+mn-ea"/>
                <a:cs typeface="MesloLGS NF" panose="020B0609030804020204" pitchFamily="49" charset="0"/>
              </a:rPr>
              <a:t>outer join 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된 테이블에서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uniport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의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allele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값과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vcf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에서 제공하는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allele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값이 일치하는 경우만 분리하여 최종테이블에 </a:t>
            </a:r>
            <a:r>
              <a:rPr lang="en-US" altLang="ko-KR">
                <a:latin typeface="+mn-ea"/>
                <a:cs typeface="MesloLGS NF" panose="020B0609030804020204" pitchFamily="49" charset="0"/>
              </a:rPr>
              <a:t>create</a:t>
            </a:r>
            <a:r>
              <a:rPr lang="ko-KR" altLang="en-US">
                <a:latin typeface="+mn-ea"/>
                <a:cs typeface="MesloLGS NF" panose="020B0609030804020204" pitchFamily="49" charset="0"/>
              </a:rPr>
              <a:t>하여 적재</a:t>
            </a:r>
            <a:endParaRPr lang="en-US" altLang="ko-K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78F65-7C94-92FA-A7B5-163175FB5703}"/>
              </a:ext>
            </a:extLst>
          </p:cNvPr>
          <p:cNvSpPr txBox="1"/>
          <p:nvPr/>
        </p:nvSpPr>
        <p:spPr>
          <a:xfrm>
            <a:off x="3183778" y="5802196"/>
            <a:ext cx="7224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outer join </a:t>
            </a:r>
            <a:r>
              <a:rPr lang="ko-KR" altLang="en-US"/>
              <a:t>된 테이블에서 </a:t>
            </a:r>
            <a:r>
              <a:rPr lang="en-US" altLang="ko-KR"/>
              <a:t>VARIANT AA CHANGE</a:t>
            </a:r>
            <a:r>
              <a:rPr lang="ko-KR" altLang="en-US"/>
              <a:t>가 </a:t>
            </a:r>
            <a:r>
              <a:rPr lang="en-US" altLang="ko-KR"/>
              <a:t>null</a:t>
            </a:r>
            <a:r>
              <a:rPr lang="ko-KR" altLang="en-US"/>
              <a:t>값인 경우만 분리하여 최종테이블에 </a:t>
            </a:r>
            <a:r>
              <a:rPr lang="en-US" altLang="ko-KR"/>
              <a:t>append</a:t>
            </a:r>
            <a:r>
              <a:rPr lang="ko-KR" altLang="en-US"/>
              <a:t>하여 적재</a:t>
            </a: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8C157-F03F-D59E-A82A-36256DD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3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B2C0584-8CD7-B190-C412-F6246E26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02" y="878292"/>
            <a:ext cx="1552792" cy="5172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CA89C6-ED80-2AE4-034B-6C747A46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710" y="878292"/>
            <a:ext cx="1552792" cy="51727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27804F-370E-3566-073B-2B7430592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7"/>
          <a:stretch/>
        </p:blipFill>
        <p:spPr>
          <a:xfrm>
            <a:off x="979918" y="602029"/>
            <a:ext cx="1552792" cy="54490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2CA028-2BE5-1D23-7F91-F006609B21D2}"/>
              </a:ext>
            </a:extLst>
          </p:cNvPr>
          <p:cNvSpPr txBox="1"/>
          <p:nvPr/>
        </p:nvSpPr>
        <p:spPr>
          <a:xfrm>
            <a:off x="-1" y="-21107"/>
            <a:ext cx="778844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4. </a:t>
            </a:r>
            <a:r>
              <a:rPr lang="en-US" altLang="ko-KR" sz="2400" b="1">
                <a:latin typeface="+mn-ea"/>
                <a:cs typeface="MesloLGS NF" panose="020B0609030804020204" pitchFamily="49" charset="0"/>
              </a:rPr>
              <a:t>connect_uniprot </a:t>
            </a:r>
            <a:r>
              <a:rPr lang="en-US" altLang="ko-KR" sz="2400">
                <a:latin typeface="+mn-ea"/>
                <a:cs typeface="MesloLGS NF" panose="020B0609030804020204" pitchFamily="49" charset="0"/>
              </a:rPr>
              <a:t>&gt; </a:t>
            </a:r>
            <a:r>
              <a:rPr lang="en-US" altLang="ko-KR" sz="2400">
                <a:solidFill>
                  <a:schemeClr val="accent1"/>
                </a:solidFill>
                <a:latin typeface="+mn-ea"/>
                <a:cs typeface="MesloLGS NF" panose="020B0609030804020204" pitchFamily="49" charset="0"/>
              </a:rPr>
              <a:t>vcf_dbsnp_gwas_1kgp_uniport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3291048-1107-5026-7954-3A04FC53EE47}"/>
              </a:ext>
            </a:extLst>
          </p:cNvPr>
          <p:cNvSpPr/>
          <p:nvPr/>
        </p:nvSpPr>
        <p:spPr>
          <a:xfrm>
            <a:off x="4085503" y="5021179"/>
            <a:ext cx="1552792" cy="1029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234A393-01D3-FD26-8E75-A9751CC5E7D9}"/>
              </a:ext>
            </a:extLst>
          </p:cNvPr>
          <p:cNvCxnSpPr>
            <a:cxnSpLocks/>
          </p:cNvCxnSpPr>
          <p:nvPr/>
        </p:nvCxnSpPr>
        <p:spPr>
          <a:xfrm flipH="1">
            <a:off x="5638294" y="5515093"/>
            <a:ext cx="89723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C48468-FD86-4E8F-D01B-56C2A92A19B4}"/>
              </a:ext>
            </a:extLst>
          </p:cNvPr>
          <p:cNvSpPr txBox="1"/>
          <p:nvPr/>
        </p:nvSpPr>
        <p:spPr>
          <a:xfrm>
            <a:off x="6535530" y="5330427"/>
            <a:ext cx="2489721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uniprot</a:t>
            </a:r>
            <a:r>
              <a:rPr lang="ko-KR" altLang="en-US"/>
              <a:t>에서 제공한 값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D26BFC6-97A7-35F6-5E16-5CBBD60B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639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5D90D3-F320-E419-9570-B15AE2FA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3C248A-F12E-9FDF-50C3-60CB51BD2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129" y="833075"/>
            <a:ext cx="3705742" cy="51918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70594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B4BA17-53F9-6B5F-8E3C-01E9EAA55931}"/>
              </a:ext>
            </a:extLst>
          </p:cNvPr>
          <p:cNvSpPr txBox="1"/>
          <p:nvPr/>
        </p:nvSpPr>
        <p:spPr>
          <a:xfrm>
            <a:off x="4205515" y="3136612"/>
            <a:ext cx="3780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/>
              <a:t>4. </a:t>
            </a:r>
            <a:r>
              <a:rPr lang="ko-KR" altLang="en-US" sz="3200" b="1"/>
              <a:t>웹화면 </a:t>
            </a:r>
            <a:r>
              <a:rPr lang="en-US" altLang="ko-KR" sz="3200" b="1"/>
              <a:t>(FastAPI)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67837-0C30-C547-5835-96C2FAA7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ADB27B-A550-3715-DF18-C9DDA2C52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5904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C6E9470-6FA0-72AB-0501-D4E9B6EA35AF}"/>
              </a:ext>
            </a:extLst>
          </p:cNvPr>
          <p:cNvSpPr/>
          <p:nvPr/>
        </p:nvSpPr>
        <p:spPr>
          <a:xfrm>
            <a:off x="56434" y="2935224"/>
            <a:ext cx="1583035" cy="4937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580E64C-3DD9-6E98-8D75-4DDAB47914EA}"/>
              </a:ext>
            </a:extLst>
          </p:cNvPr>
          <p:cNvSpPr/>
          <p:nvPr/>
        </p:nvSpPr>
        <p:spPr>
          <a:xfrm>
            <a:off x="56434" y="4056888"/>
            <a:ext cx="1583035" cy="21793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023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ABBF4A4-133A-8D28-EB8A-AB84E5819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59355"/>
              </p:ext>
            </p:extLst>
          </p:nvPr>
        </p:nvGraphicFramePr>
        <p:xfrm>
          <a:off x="221411" y="1258020"/>
          <a:ext cx="11749180" cy="45082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77">
                  <a:extLst>
                    <a:ext uri="{9D8B030D-6E8A-4147-A177-3AD203B41FA5}">
                      <a16:colId xmlns:a16="http://schemas.microsoft.com/office/drawing/2014/main" val="3145107370"/>
                    </a:ext>
                  </a:extLst>
                </a:gridCol>
                <a:gridCol w="7465703">
                  <a:extLst>
                    <a:ext uri="{9D8B030D-6E8A-4147-A177-3AD203B41FA5}">
                      <a16:colId xmlns:a16="http://schemas.microsoft.com/office/drawing/2014/main" val="424560886"/>
                    </a:ext>
                  </a:extLst>
                </a:gridCol>
              </a:tblGrid>
              <a:tr h="562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웹화면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616799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index.html</a:t>
                      </a:r>
                      <a:endParaRPr lang="ko-KR" altLang="en-US" sz="1000" b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test</a:t>
                      </a: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화면 </a:t>
                      </a: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</a:t>
                      </a: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실시간 </a:t>
                      </a: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vcf_annotation</a:t>
                      </a:r>
                      <a:r>
                        <a:rPr lang="ko-KR" altLang="en-US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기능</a:t>
                      </a:r>
                      <a:r>
                        <a:rPr lang="en-US" altLang="ko-KR" sz="1000" b="0" u="none" strike="noStrik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  <a:endParaRPr lang="ko-KR" altLang="en-US" sz="1000" b="0" u="none" strike="noStrike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736987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disease_trait.html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사용자의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disease_trait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리스트를 뿌려줌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현재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index.html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역할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48173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overview.html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disease_trait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를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input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으로 하는 메인 페이지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6973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scientific_detail.html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disease_trait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를 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input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으로 하는 디테일 페이지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9405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igsr.html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인종별 분포도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41710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oasis.html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tkm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에 대한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임상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전임상</a:t>
                      </a: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참고문헌 자료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93438"/>
                  </a:ext>
                </a:extLst>
              </a:tr>
              <a:tr h="5636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ncbi.html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+mj-lt"/>
                        <a:buNone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sloLGS NF" panose="020B0609030804020204" pitchFamily="49" charset="0"/>
                        </a:rPr>
                        <a:t>아미노산 변이에 대한 설명</a:t>
                      </a: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  <a:cs typeface="MesloLGS NF" panose="020B060903080402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8285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F7F0E96-28FB-C7ED-D750-9932FAC0D938}"/>
              </a:ext>
            </a:extLst>
          </p:cNvPr>
          <p:cNvSpPr txBox="1"/>
          <p:nvPr/>
        </p:nvSpPr>
        <p:spPr>
          <a:xfrm>
            <a:off x="144710" y="823799"/>
            <a:ext cx="2581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/>
              <a:t>FastAPI</a:t>
            </a:r>
            <a:endParaRPr lang="ko-KR" altLang="en-US">
              <a:latin typeface="+mn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0CDEAA-2FD5-711E-067F-4F8D83DB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647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1CE1C3-98A8-44D8-FA80-6B6B268F4251}"/>
              </a:ext>
            </a:extLst>
          </p:cNvPr>
          <p:cNvSpPr/>
          <p:nvPr/>
        </p:nvSpPr>
        <p:spPr>
          <a:xfrm>
            <a:off x="693821" y="1014662"/>
            <a:ext cx="10804358" cy="4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4B38FD-24F8-4F2F-6910-7B53AF7D5681}"/>
              </a:ext>
            </a:extLst>
          </p:cNvPr>
          <p:cNvSpPr/>
          <p:nvPr/>
        </p:nvSpPr>
        <p:spPr>
          <a:xfrm>
            <a:off x="1010103" y="2766774"/>
            <a:ext cx="2390384" cy="477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disease_trait.html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7BA3EF-7358-F2BD-9DC5-CCE522B5C1E1}"/>
              </a:ext>
            </a:extLst>
          </p:cNvPr>
          <p:cNvSpPr/>
          <p:nvPr/>
        </p:nvSpPr>
        <p:spPr>
          <a:xfrm>
            <a:off x="4672794" y="2766774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overview.html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D3C0B0-EF53-98F1-0C1F-98836F79CAB4}"/>
              </a:ext>
            </a:extLst>
          </p:cNvPr>
          <p:cNvSpPr/>
          <p:nvPr/>
        </p:nvSpPr>
        <p:spPr>
          <a:xfrm>
            <a:off x="4672794" y="4788325"/>
            <a:ext cx="2390384" cy="477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scientific_detail.html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36B6-281B-4AB2-CD36-52E7D11190D2}"/>
              </a:ext>
            </a:extLst>
          </p:cNvPr>
          <p:cNvSpPr/>
          <p:nvPr/>
        </p:nvSpPr>
        <p:spPr>
          <a:xfrm>
            <a:off x="8802719" y="3428999"/>
            <a:ext cx="2390384" cy="477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oasis.html</a:t>
            </a:r>
            <a:endParaRPr lang="ko-KR" altLang="en-US"/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09881FF-667A-D925-ED72-4F3729A76F67}"/>
              </a:ext>
            </a:extLst>
          </p:cNvPr>
          <p:cNvSpPr/>
          <p:nvPr/>
        </p:nvSpPr>
        <p:spPr>
          <a:xfrm>
            <a:off x="3621598" y="2927012"/>
            <a:ext cx="830085" cy="1570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07C1CA64-3CFF-690D-F18C-DB97B3258DE7}"/>
              </a:ext>
            </a:extLst>
          </p:cNvPr>
          <p:cNvSpPr/>
          <p:nvPr/>
        </p:nvSpPr>
        <p:spPr>
          <a:xfrm>
            <a:off x="7559401" y="2927012"/>
            <a:ext cx="830085" cy="1570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81B493-E800-8914-4DC1-7C93342D0B88}"/>
              </a:ext>
            </a:extLst>
          </p:cNvPr>
          <p:cNvSpPr/>
          <p:nvPr/>
        </p:nvSpPr>
        <p:spPr>
          <a:xfrm>
            <a:off x="1010103" y="1523511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AB352D-B034-7C17-2C7F-938F5D5E481F}"/>
              </a:ext>
            </a:extLst>
          </p:cNvPr>
          <p:cNvSpPr/>
          <p:nvPr/>
        </p:nvSpPr>
        <p:spPr>
          <a:xfrm>
            <a:off x="8802719" y="4840462"/>
            <a:ext cx="2390384" cy="477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ncbi.html</a:t>
            </a:r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B22735C-A6EB-2537-F8A5-4227A777BFCC}"/>
              </a:ext>
            </a:extLst>
          </p:cNvPr>
          <p:cNvSpPr/>
          <p:nvPr/>
        </p:nvSpPr>
        <p:spPr>
          <a:xfrm>
            <a:off x="7561013" y="4948563"/>
            <a:ext cx="830085" cy="15702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A89A43-A4ED-1658-2F39-E4488BD4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158DEDB-3120-7DF8-64F0-890AB3E7F766}"/>
              </a:ext>
            </a:extLst>
          </p:cNvPr>
          <p:cNvSpPr/>
          <p:nvPr/>
        </p:nvSpPr>
        <p:spPr>
          <a:xfrm rot="5400000">
            <a:off x="1983686" y="2249401"/>
            <a:ext cx="477496" cy="1913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35B596-CF75-9CC1-5996-6B6B8A458334}"/>
              </a:ext>
            </a:extLst>
          </p:cNvPr>
          <p:cNvSpPr/>
          <p:nvPr/>
        </p:nvSpPr>
        <p:spPr>
          <a:xfrm>
            <a:off x="8802719" y="2766774"/>
            <a:ext cx="2390384" cy="47749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igsr.html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0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F23CA9-749D-F6AD-EC15-FC2CA3CE596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CF1C1-6EB9-315F-0EEC-F2B45543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E401A9-72F8-12B0-301C-1F59BB658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445" y="1299865"/>
            <a:ext cx="3477110" cy="425826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24B218-1F5B-CEA1-A774-32925A233485}"/>
              </a:ext>
            </a:extLst>
          </p:cNvPr>
          <p:cNvSpPr txBox="1"/>
          <p:nvPr/>
        </p:nvSpPr>
        <p:spPr>
          <a:xfrm>
            <a:off x="210311" y="1299865"/>
            <a:ext cx="395437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vcf </a:t>
            </a:r>
            <a:r>
              <a:rPr lang="ko-KR" altLang="en-US" sz="1600">
                <a:latin typeface="+mn-ea"/>
              </a:rPr>
              <a:t>업로드 기능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array </a:t>
            </a:r>
            <a:r>
              <a:rPr lang="ko-KR" altLang="en-US" sz="1600">
                <a:latin typeface="+mn-ea"/>
              </a:rPr>
              <a:t>파일 업로드 기능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User List</a:t>
            </a:r>
            <a:r>
              <a:rPr lang="ko-KR" altLang="en-US" sz="1600">
                <a:latin typeface="+mn-ea"/>
              </a:rPr>
              <a:t>에서 클릭시 해당 사용자의 최종테이블을 참조한 화면 출력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71202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43F39A-F094-21A4-FF46-3311A55175E5}"/>
              </a:ext>
            </a:extLst>
          </p:cNvPr>
          <p:cNvSpPr/>
          <p:nvPr/>
        </p:nvSpPr>
        <p:spPr>
          <a:xfrm>
            <a:off x="693821" y="1014662"/>
            <a:ext cx="10804358" cy="5478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F23CA9-749D-F6AD-EC15-FC2CA3CE596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index.html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CF1C1-6EB9-315F-0EEC-F2B45543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F8CD2F-E669-C500-F295-2145D155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943" y="1697686"/>
            <a:ext cx="5963482" cy="43333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B520276-22AD-C4D4-9897-23A09F1C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620" y="1697686"/>
            <a:ext cx="3721768" cy="20560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9E9164-8682-3E8B-EB94-43A913867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082" y="4123100"/>
            <a:ext cx="3716845" cy="1907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8D20FA-4F9A-CCF2-4860-DDE6A3FF37A1}"/>
              </a:ext>
            </a:extLst>
          </p:cNvPr>
          <p:cNvSpPr txBox="1"/>
          <p:nvPr/>
        </p:nvSpPr>
        <p:spPr>
          <a:xfrm>
            <a:off x="952082" y="1328354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vcf</a:t>
            </a:r>
            <a:r>
              <a:rPr lang="ko-KR" altLang="en-US" sz="1600">
                <a:latin typeface="+mn-ea"/>
              </a:rPr>
              <a:t> 업로드 기능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47E07-3DC1-2F2D-A320-ECD0C010667F}"/>
              </a:ext>
            </a:extLst>
          </p:cNvPr>
          <p:cNvSpPr txBox="1"/>
          <p:nvPr/>
        </p:nvSpPr>
        <p:spPr>
          <a:xfrm>
            <a:off x="947159" y="3753768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array</a:t>
            </a:r>
            <a:r>
              <a:rPr lang="ko-KR" altLang="en-US" sz="1600">
                <a:latin typeface="+mn-ea"/>
              </a:rPr>
              <a:t> </a:t>
            </a:r>
            <a:r>
              <a:rPr lang="en-US" altLang="ko-KR" sz="1600">
                <a:latin typeface="+mn-ea"/>
              </a:rPr>
              <a:t>file</a:t>
            </a:r>
            <a:r>
              <a:rPr lang="ko-KR" altLang="en-US" sz="1600">
                <a:latin typeface="+mn-ea"/>
              </a:rPr>
              <a:t> 업로드 기능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97890B-1E9C-F5D7-DA19-C9D8D3AA5003}"/>
              </a:ext>
            </a:extLst>
          </p:cNvPr>
          <p:cNvSpPr txBox="1"/>
          <p:nvPr/>
        </p:nvSpPr>
        <p:spPr>
          <a:xfrm>
            <a:off x="955589" y="6031080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index.html (</a:t>
            </a:r>
            <a:r>
              <a:rPr lang="ko-KR" altLang="en-US" sz="1200">
                <a:solidFill>
                  <a:srgbClr val="FF0000"/>
                </a:solidFill>
              </a:rPr>
              <a:t>내부 </a:t>
            </a:r>
            <a:r>
              <a:rPr lang="en-US" altLang="ko-KR" sz="1200">
                <a:solidFill>
                  <a:srgbClr val="FF0000"/>
                </a:solidFill>
              </a:rPr>
              <a:t>JS)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768406-8C24-C8ED-A2B6-3417D186A20E}"/>
              </a:ext>
            </a:extLst>
          </p:cNvPr>
          <p:cNvSpPr txBox="1"/>
          <p:nvPr/>
        </p:nvSpPr>
        <p:spPr>
          <a:xfrm>
            <a:off x="7530087" y="6031079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5116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7438EF-92D3-9CE2-2D0F-B8FB573EA9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73" t="2574" r="12504" b="2690"/>
          <a:stretch/>
        </p:blipFill>
        <p:spPr>
          <a:xfrm>
            <a:off x="4275221" y="176463"/>
            <a:ext cx="3497179" cy="636540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8019F6-90FF-E7E8-D232-95237165DD16}"/>
              </a:ext>
            </a:extLst>
          </p:cNvPr>
          <p:cNvSpPr txBox="1"/>
          <p:nvPr/>
        </p:nvSpPr>
        <p:spPr>
          <a:xfrm>
            <a:off x="630936" y="914806"/>
            <a:ext cx="31912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1</a:t>
            </a:r>
            <a:r>
              <a:rPr lang="ko-KR" altLang="en-US" sz="1600">
                <a:latin typeface="+mn-ea"/>
              </a:rPr>
              <a:t>명의 사람에 대한 질병 리스트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0CE86-5866-8C94-EDA8-B0702535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884A1A-0FC5-2F13-4F38-FDBF371761D7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disease_trait.html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2965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3DF85DA-578C-BBFF-1620-240E5B8C78F8}"/>
              </a:ext>
            </a:extLst>
          </p:cNvPr>
          <p:cNvSpPr/>
          <p:nvPr/>
        </p:nvSpPr>
        <p:spPr>
          <a:xfrm>
            <a:off x="693821" y="1008806"/>
            <a:ext cx="10804358" cy="5017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0CE86-5866-8C94-EDA8-B0702535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6DA168-BBF4-FB97-C659-2BABF87A273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disease_trait.html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F4A85A-A2DC-3F65-46FF-D47931C3E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11" y="4698733"/>
            <a:ext cx="10186965" cy="985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E68947-A04F-C60A-2B0A-02DB2D183B09}"/>
              </a:ext>
            </a:extLst>
          </p:cNvPr>
          <p:cNvSpPr txBox="1"/>
          <p:nvPr/>
        </p:nvSpPr>
        <p:spPr>
          <a:xfrm>
            <a:off x="7592131" y="5684569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EBDBBCD-CF6C-F806-15DA-03D044A2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11" y="1401008"/>
            <a:ext cx="8169678" cy="29560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A6087-FD5C-47CF-3BA0-9695CDD0CBE1}"/>
              </a:ext>
            </a:extLst>
          </p:cNvPr>
          <p:cNvSpPr txBox="1"/>
          <p:nvPr/>
        </p:nvSpPr>
        <p:spPr>
          <a:xfrm>
            <a:off x="5502851" y="4357085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disease_trait.html (</a:t>
            </a:r>
            <a:r>
              <a:rPr lang="ko-KR" altLang="en-US" sz="1200">
                <a:solidFill>
                  <a:srgbClr val="FF0000"/>
                </a:solidFill>
              </a:rPr>
              <a:t>내부 </a:t>
            </a:r>
            <a:r>
              <a:rPr lang="en-US" altLang="ko-KR" sz="1200">
                <a:solidFill>
                  <a:srgbClr val="FF0000"/>
                </a:solidFill>
              </a:rPr>
              <a:t>JS)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8B214-0B43-8C31-FD91-06A6CAFC9DE3}"/>
              </a:ext>
            </a:extLst>
          </p:cNvPr>
          <p:cNvSpPr txBox="1"/>
          <p:nvPr/>
        </p:nvSpPr>
        <p:spPr>
          <a:xfrm>
            <a:off x="1046511" y="1062454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tabulator</a:t>
            </a:r>
            <a:r>
              <a:rPr lang="ko-KR" altLang="en-US" sz="1600">
                <a:latin typeface="+mn-ea"/>
              </a:rPr>
              <a:t>활용하여 테이블로 화면 출력</a:t>
            </a:r>
          </a:p>
        </p:txBody>
      </p:sp>
    </p:spTree>
    <p:extLst>
      <p:ext uri="{BB962C8B-B14F-4D97-AF65-F5344CB8AC3E}">
        <p14:creationId xmlns:p14="http://schemas.microsoft.com/office/powerpoint/2010/main" val="295748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34D7ACD-3B26-92D0-7000-0870938DFFD9}"/>
              </a:ext>
            </a:extLst>
          </p:cNvPr>
          <p:cNvSpPr/>
          <p:nvPr/>
        </p:nvSpPr>
        <p:spPr>
          <a:xfrm>
            <a:off x="350884" y="4428843"/>
            <a:ext cx="10929826" cy="1869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4AD8248-F948-8921-0C4B-827180AB457F}"/>
              </a:ext>
            </a:extLst>
          </p:cNvPr>
          <p:cNvSpPr/>
          <p:nvPr/>
        </p:nvSpPr>
        <p:spPr>
          <a:xfrm>
            <a:off x="350884" y="2798217"/>
            <a:ext cx="10929826" cy="1083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5A2028-4A6F-F3D4-F24F-F0A0385F5A63}"/>
              </a:ext>
            </a:extLst>
          </p:cNvPr>
          <p:cNvSpPr/>
          <p:nvPr/>
        </p:nvSpPr>
        <p:spPr>
          <a:xfrm>
            <a:off x="350885" y="1215685"/>
            <a:ext cx="4547686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4E8FF-CE14-944C-8EFC-109DFD8A57B4}"/>
              </a:ext>
            </a:extLst>
          </p:cNvPr>
          <p:cNvSpPr txBox="1"/>
          <p:nvPr/>
        </p:nvSpPr>
        <p:spPr>
          <a:xfrm>
            <a:off x="0" y="0"/>
            <a:ext cx="3044952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2.dbsnp (raw : </a:t>
            </a: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ncbi)</a:t>
            </a:r>
            <a:endParaRPr kumimoji="0" lang="en-US" altLang="ko-KR" sz="240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MesloLGS NF" panose="020B060903080402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EA61CD-B376-EC2C-444B-3A22BC0D0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146" y="3386"/>
            <a:ext cx="1955854" cy="1045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21E6C-34E7-CD8E-6614-FB7B2CE34C1A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E41D2-CD16-307F-89E6-D3E460439B78}"/>
              </a:ext>
            </a:extLst>
          </p:cNvPr>
          <p:cNvSpPr txBox="1"/>
          <p:nvPr/>
        </p:nvSpPr>
        <p:spPr>
          <a:xfrm>
            <a:off x="351512" y="2833932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split.sh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A8A3BC6-7950-BF34-0154-E4DCCD5F5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106" y="2855453"/>
            <a:ext cx="3905250" cy="9620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316C39-72E6-1852-CF3F-8BA42A14A427}"/>
              </a:ext>
            </a:extLst>
          </p:cNvPr>
          <p:cNvSpPr txBox="1"/>
          <p:nvPr/>
        </p:nvSpPr>
        <p:spPr>
          <a:xfrm>
            <a:off x="6611647" y="2967133"/>
            <a:ext cx="421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sed</a:t>
            </a:r>
            <a:r>
              <a:rPr lang="ko-KR" altLang="en-US"/>
              <a:t>로 </a:t>
            </a:r>
            <a:r>
              <a:rPr lang="en-US" altLang="ko-KR"/>
              <a:t>chrom_id</a:t>
            </a:r>
            <a:r>
              <a:rPr lang="ko-KR" altLang="en-US"/>
              <a:t>별 자르기</a:t>
            </a:r>
            <a:endParaRPr lang="en-US" altLang="ko-KR"/>
          </a:p>
          <a:p>
            <a:r>
              <a:rPr lang="en-US" altLang="ko-KR"/>
              <a:t>split</a:t>
            </a:r>
            <a:r>
              <a:rPr lang="ko-KR" altLang="en-US"/>
              <a:t>으로 </a:t>
            </a:r>
            <a:r>
              <a:rPr lang="en-US" altLang="ko-KR"/>
              <a:t>db</a:t>
            </a:r>
            <a:r>
              <a:rPr lang="ko-KR" altLang="en-US"/>
              <a:t>적재 가능한 크기씩 자르기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62C327-96E1-89B5-A67D-521ACBC0F5A4}"/>
              </a:ext>
            </a:extLst>
          </p:cNvPr>
          <p:cNvSpPr txBox="1"/>
          <p:nvPr/>
        </p:nvSpPr>
        <p:spPr>
          <a:xfrm>
            <a:off x="351512" y="4543286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insert_dbsnp.py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C9C317-0422-3BD3-3305-CA85862084B0}"/>
              </a:ext>
            </a:extLst>
          </p:cNvPr>
          <p:cNvSpPr txBox="1"/>
          <p:nvPr/>
        </p:nvSpPr>
        <p:spPr>
          <a:xfrm>
            <a:off x="2139106" y="5857739"/>
            <a:ext cx="5956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rsID_ALT </a:t>
            </a:r>
            <a:r>
              <a:rPr lang="ko-KR" altLang="en-US"/>
              <a:t>와 </a:t>
            </a:r>
            <a:r>
              <a:rPr lang="en-US" altLang="ko-KR"/>
              <a:t>connect_key</a:t>
            </a:r>
            <a:r>
              <a:rPr lang="ko-KR" altLang="en-US"/>
              <a:t>를 추가한 </a:t>
            </a:r>
            <a:r>
              <a:rPr lang="en-US" altLang="ko-KR"/>
              <a:t>dataframe</a:t>
            </a:r>
            <a:r>
              <a:rPr lang="ko-KR" altLang="en-US"/>
              <a:t>을 </a:t>
            </a:r>
            <a:r>
              <a:rPr lang="en-US" altLang="ko-KR"/>
              <a:t>DB</a:t>
            </a:r>
            <a:r>
              <a:rPr lang="ko-KR" altLang="en-US"/>
              <a:t>적재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6CB1E-97E2-2C5D-A52F-A06D8E8E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B41F653-910D-7A0E-2D74-01F53B1C9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395" y="1324642"/>
            <a:ext cx="21717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64087E0-9A5D-BC61-E008-4AFC2E922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920" y="5375629"/>
            <a:ext cx="9589680" cy="45952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AF09FF-9CEB-C4C1-20D6-EC9214ABDC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5920" y="4929557"/>
            <a:ext cx="9589680" cy="34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679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76537-D09C-F05B-A3DD-54FDFB5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0F4063-A4B4-5155-7CB6-E51F22BE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695" y="0"/>
            <a:ext cx="4034609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6D30993-AB07-ECDA-B9E2-13BAEF022A22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overview.html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1E7FA7-145E-B949-087F-32B6F1C33D17}"/>
              </a:ext>
            </a:extLst>
          </p:cNvPr>
          <p:cNvSpPr txBox="1"/>
          <p:nvPr/>
        </p:nvSpPr>
        <p:spPr>
          <a:xfrm>
            <a:off x="356035" y="1405532"/>
            <a:ext cx="34107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+mn-ea"/>
              </a:rPr>
              <a:t>질병명을 </a:t>
            </a:r>
            <a:r>
              <a:rPr lang="en-US" altLang="ko-KR" sz="1600">
                <a:latin typeface="+mn-ea"/>
              </a:rPr>
              <a:t>input</a:t>
            </a:r>
            <a:r>
              <a:rPr lang="ko-KR" altLang="en-US" sz="1600">
                <a:latin typeface="+mn-ea"/>
              </a:rPr>
              <a:t>으로 하여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medline</a:t>
            </a:r>
            <a:r>
              <a:rPr lang="ko-KR" altLang="en-US" sz="1600">
                <a:latin typeface="+mn-ea"/>
              </a:rPr>
              <a:t>의 </a:t>
            </a:r>
            <a:r>
              <a:rPr lang="en-US" altLang="ko-KR" sz="1600">
                <a:latin typeface="+mn-ea"/>
              </a:rPr>
              <a:t>summary</a:t>
            </a:r>
            <a:r>
              <a:rPr lang="ko-KR" altLang="en-US" sz="1600">
                <a:latin typeface="+mn-ea"/>
              </a:rPr>
              <a:t>와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annotation_table</a:t>
            </a:r>
            <a:r>
              <a:rPr lang="ko-KR" altLang="en-US" sz="1600">
                <a:latin typeface="+mn-ea"/>
              </a:rPr>
              <a:t>의 </a:t>
            </a:r>
            <a:r>
              <a:rPr lang="en-US" altLang="ko-KR" sz="1600">
                <a:latin typeface="+mn-ea"/>
              </a:rPr>
              <a:t>snps, riskscore, 1kgp</a:t>
            </a:r>
            <a:r>
              <a:rPr lang="ko-KR" altLang="en-US" sz="1600">
                <a:latin typeface="+mn-ea"/>
              </a:rPr>
              <a:t>의 정보 조회</a:t>
            </a:r>
            <a:endParaRPr lang="en-US" altLang="ko-KR" sz="1600">
              <a:latin typeface="+mn-ea"/>
            </a:endParaRPr>
          </a:p>
          <a:p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tkm</a:t>
            </a:r>
            <a:r>
              <a:rPr lang="ko-KR" altLang="en-US" sz="1600">
                <a:latin typeface="+mn-ea"/>
              </a:rPr>
              <a:t>을 </a:t>
            </a:r>
            <a:r>
              <a:rPr lang="en-US" altLang="ko-KR" sz="1600">
                <a:latin typeface="+mn-ea"/>
              </a:rPr>
              <a:t>input</a:t>
            </a:r>
            <a:r>
              <a:rPr lang="ko-KR" altLang="en-US" sz="1600">
                <a:latin typeface="+mn-ea"/>
              </a:rPr>
              <a:t>으로 하여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medicine</a:t>
            </a:r>
            <a:r>
              <a:rPr lang="ko-KR" altLang="en-US" sz="1600">
                <a:latin typeface="+mn-ea"/>
              </a:rPr>
              <a:t>의 정보 조회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57B341-78D2-CFDD-19A3-C1BD5E569635}"/>
              </a:ext>
            </a:extLst>
          </p:cNvPr>
          <p:cNvSpPr/>
          <p:nvPr/>
        </p:nvSpPr>
        <p:spPr>
          <a:xfrm>
            <a:off x="4078695" y="1005840"/>
            <a:ext cx="4034609" cy="1815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1C60E1B-FD1F-763D-8600-6DDE6D31F2BE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8113304" y="1911096"/>
            <a:ext cx="1048984" cy="2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4FA976E-C44F-5ED2-7FE9-5CE204A4491F}"/>
              </a:ext>
            </a:extLst>
          </p:cNvPr>
          <p:cNvSpPr txBox="1"/>
          <p:nvPr/>
        </p:nvSpPr>
        <p:spPr>
          <a:xfrm>
            <a:off x="9162288" y="1726430"/>
            <a:ext cx="106484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igsr.html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388474-36EA-824B-4187-FD6EEDEADDA4}"/>
              </a:ext>
            </a:extLst>
          </p:cNvPr>
          <p:cNvSpPr/>
          <p:nvPr/>
        </p:nvSpPr>
        <p:spPr>
          <a:xfrm>
            <a:off x="4078695" y="4322064"/>
            <a:ext cx="4034609" cy="1091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DC055AE-E90A-B64A-CDCC-9328B50B24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113304" y="4867656"/>
            <a:ext cx="10489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E808CA-5133-255F-65F9-FF003E81B8DF}"/>
              </a:ext>
            </a:extLst>
          </p:cNvPr>
          <p:cNvSpPr txBox="1"/>
          <p:nvPr/>
        </p:nvSpPr>
        <p:spPr>
          <a:xfrm>
            <a:off x="9162288" y="4682990"/>
            <a:ext cx="121853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oasis.html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301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890099-FB69-D2CF-25FD-B283F8C1A50F}"/>
              </a:ext>
            </a:extLst>
          </p:cNvPr>
          <p:cNvSpPr/>
          <p:nvPr/>
        </p:nvSpPr>
        <p:spPr>
          <a:xfrm>
            <a:off x="693821" y="685800"/>
            <a:ext cx="10804358" cy="551446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BCB656F-067D-80A6-8DF5-A7935A39E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91"/>
          <a:stretch/>
        </p:blipFill>
        <p:spPr>
          <a:xfrm>
            <a:off x="1887435" y="3585372"/>
            <a:ext cx="8588466" cy="2229885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676537-D09C-F05B-A3DD-54FDFB53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7660E9-AA25-858B-9237-FB0F40B81C1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overview.html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272B9-A5D8-254F-B96D-150D38D4E75C}"/>
              </a:ext>
            </a:extLst>
          </p:cNvPr>
          <p:cNvSpPr txBox="1"/>
          <p:nvPr/>
        </p:nvSpPr>
        <p:spPr>
          <a:xfrm>
            <a:off x="6762563" y="5815257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AD87DE-81D9-0552-8037-1AAB6664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435" y="1183997"/>
            <a:ext cx="7306695" cy="20672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E59E4-515F-4724-DE04-898A692119E2}"/>
              </a:ext>
            </a:extLst>
          </p:cNvPr>
          <p:cNvSpPr txBox="1"/>
          <p:nvPr/>
        </p:nvSpPr>
        <p:spPr>
          <a:xfrm>
            <a:off x="5480792" y="3251210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overview.html (</a:t>
            </a:r>
            <a:r>
              <a:rPr lang="ko-KR" altLang="en-US" sz="1200">
                <a:solidFill>
                  <a:srgbClr val="FF0000"/>
                </a:solidFill>
              </a:rPr>
              <a:t>내부</a:t>
            </a:r>
            <a:r>
              <a:rPr lang="en-US" altLang="ko-KR" sz="1200">
                <a:solidFill>
                  <a:srgbClr val="FF0000"/>
                </a:solidFill>
              </a:rPr>
              <a:t>JS)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68A573-EE86-DBE6-C116-FCCF79DAEC25}"/>
              </a:ext>
            </a:extLst>
          </p:cNvPr>
          <p:cNvSpPr txBox="1"/>
          <p:nvPr/>
        </p:nvSpPr>
        <p:spPr>
          <a:xfrm>
            <a:off x="1887435" y="845443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tabulator</a:t>
            </a:r>
            <a:r>
              <a:rPr lang="ko-KR" altLang="en-US" sz="1600">
                <a:latin typeface="+mn-ea"/>
              </a:rPr>
              <a:t>활용하여 테이블로 화면 출력</a:t>
            </a:r>
          </a:p>
        </p:txBody>
      </p:sp>
    </p:spTree>
    <p:extLst>
      <p:ext uri="{BB962C8B-B14F-4D97-AF65-F5344CB8AC3E}">
        <p14:creationId xmlns:p14="http://schemas.microsoft.com/office/powerpoint/2010/main" val="2474411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CFDDD9B-6825-08B4-22E4-1520282A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A5976-87AC-C643-1723-1833B798179F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igsr.html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2A335A-CD0F-8A6A-1687-E2BCC994A1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19"/>
          <a:stretch/>
        </p:blipFill>
        <p:spPr>
          <a:xfrm>
            <a:off x="4176444" y="1209365"/>
            <a:ext cx="3839111" cy="433189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C2AC2C-5D5D-94C0-4125-8F41BCDFF090}"/>
              </a:ext>
            </a:extLst>
          </p:cNvPr>
          <p:cNvSpPr txBox="1"/>
          <p:nvPr/>
        </p:nvSpPr>
        <p:spPr>
          <a:xfrm>
            <a:off x="448056" y="1209365"/>
            <a:ext cx="33284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rsID</a:t>
            </a:r>
            <a:r>
              <a:rPr lang="ko-KR" altLang="en-US" sz="1600">
                <a:latin typeface="+mn-ea"/>
              </a:rPr>
              <a:t>를 </a:t>
            </a:r>
            <a:r>
              <a:rPr lang="en-US" altLang="ko-KR" sz="1600">
                <a:latin typeface="+mn-ea"/>
              </a:rPr>
              <a:t>input</a:t>
            </a:r>
            <a:r>
              <a:rPr lang="ko-KR" altLang="en-US" sz="1600">
                <a:latin typeface="+mn-ea"/>
              </a:rPr>
              <a:t>으로 하여 </a:t>
            </a:r>
            <a:endParaRPr lang="en-US" altLang="ko-KR" sz="1600">
              <a:latin typeface="+mn-ea"/>
            </a:endParaRPr>
          </a:p>
          <a:p>
            <a:r>
              <a:rPr lang="ko-KR" altLang="en-US" sz="1600">
                <a:latin typeface="+mn-ea"/>
              </a:rPr>
              <a:t>최종테이블의 인종별 분포도 조회</a:t>
            </a:r>
          </a:p>
        </p:txBody>
      </p:sp>
    </p:spTree>
    <p:extLst>
      <p:ext uri="{BB962C8B-B14F-4D97-AF65-F5344CB8AC3E}">
        <p14:creationId xmlns:p14="http://schemas.microsoft.com/office/powerpoint/2010/main" val="12130993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B0EBA44-3BC2-360F-2508-3F68238C371E}"/>
              </a:ext>
            </a:extLst>
          </p:cNvPr>
          <p:cNvSpPr/>
          <p:nvPr/>
        </p:nvSpPr>
        <p:spPr>
          <a:xfrm>
            <a:off x="693821" y="1014662"/>
            <a:ext cx="10804358" cy="4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CFDDD9B-6825-08B4-22E4-1520282A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63</a:t>
            </a:fld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6A5976-87AC-C643-1723-1833B798179F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igsr.html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16C1E-9242-D9B7-BDED-6FE10E78E3A3}"/>
              </a:ext>
            </a:extLst>
          </p:cNvPr>
          <p:cNvSpPr txBox="1"/>
          <p:nvPr/>
        </p:nvSpPr>
        <p:spPr>
          <a:xfrm>
            <a:off x="7118091" y="5476807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42F2920-1B9C-B209-75E0-42CC4F540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71" y="4371208"/>
            <a:ext cx="9470858" cy="11055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0A50FD2-8480-AFA1-0968-B621B9E09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71" y="1574373"/>
            <a:ext cx="4791744" cy="241016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473F377-7D66-EEF9-9CA7-E3A196D4792F}"/>
              </a:ext>
            </a:extLst>
          </p:cNvPr>
          <p:cNvSpPr txBox="1"/>
          <p:nvPr/>
        </p:nvSpPr>
        <p:spPr>
          <a:xfrm>
            <a:off x="2438977" y="3955709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igsr.html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내부 </a:t>
            </a:r>
            <a:r>
              <a:rPr lang="en-US" altLang="ko-KR" sz="1200">
                <a:solidFill>
                  <a:srgbClr val="FF0000"/>
                </a:solidFill>
              </a:rPr>
              <a:t>JS)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002A1A-D7F0-94AF-C0A4-3059ABA719F9}"/>
              </a:ext>
            </a:extLst>
          </p:cNvPr>
          <p:cNvSpPr txBox="1"/>
          <p:nvPr/>
        </p:nvSpPr>
        <p:spPr>
          <a:xfrm>
            <a:off x="1360571" y="1235819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tabulator</a:t>
            </a:r>
            <a:r>
              <a:rPr lang="ko-KR" altLang="en-US" sz="1600">
                <a:latin typeface="+mn-ea"/>
              </a:rPr>
              <a:t>활용하여 테이블로 화면 출력</a:t>
            </a:r>
          </a:p>
        </p:txBody>
      </p:sp>
    </p:spTree>
    <p:extLst>
      <p:ext uri="{BB962C8B-B14F-4D97-AF65-F5344CB8AC3E}">
        <p14:creationId xmlns:p14="http://schemas.microsoft.com/office/powerpoint/2010/main" val="3642184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A9856-804D-253C-B2F0-073AA6F8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A6E4AA-FE10-2D04-7D07-67964F9496C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oasis.html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997600-4C36-D0F6-1AC7-540265849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48" y="556811"/>
            <a:ext cx="8087854" cy="574437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E7613A-92CA-3F43-5BA6-170E2871D594}"/>
              </a:ext>
            </a:extLst>
          </p:cNvPr>
          <p:cNvSpPr txBox="1"/>
          <p:nvPr/>
        </p:nvSpPr>
        <p:spPr>
          <a:xfrm>
            <a:off x="83635" y="800880"/>
            <a:ext cx="304361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+mn-ea"/>
              </a:rPr>
              <a:t>질병명을 </a:t>
            </a:r>
            <a:r>
              <a:rPr lang="en-US" altLang="ko-KR" sz="1600">
                <a:latin typeface="+mn-ea"/>
              </a:rPr>
              <a:t>input</a:t>
            </a:r>
            <a:r>
              <a:rPr lang="ko-KR" altLang="en-US" sz="1600">
                <a:latin typeface="+mn-ea"/>
              </a:rPr>
              <a:t>으로 하여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oasis</a:t>
            </a:r>
            <a:r>
              <a:rPr lang="ko-KR" altLang="en-US" sz="1600">
                <a:latin typeface="+mn-ea"/>
              </a:rPr>
              <a:t>의 임상</a:t>
            </a:r>
            <a:r>
              <a:rPr lang="en-US" altLang="ko-KR" sz="1600">
                <a:latin typeface="+mn-ea"/>
              </a:rPr>
              <a:t>, </a:t>
            </a:r>
            <a:r>
              <a:rPr lang="ko-KR" altLang="en-US" sz="1600">
                <a:latin typeface="+mn-ea"/>
              </a:rPr>
              <a:t>전임상 정보 조회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reference</a:t>
            </a:r>
            <a:r>
              <a:rPr lang="ko-KR" altLang="en-US" sz="1600">
                <a:latin typeface="+mn-ea"/>
              </a:rPr>
              <a:t>의 정보 조회</a:t>
            </a:r>
          </a:p>
        </p:txBody>
      </p:sp>
    </p:spTree>
    <p:extLst>
      <p:ext uri="{BB962C8B-B14F-4D97-AF65-F5344CB8AC3E}">
        <p14:creationId xmlns:p14="http://schemas.microsoft.com/office/powerpoint/2010/main" val="744096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892DEE-E21A-6570-3ED6-F0ABFD511F50}"/>
              </a:ext>
            </a:extLst>
          </p:cNvPr>
          <p:cNvSpPr/>
          <p:nvPr/>
        </p:nvSpPr>
        <p:spPr>
          <a:xfrm>
            <a:off x="693821" y="1014662"/>
            <a:ext cx="10804358" cy="48286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3DE81C-0859-25A5-B98E-55DE7DF3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BF0B19-E9DC-883B-EAB8-EBC31334F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9" t="4771"/>
          <a:stretch/>
        </p:blipFill>
        <p:spPr>
          <a:xfrm>
            <a:off x="1400371" y="4475183"/>
            <a:ext cx="9738729" cy="10016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BA2173-7E37-27D4-954D-CB4BB00A7BC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oasis.html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44941-9A5E-1B9E-F6B7-2FE5C058E73C}"/>
              </a:ext>
            </a:extLst>
          </p:cNvPr>
          <p:cNvSpPr txBox="1"/>
          <p:nvPr/>
        </p:nvSpPr>
        <p:spPr>
          <a:xfrm>
            <a:off x="7425762" y="5476807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212D918-A961-A436-E662-302E453F9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371" y="1621562"/>
            <a:ext cx="8011643" cy="23911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8D532-190A-4E1D-6FD5-BF0FB91EAE03}"/>
              </a:ext>
            </a:extLst>
          </p:cNvPr>
          <p:cNvSpPr txBox="1"/>
          <p:nvPr/>
        </p:nvSpPr>
        <p:spPr>
          <a:xfrm>
            <a:off x="5698676" y="3966927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oasis.html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내부 </a:t>
            </a:r>
            <a:r>
              <a:rPr lang="en-US" altLang="ko-KR" sz="1200">
                <a:solidFill>
                  <a:srgbClr val="FF0000"/>
                </a:solidFill>
              </a:rPr>
              <a:t>JS)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56797B-7067-8FCA-C1C3-72C09705ABCD}"/>
              </a:ext>
            </a:extLst>
          </p:cNvPr>
          <p:cNvSpPr txBox="1"/>
          <p:nvPr/>
        </p:nvSpPr>
        <p:spPr>
          <a:xfrm>
            <a:off x="1400371" y="1283008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tabulator</a:t>
            </a:r>
            <a:r>
              <a:rPr lang="ko-KR" altLang="en-US" sz="1600">
                <a:latin typeface="+mn-ea"/>
              </a:rPr>
              <a:t>활용하여 테이블로 화면 출력</a:t>
            </a:r>
          </a:p>
        </p:txBody>
      </p:sp>
    </p:spTree>
    <p:extLst>
      <p:ext uri="{BB962C8B-B14F-4D97-AF65-F5344CB8AC3E}">
        <p14:creationId xmlns:p14="http://schemas.microsoft.com/office/powerpoint/2010/main" val="9176783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1D6257-AE9D-7E10-2F06-F792F4C9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AFB3BA-DC48-7478-B889-B7248825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13" y="0"/>
            <a:ext cx="6426926" cy="6858000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8CD36B-BDFE-15D7-31AB-F9BECE095F24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scientific_detail.html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C97755-2EEB-06C4-7083-1A33702CD075}"/>
              </a:ext>
            </a:extLst>
          </p:cNvPr>
          <p:cNvSpPr/>
          <p:nvPr/>
        </p:nvSpPr>
        <p:spPr>
          <a:xfrm>
            <a:off x="3604913" y="1697736"/>
            <a:ext cx="6426926" cy="2599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0FD4FC9-69D4-18FE-410F-77328440A20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10031839" y="2997708"/>
            <a:ext cx="7049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E36D6B-CA01-A28D-CCE3-AF689A925C9B}"/>
              </a:ext>
            </a:extLst>
          </p:cNvPr>
          <p:cNvSpPr txBox="1"/>
          <p:nvPr/>
        </p:nvSpPr>
        <p:spPr>
          <a:xfrm>
            <a:off x="10736762" y="2813042"/>
            <a:ext cx="11448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ncbi.html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AD12C6-5477-9F7E-F9E6-A4D84983529C}"/>
              </a:ext>
            </a:extLst>
          </p:cNvPr>
          <p:cNvSpPr txBox="1"/>
          <p:nvPr/>
        </p:nvSpPr>
        <p:spPr>
          <a:xfrm>
            <a:off x="202507" y="1000385"/>
            <a:ext cx="28424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latin typeface="+mn-ea"/>
              </a:rPr>
              <a:t>질병명을 </a:t>
            </a:r>
            <a:r>
              <a:rPr lang="en-US" altLang="ko-KR" sz="1600">
                <a:latin typeface="+mn-ea"/>
              </a:rPr>
              <a:t>input</a:t>
            </a:r>
            <a:r>
              <a:rPr lang="ko-KR" altLang="en-US" sz="1600">
                <a:latin typeface="+mn-ea"/>
              </a:rPr>
              <a:t>으로 하여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medline</a:t>
            </a:r>
            <a:r>
              <a:rPr lang="ko-KR" altLang="en-US" sz="1600">
                <a:latin typeface="+mn-ea"/>
              </a:rPr>
              <a:t>의 </a:t>
            </a:r>
            <a:r>
              <a:rPr lang="en-US" altLang="ko-KR" sz="1600">
                <a:latin typeface="+mn-ea"/>
              </a:rPr>
              <a:t>summary</a:t>
            </a:r>
            <a:r>
              <a:rPr lang="ko-KR" altLang="en-US" sz="1600">
                <a:latin typeface="+mn-ea"/>
              </a:rPr>
              <a:t>와</a:t>
            </a:r>
            <a:endParaRPr lang="en-US" altLang="ko-KR" sz="1600">
              <a:latin typeface="+mn-ea"/>
            </a:endParaRPr>
          </a:p>
          <a:p>
            <a:r>
              <a:rPr lang="en-US" altLang="ko-KR" sz="1600">
                <a:latin typeface="+mn-ea"/>
              </a:rPr>
              <a:t>annotation_table</a:t>
            </a:r>
            <a:r>
              <a:rPr lang="ko-KR" altLang="en-US" sz="1600">
                <a:latin typeface="+mn-ea"/>
              </a:rPr>
              <a:t>의</a:t>
            </a:r>
            <a:r>
              <a:rPr lang="en-US" altLang="ko-KR" sz="1600">
                <a:latin typeface="+mn-ea"/>
              </a:rPr>
              <a:t> scientific detail</a:t>
            </a:r>
            <a:r>
              <a:rPr lang="ko-KR" altLang="en-US" sz="1600">
                <a:latin typeface="+mn-ea"/>
              </a:rPr>
              <a:t>과 </a:t>
            </a:r>
            <a:r>
              <a:rPr lang="en-US" altLang="ko-KR" sz="1600">
                <a:latin typeface="+mn-ea"/>
              </a:rPr>
              <a:t>reference</a:t>
            </a:r>
            <a:r>
              <a:rPr lang="ko-KR" altLang="en-US" sz="1600">
                <a:latin typeface="+mn-ea"/>
              </a:rPr>
              <a:t> 조회</a:t>
            </a:r>
            <a:endParaRPr lang="en-US" altLang="ko-KR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902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1B8569-46E7-BBD6-A683-5E9AC6B9D803}"/>
              </a:ext>
            </a:extLst>
          </p:cNvPr>
          <p:cNvSpPr/>
          <p:nvPr/>
        </p:nvSpPr>
        <p:spPr>
          <a:xfrm>
            <a:off x="693821" y="740664"/>
            <a:ext cx="10804358" cy="56059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1C376F1-779B-6FA4-AC85-D790110D82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"/>
          <a:stretch/>
        </p:blipFill>
        <p:spPr>
          <a:xfrm>
            <a:off x="1576268" y="4538462"/>
            <a:ext cx="9039463" cy="141079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CD60D4-E22A-024B-E988-4CB7C91A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67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B787F06-F83A-8D14-5D7F-FB1EC332CFE1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scientific_detail.html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E1D71-C386-AF88-612C-0B6D17AA98C3}"/>
              </a:ext>
            </a:extLst>
          </p:cNvPr>
          <p:cNvSpPr txBox="1"/>
          <p:nvPr/>
        </p:nvSpPr>
        <p:spPr>
          <a:xfrm>
            <a:off x="6902393" y="5949252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84715-C484-1BE7-0E18-B6D500337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268" y="1191031"/>
            <a:ext cx="8192643" cy="2810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91128-C4B8-F01A-4A9D-4DDEA1B9319A}"/>
              </a:ext>
            </a:extLst>
          </p:cNvPr>
          <p:cNvSpPr txBox="1"/>
          <p:nvPr/>
        </p:nvSpPr>
        <p:spPr>
          <a:xfrm>
            <a:off x="6055573" y="4002643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scientific_detail.html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(</a:t>
            </a:r>
            <a:r>
              <a:rPr lang="ko-KR" altLang="en-US" sz="1200">
                <a:solidFill>
                  <a:srgbClr val="FF0000"/>
                </a:solidFill>
              </a:rPr>
              <a:t>내부 </a:t>
            </a:r>
            <a:r>
              <a:rPr lang="en-US" altLang="ko-KR" sz="1200">
                <a:solidFill>
                  <a:srgbClr val="FF0000"/>
                </a:solidFill>
              </a:rPr>
              <a:t>JS)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54676-2263-31C1-A00B-885B70FE1C70}"/>
              </a:ext>
            </a:extLst>
          </p:cNvPr>
          <p:cNvSpPr txBox="1"/>
          <p:nvPr/>
        </p:nvSpPr>
        <p:spPr>
          <a:xfrm>
            <a:off x="1576268" y="892344"/>
            <a:ext cx="371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tabulator</a:t>
            </a:r>
            <a:r>
              <a:rPr lang="ko-KR" altLang="en-US" sz="1600">
                <a:latin typeface="+mn-ea"/>
              </a:rPr>
              <a:t>활용하여 테이블로 화면 출력</a:t>
            </a:r>
          </a:p>
        </p:txBody>
      </p:sp>
    </p:spTree>
    <p:extLst>
      <p:ext uri="{BB962C8B-B14F-4D97-AF65-F5344CB8AC3E}">
        <p14:creationId xmlns:p14="http://schemas.microsoft.com/office/powerpoint/2010/main" val="12299042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C12450-4219-A3B2-2A42-F057195D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38780E-8B8B-BDF5-3F40-21FF5A9E1B33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ncbi.html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F7118F5-D5BF-819B-B6F8-608AB43C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1" y="3096126"/>
            <a:ext cx="9816758" cy="66574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5D6344-8C37-019F-719D-DA8BF882A4DD}"/>
              </a:ext>
            </a:extLst>
          </p:cNvPr>
          <p:cNvSpPr txBox="1"/>
          <p:nvPr/>
        </p:nvSpPr>
        <p:spPr>
          <a:xfrm>
            <a:off x="0" y="750214"/>
            <a:ext cx="28825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gene Summary</a:t>
            </a:r>
          </a:p>
        </p:txBody>
      </p:sp>
    </p:spTree>
    <p:extLst>
      <p:ext uri="{BB962C8B-B14F-4D97-AF65-F5344CB8AC3E}">
        <p14:creationId xmlns:p14="http://schemas.microsoft.com/office/powerpoint/2010/main" val="261929395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0BB629B-20D3-255B-5B6E-37B633C15D70}"/>
              </a:ext>
            </a:extLst>
          </p:cNvPr>
          <p:cNvSpPr/>
          <p:nvPr/>
        </p:nvSpPr>
        <p:spPr>
          <a:xfrm>
            <a:off x="693821" y="1014662"/>
            <a:ext cx="10804358" cy="5623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CD3DA-C868-EB56-B473-3A206193C64E}"/>
              </a:ext>
            </a:extLst>
          </p:cNvPr>
          <p:cNvSpPr txBox="1"/>
          <p:nvPr/>
        </p:nvSpPr>
        <p:spPr>
          <a:xfrm>
            <a:off x="2099705" y="4348302"/>
            <a:ext cx="732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ncbi</a:t>
            </a:r>
            <a:r>
              <a:rPr lang="ko-KR" altLang="en-US" sz="1600">
                <a:latin typeface="+mn-ea"/>
              </a:rPr>
              <a:t>의 경우 </a:t>
            </a:r>
            <a:r>
              <a:rPr lang="en-US" altLang="ko-KR" sz="1600">
                <a:latin typeface="+mn-ea"/>
              </a:rPr>
              <a:t>input</a:t>
            </a:r>
            <a:r>
              <a:rPr lang="ko-KR" altLang="en-US" sz="1600">
                <a:latin typeface="+mn-ea"/>
              </a:rPr>
              <a:t>이 </a:t>
            </a:r>
            <a:r>
              <a:rPr lang="en-US" altLang="ko-KR" sz="1600">
                <a:latin typeface="+mn-ea"/>
              </a:rPr>
              <a:t>null</a:t>
            </a:r>
            <a:r>
              <a:rPr lang="ko-KR" altLang="en-US" sz="1600">
                <a:latin typeface="+mn-ea"/>
              </a:rPr>
              <a:t>일 경우 오류창을 띄우게 함 </a:t>
            </a:r>
            <a:r>
              <a:rPr lang="en-US" altLang="ko-KR" sz="1600">
                <a:latin typeface="+mn-ea"/>
              </a:rPr>
              <a:t>( </a:t>
            </a:r>
            <a:r>
              <a:rPr lang="ko-KR" altLang="en-US" sz="1600">
                <a:latin typeface="+mn-ea"/>
              </a:rPr>
              <a:t>그외 차이점 없음</a:t>
            </a:r>
            <a:r>
              <a:rPr lang="en-US" altLang="ko-KR" sz="1600">
                <a:latin typeface="+mn-ea"/>
              </a:rPr>
              <a:t>)</a:t>
            </a:r>
            <a:endParaRPr lang="ko-KR" altLang="en-US" sz="1600">
              <a:latin typeface="+mn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C6FAF01-8D1B-A0DB-11AA-D21F16CE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9446DA-7FDC-A3DD-A864-F7339F38CE3B}"/>
              </a:ext>
            </a:extLst>
          </p:cNvPr>
          <p:cNvSpPr/>
          <p:nvPr/>
        </p:nvSpPr>
        <p:spPr>
          <a:xfrm>
            <a:off x="0" y="0"/>
            <a:ext cx="2390384" cy="4774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ncbi.html</a:t>
            </a:r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C0676C1-9DD7-504A-67F2-7BAA7619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05" y="4686856"/>
            <a:ext cx="7992590" cy="1400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320713-BE1B-BA49-68DB-AB0261824E45}"/>
              </a:ext>
            </a:extLst>
          </p:cNvPr>
          <p:cNvSpPr txBox="1"/>
          <p:nvPr/>
        </p:nvSpPr>
        <p:spPr>
          <a:xfrm>
            <a:off x="6378957" y="6087226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main.py</a:t>
            </a:r>
            <a:endParaRPr lang="ko-KR" altLang="en-US" sz="120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0AD43F-C678-04F4-21F0-8B0D86E5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705" y="1724066"/>
            <a:ext cx="7546846" cy="22710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CED9A0-C75E-B8EA-6B27-F7199E567A45}"/>
              </a:ext>
            </a:extLst>
          </p:cNvPr>
          <p:cNvSpPr txBox="1"/>
          <p:nvPr/>
        </p:nvSpPr>
        <p:spPr>
          <a:xfrm>
            <a:off x="5933213" y="3963935"/>
            <a:ext cx="37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200">
                <a:solidFill>
                  <a:srgbClr val="FF0000"/>
                </a:solidFill>
              </a:rPr>
              <a:t>ncbi.html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A638F-6109-F3BB-3B91-92BB37867406}"/>
              </a:ext>
            </a:extLst>
          </p:cNvPr>
          <p:cNvSpPr txBox="1"/>
          <p:nvPr/>
        </p:nvSpPr>
        <p:spPr>
          <a:xfrm>
            <a:off x="2099705" y="1391540"/>
            <a:ext cx="732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+mn-ea"/>
              </a:rPr>
              <a:t>JS </a:t>
            </a:r>
            <a:r>
              <a:rPr lang="ko-KR" altLang="en-US" sz="1600">
                <a:latin typeface="+mn-ea"/>
              </a:rPr>
              <a:t>안들어감 </a:t>
            </a:r>
            <a:r>
              <a:rPr lang="en-US" altLang="ko-KR" sz="1600">
                <a:latin typeface="+mn-ea"/>
              </a:rPr>
              <a:t>(only html</a:t>
            </a:r>
            <a:r>
              <a:rPr lang="ko-KR" altLang="en-US" sz="1600">
                <a:latin typeface="+mn-ea"/>
              </a:rPr>
              <a:t>화면 출력</a:t>
            </a:r>
            <a:r>
              <a:rPr lang="en-US" altLang="ko-KR" sz="1600">
                <a:latin typeface="+mn-ea"/>
              </a:rPr>
              <a:t>)</a:t>
            </a:r>
            <a:endParaRPr lang="ko-KR" altLang="en-US" sz="16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73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79A43C-8332-FE41-8143-C5CAEF4E7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7" b="-1"/>
          <a:stretch/>
        </p:blipFill>
        <p:spPr>
          <a:xfrm>
            <a:off x="446887" y="1673707"/>
            <a:ext cx="11298227" cy="9142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078635-D8B5-2531-6B1D-C1FA36F11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38" t="77285" r="7842" b="2601"/>
          <a:stretch/>
        </p:blipFill>
        <p:spPr>
          <a:xfrm>
            <a:off x="1772816" y="3911958"/>
            <a:ext cx="1949006" cy="7055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DB90BC-AECF-7E82-B10D-7974E248504A}"/>
              </a:ext>
            </a:extLst>
          </p:cNvPr>
          <p:cNvCxnSpPr/>
          <p:nvPr/>
        </p:nvCxnSpPr>
        <p:spPr>
          <a:xfrm>
            <a:off x="3948310" y="3996429"/>
            <a:ext cx="27338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8D82DA-6DF7-D211-1ABA-A6B2DE7720E4}"/>
              </a:ext>
            </a:extLst>
          </p:cNvPr>
          <p:cNvSpPr/>
          <p:nvPr/>
        </p:nvSpPr>
        <p:spPr>
          <a:xfrm>
            <a:off x="8882742" y="1673707"/>
            <a:ext cx="2862371" cy="91429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BECCAE-DD0A-E085-F10B-93F8F005B884}"/>
              </a:ext>
            </a:extLst>
          </p:cNvPr>
          <p:cNvSpPr txBox="1"/>
          <p:nvPr/>
        </p:nvSpPr>
        <p:spPr>
          <a:xfrm>
            <a:off x="6908667" y="3856445"/>
            <a:ext cx="23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gwas join</a:t>
            </a:r>
            <a:r>
              <a:rPr lang="ko-KR" altLang="en-US"/>
              <a:t>하는</a:t>
            </a:r>
            <a:r>
              <a:rPr lang="en-US" altLang="ko-KR"/>
              <a:t> key</a:t>
            </a:r>
            <a:r>
              <a:rPr lang="ko-KR" altLang="en-US"/>
              <a:t>값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3AA2AF1-E347-BEBD-F43E-E717A48D594C}"/>
              </a:ext>
            </a:extLst>
          </p:cNvPr>
          <p:cNvCxnSpPr/>
          <p:nvPr/>
        </p:nvCxnSpPr>
        <p:spPr>
          <a:xfrm>
            <a:off x="3948309" y="4534722"/>
            <a:ext cx="27338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137F84-7E94-4D80-D0FE-7A734A10AF7B}"/>
              </a:ext>
            </a:extLst>
          </p:cNvPr>
          <p:cNvSpPr txBox="1"/>
          <p:nvPr/>
        </p:nvSpPr>
        <p:spPr>
          <a:xfrm>
            <a:off x="6908665" y="4388196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vcf join</a:t>
            </a:r>
            <a:r>
              <a:rPr lang="ko-KR" altLang="en-US"/>
              <a:t>하는</a:t>
            </a:r>
            <a:r>
              <a:rPr lang="en-US" altLang="ko-KR"/>
              <a:t> key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E5AFAC-7989-FFD7-E7F6-2B4AD6223327}"/>
              </a:ext>
            </a:extLst>
          </p:cNvPr>
          <p:cNvSpPr txBox="1"/>
          <p:nvPr/>
        </p:nvSpPr>
        <p:spPr>
          <a:xfrm>
            <a:off x="1752683" y="5066472"/>
            <a:ext cx="8161209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dbsnp</a:t>
            </a:r>
            <a:r>
              <a:rPr lang="ko-KR" altLang="en-US"/>
              <a:t>의 데이터를 그대로 가져오지 않고 </a:t>
            </a:r>
            <a:r>
              <a:rPr lang="en-US" altLang="ko-KR"/>
              <a:t>python</a:t>
            </a:r>
            <a:r>
              <a:rPr lang="ko-KR" altLang="en-US"/>
              <a:t>에서 로직을 더하여</a:t>
            </a:r>
            <a:endParaRPr lang="en-US" altLang="ko-KR"/>
          </a:p>
          <a:p>
            <a:r>
              <a:rPr lang="en-US" altLang="ko-KR"/>
              <a:t>rsID_ALT, connect_key</a:t>
            </a:r>
            <a:r>
              <a:rPr lang="ko-KR" altLang="en-US"/>
              <a:t>를 추가하였다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rsID_ALT : rsID,</a:t>
            </a:r>
            <a:r>
              <a:rPr lang="ko-KR" altLang="en-US"/>
              <a:t> </a:t>
            </a:r>
            <a:r>
              <a:rPr lang="en-US" altLang="ko-KR"/>
              <a:t>ALT </a:t>
            </a:r>
            <a:r>
              <a:rPr lang="ko-KR" altLang="en-US"/>
              <a:t>열을 나열한 값으로 </a:t>
            </a:r>
            <a:r>
              <a:rPr lang="en-US" altLang="ko-KR"/>
              <a:t>join</a:t>
            </a:r>
            <a:r>
              <a:rPr lang="ko-KR" altLang="en-US"/>
              <a:t>을 위한 </a:t>
            </a:r>
            <a:r>
              <a:rPr lang="en-US" altLang="ko-KR"/>
              <a:t>key</a:t>
            </a:r>
            <a:r>
              <a:rPr lang="ko-KR" altLang="en-US"/>
              <a:t>값 추가</a:t>
            </a:r>
            <a:endParaRPr lang="en-US" altLang="ko-KR"/>
          </a:p>
          <a:p>
            <a:r>
              <a:rPr lang="en-US" altLang="ko-KR"/>
              <a:t>connect_key : chrom, pos, ref, alt </a:t>
            </a:r>
            <a:r>
              <a:rPr lang="ko-KR" altLang="en-US"/>
              <a:t>열을 나열한 값으로 </a:t>
            </a:r>
            <a:r>
              <a:rPr lang="en-US" altLang="ko-KR"/>
              <a:t>join</a:t>
            </a:r>
            <a:r>
              <a:rPr lang="ko-KR" altLang="en-US"/>
              <a:t>을 위한 </a:t>
            </a:r>
            <a:r>
              <a:rPr lang="en-US" altLang="ko-KR"/>
              <a:t>key</a:t>
            </a:r>
            <a:r>
              <a:rPr lang="ko-KR" altLang="en-US"/>
              <a:t>값 추가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3F63E-8A9F-3094-D936-7B995048EAB6}"/>
              </a:ext>
            </a:extLst>
          </p:cNvPr>
          <p:cNvSpPr txBox="1"/>
          <p:nvPr/>
        </p:nvSpPr>
        <p:spPr>
          <a:xfrm>
            <a:off x="0" y="0"/>
            <a:ext cx="146529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2.dbsnp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8E1AE0-430B-A083-17D5-26D93325DF88}"/>
              </a:ext>
            </a:extLst>
          </p:cNvPr>
          <p:cNvSpPr txBox="1"/>
          <p:nvPr/>
        </p:nvSpPr>
        <p:spPr>
          <a:xfrm flipH="1">
            <a:off x="9465907" y="102817"/>
            <a:ext cx="2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 데이터와의 차이점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54F8B7-9209-AE71-DD11-B65E5801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851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A413D-6875-C73D-F22B-785637C8099C}"/>
              </a:ext>
            </a:extLst>
          </p:cNvPr>
          <p:cNvSpPr txBox="1"/>
          <p:nvPr/>
        </p:nvSpPr>
        <p:spPr>
          <a:xfrm>
            <a:off x="2299929" y="3136612"/>
            <a:ext cx="759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/>
              <a:t>5. docker</a:t>
            </a:r>
            <a:r>
              <a:rPr lang="ko-KR" altLang="en-US" sz="3200" b="1"/>
              <a:t>활용 서버배포</a:t>
            </a:r>
            <a:endParaRPr lang="en-US" altLang="ko-KR" sz="3200" b="1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EFA794-1A38-66A4-55C5-88AE6ADCF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597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767594-A5FF-CECB-30C4-839A0CF4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pPr/>
              <a:t>71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2739A-0351-1E75-2E99-BD5BBFA17CB9}"/>
              </a:ext>
            </a:extLst>
          </p:cNvPr>
          <p:cNvSpPr txBox="1"/>
          <p:nvPr/>
        </p:nvSpPr>
        <p:spPr>
          <a:xfrm>
            <a:off x="2404872" y="1527048"/>
            <a:ext cx="787734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 설치 </a:t>
            </a:r>
            <a:r>
              <a:rPr lang="en-US" altLang="ko-KR"/>
              <a:t>: https://www.docker.com/products/docker-desktop/</a:t>
            </a:r>
          </a:p>
          <a:p>
            <a:r>
              <a:rPr lang="en-US" altLang="ko-KR" dirty="0"/>
              <a:t>docker</a:t>
            </a:r>
            <a:r>
              <a:rPr lang="ko-KR" altLang="en-US" dirty="0"/>
              <a:t> 실행 </a:t>
            </a:r>
            <a:r>
              <a:rPr lang="en-US" altLang="ko-KR" dirty="0"/>
              <a:t>: service start docker</a:t>
            </a:r>
          </a:p>
          <a:p>
            <a:r>
              <a:rPr lang="en-US" altLang="ko-KR" dirty="0"/>
              <a:t>harbor </a:t>
            </a:r>
            <a:r>
              <a:rPr lang="ko-KR" altLang="en-US" dirty="0"/>
              <a:t>실행 </a:t>
            </a:r>
            <a:r>
              <a:rPr lang="en-US" altLang="ko-KR" dirty="0"/>
              <a:t>: cd harbor || docker-compose up</a:t>
            </a:r>
          </a:p>
          <a:p>
            <a:r>
              <a:rPr lang="en-US" altLang="ko-KR" dirty="0"/>
              <a:t>image </a:t>
            </a:r>
            <a:r>
              <a:rPr lang="ko-KR" altLang="en-US" dirty="0"/>
              <a:t>빌드 </a:t>
            </a:r>
            <a:r>
              <a:rPr lang="en-US" altLang="ko-KR" dirty="0"/>
              <a:t>: docker build -t [</a:t>
            </a:r>
            <a:r>
              <a:rPr lang="ko-KR" altLang="en-US" dirty="0"/>
              <a:t>이미지이름</a:t>
            </a:r>
            <a:r>
              <a:rPr lang="en-US" altLang="ko-KR" dirty="0"/>
              <a:t>] [</a:t>
            </a:r>
            <a:r>
              <a:rPr lang="ko-KR" altLang="en-US" dirty="0"/>
              <a:t>폴더경로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harbor</a:t>
            </a:r>
            <a:r>
              <a:rPr lang="ko-KR" altLang="en-US" dirty="0"/>
              <a:t>형식으로 태그 </a:t>
            </a:r>
            <a:r>
              <a:rPr lang="en-US" altLang="ko-KR" dirty="0"/>
              <a:t>:docker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ko-KR" altLang="en-US" dirty="0"/>
              <a:t>이미지이름</a:t>
            </a:r>
            <a:r>
              <a:rPr lang="en-US" altLang="ko-KR" dirty="0"/>
              <a:t>] [harbor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경로 포함 이름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harbor</a:t>
            </a:r>
            <a:r>
              <a:rPr lang="ko-KR" altLang="en-US" dirty="0"/>
              <a:t>에 올리기 </a:t>
            </a:r>
            <a:r>
              <a:rPr lang="en-US" altLang="ko-KR" dirty="0"/>
              <a:t>: docker push [harbor </a:t>
            </a:r>
            <a:r>
              <a:rPr lang="en-US" altLang="ko-KR" dirty="0" err="1"/>
              <a:t>url</a:t>
            </a:r>
            <a:r>
              <a:rPr lang="en-US" altLang="ko-KR" dirty="0"/>
              <a:t> </a:t>
            </a:r>
            <a:r>
              <a:rPr lang="ko-KR" altLang="en-US" dirty="0"/>
              <a:t>경로 포함 이름</a:t>
            </a:r>
            <a:r>
              <a:rPr lang="en-US" altLang="ko-KR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72BC93-40DD-64D7-4D65-2B1FE6BAAC13}"/>
              </a:ext>
            </a:extLst>
          </p:cNvPr>
          <p:cNvSpPr txBox="1"/>
          <p:nvPr/>
        </p:nvSpPr>
        <p:spPr>
          <a:xfrm>
            <a:off x="2404872" y="4203192"/>
            <a:ext cx="77811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docker</a:t>
            </a:r>
            <a:r>
              <a:rPr lang="ko-KR" altLang="en-US"/>
              <a:t> 설치 </a:t>
            </a:r>
            <a:r>
              <a:rPr lang="en-US" altLang="ko-KR"/>
              <a:t>: </a:t>
            </a:r>
            <a:r>
              <a:rPr lang="fr-FR" altLang="ko-KR"/>
              <a:t>sudo apt install docker-ce docker-ce-cli containerd.io</a:t>
            </a:r>
            <a:endParaRPr lang="en-US" altLang="ko-KR"/>
          </a:p>
          <a:p>
            <a:r>
              <a:rPr lang="en-US" altLang="ko-KR"/>
              <a:t>docker</a:t>
            </a:r>
            <a:r>
              <a:rPr lang="ko-KR" altLang="en-US"/>
              <a:t> 실행 </a:t>
            </a:r>
            <a:r>
              <a:rPr lang="en-US" altLang="ko-KR"/>
              <a:t>: service start docker</a:t>
            </a:r>
          </a:p>
          <a:p>
            <a:r>
              <a:rPr lang="en-US" altLang="ko-KR"/>
              <a:t>harbor</a:t>
            </a:r>
            <a:r>
              <a:rPr lang="ko-KR" altLang="en-US"/>
              <a:t>에서 </a:t>
            </a:r>
            <a:r>
              <a:rPr lang="en-US" altLang="ko-KR"/>
              <a:t>image </a:t>
            </a:r>
            <a:r>
              <a:rPr lang="ko-KR" altLang="en-US"/>
              <a:t>가져오기 </a:t>
            </a:r>
            <a:r>
              <a:rPr lang="en-US" altLang="ko-KR"/>
              <a:t>: docker pull [harbor</a:t>
            </a:r>
            <a:r>
              <a:rPr lang="ko-KR" altLang="en-US"/>
              <a:t>에서 만든 이미지</a:t>
            </a:r>
            <a:r>
              <a:rPr lang="en-US" altLang="ko-KR"/>
              <a:t>id]</a:t>
            </a:r>
          </a:p>
          <a:p>
            <a:r>
              <a:rPr lang="en-US" altLang="ko-KR"/>
              <a:t>image </a:t>
            </a:r>
            <a:r>
              <a:rPr lang="ko-KR" altLang="en-US"/>
              <a:t>실행 </a:t>
            </a:r>
            <a:r>
              <a:rPr lang="en-US" altLang="ko-KR"/>
              <a:t>: docker run [harbor</a:t>
            </a:r>
            <a:r>
              <a:rPr lang="ko-KR" altLang="en-US"/>
              <a:t>에서 만든 이미지</a:t>
            </a:r>
            <a:r>
              <a:rPr lang="en-US" altLang="ko-KR"/>
              <a:t>id] -p 0.0.0.0:8000:8000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F0467-FD36-1176-74FC-302F2BBAB090}"/>
              </a:ext>
            </a:extLst>
          </p:cNvPr>
          <p:cNvSpPr txBox="1"/>
          <p:nvPr/>
        </p:nvSpPr>
        <p:spPr>
          <a:xfrm>
            <a:off x="2404872" y="11577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개발서버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AFD63-EDAF-BC73-89E8-733308249BD2}"/>
              </a:ext>
            </a:extLst>
          </p:cNvPr>
          <p:cNvSpPr txBox="1"/>
          <p:nvPr/>
        </p:nvSpPr>
        <p:spPr>
          <a:xfrm>
            <a:off x="2404871" y="38412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운영서버</a:t>
            </a:r>
          </a:p>
        </p:txBody>
      </p:sp>
    </p:spTree>
    <p:extLst>
      <p:ext uri="{BB962C8B-B14F-4D97-AF65-F5344CB8AC3E}">
        <p14:creationId xmlns:p14="http://schemas.microsoft.com/office/powerpoint/2010/main" val="20887596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EAA2D6-FEA5-2DA2-CF54-6D34DC38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pPr/>
              <a:t>72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0FB6A-E3AD-D2DB-D820-2F289D949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5904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AA1FC1-AD49-C387-D03A-1DCA2F038390}"/>
              </a:ext>
            </a:extLst>
          </p:cNvPr>
          <p:cNvSpPr/>
          <p:nvPr/>
        </p:nvSpPr>
        <p:spPr>
          <a:xfrm>
            <a:off x="0" y="6520307"/>
            <a:ext cx="1695904" cy="1828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721ADF-B3A2-7626-0426-CCC6809D0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85" y="1847629"/>
            <a:ext cx="5763429" cy="3162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3A6D15-0674-7585-F9B8-351CB57DAA7C}"/>
              </a:ext>
            </a:extLst>
          </p:cNvPr>
          <p:cNvSpPr txBox="1"/>
          <p:nvPr/>
        </p:nvSpPr>
        <p:spPr>
          <a:xfrm>
            <a:off x="3214285" y="1478297"/>
            <a:ext cx="120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dockerfile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3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F0146C-41B2-1FE0-7084-BCAE2CD53EA3}"/>
              </a:ext>
            </a:extLst>
          </p:cNvPr>
          <p:cNvSpPr/>
          <p:nvPr/>
        </p:nvSpPr>
        <p:spPr>
          <a:xfrm>
            <a:off x="333447" y="4203009"/>
            <a:ext cx="10350103" cy="2365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C7B1EE-ED6C-75DD-D969-C5D686AA490D}"/>
              </a:ext>
            </a:extLst>
          </p:cNvPr>
          <p:cNvSpPr/>
          <p:nvPr/>
        </p:nvSpPr>
        <p:spPr>
          <a:xfrm>
            <a:off x="333448" y="2255739"/>
            <a:ext cx="9677882" cy="16395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597A7B-7798-5C85-3429-F8F08F007330}"/>
              </a:ext>
            </a:extLst>
          </p:cNvPr>
          <p:cNvSpPr/>
          <p:nvPr/>
        </p:nvSpPr>
        <p:spPr>
          <a:xfrm>
            <a:off x="333448" y="1002102"/>
            <a:ext cx="4901025" cy="9588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9FC094-E0D7-5C79-0AEE-81109C64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81" y="0"/>
            <a:ext cx="3797219" cy="1176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9D7EA-A0FB-ED64-2C34-2F0BB1B22435}"/>
              </a:ext>
            </a:extLst>
          </p:cNvPr>
          <p:cNvSpPr txBox="1"/>
          <p:nvPr/>
        </p:nvSpPr>
        <p:spPr>
          <a:xfrm>
            <a:off x="0" y="0"/>
            <a:ext cx="4819650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3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.gwas_catelog (raw : embl-ebi)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3DE8C-F07A-30DF-8C0F-882FB535F6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27"/>
          <a:stretch/>
        </p:blipFill>
        <p:spPr>
          <a:xfrm>
            <a:off x="1809166" y="1086249"/>
            <a:ext cx="3143250" cy="735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3A879-3C0C-3F12-C84A-FB781B106B39}"/>
              </a:ext>
            </a:extLst>
          </p:cNvPr>
          <p:cNvSpPr txBox="1"/>
          <p:nvPr/>
        </p:nvSpPr>
        <p:spPr>
          <a:xfrm>
            <a:off x="351512" y="129687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raw_data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A4BD1EA-1F8E-278F-5FEE-4AE22ECF5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166" y="2388107"/>
            <a:ext cx="7658100" cy="981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29583B-7261-BFBC-89C7-3F4DF05CF256}"/>
              </a:ext>
            </a:extLst>
          </p:cNvPr>
          <p:cNvSpPr txBox="1"/>
          <p:nvPr/>
        </p:nvSpPr>
        <p:spPr>
          <a:xfrm>
            <a:off x="324534" y="2434109"/>
            <a:ext cx="122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make_row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F6E5BBB-FA43-39BF-B782-FFC27F6EA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9250" y="5139347"/>
            <a:ext cx="8953500" cy="5715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E4A9A1-1310-1EE4-073B-2017AD82160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2864"/>
          <a:stretch/>
        </p:blipFill>
        <p:spPr>
          <a:xfrm>
            <a:off x="1619250" y="4265325"/>
            <a:ext cx="2971800" cy="3861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15D9277-645C-E2BC-0533-378C1EE97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250" y="5710847"/>
            <a:ext cx="3200400" cy="2476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FB5C00-E360-0B00-D63C-BFDD4294B974}"/>
              </a:ext>
            </a:extLst>
          </p:cNvPr>
          <p:cNvSpPr txBox="1"/>
          <p:nvPr/>
        </p:nvSpPr>
        <p:spPr>
          <a:xfrm>
            <a:off x="351512" y="4282103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make_sep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C548AC-EE41-9907-BDC9-86B0C0484A75}"/>
              </a:ext>
            </a:extLst>
          </p:cNvPr>
          <p:cNvSpPr txBox="1"/>
          <p:nvPr/>
        </p:nvSpPr>
        <p:spPr>
          <a:xfrm>
            <a:off x="1809167" y="3420500"/>
            <a:ext cx="582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strongest_snp</a:t>
            </a:r>
            <a:r>
              <a:rPr lang="ko-KR" altLang="en-US"/>
              <a:t>가 여러개인 경우 개수만큼 열을 늘림</a:t>
            </a:r>
            <a:endParaRPr lang="en-US" altLang="ko-K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8CB81C-C38C-7D54-D3C8-C1FECD68AC9B}"/>
              </a:ext>
            </a:extLst>
          </p:cNvPr>
          <p:cNvSpPr txBox="1"/>
          <p:nvPr/>
        </p:nvSpPr>
        <p:spPr>
          <a:xfrm>
            <a:off x="1619250" y="6097892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열을 늘린 상태에서 하나씩 잘라냄</a:t>
            </a:r>
            <a:endParaRPr lang="en-US" altLang="ko-KR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5EB1BB48-2080-685F-0681-88AEB009A03A}"/>
              </a:ext>
            </a:extLst>
          </p:cNvPr>
          <p:cNvSpPr/>
          <p:nvPr/>
        </p:nvSpPr>
        <p:spPr>
          <a:xfrm>
            <a:off x="2208245" y="4718009"/>
            <a:ext cx="59094" cy="601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연결자 13">
            <a:extLst>
              <a:ext uri="{FF2B5EF4-FFF2-40B4-BE49-F238E27FC236}">
                <a16:creationId xmlns:a16="http://schemas.microsoft.com/office/drawing/2014/main" id="{109C294C-2EE4-C857-5410-3CD8F2286D2D}"/>
              </a:ext>
            </a:extLst>
          </p:cNvPr>
          <p:cNvSpPr/>
          <p:nvPr/>
        </p:nvSpPr>
        <p:spPr>
          <a:xfrm>
            <a:off x="2208245" y="4870409"/>
            <a:ext cx="59094" cy="601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연결자 15">
            <a:extLst>
              <a:ext uri="{FF2B5EF4-FFF2-40B4-BE49-F238E27FC236}">
                <a16:creationId xmlns:a16="http://schemas.microsoft.com/office/drawing/2014/main" id="{F184F3CD-55E0-0D53-87B7-F6B6DFBF7E9A}"/>
              </a:ext>
            </a:extLst>
          </p:cNvPr>
          <p:cNvSpPr/>
          <p:nvPr/>
        </p:nvSpPr>
        <p:spPr>
          <a:xfrm>
            <a:off x="2208245" y="5022809"/>
            <a:ext cx="59094" cy="60191"/>
          </a:xfrm>
          <a:prstGeom prst="flowChartConnector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F76D0A9-8493-E784-CD0B-4A98C5BE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52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01181B-6E8E-C47B-DE97-FA405609B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963" y="4086155"/>
            <a:ext cx="1724266" cy="9716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FE1261-8D4A-1B81-8A7A-149AB780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7484" y="4086152"/>
            <a:ext cx="1238423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4C48748-3058-B395-8EAF-0CD0485521E7}"/>
              </a:ext>
            </a:extLst>
          </p:cNvPr>
          <p:cNvCxnSpPr/>
          <p:nvPr/>
        </p:nvCxnSpPr>
        <p:spPr>
          <a:xfrm>
            <a:off x="5092922" y="4571997"/>
            <a:ext cx="2733869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D7760DB0-79EE-FF2B-672B-B489A2510E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2" b="8937"/>
          <a:stretch/>
        </p:blipFill>
        <p:spPr>
          <a:xfrm>
            <a:off x="353012" y="4118553"/>
            <a:ext cx="2237707" cy="314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7C6519-E771-3725-395E-486ACC540606}"/>
              </a:ext>
            </a:extLst>
          </p:cNvPr>
          <p:cNvSpPr txBox="1"/>
          <p:nvPr/>
        </p:nvSpPr>
        <p:spPr>
          <a:xfrm>
            <a:off x="0" y="0"/>
            <a:ext cx="2547257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b="1">
                <a:solidFill>
                  <a:prstClr val="black"/>
                </a:solidFill>
                <a:latin typeface="+mn-ea"/>
                <a:cs typeface="MesloLGS NF" panose="020B0609030804020204" pitchFamily="49" charset="0"/>
              </a:rPr>
              <a:t>3</a:t>
            </a:r>
            <a:r>
              <a:rPr kumimoji="0" lang="en-US" altLang="ko-KR" sz="2400" b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MesloLGS NF" panose="020B0609030804020204" pitchFamily="49" charset="0"/>
              </a:rPr>
              <a:t>.gwas_catelog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0EB14-26DF-BEFF-2DC5-31D7A001813C}"/>
              </a:ext>
            </a:extLst>
          </p:cNvPr>
          <p:cNvSpPr txBox="1"/>
          <p:nvPr/>
        </p:nvSpPr>
        <p:spPr>
          <a:xfrm>
            <a:off x="2988956" y="5557971"/>
            <a:ext cx="634821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/>
              <a:t>gwas_catelog</a:t>
            </a:r>
            <a:r>
              <a:rPr lang="ko-KR" altLang="en-US"/>
              <a:t>의 데이터의 </a:t>
            </a:r>
            <a:r>
              <a:rPr lang="en-US" altLang="ko-KR"/>
              <a:t>STRONGEST_SNP</a:t>
            </a:r>
            <a:r>
              <a:rPr lang="ko-KR" altLang="en-US"/>
              <a:t>열에서</a:t>
            </a:r>
            <a:endParaRPr lang="en-US" altLang="ko-KR"/>
          </a:p>
          <a:p>
            <a:r>
              <a:rPr lang="ko-KR" altLang="en-US"/>
              <a:t>여러값이 </a:t>
            </a:r>
            <a:r>
              <a:rPr lang="en-US" altLang="ko-KR"/>
              <a:t>;</a:t>
            </a:r>
            <a:r>
              <a:rPr lang="ko-KR" altLang="en-US"/>
              <a:t>을 기준으로 합쳐져 있는 부분을 행단위로 분리함</a:t>
            </a:r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3C3D1-D046-DE9D-2E4D-A83ABB8E6AA1}"/>
              </a:ext>
            </a:extLst>
          </p:cNvPr>
          <p:cNvSpPr txBox="1"/>
          <p:nvPr/>
        </p:nvSpPr>
        <p:spPr>
          <a:xfrm flipH="1">
            <a:off x="9465907" y="102817"/>
            <a:ext cx="2659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 데이터와의 차이점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063FDB-9552-1CAE-B605-4E70AAC0044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397"/>
          <a:stretch/>
        </p:blipFill>
        <p:spPr>
          <a:xfrm>
            <a:off x="121298" y="963026"/>
            <a:ext cx="11949404" cy="583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64EB8D-6966-FFCD-A651-D5B5C5F4B35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1306"/>
          <a:stretch/>
        </p:blipFill>
        <p:spPr>
          <a:xfrm>
            <a:off x="121298" y="1536694"/>
            <a:ext cx="11949404" cy="5973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9546FF-4B88-D499-AB57-F9053F188A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8977"/>
          <a:stretch/>
        </p:blipFill>
        <p:spPr>
          <a:xfrm>
            <a:off x="121298" y="2118061"/>
            <a:ext cx="11949404" cy="532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554F9C-3115-C373-266E-D2D88C90DDD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55" b="39644"/>
          <a:stretch/>
        </p:blipFill>
        <p:spPr>
          <a:xfrm>
            <a:off x="121298" y="2650133"/>
            <a:ext cx="5737832" cy="5320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9E0B9C-8753-7159-A509-602443FF1FD9}"/>
              </a:ext>
            </a:extLst>
          </p:cNvPr>
          <p:cNvSpPr/>
          <p:nvPr/>
        </p:nvSpPr>
        <p:spPr>
          <a:xfrm>
            <a:off x="3597486" y="2128861"/>
            <a:ext cx="1179788" cy="5053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51A05801-EB9C-9B96-121F-5B8FE3F5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B455-CCE7-4B2D-8131-D14E0A8F0A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5911</TotalTime>
  <Words>2998</Words>
  <Application>Microsoft Office PowerPoint</Application>
  <PresentationFormat>와이드스크린</PresentationFormat>
  <Paragraphs>488</Paragraphs>
  <Slides>72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7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이형주</dc:creator>
  <cp:lastModifiedBy>이형주</cp:lastModifiedBy>
  <cp:revision>719</cp:revision>
  <dcterms:created xsi:type="dcterms:W3CDTF">2022-12-20T01:49:58Z</dcterms:created>
  <dcterms:modified xsi:type="dcterms:W3CDTF">2024-10-18T05:11:20Z</dcterms:modified>
</cp:coreProperties>
</file>