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6" r:id="rId4"/>
    <p:sldId id="267" r:id="rId5"/>
    <p:sldId id="258" r:id="rId6"/>
    <p:sldId id="260" r:id="rId7"/>
    <p:sldId id="261" r:id="rId8"/>
    <p:sldId id="262" r:id="rId9"/>
    <p:sldId id="275" r:id="rId10"/>
    <p:sldId id="263" r:id="rId11"/>
    <p:sldId id="278" r:id="rId12"/>
    <p:sldId id="277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5E93-A5BE-90E6-B710-C6AE0B6C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21FC7-F38C-F07F-5C39-091D5FFD6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A7635-2047-C555-F5A9-CBF59975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C766E-9A7C-83F7-9BDC-3C3BEBE5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E3243-7885-80F9-8658-13FA8A89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6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45C65-4A53-072B-E01E-91666EB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C1F9E-9600-7FC1-BEE7-6D64C748E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F137A-947C-D570-63BE-372A75C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B07BA-B503-C199-D751-EF2D93DA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845E9-B053-5527-1642-26D79F1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5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18496-C51F-5317-9128-E63612391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6F42F-25F0-6440-D679-E48425427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B562-4848-49C9-DA81-4231445A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702E-DE05-7088-873E-50806393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57195-83C6-5531-1D29-B30E9B60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8472-1C1C-EE0D-5D4D-51671024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6C9BF-7D25-23B8-E18B-44C94A15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A1FA7-1F98-3197-1B62-13B6BDEB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A80F7-D544-77FC-3D1F-B9F3406A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08C12-B9E8-23F8-7D81-F34BDEC8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24E3-61EE-884B-F5EB-FDF9B518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0D698-27F5-083A-2250-B1DBEC8A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9BF6-2114-2A28-A4AE-396D5B8E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0F4E1-E5E2-DB21-C651-59B61DA9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A897-7FC1-F582-B381-C5E59F2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5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20D98-71A8-7E45-32D0-F89C00A3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CFB8C-E569-80A4-89F0-F5D572FF8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BA038-40CC-0D81-B032-76DA2EBE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5B5F0-1DB8-533B-6FFF-BFEC1292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65F00-6264-6B6F-145F-0D88AEA1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64409-7593-C91D-A785-E46430F5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EBEFD-959A-1B8B-CDB5-F4C71815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7F1CB-E2B1-065C-8E3F-FB7356B3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E1159-58ED-A73B-5C2E-F5F8682E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F3EDE-8947-2859-9782-5183BE26F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AB7CDE-1F25-CA54-C110-4ED5517F5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FE085F-EA6E-6C74-5459-A44C22CB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7651D6-0A5C-F98B-F02C-20731E7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BB7FD-6EFF-679F-E25D-C702BDC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6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51AE9-59C2-2A72-2FF4-645DE959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738D0-23CC-ACBB-C941-1F925D7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A7860-8BF2-0276-DB30-E864A4A6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C43FC-5C19-CC66-E403-923D5D7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65E1C1-77A6-8A18-BD29-EA700379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A7E637-1B1D-A577-782B-F7BDB6F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B4F0C-F009-58B3-D254-FCA8C22C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8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C0FD-513F-F4AE-8596-4D789615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EF559-AAB2-8A4F-7061-C0D5E5C0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4A64C-F09E-0592-668D-B33E42AE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851AC-8A35-DFFF-0BE8-E65A0D6F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0657D-A565-1B05-60CD-B800CB85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C4818-B414-5C6C-45ED-B29450B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2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2E91E-3359-C9A3-C8E2-B4E9FBA3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10092-24AB-BB75-7350-F6FC7D7F2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B09A9-FF81-7765-925B-BA35DF1C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1DB17-C97D-A259-7442-7CC33710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E4D56-8A44-692B-2890-8016613A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6FAA5-718D-3AF6-838F-1E31671F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EA32D-ECDE-4210-414D-939CCABD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D4D62-1CA9-9F3D-A680-6F0019AB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2149D-5E2C-3213-8B20-876CAFA6F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86BE-4B58-4808-9418-D66F12B1577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D0ECD-F6BC-C0CA-BA5F-F0B82D930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E2669-7C84-BBCB-78F3-10B5755E9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FC16-4187-44FF-893C-E8611A74B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3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4C31F5-9A5F-F72E-83BB-0BBBDA05E707}"/>
              </a:ext>
            </a:extLst>
          </p:cNvPr>
          <p:cNvSpPr txBox="1"/>
          <p:nvPr/>
        </p:nvSpPr>
        <p:spPr>
          <a:xfrm>
            <a:off x="5040743" y="3167390"/>
            <a:ext cx="2110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LDA_model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71925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65A61E-B114-8569-3ACF-9A5F87638725}"/>
              </a:ext>
            </a:extLst>
          </p:cNvPr>
          <p:cNvSpPr txBox="1"/>
          <p:nvPr/>
        </p:nvSpPr>
        <p:spPr>
          <a:xfrm>
            <a:off x="0" y="6025701"/>
            <a:ext cx="839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DB </a:t>
            </a:r>
            <a:r>
              <a:rPr lang="ko-KR" altLang="en-US"/>
              <a:t>적재를 위해 데이터 구조 잡은 뒤</a:t>
            </a:r>
            <a:r>
              <a:rPr lang="en-US" altLang="ko-KR"/>
              <a:t>, DB</a:t>
            </a:r>
            <a:r>
              <a:rPr lang="ko-KR" altLang="en-US"/>
              <a:t>에 적재하여 </a:t>
            </a:r>
            <a:r>
              <a:rPr lang="en-US" altLang="ko-KR"/>
              <a:t>sql</a:t>
            </a:r>
            <a:r>
              <a:rPr lang="ko-KR" altLang="en-US"/>
              <a:t>문으로 데이터 조회 및 추후 가공에 도움이 되기위한 후처리 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81BCE1-09D0-0730-05BF-8B895D41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2298"/>
            <a:ext cx="12192001" cy="51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ED3407-D726-0896-4328-AE538BC5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41" y="1033128"/>
            <a:ext cx="4887007" cy="4791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C3B17E-74E8-A3E2-005B-10FEA102B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36"/>
          <a:stretch/>
        </p:blipFill>
        <p:spPr>
          <a:xfrm>
            <a:off x="7628352" y="322052"/>
            <a:ext cx="3331922" cy="6033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34DE5-19AF-5391-1274-D02F3489D0FD}"/>
              </a:ext>
            </a:extLst>
          </p:cNvPr>
          <p:cNvSpPr txBox="1"/>
          <p:nvPr/>
        </p:nvSpPr>
        <p:spPr>
          <a:xfrm>
            <a:off x="3733892" y="5824872"/>
            <a:ext cx="169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rgbClr val="FF0000"/>
                </a:solidFill>
              </a:rPr>
              <a:t>lda_model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87AD6-14FD-4FCE-549D-10B0DAE3BDBF}"/>
              </a:ext>
            </a:extLst>
          </p:cNvPr>
          <p:cNvSpPr txBox="1"/>
          <p:nvPr/>
        </p:nvSpPr>
        <p:spPr>
          <a:xfrm>
            <a:off x="7767297" y="6351282"/>
            <a:ext cx="31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rgbClr val="FF0000"/>
                </a:solidFill>
              </a:rPr>
              <a:t>lda_model_keyword_list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9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DE85B3-8758-B953-7CDB-2B52A30E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33801"/>
            <a:ext cx="9850225" cy="1028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7359D9-4F1B-7217-F0DC-AA539654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" y="1475624"/>
            <a:ext cx="12165123" cy="5382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731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2C211C0-509C-FF49-0DE5-9645FB5F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141"/>
            <a:ext cx="12192000" cy="4621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06C424-56E8-FA54-7BB3-0D1FCA46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36" y="596514"/>
            <a:ext cx="8621328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503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790223-2619-690E-5C24-7EC53449A984}"/>
              </a:ext>
            </a:extLst>
          </p:cNvPr>
          <p:cNvSpPr txBox="1"/>
          <p:nvPr/>
        </p:nvSpPr>
        <p:spPr>
          <a:xfrm>
            <a:off x="4629574" y="3167390"/>
            <a:ext cx="293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LDA</a:t>
            </a:r>
            <a:r>
              <a:rPr lang="ko-KR" altLang="en-US" sz="2800" b="1"/>
              <a:t>적용 후 로직</a:t>
            </a:r>
          </a:p>
        </p:txBody>
      </p:sp>
    </p:spTree>
    <p:extLst>
      <p:ext uri="{BB962C8B-B14F-4D97-AF65-F5344CB8AC3E}">
        <p14:creationId xmlns:p14="http://schemas.microsoft.com/office/powerpoint/2010/main" val="6226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3938D5-FA94-1218-2117-F1122179DB62}"/>
              </a:ext>
            </a:extLst>
          </p:cNvPr>
          <p:cNvSpPr/>
          <p:nvPr/>
        </p:nvSpPr>
        <p:spPr>
          <a:xfrm>
            <a:off x="1716505" y="105877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1</a:t>
            </a:r>
            <a:r>
              <a:rPr lang="ko-KR" altLang="en-US"/>
              <a:t>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747F55-D72F-157E-9C7F-CF02D413BD8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307430" y="138363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9A309-90BE-D22C-0A1D-BBE6784A54D8}"/>
              </a:ext>
            </a:extLst>
          </p:cNvPr>
          <p:cNvSpPr/>
          <p:nvPr/>
        </p:nvSpPr>
        <p:spPr>
          <a:xfrm>
            <a:off x="4604083" y="105877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1 : 0.8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3B82E1-BF17-6C70-A83D-915EEDB49437}"/>
              </a:ext>
            </a:extLst>
          </p:cNvPr>
          <p:cNvSpPr/>
          <p:nvPr/>
        </p:nvSpPr>
        <p:spPr>
          <a:xfrm>
            <a:off x="4604082" y="192505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0.2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19DFEF-C57F-3F8A-3A7C-0D20799F8B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138363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C1C967E-BF0D-0F23-B9E4-DAFE4C3D1800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152399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814FC-F145-91A3-86FD-018FA6B3A9F8}"/>
              </a:ext>
            </a:extLst>
          </p:cNvPr>
          <p:cNvSpPr/>
          <p:nvPr/>
        </p:nvSpPr>
        <p:spPr>
          <a:xfrm>
            <a:off x="1716505" y="3288630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2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9D9B29-B1D0-233D-74E1-F688BAA1A7BB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07430" y="3613483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20F9C-93D7-40AF-0EB4-A617B8489480}"/>
              </a:ext>
            </a:extLst>
          </p:cNvPr>
          <p:cNvSpPr/>
          <p:nvPr/>
        </p:nvSpPr>
        <p:spPr>
          <a:xfrm>
            <a:off x="4604083" y="3288630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0.9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BFC016-DBEB-9FF9-4CFB-C7619B659B41}"/>
              </a:ext>
            </a:extLst>
          </p:cNvPr>
          <p:cNvSpPr/>
          <p:nvPr/>
        </p:nvSpPr>
        <p:spPr>
          <a:xfrm>
            <a:off x="4604082" y="4154904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0.1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DC7A7A-50A5-6242-0E93-5F8231E1A3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9052" y="3613482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C74224F-B31A-0D98-868E-3290710CF8F4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878177" y="3753851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06E703-0FBB-6708-5EA4-E5411D528581}"/>
              </a:ext>
            </a:extLst>
          </p:cNvPr>
          <p:cNvSpPr txBox="1"/>
          <p:nvPr/>
        </p:nvSpPr>
        <p:spPr>
          <a:xfrm>
            <a:off x="3452035" y="1054400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A34014-281C-7647-4AD5-05886F37C79B}"/>
              </a:ext>
            </a:extLst>
          </p:cNvPr>
          <p:cNvSpPr txBox="1"/>
          <p:nvPr/>
        </p:nvSpPr>
        <p:spPr>
          <a:xfrm>
            <a:off x="3450543" y="3288628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33571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B7971-CBEB-8C68-80F5-46A49C475CCE}"/>
              </a:ext>
            </a:extLst>
          </p:cNvPr>
          <p:cNvSpPr txBox="1"/>
          <p:nvPr/>
        </p:nvSpPr>
        <p:spPr>
          <a:xfrm>
            <a:off x="4160406" y="2687043"/>
            <a:ext cx="12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pharmdbk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16AFB3-652D-1F89-56C2-9B929546D25C}"/>
              </a:ext>
            </a:extLst>
          </p:cNvPr>
          <p:cNvSpPr txBox="1"/>
          <p:nvPr/>
        </p:nvSpPr>
        <p:spPr>
          <a:xfrm>
            <a:off x="4160406" y="457191"/>
            <a:ext cx="12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pharmdbk</a:t>
            </a:r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5BB6433-47C2-D7DB-1A67-6773609E2DC8}"/>
              </a:ext>
            </a:extLst>
          </p:cNvPr>
          <p:cNvCxnSpPr>
            <a:cxnSpLocks/>
            <a:stCxn id="5" idx="0"/>
            <a:endCxn id="35" idx="0"/>
          </p:cNvCxnSpPr>
          <p:nvPr/>
        </p:nvCxnSpPr>
        <p:spPr>
          <a:xfrm rot="16200000" flipH="1">
            <a:off x="4517797" y="-2504516"/>
            <a:ext cx="437267" cy="7563855"/>
          </a:xfrm>
          <a:prstGeom prst="bentConnector3">
            <a:avLst>
              <a:gd name="adj1" fmla="val -522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4C09E9-2F46-BCF3-8C29-7613FAA83349}"/>
              </a:ext>
            </a:extLst>
          </p:cNvPr>
          <p:cNvSpPr/>
          <p:nvPr/>
        </p:nvSpPr>
        <p:spPr>
          <a:xfrm>
            <a:off x="7419474" y="149604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1, TKM 2 ...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BD5F4A6-02EA-259D-2CA5-032EAC203A14}"/>
              </a:ext>
            </a:extLst>
          </p:cNvPr>
          <p:cNvCxnSpPr>
            <a:cxnSpLocks/>
            <a:stCxn id="22" idx="0"/>
            <a:endCxn id="37" idx="0"/>
          </p:cNvCxnSpPr>
          <p:nvPr/>
        </p:nvCxnSpPr>
        <p:spPr>
          <a:xfrm rot="16200000" flipH="1">
            <a:off x="4519863" y="-276730"/>
            <a:ext cx="433135" cy="7563854"/>
          </a:xfrm>
          <a:prstGeom prst="bentConnector3">
            <a:avLst>
              <a:gd name="adj1" fmla="val -527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C9DC22-D164-69F0-E799-F58E5AD0884C}"/>
              </a:ext>
            </a:extLst>
          </p:cNvPr>
          <p:cNvSpPr/>
          <p:nvPr/>
        </p:nvSpPr>
        <p:spPr>
          <a:xfrm>
            <a:off x="7419473" y="372176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3, TKM 1 ...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3938D5-FA94-1218-2117-F1122179DB62}"/>
              </a:ext>
            </a:extLst>
          </p:cNvPr>
          <p:cNvSpPr/>
          <p:nvPr/>
        </p:nvSpPr>
        <p:spPr>
          <a:xfrm>
            <a:off x="1716505" y="105877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1</a:t>
            </a:r>
            <a:r>
              <a:rPr lang="ko-KR" altLang="en-US"/>
              <a:t>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747F55-D72F-157E-9C7F-CF02D413BD8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307430" y="138363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9A309-90BE-D22C-0A1D-BBE6784A54D8}"/>
              </a:ext>
            </a:extLst>
          </p:cNvPr>
          <p:cNvSpPr/>
          <p:nvPr/>
        </p:nvSpPr>
        <p:spPr>
          <a:xfrm>
            <a:off x="4604083" y="105877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1 : 0.8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3B82E1-BF17-6C70-A83D-915EEDB49437}"/>
              </a:ext>
            </a:extLst>
          </p:cNvPr>
          <p:cNvSpPr/>
          <p:nvPr/>
        </p:nvSpPr>
        <p:spPr>
          <a:xfrm>
            <a:off x="4604082" y="192505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0.2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19DFEF-C57F-3F8A-3A7C-0D20799F8B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138363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C1C967E-BF0D-0F23-B9E4-DAFE4C3D1800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152399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814FC-F145-91A3-86FD-018FA6B3A9F8}"/>
              </a:ext>
            </a:extLst>
          </p:cNvPr>
          <p:cNvSpPr/>
          <p:nvPr/>
        </p:nvSpPr>
        <p:spPr>
          <a:xfrm>
            <a:off x="1716505" y="3288630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2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9D9B29-B1D0-233D-74E1-F688BAA1A7BB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07430" y="3613483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20F9C-93D7-40AF-0EB4-A617B8489480}"/>
              </a:ext>
            </a:extLst>
          </p:cNvPr>
          <p:cNvSpPr/>
          <p:nvPr/>
        </p:nvSpPr>
        <p:spPr>
          <a:xfrm>
            <a:off x="4604083" y="3288630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0.9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BFC016-DBEB-9FF9-4CFB-C7619B659B41}"/>
              </a:ext>
            </a:extLst>
          </p:cNvPr>
          <p:cNvSpPr/>
          <p:nvPr/>
        </p:nvSpPr>
        <p:spPr>
          <a:xfrm>
            <a:off x="4604082" y="4154904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0.1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DC7A7A-50A5-6242-0E93-5F8231E1A3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9052" y="3613482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C74224F-B31A-0D98-868E-3290710CF8F4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878177" y="3753851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A844672-E241-6968-F44E-92A7F74E8781}"/>
              </a:ext>
            </a:extLst>
          </p:cNvPr>
          <p:cNvCxnSpPr>
            <a:cxnSpLocks/>
            <a:stCxn id="5" idx="0"/>
            <a:endCxn id="20" idx="0"/>
          </p:cNvCxnSpPr>
          <p:nvPr/>
        </p:nvCxnSpPr>
        <p:spPr>
          <a:xfrm rot="16200000" flipH="1">
            <a:off x="4517797" y="-2504516"/>
            <a:ext cx="437267" cy="7563855"/>
          </a:xfrm>
          <a:prstGeom prst="bentConnector3">
            <a:avLst>
              <a:gd name="adj1" fmla="val -522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9D371D-1C25-BCD7-ABE1-F6F4862E7DBA}"/>
              </a:ext>
            </a:extLst>
          </p:cNvPr>
          <p:cNvSpPr/>
          <p:nvPr/>
        </p:nvSpPr>
        <p:spPr>
          <a:xfrm>
            <a:off x="7419474" y="149604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1, TKM 2 ...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8A48BC9-6025-7797-67F7-34903F4E540A}"/>
              </a:ext>
            </a:extLst>
          </p:cNvPr>
          <p:cNvCxnSpPr>
            <a:cxnSpLocks/>
            <a:stCxn id="22" idx="0"/>
            <a:endCxn id="29" idx="0"/>
          </p:cNvCxnSpPr>
          <p:nvPr/>
        </p:nvCxnSpPr>
        <p:spPr>
          <a:xfrm rot="16200000" flipH="1">
            <a:off x="4519863" y="-276730"/>
            <a:ext cx="433135" cy="7563854"/>
          </a:xfrm>
          <a:prstGeom prst="bentConnector3">
            <a:avLst>
              <a:gd name="adj1" fmla="val -527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E88224-2EF8-C593-A945-BA7CD6E63D2E}"/>
              </a:ext>
            </a:extLst>
          </p:cNvPr>
          <p:cNvSpPr/>
          <p:nvPr/>
        </p:nvSpPr>
        <p:spPr>
          <a:xfrm>
            <a:off x="7419473" y="372176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3, TKM 1 ...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5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3938D5-FA94-1218-2117-F1122179DB62}"/>
              </a:ext>
            </a:extLst>
          </p:cNvPr>
          <p:cNvSpPr/>
          <p:nvPr/>
        </p:nvSpPr>
        <p:spPr>
          <a:xfrm>
            <a:off x="1716505" y="105877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1</a:t>
            </a:r>
            <a:r>
              <a:rPr lang="ko-KR" altLang="en-US"/>
              <a:t>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FEAEB-ABD1-2048-8D9D-164778F7E7B3}"/>
              </a:ext>
            </a:extLst>
          </p:cNvPr>
          <p:cNvSpPr/>
          <p:nvPr/>
        </p:nvSpPr>
        <p:spPr>
          <a:xfrm>
            <a:off x="601577" y="105877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1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747F55-D72F-157E-9C7F-CF02D413BD8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307430" y="138363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9A309-90BE-D22C-0A1D-BBE6784A54D8}"/>
              </a:ext>
            </a:extLst>
          </p:cNvPr>
          <p:cNvSpPr/>
          <p:nvPr/>
        </p:nvSpPr>
        <p:spPr>
          <a:xfrm>
            <a:off x="4604083" y="105877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1 : 0.8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3B82E1-BF17-6C70-A83D-915EEDB49437}"/>
              </a:ext>
            </a:extLst>
          </p:cNvPr>
          <p:cNvSpPr/>
          <p:nvPr/>
        </p:nvSpPr>
        <p:spPr>
          <a:xfrm>
            <a:off x="4604082" y="192505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0.2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19DFEF-C57F-3F8A-3A7C-0D20799F8B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138363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C1C967E-BF0D-0F23-B9E4-DAFE4C3D1800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152399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814FC-F145-91A3-86FD-018FA6B3A9F8}"/>
              </a:ext>
            </a:extLst>
          </p:cNvPr>
          <p:cNvSpPr/>
          <p:nvPr/>
        </p:nvSpPr>
        <p:spPr>
          <a:xfrm>
            <a:off x="1716505" y="3288630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2</a:t>
            </a:r>
            <a:r>
              <a:rPr lang="ko-KR" altLang="en-US"/>
              <a:t>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0547D8-0278-3C71-F7C8-64B404C57AD7}"/>
              </a:ext>
            </a:extLst>
          </p:cNvPr>
          <p:cNvSpPr/>
          <p:nvPr/>
        </p:nvSpPr>
        <p:spPr>
          <a:xfrm>
            <a:off x="601577" y="3288630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2</a:t>
            </a:r>
            <a:r>
              <a:rPr lang="ko-KR" altLang="en-US"/>
              <a:t>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9D9B29-B1D0-233D-74E1-F688BAA1A7BB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07430" y="3613483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20F9C-93D7-40AF-0EB4-A617B8489480}"/>
              </a:ext>
            </a:extLst>
          </p:cNvPr>
          <p:cNvSpPr/>
          <p:nvPr/>
        </p:nvSpPr>
        <p:spPr>
          <a:xfrm>
            <a:off x="4604083" y="3288630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0.9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BFC016-DBEB-9FF9-4CFB-C7619B659B41}"/>
              </a:ext>
            </a:extLst>
          </p:cNvPr>
          <p:cNvSpPr/>
          <p:nvPr/>
        </p:nvSpPr>
        <p:spPr>
          <a:xfrm>
            <a:off x="4604082" y="4154904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0.1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DC7A7A-50A5-6242-0E93-5F8231E1A3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9052" y="3613482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C74224F-B31A-0D98-868E-3290710CF8F4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878177" y="3753851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DAD86A28-E40C-C74C-765D-B65743D56B6E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16200000" flipH="1">
            <a:off x="4517797" y="-2504516"/>
            <a:ext cx="437267" cy="7563855"/>
          </a:xfrm>
          <a:prstGeom prst="bentConnector3">
            <a:avLst>
              <a:gd name="adj1" fmla="val -522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784100-A231-F070-C712-9EE02AD77CE1}"/>
              </a:ext>
            </a:extLst>
          </p:cNvPr>
          <p:cNvSpPr/>
          <p:nvPr/>
        </p:nvSpPr>
        <p:spPr>
          <a:xfrm>
            <a:off x="7419474" y="149604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1, TKM 2 ...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D9A59E5-3FEB-131C-942A-B19178567E92}"/>
              </a:ext>
            </a:extLst>
          </p:cNvPr>
          <p:cNvCxnSpPr>
            <a:cxnSpLocks/>
            <a:stCxn id="22" idx="0"/>
            <a:endCxn id="14" idx="0"/>
          </p:cNvCxnSpPr>
          <p:nvPr/>
        </p:nvCxnSpPr>
        <p:spPr>
          <a:xfrm rot="16200000" flipH="1">
            <a:off x="4519863" y="-276730"/>
            <a:ext cx="433135" cy="7563854"/>
          </a:xfrm>
          <a:prstGeom prst="bentConnector3">
            <a:avLst>
              <a:gd name="adj1" fmla="val -527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37A98E-737E-FC97-D3D8-72C302C9AD24}"/>
              </a:ext>
            </a:extLst>
          </p:cNvPr>
          <p:cNvSpPr/>
          <p:nvPr/>
        </p:nvSpPr>
        <p:spPr>
          <a:xfrm>
            <a:off x="7419473" y="3721765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TKM 3, TKM 1 ...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같음 기호 10">
            <a:extLst>
              <a:ext uri="{FF2B5EF4-FFF2-40B4-BE49-F238E27FC236}">
                <a16:creationId xmlns:a16="http://schemas.microsoft.com/office/drawing/2014/main" id="{33A0CAAA-2E37-F986-AC36-7E846071D09A}"/>
              </a:ext>
            </a:extLst>
          </p:cNvPr>
          <p:cNvSpPr/>
          <p:nvPr/>
        </p:nvSpPr>
        <p:spPr>
          <a:xfrm>
            <a:off x="6537157" y="1648436"/>
            <a:ext cx="441158" cy="33688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291D2C43-F0B7-4624-98DD-30C215855123}"/>
              </a:ext>
            </a:extLst>
          </p:cNvPr>
          <p:cNvSpPr/>
          <p:nvPr/>
        </p:nvSpPr>
        <p:spPr>
          <a:xfrm>
            <a:off x="6537157" y="3878176"/>
            <a:ext cx="441158" cy="33688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2B848-DF80-DE05-8F44-B2AAE76D3F7F}"/>
              </a:ext>
            </a:extLst>
          </p:cNvPr>
          <p:cNvSpPr txBox="1"/>
          <p:nvPr/>
        </p:nvSpPr>
        <p:spPr>
          <a:xfrm>
            <a:off x="566350" y="5021177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  <a:r>
              <a:rPr lang="en-US" altLang="ko-KR"/>
              <a:t>) topic 2</a:t>
            </a:r>
            <a:r>
              <a:rPr lang="ko-KR" altLang="en-US"/>
              <a:t>의 경우</a:t>
            </a:r>
            <a:endParaRPr lang="en-US" altLang="ko-K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02FB9E-CF4D-C74A-902A-64639655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6" y="5394266"/>
            <a:ext cx="6079175" cy="637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9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732D67C-5EBC-6557-F90A-AD7D5486CD9C}"/>
              </a:ext>
            </a:extLst>
          </p:cNvPr>
          <p:cNvSpPr/>
          <p:nvPr/>
        </p:nvSpPr>
        <p:spPr>
          <a:xfrm>
            <a:off x="1716505" y="3056648"/>
            <a:ext cx="173254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medlineplus</a:t>
            </a:r>
            <a:r>
              <a:rPr lang="ko-KR" altLang="en-US"/>
              <a:t> </a:t>
            </a:r>
            <a:r>
              <a:rPr lang="en-US" altLang="ko-KR"/>
              <a:t>Summary 3</a:t>
            </a:r>
            <a:r>
              <a:rPr lang="ko-KR" altLang="en-US"/>
              <a:t>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4C1DE-9ECC-FB9B-C596-AE01B4A4A232}"/>
              </a:ext>
            </a:extLst>
          </p:cNvPr>
          <p:cNvSpPr/>
          <p:nvPr/>
        </p:nvSpPr>
        <p:spPr>
          <a:xfrm>
            <a:off x="601577" y="3056648"/>
            <a:ext cx="705853" cy="649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D/T 3</a:t>
            </a:r>
            <a:r>
              <a:rPr lang="ko-KR" altLang="en-US"/>
              <a:t>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63A072-AC80-2358-2105-EC4E85B22CA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307430" y="3381501"/>
            <a:ext cx="40907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368FF4-4352-1587-D0DF-313A56D2CB8A}"/>
              </a:ext>
            </a:extLst>
          </p:cNvPr>
          <p:cNvSpPr/>
          <p:nvPr/>
        </p:nvSpPr>
        <p:spPr>
          <a:xfrm>
            <a:off x="4604083" y="3056648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2 : 0.7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3AB882-C3AC-963F-C50B-83388C56846B}"/>
              </a:ext>
            </a:extLst>
          </p:cNvPr>
          <p:cNvSpPr/>
          <p:nvPr/>
        </p:nvSpPr>
        <p:spPr>
          <a:xfrm>
            <a:off x="4604082" y="3922922"/>
            <a:ext cx="1491917" cy="6497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 5 : 0.3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B10CCD-DB9B-AD58-F3D3-3EF60273B7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49052" y="3381500"/>
            <a:ext cx="1155031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E972E0C-B240-DB61-97A1-9D57EC13D623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878177" y="3521869"/>
            <a:ext cx="866275" cy="58553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9763B8B-45BA-8393-7FEF-A5D451547AD4}"/>
              </a:ext>
            </a:extLst>
          </p:cNvPr>
          <p:cNvCxnSpPr>
            <a:cxnSpLocks/>
            <a:stCxn id="6" idx="0"/>
            <a:endCxn id="13" idx="0"/>
          </p:cNvCxnSpPr>
          <p:nvPr/>
        </p:nvCxnSpPr>
        <p:spPr>
          <a:xfrm rot="16200000" flipH="1">
            <a:off x="4550255" y="-539103"/>
            <a:ext cx="372352" cy="7563855"/>
          </a:xfrm>
          <a:prstGeom prst="bentConnector3">
            <a:avLst>
              <a:gd name="adj1" fmla="val -6139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C46A47-2E3B-B87A-351F-2CBB7FA6989C}"/>
              </a:ext>
            </a:extLst>
          </p:cNvPr>
          <p:cNvSpPr/>
          <p:nvPr/>
        </p:nvSpPr>
        <p:spPr>
          <a:xfrm>
            <a:off x="7419474" y="3429000"/>
            <a:ext cx="2197769" cy="6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pharmdbk</a:t>
            </a:r>
            <a:r>
              <a:rPr lang="ko-KR" altLang="en-US">
                <a:solidFill>
                  <a:schemeClr val="tx1"/>
                </a:solidFill>
              </a:rPr>
              <a:t>정보 </a:t>
            </a:r>
            <a:r>
              <a:rPr lang="en-US" altLang="ko-KR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D03099-DE46-AE92-E39C-B08FC9FF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4" y="5811709"/>
            <a:ext cx="9429042" cy="515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260E27-363F-34E8-CC4A-3DB837765C94}"/>
              </a:ext>
            </a:extLst>
          </p:cNvPr>
          <p:cNvSpPr txBox="1"/>
          <p:nvPr/>
        </p:nvSpPr>
        <p:spPr>
          <a:xfrm>
            <a:off x="601575" y="238273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topic 2</a:t>
            </a:r>
            <a:r>
              <a:rPr lang="ko-KR" altLang="en-US"/>
              <a:t>의 경우</a:t>
            </a:r>
            <a:endParaRPr lang="en-US" altLang="ko-KR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F5CEEAFB-E62F-7853-CEB8-3B7C0DA6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6" y="623883"/>
            <a:ext cx="6079175" cy="637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3DB954DA-3788-D67F-3686-3D0676E2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4" y="1889708"/>
            <a:ext cx="4277705" cy="327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C94716-2057-39BD-D75C-D1CA3E67EC90}"/>
              </a:ext>
            </a:extLst>
          </p:cNvPr>
          <p:cNvSpPr txBox="1"/>
          <p:nvPr/>
        </p:nvSpPr>
        <p:spPr>
          <a:xfrm>
            <a:off x="601574" y="1520376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topic 5</a:t>
            </a:r>
            <a:r>
              <a:rPr lang="ko-KR" altLang="en-US"/>
              <a:t>의 경우</a:t>
            </a:r>
            <a:endParaRPr lang="en-US" alt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087C6-18AF-CED1-B199-DBC02FC24652}"/>
              </a:ext>
            </a:extLst>
          </p:cNvPr>
          <p:cNvSpPr txBox="1"/>
          <p:nvPr/>
        </p:nvSpPr>
        <p:spPr>
          <a:xfrm>
            <a:off x="601574" y="5429466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D/T 3</a:t>
            </a:r>
            <a:r>
              <a:rPr lang="ko-KR" altLang="en-US"/>
              <a:t>번의 고유 </a:t>
            </a:r>
            <a:r>
              <a:rPr lang="en-US" altLang="ko-KR"/>
              <a:t>TKM </a:t>
            </a:r>
            <a:r>
              <a:rPr lang="ko-KR" altLang="en-US"/>
              <a:t>추천도</a:t>
            </a:r>
            <a:endParaRPr lang="en-US" altLang="ko-KR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77F1649-A6AB-35FF-8FEB-EB14CAC3C605}"/>
              </a:ext>
            </a:extLst>
          </p:cNvPr>
          <p:cNvSpPr/>
          <p:nvPr/>
        </p:nvSpPr>
        <p:spPr>
          <a:xfrm>
            <a:off x="6264444" y="3546353"/>
            <a:ext cx="1090861" cy="528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5055DEC-1A36-5CAE-7F3E-05CEAFBA3EE8}"/>
              </a:ext>
            </a:extLst>
          </p:cNvPr>
          <p:cNvSpPr/>
          <p:nvPr/>
        </p:nvSpPr>
        <p:spPr>
          <a:xfrm rot="5400000">
            <a:off x="7842889" y="4728555"/>
            <a:ext cx="1350938" cy="528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38413-D9B0-65BC-FAAD-865849F67190}"/>
              </a:ext>
            </a:extLst>
          </p:cNvPr>
          <p:cNvSpPr txBox="1"/>
          <p:nvPr/>
        </p:nvSpPr>
        <p:spPr>
          <a:xfrm>
            <a:off x="601574" y="648866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TKM 1 : 0.415, TKM 2 : 0.07, TKM 3 : 0.345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7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60A909-48B4-272B-9F05-01B09DAB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1756967"/>
            <a:ext cx="6477904" cy="1038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EF75E-286D-16E9-8EE1-89828E2017C8}"/>
              </a:ext>
            </a:extLst>
          </p:cNvPr>
          <p:cNvSpPr txBox="1"/>
          <p:nvPr/>
        </p:nvSpPr>
        <p:spPr>
          <a:xfrm>
            <a:off x="4138863" y="1045832"/>
            <a:ext cx="391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-apple-system"/>
              </a:rPr>
              <a:t> LDA(Latent Dirichlet Allocation)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987F3C-E2E0-773E-6F1A-A963AD50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58" y="3251916"/>
            <a:ext cx="7049484" cy="1733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4B96F0-C4BC-484A-8365-FECBA3C2340D}"/>
              </a:ext>
            </a:extLst>
          </p:cNvPr>
          <p:cNvSpPr txBox="1"/>
          <p:nvPr/>
        </p:nvSpPr>
        <p:spPr>
          <a:xfrm>
            <a:off x="0" y="6550223"/>
            <a:ext cx="11245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https://ko.wikipedia.org/wiki/%EC%9E%A0%EC%9E%AC_%EB%94%94%EB%A6%AC%ED%81%B4%EB%A0%88_%ED%95%A0%EB%8B%B9</a:t>
            </a:r>
          </a:p>
        </p:txBody>
      </p:sp>
    </p:spTree>
    <p:extLst>
      <p:ext uri="{BB962C8B-B14F-4D97-AF65-F5344CB8AC3E}">
        <p14:creationId xmlns:p14="http://schemas.microsoft.com/office/powerpoint/2010/main" val="36003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790223-2619-690E-5C24-7EC53449A984}"/>
              </a:ext>
            </a:extLst>
          </p:cNvPr>
          <p:cNvSpPr txBox="1"/>
          <p:nvPr/>
        </p:nvSpPr>
        <p:spPr>
          <a:xfrm>
            <a:off x="4872430" y="3167390"/>
            <a:ext cx="2447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LDA</a:t>
            </a:r>
            <a:r>
              <a:rPr lang="ko-KR" altLang="en-US" sz="2800" b="1"/>
              <a:t>모델 기준</a:t>
            </a:r>
          </a:p>
        </p:txBody>
      </p:sp>
    </p:spTree>
    <p:extLst>
      <p:ext uri="{BB962C8B-B14F-4D97-AF65-F5344CB8AC3E}">
        <p14:creationId xmlns:p14="http://schemas.microsoft.com/office/powerpoint/2010/main" val="46875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EE086D3-7E3E-A6B5-13C7-31A5C7A2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3" y="1253082"/>
            <a:ext cx="7860634" cy="209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C80379-408B-3789-9BC6-39649736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58" y="2310636"/>
            <a:ext cx="2165684" cy="3712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646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B0B7BD-03AF-B33F-B28B-0D51F032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208" y="2647748"/>
            <a:ext cx="3472230" cy="1562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6ABEF-1FF0-E327-DDD5-0C5C33B62274}"/>
              </a:ext>
            </a:extLst>
          </p:cNvPr>
          <p:cNvSpPr txBox="1"/>
          <p:nvPr/>
        </p:nvSpPr>
        <p:spPr>
          <a:xfrm>
            <a:off x="9688187" y="4210252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config.py</a:t>
            </a:r>
            <a:endParaRPr lang="ko-KR" altLang="en-US" sz="200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386D5B-7AD7-4D6E-4B4D-8F6E660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6" y="2066379"/>
            <a:ext cx="3846614" cy="2158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D49EC2-4173-8F08-44B2-4FCA25D80984}"/>
              </a:ext>
            </a:extLst>
          </p:cNvPr>
          <p:cNvSpPr txBox="1"/>
          <p:nvPr/>
        </p:nvSpPr>
        <p:spPr>
          <a:xfrm>
            <a:off x="3613594" y="4224824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main.py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CA8AFC-CB48-C24C-B220-B74BB34B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818785"/>
            <a:ext cx="11012437" cy="5220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074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7E5C83-CBD4-002B-6354-A06399DB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506"/>
            <a:ext cx="12192000" cy="3122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48207-365C-34B9-F3E8-E5118FCD80B6}"/>
              </a:ext>
            </a:extLst>
          </p:cNvPr>
          <p:cNvSpPr txBox="1"/>
          <p:nvPr/>
        </p:nvSpPr>
        <p:spPr>
          <a:xfrm>
            <a:off x="0" y="4990493"/>
            <a:ext cx="782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 </a:t>
            </a:r>
            <a:r>
              <a:rPr lang="ko-KR" altLang="en-US"/>
              <a:t>조회하여 </a:t>
            </a:r>
            <a:r>
              <a:rPr lang="en-US" altLang="ko-KR"/>
              <a:t>medlineplus</a:t>
            </a:r>
            <a:r>
              <a:rPr lang="ko-KR" altLang="en-US"/>
              <a:t>의 </a:t>
            </a:r>
            <a:r>
              <a:rPr lang="en-US" altLang="ko-KR"/>
              <a:t>Summary</a:t>
            </a:r>
            <a:r>
              <a:rPr lang="ko-KR" altLang="en-US"/>
              <a:t>정보 불러와서 </a:t>
            </a:r>
            <a:r>
              <a:rPr lang="en-US" altLang="ko-KR"/>
              <a:t>DataFrame</a:t>
            </a:r>
            <a:r>
              <a:rPr lang="ko-KR" altLang="en-US"/>
              <a:t>으로 만듬</a:t>
            </a:r>
          </a:p>
        </p:txBody>
      </p:sp>
    </p:spTree>
    <p:extLst>
      <p:ext uri="{BB962C8B-B14F-4D97-AF65-F5344CB8AC3E}">
        <p14:creationId xmlns:p14="http://schemas.microsoft.com/office/powerpoint/2010/main" val="372749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A4092E-D631-3149-138E-AF5CE3A9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44" y="2280259"/>
            <a:ext cx="12197544" cy="2297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DF750-268E-4A09-099A-2C8B0990C51C}"/>
              </a:ext>
            </a:extLst>
          </p:cNvPr>
          <p:cNvSpPr txBox="1"/>
          <p:nvPr/>
        </p:nvSpPr>
        <p:spPr>
          <a:xfrm>
            <a:off x="-5544" y="4577741"/>
            <a:ext cx="738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 전처리 </a:t>
            </a:r>
            <a:r>
              <a:rPr lang="en-US" altLang="ko-KR"/>
              <a:t>( </a:t>
            </a:r>
            <a:r>
              <a:rPr lang="ko-KR" altLang="en-US"/>
              <a:t>정규식 활용 </a:t>
            </a:r>
            <a:r>
              <a:rPr lang="en-US" altLang="ko-KR"/>
              <a:t>replace, </a:t>
            </a:r>
            <a:r>
              <a:rPr lang="ko-KR" altLang="en-US"/>
              <a:t>짧은 단어 제거</a:t>
            </a:r>
            <a:r>
              <a:rPr lang="en-US" altLang="ko-KR"/>
              <a:t>, </a:t>
            </a:r>
            <a:r>
              <a:rPr lang="ko-KR" altLang="en-US"/>
              <a:t>소문자로 변환 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2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C7C20A-BB44-79C5-92EA-94379C6E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1276049"/>
            <a:ext cx="12155596" cy="430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0A5B5-63E7-D4C9-8A1E-D36E4405307A}"/>
              </a:ext>
            </a:extLst>
          </p:cNvPr>
          <p:cNvSpPr txBox="1"/>
          <p:nvPr/>
        </p:nvSpPr>
        <p:spPr>
          <a:xfrm>
            <a:off x="0" y="5581950"/>
            <a:ext cx="994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NLTK</a:t>
            </a:r>
            <a:r>
              <a:rPr lang="ko-KR" altLang="en-US"/>
              <a:t>로부터 불용어 세트를 받아온 뒤</a:t>
            </a:r>
            <a:r>
              <a:rPr lang="en-US" altLang="ko-KR"/>
              <a:t>, </a:t>
            </a:r>
            <a:r>
              <a:rPr lang="ko-KR" altLang="en-US"/>
              <a:t>사용자정의 불용어와 합쳐서 불용어 처리를 진행함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토큰화 한 뒤</a:t>
            </a:r>
            <a:r>
              <a:rPr lang="en-US" altLang="ko-KR"/>
              <a:t>, </a:t>
            </a:r>
            <a:r>
              <a:rPr lang="ko-KR" altLang="en-US"/>
              <a:t>품사 태깅하여</a:t>
            </a:r>
            <a:r>
              <a:rPr lang="en-US" altLang="ko-KR"/>
              <a:t> </a:t>
            </a:r>
            <a:r>
              <a:rPr lang="ko-KR" altLang="en-US"/>
              <a:t>명사만 추출하는 로직 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48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80E18-8C7A-9B64-0DF1-A80F83F5819E}"/>
              </a:ext>
            </a:extLst>
          </p:cNvPr>
          <p:cNvSpPr txBox="1"/>
          <p:nvPr/>
        </p:nvSpPr>
        <p:spPr>
          <a:xfrm>
            <a:off x="0" y="4924245"/>
            <a:ext cx="76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 적용 부분 </a:t>
            </a:r>
            <a:r>
              <a:rPr lang="en-US" altLang="ko-KR"/>
              <a:t>( </a:t>
            </a:r>
            <a:r>
              <a:rPr lang="ko-KR" altLang="en-US"/>
              <a:t>현재 모델 수정 전 </a:t>
            </a:r>
            <a:r>
              <a:rPr lang="en-US" altLang="ko-KR"/>
              <a:t>=</a:t>
            </a:r>
            <a:r>
              <a:rPr lang="ko-KR" altLang="en-US"/>
              <a:t> 레퍼런스 제공과 같은 상태 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A36F4A-6884-303E-403E-6CB27D52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754"/>
            <a:ext cx="12192000" cy="29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9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232CF1-DF48-3F6A-E228-2A080916A4E7}"/>
              </a:ext>
            </a:extLst>
          </p:cNvPr>
          <p:cNvSpPr txBox="1"/>
          <p:nvPr/>
        </p:nvSpPr>
        <p:spPr>
          <a:xfrm>
            <a:off x="-70154" y="5639745"/>
            <a:ext cx="76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LDA </a:t>
            </a:r>
            <a:r>
              <a:rPr lang="ko-KR" altLang="en-US"/>
              <a:t>모델 학습되어 추출되는 </a:t>
            </a:r>
            <a:r>
              <a:rPr lang="en-US" altLang="ko-KR"/>
              <a:t>topic(</a:t>
            </a:r>
            <a:r>
              <a:rPr lang="ko-KR" altLang="en-US"/>
              <a:t>카테고리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F61666-955C-1DEA-D8B5-F365C2DE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" y="608570"/>
            <a:ext cx="3705742" cy="12193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6C7352-B092-2BC9-2109-252D862A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5352"/>
            <a:ext cx="12192000" cy="12295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1A9B07-AA87-A841-D804-A3F681CB7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3382"/>
            <a:ext cx="12192000" cy="12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1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388</Words>
  <Application>Microsoft Office PowerPoint</Application>
  <PresentationFormat>와이드스크린</PresentationFormat>
  <Paragraphs>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이형주</dc:creator>
  <cp:lastModifiedBy>이형주</cp:lastModifiedBy>
  <cp:revision>117</cp:revision>
  <dcterms:created xsi:type="dcterms:W3CDTF">2023-05-16T00:57:38Z</dcterms:created>
  <dcterms:modified xsi:type="dcterms:W3CDTF">2023-05-22T02:05:27Z</dcterms:modified>
</cp:coreProperties>
</file>