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51" r:id="rId3"/>
    <p:sldId id="353" r:id="rId4"/>
    <p:sldId id="356" r:id="rId5"/>
    <p:sldId id="358" r:id="rId6"/>
    <p:sldId id="359" r:id="rId7"/>
    <p:sldId id="360" r:id="rId8"/>
    <p:sldId id="35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2704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orient="horz" pos="3748">
          <p15:clr>
            <a:srgbClr val="A4A3A4"/>
          </p15:clr>
        </p15:guide>
        <p15:guide id="7" pos="2880">
          <p15:clr>
            <a:srgbClr val="A4A3A4"/>
          </p15:clr>
        </p15:guide>
        <p15:guide id="8" pos="295">
          <p15:clr>
            <a:srgbClr val="A4A3A4"/>
          </p15:clr>
        </p15:guide>
        <p15:guide id="9" pos="657">
          <p15:clr>
            <a:srgbClr val="A4A3A4"/>
          </p15:clr>
        </p15:guide>
        <p15:guide id="10" pos="1746">
          <p15:clr>
            <a:srgbClr val="A4A3A4"/>
          </p15:clr>
        </p15:guide>
        <p15:guide id="11" pos="3243">
          <p15:clr>
            <a:srgbClr val="A4A3A4"/>
          </p15:clr>
        </p15:guide>
        <p15:guide id="12" pos="5329">
          <p15:clr>
            <a:srgbClr val="A4A3A4"/>
          </p15:clr>
        </p15:guide>
        <p15:guide id="13" pos="385">
          <p15:clr>
            <a:srgbClr val="A4A3A4"/>
          </p15:clr>
        </p15:guide>
        <p15:guide id="14" pos="2971">
          <p15:clr>
            <a:srgbClr val="A4A3A4"/>
          </p15:clr>
        </p15:guide>
        <p15:guide id="15" pos="21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5F7EE"/>
    <a:srgbClr val="BDE9D3"/>
    <a:srgbClr val="008000"/>
    <a:srgbClr val="365E8E"/>
    <a:srgbClr val="006000"/>
    <a:srgbClr val="007A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7453" autoAdjust="0"/>
  </p:normalViewPr>
  <p:slideViewPr>
    <p:cSldViewPr>
      <p:cViewPr>
        <p:scale>
          <a:sx n="100" d="100"/>
          <a:sy n="100" d="100"/>
        </p:scale>
        <p:origin x="2346" y="348"/>
      </p:cViewPr>
      <p:guideLst>
        <p:guide orient="horz" pos="3974"/>
        <p:guide orient="horz" pos="935"/>
        <p:guide orient="horz" pos="4065"/>
        <p:guide orient="horz" pos="2704"/>
        <p:guide orient="horz" pos="754"/>
        <p:guide orient="horz" pos="3748"/>
        <p:guide pos="2880"/>
        <p:guide pos="295"/>
        <p:guide pos="657"/>
        <p:guide pos="1746"/>
        <p:guide pos="3243"/>
        <p:guide pos="5329"/>
        <p:guide pos="385"/>
        <p:guide pos="2971"/>
        <p:guide pos="21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9" d="100"/>
          <a:sy n="89" d="100"/>
        </p:scale>
        <p:origin x="-37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3E81-4416-428E-876F-6BB47DE71D49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0D1B4-CF4F-488D-8386-5F11FB0D01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8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:\포폴\블로그용\월별 템플릿\프레젠테이션1\메인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73289"/>
            <a:ext cx="9144000" cy="1470025"/>
          </a:xfrm>
        </p:spPr>
        <p:txBody>
          <a:bodyPr>
            <a:normAutofit/>
          </a:bodyPr>
          <a:lstStyle>
            <a:lvl1pPr algn="ctr">
              <a:defRPr sz="4800" b="1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1353" y="3920974"/>
            <a:ext cx="6400800" cy="11430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445224"/>
            <a:ext cx="3194429" cy="1394358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 userDrawn="1"/>
        </p:nvSpPr>
        <p:spPr>
          <a:xfrm>
            <a:off x="6354511" y="44624"/>
            <a:ext cx="2546171" cy="27699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rgbClr val="0C3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Total solution for Vision system </a:t>
            </a:r>
            <a:endParaRPr lang="en-US" altLang="ko-KR" sz="1600" b="1" dirty="0">
              <a:solidFill>
                <a:srgbClr val="0C3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31"/>
          <a:stretch/>
        </p:blipFill>
        <p:spPr>
          <a:xfrm>
            <a:off x="8776967" y="28888"/>
            <a:ext cx="293417" cy="36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5628" y="404664"/>
            <a:ext cx="8940867" cy="633670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99392"/>
            <a:ext cx="1023102" cy="10231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31"/>
          <a:stretch/>
        </p:blipFill>
        <p:spPr>
          <a:xfrm>
            <a:off x="8776967" y="28888"/>
            <a:ext cx="293417" cy="3662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1" y="6074751"/>
            <a:ext cx="1512167" cy="66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792F-1CB6-4DA1-BCD3-55BC1B74AB36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648" y="2060848"/>
            <a:ext cx="8966847" cy="147002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Trim &amp; Form Machine - Vision System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31846" y="3474701"/>
            <a:ext cx="4075428" cy="1498612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2018.02.13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(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주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) KP Vision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  <a:cs typeface="Arial" pitchFamily="34" charset="0"/>
              </a:rPr>
              <a:t>    이 준 호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DF4195-AA7B-400D-8EAB-DEE1B0BA7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6" b="5724"/>
          <a:stretch/>
        </p:blipFill>
        <p:spPr>
          <a:xfrm>
            <a:off x="1018358" y="1196753"/>
            <a:ext cx="4067175" cy="309634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C1352-89EF-4B73-889E-B0D3FBAD6B99}"/>
              </a:ext>
            </a:extLst>
          </p:cNvPr>
          <p:cNvSpPr txBox="1"/>
          <p:nvPr/>
        </p:nvSpPr>
        <p:spPr>
          <a:xfrm>
            <a:off x="383661" y="476672"/>
            <a:ext cx="726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01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Lead front view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검사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– Shoulder nick / Burr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2B739-1286-4FA2-8393-022BF22989E3}"/>
              </a:ext>
            </a:extLst>
          </p:cNvPr>
          <p:cNvSpPr/>
          <p:nvPr/>
        </p:nvSpPr>
        <p:spPr>
          <a:xfrm>
            <a:off x="1162746" y="2696494"/>
            <a:ext cx="3841302" cy="6604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  <a:effectLst>
            <a:glow rad="635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4E879E-7044-40CC-9D0C-CB136CA45CA7}"/>
              </a:ext>
            </a:extLst>
          </p:cNvPr>
          <p:cNvSpPr/>
          <p:nvPr/>
        </p:nvSpPr>
        <p:spPr>
          <a:xfrm>
            <a:off x="5220072" y="2314962"/>
            <a:ext cx="934541" cy="864096"/>
          </a:xfrm>
          <a:prstGeom prst="rightArrow">
            <a:avLst>
              <a:gd name="adj1" fmla="val 61023"/>
              <a:gd name="adj2" fmla="val 57716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C4CBE-0755-4171-B932-578610D9E6CB}"/>
              </a:ext>
            </a:extLst>
          </p:cNvPr>
          <p:cNvSpPr txBox="1"/>
          <p:nvPr/>
        </p:nvSpPr>
        <p:spPr>
          <a:xfrm>
            <a:off x="6156176" y="2276872"/>
            <a:ext cx="257795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Nick Spec : -0.075</a:t>
            </a:r>
            <a:r>
              <a:rPr lang="ko-KR" altLang="en-US" dirty="0"/>
              <a:t>㎛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Burr Spec : 30</a:t>
            </a:r>
            <a:r>
              <a:rPr lang="ko-KR" altLang="en-US" dirty="0"/>
              <a:t>㎛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29235-BC0E-43FD-A4D3-7073DAB957C0}"/>
              </a:ext>
            </a:extLst>
          </p:cNvPr>
          <p:cNvSpPr txBox="1"/>
          <p:nvPr/>
        </p:nvSpPr>
        <p:spPr>
          <a:xfrm>
            <a:off x="1475656" y="4365104"/>
            <a:ext cx="717536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Lead</a:t>
            </a:r>
            <a:r>
              <a:rPr lang="ko-KR" altLang="en-US" dirty="0"/>
              <a:t> 간 높이</a:t>
            </a:r>
            <a:r>
              <a:rPr lang="en-US" altLang="ko-KR" dirty="0"/>
              <a:t> </a:t>
            </a:r>
            <a:r>
              <a:rPr lang="ko-KR" altLang="en-US" dirty="0"/>
              <a:t>차이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4.435mm (Lens </a:t>
            </a:r>
            <a:r>
              <a:rPr lang="ko-KR" altLang="en-US" dirty="0"/>
              <a:t>심도 문제와 연관이 있음</a:t>
            </a:r>
            <a:r>
              <a:rPr lang="en-US" altLang="ko-KR" dirty="0"/>
              <a:t>).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심도가 안맞을경우</a:t>
            </a:r>
            <a:r>
              <a:rPr lang="en-US" altLang="ko-KR" dirty="0"/>
              <a:t> Blur </a:t>
            </a:r>
            <a:r>
              <a:rPr lang="ko-KR" altLang="en-US" dirty="0"/>
              <a:t>현상이 발생하여 정확한 측정이 어려움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Burr</a:t>
            </a:r>
            <a:r>
              <a:rPr lang="ko-KR" altLang="en-US" dirty="0"/>
              <a:t> 방향이 위</a:t>
            </a:r>
            <a:r>
              <a:rPr lang="en-US" altLang="ko-KR" dirty="0"/>
              <a:t>, </a:t>
            </a:r>
            <a:r>
              <a:rPr lang="ko-KR" altLang="en-US" dirty="0"/>
              <a:t>아래로 발생하는 경우에 측정 불가능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123543-352D-49FF-B558-CC666EA76DE3}"/>
              </a:ext>
            </a:extLst>
          </p:cNvPr>
          <p:cNvSpPr/>
          <p:nvPr/>
        </p:nvSpPr>
        <p:spPr>
          <a:xfrm>
            <a:off x="1763688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42233D-F1F5-401D-B7C1-FDFBE41F6721}"/>
              </a:ext>
            </a:extLst>
          </p:cNvPr>
          <p:cNvSpPr/>
          <p:nvPr/>
        </p:nvSpPr>
        <p:spPr>
          <a:xfrm>
            <a:off x="2339752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4635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DF4195-AA7B-400D-8EAB-DEE1B0BA7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6" b="5724"/>
          <a:stretch/>
        </p:blipFill>
        <p:spPr>
          <a:xfrm>
            <a:off x="1018358" y="1196753"/>
            <a:ext cx="4067175" cy="309634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C1352-89EF-4B73-889E-B0D3FBAD6B99}"/>
              </a:ext>
            </a:extLst>
          </p:cNvPr>
          <p:cNvSpPr txBox="1"/>
          <p:nvPr/>
        </p:nvSpPr>
        <p:spPr>
          <a:xfrm>
            <a:off x="383661" y="476672"/>
            <a:ext cx="6255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01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Lead front view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검사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– Lead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tip Burr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2B739-1286-4FA2-8393-022BF22989E3}"/>
              </a:ext>
            </a:extLst>
          </p:cNvPr>
          <p:cNvSpPr/>
          <p:nvPr/>
        </p:nvSpPr>
        <p:spPr>
          <a:xfrm>
            <a:off x="1162746" y="1487063"/>
            <a:ext cx="3841302" cy="6604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  <a:effectLst>
            <a:glow rad="635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4E879E-7044-40CC-9D0C-CB136CA45CA7}"/>
              </a:ext>
            </a:extLst>
          </p:cNvPr>
          <p:cNvSpPr/>
          <p:nvPr/>
        </p:nvSpPr>
        <p:spPr>
          <a:xfrm>
            <a:off x="5220072" y="2314962"/>
            <a:ext cx="934541" cy="864096"/>
          </a:xfrm>
          <a:prstGeom prst="rightArrow">
            <a:avLst>
              <a:gd name="adj1" fmla="val 61023"/>
              <a:gd name="adj2" fmla="val 57716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C4CBE-0755-4171-B932-578610D9E6CB}"/>
              </a:ext>
            </a:extLst>
          </p:cNvPr>
          <p:cNvSpPr txBox="1"/>
          <p:nvPr/>
        </p:nvSpPr>
        <p:spPr>
          <a:xfrm>
            <a:off x="6156176" y="2470652"/>
            <a:ext cx="215155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Burr Spec : 30</a:t>
            </a:r>
            <a:r>
              <a:rPr lang="ko-KR" altLang="en-US" dirty="0"/>
              <a:t>㎛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29235-BC0E-43FD-A4D3-7073DAB957C0}"/>
              </a:ext>
            </a:extLst>
          </p:cNvPr>
          <p:cNvSpPr txBox="1"/>
          <p:nvPr/>
        </p:nvSpPr>
        <p:spPr>
          <a:xfrm>
            <a:off x="1475656" y="4365104"/>
            <a:ext cx="717536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Lead</a:t>
            </a:r>
            <a:r>
              <a:rPr lang="ko-KR" altLang="en-US" dirty="0"/>
              <a:t> 간 높이</a:t>
            </a:r>
            <a:r>
              <a:rPr lang="en-US" altLang="ko-KR" dirty="0"/>
              <a:t> </a:t>
            </a:r>
            <a:r>
              <a:rPr lang="ko-KR" altLang="en-US" dirty="0"/>
              <a:t>차이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4.435mm (Lens </a:t>
            </a:r>
            <a:r>
              <a:rPr lang="ko-KR" altLang="en-US" dirty="0"/>
              <a:t>심도 문제와 연관이 있음</a:t>
            </a:r>
            <a:r>
              <a:rPr lang="en-US" altLang="ko-KR" dirty="0"/>
              <a:t>).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심도가 안맞을경우</a:t>
            </a:r>
            <a:r>
              <a:rPr lang="en-US" altLang="ko-KR" dirty="0"/>
              <a:t> Blur </a:t>
            </a:r>
            <a:r>
              <a:rPr lang="ko-KR" altLang="en-US" dirty="0"/>
              <a:t>현상이 발생하여 정확한 측정이 어려움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Burr</a:t>
            </a:r>
            <a:r>
              <a:rPr lang="ko-KR" altLang="en-US" dirty="0"/>
              <a:t> 방향이 위</a:t>
            </a:r>
            <a:r>
              <a:rPr lang="en-US" altLang="ko-KR" dirty="0"/>
              <a:t>, </a:t>
            </a:r>
            <a:r>
              <a:rPr lang="ko-KR" altLang="en-US" dirty="0"/>
              <a:t>아래로 발생하는 경우에 측정 불가능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FD31C9-4150-4700-9C65-E41F0F8BF37F}"/>
              </a:ext>
            </a:extLst>
          </p:cNvPr>
          <p:cNvSpPr/>
          <p:nvPr/>
        </p:nvSpPr>
        <p:spPr>
          <a:xfrm>
            <a:off x="1763688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688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DF4195-AA7B-400D-8EAB-DEE1B0BA7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6" b="5724"/>
          <a:stretch/>
        </p:blipFill>
        <p:spPr>
          <a:xfrm>
            <a:off x="1018358" y="1196753"/>
            <a:ext cx="4067175" cy="309634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C1352-89EF-4B73-889E-B0D3FBAD6B99}"/>
              </a:ext>
            </a:extLst>
          </p:cNvPr>
          <p:cNvSpPr txBox="1"/>
          <p:nvPr/>
        </p:nvSpPr>
        <p:spPr>
          <a:xfrm>
            <a:off x="383661" y="476672"/>
            <a:ext cx="600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01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Lead front view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검사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– Lead length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n-e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4E879E-7044-40CC-9D0C-CB136CA45CA7}"/>
              </a:ext>
            </a:extLst>
          </p:cNvPr>
          <p:cNvSpPr/>
          <p:nvPr/>
        </p:nvSpPr>
        <p:spPr>
          <a:xfrm>
            <a:off x="5220072" y="2314962"/>
            <a:ext cx="934541" cy="864096"/>
          </a:xfrm>
          <a:prstGeom prst="rightArrow">
            <a:avLst>
              <a:gd name="adj1" fmla="val 61023"/>
              <a:gd name="adj2" fmla="val 57716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29235-BC0E-43FD-A4D3-7073DAB957C0}"/>
              </a:ext>
            </a:extLst>
          </p:cNvPr>
          <p:cNvSpPr txBox="1"/>
          <p:nvPr/>
        </p:nvSpPr>
        <p:spPr>
          <a:xfrm>
            <a:off x="1475656" y="4365104"/>
            <a:ext cx="431079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Missing Error : </a:t>
            </a:r>
            <a:r>
              <a:rPr lang="ko-KR" altLang="en-US" dirty="0"/>
              <a:t>특이사항 없음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Blur </a:t>
            </a:r>
            <a:r>
              <a:rPr lang="ko-KR" altLang="en-US" dirty="0"/>
              <a:t>현상이 있어 측정 오차가 발생함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4CEEE5-248D-48B4-9A7F-F057AC63EBE1}"/>
              </a:ext>
            </a:extLst>
          </p:cNvPr>
          <p:cNvCxnSpPr/>
          <p:nvPr/>
        </p:nvCxnSpPr>
        <p:spPr>
          <a:xfrm>
            <a:off x="3361898" y="1251668"/>
            <a:ext cx="0" cy="2448272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headEnd type="triangle"/>
            <a:tailEnd type="triangle"/>
          </a:ln>
          <a:effectLst>
            <a:glow rad="381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FA135A-6494-4511-AB0D-D665A14CD1FC}"/>
              </a:ext>
            </a:extLst>
          </p:cNvPr>
          <p:cNvCxnSpPr>
            <a:cxnSpLocks/>
          </p:cNvCxnSpPr>
          <p:nvPr/>
        </p:nvCxnSpPr>
        <p:spPr>
          <a:xfrm flipH="1">
            <a:off x="1042988" y="3710709"/>
            <a:ext cx="3961060" cy="0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headEnd type="none"/>
            <a:tailEnd type="none"/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E5B61E-F427-4C33-91C2-722717227EEF}"/>
              </a:ext>
            </a:extLst>
          </p:cNvPr>
          <p:cNvCxnSpPr>
            <a:cxnSpLocks/>
          </p:cNvCxnSpPr>
          <p:nvPr/>
        </p:nvCxnSpPr>
        <p:spPr>
          <a:xfrm flipH="1">
            <a:off x="3195302" y="1227864"/>
            <a:ext cx="576064" cy="0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headEnd type="none"/>
            <a:tailEnd type="none"/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CCB318-0977-4F16-8A7C-974D8D51651A}"/>
              </a:ext>
            </a:extLst>
          </p:cNvPr>
          <p:cNvSpPr/>
          <p:nvPr/>
        </p:nvSpPr>
        <p:spPr>
          <a:xfrm>
            <a:off x="2367187" y="1145136"/>
            <a:ext cx="546930" cy="26692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  <a:effectLst>
            <a:glow rad="635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3EBDB4-D4C1-4450-996C-6ABF727C67B1}"/>
              </a:ext>
            </a:extLst>
          </p:cNvPr>
          <p:cNvSpPr/>
          <p:nvPr/>
        </p:nvSpPr>
        <p:spPr>
          <a:xfrm>
            <a:off x="2491365" y="1230594"/>
            <a:ext cx="288032" cy="24593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C968B-F458-4253-AD4C-1899021C2447}"/>
              </a:ext>
            </a:extLst>
          </p:cNvPr>
          <p:cNvSpPr txBox="1"/>
          <p:nvPr/>
        </p:nvSpPr>
        <p:spPr>
          <a:xfrm>
            <a:off x="6156176" y="2276872"/>
            <a:ext cx="286168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Missing : 100%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Length Spec : ±0.05</a:t>
            </a:r>
            <a:r>
              <a:rPr lang="ko-KR" altLang="en-US" dirty="0"/>
              <a:t>㎛ </a:t>
            </a:r>
            <a:endParaRPr lang="en-US" altLang="ko-K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92BE18-C7E6-4AFC-841A-FFB667D37017}"/>
              </a:ext>
            </a:extLst>
          </p:cNvPr>
          <p:cNvSpPr/>
          <p:nvPr/>
        </p:nvSpPr>
        <p:spPr>
          <a:xfrm>
            <a:off x="1763688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2CE69E-8046-4D9F-A8DB-7F79898D3553}"/>
              </a:ext>
            </a:extLst>
          </p:cNvPr>
          <p:cNvSpPr/>
          <p:nvPr/>
        </p:nvSpPr>
        <p:spPr>
          <a:xfrm>
            <a:off x="2339752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9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DF4195-AA7B-400D-8EAB-DEE1B0BA7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6" b="5724"/>
          <a:stretch/>
        </p:blipFill>
        <p:spPr>
          <a:xfrm>
            <a:off x="1018358" y="1196753"/>
            <a:ext cx="4067175" cy="309634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C1352-89EF-4B73-889E-B0D3FBAD6B99}"/>
              </a:ext>
            </a:extLst>
          </p:cNvPr>
          <p:cNvSpPr txBox="1"/>
          <p:nvPr/>
        </p:nvSpPr>
        <p:spPr>
          <a:xfrm>
            <a:off x="383661" y="476672"/>
            <a:ext cx="5662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01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Lead front view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검사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– Bent lead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n-e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4E879E-7044-40CC-9D0C-CB136CA45CA7}"/>
              </a:ext>
            </a:extLst>
          </p:cNvPr>
          <p:cNvSpPr/>
          <p:nvPr/>
        </p:nvSpPr>
        <p:spPr>
          <a:xfrm>
            <a:off x="5220072" y="2314962"/>
            <a:ext cx="934541" cy="864096"/>
          </a:xfrm>
          <a:prstGeom prst="rightArrow">
            <a:avLst>
              <a:gd name="adj1" fmla="val 61023"/>
              <a:gd name="adj2" fmla="val 57716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29235-BC0E-43FD-A4D3-7073DAB957C0}"/>
              </a:ext>
            </a:extLst>
          </p:cNvPr>
          <p:cNvSpPr txBox="1"/>
          <p:nvPr/>
        </p:nvSpPr>
        <p:spPr>
          <a:xfrm>
            <a:off x="1475656" y="4365104"/>
            <a:ext cx="524053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Blur </a:t>
            </a:r>
            <a:r>
              <a:rPr lang="ko-KR" altLang="en-US" dirty="0"/>
              <a:t>현상이 있어 측정 오차가 발생함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Bent spec</a:t>
            </a:r>
            <a:r>
              <a:rPr lang="ko-KR" altLang="en-US" dirty="0"/>
              <a:t>이 기울기가 아니라 거리로 표현 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측정 방식에 대한 협의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4CEEE5-248D-48B4-9A7F-F057AC63EBE1}"/>
              </a:ext>
            </a:extLst>
          </p:cNvPr>
          <p:cNvCxnSpPr>
            <a:cxnSpLocks/>
          </p:cNvCxnSpPr>
          <p:nvPr/>
        </p:nvCxnSpPr>
        <p:spPr>
          <a:xfrm flipH="1">
            <a:off x="3589234" y="1239140"/>
            <a:ext cx="68366" cy="2461189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headEnd type="triangle"/>
            <a:tailEnd type="triangle"/>
          </a:ln>
          <a:effectLst>
            <a:glow rad="381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FA135A-6494-4511-AB0D-D665A14CD1FC}"/>
              </a:ext>
            </a:extLst>
          </p:cNvPr>
          <p:cNvCxnSpPr>
            <a:cxnSpLocks/>
          </p:cNvCxnSpPr>
          <p:nvPr/>
        </p:nvCxnSpPr>
        <p:spPr>
          <a:xfrm flipH="1">
            <a:off x="1042988" y="3710709"/>
            <a:ext cx="3961060" cy="0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headEnd type="none"/>
            <a:tailEnd type="none"/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E5B61E-F427-4C33-91C2-722717227EEF}"/>
              </a:ext>
            </a:extLst>
          </p:cNvPr>
          <p:cNvCxnSpPr>
            <a:cxnSpLocks/>
          </p:cNvCxnSpPr>
          <p:nvPr/>
        </p:nvCxnSpPr>
        <p:spPr>
          <a:xfrm flipH="1">
            <a:off x="3347864" y="1227864"/>
            <a:ext cx="576064" cy="0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headEnd type="none"/>
            <a:tailEnd type="none"/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892BE18-C7E6-4AFC-841A-FFB667D37017}"/>
              </a:ext>
            </a:extLst>
          </p:cNvPr>
          <p:cNvSpPr/>
          <p:nvPr/>
        </p:nvSpPr>
        <p:spPr>
          <a:xfrm>
            <a:off x="1763688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01CEF92-2945-42F5-9909-6B7BDC54C1EE}"/>
              </a:ext>
            </a:extLst>
          </p:cNvPr>
          <p:cNvSpPr/>
          <p:nvPr/>
        </p:nvSpPr>
        <p:spPr>
          <a:xfrm>
            <a:off x="3161804" y="3208473"/>
            <a:ext cx="936104" cy="936104"/>
          </a:xfrm>
          <a:prstGeom prst="arc">
            <a:avLst/>
          </a:prstGeom>
          <a:ln w="22225">
            <a:solidFill>
              <a:srgbClr val="FF0000"/>
            </a:solidFill>
            <a:headEnd type="triangle"/>
            <a:tailEnd type="triangle"/>
          </a:ln>
          <a:effectLst>
            <a:glow rad="381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6D5EE-DDB7-4607-A9B7-5376AFE702F9}"/>
              </a:ext>
            </a:extLst>
          </p:cNvPr>
          <p:cNvSpPr txBox="1"/>
          <p:nvPr/>
        </p:nvSpPr>
        <p:spPr>
          <a:xfrm>
            <a:off x="6156176" y="2470652"/>
            <a:ext cx="28520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Bent Spec : 0.075</a:t>
            </a:r>
            <a:r>
              <a:rPr lang="ko-KR" altLang="en-US" dirty="0"/>
              <a:t>㎛ </a:t>
            </a:r>
            <a:r>
              <a:rPr lang="en-US" altLang="ko-KR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25025677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1352-89EF-4B73-889E-B0D3FBAD6B99}"/>
              </a:ext>
            </a:extLst>
          </p:cNvPr>
          <p:cNvSpPr txBox="1"/>
          <p:nvPr/>
        </p:nvSpPr>
        <p:spPr>
          <a:xfrm>
            <a:off x="383661" y="476672"/>
            <a:ext cx="664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01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Lead front view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검사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–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몰드 바디 칩아웃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n-e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4E879E-7044-40CC-9D0C-CB136CA45CA7}"/>
              </a:ext>
            </a:extLst>
          </p:cNvPr>
          <p:cNvSpPr/>
          <p:nvPr/>
        </p:nvSpPr>
        <p:spPr>
          <a:xfrm>
            <a:off x="5220072" y="2314962"/>
            <a:ext cx="934541" cy="864096"/>
          </a:xfrm>
          <a:prstGeom prst="rightArrow">
            <a:avLst>
              <a:gd name="adj1" fmla="val 61023"/>
              <a:gd name="adj2" fmla="val 57716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29235-BC0E-43FD-A4D3-7073DAB957C0}"/>
              </a:ext>
            </a:extLst>
          </p:cNvPr>
          <p:cNvSpPr txBox="1"/>
          <p:nvPr/>
        </p:nvSpPr>
        <p:spPr>
          <a:xfrm>
            <a:off x="1475656" y="4365104"/>
            <a:ext cx="630332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네 영역에대해서 칩아웃 검사 </a:t>
            </a:r>
            <a:r>
              <a:rPr lang="en-US" altLang="ko-KR" dirty="0"/>
              <a:t>(</a:t>
            </a:r>
            <a:r>
              <a:rPr lang="ko-KR" altLang="en-US" dirty="0"/>
              <a:t>완전히 깨져나간 상태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   그 외의 영역에 대해서는 검사 불가능</a:t>
            </a:r>
            <a:br>
              <a:rPr lang="en-US" altLang="ko-KR" dirty="0"/>
            </a:br>
            <a:r>
              <a:rPr lang="en-US" altLang="ko-KR" dirty="0"/>
              <a:t>   (</a:t>
            </a:r>
            <a:r>
              <a:rPr lang="ko-KR" altLang="en-US" dirty="0"/>
              <a:t>백라이트 조명 사용으로 그 </a:t>
            </a:r>
            <a:r>
              <a:rPr lang="ko-KR" altLang="en-US"/>
              <a:t>외 깨짐 불량은 </a:t>
            </a:r>
            <a:r>
              <a:rPr lang="ko-KR" altLang="en-US" dirty="0"/>
              <a:t>보이지 않음</a:t>
            </a:r>
            <a:r>
              <a:rPr lang="en-US" altLang="ko-KR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92BE18-C7E6-4AFC-841A-FFB667D37017}"/>
              </a:ext>
            </a:extLst>
          </p:cNvPr>
          <p:cNvSpPr/>
          <p:nvPr/>
        </p:nvSpPr>
        <p:spPr>
          <a:xfrm>
            <a:off x="1763688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/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6D5EE-DDB7-4607-A9B7-5376AFE702F9}"/>
              </a:ext>
            </a:extLst>
          </p:cNvPr>
          <p:cNvSpPr txBox="1"/>
          <p:nvPr/>
        </p:nvSpPr>
        <p:spPr>
          <a:xfrm>
            <a:off x="6156176" y="2470652"/>
            <a:ext cx="25394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칩아웃 </a:t>
            </a:r>
            <a:r>
              <a:rPr lang="en-US" altLang="ko-KR" dirty="0"/>
              <a:t>Spec : 400</a:t>
            </a:r>
            <a:r>
              <a:rPr lang="ko-KR" altLang="en-US" dirty="0"/>
              <a:t>㎛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D1A58-F99B-44D9-B51A-23700E11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3" y="1196600"/>
            <a:ext cx="4067174" cy="3096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FCD6E38-2324-44D4-B637-D8275D57718C}"/>
              </a:ext>
            </a:extLst>
          </p:cNvPr>
          <p:cNvSpPr/>
          <p:nvPr/>
        </p:nvSpPr>
        <p:spPr>
          <a:xfrm>
            <a:off x="1114164" y="1412776"/>
            <a:ext cx="505508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  <a:effectLst>
            <a:glow rad="635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96461-5C7C-48E4-8464-AF42332D659B}"/>
              </a:ext>
            </a:extLst>
          </p:cNvPr>
          <p:cNvSpPr/>
          <p:nvPr/>
        </p:nvSpPr>
        <p:spPr>
          <a:xfrm>
            <a:off x="4576699" y="1412776"/>
            <a:ext cx="505508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  <a:effectLst>
            <a:glow rad="635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B98970-F91A-4B81-845E-F614276EE9E8}"/>
              </a:ext>
            </a:extLst>
          </p:cNvPr>
          <p:cNvSpPr/>
          <p:nvPr/>
        </p:nvSpPr>
        <p:spPr>
          <a:xfrm>
            <a:off x="1114164" y="3572768"/>
            <a:ext cx="505508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  <a:effectLst>
            <a:glow rad="635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E8A8C-25E7-43B8-B1E5-CA9E82C0F303}"/>
              </a:ext>
            </a:extLst>
          </p:cNvPr>
          <p:cNvSpPr/>
          <p:nvPr/>
        </p:nvSpPr>
        <p:spPr>
          <a:xfrm>
            <a:off x="4576699" y="3572768"/>
            <a:ext cx="505508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  <a:effectLst>
            <a:glow rad="635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4137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C1352-89EF-4B73-889E-B0D3FBAD6B99}"/>
              </a:ext>
            </a:extLst>
          </p:cNvPr>
          <p:cNvSpPr txBox="1"/>
          <p:nvPr/>
        </p:nvSpPr>
        <p:spPr>
          <a:xfrm>
            <a:off x="383661" y="476672"/>
            <a:ext cx="653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01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Lead front view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검사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– Gate remaining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n-e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4E879E-7044-40CC-9D0C-CB136CA45CA7}"/>
              </a:ext>
            </a:extLst>
          </p:cNvPr>
          <p:cNvSpPr/>
          <p:nvPr/>
        </p:nvSpPr>
        <p:spPr>
          <a:xfrm>
            <a:off x="5220072" y="2314962"/>
            <a:ext cx="934541" cy="864096"/>
          </a:xfrm>
          <a:prstGeom prst="rightArrow">
            <a:avLst>
              <a:gd name="adj1" fmla="val 61023"/>
              <a:gd name="adj2" fmla="val 57716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29235-BC0E-43FD-A4D3-7073DAB957C0}"/>
              </a:ext>
            </a:extLst>
          </p:cNvPr>
          <p:cNvSpPr txBox="1"/>
          <p:nvPr/>
        </p:nvSpPr>
        <p:spPr>
          <a:xfrm>
            <a:off x="1475656" y="4365104"/>
            <a:ext cx="7005123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Gate </a:t>
            </a:r>
            <a:r>
              <a:rPr lang="ko-KR" altLang="en-US" dirty="0"/>
              <a:t>위치는 </a:t>
            </a:r>
            <a:r>
              <a:rPr lang="en-US" altLang="ko-KR" dirty="0"/>
              <a:t>Lead </a:t>
            </a:r>
            <a:r>
              <a:rPr lang="ko-KR" altLang="en-US" dirty="0"/>
              <a:t>하단 중앙에 위치해 있으나 전 영역에 대해서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검사 요청</a:t>
            </a:r>
            <a:r>
              <a:rPr lang="en-US" altLang="ko-KR" dirty="0"/>
              <a:t>. (Pin </a:t>
            </a:r>
            <a:r>
              <a:rPr lang="ko-KR" altLang="en-US" dirty="0"/>
              <a:t>사이 부분</a:t>
            </a:r>
            <a:r>
              <a:rPr lang="en-US" altLang="ko-KR" dirty="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Pin </a:t>
            </a:r>
            <a:r>
              <a:rPr lang="ko-KR" altLang="en-US" dirty="0"/>
              <a:t>사이 부분을 검사 하기 위해서 동축 조명을 같이 사용하는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부분도 검토</a:t>
            </a:r>
            <a:r>
              <a:rPr lang="en-US" altLang="ko-KR" dirty="0"/>
              <a:t>. (</a:t>
            </a:r>
            <a:r>
              <a:rPr lang="ko-KR" altLang="en-US" dirty="0"/>
              <a:t>바디 부분과 </a:t>
            </a:r>
            <a:r>
              <a:rPr lang="en-US" altLang="ko-KR" dirty="0"/>
              <a:t>Pin </a:t>
            </a:r>
            <a:r>
              <a:rPr lang="ko-KR" altLang="en-US" dirty="0"/>
              <a:t>영역의 분리를 위해서 사용</a:t>
            </a:r>
            <a:r>
              <a:rPr lang="en-US" altLang="ko-KR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6D5EE-DDB7-4607-A9B7-5376AFE702F9}"/>
              </a:ext>
            </a:extLst>
          </p:cNvPr>
          <p:cNvSpPr txBox="1"/>
          <p:nvPr/>
        </p:nvSpPr>
        <p:spPr>
          <a:xfrm>
            <a:off x="6156176" y="2470652"/>
            <a:ext cx="284526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Gate</a:t>
            </a:r>
            <a:r>
              <a:rPr lang="ko-KR" altLang="en-US" dirty="0"/>
              <a:t> </a:t>
            </a:r>
            <a:r>
              <a:rPr lang="en-US" altLang="ko-KR" dirty="0"/>
              <a:t>remaining Spec : </a:t>
            </a:r>
            <a:br>
              <a:rPr lang="en-US" altLang="ko-KR" dirty="0"/>
            </a:br>
            <a:r>
              <a:rPr lang="en-US" altLang="ko-KR" dirty="0"/>
              <a:t>   400</a:t>
            </a:r>
            <a:r>
              <a:rPr lang="ko-KR" altLang="en-US" dirty="0"/>
              <a:t>㎛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D1A58-F99B-44D9-B51A-23700E11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3" y="1196600"/>
            <a:ext cx="4067174" cy="3096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97E8A8C-25E7-43B8-B1E5-CA9E82C0F303}"/>
              </a:ext>
            </a:extLst>
          </p:cNvPr>
          <p:cNvSpPr/>
          <p:nvPr/>
        </p:nvSpPr>
        <p:spPr>
          <a:xfrm>
            <a:off x="2536726" y="3788544"/>
            <a:ext cx="1039777" cy="57656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  <a:effectLst>
            <a:glow rad="635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1AEF1E-6CCC-4AF4-B6BB-86DC5F0D08E1}"/>
              </a:ext>
            </a:extLst>
          </p:cNvPr>
          <p:cNvSpPr/>
          <p:nvPr/>
        </p:nvSpPr>
        <p:spPr>
          <a:xfrm>
            <a:off x="1763688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3105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277B3-AA73-4296-805F-799D29666F1D}"/>
              </a:ext>
            </a:extLst>
          </p:cNvPr>
          <p:cNvSpPr txBox="1"/>
          <p:nvPr/>
        </p:nvSpPr>
        <p:spPr>
          <a:xfrm>
            <a:off x="1475656" y="4365104"/>
            <a:ext cx="709200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Telecentric Lens </a:t>
            </a:r>
            <a:r>
              <a:rPr lang="ko-KR" altLang="en-US" dirty="0"/>
              <a:t>사용해야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Pin</a:t>
            </a:r>
            <a:r>
              <a:rPr lang="ko-KR" altLang="en-US" dirty="0"/>
              <a:t>의 단면 상태가 측정 결과에 영향을 미침</a:t>
            </a:r>
            <a:r>
              <a:rPr lang="en-US" altLang="ko-KR" dirty="0"/>
              <a:t>. </a:t>
            </a:r>
            <a:r>
              <a:rPr lang="ko-KR" altLang="en-US" dirty="0"/>
              <a:t>스펙 확인이 필요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Lead </a:t>
            </a:r>
            <a:r>
              <a:rPr lang="ko-KR" altLang="en-US" dirty="0"/>
              <a:t>들뜸 현상 항목을 커버할 수 있을지 기준 검토가 필요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제품의 기준점을 잡을 수 있을지 기구</a:t>
            </a:r>
            <a:r>
              <a:rPr lang="en-US" altLang="ko-KR" dirty="0"/>
              <a:t>(</a:t>
            </a:r>
            <a:r>
              <a:rPr lang="ko-KR" altLang="en-US" dirty="0"/>
              <a:t>공차 등</a:t>
            </a:r>
            <a:r>
              <a:rPr lang="en-US" altLang="ko-KR" dirty="0"/>
              <a:t>) </a:t>
            </a:r>
            <a:r>
              <a:rPr lang="ko-KR" altLang="en-US" dirty="0"/>
              <a:t>파트 확인이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48DAC-C807-4726-938B-C0EEA5003824}"/>
              </a:ext>
            </a:extLst>
          </p:cNvPr>
          <p:cNvSpPr txBox="1"/>
          <p:nvPr/>
        </p:nvSpPr>
        <p:spPr>
          <a:xfrm>
            <a:off x="383661" y="476672"/>
            <a:ext cx="7207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02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Lead top view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검사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– Lead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들뜸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, Foot angle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13335-87D6-4900-BE59-DFFD214C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226011"/>
            <a:ext cx="6068928" cy="30708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00AD9E9-F1B7-4327-90C0-BBAC76347B24}"/>
              </a:ext>
            </a:extLst>
          </p:cNvPr>
          <p:cNvSpPr/>
          <p:nvPr/>
        </p:nvSpPr>
        <p:spPr>
          <a:xfrm>
            <a:off x="1763688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603B76-E4D5-4504-A738-DD5EE957F5EF}"/>
              </a:ext>
            </a:extLst>
          </p:cNvPr>
          <p:cNvSpPr/>
          <p:nvPr/>
        </p:nvSpPr>
        <p:spPr>
          <a:xfrm>
            <a:off x="2339752" y="6201160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38311B-D2E9-4187-ABEB-7930493AB621}"/>
              </a:ext>
            </a:extLst>
          </p:cNvPr>
          <p:cNvSpPr/>
          <p:nvPr/>
        </p:nvSpPr>
        <p:spPr>
          <a:xfrm>
            <a:off x="2915816" y="6199212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2787D-F5E9-475E-B97B-0E480FACC023}"/>
              </a:ext>
            </a:extLst>
          </p:cNvPr>
          <p:cNvSpPr/>
          <p:nvPr/>
        </p:nvSpPr>
        <p:spPr>
          <a:xfrm>
            <a:off x="3491880" y="6199212"/>
            <a:ext cx="504056" cy="5040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0776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269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Trim &amp; Form Machine - Vision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 hwan-Note</dc:creator>
  <cp:lastModifiedBy>Administrator</cp:lastModifiedBy>
  <cp:revision>458</cp:revision>
  <dcterms:created xsi:type="dcterms:W3CDTF">2013-08-20T14:27:01Z</dcterms:created>
  <dcterms:modified xsi:type="dcterms:W3CDTF">2019-03-04T03:41:16Z</dcterms:modified>
</cp:coreProperties>
</file>