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708" r:id="rId1"/>
  </p:sldMasterIdLst>
  <p:sldIdLst>
    <p:sldId id="257" r:id="rId2"/>
    <p:sldId id="258" r:id="rId3"/>
    <p:sldId id="392" r:id="rId4"/>
    <p:sldId id="395" r:id="rId5"/>
    <p:sldId id="381" r:id="rId6"/>
    <p:sldId id="328" r:id="rId7"/>
    <p:sldId id="387" r:id="rId8"/>
    <p:sldId id="396" r:id="rId9"/>
    <p:sldId id="301" r:id="rId10"/>
    <p:sldId id="382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5" r:id="rId21"/>
    <p:sldId id="363" r:id="rId22"/>
    <p:sldId id="385" r:id="rId23"/>
    <p:sldId id="364" r:id="rId24"/>
    <p:sldId id="366" r:id="rId25"/>
    <p:sldId id="367" r:id="rId26"/>
    <p:sldId id="368" r:id="rId27"/>
    <p:sldId id="369" r:id="rId28"/>
    <p:sldId id="388" r:id="rId29"/>
    <p:sldId id="370" r:id="rId30"/>
    <p:sldId id="371" r:id="rId31"/>
    <p:sldId id="372" r:id="rId32"/>
    <p:sldId id="373" r:id="rId33"/>
    <p:sldId id="374" r:id="rId34"/>
    <p:sldId id="375" r:id="rId35"/>
    <p:sldId id="380" r:id="rId36"/>
    <p:sldId id="340" r:id="rId37"/>
    <p:sldId id="383" r:id="rId38"/>
    <p:sldId id="384" r:id="rId39"/>
    <p:sldId id="390" r:id="rId40"/>
    <p:sldId id="377" r:id="rId41"/>
    <p:sldId id="378" r:id="rId42"/>
    <p:sldId id="379" r:id="rId43"/>
    <p:sldId id="262" r:id="rId44"/>
    <p:sldId id="263" r:id="rId45"/>
  </p:sldIdLst>
  <p:sldSz cx="12192000" cy="6858000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Calibri Light" panose="020F0302020204030204" pitchFamily="34" charset="0"/>
      <p:regular r:id="rId50"/>
      <p:italic r:id="rId51"/>
    </p:embeddedFont>
    <p:embeddedFont>
      <p:font typeface="Consolas" panose="020B0609020204030204" pitchFamily="49" charset="0"/>
      <p:regular r:id="rId52"/>
      <p:bold r:id="rId53"/>
      <p:italic r:id="rId54"/>
      <p:boldItalic r:id="rId55"/>
    </p:embeddedFont>
    <p:embeddedFont>
      <p:font typeface="Source Code Pro" panose="020B0509030403020204" pitchFamily="49" charset="0"/>
      <p:regular r:id="rId56"/>
      <p:bold r:id="rId57"/>
      <p:italic r:id="rId58"/>
      <p:boldItalic r:id="rId5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E1B75BB-78DA-47C3-913D-F1F9CAA1DE44}">
          <p14:sldIdLst>
            <p14:sldId id="257"/>
            <p14:sldId id="258"/>
            <p14:sldId id="392"/>
            <p14:sldId id="395"/>
            <p14:sldId id="381"/>
            <p14:sldId id="328"/>
            <p14:sldId id="387"/>
            <p14:sldId id="396"/>
          </p14:sldIdLst>
        </p14:section>
        <p14:section name="Registers" id="{56FAB85C-E0B5-4219-9ED5-856E04FE54CA}">
          <p14:sldIdLst>
            <p14:sldId id="301"/>
          </p14:sldIdLst>
        </p14:section>
        <p14:section name="Stack" id="{798FCE90-B8B7-433A-8B9B-6A416A2AA4C8}">
          <p14:sldIdLst>
            <p14:sldId id="382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5"/>
          </p14:sldIdLst>
        </p14:section>
        <p14:section name="Call/ret" id="{D6BB6EAC-C2F0-412E-A2A9-5DC0EE6FF0D3}">
          <p14:sldIdLst>
            <p14:sldId id="363"/>
            <p14:sldId id="385"/>
            <p14:sldId id="364"/>
            <p14:sldId id="366"/>
            <p14:sldId id="367"/>
            <p14:sldId id="368"/>
            <p14:sldId id="369"/>
            <p14:sldId id="388"/>
            <p14:sldId id="370"/>
            <p14:sldId id="371"/>
            <p14:sldId id="372"/>
            <p14:sldId id="373"/>
            <p14:sldId id="374"/>
            <p14:sldId id="375"/>
          </p14:sldIdLst>
        </p14:section>
        <p14:section name="Demo" id="{98922EC2-6C34-470D-8334-272E746A0F72}">
          <p14:sldIdLst>
            <p14:sldId id="380"/>
            <p14:sldId id="340"/>
            <p14:sldId id="383"/>
            <p14:sldId id="384"/>
          </p14:sldIdLst>
        </p14:section>
        <p14:section name="Solution" id="{C0F96721-2563-4D0C-B507-348D2545C6FC}">
          <p14:sldIdLst>
            <p14:sldId id="390"/>
            <p14:sldId id="377"/>
            <p14:sldId id="378"/>
          </p14:sldIdLst>
        </p14:section>
        <p14:section name="Outro" id="{0D46E4E1-4865-438E-A533-4662B589CEDB}">
          <p14:sldIdLst>
            <p14:sldId id="379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CC00FF"/>
    <a:srgbClr val="FF5050"/>
    <a:srgbClr val="CC00CC"/>
    <a:srgbClr val="666699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54" d="100"/>
          <a:sy n="54" d="100"/>
        </p:scale>
        <p:origin x="78" y="2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BAB5-6B5A-4E2F-B458-ECC6DDA80EBB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69B-A2E5-4408-A8EF-CB2D15CC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5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BAB5-6B5A-4E2F-B458-ECC6DDA80EBB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69B-A2E5-4408-A8EF-CB2D15CC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8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BAB5-6B5A-4E2F-B458-ECC6DDA80EBB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69B-A2E5-4408-A8EF-CB2D15CC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3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BAB5-6B5A-4E2F-B458-ECC6DDA80EBB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69B-A2E5-4408-A8EF-CB2D15CC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BAB5-6B5A-4E2F-B458-ECC6DDA80EBB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69B-A2E5-4408-A8EF-CB2D15CC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5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BAB5-6B5A-4E2F-B458-ECC6DDA80EBB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69B-A2E5-4408-A8EF-CB2D15CC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8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BAB5-6B5A-4E2F-B458-ECC6DDA80EBB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69B-A2E5-4408-A8EF-CB2D15CC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BAB5-6B5A-4E2F-B458-ECC6DDA80EBB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69B-A2E5-4408-A8EF-CB2D15CC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4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BAB5-6B5A-4E2F-B458-ECC6DDA80EBB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69B-A2E5-4408-A8EF-CB2D15CC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BAB5-6B5A-4E2F-B458-ECC6DDA80EBB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69B-A2E5-4408-A8EF-CB2D15CC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5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BAB5-6B5A-4E2F-B458-ECC6DDA80EBB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69B-A2E5-4408-A8EF-CB2D15CC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9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BBAB5-6B5A-4E2F-B458-ECC6DDA80EBB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4069B-A2E5-4408-A8EF-CB2D15CC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87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pid7/metasploit-framework" TargetMode="External"/><Relationship Id="rId2" Type="http://schemas.openxmlformats.org/officeDocument/2006/relationships/hyperlink" Target="https://github.com/corelan/mona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51400" y="1700139"/>
            <a:ext cx="1676400" cy="8779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214"/>
            <a:ext cx="9144000" cy="2387600"/>
          </a:xfrm>
        </p:spPr>
        <p:txBody>
          <a:bodyPr>
            <a:noAutofit/>
          </a:bodyPr>
          <a:lstStyle/>
          <a:p>
            <a:r>
              <a:rPr lang="en-AU" sz="4400" dirty="0"/>
              <a:t>The Presentation for Cross-Site Scripters Who Can't Stack Buffer Overflow Good and Want to Do Other Stuff Good Too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889"/>
            <a:ext cx="9144000" cy="1655762"/>
          </a:xfrm>
        </p:spPr>
        <p:txBody>
          <a:bodyPr/>
          <a:lstStyle/>
          <a:p>
            <a:r>
              <a:rPr lang="en-AU" dirty="0"/>
              <a:t>@</a:t>
            </a:r>
            <a:r>
              <a:rPr lang="en-AU" dirty="0" err="1"/>
              <a:t>justinsteven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76900" y="5829687"/>
            <a:ext cx="838200" cy="2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24607" y="6101946"/>
            <a:ext cx="9942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This work is licensed under a Creative Commons Attribution 4.0 International License.</a:t>
            </a:r>
          </a:p>
          <a:p>
            <a:pPr algn="ctr"/>
            <a:r>
              <a:rPr lang="en-AU" sz="1600" dirty="0"/>
              <a:t>Last updated 2016-07-27</a:t>
            </a:r>
          </a:p>
        </p:txBody>
      </p:sp>
    </p:spTree>
    <p:extLst>
      <p:ext uri="{BB962C8B-B14F-4D97-AF65-F5344CB8AC3E}">
        <p14:creationId xmlns:p14="http://schemas.microsoft.com/office/powerpoint/2010/main" val="3108927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314048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750567"/>
              </p:ext>
            </p:extLst>
          </p:nvPr>
        </p:nvGraphicFramePr>
        <p:xfrm>
          <a:off x="9897555" y="494975"/>
          <a:ext cx="1945039" cy="593344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59447">
                  <a:extLst>
                    <a:ext uri="{9D8B030D-6E8A-4147-A177-3AD203B41FA5}">
                      <a16:colId xmlns:a16="http://schemas.microsoft.com/office/drawing/2014/main" val="750282543"/>
                    </a:ext>
                  </a:extLst>
                </a:gridCol>
                <a:gridCol w="1685592">
                  <a:extLst>
                    <a:ext uri="{9D8B030D-6E8A-4147-A177-3AD203B41FA5}">
                      <a16:colId xmlns:a16="http://schemas.microsoft.com/office/drawing/2014/main" val="3438626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292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000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658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770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39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9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00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05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383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765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0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7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166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46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522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940287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303519" y="296077"/>
          <a:ext cx="1594037" cy="635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4037">
                  <a:extLst>
                    <a:ext uri="{9D8B030D-6E8A-4147-A177-3AD203B41FA5}">
                      <a16:colId xmlns:a16="http://schemas.microsoft.com/office/drawing/2014/main" val="1673115433"/>
                    </a:ext>
                  </a:extLst>
                </a:gridCol>
              </a:tblGrid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18496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537105"/>
                  </a:ext>
                </a:extLst>
              </a:tr>
              <a:tr h="186158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22150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40903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09955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315026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015125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250267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5376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48224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360431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690112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783750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0x0018fff0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81191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48483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01645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33168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0xffffffff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32972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228001"/>
              </p:ext>
            </p:extLst>
          </p:nvPr>
        </p:nvGraphicFramePr>
        <p:xfrm>
          <a:off x="1859169" y="4017954"/>
          <a:ext cx="220617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824">
                  <a:extLst>
                    <a:ext uri="{9D8B030D-6E8A-4147-A177-3AD203B41FA5}">
                      <a16:colId xmlns:a16="http://schemas.microsoft.com/office/drawing/2014/main" val="911393063"/>
                    </a:ext>
                  </a:extLst>
                </a:gridCol>
                <a:gridCol w="1583346">
                  <a:extLst>
                    <a:ext uri="{9D8B030D-6E8A-4147-A177-3AD203B41FA5}">
                      <a16:colId xmlns:a16="http://schemas.microsoft.com/office/drawing/2014/main" val="76393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72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96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3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5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00B0F0"/>
                          </a:solidFill>
                          <a:latin typeface="Source Code Pro" panose="020B0509030403020204" pitchFamily="49" charset="0"/>
                        </a:rPr>
                        <a:t>0x0018fff0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803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006521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7403633" y="4847446"/>
            <a:ext cx="899886" cy="56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ESP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3329" y="494975"/>
            <a:ext cx="1563248" cy="2463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sz="1600" dirty="0"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AU" sz="1600" dirty="0"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AU" sz="1600" dirty="0"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endParaRPr lang="en-AU" dirty="0">
              <a:solidFill>
                <a:srgbClr val="0000FF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endParaRPr lang="en-AU" dirty="0">
              <a:solidFill>
                <a:srgbClr val="0000FF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endParaRPr lang="en-AU" dirty="0">
              <a:solidFill>
                <a:srgbClr val="0000FF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133443" y="397351"/>
            <a:ext cx="899886" cy="5660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EIP</a:t>
            </a:r>
          </a:p>
        </p:txBody>
      </p:sp>
    </p:spTree>
    <p:extLst>
      <p:ext uri="{BB962C8B-B14F-4D97-AF65-F5344CB8AC3E}">
        <p14:creationId xmlns:p14="http://schemas.microsoft.com/office/powerpoint/2010/main" val="1025957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473427"/>
              </p:ext>
            </p:extLst>
          </p:nvPr>
        </p:nvGraphicFramePr>
        <p:xfrm>
          <a:off x="9897555" y="494975"/>
          <a:ext cx="1945039" cy="593344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59447">
                  <a:extLst>
                    <a:ext uri="{9D8B030D-6E8A-4147-A177-3AD203B41FA5}">
                      <a16:colId xmlns:a16="http://schemas.microsoft.com/office/drawing/2014/main" val="750282543"/>
                    </a:ext>
                  </a:extLst>
                </a:gridCol>
                <a:gridCol w="1685592">
                  <a:extLst>
                    <a:ext uri="{9D8B030D-6E8A-4147-A177-3AD203B41FA5}">
                      <a16:colId xmlns:a16="http://schemas.microsoft.com/office/drawing/2014/main" val="3438626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292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000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658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770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39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9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00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05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383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765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0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0x00000001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7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166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46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522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940287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620015"/>
              </p:ext>
            </p:extLst>
          </p:nvPr>
        </p:nvGraphicFramePr>
        <p:xfrm>
          <a:off x="8303519" y="296077"/>
          <a:ext cx="1594037" cy="635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4037">
                  <a:extLst>
                    <a:ext uri="{9D8B030D-6E8A-4147-A177-3AD203B41FA5}">
                      <a16:colId xmlns:a16="http://schemas.microsoft.com/office/drawing/2014/main" val="1673115433"/>
                    </a:ext>
                  </a:extLst>
                </a:gridCol>
              </a:tblGrid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18496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537105"/>
                  </a:ext>
                </a:extLst>
              </a:tr>
              <a:tr h="186158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22150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40903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09955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315026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015125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250267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5376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48224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360431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690112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783750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0x0018fff0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81191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48483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01645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33168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0xffffffff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32972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079519"/>
              </p:ext>
            </p:extLst>
          </p:nvPr>
        </p:nvGraphicFramePr>
        <p:xfrm>
          <a:off x="1859169" y="4017954"/>
          <a:ext cx="220617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824">
                  <a:extLst>
                    <a:ext uri="{9D8B030D-6E8A-4147-A177-3AD203B41FA5}">
                      <a16:colId xmlns:a16="http://schemas.microsoft.com/office/drawing/2014/main" val="911393063"/>
                    </a:ext>
                  </a:extLst>
                </a:gridCol>
                <a:gridCol w="1583346">
                  <a:extLst>
                    <a:ext uri="{9D8B030D-6E8A-4147-A177-3AD203B41FA5}">
                      <a16:colId xmlns:a16="http://schemas.microsoft.com/office/drawing/2014/main" val="76393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72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96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3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5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00B0F0"/>
                          </a:solidFill>
                          <a:latin typeface="Source Code Pro" panose="020B0509030403020204" pitchFamily="49" charset="0"/>
                        </a:rPr>
                        <a:t>0x0018ffec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803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006521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7403633" y="4490607"/>
            <a:ext cx="899886" cy="56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ESP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133443" y="709586"/>
            <a:ext cx="899886" cy="5660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EIP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3329" y="494975"/>
            <a:ext cx="1563248" cy="2463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sz="1600" dirty="0"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AU" sz="1600" dirty="0"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AU" sz="1600" dirty="0"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endParaRPr lang="en-AU" dirty="0">
              <a:solidFill>
                <a:srgbClr val="0000FF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endParaRPr lang="en-AU" dirty="0">
              <a:solidFill>
                <a:srgbClr val="0000FF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endParaRPr lang="en-AU" dirty="0">
              <a:solidFill>
                <a:srgbClr val="0000FF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525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237287"/>
              </p:ext>
            </p:extLst>
          </p:nvPr>
        </p:nvGraphicFramePr>
        <p:xfrm>
          <a:off x="9897555" y="494975"/>
          <a:ext cx="1945039" cy="593344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59447">
                  <a:extLst>
                    <a:ext uri="{9D8B030D-6E8A-4147-A177-3AD203B41FA5}">
                      <a16:colId xmlns:a16="http://schemas.microsoft.com/office/drawing/2014/main" val="750282543"/>
                    </a:ext>
                  </a:extLst>
                </a:gridCol>
                <a:gridCol w="1685592">
                  <a:extLst>
                    <a:ext uri="{9D8B030D-6E8A-4147-A177-3AD203B41FA5}">
                      <a16:colId xmlns:a16="http://schemas.microsoft.com/office/drawing/2014/main" val="3438626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292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000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658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770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39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9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00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05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383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765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0x00000002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0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0x00000001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7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166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46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522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940287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829434"/>
              </p:ext>
            </p:extLst>
          </p:nvPr>
        </p:nvGraphicFramePr>
        <p:xfrm>
          <a:off x="8303519" y="296077"/>
          <a:ext cx="1594037" cy="635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4037">
                  <a:extLst>
                    <a:ext uri="{9D8B030D-6E8A-4147-A177-3AD203B41FA5}">
                      <a16:colId xmlns:a16="http://schemas.microsoft.com/office/drawing/2014/main" val="1673115433"/>
                    </a:ext>
                  </a:extLst>
                </a:gridCol>
              </a:tblGrid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18496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537105"/>
                  </a:ext>
                </a:extLst>
              </a:tr>
              <a:tr h="186158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22150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40903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09955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315026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015125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250267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5376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48224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360431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690112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783750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0x0018fff0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81191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48483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01645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33168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0xffffffff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32972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053809"/>
              </p:ext>
            </p:extLst>
          </p:nvPr>
        </p:nvGraphicFramePr>
        <p:xfrm>
          <a:off x="1859169" y="4017954"/>
          <a:ext cx="220617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824">
                  <a:extLst>
                    <a:ext uri="{9D8B030D-6E8A-4147-A177-3AD203B41FA5}">
                      <a16:colId xmlns:a16="http://schemas.microsoft.com/office/drawing/2014/main" val="911393063"/>
                    </a:ext>
                  </a:extLst>
                </a:gridCol>
                <a:gridCol w="1583346">
                  <a:extLst>
                    <a:ext uri="{9D8B030D-6E8A-4147-A177-3AD203B41FA5}">
                      <a16:colId xmlns:a16="http://schemas.microsoft.com/office/drawing/2014/main" val="76393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72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96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3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5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00B0F0"/>
                          </a:solidFill>
                          <a:latin typeface="Source Code Pro" panose="020B0509030403020204" pitchFamily="49" charset="0"/>
                        </a:rPr>
                        <a:t>0x0018ffe8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803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006521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7403633" y="4133768"/>
            <a:ext cx="899886" cy="56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ESP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133443" y="954913"/>
            <a:ext cx="899886" cy="5660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EIP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3329" y="494975"/>
            <a:ext cx="1563248" cy="2463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sz="1600" dirty="0"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AU" sz="1600" dirty="0"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AU" sz="1600" dirty="0"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endParaRPr lang="en-AU" dirty="0">
              <a:solidFill>
                <a:srgbClr val="0000FF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endParaRPr lang="en-AU" dirty="0">
              <a:solidFill>
                <a:srgbClr val="0000FF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endParaRPr lang="en-AU" dirty="0">
              <a:solidFill>
                <a:srgbClr val="0000FF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460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829003"/>
              </p:ext>
            </p:extLst>
          </p:nvPr>
        </p:nvGraphicFramePr>
        <p:xfrm>
          <a:off x="9897555" y="494975"/>
          <a:ext cx="1945039" cy="593344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59447">
                  <a:extLst>
                    <a:ext uri="{9D8B030D-6E8A-4147-A177-3AD203B41FA5}">
                      <a16:colId xmlns:a16="http://schemas.microsoft.com/office/drawing/2014/main" val="750282543"/>
                    </a:ext>
                  </a:extLst>
                </a:gridCol>
                <a:gridCol w="1685592">
                  <a:extLst>
                    <a:ext uri="{9D8B030D-6E8A-4147-A177-3AD203B41FA5}">
                      <a16:colId xmlns:a16="http://schemas.microsoft.com/office/drawing/2014/main" val="3438626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292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000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658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770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39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9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00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05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383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0x00000003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765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0x00000002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0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0x00000001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7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166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46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522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940287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052956"/>
              </p:ext>
            </p:extLst>
          </p:nvPr>
        </p:nvGraphicFramePr>
        <p:xfrm>
          <a:off x="8303519" y="296077"/>
          <a:ext cx="1594037" cy="635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4037">
                  <a:extLst>
                    <a:ext uri="{9D8B030D-6E8A-4147-A177-3AD203B41FA5}">
                      <a16:colId xmlns:a16="http://schemas.microsoft.com/office/drawing/2014/main" val="1673115433"/>
                    </a:ext>
                  </a:extLst>
                </a:gridCol>
              </a:tblGrid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18496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537105"/>
                  </a:ext>
                </a:extLst>
              </a:tr>
              <a:tr h="186158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22150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40903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09955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315026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015125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250267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5376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48224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360431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690112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783750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0x0018fff0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81191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48483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01645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33168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0xffffffff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32972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674504"/>
              </p:ext>
            </p:extLst>
          </p:nvPr>
        </p:nvGraphicFramePr>
        <p:xfrm>
          <a:off x="1859169" y="4017954"/>
          <a:ext cx="220617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824">
                  <a:extLst>
                    <a:ext uri="{9D8B030D-6E8A-4147-A177-3AD203B41FA5}">
                      <a16:colId xmlns:a16="http://schemas.microsoft.com/office/drawing/2014/main" val="911393063"/>
                    </a:ext>
                  </a:extLst>
                </a:gridCol>
                <a:gridCol w="1583346">
                  <a:extLst>
                    <a:ext uri="{9D8B030D-6E8A-4147-A177-3AD203B41FA5}">
                      <a16:colId xmlns:a16="http://schemas.microsoft.com/office/drawing/2014/main" val="76393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72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96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3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5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00B0F0"/>
                          </a:solidFill>
                          <a:latin typeface="Source Code Pro" panose="020B0509030403020204" pitchFamily="49" charset="0"/>
                        </a:rPr>
                        <a:t>0x0018ffe4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803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006521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7403633" y="3732325"/>
            <a:ext cx="899886" cy="56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ESP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133443" y="1267148"/>
            <a:ext cx="899886" cy="5660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EIP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3329" y="494975"/>
            <a:ext cx="1563248" cy="2463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sz="1600" dirty="0"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AU" sz="1600" dirty="0"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AU" sz="1600" dirty="0"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endParaRPr lang="en-AU" dirty="0">
              <a:solidFill>
                <a:srgbClr val="0000FF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endParaRPr lang="en-AU" dirty="0">
              <a:solidFill>
                <a:srgbClr val="0000FF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endParaRPr lang="en-AU" dirty="0">
              <a:solidFill>
                <a:srgbClr val="0000FF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572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447987"/>
              </p:ext>
            </p:extLst>
          </p:nvPr>
        </p:nvGraphicFramePr>
        <p:xfrm>
          <a:off x="9897555" y="494975"/>
          <a:ext cx="1945039" cy="593344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59447">
                  <a:extLst>
                    <a:ext uri="{9D8B030D-6E8A-4147-A177-3AD203B41FA5}">
                      <a16:colId xmlns:a16="http://schemas.microsoft.com/office/drawing/2014/main" val="750282543"/>
                    </a:ext>
                  </a:extLst>
                </a:gridCol>
                <a:gridCol w="1685592">
                  <a:extLst>
                    <a:ext uri="{9D8B030D-6E8A-4147-A177-3AD203B41FA5}">
                      <a16:colId xmlns:a16="http://schemas.microsoft.com/office/drawing/2014/main" val="3438626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292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000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658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770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39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9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00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05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0x00000004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383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0x00000003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765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0x00000002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0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0x00000001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7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166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46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522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940287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289058"/>
              </p:ext>
            </p:extLst>
          </p:nvPr>
        </p:nvGraphicFramePr>
        <p:xfrm>
          <a:off x="8303519" y="296077"/>
          <a:ext cx="1594037" cy="635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4037">
                  <a:extLst>
                    <a:ext uri="{9D8B030D-6E8A-4147-A177-3AD203B41FA5}">
                      <a16:colId xmlns:a16="http://schemas.microsoft.com/office/drawing/2014/main" val="1673115433"/>
                    </a:ext>
                  </a:extLst>
                </a:gridCol>
              </a:tblGrid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18496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537105"/>
                  </a:ext>
                </a:extLst>
              </a:tr>
              <a:tr h="186158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22150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40903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09955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315026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015125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250267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5376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48224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360431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690112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783750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0x0018fff0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81191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48483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01645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33168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0xffffffff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32972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531690"/>
              </p:ext>
            </p:extLst>
          </p:nvPr>
        </p:nvGraphicFramePr>
        <p:xfrm>
          <a:off x="1859169" y="4017954"/>
          <a:ext cx="220617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824">
                  <a:extLst>
                    <a:ext uri="{9D8B030D-6E8A-4147-A177-3AD203B41FA5}">
                      <a16:colId xmlns:a16="http://schemas.microsoft.com/office/drawing/2014/main" val="911393063"/>
                    </a:ext>
                  </a:extLst>
                </a:gridCol>
                <a:gridCol w="1583346">
                  <a:extLst>
                    <a:ext uri="{9D8B030D-6E8A-4147-A177-3AD203B41FA5}">
                      <a16:colId xmlns:a16="http://schemas.microsoft.com/office/drawing/2014/main" val="76393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72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96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3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5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00B0F0"/>
                          </a:solidFill>
                          <a:latin typeface="Source Code Pro" panose="020B0509030403020204" pitchFamily="49" charset="0"/>
                        </a:rPr>
                        <a:t>0x0018ffe0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803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006521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7403633" y="3353183"/>
            <a:ext cx="899886" cy="56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ESP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133443" y="1601685"/>
            <a:ext cx="899886" cy="5660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EIP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3329" y="494975"/>
            <a:ext cx="1563248" cy="2463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sz="1600" dirty="0"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AU" sz="1600" dirty="0"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AU" sz="1600" dirty="0"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endParaRPr lang="en-AU" dirty="0">
              <a:solidFill>
                <a:srgbClr val="0000FF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endParaRPr lang="en-AU" dirty="0">
              <a:solidFill>
                <a:srgbClr val="0000FF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endParaRPr lang="en-AU" dirty="0">
              <a:solidFill>
                <a:srgbClr val="0000FF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589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9897555" y="494975"/>
          <a:ext cx="1945039" cy="593344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59447">
                  <a:extLst>
                    <a:ext uri="{9D8B030D-6E8A-4147-A177-3AD203B41FA5}">
                      <a16:colId xmlns:a16="http://schemas.microsoft.com/office/drawing/2014/main" val="750282543"/>
                    </a:ext>
                  </a:extLst>
                </a:gridCol>
                <a:gridCol w="1685592">
                  <a:extLst>
                    <a:ext uri="{9D8B030D-6E8A-4147-A177-3AD203B41FA5}">
                      <a16:colId xmlns:a16="http://schemas.microsoft.com/office/drawing/2014/main" val="3438626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292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000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658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770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39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9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00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05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0x00000004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383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0x00000003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765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0x00000002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0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0x00000001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7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166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46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522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940287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303519" y="296077"/>
          <a:ext cx="1594037" cy="635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4037">
                  <a:extLst>
                    <a:ext uri="{9D8B030D-6E8A-4147-A177-3AD203B41FA5}">
                      <a16:colId xmlns:a16="http://schemas.microsoft.com/office/drawing/2014/main" val="1673115433"/>
                    </a:ext>
                  </a:extLst>
                </a:gridCol>
              </a:tblGrid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18496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537105"/>
                  </a:ext>
                </a:extLst>
              </a:tr>
              <a:tr h="186158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22150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40903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09955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315026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015125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250267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5376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48224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360431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690112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783750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0x0018fff0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81191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48483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01645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33168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0xffffffff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32972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987158"/>
              </p:ext>
            </p:extLst>
          </p:nvPr>
        </p:nvGraphicFramePr>
        <p:xfrm>
          <a:off x="1859169" y="4017954"/>
          <a:ext cx="220617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824">
                  <a:extLst>
                    <a:ext uri="{9D8B030D-6E8A-4147-A177-3AD203B41FA5}">
                      <a16:colId xmlns:a16="http://schemas.microsoft.com/office/drawing/2014/main" val="911393063"/>
                    </a:ext>
                  </a:extLst>
                </a:gridCol>
                <a:gridCol w="1583346">
                  <a:extLst>
                    <a:ext uri="{9D8B030D-6E8A-4147-A177-3AD203B41FA5}">
                      <a16:colId xmlns:a16="http://schemas.microsoft.com/office/drawing/2014/main" val="76393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72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96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3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latin typeface="Source Code Pro" panose="020B0509030403020204" pitchFamily="49" charset="0"/>
                        </a:rPr>
                        <a:t>0x00000004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5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00B0F0"/>
                          </a:solidFill>
                          <a:latin typeface="Source Code Pro" panose="020B0509030403020204" pitchFamily="49" charset="0"/>
                        </a:rPr>
                        <a:t>0x0018ffe4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803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006521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7403633" y="3754627"/>
            <a:ext cx="899886" cy="56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ESP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133443" y="1891617"/>
            <a:ext cx="899886" cy="5660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EIP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3329" y="494975"/>
            <a:ext cx="1563248" cy="2463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sz="1600" dirty="0"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AU" sz="1600" dirty="0"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AU" sz="1600" dirty="0"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endParaRPr lang="en-AU" dirty="0">
              <a:solidFill>
                <a:srgbClr val="0000FF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endParaRPr lang="en-AU" dirty="0">
              <a:solidFill>
                <a:srgbClr val="0000FF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endParaRPr lang="en-AU" dirty="0">
              <a:solidFill>
                <a:srgbClr val="0000FF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841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9897555" y="494975"/>
          <a:ext cx="1945039" cy="593344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59447">
                  <a:extLst>
                    <a:ext uri="{9D8B030D-6E8A-4147-A177-3AD203B41FA5}">
                      <a16:colId xmlns:a16="http://schemas.microsoft.com/office/drawing/2014/main" val="750282543"/>
                    </a:ext>
                  </a:extLst>
                </a:gridCol>
                <a:gridCol w="1685592">
                  <a:extLst>
                    <a:ext uri="{9D8B030D-6E8A-4147-A177-3AD203B41FA5}">
                      <a16:colId xmlns:a16="http://schemas.microsoft.com/office/drawing/2014/main" val="3438626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292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000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658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770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39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9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00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05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0x00000004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383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0x00000003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765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0x00000002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0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0x00000001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7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166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46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522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940287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303519" y="296077"/>
          <a:ext cx="1594037" cy="635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4037">
                  <a:extLst>
                    <a:ext uri="{9D8B030D-6E8A-4147-A177-3AD203B41FA5}">
                      <a16:colId xmlns:a16="http://schemas.microsoft.com/office/drawing/2014/main" val="1673115433"/>
                    </a:ext>
                  </a:extLst>
                </a:gridCol>
              </a:tblGrid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18496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537105"/>
                  </a:ext>
                </a:extLst>
              </a:tr>
              <a:tr h="186158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22150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40903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09955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315026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015125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250267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5376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48224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360431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690112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783750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0x0018fff0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81191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48483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01645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33168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0xffffffff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32972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19152"/>
              </p:ext>
            </p:extLst>
          </p:nvPr>
        </p:nvGraphicFramePr>
        <p:xfrm>
          <a:off x="1859169" y="4017954"/>
          <a:ext cx="220617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824">
                  <a:extLst>
                    <a:ext uri="{9D8B030D-6E8A-4147-A177-3AD203B41FA5}">
                      <a16:colId xmlns:a16="http://schemas.microsoft.com/office/drawing/2014/main" val="911393063"/>
                    </a:ext>
                  </a:extLst>
                </a:gridCol>
                <a:gridCol w="1583346">
                  <a:extLst>
                    <a:ext uri="{9D8B030D-6E8A-4147-A177-3AD203B41FA5}">
                      <a16:colId xmlns:a16="http://schemas.microsoft.com/office/drawing/2014/main" val="76393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72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96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latin typeface="Source Code Pro" panose="020B0509030403020204" pitchFamily="49" charset="0"/>
                        </a:rPr>
                        <a:t>0x00000003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3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latin typeface="Source Code Pro" panose="020B0509030403020204" pitchFamily="49" charset="0"/>
                        </a:rPr>
                        <a:t>0x00000004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5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00B0F0"/>
                          </a:solidFill>
                          <a:latin typeface="Source Code Pro" panose="020B0509030403020204" pitchFamily="49" charset="0"/>
                        </a:rPr>
                        <a:t>0x0018ffe8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803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006521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7403633" y="4089164"/>
            <a:ext cx="899886" cy="56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ESP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133443" y="2181548"/>
            <a:ext cx="899886" cy="5660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EIP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3329" y="494975"/>
            <a:ext cx="1563248" cy="2463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sz="1600" dirty="0"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AU" sz="1600" dirty="0"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AU" sz="1600" dirty="0"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endParaRPr lang="en-AU" dirty="0">
              <a:solidFill>
                <a:srgbClr val="0000FF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endParaRPr lang="en-AU" dirty="0">
              <a:solidFill>
                <a:srgbClr val="0000FF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endParaRPr lang="en-AU" dirty="0">
              <a:solidFill>
                <a:srgbClr val="0000FF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35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9897555" y="494975"/>
          <a:ext cx="1945039" cy="593344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59447">
                  <a:extLst>
                    <a:ext uri="{9D8B030D-6E8A-4147-A177-3AD203B41FA5}">
                      <a16:colId xmlns:a16="http://schemas.microsoft.com/office/drawing/2014/main" val="750282543"/>
                    </a:ext>
                  </a:extLst>
                </a:gridCol>
                <a:gridCol w="1685592">
                  <a:extLst>
                    <a:ext uri="{9D8B030D-6E8A-4147-A177-3AD203B41FA5}">
                      <a16:colId xmlns:a16="http://schemas.microsoft.com/office/drawing/2014/main" val="3438626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292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000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658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770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39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9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00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05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0x00000004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383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0x00000003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765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0x00000002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0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0x00000001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7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166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46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522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940287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303519" y="296077"/>
          <a:ext cx="1594037" cy="635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4037">
                  <a:extLst>
                    <a:ext uri="{9D8B030D-6E8A-4147-A177-3AD203B41FA5}">
                      <a16:colId xmlns:a16="http://schemas.microsoft.com/office/drawing/2014/main" val="1673115433"/>
                    </a:ext>
                  </a:extLst>
                </a:gridCol>
              </a:tblGrid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18496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537105"/>
                  </a:ext>
                </a:extLst>
              </a:tr>
              <a:tr h="186158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22150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40903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09955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315026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015125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250267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5376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48224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360431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690112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783750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0x0018fff0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81191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48483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01645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33168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0xffffffff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32972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7203"/>
              </p:ext>
            </p:extLst>
          </p:nvPr>
        </p:nvGraphicFramePr>
        <p:xfrm>
          <a:off x="1859169" y="4017954"/>
          <a:ext cx="220617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824">
                  <a:extLst>
                    <a:ext uri="{9D8B030D-6E8A-4147-A177-3AD203B41FA5}">
                      <a16:colId xmlns:a16="http://schemas.microsoft.com/office/drawing/2014/main" val="911393063"/>
                    </a:ext>
                  </a:extLst>
                </a:gridCol>
                <a:gridCol w="1583346">
                  <a:extLst>
                    <a:ext uri="{9D8B030D-6E8A-4147-A177-3AD203B41FA5}">
                      <a16:colId xmlns:a16="http://schemas.microsoft.com/office/drawing/2014/main" val="76393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72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0x00000002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96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latin typeface="Source Code Pro" panose="020B0509030403020204" pitchFamily="49" charset="0"/>
                        </a:rPr>
                        <a:t>0x00000003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3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latin typeface="Source Code Pro" panose="020B0509030403020204" pitchFamily="49" charset="0"/>
                        </a:rPr>
                        <a:t>0x00000004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5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00B0F0"/>
                          </a:solidFill>
                          <a:latin typeface="Source Code Pro" panose="020B0509030403020204" pitchFamily="49" charset="0"/>
                        </a:rPr>
                        <a:t>0x0018ffec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803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006521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7403633" y="4490608"/>
            <a:ext cx="899886" cy="56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ESP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133443" y="2471480"/>
            <a:ext cx="899886" cy="5660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EIP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3329" y="494975"/>
            <a:ext cx="1563248" cy="2463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sz="1600" dirty="0"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AU" sz="1600" dirty="0"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AU" sz="1600" dirty="0"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endParaRPr lang="en-AU" dirty="0">
              <a:solidFill>
                <a:srgbClr val="0000FF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endParaRPr lang="en-AU" dirty="0">
              <a:solidFill>
                <a:srgbClr val="0000FF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endParaRPr lang="en-AU" dirty="0">
              <a:solidFill>
                <a:srgbClr val="0000FF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681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9897555" y="494975"/>
          <a:ext cx="1945039" cy="593344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59447">
                  <a:extLst>
                    <a:ext uri="{9D8B030D-6E8A-4147-A177-3AD203B41FA5}">
                      <a16:colId xmlns:a16="http://schemas.microsoft.com/office/drawing/2014/main" val="750282543"/>
                    </a:ext>
                  </a:extLst>
                </a:gridCol>
                <a:gridCol w="1685592">
                  <a:extLst>
                    <a:ext uri="{9D8B030D-6E8A-4147-A177-3AD203B41FA5}">
                      <a16:colId xmlns:a16="http://schemas.microsoft.com/office/drawing/2014/main" val="3438626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292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000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658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770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39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9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00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05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0x00000004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383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0x00000003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765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0x00000002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0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0x00000001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7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166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46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522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940287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303519" y="296077"/>
          <a:ext cx="1594037" cy="635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4037">
                  <a:extLst>
                    <a:ext uri="{9D8B030D-6E8A-4147-A177-3AD203B41FA5}">
                      <a16:colId xmlns:a16="http://schemas.microsoft.com/office/drawing/2014/main" val="1673115433"/>
                    </a:ext>
                  </a:extLst>
                </a:gridCol>
              </a:tblGrid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18496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537105"/>
                  </a:ext>
                </a:extLst>
              </a:tr>
              <a:tr h="186158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22150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40903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09955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315026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015125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250267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5376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48224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360431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690112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783750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0x0018fff0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81191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48483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01645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33168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0xffffffff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32972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410836"/>
              </p:ext>
            </p:extLst>
          </p:nvPr>
        </p:nvGraphicFramePr>
        <p:xfrm>
          <a:off x="1859169" y="4017954"/>
          <a:ext cx="220617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824">
                  <a:extLst>
                    <a:ext uri="{9D8B030D-6E8A-4147-A177-3AD203B41FA5}">
                      <a16:colId xmlns:a16="http://schemas.microsoft.com/office/drawing/2014/main" val="911393063"/>
                    </a:ext>
                  </a:extLst>
                </a:gridCol>
                <a:gridCol w="1583346">
                  <a:extLst>
                    <a:ext uri="{9D8B030D-6E8A-4147-A177-3AD203B41FA5}">
                      <a16:colId xmlns:a16="http://schemas.microsoft.com/office/drawing/2014/main" val="76393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0x00000001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72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0x00000002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96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latin typeface="Source Code Pro" panose="020B0509030403020204" pitchFamily="49" charset="0"/>
                        </a:rPr>
                        <a:t>0x00000003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3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latin typeface="Source Code Pro" panose="020B0509030403020204" pitchFamily="49" charset="0"/>
                        </a:rPr>
                        <a:t>0x00000004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5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00B0F0"/>
                          </a:solidFill>
                          <a:latin typeface="Source Code Pro" panose="020B0509030403020204" pitchFamily="49" charset="0"/>
                        </a:rPr>
                        <a:t>0x0018fff0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803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006521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7403633" y="4869750"/>
            <a:ext cx="899886" cy="56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ESP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133443" y="2806016"/>
            <a:ext cx="899886" cy="5660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EIP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3329" y="494975"/>
            <a:ext cx="1563248" cy="2463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sz="1600" dirty="0"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AU" sz="1600" dirty="0"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AU" sz="1600" dirty="0"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endParaRPr lang="en-AU" dirty="0">
              <a:solidFill>
                <a:srgbClr val="0000FF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endParaRPr lang="en-AU" dirty="0">
              <a:solidFill>
                <a:srgbClr val="0000FF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endParaRPr lang="en-AU" dirty="0">
              <a:solidFill>
                <a:srgbClr val="0000FF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23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whoami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PSIRT/CSIRT</a:t>
            </a:r>
          </a:p>
          <a:p>
            <a:r>
              <a:rPr lang="en-AU" dirty="0"/>
              <a:t>OSCP</a:t>
            </a:r>
          </a:p>
          <a:p>
            <a:r>
              <a:rPr lang="en-AU" dirty="0"/>
              <a:t>OSCE</a:t>
            </a:r>
          </a:p>
        </p:txBody>
      </p:sp>
    </p:spTree>
    <p:extLst>
      <p:ext uri="{BB962C8B-B14F-4D97-AF65-F5344CB8AC3E}">
        <p14:creationId xmlns:p14="http://schemas.microsoft.com/office/powerpoint/2010/main" val="747355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813813"/>
              </p:ext>
            </p:extLst>
          </p:nvPr>
        </p:nvGraphicFramePr>
        <p:xfrm>
          <a:off x="9897555" y="494975"/>
          <a:ext cx="1945039" cy="593344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59447">
                  <a:extLst>
                    <a:ext uri="{9D8B030D-6E8A-4147-A177-3AD203B41FA5}">
                      <a16:colId xmlns:a16="http://schemas.microsoft.com/office/drawing/2014/main" val="750282543"/>
                    </a:ext>
                  </a:extLst>
                </a:gridCol>
                <a:gridCol w="1685592">
                  <a:extLst>
                    <a:ext uri="{9D8B030D-6E8A-4147-A177-3AD203B41FA5}">
                      <a16:colId xmlns:a16="http://schemas.microsoft.com/office/drawing/2014/main" val="3438626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292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000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658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770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39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9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00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05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5050"/>
                          </a:solidFill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0x00000004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383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0x00000003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765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C66FF"/>
                          </a:solidFill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0x00000002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0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0x00000001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7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166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46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522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940287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303519" y="296077"/>
          <a:ext cx="1594037" cy="635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4037">
                  <a:extLst>
                    <a:ext uri="{9D8B030D-6E8A-4147-A177-3AD203B41FA5}">
                      <a16:colId xmlns:a16="http://schemas.microsoft.com/office/drawing/2014/main" val="1673115433"/>
                    </a:ext>
                  </a:extLst>
                </a:gridCol>
              </a:tblGrid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18496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537105"/>
                  </a:ext>
                </a:extLst>
              </a:tr>
              <a:tr h="186158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22150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40903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09955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315026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015125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250267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5376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48224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360431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690112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783750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0x0018fff0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81191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48483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01645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33168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0xffffffff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32972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59169" y="4017954"/>
          <a:ext cx="220617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824">
                  <a:extLst>
                    <a:ext uri="{9D8B030D-6E8A-4147-A177-3AD203B41FA5}">
                      <a16:colId xmlns:a16="http://schemas.microsoft.com/office/drawing/2014/main" val="911393063"/>
                    </a:ext>
                  </a:extLst>
                </a:gridCol>
                <a:gridCol w="1583346">
                  <a:extLst>
                    <a:ext uri="{9D8B030D-6E8A-4147-A177-3AD203B41FA5}">
                      <a16:colId xmlns:a16="http://schemas.microsoft.com/office/drawing/2014/main" val="76393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0x00000001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72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0x00000002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96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latin typeface="Source Code Pro" panose="020B0509030403020204" pitchFamily="49" charset="0"/>
                        </a:rPr>
                        <a:t>0x00000003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3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latin typeface="Source Code Pro" panose="020B0509030403020204" pitchFamily="49" charset="0"/>
                        </a:rPr>
                        <a:t>0x00000004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5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00B0F0"/>
                          </a:solidFill>
                          <a:latin typeface="Source Code Pro" panose="020B0509030403020204" pitchFamily="49" charset="0"/>
                        </a:rPr>
                        <a:t>0x0018fff0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803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006521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7403633" y="4869750"/>
            <a:ext cx="899886" cy="56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ESP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133443" y="2806016"/>
            <a:ext cx="899886" cy="5660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EIP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3329" y="494975"/>
            <a:ext cx="1563248" cy="2463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sz="1600" dirty="0"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AU" sz="1600" dirty="0"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AU" sz="1600" dirty="0"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endParaRPr lang="en-AU" dirty="0">
              <a:solidFill>
                <a:srgbClr val="0000FF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endParaRPr lang="en-AU" dirty="0">
              <a:solidFill>
                <a:srgbClr val="0000FF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AU" dirty="0"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endParaRPr lang="en-AU" dirty="0">
              <a:solidFill>
                <a:srgbClr val="0000FF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01926"/>
            <a:ext cx="8363415" cy="6547836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1592203" y="2295684"/>
            <a:ext cx="9007594" cy="388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\x04\x00\x00\x00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\x03\x00\x00\x00</a:t>
            </a:r>
            <a:r>
              <a:rPr lang="en-AU" dirty="0">
                <a:solidFill>
                  <a:srgbClr val="7030A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\x02\x00\x00\x00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\x01\x00\x00\x00</a:t>
            </a:r>
          </a:p>
        </p:txBody>
      </p:sp>
    </p:spTree>
    <p:extLst>
      <p:ext uri="{BB962C8B-B14F-4D97-AF65-F5344CB8AC3E}">
        <p14:creationId xmlns:p14="http://schemas.microsoft.com/office/powerpoint/2010/main" val="1394001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5400" dirty="0"/>
              <a:t>Function CALL/RETN mechanics</a:t>
            </a:r>
          </a:p>
        </p:txBody>
      </p:sp>
    </p:spTree>
    <p:extLst>
      <p:ext uri="{BB962C8B-B14F-4D97-AF65-F5344CB8AC3E}">
        <p14:creationId xmlns:p14="http://schemas.microsoft.com/office/powerpoint/2010/main" val="3537721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2198" y="1901017"/>
            <a:ext cx="4512774" cy="3055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0x08040000:	call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0x08041000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0x08040005:	int3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0x08041000:	push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0x08041001:	</a:t>
            </a:r>
            <a:r>
              <a:rPr lang="en-AU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r>
              <a:rPr lang="en-AU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0x08041003:	sub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AU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0x10</a:t>
            </a: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0x08041006:	</a:t>
            </a:r>
            <a:r>
              <a:rPr lang="en-AU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 l-</a:t>
            </a:r>
            <a:r>
              <a:rPr lang="en-AU" dirty="0" err="1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vars</a:t>
            </a:r>
            <a:r>
              <a:rPr lang="en-AU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w/ "A"</a:t>
            </a: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0x08041010:	</a:t>
            </a:r>
            <a:r>
              <a:rPr lang="en-AU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AU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0x08041012:	pop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0x08041013:	</a:t>
            </a:r>
            <a:r>
              <a:rPr lang="en-AU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retn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4064" y="1808204"/>
            <a:ext cx="3887603" cy="3241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600" dirty="0">
                <a:solidFill>
                  <a:srgbClr val="B0004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void</a:t>
            </a:r>
            <a:r>
              <a:rPr lang="en-AU" sz="1600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main</a:t>
            </a:r>
            <a:r>
              <a:rPr lang="en-AU" sz="1600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600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foo();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600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throw a debugger breakpoint;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600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AU" sz="1600" dirty="0">
              <a:solidFill>
                <a:schemeClr val="bg1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600" dirty="0">
                <a:solidFill>
                  <a:srgbClr val="B0004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void</a:t>
            </a:r>
            <a:r>
              <a:rPr lang="en-AU" sz="1600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foo</a:t>
            </a:r>
            <a:r>
              <a:rPr lang="en-AU" sz="1600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600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AU" sz="1600" dirty="0">
                <a:solidFill>
                  <a:srgbClr val="B0004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char</a:t>
            </a:r>
            <a:r>
              <a:rPr lang="en-AU" sz="1600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mystring</a:t>
            </a:r>
            <a:r>
              <a:rPr lang="en-AU" sz="1600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AU" sz="1600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16</a:t>
            </a:r>
            <a:r>
              <a:rPr lang="en-AU" sz="1600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AU" sz="1600" dirty="0">
              <a:solidFill>
                <a:schemeClr val="bg1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600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fill </a:t>
            </a:r>
            <a:r>
              <a:rPr lang="en-AU" sz="1600" dirty="0" err="1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mystring</a:t>
            </a:r>
            <a:r>
              <a:rPr lang="en-AU" sz="1600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A's;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AU" sz="1600" dirty="0">
              <a:solidFill>
                <a:schemeClr val="bg1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600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AU" sz="1600" b="1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return</a:t>
            </a:r>
            <a:r>
              <a:rPr lang="en-AU" sz="1600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600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395006" y="3074541"/>
            <a:ext cx="893852" cy="7089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6989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257382"/>
              </p:ext>
            </p:extLst>
          </p:nvPr>
        </p:nvGraphicFramePr>
        <p:xfrm>
          <a:off x="8180270" y="494975"/>
          <a:ext cx="3796139" cy="593344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376581">
                  <a:extLst>
                    <a:ext uri="{9D8B030D-6E8A-4147-A177-3AD203B41FA5}">
                      <a16:colId xmlns:a16="http://schemas.microsoft.com/office/drawing/2014/main" val="750282543"/>
                    </a:ext>
                  </a:extLst>
                </a:gridCol>
                <a:gridCol w="1568456">
                  <a:extLst>
                    <a:ext uri="{9D8B030D-6E8A-4147-A177-3AD203B41FA5}">
                      <a16:colId xmlns:a16="http://schemas.microsoft.com/office/drawing/2014/main" val="3438626707"/>
                    </a:ext>
                  </a:extLst>
                </a:gridCol>
                <a:gridCol w="1851102">
                  <a:extLst>
                    <a:ext uri="{9D8B030D-6E8A-4147-A177-3AD203B41FA5}">
                      <a16:colId xmlns:a16="http://schemas.microsoft.com/office/drawing/2014/main" val="3834515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292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000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658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770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39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9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00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05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383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765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0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7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166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46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522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940287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826435"/>
              </p:ext>
            </p:extLst>
          </p:nvPr>
        </p:nvGraphicFramePr>
        <p:xfrm>
          <a:off x="6586235" y="296077"/>
          <a:ext cx="1594037" cy="635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4037">
                  <a:extLst>
                    <a:ext uri="{9D8B030D-6E8A-4147-A177-3AD203B41FA5}">
                      <a16:colId xmlns:a16="http://schemas.microsoft.com/office/drawing/2014/main" val="1673115433"/>
                    </a:ext>
                  </a:extLst>
                </a:gridCol>
              </a:tblGrid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18496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537105"/>
                  </a:ext>
                </a:extLst>
              </a:tr>
              <a:tr h="186158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22150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40903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09955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315026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015125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250267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5376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48224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360431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690112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783750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0x0018fff0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81191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48483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0x0018ffd0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01645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33168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0xffffffff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32972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609734"/>
              </p:ext>
            </p:extLst>
          </p:nvPr>
        </p:nvGraphicFramePr>
        <p:xfrm>
          <a:off x="1859169" y="4017954"/>
          <a:ext cx="220617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824">
                  <a:extLst>
                    <a:ext uri="{9D8B030D-6E8A-4147-A177-3AD203B41FA5}">
                      <a16:colId xmlns:a16="http://schemas.microsoft.com/office/drawing/2014/main" val="911393063"/>
                    </a:ext>
                  </a:extLst>
                </a:gridCol>
                <a:gridCol w="1583346">
                  <a:extLst>
                    <a:ext uri="{9D8B030D-6E8A-4147-A177-3AD203B41FA5}">
                      <a16:colId xmlns:a16="http://schemas.microsoft.com/office/drawing/2014/main" val="76393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72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96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3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5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00B0F0"/>
                          </a:solidFill>
                          <a:latin typeface="Source Code Pro" panose="020B0509030403020204" pitchFamily="49" charset="0"/>
                        </a:rPr>
                        <a:t>0x0018fff0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803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accent6"/>
                          </a:solidFill>
                          <a:latin typeface="Source Code Pro" panose="020B0509030403020204" pitchFamily="49" charset="0"/>
                        </a:rPr>
                        <a:t>0x0018ffd0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006521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5686349" y="4847446"/>
            <a:ext cx="899886" cy="56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ESP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4154" y="97624"/>
            <a:ext cx="4512774" cy="3055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0x08040000:	call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0x08041000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0x08040005:	int3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0x08041000:	push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0x08041001:	</a:t>
            </a:r>
            <a:r>
              <a:rPr lang="en-AU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r>
              <a:rPr lang="en-AU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0x08041003:	sub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AU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0x10</a:t>
            </a: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0x08041006:	</a:t>
            </a:r>
            <a:r>
              <a:rPr lang="en-AU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 l-</a:t>
            </a:r>
            <a:r>
              <a:rPr lang="en-AU" dirty="0" err="1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vars</a:t>
            </a:r>
            <a:r>
              <a:rPr lang="en-AU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w/ "A"</a:t>
            </a: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0x08041010:	</a:t>
            </a:r>
            <a:r>
              <a:rPr lang="en-AU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AU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0x08041012:	pop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0x08041013:	</a:t>
            </a:r>
            <a:r>
              <a:rPr lang="en-AU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retn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24268" y="0"/>
            <a:ext cx="899886" cy="5660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EIP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683312" y="5608738"/>
            <a:ext cx="899886" cy="56605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EBP</a:t>
            </a:r>
          </a:p>
        </p:txBody>
      </p:sp>
    </p:spTree>
    <p:extLst>
      <p:ext uri="{BB962C8B-B14F-4D97-AF65-F5344CB8AC3E}">
        <p14:creationId xmlns:p14="http://schemas.microsoft.com/office/powerpoint/2010/main" val="1669074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667918"/>
              </p:ext>
            </p:extLst>
          </p:nvPr>
        </p:nvGraphicFramePr>
        <p:xfrm>
          <a:off x="8180270" y="494975"/>
          <a:ext cx="3796139" cy="593344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376581">
                  <a:extLst>
                    <a:ext uri="{9D8B030D-6E8A-4147-A177-3AD203B41FA5}">
                      <a16:colId xmlns:a16="http://schemas.microsoft.com/office/drawing/2014/main" val="750282543"/>
                    </a:ext>
                  </a:extLst>
                </a:gridCol>
                <a:gridCol w="1568456">
                  <a:extLst>
                    <a:ext uri="{9D8B030D-6E8A-4147-A177-3AD203B41FA5}">
                      <a16:colId xmlns:a16="http://schemas.microsoft.com/office/drawing/2014/main" val="3438626707"/>
                    </a:ext>
                  </a:extLst>
                </a:gridCol>
                <a:gridCol w="1851102">
                  <a:extLst>
                    <a:ext uri="{9D8B030D-6E8A-4147-A177-3AD203B41FA5}">
                      <a16:colId xmlns:a16="http://schemas.microsoft.com/office/drawing/2014/main" val="3834515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292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000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658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770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39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9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00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05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383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765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0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0x08040005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Saved Ret </a:t>
                      </a:r>
                      <a:r>
                        <a:rPr lang="en-US" sz="1600" dirty="0" err="1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6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7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166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46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522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940287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119907"/>
              </p:ext>
            </p:extLst>
          </p:nvPr>
        </p:nvGraphicFramePr>
        <p:xfrm>
          <a:off x="6586235" y="296077"/>
          <a:ext cx="1594037" cy="635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4037">
                  <a:extLst>
                    <a:ext uri="{9D8B030D-6E8A-4147-A177-3AD203B41FA5}">
                      <a16:colId xmlns:a16="http://schemas.microsoft.com/office/drawing/2014/main" val="1673115433"/>
                    </a:ext>
                  </a:extLst>
                </a:gridCol>
              </a:tblGrid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18496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537105"/>
                  </a:ext>
                </a:extLst>
              </a:tr>
              <a:tr h="186158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22150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40903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09955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315026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015125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250267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5376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48224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360431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690112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783750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0x0018fff0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81191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48483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0x0018ffd0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01645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33168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0xffffffff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32972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528759"/>
              </p:ext>
            </p:extLst>
          </p:nvPr>
        </p:nvGraphicFramePr>
        <p:xfrm>
          <a:off x="1859169" y="4017954"/>
          <a:ext cx="220617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824">
                  <a:extLst>
                    <a:ext uri="{9D8B030D-6E8A-4147-A177-3AD203B41FA5}">
                      <a16:colId xmlns:a16="http://schemas.microsoft.com/office/drawing/2014/main" val="911393063"/>
                    </a:ext>
                  </a:extLst>
                </a:gridCol>
                <a:gridCol w="1583346">
                  <a:extLst>
                    <a:ext uri="{9D8B030D-6E8A-4147-A177-3AD203B41FA5}">
                      <a16:colId xmlns:a16="http://schemas.microsoft.com/office/drawing/2014/main" val="76393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72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96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3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5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00B0F0"/>
                          </a:solidFill>
                          <a:latin typeface="Source Code Pro" panose="020B0509030403020204" pitchFamily="49" charset="0"/>
                        </a:rPr>
                        <a:t>0x0018ffec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803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accent6"/>
                          </a:solidFill>
                          <a:latin typeface="Source Code Pro" panose="020B0509030403020204" pitchFamily="49" charset="0"/>
                        </a:rPr>
                        <a:t>0x0018ffd0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006521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5686349" y="4490607"/>
            <a:ext cx="899886" cy="56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ESP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4154" y="97624"/>
            <a:ext cx="4512774" cy="3055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0x08040000:	call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0x08041000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0x08040005:	int3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0x08041000:	push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0x08041001:	</a:t>
            </a:r>
            <a:r>
              <a:rPr lang="en-AU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r>
              <a:rPr lang="en-AU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0x08041003:	sub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AU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0x10</a:t>
            </a: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0x08041006:	</a:t>
            </a:r>
            <a:r>
              <a:rPr lang="en-AU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 l-</a:t>
            </a:r>
            <a:r>
              <a:rPr lang="en-AU" dirty="0" err="1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vars</a:t>
            </a:r>
            <a:r>
              <a:rPr lang="en-AU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w/ "A"</a:t>
            </a: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0x08041010:	</a:t>
            </a:r>
            <a:r>
              <a:rPr lang="en-AU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AU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0x08041012:	pop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0x08041013:	</a:t>
            </a:r>
            <a:r>
              <a:rPr lang="en-AU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retn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24268" y="869795"/>
            <a:ext cx="899886" cy="5660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EIP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683312" y="5608738"/>
            <a:ext cx="899886" cy="56605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EBP</a:t>
            </a:r>
          </a:p>
        </p:txBody>
      </p:sp>
    </p:spTree>
    <p:extLst>
      <p:ext uri="{BB962C8B-B14F-4D97-AF65-F5344CB8AC3E}">
        <p14:creationId xmlns:p14="http://schemas.microsoft.com/office/powerpoint/2010/main" val="2275112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612411"/>
              </p:ext>
            </p:extLst>
          </p:nvPr>
        </p:nvGraphicFramePr>
        <p:xfrm>
          <a:off x="8180270" y="494975"/>
          <a:ext cx="3796139" cy="593344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376581">
                  <a:extLst>
                    <a:ext uri="{9D8B030D-6E8A-4147-A177-3AD203B41FA5}">
                      <a16:colId xmlns:a16="http://schemas.microsoft.com/office/drawing/2014/main" val="750282543"/>
                    </a:ext>
                  </a:extLst>
                </a:gridCol>
                <a:gridCol w="1568456">
                  <a:extLst>
                    <a:ext uri="{9D8B030D-6E8A-4147-A177-3AD203B41FA5}">
                      <a16:colId xmlns:a16="http://schemas.microsoft.com/office/drawing/2014/main" val="3438626707"/>
                    </a:ext>
                  </a:extLst>
                </a:gridCol>
                <a:gridCol w="1851102">
                  <a:extLst>
                    <a:ext uri="{9D8B030D-6E8A-4147-A177-3AD203B41FA5}">
                      <a16:colId xmlns:a16="http://schemas.microsoft.com/office/drawing/2014/main" val="3834515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292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000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658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770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39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9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00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05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383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765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0x0018ffd0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Saved EBP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0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0x08040005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Saved Ret </a:t>
                      </a:r>
                      <a:r>
                        <a:rPr lang="en-US" sz="1600" dirty="0" err="1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6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7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166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46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522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940287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405365"/>
              </p:ext>
            </p:extLst>
          </p:nvPr>
        </p:nvGraphicFramePr>
        <p:xfrm>
          <a:off x="6586235" y="296077"/>
          <a:ext cx="1594037" cy="635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4037">
                  <a:extLst>
                    <a:ext uri="{9D8B030D-6E8A-4147-A177-3AD203B41FA5}">
                      <a16:colId xmlns:a16="http://schemas.microsoft.com/office/drawing/2014/main" val="1673115433"/>
                    </a:ext>
                  </a:extLst>
                </a:gridCol>
              </a:tblGrid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18496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537105"/>
                  </a:ext>
                </a:extLst>
              </a:tr>
              <a:tr h="186158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22150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40903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09955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315026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015125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250267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5376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48224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360431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690112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783750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0x0018fff0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81191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48483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0x0018ffd0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01645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33168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0xffffffff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32972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593608"/>
              </p:ext>
            </p:extLst>
          </p:nvPr>
        </p:nvGraphicFramePr>
        <p:xfrm>
          <a:off x="1859169" y="4017954"/>
          <a:ext cx="220617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824">
                  <a:extLst>
                    <a:ext uri="{9D8B030D-6E8A-4147-A177-3AD203B41FA5}">
                      <a16:colId xmlns:a16="http://schemas.microsoft.com/office/drawing/2014/main" val="911393063"/>
                    </a:ext>
                  </a:extLst>
                </a:gridCol>
                <a:gridCol w="1583346">
                  <a:extLst>
                    <a:ext uri="{9D8B030D-6E8A-4147-A177-3AD203B41FA5}">
                      <a16:colId xmlns:a16="http://schemas.microsoft.com/office/drawing/2014/main" val="76393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72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96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3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5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00B0F0"/>
                          </a:solidFill>
                          <a:latin typeface="Source Code Pro" panose="020B0509030403020204" pitchFamily="49" charset="0"/>
                        </a:rPr>
                        <a:t>0x0018ffe8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803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accent6"/>
                          </a:solidFill>
                          <a:latin typeface="Source Code Pro" panose="020B0509030403020204" pitchFamily="49" charset="0"/>
                        </a:rPr>
                        <a:t>0x0018ffd0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006521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5686349" y="4111466"/>
            <a:ext cx="899886" cy="56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ESP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4154" y="97624"/>
            <a:ext cx="4512774" cy="3055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0x08040000:	call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0x08041000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0x08040005:	int3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0x08041000:	push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0x08041001:	</a:t>
            </a:r>
            <a:r>
              <a:rPr lang="en-AU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r>
              <a:rPr lang="en-AU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0x08041003:	sub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AU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0x10</a:t>
            </a: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0x08041006:	</a:t>
            </a:r>
            <a:r>
              <a:rPr lang="en-AU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 l-</a:t>
            </a:r>
            <a:r>
              <a:rPr lang="en-AU" dirty="0" err="1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vars</a:t>
            </a:r>
            <a:r>
              <a:rPr lang="en-AU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w/ "A"</a:t>
            </a: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0x08041010:	</a:t>
            </a:r>
            <a:r>
              <a:rPr lang="en-AU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AU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0x08041012:	pop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0x08041013:	</a:t>
            </a:r>
            <a:r>
              <a:rPr lang="en-AU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retn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24268" y="1182029"/>
            <a:ext cx="899886" cy="5660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EIP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683312" y="5608738"/>
            <a:ext cx="899886" cy="56605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EBP</a:t>
            </a:r>
          </a:p>
        </p:txBody>
      </p:sp>
    </p:spTree>
    <p:extLst>
      <p:ext uri="{BB962C8B-B14F-4D97-AF65-F5344CB8AC3E}">
        <p14:creationId xmlns:p14="http://schemas.microsoft.com/office/powerpoint/2010/main" val="4228533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8180270" y="494975"/>
          <a:ext cx="3796139" cy="593344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376581">
                  <a:extLst>
                    <a:ext uri="{9D8B030D-6E8A-4147-A177-3AD203B41FA5}">
                      <a16:colId xmlns:a16="http://schemas.microsoft.com/office/drawing/2014/main" val="750282543"/>
                    </a:ext>
                  </a:extLst>
                </a:gridCol>
                <a:gridCol w="1568456">
                  <a:extLst>
                    <a:ext uri="{9D8B030D-6E8A-4147-A177-3AD203B41FA5}">
                      <a16:colId xmlns:a16="http://schemas.microsoft.com/office/drawing/2014/main" val="3438626707"/>
                    </a:ext>
                  </a:extLst>
                </a:gridCol>
                <a:gridCol w="1851102">
                  <a:extLst>
                    <a:ext uri="{9D8B030D-6E8A-4147-A177-3AD203B41FA5}">
                      <a16:colId xmlns:a16="http://schemas.microsoft.com/office/drawing/2014/main" val="3834515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292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000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658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770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39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9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00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05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383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765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0x0018ffd0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Saved EBP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0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0x08040005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Saved Ret </a:t>
                      </a:r>
                      <a:r>
                        <a:rPr lang="en-US" sz="1600" dirty="0" err="1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6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7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166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46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522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940287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586235" y="296077"/>
          <a:ext cx="1594037" cy="635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4037">
                  <a:extLst>
                    <a:ext uri="{9D8B030D-6E8A-4147-A177-3AD203B41FA5}">
                      <a16:colId xmlns:a16="http://schemas.microsoft.com/office/drawing/2014/main" val="1673115433"/>
                    </a:ext>
                  </a:extLst>
                </a:gridCol>
              </a:tblGrid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18496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537105"/>
                  </a:ext>
                </a:extLst>
              </a:tr>
              <a:tr h="186158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22150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40903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09955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315026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015125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250267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5376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48224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360431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690112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783750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0x0018fff0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81191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48483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0x0018ffd0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01645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33168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0xffffffff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32972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869200"/>
              </p:ext>
            </p:extLst>
          </p:nvPr>
        </p:nvGraphicFramePr>
        <p:xfrm>
          <a:off x="1859169" y="4017954"/>
          <a:ext cx="220617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824">
                  <a:extLst>
                    <a:ext uri="{9D8B030D-6E8A-4147-A177-3AD203B41FA5}">
                      <a16:colId xmlns:a16="http://schemas.microsoft.com/office/drawing/2014/main" val="911393063"/>
                    </a:ext>
                  </a:extLst>
                </a:gridCol>
                <a:gridCol w="1583346">
                  <a:extLst>
                    <a:ext uri="{9D8B030D-6E8A-4147-A177-3AD203B41FA5}">
                      <a16:colId xmlns:a16="http://schemas.microsoft.com/office/drawing/2014/main" val="76393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72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96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3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5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00B0F0"/>
                          </a:solidFill>
                          <a:latin typeface="Source Code Pro" panose="020B0509030403020204" pitchFamily="49" charset="0"/>
                        </a:rPr>
                        <a:t>0x0018ffe8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803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accent6"/>
                          </a:solidFill>
                          <a:latin typeface="Source Code Pro" panose="020B0509030403020204" pitchFamily="49" charset="0"/>
                        </a:rPr>
                        <a:t>0x0018ffe8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006521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4613578" y="4111466"/>
            <a:ext cx="899886" cy="56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ESP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4154" y="97624"/>
            <a:ext cx="4512774" cy="3055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0x08040000:	call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0x08041000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0x08040005:	int3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0x08041000:	push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0x08041001:	</a:t>
            </a:r>
            <a:r>
              <a:rPr lang="en-AU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r>
              <a:rPr lang="en-AU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0x08041003:	sub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AU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0x10</a:t>
            </a: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0x08041006:	</a:t>
            </a:r>
            <a:r>
              <a:rPr lang="en-AU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 l-</a:t>
            </a:r>
            <a:r>
              <a:rPr lang="en-AU" dirty="0" err="1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vars</a:t>
            </a:r>
            <a:r>
              <a:rPr lang="en-AU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w/ "A"</a:t>
            </a: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0x08041010:	</a:t>
            </a:r>
            <a:r>
              <a:rPr lang="en-AU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AU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0x08041012:	pop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0x08041013:	</a:t>
            </a:r>
            <a:r>
              <a:rPr lang="en-AU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retn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24268" y="1449658"/>
            <a:ext cx="899886" cy="5660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EIP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683312" y="4111466"/>
            <a:ext cx="899886" cy="56605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EBP</a:t>
            </a:r>
          </a:p>
        </p:txBody>
      </p:sp>
    </p:spTree>
    <p:extLst>
      <p:ext uri="{BB962C8B-B14F-4D97-AF65-F5344CB8AC3E}">
        <p14:creationId xmlns:p14="http://schemas.microsoft.com/office/powerpoint/2010/main" val="2530739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8180270" y="494975"/>
          <a:ext cx="3796139" cy="593344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376581">
                  <a:extLst>
                    <a:ext uri="{9D8B030D-6E8A-4147-A177-3AD203B41FA5}">
                      <a16:colId xmlns:a16="http://schemas.microsoft.com/office/drawing/2014/main" val="750282543"/>
                    </a:ext>
                  </a:extLst>
                </a:gridCol>
                <a:gridCol w="1568456">
                  <a:extLst>
                    <a:ext uri="{9D8B030D-6E8A-4147-A177-3AD203B41FA5}">
                      <a16:colId xmlns:a16="http://schemas.microsoft.com/office/drawing/2014/main" val="3438626707"/>
                    </a:ext>
                  </a:extLst>
                </a:gridCol>
                <a:gridCol w="1851102">
                  <a:extLst>
                    <a:ext uri="{9D8B030D-6E8A-4147-A177-3AD203B41FA5}">
                      <a16:colId xmlns:a16="http://schemas.microsoft.com/office/drawing/2014/main" val="3834515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292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000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658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770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39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9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00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05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383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765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0x0018ffd0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Saved EBP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0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0x08040005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Saved Ret </a:t>
                      </a:r>
                      <a:r>
                        <a:rPr lang="en-US" sz="1600" dirty="0" err="1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6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7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166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46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522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940287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036950"/>
              </p:ext>
            </p:extLst>
          </p:nvPr>
        </p:nvGraphicFramePr>
        <p:xfrm>
          <a:off x="6586235" y="296077"/>
          <a:ext cx="1594037" cy="635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4037">
                  <a:extLst>
                    <a:ext uri="{9D8B030D-6E8A-4147-A177-3AD203B41FA5}">
                      <a16:colId xmlns:a16="http://schemas.microsoft.com/office/drawing/2014/main" val="1673115433"/>
                    </a:ext>
                  </a:extLst>
                </a:gridCol>
              </a:tblGrid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18496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537105"/>
                  </a:ext>
                </a:extLst>
              </a:tr>
              <a:tr h="186158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22150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40903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09955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315026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015125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0x0018ffd8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250267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0x0018ffdc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5376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48224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360431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690112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783750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0x0018fff0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81191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48483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0x0018ffd0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01645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33168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0xffffffff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32972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174948"/>
              </p:ext>
            </p:extLst>
          </p:nvPr>
        </p:nvGraphicFramePr>
        <p:xfrm>
          <a:off x="1859169" y="4017954"/>
          <a:ext cx="220617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824">
                  <a:extLst>
                    <a:ext uri="{9D8B030D-6E8A-4147-A177-3AD203B41FA5}">
                      <a16:colId xmlns:a16="http://schemas.microsoft.com/office/drawing/2014/main" val="911393063"/>
                    </a:ext>
                  </a:extLst>
                </a:gridCol>
                <a:gridCol w="1583346">
                  <a:extLst>
                    <a:ext uri="{9D8B030D-6E8A-4147-A177-3AD203B41FA5}">
                      <a16:colId xmlns:a16="http://schemas.microsoft.com/office/drawing/2014/main" val="76393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72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96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3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5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00B0F0"/>
                          </a:solidFill>
                          <a:latin typeface="Source Code Pro" panose="020B0509030403020204" pitchFamily="49" charset="0"/>
                        </a:rPr>
                        <a:t>0x0018ffd8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803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accent6"/>
                          </a:solidFill>
                          <a:latin typeface="Source Code Pro" panose="020B0509030403020204" pitchFamily="49" charset="0"/>
                        </a:rPr>
                        <a:t>0x0018ffe8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00652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24154" y="97624"/>
            <a:ext cx="4512774" cy="3055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0x08040000:	call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0x08041000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0x08040005:	int3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0x08041000:	push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0x08041001:	</a:t>
            </a:r>
            <a:r>
              <a:rPr lang="en-AU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r>
              <a:rPr lang="en-AU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0x08041003:	sub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AU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0x10</a:t>
            </a: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0x08041006:	</a:t>
            </a:r>
            <a:r>
              <a:rPr lang="en-AU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 l-</a:t>
            </a:r>
            <a:r>
              <a:rPr lang="en-AU" dirty="0" err="1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vars</a:t>
            </a:r>
            <a:r>
              <a:rPr lang="en-AU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w/ "A"</a:t>
            </a: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0x08041010:	</a:t>
            </a:r>
            <a:r>
              <a:rPr lang="en-AU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AU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0x08041012:	pop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0x08041013:	</a:t>
            </a:r>
            <a:r>
              <a:rPr lang="en-AU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retn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24268" y="1761892"/>
            <a:ext cx="899886" cy="5660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EIP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683312" y="4111466"/>
            <a:ext cx="899886" cy="56605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EBP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686349" y="2617202"/>
            <a:ext cx="899886" cy="56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ESP</a:t>
            </a:r>
          </a:p>
        </p:txBody>
      </p:sp>
    </p:spTree>
    <p:extLst>
      <p:ext uri="{BB962C8B-B14F-4D97-AF65-F5344CB8AC3E}">
        <p14:creationId xmlns:p14="http://schemas.microsoft.com/office/powerpoint/2010/main" val="418797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96014"/>
              </p:ext>
            </p:extLst>
          </p:nvPr>
        </p:nvGraphicFramePr>
        <p:xfrm>
          <a:off x="8180270" y="494975"/>
          <a:ext cx="3796139" cy="593344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376581">
                  <a:extLst>
                    <a:ext uri="{9D8B030D-6E8A-4147-A177-3AD203B41FA5}">
                      <a16:colId xmlns:a16="http://schemas.microsoft.com/office/drawing/2014/main" val="750282543"/>
                    </a:ext>
                  </a:extLst>
                </a:gridCol>
                <a:gridCol w="1568456">
                  <a:extLst>
                    <a:ext uri="{9D8B030D-6E8A-4147-A177-3AD203B41FA5}">
                      <a16:colId xmlns:a16="http://schemas.microsoft.com/office/drawing/2014/main" val="3438626707"/>
                    </a:ext>
                  </a:extLst>
                </a:gridCol>
                <a:gridCol w="1851102">
                  <a:extLst>
                    <a:ext uri="{9D8B030D-6E8A-4147-A177-3AD203B41FA5}">
                      <a16:colId xmlns:a16="http://schemas.microsoft.com/office/drawing/2014/main" val="3834515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292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000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658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770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39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Stack Frame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9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00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05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383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765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0x0018ffd0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Saved EBP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0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0x08040005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Saved Ret </a:t>
                      </a:r>
                      <a:r>
                        <a:rPr lang="en-US" sz="1600" dirty="0" err="1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6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7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166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46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522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940287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586235" y="296077"/>
          <a:ext cx="1594037" cy="635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4037">
                  <a:extLst>
                    <a:ext uri="{9D8B030D-6E8A-4147-A177-3AD203B41FA5}">
                      <a16:colId xmlns:a16="http://schemas.microsoft.com/office/drawing/2014/main" val="1673115433"/>
                    </a:ext>
                  </a:extLst>
                </a:gridCol>
              </a:tblGrid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18496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537105"/>
                  </a:ext>
                </a:extLst>
              </a:tr>
              <a:tr h="186158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22150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40903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09955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315026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015125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0x0018ffd8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250267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0x0018ffdc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5376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48224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360431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690112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783750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0x0018fff0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81191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48483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0x0018ffd0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01645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33168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0xffffffff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32972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59169" y="4017954"/>
          <a:ext cx="220617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824">
                  <a:extLst>
                    <a:ext uri="{9D8B030D-6E8A-4147-A177-3AD203B41FA5}">
                      <a16:colId xmlns:a16="http://schemas.microsoft.com/office/drawing/2014/main" val="911393063"/>
                    </a:ext>
                  </a:extLst>
                </a:gridCol>
                <a:gridCol w="1583346">
                  <a:extLst>
                    <a:ext uri="{9D8B030D-6E8A-4147-A177-3AD203B41FA5}">
                      <a16:colId xmlns:a16="http://schemas.microsoft.com/office/drawing/2014/main" val="76393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72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96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3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5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00B0F0"/>
                          </a:solidFill>
                          <a:latin typeface="Source Code Pro" panose="020B0509030403020204" pitchFamily="49" charset="0"/>
                        </a:rPr>
                        <a:t>0x0018ffd8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803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accent6"/>
                          </a:solidFill>
                          <a:latin typeface="Source Code Pro" panose="020B0509030403020204" pitchFamily="49" charset="0"/>
                        </a:rPr>
                        <a:t>0x0018ffe8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00652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24154" y="97624"/>
            <a:ext cx="4512774" cy="3055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0x08040000:	call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0x08041000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0x08040005:	int3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0x08041000:	push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0x08041001:	</a:t>
            </a:r>
            <a:r>
              <a:rPr lang="en-AU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r>
              <a:rPr lang="en-AU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0x08041003:	sub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AU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0x10</a:t>
            </a: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0x08041006:	</a:t>
            </a:r>
            <a:r>
              <a:rPr lang="en-AU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 l-</a:t>
            </a:r>
            <a:r>
              <a:rPr lang="en-AU" dirty="0" err="1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vars</a:t>
            </a:r>
            <a:r>
              <a:rPr lang="en-AU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w/ "A"</a:t>
            </a: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0x08041010:	</a:t>
            </a:r>
            <a:r>
              <a:rPr lang="en-AU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AU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0x08041012:	pop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0x08041013:	</a:t>
            </a:r>
            <a:r>
              <a:rPr lang="en-AU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retn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24268" y="1761892"/>
            <a:ext cx="899886" cy="5660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EIP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683312" y="4111466"/>
            <a:ext cx="899886" cy="56605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EBP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686349" y="2617202"/>
            <a:ext cx="899886" cy="56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ESP</a:t>
            </a:r>
          </a:p>
        </p:txBody>
      </p:sp>
    </p:spTree>
    <p:extLst>
      <p:ext uri="{BB962C8B-B14F-4D97-AF65-F5344CB8AC3E}">
        <p14:creationId xmlns:p14="http://schemas.microsoft.com/office/powerpoint/2010/main" val="4275038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610546"/>
              </p:ext>
            </p:extLst>
          </p:nvPr>
        </p:nvGraphicFramePr>
        <p:xfrm>
          <a:off x="8180270" y="494975"/>
          <a:ext cx="3796139" cy="593344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376581">
                  <a:extLst>
                    <a:ext uri="{9D8B030D-6E8A-4147-A177-3AD203B41FA5}">
                      <a16:colId xmlns:a16="http://schemas.microsoft.com/office/drawing/2014/main" val="750282543"/>
                    </a:ext>
                  </a:extLst>
                </a:gridCol>
                <a:gridCol w="1568456">
                  <a:extLst>
                    <a:ext uri="{9D8B030D-6E8A-4147-A177-3AD203B41FA5}">
                      <a16:colId xmlns:a16="http://schemas.microsoft.com/office/drawing/2014/main" val="3438626707"/>
                    </a:ext>
                  </a:extLst>
                </a:gridCol>
                <a:gridCol w="1851102">
                  <a:extLst>
                    <a:ext uri="{9D8B030D-6E8A-4147-A177-3AD203B41FA5}">
                      <a16:colId xmlns:a16="http://schemas.microsoft.com/office/drawing/2014/main" val="3834515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292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000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658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770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39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Stack Frame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9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0x41414141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"AAAA"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00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0x41414141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"AAAA"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05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0x41414141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"AAAA"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383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0x00414141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"AAA\x00"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765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0x0018ffd0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Saved EBP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0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0x08040005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Saved Ret </a:t>
                      </a:r>
                      <a:r>
                        <a:rPr lang="en-US" sz="1600" dirty="0" err="1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6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7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166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46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522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940287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586235" y="296077"/>
          <a:ext cx="1594037" cy="635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4037">
                  <a:extLst>
                    <a:ext uri="{9D8B030D-6E8A-4147-A177-3AD203B41FA5}">
                      <a16:colId xmlns:a16="http://schemas.microsoft.com/office/drawing/2014/main" val="1673115433"/>
                    </a:ext>
                  </a:extLst>
                </a:gridCol>
              </a:tblGrid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18496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537105"/>
                  </a:ext>
                </a:extLst>
              </a:tr>
              <a:tr h="186158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22150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40903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09955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315026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015125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0x0018ffd8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250267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0x0018ffdc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5376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48224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360431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690112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783750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0x0018fff0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81191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48483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0x0018ffd0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01645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33168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0xffffffff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32972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59169" y="4017954"/>
          <a:ext cx="220617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824">
                  <a:extLst>
                    <a:ext uri="{9D8B030D-6E8A-4147-A177-3AD203B41FA5}">
                      <a16:colId xmlns:a16="http://schemas.microsoft.com/office/drawing/2014/main" val="911393063"/>
                    </a:ext>
                  </a:extLst>
                </a:gridCol>
                <a:gridCol w="1583346">
                  <a:extLst>
                    <a:ext uri="{9D8B030D-6E8A-4147-A177-3AD203B41FA5}">
                      <a16:colId xmlns:a16="http://schemas.microsoft.com/office/drawing/2014/main" val="76393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72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96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3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5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00B0F0"/>
                          </a:solidFill>
                          <a:latin typeface="Source Code Pro" panose="020B0509030403020204" pitchFamily="49" charset="0"/>
                        </a:rPr>
                        <a:t>0x0018ffd8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803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accent6"/>
                          </a:solidFill>
                          <a:latin typeface="Source Code Pro" panose="020B0509030403020204" pitchFamily="49" charset="0"/>
                        </a:rPr>
                        <a:t>0x0018ffe8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00652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24154" y="97624"/>
            <a:ext cx="4512774" cy="3055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0x08040000:	call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0x08041000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0x08040005:	int3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0x08041000:	push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0x08041001:	</a:t>
            </a:r>
            <a:r>
              <a:rPr lang="en-AU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r>
              <a:rPr lang="en-AU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0x08041003:	sub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AU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0x10</a:t>
            </a: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0x08041006:	</a:t>
            </a:r>
            <a:r>
              <a:rPr lang="en-AU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 l-</a:t>
            </a:r>
            <a:r>
              <a:rPr lang="en-AU" dirty="0" err="1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vars</a:t>
            </a:r>
            <a:r>
              <a:rPr lang="en-AU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w/ "A"</a:t>
            </a: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0x08041010:	</a:t>
            </a:r>
            <a:r>
              <a:rPr lang="en-AU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AU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0x08041012:	pop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0x08041013:	</a:t>
            </a:r>
            <a:r>
              <a:rPr lang="en-AU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retn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24268" y="2051824"/>
            <a:ext cx="899886" cy="5660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EIP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683312" y="4111466"/>
            <a:ext cx="899886" cy="56605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EBP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686349" y="2617202"/>
            <a:ext cx="899886" cy="56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ESP</a:t>
            </a:r>
          </a:p>
        </p:txBody>
      </p:sp>
    </p:spTree>
    <p:extLst>
      <p:ext uri="{BB962C8B-B14F-4D97-AF65-F5344CB8AC3E}">
        <p14:creationId xmlns:p14="http://schemas.microsoft.com/office/powerpoint/2010/main" val="233638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Some housekeeping</a:t>
            </a:r>
          </a:p>
          <a:p>
            <a:r>
              <a:rPr lang="en-AU" dirty="0"/>
              <a:t>Some theory</a:t>
            </a:r>
          </a:p>
          <a:p>
            <a:r>
              <a:rPr lang="en-AU" dirty="0"/>
              <a:t>A demo</a:t>
            </a:r>
          </a:p>
          <a:p>
            <a:r>
              <a:rPr lang="en-AU" dirty="0"/>
              <a:t>Closing thoughts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9202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847170"/>
              </p:ext>
            </p:extLst>
          </p:nvPr>
        </p:nvGraphicFramePr>
        <p:xfrm>
          <a:off x="8180270" y="494975"/>
          <a:ext cx="3796139" cy="593344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376581">
                  <a:extLst>
                    <a:ext uri="{9D8B030D-6E8A-4147-A177-3AD203B41FA5}">
                      <a16:colId xmlns:a16="http://schemas.microsoft.com/office/drawing/2014/main" val="750282543"/>
                    </a:ext>
                  </a:extLst>
                </a:gridCol>
                <a:gridCol w="1568456">
                  <a:extLst>
                    <a:ext uri="{9D8B030D-6E8A-4147-A177-3AD203B41FA5}">
                      <a16:colId xmlns:a16="http://schemas.microsoft.com/office/drawing/2014/main" val="3438626707"/>
                    </a:ext>
                  </a:extLst>
                </a:gridCol>
                <a:gridCol w="1851102">
                  <a:extLst>
                    <a:ext uri="{9D8B030D-6E8A-4147-A177-3AD203B41FA5}">
                      <a16:colId xmlns:a16="http://schemas.microsoft.com/office/drawing/2014/main" val="3834515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292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000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658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770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39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Stack Frame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9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0x41414141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"AAAA"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00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0x41414141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"AAAA"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05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0x41414141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"AAAA"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383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0x00414141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"AAA\x00"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765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0x0018ffd0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Saved EBP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0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0x08040005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Saved Ret </a:t>
                      </a:r>
                      <a:r>
                        <a:rPr lang="en-US" sz="1600" dirty="0" err="1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6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7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166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46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522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940287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586235" y="296077"/>
          <a:ext cx="1594037" cy="635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4037">
                  <a:extLst>
                    <a:ext uri="{9D8B030D-6E8A-4147-A177-3AD203B41FA5}">
                      <a16:colId xmlns:a16="http://schemas.microsoft.com/office/drawing/2014/main" val="1673115433"/>
                    </a:ext>
                  </a:extLst>
                </a:gridCol>
              </a:tblGrid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18496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537105"/>
                  </a:ext>
                </a:extLst>
              </a:tr>
              <a:tr h="186158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22150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40903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09955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315026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015125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0x0018ffd8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250267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0x0018ffdc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5376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48224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360431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690112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783750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0x0018fff0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81191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48483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0x0018ffd0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01645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33168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0xffffffff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32972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05091"/>
              </p:ext>
            </p:extLst>
          </p:nvPr>
        </p:nvGraphicFramePr>
        <p:xfrm>
          <a:off x="1859169" y="4017954"/>
          <a:ext cx="220617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824">
                  <a:extLst>
                    <a:ext uri="{9D8B030D-6E8A-4147-A177-3AD203B41FA5}">
                      <a16:colId xmlns:a16="http://schemas.microsoft.com/office/drawing/2014/main" val="911393063"/>
                    </a:ext>
                  </a:extLst>
                </a:gridCol>
                <a:gridCol w="1583346">
                  <a:extLst>
                    <a:ext uri="{9D8B030D-6E8A-4147-A177-3AD203B41FA5}">
                      <a16:colId xmlns:a16="http://schemas.microsoft.com/office/drawing/2014/main" val="76393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72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96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3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5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00B0F0"/>
                          </a:solidFill>
                          <a:latin typeface="Source Code Pro" panose="020B0509030403020204" pitchFamily="49" charset="0"/>
                        </a:rPr>
                        <a:t>0x0018ffe8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803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accent6"/>
                          </a:solidFill>
                          <a:latin typeface="Source Code Pro" panose="020B0509030403020204" pitchFamily="49" charset="0"/>
                        </a:rPr>
                        <a:t>0x0018ffe8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00652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24154" y="97624"/>
            <a:ext cx="4512774" cy="3055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0x08040000:	call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0x08041000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0x08040005:	int3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0x08041000:	push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0x08041001:	</a:t>
            </a:r>
            <a:r>
              <a:rPr lang="en-AU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r>
              <a:rPr lang="en-AU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0x08041003:	sub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AU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0x10</a:t>
            </a: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0x08041006:	</a:t>
            </a:r>
            <a:r>
              <a:rPr lang="en-AU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 l-</a:t>
            </a:r>
            <a:r>
              <a:rPr lang="en-AU" dirty="0" err="1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vars</a:t>
            </a:r>
            <a:r>
              <a:rPr lang="en-AU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w/ "A"</a:t>
            </a: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0x08041010:	</a:t>
            </a:r>
            <a:r>
              <a:rPr lang="en-AU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AU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0x08041012:	pop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0x08041013:	</a:t>
            </a:r>
            <a:r>
              <a:rPr lang="en-AU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retn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24268" y="2319453"/>
            <a:ext cx="899886" cy="5660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EIP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683312" y="4111466"/>
            <a:ext cx="899886" cy="56605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EBP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613578" y="4111466"/>
            <a:ext cx="899886" cy="56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ESP</a:t>
            </a:r>
          </a:p>
        </p:txBody>
      </p:sp>
    </p:spTree>
    <p:extLst>
      <p:ext uri="{BB962C8B-B14F-4D97-AF65-F5344CB8AC3E}">
        <p14:creationId xmlns:p14="http://schemas.microsoft.com/office/powerpoint/2010/main" val="351724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682077"/>
              </p:ext>
            </p:extLst>
          </p:nvPr>
        </p:nvGraphicFramePr>
        <p:xfrm>
          <a:off x="8180270" y="494975"/>
          <a:ext cx="3796139" cy="593344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376581">
                  <a:extLst>
                    <a:ext uri="{9D8B030D-6E8A-4147-A177-3AD203B41FA5}">
                      <a16:colId xmlns:a16="http://schemas.microsoft.com/office/drawing/2014/main" val="750282543"/>
                    </a:ext>
                  </a:extLst>
                </a:gridCol>
                <a:gridCol w="1568456">
                  <a:extLst>
                    <a:ext uri="{9D8B030D-6E8A-4147-A177-3AD203B41FA5}">
                      <a16:colId xmlns:a16="http://schemas.microsoft.com/office/drawing/2014/main" val="3438626707"/>
                    </a:ext>
                  </a:extLst>
                </a:gridCol>
                <a:gridCol w="1851102">
                  <a:extLst>
                    <a:ext uri="{9D8B030D-6E8A-4147-A177-3AD203B41FA5}">
                      <a16:colId xmlns:a16="http://schemas.microsoft.com/office/drawing/2014/main" val="3834515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292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000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658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770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39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Stack Frame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9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0x41414141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"AAAA"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00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0x41414141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"AAAA"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05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0x41414141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"AAAA"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383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0x00414141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"AAA\x00"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765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0x0018ffd0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Saved EBP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0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0x08040005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Saved Ret </a:t>
                      </a:r>
                      <a:r>
                        <a:rPr lang="en-US" sz="1600" dirty="0" err="1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6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7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166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46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522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940287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586235" y="296077"/>
          <a:ext cx="1594037" cy="635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4037">
                  <a:extLst>
                    <a:ext uri="{9D8B030D-6E8A-4147-A177-3AD203B41FA5}">
                      <a16:colId xmlns:a16="http://schemas.microsoft.com/office/drawing/2014/main" val="1673115433"/>
                    </a:ext>
                  </a:extLst>
                </a:gridCol>
              </a:tblGrid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18496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537105"/>
                  </a:ext>
                </a:extLst>
              </a:tr>
              <a:tr h="186158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22150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40903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09955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315026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015125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0x0018ffd8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250267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0x0018ffdc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5376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48224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360431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690112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783750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0x0018fff0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81191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48483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0x0018ffd0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01645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33168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0xffffffff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32972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831087"/>
              </p:ext>
            </p:extLst>
          </p:nvPr>
        </p:nvGraphicFramePr>
        <p:xfrm>
          <a:off x="1859169" y="4017954"/>
          <a:ext cx="220617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824">
                  <a:extLst>
                    <a:ext uri="{9D8B030D-6E8A-4147-A177-3AD203B41FA5}">
                      <a16:colId xmlns:a16="http://schemas.microsoft.com/office/drawing/2014/main" val="911393063"/>
                    </a:ext>
                  </a:extLst>
                </a:gridCol>
                <a:gridCol w="1583346">
                  <a:extLst>
                    <a:ext uri="{9D8B030D-6E8A-4147-A177-3AD203B41FA5}">
                      <a16:colId xmlns:a16="http://schemas.microsoft.com/office/drawing/2014/main" val="76393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72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96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3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5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00B0F0"/>
                          </a:solidFill>
                          <a:latin typeface="Source Code Pro" panose="020B0509030403020204" pitchFamily="49" charset="0"/>
                        </a:rPr>
                        <a:t>0x0018ffec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803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accent6"/>
                          </a:solidFill>
                          <a:latin typeface="Source Code Pro" panose="020B0509030403020204" pitchFamily="49" charset="0"/>
                        </a:rPr>
                        <a:t>0x0018ffd0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00652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24154" y="97624"/>
            <a:ext cx="4512774" cy="3055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0x08040000:	call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0x08041000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0x08040005:	int3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0x08041000:	push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0x08041001:	</a:t>
            </a:r>
            <a:r>
              <a:rPr lang="en-AU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r>
              <a:rPr lang="en-AU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0x08041003:	sub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AU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0x10</a:t>
            </a: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0x08041006:	</a:t>
            </a:r>
            <a:r>
              <a:rPr lang="en-AU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 l-</a:t>
            </a:r>
            <a:r>
              <a:rPr lang="en-AU" dirty="0" err="1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vars</a:t>
            </a:r>
            <a:r>
              <a:rPr lang="en-AU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w/ "A"</a:t>
            </a: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0x08041010:	</a:t>
            </a:r>
            <a:r>
              <a:rPr lang="en-AU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AU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0x08041012:	pop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0x08041013:	</a:t>
            </a:r>
            <a:r>
              <a:rPr lang="en-AU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retn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24268" y="2609385"/>
            <a:ext cx="899886" cy="5660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EIP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686349" y="4490607"/>
            <a:ext cx="899886" cy="56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ESP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683312" y="5608738"/>
            <a:ext cx="899886" cy="56605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EBP</a:t>
            </a:r>
          </a:p>
        </p:txBody>
      </p:sp>
    </p:spTree>
    <p:extLst>
      <p:ext uri="{BB962C8B-B14F-4D97-AF65-F5344CB8AC3E}">
        <p14:creationId xmlns:p14="http://schemas.microsoft.com/office/powerpoint/2010/main" val="1262495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8180270" y="494975"/>
          <a:ext cx="3796139" cy="593344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376581">
                  <a:extLst>
                    <a:ext uri="{9D8B030D-6E8A-4147-A177-3AD203B41FA5}">
                      <a16:colId xmlns:a16="http://schemas.microsoft.com/office/drawing/2014/main" val="750282543"/>
                    </a:ext>
                  </a:extLst>
                </a:gridCol>
                <a:gridCol w="1568456">
                  <a:extLst>
                    <a:ext uri="{9D8B030D-6E8A-4147-A177-3AD203B41FA5}">
                      <a16:colId xmlns:a16="http://schemas.microsoft.com/office/drawing/2014/main" val="3438626707"/>
                    </a:ext>
                  </a:extLst>
                </a:gridCol>
                <a:gridCol w="1851102">
                  <a:extLst>
                    <a:ext uri="{9D8B030D-6E8A-4147-A177-3AD203B41FA5}">
                      <a16:colId xmlns:a16="http://schemas.microsoft.com/office/drawing/2014/main" val="3834515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292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000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658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770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39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9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0x41414141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"AAAA"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00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0x41414141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"AAAA"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05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0x41414141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"AAAA"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383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0x00414141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"AAA\x00"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765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0x0018ffd0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Saved EBP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0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0x08040005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Saved Ret </a:t>
                      </a:r>
                      <a:r>
                        <a:rPr lang="en-US" sz="1600" dirty="0" err="1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6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7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166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46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522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940287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586235" y="296077"/>
          <a:ext cx="1594037" cy="635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4037">
                  <a:extLst>
                    <a:ext uri="{9D8B030D-6E8A-4147-A177-3AD203B41FA5}">
                      <a16:colId xmlns:a16="http://schemas.microsoft.com/office/drawing/2014/main" val="1673115433"/>
                    </a:ext>
                  </a:extLst>
                </a:gridCol>
              </a:tblGrid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18496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537105"/>
                  </a:ext>
                </a:extLst>
              </a:tr>
              <a:tr h="186158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22150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40903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09955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315026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015125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0x0018ffd8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250267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0x0018ffdc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5376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48224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360431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690112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783750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0x0018fff0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81191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48483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0x0018ffd0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01645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33168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0xffffffff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32972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303904"/>
              </p:ext>
            </p:extLst>
          </p:nvPr>
        </p:nvGraphicFramePr>
        <p:xfrm>
          <a:off x="1859169" y="4017954"/>
          <a:ext cx="220617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824">
                  <a:extLst>
                    <a:ext uri="{9D8B030D-6E8A-4147-A177-3AD203B41FA5}">
                      <a16:colId xmlns:a16="http://schemas.microsoft.com/office/drawing/2014/main" val="911393063"/>
                    </a:ext>
                  </a:extLst>
                </a:gridCol>
                <a:gridCol w="1583346">
                  <a:extLst>
                    <a:ext uri="{9D8B030D-6E8A-4147-A177-3AD203B41FA5}">
                      <a16:colId xmlns:a16="http://schemas.microsoft.com/office/drawing/2014/main" val="76393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72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96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3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5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00B0F0"/>
                          </a:solidFill>
                          <a:latin typeface="Source Code Pro" panose="020B0509030403020204" pitchFamily="49" charset="0"/>
                        </a:rPr>
                        <a:t>0x0018fff0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803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accent6"/>
                          </a:solidFill>
                          <a:latin typeface="Source Code Pro" panose="020B0509030403020204" pitchFamily="49" charset="0"/>
                        </a:rPr>
                        <a:t>0x0018ffd0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00652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24154" y="97624"/>
            <a:ext cx="4512774" cy="3055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0x08040000:	call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0x08041000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0x08040005:	int3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0x08041000:	push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0x08041001:	</a:t>
            </a:r>
            <a:r>
              <a:rPr lang="en-AU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r>
              <a:rPr lang="en-AU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0x08041003:	sub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AU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0x10</a:t>
            </a: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0x08041006:	</a:t>
            </a:r>
            <a:r>
              <a:rPr lang="en-AU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 l-</a:t>
            </a:r>
            <a:r>
              <a:rPr lang="en-AU" dirty="0" err="1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vars</a:t>
            </a:r>
            <a:r>
              <a:rPr lang="en-AU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w/ "A"</a:t>
            </a: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0x08041010:	</a:t>
            </a:r>
            <a:r>
              <a:rPr lang="en-AU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AU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0x08041012:	pop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0x08041013:	</a:t>
            </a:r>
            <a:r>
              <a:rPr lang="en-AU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retn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24268" y="267628"/>
            <a:ext cx="899886" cy="5660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EIP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686349" y="4892050"/>
            <a:ext cx="899886" cy="56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ESP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683312" y="5608738"/>
            <a:ext cx="899886" cy="56605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EBP</a:t>
            </a:r>
          </a:p>
        </p:txBody>
      </p:sp>
    </p:spTree>
    <p:extLst>
      <p:ext uri="{BB962C8B-B14F-4D97-AF65-F5344CB8AC3E}">
        <p14:creationId xmlns:p14="http://schemas.microsoft.com/office/powerpoint/2010/main" val="2464381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8180270" y="494975"/>
          <a:ext cx="3796139" cy="593344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376581">
                  <a:extLst>
                    <a:ext uri="{9D8B030D-6E8A-4147-A177-3AD203B41FA5}">
                      <a16:colId xmlns:a16="http://schemas.microsoft.com/office/drawing/2014/main" val="750282543"/>
                    </a:ext>
                  </a:extLst>
                </a:gridCol>
                <a:gridCol w="1568456">
                  <a:extLst>
                    <a:ext uri="{9D8B030D-6E8A-4147-A177-3AD203B41FA5}">
                      <a16:colId xmlns:a16="http://schemas.microsoft.com/office/drawing/2014/main" val="3438626707"/>
                    </a:ext>
                  </a:extLst>
                </a:gridCol>
                <a:gridCol w="1851102">
                  <a:extLst>
                    <a:ext uri="{9D8B030D-6E8A-4147-A177-3AD203B41FA5}">
                      <a16:colId xmlns:a16="http://schemas.microsoft.com/office/drawing/2014/main" val="3834515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292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000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658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770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39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9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0x41414141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"AAAA"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00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0x41414141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"AAAA"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05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0x41414141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"AAAA"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383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0x00414141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"AAA\x00"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765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0x0018ffd0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Saved EBP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0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0x08040005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Saved Ret </a:t>
                      </a:r>
                      <a:r>
                        <a:rPr lang="en-US" sz="1600" dirty="0" err="1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6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7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166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46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522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940287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586235" y="296077"/>
          <a:ext cx="1594037" cy="635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4037">
                  <a:extLst>
                    <a:ext uri="{9D8B030D-6E8A-4147-A177-3AD203B41FA5}">
                      <a16:colId xmlns:a16="http://schemas.microsoft.com/office/drawing/2014/main" val="1673115433"/>
                    </a:ext>
                  </a:extLst>
                </a:gridCol>
              </a:tblGrid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18496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537105"/>
                  </a:ext>
                </a:extLst>
              </a:tr>
              <a:tr h="186158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22150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40903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09955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315026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015125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0x0018ffd8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250267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0x0018ffdc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5376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48224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360431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690112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783750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0x0018fff0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81191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48483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0x0018ffd0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01645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33168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0xffffffff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32972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59169" y="4017954"/>
          <a:ext cx="220617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824">
                  <a:extLst>
                    <a:ext uri="{9D8B030D-6E8A-4147-A177-3AD203B41FA5}">
                      <a16:colId xmlns:a16="http://schemas.microsoft.com/office/drawing/2014/main" val="911393063"/>
                    </a:ext>
                  </a:extLst>
                </a:gridCol>
                <a:gridCol w="1583346">
                  <a:extLst>
                    <a:ext uri="{9D8B030D-6E8A-4147-A177-3AD203B41FA5}">
                      <a16:colId xmlns:a16="http://schemas.microsoft.com/office/drawing/2014/main" val="76393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72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96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3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5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00B0F0"/>
                          </a:solidFill>
                          <a:latin typeface="Source Code Pro" panose="020B0509030403020204" pitchFamily="49" charset="0"/>
                        </a:rPr>
                        <a:t>0x0018fff0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803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accent6"/>
                          </a:solidFill>
                          <a:latin typeface="Source Code Pro" panose="020B0509030403020204" pitchFamily="49" charset="0"/>
                        </a:rPr>
                        <a:t>0x0018ffd0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00652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24154" y="97624"/>
            <a:ext cx="4512774" cy="3055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0x08040000:	call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0x08041000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0x08040005:	int3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0x08041000:	push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0x08041001:	</a:t>
            </a:r>
            <a:r>
              <a:rPr lang="en-AU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r>
              <a:rPr lang="en-AU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0x08041003:	sub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AU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0x10</a:t>
            </a: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0x08041006:	</a:t>
            </a:r>
            <a:r>
              <a:rPr lang="en-AU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 l-</a:t>
            </a:r>
            <a:r>
              <a:rPr lang="en-AU" dirty="0" err="1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vars</a:t>
            </a:r>
            <a:r>
              <a:rPr lang="en-AU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w/ "A"</a:t>
            </a: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0x08041010:	</a:t>
            </a:r>
            <a:r>
              <a:rPr lang="en-AU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AU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0x08041012:	pop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0x08041013:	</a:t>
            </a:r>
            <a:r>
              <a:rPr lang="en-AU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retn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24268" y="535257"/>
            <a:ext cx="899886" cy="5660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EIP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686349" y="4892050"/>
            <a:ext cx="899886" cy="56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ESP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683312" y="5608738"/>
            <a:ext cx="899886" cy="56605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EBP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9972" y="3374633"/>
            <a:ext cx="5561138" cy="374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Debugger (if attached) breaks execution</a:t>
            </a:r>
          </a:p>
        </p:txBody>
      </p:sp>
    </p:spTree>
    <p:extLst>
      <p:ext uri="{BB962C8B-B14F-4D97-AF65-F5344CB8AC3E}">
        <p14:creationId xmlns:p14="http://schemas.microsoft.com/office/powerpoint/2010/main" val="31431063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382314"/>
              </p:ext>
            </p:extLst>
          </p:nvPr>
        </p:nvGraphicFramePr>
        <p:xfrm>
          <a:off x="8180270" y="494975"/>
          <a:ext cx="3796139" cy="593344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376581">
                  <a:extLst>
                    <a:ext uri="{9D8B030D-6E8A-4147-A177-3AD203B41FA5}">
                      <a16:colId xmlns:a16="http://schemas.microsoft.com/office/drawing/2014/main" val="750282543"/>
                    </a:ext>
                  </a:extLst>
                </a:gridCol>
                <a:gridCol w="1568456">
                  <a:extLst>
                    <a:ext uri="{9D8B030D-6E8A-4147-A177-3AD203B41FA5}">
                      <a16:colId xmlns:a16="http://schemas.microsoft.com/office/drawing/2014/main" val="3438626707"/>
                    </a:ext>
                  </a:extLst>
                </a:gridCol>
                <a:gridCol w="1851102">
                  <a:extLst>
                    <a:ext uri="{9D8B030D-6E8A-4147-A177-3AD203B41FA5}">
                      <a16:colId xmlns:a16="http://schemas.microsoft.com/office/drawing/2014/main" val="3834515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292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000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658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770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39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9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0x41414141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5050"/>
                          </a:solidFill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"AAAA"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00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0x41414141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5050"/>
                          </a:solidFill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"AAAA"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05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0x41414141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5050"/>
                          </a:solidFill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"AAAA"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383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0x00414141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5050"/>
                          </a:solidFill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"AAA\x00"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765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0x0018ffd0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F0"/>
                          </a:solidFill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Saved EBP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0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0x08040005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Saved Ret </a:t>
                      </a:r>
                      <a:r>
                        <a:rPr lang="en-US" sz="1600" dirty="0" err="1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600" dirty="0">
                        <a:solidFill>
                          <a:srgbClr val="FFC000"/>
                        </a:solidFill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7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166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46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522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ource Code Pro" panose="020B0509030403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940287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586235" y="296077"/>
          <a:ext cx="1594037" cy="635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4037">
                  <a:extLst>
                    <a:ext uri="{9D8B030D-6E8A-4147-A177-3AD203B41FA5}">
                      <a16:colId xmlns:a16="http://schemas.microsoft.com/office/drawing/2014/main" val="1673115433"/>
                    </a:ext>
                  </a:extLst>
                </a:gridCol>
              </a:tblGrid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18496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537105"/>
                  </a:ext>
                </a:extLst>
              </a:tr>
              <a:tr h="186158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22150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40903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09955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315026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015125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0x0018ffd8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250267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0x0018ffdc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5376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48224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360431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690112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783750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0x0018fff0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811919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484832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0x0018ffd0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016451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r"/>
                      <a:endParaRPr lang="en-AU" sz="100" dirty="0">
                        <a:latin typeface="Source Code Pro" panose="020B0509030403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331683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latin typeface="Source Code Pro" panose="020B0509030403020204" pitchFamily="49" charset="0"/>
                        </a:rPr>
                        <a:t>0xffffffff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32972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59169" y="4017954"/>
          <a:ext cx="220617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824">
                  <a:extLst>
                    <a:ext uri="{9D8B030D-6E8A-4147-A177-3AD203B41FA5}">
                      <a16:colId xmlns:a16="http://schemas.microsoft.com/office/drawing/2014/main" val="911393063"/>
                    </a:ext>
                  </a:extLst>
                </a:gridCol>
                <a:gridCol w="1583346">
                  <a:extLst>
                    <a:ext uri="{9D8B030D-6E8A-4147-A177-3AD203B41FA5}">
                      <a16:colId xmlns:a16="http://schemas.microsoft.com/office/drawing/2014/main" val="76393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72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96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3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5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00B0F0"/>
                          </a:solidFill>
                          <a:latin typeface="Source Code Pro" panose="020B0509030403020204" pitchFamily="49" charset="0"/>
                        </a:rPr>
                        <a:t>0x0018fff0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803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Source Code Pro" panose="020B0509030403020204" pitchFamily="49" charset="0"/>
                        </a:rPr>
                        <a:t>EBP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accent6"/>
                          </a:solidFill>
                          <a:latin typeface="Source Code Pro" panose="020B0509030403020204" pitchFamily="49" charset="0"/>
                        </a:rPr>
                        <a:t>0x0018ffd0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00652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24154" y="97624"/>
            <a:ext cx="4512774" cy="3055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0x08040000:	call   </a:t>
            </a:r>
            <a:r>
              <a:rPr lang="en-AU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0x08041000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0x08040005:	int3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0x08041000:	push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0x08041001:	</a:t>
            </a:r>
            <a:r>
              <a:rPr lang="en-AU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r>
              <a:rPr lang="en-AU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0x08041003:	sub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AU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0x10</a:t>
            </a: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0x08041006:	</a:t>
            </a:r>
            <a:r>
              <a:rPr lang="en-AU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 l-</a:t>
            </a:r>
            <a:r>
              <a:rPr lang="en-AU" dirty="0" err="1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vars</a:t>
            </a:r>
            <a:r>
              <a:rPr lang="en-AU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w/ "A"</a:t>
            </a: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0x08041010:	</a:t>
            </a:r>
            <a:r>
              <a:rPr lang="en-AU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AU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0x08041012:	pop    </a:t>
            </a:r>
            <a:r>
              <a:rPr lang="en-AU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0x08041013:	</a:t>
            </a:r>
            <a:r>
              <a:rPr lang="en-AU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retn</a:t>
            </a:r>
            <a:endParaRPr lang="en-AU" dirty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24268" y="535257"/>
            <a:ext cx="899886" cy="5660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EIP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686349" y="4892050"/>
            <a:ext cx="899886" cy="56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ESP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683312" y="5608738"/>
            <a:ext cx="899886" cy="56605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EBP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9972" y="3374633"/>
            <a:ext cx="5561138" cy="374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>
                <a:solidFill>
                  <a:schemeClr val="bg1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Debugger (if attached) breaks execution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01926"/>
            <a:ext cx="6713034" cy="6547836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2702070" y="5361803"/>
            <a:ext cx="6787860" cy="685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AU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\x41\x41\x41\x41\x41\x41\x41\x41\x41\x41\x41\x41\x41\x41\x41\x00</a:t>
            </a:r>
            <a:r>
              <a:rPr lang="en-AU" dirty="0">
                <a:solidFill>
                  <a:srgbClr val="0070C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\xd0\</a:t>
            </a:r>
            <a:r>
              <a:rPr lang="en-AU" dirty="0" err="1">
                <a:solidFill>
                  <a:srgbClr val="0070C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xff</a:t>
            </a:r>
            <a:r>
              <a:rPr lang="en-AU" dirty="0">
                <a:solidFill>
                  <a:srgbClr val="0070C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\x18\x00</a:t>
            </a:r>
            <a:r>
              <a:rPr lang="en-AU" dirty="0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\x05\x00\x04\x08</a:t>
            </a:r>
          </a:p>
        </p:txBody>
      </p:sp>
    </p:spTree>
    <p:extLst>
      <p:ext uri="{BB962C8B-B14F-4D97-AF65-F5344CB8AC3E}">
        <p14:creationId xmlns:p14="http://schemas.microsoft.com/office/powerpoint/2010/main" val="3824196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http://www.immunityinc.com/products/debugger/</a:t>
            </a:r>
          </a:p>
          <a:p>
            <a:r>
              <a:rPr lang="en-AU" dirty="0">
                <a:hlinkClick r:id="rId2"/>
              </a:rPr>
              <a:t>https://github.com/corelan/mona</a:t>
            </a:r>
            <a:endParaRPr lang="en-AU" dirty="0"/>
          </a:p>
          <a:p>
            <a:r>
              <a:rPr lang="en-AU" dirty="0">
                <a:hlinkClick r:id="rId3"/>
              </a:rPr>
              <a:t>https://github.com/rapid7/metasploit-framework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60379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9884" y="0"/>
            <a:ext cx="8512233" cy="6796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AU" sz="1400" i="1" dirty="0">
                <a:solidFill>
                  <a:srgbClr val="40808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// </a:t>
            </a:r>
            <a:r>
              <a:rPr lang="en-AU" sz="1400" i="1" dirty="0" err="1">
                <a:solidFill>
                  <a:srgbClr val="40808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dostackbufferoverflowgood.c</a:t>
            </a:r>
            <a:endParaRPr lang="en-A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AU" sz="1400" dirty="0" err="1">
                <a:solidFill>
                  <a:srgbClr val="B0004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int</a:t>
            </a: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 </a:t>
            </a:r>
            <a:r>
              <a:rPr lang="en-AU" sz="1400" b="1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__</a:t>
            </a:r>
            <a:r>
              <a:rPr lang="en-AU" sz="1400" b="1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cdecl</a:t>
            </a: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 </a:t>
            </a:r>
            <a:r>
              <a:rPr lang="en-AU" sz="14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main</a:t>
            </a: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() {</a:t>
            </a:r>
            <a:endParaRPr lang="en-A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  </a:t>
            </a:r>
            <a:r>
              <a:rPr lang="en-AU" sz="1400" i="1" dirty="0">
                <a:solidFill>
                  <a:srgbClr val="40808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// SNIP (network socket setup)</a:t>
            </a:r>
            <a:endParaRPr lang="en-A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  </a:t>
            </a:r>
            <a:r>
              <a:rPr lang="en-AU" sz="1400" b="1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while</a:t>
            </a: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 (</a:t>
            </a:r>
            <a:r>
              <a:rPr lang="en-AU" sz="1400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1</a:t>
            </a: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) {</a:t>
            </a:r>
            <a:endParaRPr lang="en-A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    </a:t>
            </a:r>
            <a:r>
              <a:rPr lang="en-AU" sz="1400" i="1" dirty="0">
                <a:solidFill>
                  <a:srgbClr val="40808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// SNIP (Accept connection as </a:t>
            </a:r>
            <a:r>
              <a:rPr lang="en-AU" sz="1400" i="1" dirty="0" err="1">
                <a:solidFill>
                  <a:srgbClr val="40808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clientSocket</a:t>
            </a:r>
            <a:r>
              <a:rPr lang="en-AU" sz="1400" i="1" dirty="0">
                <a:solidFill>
                  <a:srgbClr val="40808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)</a:t>
            </a:r>
            <a:endParaRPr lang="en-A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    </a:t>
            </a:r>
            <a:r>
              <a:rPr lang="en-AU" sz="1400" i="1" dirty="0">
                <a:solidFill>
                  <a:srgbClr val="40808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// SNIP run </a:t>
            </a:r>
            <a:r>
              <a:rPr lang="en-AU" sz="1400" i="1" dirty="0" err="1">
                <a:solidFill>
                  <a:srgbClr val="40808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handleConnection</a:t>
            </a:r>
            <a:r>
              <a:rPr lang="en-AU" sz="1400" i="1" dirty="0">
                <a:solidFill>
                  <a:srgbClr val="40808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() in a thread to handle the connection</a:t>
            </a:r>
            <a:endParaRPr lang="en-A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  }</a:t>
            </a:r>
            <a:endParaRPr lang="en-A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}</a:t>
            </a:r>
            <a:endParaRPr lang="en-A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AU" sz="1400" dirty="0">
                <a:solidFill>
                  <a:srgbClr val="B0004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void</a:t>
            </a: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 </a:t>
            </a:r>
            <a:r>
              <a:rPr lang="en-AU" sz="1400" b="1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__</a:t>
            </a:r>
            <a:r>
              <a:rPr lang="en-AU" sz="1400" b="1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cdecl</a:t>
            </a: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 </a:t>
            </a:r>
            <a:r>
              <a:rPr lang="en-AU" sz="1400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handleConnection</a:t>
            </a: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(</a:t>
            </a:r>
            <a:r>
              <a:rPr lang="en-AU" sz="1400" dirty="0">
                <a:solidFill>
                  <a:srgbClr val="B0004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void</a:t>
            </a: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 </a:t>
            </a:r>
            <a:r>
              <a:rPr lang="en-AU" sz="1400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*</a:t>
            </a:r>
            <a:r>
              <a:rPr lang="en-AU" sz="1400" dirty="0" err="1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param</a:t>
            </a: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) {</a:t>
            </a:r>
            <a:endParaRPr lang="en-A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AU" sz="1400" dirty="0">
                <a:solidFill>
                  <a:srgbClr val="2B91A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 SOCKET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clientSocket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 = (</a:t>
            </a:r>
            <a:r>
              <a:rPr lang="en-AU" sz="1400" dirty="0">
                <a:solidFill>
                  <a:srgbClr val="2B91AF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SOCKET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)</a:t>
            </a:r>
            <a:r>
              <a:rPr lang="en-AU" sz="1400" dirty="0" err="1">
                <a:solidFill>
                  <a:srgbClr val="80808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param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</a:rPr>
              <a:t>;</a:t>
            </a:r>
            <a:endParaRPr lang="en-A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A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A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  </a:t>
            </a:r>
            <a:r>
              <a:rPr lang="en-AU" sz="1400" b="1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while</a:t>
            </a: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 (</a:t>
            </a:r>
            <a:r>
              <a:rPr lang="en-AU" sz="1400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1</a:t>
            </a: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) {</a:t>
            </a:r>
            <a:endParaRPr lang="en-A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    </a:t>
            </a:r>
            <a:r>
              <a:rPr lang="en-AU" sz="1400" i="1" dirty="0">
                <a:solidFill>
                  <a:srgbClr val="40808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// SNIP </a:t>
            </a:r>
            <a:r>
              <a:rPr lang="en-AU" sz="1400" i="1" dirty="0" err="1">
                <a:solidFill>
                  <a:srgbClr val="40808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recv</a:t>
            </a:r>
            <a:r>
              <a:rPr lang="en-AU" sz="1400" i="1" dirty="0">
                <a:solidFill>
                  <a:srgbClr val="40808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() from the socket into </a:t>
            </a:r>
            <a:r>
              <a:rPr lang="en-AU" sz="1400" i="1" dirty="0" err="1">
                <a:solidFill>
                  <a:srgbClr val="40808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recvbuf</a:t>
            </a:r>
            <a:endParaRPr lang="en-A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AU" sz="1400" i="1" dirty="0">
                <a:solidFill>
                  <a:srgbClr val="40808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    // SNIP for each newline-delimited "chunk" of </a:t>
            </a:r>
            <a:r>
              <a:rPr lang="en-AU" sz="1400" i="1" dirty="0" err="1">
                <a:solidFill>
                  <a:srgbClr val="40808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recvbuf</a:t>
            </a:r>
            <a:r>
              <a:rPr lang="en-AU" sz="1400" i="1" dirty="0">
                <a:solidFill>
                  <a:srgbClr val="40808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 do:</a:t>
            </a:r>
            <a:endParaRPr lang="en-A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      </a:t>
            </a:r>
            <a:r>
              <a:rPr lang="en-AU" sz="1400" dirty="0" err="1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doResponse</a:t>
            </a: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(</a:t>
            </a:r>
            <a:r>
              <a:rPr lang="en-AU" sz="1400" dirty="0" err="1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clientSocket</a:t>
            </a: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, </a:t>
            </a:r>
            <a:r>
              <a:rPr lang="en-AU" sz="1400" dirty="0" err="1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line_start</a:t>
            </a: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);</a:t>
            </a:r>
            <a:endParaRPr lang="en-A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 }</a:t>
            </a:r>
            <a:endParaRPr lang="en-A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}</a:t>
            </a:r>
            <a:endParaRPr lang="en-A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AU" sz="1400" dirty="0" err="1">
                <a:solidFill>
                  <a:srgbClr val="B0004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int</a:t>
            </a: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 </a:t>
            </a:r>
            <a:r>
              <a:rPr lang="en-AU" sz="1400" b="1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__</a:t>
            </a:r>
            <a:r>
              <a:rPr lang="en-AU" sz="1400" b="1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cdecl</a:t>
            </a: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 </a:t>
            </a:r>
            <a:r>
              <a:rPr lang="en-AU" sz="1400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doResponse</a:t>
            </a: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(SOCKET </a:t>
            </a:r>
            <a:r>
              <a:rPr lang="en-AU" sz="1400" dirty="0" err="1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clientSocket</a:t>
            </a: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, </a:t>
            </a:r>
            <a:r>
              <a:rPr lang="en-AU" sz="1400" dirty="0">
                <a:solidFill>
                  <a:srgbClr val="B0004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char</a:t>
            </a: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 </a:t>
            </a:r>
            <a:r>
              <a:rPr lang="en-AU" sz="1400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*</a:t>
            </a:r>
            <a:r>
              <a:rPr lang="en-AU" sz="1400" dirty="0" err="1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clientName</a:t>
            </a: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) {</a:t>
            </a:r>
            <a:endParaRPr lang="en-A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  </a:t>
            </a:r>
            <a:r>
              <a:rPr lang="en-AU" sz="1400" dirty="0">
                <a:solidFill>
                  <a:srgbClr val="B0004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char</a:t>
            </a: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 response[</a:t>
            </a:r>
            <a:r>
              <a:rPr lang="en-AU" sz="1400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128</a:t>
            </a: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];</a:t>
            </a:r>
            <a:endParaRPr lang="en-A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 </a:t>
            </a:r>
            <a:endParaRPr lang="en-A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  </a:t>
            </a:r>
            <a:r>
              <a:rPr lang="en-AU" sz="1400" i="1" dirty="0">
                <a:solidFill>
                  <a:srgbClr val="40808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// Build response</a:t>
            </a:r>
            <a:endParaRPr lang="en-A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  </a:t>
            </a:r>
            <a:r>
              <a:rPr lang="en-AU" sz="1400" dirty="0" err="1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sprintf</a:t>
            </a: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(response, </a:t>
            </a:r>
            <a:r>
              <a:rPr lang="en-AU" sz="1400" dirty="0">
                <a:solidFill>
                  <a:srgbClr val="BA2121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"Hello %s!!!</a:t>
            </a:r>
            <a:r>
              <a:rPr lang="en-AU" sz="1400" b="1" dirty="0">
                <a:solidFill>
                  <a:srgbClr val="BB6622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\n</a:t>
            </a:r>
            <a:r>
              <a:rPr lang="en-AU" sz="1400" dirty="0">
                <a:solidFill>
                  <a:srgbClr val="BA2121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"</a:t>
            </a: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, </a:t>
            </a:r>
            <a:r>
              <a:rPr lang="en-AU" sz="1400" dirty="0" err="1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clientName</a:t>
            </a: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);</a:t>
            </a:r>
            <a:endParaRPr lang="en-A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 </a:t>
            </a:r>
            <a:endParaRPr lang="en-A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  </a:t>
            </a:r>
            <a:r>
              <a:rPr lang="en-AU" sz="1400" i="1" dirty="0">
                <a:solidFill>
                  <a:srgbClr val="40808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// Send response to the client</a:t>
            </a:r>
            <a:endParaRPr lang="en-A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  </a:t>
            </a:r>
            <a:r>
              <a:rPr lang="en-AU" sz="1400" dirty="0" err="1">
                <a:solidFill>
                  <a:srgbClr val="B0004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int</a:t>
            </a: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 result </a:t>
            </a:r>
            <a:r>
              <a:rPr lang="en-AU" sz="1400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=</a:t>
            </a: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 send(</a:t>
            </a:r>
            <a:r>
              <a:rPr lang="en-AU" sz="1400" dirty="0" err="1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clientSocket</a:t>
            </a: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, response, </a:t>
            </a:r>
            <a:r>
              <a:rPr lang="en-AU" sz="1400" dirty="0" err="1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strlen</a:t>
            </a: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(response), </a:t>
            </a:r>
            <a:r>
              <a:rPr lang="en-AU" sz="1400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0</a:t>
            </a: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);</a:t>
            </a:r>
            <a:endParaRPr lang="en-A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A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A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  </a:t>
            </a:r>
            <a:r>
              <a:rPr lang="en-AU" sz="1400" i="1" dirty="0">
                <a:solidFill>
                  <a:srgbClr val="40808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// SNIP – some error handling for send()</a:t>
            </a:r>
            <a:endParaRPr lang="en-A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A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A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AU" sz="1400" b="1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  return</a:t>
            </a: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 </a:t>
            </a:r>
            <a:r>
              <a:rPr lang="en-AU" sz="1400" dirty="0">
                <a:solidFill>
                  <a:srgbClr val="666666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0</a:t>
            </a: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;</a:t>
            </a:r>
            <a:endParaRPr lang="en-A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AU" sz="1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</a:rPr>
              <a:t>}</a:t>
            </a:r>
            <a:endParaRPr lang="en-A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2595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Too long; didn’t listen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Trigger the bug</a:t>
            </a:r>
          </a:p>
          <a:p>
            <a:pPr lvl="1"/>
            <a:r>
              <a:rPr lang="en-AU" dirty="0"/>
              <a:t>Send lots of A’s</a:t>
            </a:r>
          </a:p>
          <a:p>
            <a:pPr lvl="1"/>
            <a:r>
              <a:rPr lang="en-AU" dirty="0"/>
              <a:t>Expect a crash at 0x41414141</a:t>
            </a:r>
          </a:p>
          <a:p>
            <a:r>
              <a:rPr lang="en-AU" dirty="0"/>
              <a:t>Discover offsets</a:t>
            </a:r>
          </a:p>
          <a:p>
            <a:pPr lvl="1"/>
            <a:r>
              <a:rPr lang="en-AU" dirty="0" err="1"/>
              <a:t>Metasploit’s</a:t>
            </a:r>
            <a:r>
              <a:rPr lang="en-AU" dirty="0"/>
              <a:t> </a:t>
            </a:r>
            <a:r>
              <a:rPr lang="en-AU" dirty="0" err="1"/>
              <a:t>pattern_create.rb</a:t>
            </a:r>
            <a:endParaRPr lang="en-AU" dirty="0"/>
          </a:p>
          <a:p>
            <a:pPr lvl="1"/>
            <a:r>
              <a:rPr lang="en-AU" dirty="0"/>
              <a:t>!</a:t>
            </a:r>
            <a:r>
              <a:rPr lang="en-AU" dirty="0" err="1"/>
              <a:t>mona</a:t>
            </a:r>
            <a:r>
              <a:rPr lang="en-AU" dirty="0"/>
              <a:t> </a:t>
            </a:r>
            <a:r>
              <a:rPr lang="en-AU" dirty="0" err="1"/>
              <a:t>findmsp</a:t>
            </a:r>
            <a:endParaRPr lang="en-AU" dirty="0"/>
          </a:p>
          <a:p>
            <a:r>
              <a:rPr lang="en-AU" dirty="0"/>
              <a:t>Test offsets</a:t>
            </a:r>
          </a:p>
          <a:p>
            <a:r>
              <a:rPr lang="en-AU" dirty="0"/>
              <a:t>Discover bad characters</a:t>
            </a:r>
          </a:p>
          <a:p>
            <a:pPr lvl="1"/>
            <a:r>
              <a:rPr lang="en-AU" dirty="0"/>
              <a:t>Educated trial and error</a:t>
            </a:r>
          </a:p>
          <a:p>
            <a:pPr lvl="1"/>
            <a:r>
              <a:rPr lang="en-AU" dirty="0"/>
              <a:t>!</a:t>
            </a:r>
            <a:r>
              <a:rPr lang="en-AU" dirty="0" err="1"/>
              <a:t>mona</a:t>
            </a:r>
            <a:r>
              <a:rPr lang="en-AU" dirty="0"/>
              <a:t> </a:t>
            </a:r>
            <a:r>
              <a:rPr lang="en-AU" dirty="0" err="1"/>
              <a:t>cmp</a:t>
            </a:r>
            <a:endParaRPr lang="en-AU" dirty="0"/>
          </a:p>
          <a:p>
            <a:r>
              <a:rPr lang="en-AU" dirty="0"/>
              <a:t>Settle on a spot to stick some shellcode</a:t>
            </a:r>
          </a:p>
          <a:p>
            <a:pPr lvl="1"/>
            <a:r>
              <a:rPr lang="en-AU" dirty="0"/>
              <a:t>ESP often points to right after Saved Return Pointer overwrite – good spot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12932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Too long; didn’t listen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Use control over EIP to divert execution to shellcode location</a:t>
            </a:r>
          </a:p>
          <a:p>
            <a:pPr lvl="1"/>
            <a:r>
              <a:rPr lang="en-AU" dirty="0"/>
              <a:t>Overwrite Saved Return Pointer with a pointer to a "JMP ESP"</a:t>
            </a:r>
          </a:p>
          <a:p>
            <a:pPr lvl="1"/>
            <a:r>
              <a:rPr lang="en-AU" dirty="0"/>
              <a:t>!</a:t>
            </a:r>
            <a:r>
              <a:rPr lang="en-AU" dirty="0" err="1"/>
              <a:t>mona</a:t>
            </a:r>
            <a:r>
              <a:rPr lang="en-AU" dirty="0"/>
              <a:t> </a:t>
            </a:r>
            <a:r>
              <a:rPr lang="en-AU" dirty="0" err="1"/>
              <a:t>jmp</a:t>
            </a:r>
            <a:r>
              <a:rPr lang="en-AU" dirty="0"/>
              <a:t> -r </a:t>
            </a:r>
            <a:r>
              <a:rPr lang="en-AU" dirty="0" err="1"/>
              <a:t>esp</a:t>
            </a:r>
            <a:r>
              <a:rPr lang="en-AU" dirty="0"/>
              <a:t> -</a:t>
            </a:r>
            <a:r>
              <a:rPr lang="en-AU" dirty="0" err="1"/>
              <a:t>cpb</a:t>
            </a:r>
            <a:r>
              <a:rPr lang="en-AU" dirty="0"/>
              <a:t> "\x00\x0a"</a:t>
            </a:r>
          </a:p>
          <a:p>
            <a:pPr lvl="1"/>
            <a:r>
              <a:rPr lang="en-AU" dirty="0"/>
              <a:t>Use an INT3 breakpoint ("\</a:t>
            </a:r>
            <a:r>
              <a:rPr lang="en-AU" dirty="0" err="1"/>
              <a:t>xcc</a:t>
            </a:r>
            <a:r>
              <a:rPr lang="en-AU" dirty="0"/>
              <a:t>") to test for execution</a:t>
            </a:r>
          </a:p>
          <a:p>
            <a:r>
              <a:rPr lang="en-AU" dirty="0"/>
              <a:t>Generate </a:t>
            </a:r>
            <a:r>
              <a:rPr lang="en-AU" dirty="0" err="1"/>
              <a:t>calc</a:t>
            </a:r>
            <a:r>
              <a:rPr lang="en-AU" dirty="0"/>
              <a:t>-popping shellcode</a:t>
            </a:r>
          </a:p>
          <a:p>
            <a:pPr lvl="1"/>
            <a:r>
              <a:rPr lang="en-AU" dirty="0" err="1"/>
              <a:t>msfvenom</a:t>
            </a:r>
            <a:r>
              <a:rPr lang="en-AU" dirty="0"/>
              <a:t>  -p windows/exec -b '\x00\x0A' -f python --</a:t>
            </a:r>
            <a:r>
              <a:rPr lang="en-AU" dirty="0" err="1"/>
              <a:t>var</a:t>
            </a:r>
            <a:r>
              <a:rPr lang="en-AU" dirty="0"/>
              <a:t>-name </a:t>
            </a:r>
            <a:r>
              <a:rPr lang="en-AU" dirty="0" err="1"/>
              <a:t>shellcode_calc</a:t>
            </a:r>
            <a:r>
              <a:rPr lang="en-AU" dirty="0"/>
              <a:t> CMD=calc.exe EXITFUNC=thread</a:t>
            </a:r>
          </a:p>
          <a:p>
            <a:r>
              <a:rPr lang="en-AU" dirty="0"/>
              <a:t>Account for the decoder stub's </a:t>
            </a:r>
            <a:r>
              <a:rPr lang="en-AU" dirty="0" err="1"/>
              <a:t>GetPC</a:t>
            </a:r>
            <a:r>
              <a:rPr lang="en-AU" dirty="0"/>
              <a:t> destroying your shellcode</a:t>
            </a:r>
          </a:p>
          <a:p>
            <a:pPr lvl="1"/>
            <a:r>
              <a:rPr lang="en-AU" dirty="0"/>
              <a:t>Easy mode: NOP sled ("\x90"*16)</a:t>
            </a:r>
          </a:p>
          <a:p>
            <a:pPr lvl="1"/>
            <a:r>
              <a:rPr lang="en-AU" dirty="0"/>
              <a:t>Pro mode: SUB ESP, 16 ("\x83\</a:t>
            </a:r>
            <a:r>
              <a:rPr lang="en-AU" dirty="0" err="1"/>
              <a:t>xec</a:t>
            </a:r>
            <a:r>
              <a:rPr lang="en-AU" dirty="0"/>
              <a:t>\x10") </a:t>
            </a:r>
          </a:p>
          <a:p>
            <a:r>
              <a:rPr lang="en-AU" dirty="0"/>
              <a:t>Run your exploit, pop </a:t>
            </a:r>
            <a:r>
              <a:rPr lang="en-AU" dirty="0" err="1"/>
              <a:t>calc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8119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The solution</a:t>
            </a:r>
          </a:p>
        </p:txBody>
      </p:sp>
    </p:spTree>
    <p:extLst>
      <p:ext uri="{BB962C8B-B14F-4D97-AF65-F5344CB8AC3E}">
        <p14:creationId xmlns:p14="http://schemas.microsoft.com/office/powerpoint/2010/main" val="301765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This is old stuff</a:t>
            </a:r>
          </a:p>
        </p:txBody>
      </p:sp>
    </p:spTree>
    <p:extLst>
      <p:ext uri="{BB962C8B-B14F-4D97-AF65-F5344CB8AC3E}">
        <p14:creationId xmlns:p14="http://schemas.microsoft.com/office/powerpoint/2010/main" val="2110775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Code defensively</a:t>
            </a:r>
            <a:br>
              <a:rPr lang="en-AU" dirty="0"/>
            </a:br>
            <a:r>
              <a:rPr lang="en-AU" dirty="0"/>
              <a:t>Fix known bugs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Use bounded string/memory manipulation functions</a:t>
            </a:r>
          </a:p>
          <a:p>
            <a:r>
              <a:rPr lang="en-AU" dirty="0"/>
              <a:t>e.g. </a:t>
            </a:r>
            <a:r>
              <a:rPr lang="en-AU" dirty="0" err="1"/>
              <a:t>sprintf</a:t>
            </a:r>
            <a:r>
              <a:rPr lang="en-AU" dirty="0"/>
              <a:t>() </a:t>
            </a:r>
            <a:r>
              <a:rPr lang="en-AU" dirty="0">
                <a:sym typeface="Wingdings" panose="05000000000000000000" pitchFamily="2" charset="2"/>
              </a:rPr>
              <a:t> </a:t>
            </a:r>
            <a:r>
              <a:rPr lang="en-AU" dirty="0" err="1">
                <a:sym typeface="Wingdings" panose="05000000000000000000" pitchFamily="2" charset="2"/>
              </a:rPr>
              <a:t>snprintf</a:t>
            </a:r>
            <a:r>
              <a:rPr lang="en-AU" dirty="0">
                <a:sym typeface="Wingdings" panose="05000000000000000000" pitchFamily="2" charset="2"/>
              </a:rPr>
              <a:t>()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60003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Mitigate unknown bugs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ASLR</a:t>
            </a:r>
          </a:p>
          <a:p>
            <a:r>
              <a:rPr lang="en-AU" dirty="0"/>
              <a:t>DEP/NX</a:t>
            </a:r>
          </a:p>
          <a:p>
            <a:r>
              <a:rPr lang="en-AU" dirty="0"/>
              <a:t>Stack Canaries</a:t>
            </a:r>
          </a:p>
        </p:txBody>
      </p:sp>
    </p:spTree>
    <p:extLst>
      <p:ext uri="{BB962C8B-B14F-4D97-AF65-F5344CB8AC3E}">
        <p14:creationId xmlns:p14="http://schemas.microsoft.com/office/powerpoint/2010/main" val="2446740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Do corelanc0d3r’s tutorials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search Google for "</a:t>
            </a:r>
            <a:r>
              <a:rPr lang="en-AU" dirty="0" err="1"/>
              <a:t>corelan</a:t>
            </a:r>
            <a:r>
              <a:rPr lang="en-AU" dirty="0"/>
              <a:t> tutorial part 1"</a:t>
            </a:r>
          </a:p>
        </p:txBody>
      </p:sp>
    </p:spTree>
    <p:extLst>
      <p:ext uri="{BB962C8B-B14F-4D97-AF65-F5344CB8AC3E}">
        <p14:creationId xmlns:p14="http://schemas.microsoft.com/office/powerpoint/2010/main" val="31144518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783044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https://github.com/justinsteven/dostackbufferoverflowgood</a:t>
            </a:r>
          </a:p>
          <a:p>
            <a:r>
              <a:rPr lang="en-AU" dirty="0"/>
              <a:t>@</a:t>
            </a:r>
            <a:r>
              <a:rPr lang="en-AU" dirty="0" err="1"/>
              <a:t>justinsteven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124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Easy Mode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No ASLR</a:t>
            </a:r>
          </a:p>
          <a:p>
            <a:r>
              <a:rPr lang="en-AU" dirty="0"/>
              <a:t>No DEP</a:t>
            </a:r>
          </a:p>
          <a:p>
            <a:r>
              <a:rPr lang="en-AU" dirty="0"/>
              <a:t>No stack canaries</a:t>
            </a:r>
          </a:p>
        </p:txBody>
      </p:sp>
    </p:spTree>
    <p:extLst>
      <p:ext uri="{BB962C8B-B14F-4D97-AF65-F5344CB8AC3E}">
        <p14:creationId xmlns:p14="http://schemas.microsoft.com/office/powerpoint/2010/main" val="29906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WoW64</a:t>
            </a:r>
          </a:p>
        </p:txBody>
      </p:sp>
    </p:spTree>
    <p:extLst>
      <p:ext uri="{BB962C8B-B14F-4D97-AF65-F5344CB8AC3E}">
        <p14:creationId xmlns:p14="http://schemas.microsoft.com/office/powerpoint/2010/main" val="8361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Stack Buffer Overflows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(Saved Return Pointer Overwrites in particular)</a:t>
            </a:r>
          </a:p>
        </p:txBody>
      </p:sp>
    </p:spTree>
    <p:extLst>
      <p:ext uri="{BB962C8B-B14F-4D97-AF65-F5344CB8AC3E}">
        <p14:creationId xmlns:p14="http://schemas.microsoft.com/office/powerpoint/2010/main" val="184325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860" y="131445"/>
            <a:ext cx="11877675" cy="6600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dirty="0"/>
              <a:t>Exploitation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280" y="528320"/>
            <a:ext cx="8778240" cy="6106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dirty="0">
                <a:solidFill>
                  <a:schemeClr val="bg1"/>
                </a:solidFill>
              </a:rPr>
              <a:t>Binary exploitation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298940" y="528320"/>
            <a:ext cx="2537460" cy="6106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dirty="0">
                <a:solidFill>
                  <a:schemeClr val="bg1"/>
                </a:solidFill>
              </a:rPr>
              <a:t>Web exploitation</a:t>
            </a:r>
          </a:p>
        </p:txBody>
      </p:sp>
      <p:sp>
        <p:nvSpPr>
          <p:cNvPr id="7" name="Oval 6"/>
          <p:cNvSpPr/>
          <p:nvPr/>
        </p:nvSpPr>
        <p:spPr>
          <a:xfrm>
            <a:off x="9617710" y="1158240"/>
            <a:ext cx="1899920" cy="10769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XSS</a:t>
            </a:r>
          </a:p>
        </p:txBody>
      </p:sp>
      <p:sp>
        <p:nvSpPr>
          <p:cNvPr id="8" name="Oval 7"/>
          <p:cNvSpPr/>
          <p:nvPr/>
        </p:nvSpPr>
        <p:spPr>
          <a:xfrm>
            <a:off x="9617710" y="2504440"/>
            <a:ext cx="1899920" cy="10769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bg1"/>
                </a:solidFill>
              </a:rPr>
              <a:t>SQLi</a:t>
            </a:r>
            <a:endParaRPr lang="en-AU" dirty="0">
              <a:solidFill>
                <a:schemeClr val="bg1"/>
              </a:solidFill>
            </a:endParaRPr>
          </a:p>
          <a:p>
            <a:pPr algn="ctr"/>
            <a:r>
              <a:rPr lang="en-AU" sz="1100" dirty="0">
                <a:solidFill>
                  <a:schemeClr val="bg1"/>
                </a:solidFill>
              </a:rPr>
              <a:t>(generally)</a:t>
            </a:r>
          </a:p>
        </p:txBody>
      </p:sp>
      <p:sp>
        <p:nvSpPr>
          <p:cNvPr id="10" name="Oval 9"/>
          <p:cNvSpPr/>
          <p:nvPr/>
        </p:nvSpPr>
        <p:spPr>
          <a:xfrm>
            <a:off x="9617710" y="3856037"/>
            <a:ext cx="1899920" cy="10769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XXE</a:t>
            </a:r>
          </a:p>
          <a:p>
            <a:pPr algn="ctr"/>
            <a:r>
              <a:rPr lang="en-AU" sz="1100" dirty="0">
                <a:solidFill>
                  <a:schemeClr val="bg1"/>
                </a:solidFill>
              </a:rPr>
              <a:t>(generally)</a:t>
            </a:r>
          </a:p>
        </p:txBody>
      </p:sp>
      <p:sp>
        <p:nvSpPr>
          <p:cNvPr id="11" name="Oval 10"/>
          <p:cNvSpPr/>
          <p:nvPr/>
        </p:nvSpPr>
        <p:spPr>
          <a:xfrm>
            <a:off x="9617710" y="5207634"/>
            <a:ext cx="1899920" cy="10769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Clickjacking</a:t>
            </a:r>
          </a:p>
          <a:p>
            <a:pPr algn="ctr"/>
            <a:r>
              <a:rPr lang="en-AU" sz="1100" dirty="0">
                <a:solidFill>
                  <a:schemeClr val="bg1"/>
                </a:solidFill>
              </a:rPr>
              <a:t>(lol)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65537" y="6348332"/>
            <a:ext cx="48463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Roughly speaking</a:t>
            </a:r>
            <a:r>
              <a:rPr lang="en-AU" dirty="0"/>
              <a:t>. Not intended to be complete.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1505" y="965200"/>
            <a:ext cx="3992880" cy="5319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dirty="0"/>
              <a:t>Memory corruption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80610" y="965200"/>
            <a:ext cx="3992880" cy="5319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dirty="0"/>
              <a:t>Not memory corruption</a:t>
            </a:r>
          </a:p>
        </p:txBody>
      </p:sp>
      <p:sp>
        <p:nvSpPr>
          <p:cNvPr id="16" name="Oval 15"/>
          <p:cNvSpPr/>
          <p:nvPr/>
        </p:nvSpPr>
        <p:spPr>
          <a:xfrm>
            <a:off x="4990527" y="1473000"/>
            <a:ext cx="1899920" cy="10769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Use After Free</a:t>
            </a:r>
          </a:p>
        </p:txBody>
      </p:sp>
      <p:sp>
        <p:nvSpPr>
          <p:cNvPr id="17" name="Oval 16"/>
          <p:cNvSpPr/>
          <p:nvPr/>
        </p:nvSpPr>
        <p:spPr>
          <a:xfrm>
            <a:off x="6766902" y="2186423"/>
            <a:ext cx="1899920" cy="10769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Type  confusion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2164" y="1408745"/>
            <a:ext cx="3715091" cy="32195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dirty="0">
                <a:solidFill>
                  <a:schemeClr val="bg1"/>
                </a:solidFill>
              </a:rPr>
              <a:t>Buffer overflow</a:t>
            </a:r>
          </a:p>
        </p:txBody>
      </p:sp>
      <p:sp>
        <p:nvSpPr>
          <p:cNvPr id="19" name="Oval 18"/>
          <p:cNvSpPr/>
          <p:nvPr/>
        </p:nvSpPr>
        <p:spPr>
          <a:xfrm>
            <a:off x="887658" y="1909285"/>
            <a:ext cx="1899920" cy="10769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Stack buffer overflow</a:t>
            </a:r>
          </a:p>
        </p:txBody>
      </p:sp>
      <p:sp>
        <p:nvSpPr>
          <p:cNvPr id="20" name="Oval 19"/>
          <p:cNvSpPr/>
          <p:nvPr/>
        </p:nvSpPr>
        <p:spPr>
          <a:xfrm>
            <a:off x="887658" y="3187774"/>
            <a:ext cx="1899920" cy="10769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Heap buffer overflow</a:t>
            </a:r>
          </a:p>
        </p:txBody>
      </p:sp>
      <p:sp>
        <p:nvSpPr>
          <p:cNvPr id="21" name="Oval 20"/>
          <p:cNvSpPr/>
          <p:nvPr/>
        </p:nvSpPr>
        <p:spPr>
          <a:xfrm>
            <a:off x="4990527" y="2928027"/>
            <a:ext cx="1899920" cy="10769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Use of </a:t>
            </a:r>
            <a:r>
              <a:rPr lang="en-AU" dirty="0" err="1">
                <a:solidFill>
                  <a:schemeClr val="bg1"/>
                </a:solidFill>
              </a:rPr>
              <a:t>uninitialised</a:t>
            </a:r>
            <a:r>
              <a:rPr lang="en-AU" dirty="0">
                <a:solidFill>
                  <a:schemeClr val="bg1"/>
                </a:solidFill>
              </a:rPr>
              <a:t> variable</a:t>
            </a:r>
          </a:p>
        </p:txBody>
      </p:sp>
      <p:sp>
        <p:nvSpPr>
          <p:cNvPr id="22" name="Oval 21"/>
          <p:cNvSpPr/>
          <p:nvPr/>
        </p:nvSpPr>
        <p:spPr>
          <a:xfrm>
            <a:off x="702164" y="4672964"/>
            <a:ext cx="1899920" cy="10769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Format string</a:t>
            </a:r>
          </a:p>
        </p:txBody>
      </p:sp>
      <p:sp>
        <p:nvSpPr>
          <p:cNvPr id="23" name="Oval 22"/>
          <p:cNvSpPr/>
          <p:nvPr/>
        </p:nvSpPr>
        <p:spPr>
          <a:xfrm>
            <a:off x="8013237" y="4585970"/>
            <a:ext cx="1899920" cy="10769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Logic bugs</a:t>
            </a:r>
          </a:p>
        </p:txBody>
      </p:sp>
      <p:sp>
        <p:nvSpPr>
          <p:cNvPr id="24" name="Oval 23"/>
          <p:cNvSpPr/>
          <p:nvPr/>
        </p:nvSpPr>
        <p:spPr>
          <a:xfrm>
            <a:off x="4900760" y="5072935"/>
            <a:ext cx="1899920" cy="10769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Integer overflow or underflow</a:t>
            </a:r>
          </a:p>
        </p:txBody>
      </p:sp>
      <p:sp>
        <p:nvSpPr>
          <p:cNvPr id="25" name="Oval 24"/>
          <p:cNvSpPr/>
          <p:nvPr/>
        </p:nvSpPr>
        <p:spPr>
          <a:xfrm>
            <a:off x="6128288" y="4032884"/>
            <a:ext cx="1899920" cy="10769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Info leak</a:t>
            </a:r>
          </a:p>
        </p:txBody>
      </p:sp>
      <p:sp>
        <p:nvSpPr>
          <p:cNvPr id="26" name="Oval 25"/>
          <p:cNvSpPr/>
          <p:nvPr/>
        </p:nvSpPr>
        <p:spPr>
          <a:xfrm>
            <a:off x="2541002" y="5146529"/>
            <a:ext cx="1899920" cy="10769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Write-what-where</a:t>
            </a:r>
          </a:p>
        </p:txBody>
      </p:sp>
      <p:sp>
        <p:nvSpPr>
          <p:cNvPr id="27" name="Oval 26"/>
          <p:cNvSpPr/>
          <p:nvPr/>
        </p:nvSpPr>
        <p:spPr>
          <a:xfrm>
            <a:off x="8013237" y="3161783"/>
            <a:ext cx="1899920" cy="10769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Race condition</a:t>
            </a:r>
          </a:p>
        </p:txBody>
      </p:sp>
      <p:sp>
        <p:nvSpPr>
          <p:cNvPr id="28" name="Oval 27"/>
          <p:cNvSpPr/>
          <p:nvPr/>
        </p:nvSpPr>
        <p:spPr>
          <a:xfrm>
            <a:off x="2529212" y="2552613"/>
            <a:ext cx="1899920" cy="10769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Kernel pool overflow</a:t>
            </a:r>
          </a:p>
        </p:txBody>
      </p:sp>
    </p:spTree>
    <p:extLst>
      <p:ext uri="{BB962C8B-B14F-4D97-AF65-F5344CB8AC3E}">
        <p14:creationId xmlns:p14="http://schemas.microsoft.com/office/powerpoint/2010/main" val="106704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Registers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EAX, ECX, EDX, EBX, ESI, EDI</a:t>
            </a:r>
          </a:p>
          <a:p>
            <a:r>
              <a:rPr lang="en-AU" dirty="0"/>
              <a:t>EBP, ESP</a:t>
            </a:r>
          </a:p>
          <a:p>
            <a:r>
              <a:rPr lang="en-AU" dirty="0"/>
              <a:t>EIP</a:t>
            </a:r>
          </a:p>
        </p:txBody>
      </p:sp>
    </p:spTree>
    <p:extLst>
      <p:ext uri="{BB962C8B-B14F-4D97-AF65-F5344CB8AC3E}">
        <p14:creationId xmlns:p14="http://schemas.microsoft.com/office/powerpoint/2010/main" val="360266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1286</Words>
  <Application>Microsoft Office PowerPoint</Application>
  <PresentationFormat>Widescreen</PresentationFormat>
  <Paragraphs>872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Calibri</vt:lpstr>
      <vt:lpstr>Calibri Light</vt:lpstr>
      <vt:lpstr>Consolas</vt:lpstr>
      <vt:lpstr>Times New Roman</vt:lpstr>
      <vt:lpstr>Arial</vt:lpstr>
      <vt:lpstr>Wingdings</vt:lpstr>
      <vt:lpstr>Source Code Pro</vt:lpstr>
      <vt:lpstr>Office Theme</vt:lpstr>
      <vt:lpstr>The Presentation for Cross-Site Scripters Who Can't Stack Buffer Overflow Good and Want to Do Other Stuff Good Too</vt:lpstr>
      <vt:lpstr>whoami</vt:lpstr>
      <vt:lpstr>Agenda</vt:lpstr>
      <vt:lpstr>This is old stuff</vt:lpstr>
      <vt:lpstr>Easy Mode</vt:lpstr>
      <vt:lpstr>WoW64</vt:lpstr>
      <vt:lpstr>Stack Buffer Overflows</vt:lpstr>
      <vt:lpstr>PowerPoint Presentation</vt:lpstr>
      <vt:lpstr>Registers</vt:lpstr>
      <vt:lpstr>Stacks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 CALL/RETN mechanics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Too long; didn’t listen (1/2)</vt:lpstr>
      <vt:lpstr>Too long; didn’t listen (2/2)</vt:lpstr>
      <vt:lpstr>The solution</vt:lpstr>
      <vt:lpstr>Code defensively Fix known bugs</vt:lpstr>
      <vt:lpstr>Mitigate unknown bugs</vt:lpstr>
      <vt:lpstr>Do corelanc0d3r’s tutorials</vt:lpstr>
      <vt:lpstr>Questions?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2016-07-22T02:34:22Z</dcterms:created>
  <dcterms:modified xsi:type="dcterms:W3CDTF">2016-07-27T10:13:25Z</dcterms:modified>
</cp:coreProperties>
</file>