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5" r:id="rId3"/>
    <p:sldId id="258" r:id="rId4"/>
    <p:sldId id="259" r:id="rId5"/>
    <p:sldId id="261" r:id="rId6"/>
    <p:sldId id="264" r:id="rId7"/>
    <p:sldId id="260" r:id="rId8"/>
    <p:sldId id="267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AB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3767" autoAdjust="0"/>
  </p:normalViewPr>
  <p:slideViewPr>
    <p:cSldViewPr snapToGrid="0">
      <p:cViewPr varScale="1">
        <p:scale>
          <a:sx n="63" d="100"/>
          <a:sy n="63" d="100"/>
        </p:scale>
        <p:origin x="10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. 어떠한 오차 측정법을 사용할지, 또 오차 측정의 </a:t>
            </a:r>
            <a:r>
              <a:rPr lang="ko-KR" altLang="ko-KR" sz="1200" dirty="0" err="1">
                <a:effectLst/>
                <a:latin typeface="돋움" panose="020B0600000101010101" pitchFamily="50" charset="-127"/>
                <a:ea typeface="야놀자 야체 B" panose="02020603020101020101"/>
              </a:rPr>
              <a:t>타겟값을</a:t>
            </a:r>
            <a:r>
              <a:rPr lang="ko-KR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 정한다. 타겟과 오차 측정법은 특정 문제에 기초해야 한다.</a:t>
            </a:r>
            <a:endParaRPr lang="en-US" altLang="ko-KR" sz="1200" dirty="0">
              <a:effectLst/>
              <a:latin typeface="돋움" panose="020B0600000101010101" pitchFamily="50" charset="-127"/>
              <a:ea typeface="야놀자 야체 B" panose="02020603020101020101"/>
            </a:endParaRPr>
          </a:p>
          <a:p>
            <a:pPr marL="228600" indent="-228600">
              <a:buAutoNum type="arabicPeriod"/>
            </a:pPr>
            <a:r>
              <a:rPr lang="ko-KR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이때 성능을 확인하는 측정법도 포함해야 한다.</a:t>
            </a:r>
            <a:endParaRPr lang="en-US" altLang="ko-KR" sz="1200" dirty="0">
              <a:effectLst/>
              <a:latin typeface="돋움" panose="020B0600000101010101" pitchFamily="50" charset="-127"/>
              <a:ea typeface="야놀자 야체 B" panose="02020603020101020101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3</a:t>
            </a:r>
            <a:r>
              <a:rPr lang="ko-KR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확인하고 왜 일어나는지(</a:t>
            </a:r>
            <a:r>
              <a:rPr lang="ko-KR" altLang="ko-KR" sz="1200" dirty="0" err="1">
                <a:effectLst/>
                <a:latin typeface="돋움" panose="020B0600000101010101" pitchFamily="50" charset="-127"/>
                <a:ea typeface="야놀자 야체 B" panose="02020603020101020101"/>
              </a:rPr>
              <a:t>오버피팅인지</a:t>
            </a:r>
            <a:r>
              <a:rPr lang="ko-KR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 </a:t>
            </a:r>
            <a:r>
              <a:rPr lang="ko-KR" altLang="ko-KR" sz="1200" dirty="0" err="1">
                <a:effectLst/>
                <a:latin typeface="돋움" panose="020B0600000101010101" pitchFamily="50" charset="-127"/>
                <a:ea typeface="야놀자 야체 B" panose="02020603020101020101"/>
              </a:rPr>
              <a:t>언더피팅인지</a:t>
            </a:r>
            <a:r>
              <a:rPr lang="ko-KR" altLang="ko-KR" sz="1200" dirty="0">
                <a:effectLst/>
                <a:latin typeface="돋움" panose="020B0600000101010101" pitchFamily="50" charset="-127"/>
                <a:ea typeface="야놀자 야체 B" panose="02020603020101020101"/>
              </a:rPr>
              <a:t>) 확인한다.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4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머신러닝에서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성능이 좋지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않을때는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이게 과연 알고리즘 자체의 문제인 것인지 아니면 구현 과정에서 실수가 있었는지가 모호하다. 이처럼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머신러닝에서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디버깅이 어려운 이유는 여러가지이다.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머신러닝은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블랙박스로 진행될 때가 많기 때문에 알고리즘이 어떻게 행동할지 알기 어렵다. 테스트 에러가 5%가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나왔을때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이게 만족스러운 결과인지 아닌지 알기 어렵다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8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2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 u v</a:t>
            </a:r>
            <a:r>
              <a:rPr lang="ko-KR" altLang="en-US" dirty="0"/>
              <a:t>는 가중치로 매 </a:t>
            </a:r>
            <a:r>
              <a:rPr lang="en-US" altLang="ko-KR" dirty="0"/>
              <a:t>time step</a:t>
            </a:r>
            <a:r>
              <a:rPr lang="ko-KR" altLang="en-US" dirty="0"/>
              <a:t>마다 같다 즉 </a:t>
            </a:r>
            <a:r>
              <a:rPr lang="en-US" altLang="ko-KR" dirty="0"/>
              <a:t>parameter sharing</a:t>
            </a:r>
            <a:r>
              <a:rPr lang="ko-KR" altLang="en-US" dirty="0"/>
              <a:t>이 </a:t>
            </a:r>
            <a:r>
              <a:rPr lang="ko-KR" altLang="en-US" dirty="0" err="1"/>
              <a:t>일어남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4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만약 고정된 크기의 벡터를 입력으로 받는 지도학습을 하고 싶다면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fully-connected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layer를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사용한 모델이 적합할 것이다. 만약 입력에 이미지같은 위상구조가 존재한다면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CNN을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사용한다. 위 경우들은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성분별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선형 연산을 하는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ReLU나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그 응용들을 사용하는 것이 좋다. 입력과 출력이 시퀀스라면 RNN 또는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LSTM이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적당하다</a:t>
            </a:r>
            <a:endParaRPr lang="en-US" altLang="ko-KR" dirty="0"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처음 시도에서는 배치 정규화를 하지 않더라도 최적화가 잘 이뤄지지 않는다면 배치 정규화는 반드시 필요하다.</a:t>
            </a:r>
            <a:endParaRPr lang="en-US" altLang="ko-KR" b="1" i="0" dirty="0">
              <a:effectLst/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b="0" i="0" dirty="0">
              <a:effectLst/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이때는 추가적인 데이터를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수집할때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발생하는 비용과 또 어느 정도의 데이터 추가로 얼마나 테스트 성능을 높일 수 있는지 등이 모두 고려 요소가 되어야 한다. 특히 레이블이 존재하는 데이터의 경우 추가적인 데이터가 매우 비용이 높을 수 있다. 이처럼 추가적인 데이터 수집이 어려운 경우에는 모형의 크기를 줄이거나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regularization을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개선하면 된다.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Regularization은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단순히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드랍아웃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같은 테크닉을 추가하거나 경사도 감소 폭을 조정하는 방법으로 할 수 있다. </a:t>
            </a:r>
            <a:endParaRPr lang="ko-KR" altLang="ko-KR" b="0" i="0" dirty="0">
              <a:effectLst/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9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수동적인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하이퍼파라미터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설정의 목표는 일반적으로 일정한 수용력(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runtime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memory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capacity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)안에서 일반화 에러가 가장 작도록 하는 것이다. 그러기 위해선 우선 과제의 복잡도에 알맞는 수용력을 결정해야 한다. 유효 수용력을 제한하는 요인은 세가지이다. 먼저는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representational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capacity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표현 수용력이며 다음은 비용함수를 최소화 하는 능력, 마지막은 비용함수와 학습과정이 얼마나 </a:t>
            </a:r>
            <a:r>
              <a:rPr lang="ko-KR" altLang="ko-KR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regularize하고</a:t>
            </a:r>
            <a:r>
              <a:rPr lang="ko-KR" altLang="ko-KR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있는지 이다. 더 많은 층과 더 많은 은닉 유닛을 갖고 있는 모델이 수용력이 큰 모델이어서 모든 함수를 다 나타내지는 못하더라도 더 복잡한 함수들을 표현해 낼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0739" y="1524382"/>
            <a:ext cx="102499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 Practical Methodology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352566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이주민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8967" y="505540"/>
            <a:ext cx="6854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11.4 Selecting Hyperparameters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F4EB0B-9009-4511-A018-99AF12F04053}"/>
              </a:ext>
            </a:extLst>
          </p:cNvPr>
          <p:cNvSpPr txBox="1"/>
          <p:nvPr/>
        </p:nvSpPr>
        <p:spPr>
          <a:xfrm>
            <a:off x="723159" y="1467688"/>
            <a:ext cx="10800000" cy="34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Encoder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문맥을 본다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어떤 시계열 데이터를 압축하여 표현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Context vector : encoder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마지막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RNN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내놓은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			     hidden state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고정길이 벡터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-  Encoding : image/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문장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벡터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D2E73-F440-44EE-AB77-578FCAD5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1511804"/>
            <a:ext cx="10898770" cy="48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8963" y="505540"/>
            <a:ext cx="6854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11.4 Selecting Hyperparameters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518779-F0DA-479B-A39D-C102DF7D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86" y="1467688"/>
            <a:ext cx="8701828" cy="50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2043" y="505540"/>
            <a:ext cx="5748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11.5 Debugging Strategies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F4EB0B-9009-4511-A018-99AF12F04053}"/>
              </a:ext>
            </a:extLst>
          </p:cNvPr>
          <p:cNvSpPr txBox="1"/>
          <p:nvPr/>
        </p:nvSpPr>
        <p:spPr>
          <a:xfrm>
            <a:off x="723159" y="1467688"/>
            <a:ext cx="10800000" cy="51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모델을 시각화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CNN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학습 중이라면 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kerne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잡아내는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edge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시각화 할 수 있음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Test/train error graph : overfitting/underfitting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확인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적은 데이터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넣어보기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데이터를 하나만 넣었는데도 학습에 실패하면 알고리즘 자체의 결함을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찾아봐야함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2439" y="505540"/>
            <a:ext cx="552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11.1 Performance Metrics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609310" y="1457521"/>
            <a:ext cx="10913849" cy="323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목표를 정한다. </a:t>
            </a:r>
            <a:endParaRPr lang="en-US" altLang="ko-KR" sz="280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작동하는 </a:t>
            </a:r>
            <a:r>
              <a:rPr lang="ko-KR" altLang="ko-KR" sz="2800" dirty="0" err="1">
                <a:effectLst/>
                <a:latin typeface="Univers" panose="020B0503020202020204" pitchFamily="34" charset="0"/>
                <a:ea typeface="야놀자 야체 B" panose="02020603020101020101"/>
              </a:rPr>
              <a:t>end-to-end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en-US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pipeline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을 최대한 빨리 만든다.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 성능을 </a:t>
            </a:r>
            <a:r>
              <a:rPr lang="ko-KR" altLang="en-US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저하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시키는 요인이 무엇인지를</a:t>
            </a: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확인</a:t>
            </a:r>
            <a:endParaRPr lang="ko-KR" altLang="ko-KR" sz="280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 실험을 통해 반복적을 추가적인 데이터를 수집하고,</a:t>
            </a:r>
            <a:endParaRPr lang="en-US" altLang="ko-KR" sz="280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     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ko-KR" altLang="ko-KR" sz="2800" dirty="0" err="1">
                <a:effectLst/>
                <a:latin typeface="Univers" panose="020B0503020202020204" pitchFamily="34" charset="0"/>
                <a:ea typeface="야놀자 야체 B" panose="02020603020101020101"/>
              </a:rPr>
              <a:t>hyper</a:t>
            </a:r>
            <a:r>
              <a:rPr lang="en-US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-</a:t>
            </a:r>
            <a:r>
              <a:rPr lang="ko-KR" altLang="ko-KR" sz="2800" dirty="0" err="1">
                <a:effectLst/>
                <a:latin typeface="Univers" panose="020B0503020202020204" pitchFamily="34" charset="0"/>
                <a:ea typeface="야놀자 야체 B" panose="02020603020101020101"/>
              </a:rPr>
              <a:t>parameter를</a:t>
            </a:r>
            <a:r>
              <a:rPr lang="ko-KR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 수정하고, 알고리즘을 바꿔본다</a:t>
            </a:r>
            <a:endParaRPr lang="ko-KR" altLang="ko-KR" sz="2800" b="0" i="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0705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2441" y="505540"/>
            <a:ext cx="552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11.1 Performance Metrics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17780"/>
            <a:ext cx="1070856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Error metrics (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오차 측정법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883C2-DB01-46DA-AA8E-5055D0FC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7" y="2144364"/>
            <a:ext cx="11283636" cy="38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2441" y="505540"/>
            <a:ext cx="5527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11.1 Performance Metrics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17780"/>
            <a:ext cx="10708560" cy="32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Confusion matrix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B4FAF-4433-4248-ABB9-B049869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7" y="2090736"/>
            <a:ext cx="11435980" cy="3122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3EF497-078C-404F-AE0E-DD84DCAE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10" y="5548221"/>
            <a:ext cx="3514725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51B437-A1BD-4D8D-8E3E-83C0ABB1D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279" y="5510399"/>
            <a:ext cx="2486025" cy="752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59871B-AC4D-4BAC-8F48-EEB6A6CE6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015" y="5550323"/>
            <a:ext cx="2085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2436" y="505540"/>
            <a:ext cx="552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11.1 Performance Metrics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48260"/>
            <a:ext cx="1070856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precision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39C7411-A561-4593-951B-C4CFECCACCE7}"/>
              </a:ext>
            </a:extLst>
          </p:cNvPr>
          <p:cNvSpPr/>
          <p:nvPr/>
        </p:nvSpPr>
        <p:spPr>
          <a:xfrm>
            <a:off x="7020560" y="3952240"/>
            <a:ext cx="477520" cy="426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623B89-E144-4DAB-BC0E-333AC8D43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5"/>
          <a:stretch/>
        </p:blipFill>
        <p:spPr>
          <a:xfrm>
            <a:off x="472787" y="2263045"/>
            <a:ext cx="8214310" cy="33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2435" y="505540"/>
            <a:ext cx="552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11.1 Performance Metrics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723159" y="1453516"/>
            <a:ext cx="10930361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recall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E13FB-D58D-4803-9BBB-F5C2FB10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2" y="2223701"/>
            <a:ext cx="11322467" cy="23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5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2438" y="505540"/>
            <a:ext cx="552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11.1 Performance Metrics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17780"/>
            <a:ext cx="5272035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Imbalanced dataset</a:t>
            </a:r>
            <a:endParaRPr lang="en-US" altLang="ko-KR" sz="2800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F492B9-F7FF-41C2-9FDF-20A63006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82" y="5399559"/>
            <a:ext cx="5851149" cy="995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DDC1C-EB50-4104-AE3B-2DB339060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95" y="2112350"/>
            <a:ext cx="7624678" cy="31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6411" y="505540"/>
            <a:ext cx="6279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11.2 Default Baseline Models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2B9CDF-7F5B-4163-93AC-8B8B9ECD352D}"/>
              </a:ext>
            </a:extLst>
          </p:cNvPr>
          <p:cNvSpPr txBox="1"/>
          <p:nvPr/>
        </p:nvSpPr>
        <p:spPr>
          <a:xfrm>
            <a:off x="723159" y="1772929"/>
            <a:ext cx="10928855" cy="38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End-to-end system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구성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데이터 구조에 따라 적합한 카테고리 정함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Optimal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algorithm : momentum SGD / Adam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Regularization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Early stopping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할 땐 무조건 필요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Dropout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기법은 구현하기가 쉽고 대부분의 모형에 잘 맞음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3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7243" y="505540"/>
            <a:ext cx="10037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11.3 determining whether to gather more data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F4EB0B-9009-4511-A018-99AF12F04053}"/>
              </a:ext>
            </a:extLst>
          </p:cNvPr>
          <p:cNvSpPr txBox="1"/>
          <p:nvPr/>
        </p:nvSpPr>
        <p:spPr>
          <a:xfrm>
            <a:off x="723159" y="1315288"/>
            <a:ext cx="10800000" cy="452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Verdana" panose="020B0604030504040204" pitchFamily="34" charset="0"/>
                <a:ea typeface="야놀자 야체 B" panose="02020603020101020101"/>
              </a:rPr>
              <a:t>성능 개선 </a:t>
            </a:r>
            <a:endParaRPr lang="en-US" altLang="ko-KR" sz="2800" dirty="0">
              <a:latin typeface="Verdana" panose="020B0604030504040204" pitchFamily="34" charset="0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야놀자 야체 B" panose="02020603020101020101"/>
              </a:rPr>
              <a:t>: </a:t>
            </a:r>
            <a:r>
              <a:rPr lang="ko-KR" altLang="ko-KR" sz="2800" dirty="0">
                <a:effectLst/>
                <a:latin typeface="돋움" panose="020B0600000101010101" pitchFamily="50" charset="-127"/>
                <a:ea typeface="야놀자 야체 B" panose="02020603020101020101"/>
              </a:rPr>
              <a:t>서로 다른 알고리즘을 사용해 개선해 보려 하지만 실은 데이터를 더 수집하는 것이 더 나은 성과로 가는 방법</a:t>
            </a:r>
            <a:endParaRPr lang="en-US" altLang="ko-KR" sz="2800" dirty="0">
              <a:effectLst/>
              <a:latin typeface="돋움" panose="020B0600000101010101" pitchFamily="50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돋움" panose="020B0600000101010101" pitchFamily="50" charset="-127"/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돋움" panose="020B0600000101010101" pitchFamily="50" charset="-127"/>
                <a:ea typeface="야놀자 야체 B" panose="02020603020101020101"/>
              </a:rPr>
              <a:t>- </a:t>
            </a:r>
            <a:r>
              <a:rPr lang="ko-KR" altLang="ko-KR" sz="2800" dirty="0">
                <a:effectLst/>
                <a:latin typeface="돋움" panose="020B0600000101010101" pitchFamily="50" charset="-127"/>
                <a:ea typeface="야놀자 야체 B" panose="02020603020101020101"/>
              </a:rPr>
              <a:t>추가적인 데이터를 </a:t>
            </a:r>
            <a:r>
              <a:rPr lang="ko-KR" altLang="ko-KR" sz="2800" dirty="0" err="1">
                <a:effectLst/>
                <a:latin typeface="돋움" panose="020B0600000101010101" pitchFamily="50" charset="-127"/>
                <a:ea typeface="야놀자 야체 B" panose="02020603020101020101"/>
              </a:rPr>
              <a:t>수집할때</a:t>
            </a:r>
            <a:r>
              <a:rPr lang="ko-KR" altLang="ko-KR" sz="2800" dirty="0">
                <a:effectLst/>
                <a:latin typeface="돋움" panose="020B0600000101010101" pitchFamily="50" charset="-127"/>
                <a:ea typeface="야놀자 야체 B" panose="02020603020101020101"/>
              </a:rPr>
              <a:t> 발생하는 비용과 또 어느 정도의 데이터 추가로 얼마나 테스트 성능을 높일 수 있는지 등이 모두 고려 요소</a:t>
            </a:r>
            <a:endParaRPr lang="en-US" altLang="ko-KR" sz="2800" dirty="0">
              <a:latin typeface="Verdana" panose="020B0604030504040204" pitchFamily="34" charset="0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756941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562</Words>
  <Application>Microsoft Office PowerPoint</Application>
  <PresentationFormat>와이드스크린</PresentationFormat>
  <Paragraphs>64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돋움</vt:lpstr>
      <vt:lpstr>맑은 고딕</vt:lpstr>
      <vt:lpstr>야놀자 야체 B</vt:lpstr>
      <vt:lpstr>Arial</vt:lpstr>
      <vt:lpstr>Univers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142</cp:revision>
  <dcterms:created xsi:type="dcterms:W3CDTF">2020-01-17T04:26:26Z</dcterms:created>
  <dcterms:modified xsi:type="dcterms:W3CDTF">2020-08-27T03:01:48Z</dcterms:modified>
</cp:coreProperties>
</file>