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65" r:id="rId3"/>
    <p:sldId id="258" r:id="rId4"/>
    <p:sldId id="259" r:id="rId5"/>
    <p:sldId id="275" r:id="rId6"/>
    <p:sldId id="276" r:id="rId7"/>
    <p:sldId id="288" r:id="rId8"/>
    <p:sldId id="289" r:id="rId9"/>
    <p:sldId id="290" r:id="rId10"/>
    <p:sldId id="291" r:id="rId11"/>
    <p:sldId id="261" r:id="rId12"/>
    <p:sldId id="264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CFBF6"/>
    <a:srgbClr val="F8F6E9"/>
    <a:srgbClr val="FAB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3767" autoAdjust="0"/>
  </p:normalViewPr>
  <p:slideViewPr>
    <p:cSldViewPr snapToGrid="0">
      <p:cViewPr varScale="1">
        <p:scale>
          <a:sx n="63" d="100"/>
          <a:sy n="63" d="100"/>
        </p:scale>
        <p:origin x="10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699CC-E80F-4EF8-B0B2-6E1B89D6E746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E0F58-9A4D-43E3-8959-3E9FAE69E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1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49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45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 err="1"/>
              <a:t>ps</a:t>
            </a:r>
            <a:r>
              <a:rPr lang="ko-KR" altLang="en-US" dirty="0"/>
              <a:t>의 </a:t>
            </a:r>
            <a:r>
              <a:rPr lang="en-US" altLang="ko-KR" dirty="0" err="1"/>
              <a:t>cdf</a:t>
            </a:r>
            <a:r>
              <a:rPr lang="ko-KR" altLang="en-US" dirty="0"/>
              <a:t>를 </a:t>
            </a:r>
            <a:r>
              <a:rPr lang="en-US" altLang="ko-KR" dirty="0"/>
              <a:t>sigmoid</a:t>
            </a:r>
            <a:r>
              <a:rPr lang="ko-KR" altLang="en-US" dirty="0"/>
              <a:t>로 주로 사용하는데 만약 </a:t>
            </a:r>
            <a:r>
              <a:rPr lang="en-US" altLang="ko-KR" dirty="0"/>
              <a:t>source density</a:t>
            </a:r>
            <a:r>
              <a:rPr lang="ko-KR" altLang="en-US" dirty="0"/>
              <a:t>에 대한 사전지식이 있다면 해당 </a:t>
            </a:r>
            <a:r>
              <a:rPr lang="en-US" altLang="ko-KR" dirty="0"/>
              <a:t>density function</a:t>
            </a:r>
            <a:r>
              <a:rPr lang="ko-KR" altLang="en-US" dirty="0"/>
              <a:t>을 사용해도 가능하다 </a:t>
            </a:r>
            <a:r>
              <a:rPr lang="ko-KR" altLang="en-US" dirty="0" err="1"/>
              <a:t>어쩃든</a:t>
            </a:r>
            <a:r>
              <a:rPr lang="ko-KR" altLang="en-US" dirty="0"/>
              <a:t> </a:t>
            </a:r>
            <a:r>
              <a:rPr lang="en-US" altLang="ko-KR" dirty="0" err="1"/>
              <a:t>ps</a:t>
            </a:r>
            <a:r>
              <a:rPr lang="ko-KR" altLang="en-US" dirty="0"/>
              <a:t>는 </a:t>
            </a:r>
            <a:r>
              <a:rPr lang="en-US" altLang="ko-KR" dirty="0"/>
              <a:t>pdf</a:t>
            </a:r>
            <a:r>
              <a:rPr lang="ko-KR" altLang="en-US" dirty="0"/>
              <a:t>인 </a:t>
            </a:r>
            <a:r>
              <a:rPr lang="en-US" altLang="ko-KR" dirty="0"/>
              <a:t>sigmoid </a:t>
            </a:r>
            <a:r>
              <a:rPr lang="ko-KR" altLang="en-US" dirty="0" err="1"/>
              <a:t>미분값을</a:t>
            </a:r>
            <a:r>
              <a:rPr lang="ko-KR" altLang="en-US" dirty="0"/>
              <a:t> 사용하게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61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말이 이미지의 왼쪽에서 오른쪽으로 움직인다고 </a:t>
            </a:r>
            <a:r>
              <a:rPr lang="ko-KR" altLang="en-US" dirty="0" err="1"/>
              <a:t>할때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pixel</a:t>
            </a:r>
            <a:r>
              <a:rPr lang="ko-KR" altLang="en-US" dirty="0"/>
              <a:t>은 매우 빨리 </a:t>
            </a:r>
            <a:r>
              <a:rPr lang="ko-KR" altLang="en-US" dirty="0" err="1"/>
              <a:t>변화할걸이다</a:t>
            </a:r>
            <a:r>
              <a:rPr lang="en-US" altLang="ko-KR" dirty="0"/>
              <a:t>. </a:t>
            </a:r>
            <a:r>
              <a:rPr lang="ko-KR" altLang="en-US" dirty="0"/>
              <a:t>그때 얼룩말이 이미지에 있는지 없는지 나타내는 </a:t>
            </a:r>
            <a:r>
              <a:rPr lang="en-US" altLang="ko-KR" dirty="0"/>
              <a:t>pixel</a:t>
            </a:r>
            <a:r>
              <a:rPr lang="ko-KR" altLang="en-US" dirty="0"/>
              <a:t>은 천천히 변할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60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13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9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이미지를 학습하여</a:t>
            </a:r>
            <a:r>
              <a:rPr lang="en-US" altLang="ko-KR" dirty="0"/>
              <a:t>dictionary</a:t>
            </a:r>
            <a:r>
              <a:rPr lang="ko-KR" altLang="en-US" dirty="0"/>
              <a:t>를 만든 후</a:t>
            </a:r>
            <a:r>
              <a:rPr lang="en-US" altLang="ko-KR" dirty="0"/>
              <a:t>, </a:t>
            </a:r>
            <a:r>
              <a:rPr lang="ko-KR" altLang="en-US" dirty="0"/>
              <a:t>이의 인덱스의 결합으로 테스트 샘플 표현</a:t>
            </a:r>
            <a:endParaRPr lang="en-US" altLang="ko-KR" dirty="0"/>
          </a:p>
          <a:p>
            <a:r>
              <a:rPr lang="ko-KR" altLang="en-US" dirty="0"/>
              <a:t>즉 이미지의 몇 개의 특성으로 인수분해가 가능함</a:t>
            </a:r>
            <a:endParaRPr lang="en-US" altLang="ko-KR" dirty="0"/>
          </a:p>
          <a:p>
            <a:r>
              <a:rPr lang="ko-KR" altLang="en-US" dirty="0"/>
              <a:t>첫번째 항은 </a:t>
            </a:r>
            <a:r>
              <a:rPr lang="en-US" altLang="ko-KR" dirty="0"/>
              <a:t>reconstruction error</a:t>
            </a:r>
            <a:r>
              <a:rPr lang="ko-KR" altLang="en-US" dirty="0"/>
              <a:t>이고 두번째 항은 </a:t>
            </a:r>
            <a:r>
              <a:rPr lang="en-US" altLang="ko-KR" dirty="0"/>
              <a:t>sparsity error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0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데이터가 사실 </a:t>
            </a:r>
            <a:r>
              <a:rPr lang="en-US" altLang="ko-KR" dirty="0"/>
              <a:t>1</a:t>
            </a:r>
            <a:r>
              <a:rPr lang="ko-KR" altLang="en-US" dirty="0"/>
              <a:t>차원 공간에서 </a:t>
            </a:r>
            <a:r>
              <a:rPr lang="en-US" altLang="ko-KR" dirty="0"/>
              <a:t>2</a:t>
            </a:r>
            <a:r>
              <a:rPr lang="ko-KR" altLang="en-US" dirty="0"/>
              <a:t>차원 상으로 구부려서 올려놓은 것이라면 그림</a:t>
            </a:r>
            <a:r>
              <a:rPr lang="en-US" altLang="ko-KR" dirty="0"/>
              <a:t>2</a:t>
            </a:r>
            <a:r>
              <a:rPr lang="ko-KR" altLang="en-US" dirty="0"/>
              <a:t>의 필드 </a:t>
            </a:r>
            <a:r>
              <a:rPr lang="en-US" altLang="ko-KR" dirty="0"/>
              <a:t>3</a:t>
            </a:r>
            <a:r>
              <a:rPr lang="ko-KR" altLang="en-US" dirty="0"/>
              <a:t>은 그림</a:t>
            </a:r>
            <a:r>
              <a:rPr lang="en-US" altLang="ko-KR" dirty="0"/>
              <a:t>1</a:t>
            </a:r>
            <a:r>
              <a:rPr lang="ko-KR" altLang="en-US" dirty="0"/>
              <a:t>의 필드 </a:t>
            </a:r>
            <a:r>
              <a:rPr lang="en-US" altLang="ko-KR" dirty="0"/>
              <a:t>12</a:t>
            </a:r>
            <a:r>
              <a:rPr lang="ko-KR" altLang="en-US" dirty="0"/>
              <a:t>보다 훨씬 본질적인 의미를 잘 함축한 요소임</a:t>
            </a:r>
            <a:endParaRPr lang="en-US" altLang="ko-KR" dirty="0"/>
          </a:p>
          <a:p>
            <a:r>
              <a:rPr lang="ko-KR" altLang="en-US" dirty="0" err="1"/>
              <a:t>매니폴드</a:t>
            </a:r>
            <a:r>
              <a:rPr lang="ko-KR" altLang="en-US" dirty="0"/>
              <a:t> 학습이랑 그림 </a:t>
            </a:r>
            <a:r>
              <a:rPr lang="en-US" altLang="ko-KR" dirty="0"/>
              <a:t>1</a:t>
            </a:r>
            <a:r>
              <a:rPr lang="ko-KR" altLang="en-US" dirty="0"/>
              <a:t>과 같은 형태로 수집된 </a:t>
            </a:r>
            <a:r>
              <a:rPr lang="ko-KR" altLang="en-US" dirty="0" err="1"/>
              <a:t>ㅈ어보로부터</a:t>
            </a:r>
            <a:r>
              <a:rPr lang="ko-KR" altLang="en-US" dirty="0"/>
              <a:t> 그림</a:t>
            </a:r>
            <a:r>
              <a:rPr lang="en-US" altLang="ko-KR" dirty="0"/>
              <a:t>2</a:t>
            </a:r>
            <a:r>
              <a:rPr lang="ko-KR" altLang="en-US" dirty="0"/>
              <a:t>와 같이 바르고 곧은 </a:t>
            </a:r>
            <a:r>
              <a:rPr lang="ko-KR" altLang="en-US" dirty="0" err="1"/>
              <a:t>유클리디안</a:t>
            </a:r>
            <a:r>
              <a:rPr lang="ko-KR" altLang="en-US" dirty="0"/>
              <a:t> 공간을 찾아내는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7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4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8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사람의 음성 신호를 </a:t>
            </a:r>
            <a:r>
              <a:rPr lang="en-US" altLang="ko-KR" dirty="0"/>
              <a:t>s1s2</a:t>
            </a:r>
            <a:r>
              <a:rPr lang="ko-KR" altLang="en-US" dirty="0"/>
              <a:t>라 하고 그 소리를 </a:t>
            </a:r>
            <a:r>
              <a:rPr lang="en-US" altLang="ko-KR" dirty="0"/>
              <a:t>2</a:t>
            </a:r>
            <a:r>
              <a:rPr lang="ko-KR" altLang="en-US" dirty="0"/>
              <a:t>개의 마이크로 녹음한 신호를 </a:t>
            </a:r>
            <a:r>
              <a:rPr lang="en-US" altLang="ko-KR" dirty="0"/>
              <a:t>x1x2</a:t>
            </a:r>
            <a:r>
              <a:rPr lang="ko-KR" altLang="en-US" dirty="0"/>
              <a:t>라 하자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두 녹음 음원 </a:t>
            </a:r>
            <a:r>
              <a:rPr lang="en-US" altLang="ko-KR" dirty="0"/>
              <a:t>x1 x2</a:t>
            </a:r>
            <a:r>
              <a:rPr lang="ko-KR" altLang="en-US" dirty="0"/>
              <a:t>로 부터 </a:t>
            </a:r>
            <a:r>
              <a:rPr lang="en-US" altLang="ko-KR" dirty="0"/>
              <a:t>s1 s2</a:t>
            </a:r>
            <a:r>
              <a:rPr lang="ko-KR" altLang="en-US" dirty="0"/>
              <a:t>를 분리하는 것이 </a:t>
            </a:r>
            <a:r>
              <a:rPr lang="en-US" altLang="ko-KR" dirty="0" err="1"/>
              <a:t>ica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8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29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44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8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관측할 데이터가 </a:t>
            </a:r>
            <a:r>
              <a:rPr lang="en-US" altLang="ko-KR" dirty="0"/>
              <a:t>s</a:t>
            </a:r>
            <a:r>
              <a:rPr lang="ko-KR" altLang="en-US" dirty="0"/>
              <a:t>가 아니라 </a:t>
            </a:r>
            <a:r>
              <a:rPr lang="en-US" altLang="ko-KR" dirty="0"/>
              <a:t>x</a:t>
            </a:r>
            <a:r>
              <a:rPr lang="ko-KR" altLang="en-US" dirty="0"/>
              <a:t>이므로 </a:t>
            </a:r>
            <a:r>
              <a:rPr lang="en-US" altLang="ko-KR" dirty="0"/>
              <a:t>p(x)</a:t>
            </a:r>
            <a:r>
              <a:rPr lang="ko-KR" altLang="en-US" dirty="0"/>
              <a:t>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1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0910" y="1524382"/>
            <a:ext cx="92695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 Linear Factor Model</a:t>
            </a: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760355" y="4156005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26"/>
          <p:cNvGrpSpPr>
            <a:grpSpLocks noChangeAspect="1"/>
          </p:cNvGrpSpPr>
          <p:nvPr/>
        </p:nvGrpSpPr>
        <p:grpSpPr bwMode="auto">
          <a:xfrm>
            <a:off x="4303681" y="4106524"/>
            <a:ext cx="860010" cy="981734"/>
            <a:chOff x="3722" y="2941"/>
            <a:chExt cx="650" cy="742"/>
          </a:xfrm>
        </p:grpSpPr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722" y="3095"/>
              <a:ext cx="326" cy="580"/>
            </a:xfrm>
            <a:custGeom>
              <a:avLst/>
              <a:gdLst>
                <a:gd name="T0" fmla="*/ 1303 w 1303"/>
                <a:gd name="T1" fmla="*/ 7 h 2317"/>
                <a:gd name="T2" fmla="*/ 1303 w 1303"/>
                <a:gd name="T3" fmla="*/ 2306 h 2317"/>
                <a:gd name="T4" fmla="*/ 1262 w 1303"/>
                <a:gd name="T5" fmla="*/ 2309 h 2317"/>
                <a:gd name="T6" fmla="*/ 1003 w 1303"/>
                <a:gd name="T7" fmla="*/ 2317 h 2317"/>
                <a:gd name="T8" fmla="*/ 833 w 1303"/>
                <a:gd name="T9" fmla="*/ 2311 h 2317"/>
                <a:gd name="T10" fmla="*/ 712 w 1303"/>
                <a:gd name="T11" fmla="*/ 2301 h 2317"/>
                <a:gd name="T12" fmla="*/ 591 w 1303"/>
                <a:gd name="T13" fmla="*/ 2284 h 2317"/>
                <a:gd name="T14" fmla="*/ 470 w 1303"/>
                <a:gd name="T15" fmla="*/ 2259 h 2317"/>
                <a:gd name="T16" fmla="*/ 356 w 1303"/>
                <a:gd name="T17" fmla="*/ 2224 h 2317"/>
                <a:gd name="T18" fmla="*/ 251 w 1303"/>
                <a:gd name="T19" fmla="*/ 2179 h 2317"/>
                <a:gd name="T20" fmla="*/ 181 w 1303"/>
                <a:gd name="T21" fmla="*/ 2137 h 2317"/>
                <a:gd name="T22" fmla="*/ 139 w 1303"/>
                <a:gd name="T23" fmla="*/ 2104 h 2317"/>
                <a:gd name="T24" fmla="*/ 102 w 1303"/>
                <a:gd name="T25" fmla="*/ 2069 h 2317"/>
                <a:gd name="T26" fmla="*/ 70 w 1303"/>
                <a:gd name="T27" fmla="*/ 2030 h 2317"/>
                <a:gd name="T28" fmla="*/ 43 w 1303"/>
                <a:gd name="T29" fmla="*/ 1987 h 2317"/>
                <a:gd name="T30" fmla="*/ 23 w 1303"/>
                <a:gd name="T31" fmla="*/ 1941 h 2317"/>
                <a:gd name="T32" fmla="*/ 8 w 1303"/>
                <a:gd name="T33" fmla="*/ 1889 h 2317"/>
                <a:gd name="T34" fmla="*/ 1 w 1303"/>
                <a:gd name="T35" fmla="*/ 1834 h 2317"/>
                <a:gd name="T36" fmla="*/ 0 w 1303"/>
                <a:gd name="T37" fmla="*/ 1805 h 2317"/>
                <a:gd name="T38" fmla="*/ 11 w 1303"/>
                <a:gd name="T39" fmla="*/ 1806 h 2317"/>
                <a:gd name="T40" fmla="*/ 79 w 1303"/>
                <a:gd name="T41" fmla="*/ 1806 h 2317"/>
                <a:gd name="T42" fmla="*/ 137 w 1303"/>
                <a:gd name="T43" fmla="*/ 1798 h 2317"/>
                <a:gd name="T44" fmla="*/ 195 w 1303"/>
                <a:gd name="T45" fmla="*/ 1779 h 2317"/>
                <a:gd name="T46" fmla="*/ 234 w 1303"/>
                <a:gd name="T47" fmla="*/ 1754 h 2317"/>
                <a:gd name="T48" fmla="*/ 256 w 1303"/>
                <a:gd name="T49" fmla="*/ 1732 h 2317"/>
                <a:gd name="T50" fmla="*/ 273 w 1303"/>
                <a:gd name="T51" fmla="*/ 1705 h 2317"/>
                <a:gd name="T52" fmla="*/ 284 w 1303"/>
                <a:gd name="T53" fmla="*/ 1670 h 2317"/>
                <a:gd name="T54" fmla="*/ 288 w 1303"/>
                <a:gd name="T55" fmla="*/ 1630 h 2317"/>
                <a:gd name="T56" fmla="*/ 284 w 1303"/>
                <a:gd name="T57" fmla="*/ 1583 h 2317"/>
                <a:gd name="T58" fmla="*/ 279 w 1303"/>
                <a:gd name="T59" fmla="*/ 1556 h 2317"/>
                <a:gd name="T60" fmla="*/ 262 w 1303"/>
                <a:gd name="T61" fmla="*/ 1485 h 2317"/>
                <a:gd name="T62" fmla="*/ 241 w 1303"/>
                <a:gd name="T63" fmla="*/ 1328 h 2317"/>
                <a:gd name="T64" fmla="*/ 229 w 1303"/>
                <a:gd name="T65" fmla="*/ 1158 h 2317"/>
                <a:gd name="T66" fmla="*/ 227 w 1303"/>
                <a:gd name="T67" fmla="*/ 981 h 2317"/>
                <a:gd name="T68" fmla="*/ 236 w 1303"/>
                <a:gd name="T69" fmla="*/ 714 h 2317"/>
                <a:gd name="T70" fmla="*/ 262 w 1303"/>
                <a:gd name="T71" fmla="*/ 390 h 2317"/>
                <a:gd name="T72" fmla="*/ 279 w 1303"/>
                <a:gd name="T73" fmla="*/ 258 h 2317"/>
                <a:gd name="T74" fmla="*/ 281 w 1303"/>
                <a:gd name="T75" fmla="*/ 243 h 2317"/>
                <a:gd name="T76" fmla="*/ 289 w 1303"/>
                <a:gd name="T77" fmla="*/ 214 h 2317"/>
                <a:gd name="T78" fmla="*/ 312 w 1303"/>
                <a:gd name="T79" fmla="*/ 177 h 2317"/>
                <a:gd name="T80" fmla="*/ 358 w 1303"/>
                <a:gd name="T81" fmla="*/ 132 h 2317"/>
                <a:gd name="T82" fmla="*/ 420 w 1303"/>
                <a:gd name="T83" fmla="*/ 96 h 2317"/>
                <a:gd name="T84" fmla="*/ 493 w 1303"/>
                <a:gd name="T85" fmla="*/ 67 h 2317"/>
                <a:gd name="T86" fmla="*/ 575 w 1303"/>
                <a:gd name="T87" fmla="*/ 44 h 2317"/>
                <a:gd name="T88" fmla="*/ 711 w 1303"/>
                <a:gd name="T89" fmla="*/ 19 h 2317"/>
                <a:gd name="T90" fmla="*/ 899 w 1303"/>
                <a:gd name="T91" fmla="*/ 3 h 2317"/>
                <a:gd name="T92" fmla="*/ 1075 w 1303"/>
                <a:gd name="T93" fmla="*/ 0 h 2317"/>
                <a:gd name="T94" fmla="*/ 1271 w 1303"/>
                <a:gd name="T95" fmla="*/ 5 h 2317"/>
                <a:gd name="T96" fmla="*/ 1303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047" y="3095"/>
              <a:ext cx="325" cy="580"/>
            </a:xfrm>
            <a:custGeom>
              <a:avLst/>
              <a:gdLst>
                <a:gd name="T0" fmla="*/ 0 w 1303"/>
                <a:gd name="T1" fmla="*/ 7 h 2317"/>
                <a:gd name="T2" fmla="*/ 0 w 1303"/>
                <a:gd name="T3" fmla="*/ 2306 h 2317"/>
                <a:gd name="T4" fmla="*/ 41 w 1303"/>
                <a:gd name="T5" fmla="*/ 2309 h 2317"/>
                <a:gd name="T6" fmla="*/ 300 w 1303"/>
                <a:gd name="T7" fmla="*/ 2317 h 2317"/>
                <a:gd name="T8" fmla="*/ 470 w 1303"/>
                <a:gd name="T9" fmla="*/ 2311 h 2317"/>
                <a:gd name="T10" fmla="*/ 591 w 1303"/>
                <a:gd name="T11" fmla="*/ 2301 h 2317"/>
                <a:gd name="T12" fmla="*/ 712 w 1303"/>
                <a:gd name="T13" fmla="*/ 2284 h 2317"/>
                <a:gd name="T14" fmla="*/ 833 w 1303"/>
                <a:gd name="T15" fmla="*/ 2259 h 2317"/>
                <a:gd name="T16" fmla="*/ 948 w 1303"/>
                <a:gd name="T17" fmla="*/ 2224 h 2317"/>
                <a:gd name="T18" fmla="*/ 1052 w 1303"/>
                <a:gd name="T19" fmla="*/ 2179 h 2317"/>
                <a:gd name="T20" fmla="*/ 1122 w 1303"/>
                <a:gd name="T21" fmla="*/ 2137 h 2317"/>
                <a:gd name="T22" fmla="*/ 1164 w 1303"/>
                <a:gd name="T23" fmla="*/ 2104 h 2317"/>
                <a:gd name="T24" fmla="*/ 1201 w 1303"/>
                <a:gd name="T25" fmla="*/ 2069 h 2317"/>
                <a:gd name="T26" fmla="*/ 1233 w 1303"/>
                <a:gd name="T27" fmla="*/ 2030 h 2317"/>
                <a:gd name="T28" fmla="*/ 1260 w 1303"/>
                <a:gd name="T29" fmla="*/ 1987 h 2317"/>
                <a:gd name="T30" fmla="*/ 1280 w 1303"/>
                <a:gd name="T31" fmla="*/ 1941 h 2317"/>
                <a:gd name="T32" fmla="*/ 1295 w 1303"/>
                <a:gd name="T33" fmla="*/ 1889 h 2317"/>
                <a:gd name="T34" fmla="*/ 1303 w 1303"/>
                <a:gd name="T35" fmla="*/ 1834 h 2317"/>
                <a:gd name="T36" fmla="*/ 1303 w 1303"/>
                <a:gd name="T37" fmla="*/ 1805 h 2317"/>
                <a:gd name="T38" fmla="*/ 1292 w 1303"/>
                <a:gd name="T39" fmla="*/ 1806 h 2317"/>
                <a:gd name="T40" fmla="*/ 1224 w 1303"/>
                <a:gd name="T41" fmla="*/ 1806 h 2317"/>
                <a:gd name="T42" fmla="*/ 1167 w 1303"/>
                <a:gd name="T43" fmla="*/ 1798 h 2317"/>
                <a:gd name="T44" fmla="*/ 1108 w 1303"/>
                <a:gd name="T45" fmla="*/ 1779 h 2317"/>
                <a:gd name="T46" fmla="*/ 1068 w 1303"/>
                <a:gd name="T47" fmla="*/ 1754 h 2317"/>
                <a:gd name="T48" fmla="*/ 1047 w 1303"/>
                <a:gd name="T49" fmla="*/ 1732 h 2317"/>
                <a:gd name="T50" fmla="*/ 1030 w 1303"/>
                <a:gd name="T51" fmla="*/ 1705 h 2317"/>
                <a:gd name="T52" fmla="*/ 1019 w 1303"/>
                <a:gd name="T53" fmla="*/ 1670 h 2317"/>
                <a:gd name="T54" fmla="*/ 1015 w 1303"/>
                <a:gd name="T55" fmla="*/ 1630 h 2317"/>
                <a:gd name="T56" fmla="*/ 1019 w 1303"/>
                <a:gd name="T57" fmla="*/ 1583 h 2317"/>
                <a:gd name="T58" fmla="*/ 1024 w 1303"/>
                <a:gd name="T59" fmla="*/ 1556 h 2317"/>
                <a:gd name="T60" fmla="*/ 1040 w 1303"/>
                <a:gd name="T61" fmla="*/ 1485 h 2317"/>
                <a:gd name="T62" fmla="*/ 1062 w 1303"/>
                <a:gd name="T63" fmla="*/ 1328 h 2317"/>
                <a:gd name="T64" fmla="*/ 1074 w 1303"/>
                <a:gd name="T65" fmla="*/ 1158 h 2317"/>
                <a:gd name="T66" fmla="*/ 1076 w 1303"/>
                <a:gd name="T67" fmla="*/ 981 h 2317"/>
                <a:gd name="T68" fmla="*/ 1067 w 1303"/>
                <a:gd name="T69" fmla="*/ 714 h 2317"/>
                <a:gd name="T70" fmla="*/ 1040 w 1303"/>
                <a:gd name="T71" fmla="*/ 390 h 2317"/>
                <a:gd name="T72" fmla="*/ 1024 w 1303"/>
                <a:gd name="T73" fmla="*/ 258 h 2317"/>
                <a:gd name="T74" fmla="*/ 1022 w 1303"/>
                <a:gd name="T75" fmla="*/ 243 h 2317"/>
                <a:gd name="T76" fmla="*/ 1014 w 1303"/>
                <a:gd name="T77" fmla="*/ 214 h 2317"/>
                <a:gd name="T78" fmla="*/ 991 w 1303"/>
                <a:gd name="T79" fmla="*/ 177 h 2317"/>
                <a:gd name="T80" fmla="*/ 945 w 1303"/>
                <a:gd name="T81" fmla="*/ 132 h 2317"/>
                <a:gd name="T82" fmla="*/ 883 w 1303"/>
                <a:gd name="T83" fmla="*/ 96 h 2317"/>
                <a:gd name="T84" fmla="*/ 810 w 1303"/>
                <a:gd name="T85" fmla="*/ 67 h 2317"/>
                <a:gd name="T86" fmla="*/ 727 w 1303"/>
                <a:gd name="T87" fmla="*/ 44 h 2317"/>
                <a:gd name="T88" fmla="*/ 592 w 1303"/>
                <a:gd name="T89" fmla="*/ 19 h 2317"/>
                <a:gd name="T90" fmla="*/ 404 w 1303"/>
                <a:gd name="T91" fmla="*/ 3 h 2317"/>
                <a:gd name="T92" fmla="*/ 228 w 1303"/>
                <a:gd name="T93" fmla="*/ 0 h 2317"/>
                <a:gd name="T94" fmla="*/ 32 w 1303"/>
                <a:gd name="T95" fmla="*/ 5 h 2317"/>
                <a:gd name="T96" fmla="*/ 0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053" y="3502"/>
              <a:ext cx="133" cy="84"/>
            </a:xfrm>
            <a:custGeom>
              <a:avLst/>
              <a:gdLst>
                <a:gd name="T0" fmla="*/ 0 w 532"/>
                <a:gd name="T1" fmla="*/ 335 h 335"/>
                <a:gd name="T2" fmla="*/ 0 w 532"/>
                <a:gd name="T3" fmla="*/ 0 h 335"/>
                <a:gd name="T4" fmla="*/ 17 w 532"/>
                <a:gd name="T5" fmla="*/ 0 h 335"/>
                <a:gd name="T6" fmla="*/ 123 w 532"/>
                <a:gd name="T7" fmla="*/ 7 h 335"/>
                <a:gd name="T8" fmla="*/ 216 w 532"/>
                <a:gd name="T9" fmla="*/ 21 h 335"/>
                <a:gd name="T10" fmla="*/ 315 w 532"/>
                <a:gd name="T11" fmla="*/ 48 h 335"/>
                <a:gd name="T12" fmla="*/ 386 w 532"/>
                <a:gd name="T13" fmla="*/ 80 h 335"/>
                <a:gd name="T14" fmla="*/ 429 w 532"/>
                <a:gd name="T15" fmla="*/ 107 h 335"/>
                <a:gd name="T16" fmla="*/ 466 w 532"/>
                <a:gd name="T17" fmla="*/ 140 h 335"/>
                <a:gd name="T18" fmla="*/ 497 w 532"/>
                <a:gd name="T19" fmla="*/ 179 h 335"/>
                <a:gd name="T20" fmla="*/ 519 w 532"/>
                <a:gd name="T21" fmla="*/ 224 h 335"/>
                <a:gd name="T22" fmla="*/ 531 w 532"/>
                <a:gd name="T23" fmla="*/ 277 h 335"/>
                <a:gd name="T24" fmla="*/ 532 w 532"/>
                <a:gd name="T25" fmla="*/ 306 h 335"/>
                <a:gd name="T26" fmla="*/ 0 w 532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2" h="335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909" y="3502"/>
              <a:ext cx="133" cy="84"/>
            </a:xfrm>
            <a:custGeom>
              <a:avLst/>
              <a:gdLst>
                <a:gd name="T0" fmla="*/ 530 w 530"/>
                <a:gd name="T1" fmla="*/ 335 h 335"/>
                <a:gd name="T2" fmla="*/ 530 w 530"/>
                <a:gd name="T3" fmla="*/ 0 h 335"/>
                <a:gd name="T4" fmla="*/ 513 w 530"/>
                <a:gd name="T5" fmla="*/ 0 h 335"/>
                <a:gd name="T6" fmla="*/ 407 w 530"/>
                <a:gd name="T7" fmla="*/ 7 h 335"/>
                <a:gd name="T8" fmla="*/ 314 w 530"/>
                <a:gd name="T9" fmla="*/ 21 h 335"/>
                <a:gd name="T10" fmla="*/ 215 w 530"/>
                <a:gd name="T11" fmla="*/ 48 h 335"/>
                <a:gd name="T12" fmla="*/ 144 w 530"/>
                <a:gd name="T13" fmla="*/ 80 h 335"/>
                <a:gd name="T14" fmla="*/ 101 w 530"/>
                <a:gd name="T15" fmla="*/ 107 h 335"/>
                <a:gd name="T16" fmla="*/ 64 w 530"/>
                <a:gd name="T17" fmla="*/ 140 h 335"/>
                <a:gd name="T18" fmla="*/ 34 w 530"/>
                <a:gd name="T19" fmla="*/ 179 h 335"/>
                <a:gd name="T20" fmla="*/ 12 w 530"/>
                <a:gd name="T21" fmla="*/ 224 h 335"/>
                <a:gd name="T22" fmla="*/ 1 w 530"/>
                <a:gd name="T23" fmla="*/ 277 h 335"/>
                <a:gd name="T24" fmla="*/ 0 w 530"/>
                <a:gd name="T25" fmla="*/ 306 h 335"/>
                <a:gd name="T26" fmla="*/ 530 w 530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335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995" y="3502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995" y="3502"/>
              <a:ext cx="105" cy="37"/>
            </a:xfrm>
            <a:custGeom>
              <a:avLst/>
              <a:gdLst>
                <a:gd name="T0" fmla="*/ 0 w 421"/>
                <a:gd name="T1" fmla="*/ 56 h 147"/>
                <a:gd name="T2" fmla="*/ 5 w 421"/>
                <a:gd name="T3" fmla="*/ 59 h 147"/>
                <a:gd name="T4" fmla="*/ 66 w 421"/>
                <a:gd name="T5" fmla="*/ 91 h 147"/>
                <a:gd name="T6" fmla="*/ 148 w 421"/>
                <a:gd name="T7" fmla="*/ 119 h 147"/>
                <a:gd name="T8" fmla="*/ 215 w 421"/>
                <a:gd name="T9" fmla="*/ 135 h 147"/>
                <a:gd name="T10" fmla="*/ 291 w 421"/>
                <a:gd name="T11" fmla="*/ 146 h 147"/>
                <a:gd name="T12" fmla="*/ 376 w 421"/>
                <a:gd name="T13" fmla="*/ 147 h 147"/>
                <a:gd name="T14" fmla="*/ 421 w 421"/>
                <a:gd name="T15" fmla="*/ 143 h 147"/>
                <a:gd name="T16" fmla="*/ 421 w 421"/>
                <a:gd name="T17" fmla="*/ 0 h 147"/>
                <a:gd name="T18" fmla="*/ 0 w 421"/>
                <a:gd name="T19" fmla="*/ 0 h 147"/>
                <a:gd name="T20" fmla="*/ 0 w 421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7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3792" y="3261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59 h 470"/>
                <a:gd name="T16" fmla="*/ 227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59 h 470"/>
                <a:gd name="T24" fmla="*/ 107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8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8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7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7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4201" y="3261"/>
              <a:ext cx="103" cy="117"/>
            </a:xfrm>
            <a:custGeom>
              <a:avLst/>
              <a:gdLst>
                <a:gd name="T0" fmla="*/ 411 w 411"/>
                <a:gd name="T1" fmla="*/ 235 h 470"/>
                <a:gd name="T2" fmla="*/ 411 w 411"/>
                <a:gd name="T3" fmla="*/ 259 h 470"/>
                <a:gd name="T4" fmla="*/ 402 w 411"/>
                <a:gd name="T5" fmla="*/ 305 h 470"/>
                <a:gd name="T6" fmla="*/ 387 w 411"/>
                <a:gd name="T7" fmla="*/ 347 h 470"/>
                <a:gd name="T8" fmla="*/ 364 w 411"/>
                <a:gd name="T9" fmla="*/ 385 h 470"/>
                <a:gd name="T10" fmla="*/ 336 w 411"/>
                <a:gd name="T11" fmla="*/ 416 h 470"/>
                <a:gd name="T12" fmla="*/ 304 w 411"/>
                <a:gd name="T13" fmla="*/ 442 h 470"/>
                <a:gd name="T14" fmla="*/ 267 w 411"/>
                <a:gd name="T15" fmla="*/ 459 h 470"/>
                <a:gd name="T16" fmla="*/ 227 w 411"/>
                <a:gd name="T17" fmla="*/ 469 h 470"/>
                <a:gd name="T18" fmla="*/ 205 w 411"/>
                <a:gd name="T19" fmla="*/ 470 h 470"/>
                <a:gd name="T20" fmla="*/ 185 w 411"/>
                <a:gd name="T21" fmla="*/ 469 h 470"/>
                <a:gd name="T22" fmla="*/ 144 w 411"/>
                <a:gd name="T23" fmla="*/ 459 h 470"/>
                <a:gd name="T24" fmla="*/ 107 w 411"/>
                <a:gd name="T25" fmla="*/ 442 h 470"/>
                <a:gd name="T26" fmla="*/ 74 w 411"/>
                <a:gd name="T27" fmla="*/ 416 h 470"/>
                <a:gd name="T28" fmla="*/ 46 w 411"/>
                <a:gd name="T29" fmla="*/ 385 h 470"/>
                <a:gd name="T30" fmla="*/ 24 w 411"/>
                <a:gd name="T31" fmla="*/ 347 h 470"/>
                <a:gd name="T32" fmla="*/ 8 w 411"/>
                <a:gd name="T33" fmla="*/ 305 h 470"/>
                <a:gd name="T34" fmla="*/ 1 w 411"/>
                <a:gd name="T35" fmla="*/ 259 h 470"/>
                <a:gd name="T36" fmla="*/ 0 w 411"/>
                <a:gd name="T37" fmla="*/ 235 h 470"/>
                <a:gd name="T38" fmla="*/ 1 w 411"/>
                <a:gd name="T39" fmla="*/ 210 h 470"/>
                <a:gd name="T40" fmla="*/ 8 w 411"/>
                <a:gd name="T41" fmla="*/ 165 h 470"/>
                <a:gd name="T42" fmla="*/ 24 w 411"/>
                <a:gd name="T43" fmla="*/ 123 h 470"/>
                <a:gd name="T44" fmla="*/ 46 w 411"/>
                <a:gd name="T45" fmla="*/ 85 h 470"/>
                <a:gd name="T46" fmla="*/ 74 w 411"/>
                <a:gd name="T47" fmla="*/ 53 h 470"/>
                <a:gd name="T48" fmla="*/ 107 w 411"/>
                <a:gd name="T49" fmla="*/ 28 h 470"/>
                <a:gd name="T50" fmla="*/ 144 w 411"/>
                <a:gd name="T51" fmla="*/ 10 h 470"/>
                <a:gd name="T52" fmla="*/ 185 w 411"/>
                <a:gd name="T53" fmla="*/ 0 h 470"/>
                <a:gd name="T54" fmla="*/ 205 w 411"/>
                <a:gd name="T55" fmla="*/ 0 h 470"/>
                <a:gd name="T56" fmla="*/ 227 w 411"/>
                <a:gd name="T57" fmla="*/ 0 h 470"/>
                <a:gd name="T58" fmla="*/ 267 w 411"/>
                <a:gd name="T59" fmla="*/ 10 h 470"/>
                <a:gd name="T60" fmla="*/ 304 w 411"/>
                <a:gd name="T61" fmla="*/ 28 h 470"/>
                <a:gd name="T62" fmla="*/ 336 w 411"/>
                <a:gd name="T63" fmla="*/ 53 h 470"/>
                <a:gd name="T64" fmla="*/ 364 w 411"/>
                <a:gd name="T65" fmla="*/ 85 h 470"/>
                <a:gd name="T66" fmla="*/ 387 w 411"/>
                <a:gd name="T67" fmla="*/ 123 h 470"/>
                <a:gd name="T68" fmla="*/ 402 w 411"/>
                <a:gd name="T69" fmla="*/ 165 h 470"/>
                <a:gd name="T70" fmla="*/ 411 w 411"/>
                <a:gd name="T71" fmla="*/ 210 h 470"/>
                <a:gd name="T72" fmla="*/ 411 w 411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47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3843" y="3057"/>
              <a:ext cx="409" cy="464"/>
            </a:xfrm>
            <a:custGeom>
              <a:avLst/>
              <a:gdLst>
                <a:gd name="T0" fmla="*/ 1636 w 1637"/>
                <a:gd name="T1" fmla="*/ 567 h 1857"/>
                <a:gd name="T2" fmla="*/ 1618 w 1637"/>
                <a:gd name="T3" fmla="*/ 444 h 1857"/>
                <a:gd name="T4" fmla="*/ 1576 w 1637"/>
                <a:gd name="T5" fmla="*/ 333 h 1857"/>
                <a:gd name="T6" fmla="*/ 1508 w 1637"/>
                <a:gd name="T7" fmla="*/ 234 h 1857"/>
                <a:gd name="T8" fmla="*/ 1413 w 1637"/>
                <a:gd name="T9" fmla="*/ 150 h 1857"/>
                <a:gd name="T10" fmla="*/ 1293 w 1637"/>
                <a:gd name="T11" fmla="*/ 83 h 1857"/>
                <a:gd name="T12" fmla="*/ 1146 w 1637"/>
                <a:gd name="T13" fmla="*/ 35 h 1857"/>
                <a:gd name="T14" fmla="*/ 969 w 1637"/>
                <a:gd name="T15" fmla="*/ 5 h 1857"/>
                <a:gd name="T16" fmla="*/ 819 w 1637"/>
                <a:gd name="T17" fmla="*/ 0 h 1857"/>
                <a:gd name="T18" fmla="*/ 668 w 1637"/>
                <a:gd name="T19" fmla="*/ 5 h 1857"/>
                <a:gd name="T20" fmla="*/ 492 w 1637"/>
                <a:gd name="T21" fmla="*/ 35 h 1857"/>
                <a:gd name="T22" fmla="*/ 344 w 1637"/>
                <a:gd name="T23" fmla="*/ 83 h 1857"/>
                <a:gd name="T24" fmla="*/ 224 w 1637"/>
                <a:gd name="T25" fmla="*/ 150 h 1857"/>
                <a:gd name="T26" fmla="*/ 130 w 1637"/>
                <a:gd name="T27" fmla="*/ 234 h 1857"/>
                <a:gd name="T28" fmla="*/ 61 w 1637"/>
                <a:gd name="T29" fmla="*/ 333 h 1857"/>
                <a:gd name="T30" fmla="*/ 19 w 1637"/>
                <a:gd name="T31" fmla="*/ 444 h 1857"/>
                <a:gd name="T32" fmla="*/ 1 w 1637"/>
                <a:gd name="T33" fmla="*/ 567 h 1857"/>
                <a:gd name="T34" fmla="*/ 0 w 1637"/>
                <a:gd name="T35" fmla="*/ 668 h 1857"/>
                <a:gd name="T36" fmla="*/ 9 w 1637"/>
                <a:gd name="T37" fmla="*/ 992 h 1857"/>
                <a:gd name="T38" fmla="*/ 38 w 1637"/>
                <a:gd name="T39" fmla="*/ 1202 h 1857"/>
                <a:gd name="T40" fmla="*/ 100 w 1637"/>
                <a:gd name="T41" fmla="*/ 1408 h 1857"/>
                <a:gd name="T42" fmla="*/ 205 w 1637"/>
                <a:gd name="T43" fmla="*/ 1594 h 1857"/>
                <a:gd name="T44" fmla="*/ 343 w 1637"/>
                <a:gd name="T45" fmla="*/ 1725 h 1857"/>
                <a:gd name="T46" fmla="*/ 444 w 1637"/>
                <a:gd name="T47" fmla="*/ 1783 h 1857"/>
                <a:gd name="T48" fmla="*/ 563 w 1637"/>
                <a:gd name="T49" fmla="*/ 1827 h 1857"/>
                <a:gd name="T50" fmla="*/ 701 w 1637"/>
                <a:gd name="T51" fmla="*/ 1851 h 1857"/>
                <a:gd name="T52" fmla="*/ 819 w 1637"/>
                <a:gd name="T53" fmla="*/ 1857 h 1857"/>
                <a:gd name="T54" fmla="*/ 936 w 1637"/>
                <a:gd name="T55" fmla="*/ 1851 h 1857"/>
                <a:gd name="T56" fmla="*/ 1075 w 1637"/>
                <a:gd name="T57" fmla="*/ 1827 h 1857"/>
                <a:gd name="T58" fmla="*/ 1193 w 1637"/>
                <a:gd name="T59" fmla="*/ 1783 h 1857"/>
                <a:gd name="T60" fmla="*/ 1294 w 1637"/>
                <a:gd name="T61" fmla="*/ 1725 h 1857"/>
                <a:gd name="T62" fmla="*/ 1432 w 1637"/>
                <a:gd name="T63" fmla="*/ 1594 h 1857"/>
                <a:gd name="T64" fmla="*/ 1538 w 1637"/>
                <a:gd name="T65" fmla="*/ 1408 h 1857"/>
                <a:gd name="T66" fmla="*/ 1600 w 1637"/>
                <a:gd name="T67" fmla="*/ 1202 h 1857"/>
                <a:gd name="T68" fmla="*/ 1629 w 1637"/>
                <a:gd name="T69" fmla="*/ 992 h 1857"/>
                <a:gd name="T70" fmla="*/ 1637 w 1637"/>
                <a:gd name="T71" fmla="*/ 66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7" h="1857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926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90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3 w 178"/>
                <a:gd name="T19" fmla="*/ 117 h 195"/>
                <a:gd name="T20" fmla="*/ 0 w 178"/>
                <a:gd name="T21" fmla="*/ 98 h 195"/>
                <a:gd name="T22" fmla="*/ 3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90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932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8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2 w 53"/>
                <a:gd name="T11" fmla="*/ 38 h 53"/>
                <a:gd name="T12" fmla="*/ 0 w 53"/>
                <a:gd name="T13" fmla="*/ 27 h 53"/>
                <a:gd name="T14" fmla="*/ 2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8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911" y="3231"/>
              <a:ext cx="72" cy="24"/>
            </a:xfrm>
            <a:custGeom>
              <a:avLst/>
              <a:gdLst>
                <a:gd name="T0" fmla="*/ 9 w 289"/>
                <a:gd name="T1" fmla="*/ 88 h 97"/>
                <a:gd name="T2" fmla="*/ 17 w 289"/>
                <a:gd name="T3" fmla="*/ 90 h 97"/>
                <a:gd name="T4" fmla="*/ 36 w 289"/>
                <a:gd name="T5" fmla="*/ 90 h 97"/>
                <a:gd name="T6" fmla="*/ 69 w 289"/>
                <a:gd name="T7" fmla="*/ 81 h 97"/>
                <a:gd name="T8" fmla="*/ 131 w 289"/>
                <a:gd name="T9" fmla="*/ 70 h 97"/>
                <a:gd name="T10" fmla="*/ 194 w 289"/>
                <a:gd name="T11" fmla="*/ 73 h 97"/>
                <a:gd name="T12" fmla="*/ 243 w 289"/>
                <a:gd name="T13" fmla="*/ 85 h 97"/>
                <a:gd name="T14" fmla="*/ 272 w 289"/>
                <a:gd name="T15" fmla="*/ 95 h 97"/>
                <a:gd name="T16" fmla="*/ 276 w 289"/>
                <a:gd name="T17" fmla="*/ 97 h 97"/>
                <a:gd name="T18" fmla="*/ 285 w 289"/>
                <a:gd name="T19" fmla="*/ 91 h 97"/>
                <a:gd name="T20" fmla="*/ 289 w 289"/>
                <a:gd name="T21" fmla="*/ 78 h 97"/>
                <a:gd name="T22" fmla="*/ 288 w 289"/>
                <a:gd name="T23" fmla="*/ 61 h 97"/>
                <a:gd name="T24" fmla="*/ 279 w 289"/>
                <a:gd name="T25" fmla="*/ 42 h 97"/>
                <a:gd name="T26" fmla="*/ 258 w 289"/>
                <a:gd name="T27" fmla="*/ 23 h 97"/>
                <a:gd name="T28" fmla="*/ 227 w 289"/>
                <a:gd name="T29" fmla="*/ 8 h 97"/>
                <a:gd name="T30" fmla="*/ 181 w 289"/>
                <a:gd name="T31" fmla="*/ 0 h 97"/>
                <a:gd name="T32" fmla="*/ 152 w 289"/>
                <a:gd name="T33" fmla="*/ 0 h 97"/>
                <a:gd name="T34" fmla="*/ 126 w 289"/>
                <a:gd name="T35" fmla="*/ 0 h 97"/>
                <a:gd name="T36" fmla="*/ 83 w 289"/>
                <a:gd name="T37" fmla="*/ 6 h 97"/>
                <a:gd name="T38" fmla="*/ 50 w 289"/>
                <a:gd name="T39" fmla="*/ 18 h 97"/>
                <a:gd name="T40" fmla="*/ 26 w 289"/>
                <a:gd name="T41" fmla="*/ 32 h 97"/>
                <a:gd name="T42" fmla="*/ 10 w 289"/>
                <a:gd name="T43" fmla="*/ 48 h 97"/>
                <a:gd name="T44" fmla="*/ 1 w 289"/>
                <a:gd name="T45" fmla="*/ 63 h 97"/>
                <a:gd name="T46" fmla="*/ 0 w 289"/>
                <a:gd name="T47" fmla="*/ 76 h 97"/>
                <a:gd name="T48" fmla="*/ 4 w 289"/>
                <a:gd name="T49" fmla="*/ 86 h 97"/>
                <a:gd name="T50" fmla="*/ 9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128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89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1 w 178"/>
                <a:gd name="T19" fmla="*/ 117 h 195"/>
                <a:gd name="T20" fmla="*/ 0 w 178"/>
                <a:gd name="T21" fmla="*/ 98 h 195"/>
                <a:gd name="T22" fmla="*/ 1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89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4134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1 w 53"/>
                <a:gd name="T3" fmla="*/ 38 h 53"/>
                <a:gd name="T4" fmla="*/ 37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7 w 53"/>
                <a:gd name="T21" fmla="*/ 2 h 53"/>
                <a:gd name="T22" fmla="*/ 51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4112" y="3231"/>
              <a:ext cx="73" cy="24"/>
            </a:xfrm>
            <a:custGeom>
              <a:avLst/>
              <a:gdLst>
                <a:gd name="T0" fmla="*/ 281 w 289"/>
                <a:gd name="T1" fmla="*/ 88 h 97"/>
                <a:gd name="T2" fmla="*/ 273 w 289"/>
                <a:gd name="T3" fmla="*/ 90 h 97"/>
                <a:gd name="T4" fmla="*/ 254 w 289"/>
                <a:gd name="T5" fmla="*/ 90 h 97"/>
                <a:gd name="T6" fmla="*/ 220 w 289"/>
                <a:gd name="T7" fmla="*/ 81 h 97"/>
                <a:gd name="T8" fmla="*/ 158 w 289"/>
                <a:gd name="T9" fmla="*/ 70 h 97"/>
                <a:gd name="T10" fmla="*/ 96 w 289"/>
                <a:gd name="T11" fmla="*/ 73 h 97"/>
                <a:gd name="T12" fmla="*/ 46 w 289"/>
                <a:gd name="T13" fmla="*/ 85 h 97"/>
                <a:gd name="T14" fmla="*/ 18 w 289"/>
                <a:gd name="T15" fmla="*/ 95 h 97"/>
                <a:gd name="T16" fmla="*/ 13 w 289"/>
                <a:gd name="T17" fmla="*/ 97 h 97"/>
                <a:gd name="T18" fmla="*/ 4 w 289"/>
                <a:gd name="T19" fmla="*/ 91 h 97"/>
                <a:gd name="T20" fmla="*/ 0 w 289"/>
                <a:gd name="T21" fmla="*/ 78 h 97"/>
                <a:gd name="T22" fmla="*/ 1 w 289"/>
                <a:gd name="T23" fmla="*/ 61 h 97"/>
                <a:gd name="T24" fmla="*/ 11 w 289"/>
                <a:gd name="T25" fmla="*/ 42 h 97"/>
                <a:gd name="T26" fmla="*/ 31 w 289"/>
                <a:gd name="T27" fmla="*/ 23 h 97"/>
                <a:gd name="T28" fmla="*/ 62 w 289"/>
                <a:gd name="T29" fmla="*/ 8 h 97"/>
                <a:gd name="T30" fmla="*/ 108 w 289"/>
                <a:gd name="T31" fmla="*/ 0 h 97"/>
                <a:gd name="T32" fmla="*/ 138 w 289"/>
                <a:gd name="T33" fmla="*/ 0 h 97"/>
                <a:gd name="T34" fmla="*/ 163 w 289"/>
                <a:gd name="T35" fmla="*/ 0 h 97"/>
                <a:gd name="T36" fmla="*/ 206 w 289"/>
                <a:gd name="T37" fmla="*/ 6 h 97"/>
                <a:gd name="T38" fmla="*/ 240 w 289"/>
                <a:gd name="T39" fmla="*/ 18 h 97"/>
                <a:gd name="T40" fmla="*/ 263 w 289"/>
                <a:gd name="T41" fmla="*/ 32 h 97"/>
                <a:gd name="T42" fmla="*/ 280 w 289"/>
                <a:gd name="T43" fmla="*/ 48 h 97"/>
                <a:gd name="T44" fmla="*/ 288 w 289"/>
                <a:gd name="T45" fmla="*/ 63 h 97"/>
                <a:gd name="T46" fmla="*/ 289 w 289"/>
                <a:gd name="T47" fmla="*/ 76 h 97"/>
                <a:gd name="T48" fmla="*/ 285 w 289"/>
                <a:gd name="T49" fmla="*/ 86 h 97"/>
                <a:gd name="T50" fmla="*/ 281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013" y="3380"/>
              <a:ext cx="70" cy="25"/>
            </a:xfrm>
            <a:custGeom>
              <a:avLst/>
              <a:gdLst>
                <a:gd name="T0" fmla="*/ 140 w 279"/>
                <a:gd name="T1" fmla="*/ 43 h 100"/>
                <a:gd name="T2" fmla="*/ 108 w 279"/>
                <a:gd name="T3" fmla="*/ 41 h 100"/>
                <a:gd name="T4" fmla="*/ 56 w 279"/>
                <a:gd name="T5" fmla="*/ 24 h 100"/>
                <a:gd name="T6" fmla="*/ 20 w 279"/>
                <a:gd name="T7" fmla="*/ 6 h 100"/>
                <a:gd name="T8" fmla="*/ 5 w 279"/>
                <a:gd name="T9" fmla="*/ 0 h 100"/>
                <a:gd name="T10" fmla="*/ 0 w 279"/>
                <a:gd name="T11" fmla="*/ 3 h 100"/>
                <a:gd name="T12" fmla="*/ 0 w 279"/>
                <a:gd name="T13" fmla="*/ 9 h 100"/>
                <a:gd name="T14" fmla="*/ 0 w 279"/>
                <a:gd name="T15" fmla="*/ 22 h 100"/>
                <a:gd name="T16" fmla="*/ 13 w 279"/>
                <a:gd name="T17" fmla="*/ 52 h 100"/>
                <a:gd name="T18" fmla="*/ 34 w 279"/>
                <a:gd name="T19" fmla="*/ 73 h 100"/>
                <a:gd name="T20" fmla="*/ 56 w 279"/>
                <a:gd name="T21" fmla="*/ 86 h 100"/>
                <a:gd name="T22" fmla="*/ 84 w 279"/>
                <a:gd name="T23" fmla="*/ 95 h 100"/>
                <a:gd name="T24" fmla="*/ 119 w 279"/>
                <a:gd name="T25" fmla="*/ 100 h 100"/>
                <a:gd name="T26" fmla="*/ 140 w 279"/>
                <a:gd name="T27" fmla="*/ 100 h 100"/>
                <a:gd name="T28" fmla="*/ 160 w 279"/>
                <a:gd name="T29" fmla="*/ 100 h 100"/>
                <a:gd name="T30" fmla="*/ 196 w 279"/>
                <a:gd name="T31" fmla="*/ 95 h 100"/>
                <a:gd name="T32" fmla="*/ 224 w 279"/>
                <a:gd name="T33" fmla="*/ 86 h 100"/>
                <a:gd name="T34" fmla="*/ 245 w 279"/>
                <a:gd name="T35" fmla="*/ 73 h 100"/>
                <a:gd name="T36" fmla="*/ 267 w 279"/>
                <a:gd name="T37" fmla="*/ 52 h 100"/>
                <a:gd name="T38" fmla="*/ 279 w 279"/>
                <a:gd name="T39" fmla="*/ 22 h 100"/>
                <a:gd name="T40" fmla="*/ 279 w 279"/>
                <a:gd name="T41" fmla="*/ 9 h 100"/>
                <a:gd name="T42" fmla="*/ 279 w 279"/>
                <a:gd name="T43" fmla="*/ 3 h 100"/>
                <a:gd name="T44" fmla="*/ 274 w 279"/>
                <a:gd name="T45" fmla="*/ 0 h 100"/>
                <a:gd name="T46" fmla="*/ 259 w 279"/>
                <a:gd name="T47" fmla="*/ 6 h 100"/>
                <a:gd name="T48" fmla="*/ 224 w 279"/>
                <a:gd name="T49" fmla="*/ 24 h 100"/>
                <a:gd name="T50" fmla="*/ 172 w 279"/>
                <a:gd name="T51" fmla="*/ 41 h 100"/>
                <a:gd name="T52" fmla="*/ 140 w 279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0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4036" y="3460"/>
              <a:ext cx="24" cy="8"/>
            </a:xfrm>
            <a:custGeom>
              <a:avLst/>
              <a:gdLst>
                <a:gd name="T0" fmla="*/ 49 w 97"/>
                <a:gd name="T1" fmla="*/ 15 h 36"/>
                <a:gd name="T2" fmla="*/ 27 w 97"/>
                <a:gd name="T3" fmla="*/ 12 h 36"/>
                <a:gd name="T4" fmla="*/ 8 w 97"/>
                <a:gd name="T5" fmla="*/ 2 h 36"/>
                <a:gd name="T6" fmla="*/ 1 w 97"/>
                <a:gd name="T7" fmla="*/ 0 h 36"/>
                <a:gd name="T8" fmla="*/ 0 w 97"/>
                <a:gd name="T9" fmla="*/ 3 h 36"/>
                <a:gd name="T10" fmla="*/ 1 w 97"/>
                <a:gd name="T11" fmla="*/ 13 h 36"/>
                <a:gd name="T12" fmla="*/ 15 w 97"/>
                <a:gd name="T13" fmla="*/ 28 h 36"/>
                <a:gd name="T14" fmla="*/ 35 w 97"/>
                <a:gd name="T15" fmla="*/ 34 h 36"/>
                <a:gd name="T16" fmla="*/ 49 w 97"/>
                <a:gd name="T17" fmla="*/ 36 h 36"/>
                <a:gd name="T18" fmla="*/ 63 w 97"/>
                <a:gd name="T19" fmla="*/ 34 h 36"/>
                <a:gd name="T20" fmla="*/ 82 w 97"/>
                <a:gd name="T21" fmla="*/ 28 h 36"/>
                <a:gd name="T22" fmla="*/ 96 w 97"/>
                <a:gd name="T23" fmla="*/ 13 h 36"/>
                <a:gd name="T24" fmla="*/ 97 w 97"/>
                <a:gd name="T25" fmla="*/ 3 h 36"/>
                <a:gd name="T26" fmla="*/ 97 w 97"/>
                <a:gd name="T27" fmla="*/ 0 h 36"/>
                <a:gd name="T28" fmla="*/ 91 w 97"/>
                <a:gd name="T29" fmla="*/ 2 h 36"/>
                <a:gd name="T30" fmla="*/ 70 w 97"/>
                <a:gd name="T31" fmla="*/ 12 h 36"/>
                <a:gd name="T32" fmla="*/ 49 w 97"/>
                <a:gd name="T3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6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3992" y="3432"/>
              <a:ext cx="111" cy="18"/>
            </a:xfrm>
            <a:custGeom>
              <a:avLst/>
              <a:gdLst>
                <a:gd name="T0" fmla="*/ 223 w 445"/>
                <a:gd name="T1" fmla="*/ 45 h 73"/>
                <a:gd name="T2" fmla="*/ 172 w 445"/>
                <a:gd name="T3" fmla="*/ 43 h 73"/>
                <a:gd name="T4" fmla="*/ 90 w 445"/>
                <a:gd name="T5" fmla="*/ 28 h 73"/>
                <a:gd name="T6" fmla="*/ 33 w 445"/>
                <a:gd name="T7" fmla="*/ 10 h 73"/>
                <a:gd name="T8" fmla="*/ 3 w 445"/>
                <a:gd name="T9" fmla="*/ 0 h 73"/>
                <a:gd name="T10" fmla="*/ 0 w 445"/>
                <a:gd name="T11" fmla="*/ 3 h 73"/>
                <a:gd name="T12" fmla="*/ 2 w 445"/>
                <a:gd name="T13" fmla="*/ 10 h 73"/>
                <a:gd name="T14" fmla="*/ 21 w 445"/>
                <a:gd name="T15" fmla="*/ 31 h 73"/>
                <a:gd name="T16" fmla="*/ 71 w 445"/>
                <a:gd name="T17" fmla="*/ 55 h 73"/>
                <a:gd name="T18" fmla="*/ 134 w 445"/>
                <a:gd name="T19" fmla="*/ 69 h 73"/>
                <a:gd name="T20" fmla="*/ 189 w 445"/>
                <a:gd name="T21" fmla="*/ 73 h 73"/>
                <a:gd name="T22" fmla="*/ 223 w 445"/>
                <a:gd name="T23" fmla="*/ 73 h 73"/>
                <a:gd name="T24" fmla="*/ 256 w 445"/>
                <a:gd name="T25" fmla="*/ 73 h 73"/>
                <a:gd name="T26" fmla="*/ 311 w 445"/>
                <a:gd name="T27" fmla="*/ 69 h 73"/>
                <a:gd name="T28" fmla="*/ 374 w 445"/>
                <a:gd name="T29" fmla="*/ 55 h 73"/>
                <a:gd name="T30" fmla="*/ 424 w 445"/>
                <a:gd name="T31" fmla="*/ 31 h 73"/>
                <a:gd name="T32" fmla="*/ 443 w 445"/>
                <a:gd name="T33" fmla="*/ 10 h 73"/>
                <a:gd name="T34" fmla="*/ 445 w 445"/>
                <a:gd name="T35" fmla="*/ 3 h 73"/>
                <a:gd name="T36" fmla="*/ 442 w 445"/>
                <a:gd name="T37" fmla="*/ 0 h 73"/>
                <a:gd name="T38" fmla="*/ 412 w 445"/>
                <a:gd name="T39" fmla="*/ 10 h 73"/>
                <a:gd name="T40" fmla="*/ 355 w 445"/>
                <a:gd name="T41" fmla="*/ 28 h 73"/>
                <a:gd name="T42" fmla="*/ 273 w 445"/>
                <a:gd name="T43" fmla="*/ 43 h 73"/>
                <a:gd name="T44" fmla="*/ 223 w 445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3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3890" y="3353"/>
              <a:ext cx="60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4149" y="3353"/>
              <a:ext cx="61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3817" y="3550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1 w 923"/>
                <a:gd name="T7" fmla="*/ 511 h 532"/>
                <a:gd name="T8" fmla="*/ 10 w 923"/>
                <a:gd name="T9" fmla="*/ 468 h 532"/>
                <a:gd name="T10" fmla="*/ 30 w 923"/>
                <a:gd name="T11" fmla="*/ 425 h 532"/>
                <a:gd name="T12" fmla="*/ 58 w 923"/>
                <a:gd name="T13" fmla="*/ 380 h 532"/>
                <a:gd name="T14" fmla="*/ 94 w 923"/>
                <a:gd name="T15" fmla="*/ 335 h 532"/>
                <a:gd name="T16" fmla="*/ 138 w 923"/>
                <a:gd name="T17" fmla="*/ 291 h 532"/>
                <a:gd name="T18" fmla="*/ 190 w 923"/>
                <a:gd name="T19" fmla="*/ 246 h 532"/>
                <a:gd name="T20" fmla="*/ 248 w 923"/>
                <a:gd name="T21" fmla="*/ 204 h 532"/>
                <a:gd name="T22" fmla="*/ 312 w 923"/>
                <a:gd name="T23" fmla="*/ 166 h 532"/>
                <a:gd name="T24" fmla="*/ 380 w 923"/>
                <a:gd name="T25" fmla="*/ 128 h 532"/>
                <a:gd name="T26" fmla="*/ 455 w 923"/>
                <a:gd name="T27" fmla="*/ 95 h 532"/>
                <a:gd name="T28" fmla="*/ 533 w 923"/>
                <a:gd name="T29" fmla="*/ 66 h 532"/>
                <a:gd name="T30" fmla="*/ 615 w 923"/>
                <a:gd name="T31" fmla="*/ 41 h 532"/>
                <a:gd name="T32" fmla="*/ 700 w 923"/>
                <a:gd name="T33" fmla="*/ 21 h 532"/>
                <a:gd name="T34" fmla="*/ 788 w 923"/>
                <a:gd name="T35" fmla="*/ 7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4048" y="3550"/>
              <a:ext cx="230" cy="133"/>
            </a:xfrm>
            <a:custGeom>
              <a:avLst/>
              <a:gdLst>
                <a:gd name="T0" fmla="*/ 0 w 923"/>
                <a:gd name="T1" fmla="*/ 0 h 532"/>
                <a:gd name="T2" fmla="*/ 0 w 923"/>
                <a:gd name="T3" fmla="*/ 532 h 532"/>
                <a:gd name="T4" fmla="*/ 923 w 923"/>
                <a:gd name="T5" fmla="*/ 532 h 532"/>
                <a:gd name="T6" fmla="*/ 923 w 923"/>
                <a:gd name="T7" fmla="*/ 511 h 532"/>
                <a:gd name="T8" fmla="*/ 912 w 923"/>
                <a:gd name="T9" fmla="*/ 468 h 532"/>
                <a:gd name="T10" fmla="*/ 892 w 923"/>
                <a:gd name="T11" fmla="*/ 425 h 532"/>
                <a:gd name="T12" fmla="*/ 864 w 923"/>
                <a:gd name="T13" fmla="*/ 380 h 532"/>
                <a:gd name="T14" fmla="*/ 828 w 923"/>
                <a:gd name="T15" fmla="*/ 335 h 532"/>
                <a:gd name="T16" fmla="*/ 784 w 923"/>
                <a:gd name="T17" fmla="*/ 291 h 532"/>
                <a:gd name="T18" fmla="*/ 732 w 923"/>
                <a:gd name="T19" fmla="*/ 246 h 532"/>
                <a:gd name="T20" fmla="*/ 674 w 923"/>
                <a:gd name="T21" fmla="*/ 204 h 532"/>
                <a:gd name="T22" fmla="*/ 611 w 923"/>
                <a:gd name="T23" fmla="*/ 166 h 532"/>
                <a:gd name="T24" fmla="*/ 542 w 923"/>
                <a:gd name="T25" fmla="*/ 128 h 532"/>
                <a:gd name="T26" fmla="*/ 468 w 923"/>
                <a:gd name="T27" fmla="*/ 95 h 532"/>
                <a:gd name="T28" fmla="*/ 389 w 923"/>
                <a:gd name="T29" fmla="*/ 66 h 532"/>
                <a:gd name="T30" fmla="*/ 307 w 923"/>
                <a:gd name="T31" fmla="*/ 41 h 532"/>
                <a:gd name="T32" fmla="*/ 222 w 923"/>
                <a:gd name="T33" fmla="*/ 21 h 532"/>
                <a:gd name="T34" fmla="*/ 134 w 923"/>
                <a:gd name="T35" fmla="*/ 7 h 532"/>
                <a:gd name="T36" fmla="*/ 45 w 923"/>
                <a:gd name="T37" fmla="*/ 0 h 532"/>
                <a:gd name="T38" fmla="*/ 0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3951" y="3550"/>
              <a:ext cx="97" cy="127"/>
            </a:xfrm>
            <a:custGeom>
              <a:avLst/>
              <a:gdLst>
                <a:gd name="T0" fmla="*/ 385 w 385"/>
                <a:gd name="T1" fmla="*/ 507 h 507"/>
                <a:gd name="T2" fmla="*/ 385 w 385"/>
                <a:gd name="T3" fmla="*/ 0 h 507"/>
                <a:gd name="T4" fmla="*/ 334 w 385"/>
                <a:gd name="T5" fmla="*/ 1 h 507"/>
                <a:gd name="T6" fmla="*/ 235 w 385"/>
                <a:gd name="T7" fmla="*/ 10 h 507"/>
                <a:gd name="T8" fmla="*/ 138 w 385"/>
                <a:gd name="T9" fmla="*/ 27 h 507"/>
                <a:gd name="T10" fmla="*/ 45 w 385"/>
                <a:gd name="T11" fmla="*/ 50 h 507"/>
                <a:gd name="T12" fmla="*/ 0 w 385"/>
                <a:gd name="T13" fmla="*/ 64 h 507"/>
                <a:gd name="T14" fmla="*/ 385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4048" y="3550"/>
              <a:ext cx="96" cy="127"/>
            </a:xfrm>
            <a:custGeom>
              <a:avLst/>
              <a:gdLst>
                <a:gd name="T0" fmla="*/ 0 w 385"/>
                <a:gd name="T1" fmla="*/ 507 h 507"/>
                <a:gd name="T2" fmla="*/ 0 w 385"/>
                <a:gd name="T3" fmla="*/ 0 h 507"/>
                <a:gd name="T4" fmla="*/ 50 w 385"/>
                <a:gd name="T5" fmla="*/ 1 h 507"/>
                <a:gd name="T6" fmla="*/ 149 w 385"/>
                <a:gd name="T7" fmla="*/ 10 h 507"/>
                <a:gd name="T8" fmla="*/ 246 w 385"/>
                <a:gd name="T9" fmla="*/ 27 h 507"/>
                <a:gd name="T10" fmla="*/ 340 w 385"/>
                <a:gd name="T11" fmla="*/ 50 h 507"/>
                <a:gd name="T12" fmla="*/ 385 w 385"/>
                <a:gd name="T13" fmla="*/ 64 h 507"/>
                <a:gd name="T14" fmla="*/ 0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976" y="3550"/>
              <a:ext cx="143" cy="69"/>
            </a:xfrm>
            <a:custGeom>
              <a:avLst/>
              <a:gdLst>
                <a:gd name="T0" fmla="*/ 285 w 570"/>
                <a:gd name="T1" fmla="*/ 0 h 277"/>
                <a:gd name="T2" fmla="*/ 211 w 570"/>
                <a:gd name="T3" fmla="*/ 1 h 277"/>
                <a:gd name="T4" fmla="*/ 68 w 570"/>
                <a:gd name="T5" fmla="*/ 20 h 277"/>
                <a:gd name="T6" fmla="*/ 0 w 570"/>
                <a:gd name="T7" fmla="*/ 35 h 277"/>
                <a:gd name="T8" fmla="*/ 5 w 570"/>
                <a:gd name="T9" fmla="*/ 68 h 277"/>
                <a:gd name="T10" fmla="*/ 26 w 570"/>
                <a:gd name="T11" fmla="*/ 127 h 277"/>
                <a:gd name="T12" fmla="*/ 50 w 570"/>
                <a:gd name="T13" fmla="*/ 167 h 277"/>
                <a:gd name="T14" fmla="*/ 81 w 570"/>
                <a:gd name="T15" fmla="*/ 204 h 277"/>
                <a:gd name="T16" fmla="*/ 123 w 570"/>
                <a:gd name="T17" fmla="*/ 237 h 277"/>
                <a:gd name="T18" fmla="*/ 177 w 570"/>
                <a:gd name="T19" fmla="*/ 262 h 277"/>
                <a:gd name="T20" fmla="*/ 245 w 570"/>
                <a:gd name="T21" fmla="*/ 276 h 277"/>
                <a:gd name="T22" fmla="*/ 285 w 570"/>
                <a:gd name="T23" fmla="*/ 277 h 277"/>
                <a:gd name="T24" fmla="*/ 324 w 570"/>
                <a:gd name="T25" fmla="*/ 276 h 277"/>
                <a:gd name="T26" fmla="*/ 392 w 570"/>
                <a:gd name="T27" fmla="*/ 262 h 277"/>
                <a:gd name="T28" fmla="*/ 446 w 570"/>
                <a:gd name="T29" fmla="*/ 237 h 277"/>
                <a:gd name="T30" fmla="*/ 488 w 570"/>
                <a:gd name="T31" fmla="*/ 204 h 277"/>
                <a:gd name="T32" fmla="*/ 520 w 570"/>
                <a:gd name="T33" fmla="*/ 167 h 277"/>
                <a:gd name="T34" fmla="*/ 543 w 570"/>
                <a:gd name="T35" fmla="*/ 127 h 277"/>
                <a:gd name="T36" fmla="*/ 564 w 570"/>
                <a:gd name="T37" fmla="*/ 68 h 277"/>
                <a:gd name="T38" fmla="*/ 570 w 570"/>
                <a:gd name="T39" fmla="*/ 35 h 277"/>
                <a:gd name="T40" fmla="*/ 501 w 570"/>
                <a:gd name="T41" fmla="*/ 20 h 277"/>
                <a:gd name="T42" fmla="*/ 358 w 570"/>
                <a:gd name="T43" fmla="*/ 1 h 277"/>
                <a:gd name="T44" fmla="*/ 285 w 570"/>
                <a:gd name="T4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277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995" y="3546"/>
              <a:ext cx="105" cy="56"/>
            </a:xfrm>
            <a:custGeom>
              <a:avLst/>
              <a:gdLst>
                <a:gd name="T0" fmla="*/ 0 w 421"/>
                <a:gd name="T1" fmla="*/ 35 h 225"/>
                <a:gd name="T2" fmla="*/ 0 w 421"/>
                <a:gd name="T3" fmla="*/ 41 h 225"/>
                <a:gd name="T4" fmla="*/ 6 w 421"/>
                <a:gd name="T5" fmla="*/ 79 h 225"/>
                <a:gd name="T6" fmla="*/ 17 w 421"/>
                <a:gd name="T7" fmla="*/ 113 h 225"/>
                <a:gd name="T8" fmla="*/ 37 w 421"/>
                <a:gd name="T9" fmla="*/ 148 h 225"/>
                <a:gd name="T10" fmla="*/ 68 w 421"/>
                <a:gd name="T11" fmla="*/ 182 h 225"/>
                <a:gd name="T12" fmla="*/ 113 w 421"/>
                <a:gd name="T13" fmla="*/ 209 h 225"/>
                <a:gd name="T14" fmla="*/ 173 w 421"/>
                <a:gd name="T15" fmla="*/ 224 h 225"/>
                <a:gd name="T16" fmla="*/ 211 w 421"/>
                <a:gd name="T17" fmla="*/ 225 h 225"/>
                <a:gd name="T18" fmla="*/ 248 w 421"/>
                <a:gd name="T19" fmla="*/ 224 h 225"/>
                <a:gd name="T20" fmla="*/ 310 w 421"/>
                <a:gd name="T21" fmla="*/ 209 h 225"/>
                <a:gd name="T22" fmla="*/ 354 w 421"/>
                <a:gd name="T23" fmla="*/ 182 h 225"/>
                <a:gd name="T24" fmla="*/ 385 w 421"/>
                <a:gd name="T25" fmla="*/ 148 h 225"/>
                <a:gd name="T26" fmla="*/ 404 w 421"/>
                <a:gd name="T27" fmla="*/ 113 h 225"/>
                <a:gd name="T28" fmla="*/ 415 w 421"/>
                <a:gd name="T29" fmla="*/ 79 h 225"/>
                <a:gd name="T30" fmla="*/ 421 w 421"/>
                <a:gd name="T31" fmla="*/ 41 h 225"/>
                <a:gd name="T32" fmla="*/ 421 w 421"/>
                <a:gd name="T33" fmla="*/ 35 h 225"/>
                <a:gd name="T34" fmla="*/ 415 w 421"/>
                <a:gd name="T35" fmla="*/ 33 h 225"/>
                <a:gd name="T36" fmla="*/ 344 w 421"/>
                <a:gd name="T37" fmla="*/ 14 h 225"/>
                <a:gd name="T38" fmla="*/ 256 w 421"/>
                <a:gd name="T39" fmla="*/ 2 h 225"/>
                <a:gd name="T40" fmla="*/ 188 w 421"/>
                <a:gd name="T41" fmla="*/ 0 h 225"/>
                <a:gd name="T42" fmla="*/ 114 w 421"/>
                <a:gd name="T43" fmla="*/ 5 h 225"/>
                <a:gd name="T44" fmla="*/ 39 w 421"/>
                <a:gd name="T45" fmla="*/ 21 h 225"/>
                <a:gd name="T46" fmla="*/ 0 w 421"/>
                <a:gd name="T47" fmla="*/ 3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225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906" y="3555"/>
              <a:ext cx="142" cy="128"/>
            </a:xfrm>
            <a:custGeom>
              <a:avLst/>
              <a:gdLst>
                <a:gd name="T0" fmla="*/ 243 w 567"/>
                <a:gd name="T1" fmla="*/ 19 h 511"/>
                <a:gd name="T2" fmla="*/ 243 w 567"/>
                <a:gd name="T3" fmla="*/ 14 h 511"/>
                <a:gd name="T4" fmla="*/ 239 w 567"/>
                <a:gd name="T5" fmla="*/ 9 h 511"/>
                <a:gd name="T6" fmla="*/ 224 w 567"/>
                <a:gd name="T7" fmla="*/ 3 h 511"/>
                <a:gd name="T8" fmla="*/ 189 w 567"/>
                <a:gd name="T9" fmla="*/ 0 h 511"/>
                <a:gd name="T10" fmla="*/ 146 w 567"/>
                <a:gd name="T11" fmla="*/ 6 h 511"/>
                <a:gd name="T12" fmla="*/ 100 w 567"/>
                <a:gd name="T13" fmla="*/ 19 h 511"/>
                <a:gd name="T14" fmla="*/ 56 w 567"/>
                <a:gd name="T15" fmla="*/ 39 h 511"/>
                <a:gd name="T16" fmla="*/ 21 w 567"/>
                <a:gd name="T17" fmla="*/ 67 h 511"/>
                <a:gd name="T18" fmla="*/ 5 w 567"/>
                <a:gd name="T19" fmla="*/ 93 h 511"/>
                <a:gd name="T20" fmla="*/ 0 w 567"/>
                <a:gd name="T21" fmla="*/ 112 h 511"/>
                <a:gd name="T22" fmla="*/ 0 w 567"/>
                <a:gd name="T23" fmla="*/ 123 h 511"/>
                <a:gd name="T24" fmla="*/ 1 w 567"/>
                <a:gd name="T25" fmla="*/ 134 h 511"/>
                <a:gd name="T26" fmla="*/ 7 w 567"/>
                <a:gd name="T27" fmla="*/ 155 h 511"/>
                <a:gd name="T28" fmla="*/ 26 w 567"/>
                <a:gd name="T29" fmla="*/ 186 h 511"/>
                <a:gd name="T30" fmla="*/ 67 w 567"/>
                <a:gd name="T31" fmla="*/ 223 h 511"/>
                <a:gd name="T32" fmla="*/ 119 w 567"/>
                <a:gd name="T33" fmla="*/ 259 h 511"/>
                <a:gd name="T34" fmla="*/ 210 w 567"/>
                <a:gd name="T35" fmla="*/ 305 h 511"/>
                <a:gd name="T36" fmla="*/ 319 w 567"/>
                <a:gd name="T37" fmla="*/ 354 h 511"/>
                <a:gd name="T38" fmla="*/ 354 w 567"/>
                <a:gd name="T39" fmla="*/ 371 h 511"/>
                <a:gd name="T40" fmla="*/ 418 w 567"/>
                <a:gd name="T41" fmla="*/ 410 h 511"/>
                <a:gd name="T42" fmla="*/ 547 w 567"/>
                <a:gd name="T43" fmla="*/ 498 h 511"/>
                <a:gd name="T44" fmla="*/ 565 w 567"/>
                <a:gd name="T45" fmla="*/ 511 h 511"/>
                <a:gd name="T46" fmla="*/ 566 w 567"/>
                <a:gd name="T47" fmla="*/ 508 h 511"/>
                <a:gd name="T48" fmla="*/ 567 w 567"/>
                <a:gd name="T49" fmla="*/ 476 h 511"/>
                <a:gd name="T50" fmla="*/ 559 w 567"/>
                <a:gd name="T51" fmla="*/ 439 h 511"/>
                <a:gd name="T52" fmla="*/ 546 w 567"/>
                <a:gd name="T53" fmla="*/ 411 h 511"/>
                <a:gd name="T54" fmla="*/ 525 w 567"/>
                <a:gd name="T55" fmla="*/ 381 h 511"/>
                <a:gd name="T56" fmla="*/ 492 w 567"/>
                <a:gd name="T57" fmla="*/ 351 h 511"/>
                <a:gd name="T58" fmla="*/ 472 w 567"/>
                <a:gd name="T59" fmla="*/ 337 h 511"/>
                <a:gd name="T60" fmla="*/ 449 w 567"/>
                <a:gd name="T61" fmla="*/ 322 h 511"/>
                <a:gd name="T62" fmla="*/ 406 w 567"/>
                <a:gd name="T63" fmla="*/ 285 h 511"/>
                <a:gd name="T64" fmla="*/ 345 w 567"/>
                <a:gd name="T65" fmla="*/ 218 h 511"/>
                <a:gd name="T66" fmla="*/ 279 w 567"/>
                <a:gd name="T67" fmla="*/ 123 h 511"/>
                <a:gd name="T68" fmla="*/ 250 w 567"/>
                <a:gd name="T69" fmla="*/ 62 h 511"/>
                <a:gd name="T70" fmla="*/ 243 w 567"/>
                <a:gd name="T71" fmla="*/ 29 h 511"/>
                <a:gd name="T72" fmla="*/ 243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47" y="3555"/>
              <a:ext cx="141" cy="128"/>
            </a:xfrm>
            <a:custGeom>
              <a:avLst/>
              <a:gdLst>
                <a:gd name="T0" fmla="*/ 324 w 567"/>
                <a:gd name="T1" fmla="*/ 19 h 511"/>
                <a:gd name="T2" fmla="*/ 324 w 567"/>
                <a:gd name="T3" fmla="*/ 14 h 511"/>
                <a:gd name="T4" fmla="*/ 328 w 567"/>
                <a:gd name="T5" fmla="*/ 9 h 511"/>
                <a:gd name="T6" fmla="*/ 343 w 567"/>
                <a:gd name="T7" fmla="*/ 3 h 511"/>
                <a:gd name="T8" fmla="*/ 378 w 567"/>
                <a:gd name="T9" fmla="*/ 0 h 511"/>
                <a:gd name="T10" fmla="*/ 421 w 567"/>
                <a:gd name="T11" fmla="*/ 6 h 511"/>
                <a:gd name="T12" fmla="*/ 467 w 567"/>
                <a:gd name="T13" fmla="*/ 19 h 511"/>
                <a:gd name="T14" fmla="*/ 511 w 567"/>
                <a:gd name="T15" fmla="*/ 39 h 511"/>
                <a:gd name="T16" fmla="*/ 546 w 567"/>
                <a:gd name="T17" fmla="*/ 67 h 511"/>
                <a:gd name="T18" fmla="*/ 562 w 567"/>
                <a:gd name="T19" fmla="*/ 93 h 511"/>
                <a:gd name="T20" fmla="*/ 567 w 567"/>
                <a:gd name="T21" fmla="*/ 112 h 511"/>
                <a:gd name="T22" fmla="*/ 567 w 567"/>
                <a:gd name="T23" fmla="*/ 123 h 511"/>
                <a:gd name="T24" fmla="*/ 567 w 567"/>
                <a:gd name="T25" fmla="*/ 134 h 511"/>
                <a:gd name="T26" fmla="*/ 561 w 567"/>
                <a:gd name="T27" fmla="*/ 155 h 511"/>
                <a:gd name="T28" fmla="*/ 541 w 567"/>
                <a:gd name="T29" fmla="*/ 186 h 511"/>
                <a:gd name="T30" fmla="*/ 501 w 567"/>
                <a:gd name="T31" fmla="*/ 223 h 511"/>
                <a:gd name="T32" fmla="*/ 448 w 567"/>
                <a:gd name="T33" fmla="*/ 259 h 511"/>
                <a:gd name="T34" fmla="*/ 359 w 567"/>
                <a:gd name="T35" fmla="*/ 305 h 511"/>
                <a:gd name="T36" fmla="*/ 248 w 567"/>
                <a:gd name="T37" fmla="*/ 354 h 511"/>
                <a:gd name="T38" fmla="*/ 213 w 567"/>
                <a:gd name="T39" fmla="*/ 371 h 511"/>
                <a:gd name="T40" fmla="*/ 149 w 567"/>
                <a:gd name="T41" fmla="*/ 410 h 511"/>
                <a:gd name="T42" fmla="*/ 20 w 567"/>
                <a:gd name="T43" fmla="*/ 498 h 511"/>
                <a:gd name="T44" fmla="*/ 2 w 567"/>
                <a:gd name="T45" fmla="*/ 511 h 511"/>
                <a:gd name="T46" fmla="*/ 2 w 567"/>
                <a:gd name="T47" fmla="*/ 508 h 511"/>
                <a:gd name="T48" fmla="*/ 0 w 567"/>
                <a:gd name="T49" fmla="*/ 476 h 511"/>
                <a:gd name="T50" fmla="*/ 9 w 567"/>
                <a:gd name="T51" fmla="*/ 439 h 511"/>
                <a:gd name="T52" fmla="*/ 22 w 567"/>
                <a:gd name="T53" fmla="*/ 411 h 511"/>
                <a:gd name="T54" fmla="*/ 42 w 567"/>
                <a:gd name="T55" fmla="*/ 381 h 511"/>
                <a:gd name="T56" fmla="*/ 75 w 567"/>
                <a:gd name="T57" fmla="*/ 351 h 511"/>
                <a:gd name="T58" fmla="*/ 96 w 567"/>
                <a:gd name="T59" fmla="*/ 337 h 511"/>
                <a:gd name="T60" fmla="*/ 118 w 567"/>
                <a:gd name="T61" fmla="*/ 322 h 511"/>
                <a:gd name="T62" fmla="*/ 162 w 567"/>
                <a:gd name="T63" fmla="*/ 285 h 511"/>
                <a:gd name="T64" fmla="*/ 223 w 567"/>
                <a:gd name="T65" fmla="*/ 218 h 511"/>
                <a:gd name="T66" fmla="*/ 288 w 567"/>
                <a:gd name="T67" fmla="*/ 123 h 511"/>
                <a:gd name="T68" fmla="*/ 317 w 567"/>
                <a:gd name="T69" fmla="*/ 62 h 511"/>
                <a:gd name="T70" fmla="*/ 325 w 567"/>
                <a:gd name="T71" fmla="*/ 29 h 511"/>
                <a:gd name="T72" fmla="*/ 324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779" y="2941"/>
              <a:ext cx="537" cy="626"/>
            </a:xfrm>
            <a:custGeom>
              <a:avLst/>
              <a:gdLst>
                <a:gd name="T0" fmla="*/ 987 w 2149"/>
                <a:gd name="T1" fmla="*/ 1 h 2505"/>
                <a:gd name="T2" fmla="*/ 687 w 2149"/>
                <a:gd name="T3" fmla="*/ 56 h 2505"/>
                <a:gd name="T4" fmla="*/ 453 w 2149"/>
                <a:gd name="T5" fmla="*/ 173 h 2505"/>
                <a:gd name="T6" fmla="*/ 279 w 2149"/>
                <a:gd name="T7" fmla="*/ 340 h 2505"/>
                <a:gd name="T8" fmla="*/ 154 w 2149"/>
                <a:gd name="T9" fmla="*/ 545 h 2505"/>
                <a:gd name="T10" fmla="*/ 72 w 2149"/>
                <a:gd name="T11" fmla="*/ 775 h 2505"/>
                <a:gd name="T12" fmla="*/ 25 w 2149"/>
                <a:gd name="T13" fmla="*/ 1019 h 2505"/>
                <a:gd name="T14" fmla="*/ 1 w 2149"/>
                <a:gd name="T15" fmla="*/ 1323 h 2505"/>
                <a:gd name="T16" fmla="*/ 0 w 2149"/>
                <a:gd name="T17" fmla="*/ 1497 h 2505"/>
                <a:gd name="T18" fmla="*/ 22 w 2149"/>
                <a:gd name="T19" fmla="*/ 1708 h 2505"/>
                <a:gd name="T20" fmla="*/ 66 w 2149"/>
                <a:gd name="T21" fmla="*/ 1895 h 2505"/>
                <a:gd name="T22" fmla="*/ 130 w 2149"/>
                <a:gd name="T23" fmla="*/ 2058 h 2505"/>
                <a:gd name="T24" fmla="*/ 210 w 2149"/>
                <a:gd name="T25" fmla="*/ 2198 h 2505"/>
                <a:gd name="T26" fmla="*/ 323 w 2149"/>
                <a:gd name="T27" fmla="*/ 2338 h 2505"/>
                <a:gd name="T28" fmla="*/ 515 w 2149"/>
                <a:gd name="T29" fmla="*/ 2484 h 2505"/>
                <a:gd name="T30" fmla="*/ 550 w 2149"/>
                <a:gd name="T31" fmla="*/ 2483 h 2505"/>
                <a:gd name="T32" fmla="*/ 418 w 2149"/>
                <a:gd name="T33" fmla="*/ 2168 h 2505"/>
                <a:gd name="T34" fmla="*/ 351 w 2149"/>
                <a:gd name="T35" fmla="*/ 1923 h 2505"/>
                <a:gd name="T36" fmla="*/ 316 w 2149"/>
                <a:gd name="T37" fmla="*/ 1700 h 2505"/>
                <a:gd name="T38" fmla="*/ 310 w 2149"/>
                <a:gd name="T39" fmla="*/ 1462 h 2505"/>
                <a:gd name="T40" fmla="*/ 345 w 2149"/>
                <a:gd name="T41" fmla="*/ 1219 h 2505"/>
                <a:gd name="T42" fmla="*/ 378 w 2149"/>
                <a:gd name="T43" fmla="*/ 1110 h 2505"/>
                <a:gd name="T44" fmla="*/ 461 w 2149"/>
                <a:gd name="T45" fmla="*/ 956 h 2505"/>
                <a:gd name="T46" fmla="*/ 569 w 2149"/>
                <a:gd name="T47" fmla="*/ 855 h 2505"/>
                <a:gd name="T48" fmla="*/ 687 w 2149"/>
                <a:gd name="T49" fmla="*/ 796 h 2505"/>
                <a:gd name="T50" fmla="*/ 837 w 2149"/>
                <a:gd name="T51" fmla="*/ 764 h 2505"/>
                <a:gd name="T52" fmla="*/ 1057 w 2149"/>
                <a:gd name="T53" fmla="*/ 780 h 2505"/>
                <a:gd name="T54" fmla="*/ 1092 w 2149"/>
                <a:gd name="T55" fmla="*/ 780 h 2505"/>
                <a:gd name="T56" fmla="*/ 1312 w 2149"/>
                <a:gd name="T57" fmla="*/ 764 h 2505"/>
                <a:gd name="T58" fmla="*/ 1462 w 2149"/>
                <a:gd name="T59" fmla="*/ 796 h 2505"/>
                <a:gd name="T60" fmla="*/ 1581 w 2149"/>
                <a:gd name="T61" fmla="*/ 855 h 2505"/>
                <a:gd name="T62" fmla="*/ 1688 w 2149"/>
                <a:gd name="T63" fmla="*/ 956 h 2505"/>
                <a:gd name="T64" fmla="*/ 1772 w 2149"/>
                <a:gd name="T65" fmla="*/ 1110 h 2505"/>
                <a:gd name="T66" fmla="*/ 1804 w 2149"/>
                <a:gd name="T67" fmla="*/ 1219 h 2505"/>
                <a:gd name="T68" fmla="*/ 1839 w 2149"/>
                <a:gd name="T69" fmla="*/ 1462 h 2505"/>
                <a:gd name="T70" fmla="*/ 1833 w 2149"/>
                <a:gd name="T71" fmla="*/ 1700 h 2505"/>
                <a:gd name="T72" fmla="*/ 1799 w 2149"/>
                <a:gd name="T73" fmla="*/ 1923 h 2505"/>
                <a:gd name="T74" fmla="*/ 1731 w 2149"/>
                <a:gd name="T75" fmla="*/ 2168 h 2505"/>
                <a:gd name="T76" fmla="*/ 1600 w 2149"/>
                <a:gd name="T77" fmla="*/ 2483 h 2505"/>
                <a:gd name="T78" fmla="*/ 1634 w 2149"/>
                <a:gd name="T79" fmla="*/ 2484 h 2505"/>
                <a:gd name="T80" fmla="*/ 1827 w 2149"/>
                <a:gd name="T81" fmla="*/ 2338 h 2505"/>
                <a:gd name="T82" fmla="*/ 1941 w 2149"/>
                <a:gd name="T83" fmla="*/ 2198 h 2505"/>
                <a:gd name="T84" fmla="*/ 2019 w 2149"/>
                <a:gd name="T85" fmla="*/ 2058 h 2505"/>
                <a:gd name="T86" fmla="*/ 2084 w 2149"/>
                <a:gd name="T87" fmla="*/ 1895 h 2505"/>
                <a:gd name="T88" fmla="*/ 2129 w 2149"/>
                <a:gd name="T89" fmla="*/ 1708 h 2505"/>
                <a:gd name="T90" fmla="*/ 2149 w 2149"/>
                <a:gd name="T91" fmla="*/ 1497 h 2505"/>
                <a:gd name="T92" fmla="*/ 2149 w 2149"/>
                <a:gd name="T93" fmla="*/ 1323 h 2505"/>
                <a:gd name="T94" fmla="*/ 2124 w 2149"/>
                <a:gd name="T95" fmla="*/ 1019 h 2505"/>
                <a:gd name="T96" fmla="*/ 2077 w 2149"/>
                <a:gd name="T97" fmla="*/ 775 h 2505"/>
                <a:gd name="T98" fmla="*/ 1995 w 2149"/>
                <a:gd name="T99" fmla="*/ 545 h 2505"/>
                <a:gd name="T100" fmla="*/ 1871 w 2149"/>
                <a:gd name="T101" fmla="*/ 340 h 2505"/>
                <a:gd name="T102" fmla="*/ 1696 w 2149"/>
                <a:gd name="T103" fmla="*/ 173 h 2505"/>
                <a:gd name="T104" fmla="*/ 1463 w 2149"/>
                <a:gd name="T105" fmla="*/ 56 h 2505"/>
                <a:gd name="T106" fmla="*/ 1162 w 2149"/>
                <a:gd name="T107" fmla="*/ 1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2505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3830" y="3051"/>
              <a:ext cx="459" cy="339"/>
            </a:xfrm>
            <a:custGeom>
              <a:avLst/>
              <a:gdLst>
                <a:gd name="T0" fmla="*/ 1191 w 1834"/>
                <a:gd name="T1" fmla="*/ 490 h 1355"/>
                <a:gd name="T2" fmla="*/ 1180 w 1834"/>
                <a:gd name="T3" fmla="*/ 496 h 1355"/>
                <a:gd name="T4" fmla="*/ 1065 w 1834"/>
                <a:gd name="T5" fmla="*/ 544 h 1355"/>
                <a:gd name="T6" fmla="*/ 924 w 1834"/>
                <a:gd name="T7" fmla="*/ 591 h 1355"/>
                <a:gd name="T8" fmla="*/ 816 w 1834"/>
                <a:gd name="T9" fmla="*/ 616 h 1355"/>
                <a:gd name="T10" fmla="*/ 700 w 1834"/>
                <a:gd name="T11" fmla="*/ 634 h 1355"/>
                <a:gd name="T12" fmla="*/ 580 w 1834"/>
                <a:gd name="T13" fmla="*/ 638 h 1355"/>
                <a:gd name="T14" fmla="*/ 521 w 1834"/>
                <a:gd name="T15" fmla="*/ 633 h 1355"/>
                <a:gd name="T16" fmla="*/ 492 w 1834"/>
                <a:gd name="T17" fmla="*/ 630 h 1355"/>
                <a:gd name="T18" fmla="*/ 437 w 1834"/>
                <a:gd name="T19" fmla="*/ 631 h 1355"/>
                <a:gd name="T20" fmla="*/ 388 w 1834"/>
                <a:gd name="T21" fmla="*/ 641 h 1355"/>
                <a:gd name="T22" fmla="*/ 341 w 1834"/>
                <a:gd name="T23" fmla="*/ 656 h 1355"/>
                <a:gd name="T24" fmla="*/ 301 w 1834"/>
                <a:gd name="T25" fmla="*/ 678 h 1355"/>
                <a:gd name="T26" fmla="*/ 263 w 1834"/>
                <a:gd name="T27" fmla="*/ 705 h 1355"/>
                <a:gd name="T28" fmla="*/ 230 w 1834"/>
                <a:gd name="T29" fmla="*/ 737 h 1355"/>
                <a:gd name="T30" fmla="*/ 200 w 1834"/>
                <a:gd name="T31" fmla="*/ 773 h 1355"/>
                <a:gd name="T32" fmla="*/ 164 w 1834"/>
                <a:gd name="T33" fmla="*/ 832 h 1355"/>
                <a:gd name="T34" fmla="*/ 129 w 1834"/>
                <a:gd name="T35" fmla="*/ 919 h 1355"/>
                <a:gd name="T36" fmla="*/ 109 w 1834"/>
                <a:gd name="T37" fmla="*/ 1009 h 1355"/>
                <a:gd name="T38" fmla="*/ 103 w 1834"/>
                <a:gd name="T39" fmla="*/ 1098 h 1355"/>
                <a:gd name="T40" fmla="*/ 105 w 1834"/>
                <a:gd name="T41" fmla="*/ 1140 h 1355"/>
                <a:gd name="T42" fmla="*/ 0 w 1834"/>
                <a:gd name="T43" fmla="*/ 658 h 1355"/>
                <a:gd name="T44" fmla="*/ 190 w 1834"/>
                <a:gd name="T45" fmla="*/ 278 h 1355"/>
                <a:gd name="T46" fmla="*/ 731 w 1834"/>
                <a:gd name="T47" fmla="*/ 0 h 1355"/>
                <a:gd name="T48" fmla="*/ 1242 w 1834"/>
                <a:gd name="T49" fmla="*/ 24 h 1355"/>
                <a:gd name="T50" fmla="*/ 1484 w 1834"/>
                <a:gd name="T51" fmla="*/ 234 h 1355"/>
                <a:gd name="T52" fmla="*/ 1689 w 1834"/>
                <a:gd name="T53" fmla="*/ 490 h 1355"/>
                <a:gd name="T54" fmla="*/ 1834 w 1834"/>
                <a:gd name="T55" fmla="*/ 658 h 1355"/>
                <a:gd name="T56" fmla="*/ 1764 w 1834"/>
                <a:gd name="T57" fmla="*/ 1177 h 1355"/>
                <a:gd name="T58" fmla="*/ 1617 w 1834"/>
                <a:gd name="T59" fmla="*/ 1355 h 1355"/>
                <a:gd name="T60" fmla="*/ 1621 w 1834"/>
                <a:gd name="T61" fmla="*/ 1334 h 1355"/>
                <a:gd name="T62" fmla="*/ 1631 w 1834"/>
                <a:gd name="T63" fmla="*/ 1196 h 1355"/>
                <a:gd name="T64" fmla="*/ 1626 w 1834"/>
                <a:gd name="T65" fmla="*/ 1068 h 1355"/>
                <a:gd name="T66" fmla="*/ 1606 w 1834"/>
                <a:gd name="T67" fmla="*/ 961 h 1355"/>
                <a:gd name="T68" fmla="*/ 1586 w 1834"/>
                <a:gd name="T69" fmla="*/ 888 h 1355"/>
                <a:gd name="T70" fmla="*/ 1557 w 1834"/>
                <a:gd name="T71" fmla="*/ 815 h 1355"/>
                <a:gd name="T72" fmla="*/ 1517 w 1834"/>
                <a:gd name="T73" fmla="*/ 743 h 1355"/>
                <a:gd name="T74" fmla="*/ 1468 w 1834"/>
                <a:gd name="T75" fmla="*/ 676 h 1355"/>
                <a:gd name="T76" fmla="*/ 1406 w 1834"/>
                <a:gd name="T77" fmla="*/ 613 h 1355"/>
                <a:gd name="T78" fmla="*/ 1332 w 1834"/>
                <a:gd name="T79" fmla="*/ 557 h 1355"/>
                <a:gd name="T80" fmla="*/ 1243 w 1834"/>
                <a:gd name="T81" fmla="*/ 510 h 1355"/>
                <a:gd name="T82" fmla="*/ 1191 w 1834"/>
                <a:gd name="T83" fmla="*/ 49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4" h="1355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7035766" y="4121078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C62B88-285C-4D7C-919F-E8DF17996BA8}"/>
              </a:ext>
            </a:extLst>
          </p:cNvPr>
          <p:cNvSpPr txBox="1"/>
          <p:nvPr/>
        </p:nvSpPr>
        <p:spPr>
          <a:xfrm>
            <a:off x="5671758" y="5352566"/>
            <a:ext cx="190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이주민</a:t>
            </a: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9018" y="505540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PCA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75572" y="1309771"/>
            <a:ext cx="10847587" cy="1292460"/>
            <a:chOff x="675572" y="1309779"/>
            <a:chExt cx="10847587" cy="606923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556FC-F310-4A7E-A3A9-49BF7DBB3881}"/>
                </a:ext>
              </a:extLst>
            </p:cNvPr>
            <p:cNvSpPr txBox="1"/>
            <p:nvPr/>
          </p:nvSpPr>
          <p:spPr>
            <a:xfrm>
              <a:off x="675572" y="1344762"/>
              <a:ext cx="10434455" cy="57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</a:t>
              </a:r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Principal axis</a:t>
              </a: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r>
                <a:rPr lang="ko-KR" altLang="en-US"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사영</a:t>
              </a: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(Z)</a:t>
              </a:r>
            </a:p>
            <a:p>
              <a:pPr algn="just">
                <a:lnSpc>
                  <a:spcPct val="150000"/>
                </a:lnSpc>
              </a:pPr>
              <a:endParaRPr lang="ko-KR" altLang="en-US" sz="2400" dirty="0">
                <a:latin typeface="Verdana" panose="020B0604030504040204" pitchFamily="34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B34E740-425D-47EF-9AA2-8B4880E6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60" y="2112342"/>
            <a:ext cx="10799999" cy="43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3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2692" y="505540"/>
            <a:ext cx="9826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13.2 Independent Component Analysis ( ICA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/>
              <p:nvPr/>
            </p:nvSpPr>
            <p:spPr>
              <a:xfrm>
                <a:off x="5001338" y="1446014"/>
                <a:ext cx="6492004" cy="2600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→</a:t>
                </a:r>
                <a:r>
                  <a:rPr lang="en-US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𝑥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=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𝐴𝑠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→</a:t>
                </a:r>
                <a:r>
                  <a:rPr lang="en-US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𝑠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𝐴</m:t>
                        </m:r>
                      </m:e>
                      <m:sup>
                        <m:r>
                          <a:rPr lang="en-US" altLang="ko-KR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−1</m:t>
                        </m:r>
                      </m:sup>
                    </m:sSup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𝑥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=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𝑊𝑥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38" y="1446014"/>
                <a:ext cx="6492004" cy="2600584"/>
              </a:xfrm>
              <a:prstGeom prst="rect">
                <a:avLst/>
              </a:prstGeom>
              <a:blipFill>
                <a:blip r:embed="rId3"/>
                <a:stretch>
                  <a:fillRect b="-5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C1CB1D66-252A-4923-80FA-A563122E8F36}"/>
                  </a:ext>
                </a:extLst>
              </p:cNvPr>
              <p:cNvSpPr/>
              <p:nvPr/>
            </p:nvSpPr>
            <p:spPr>
              <a:xfrm>
                <a:off x="1148080" y="1798320"/>
                <a:ext cx="873760" cy="838200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C1CB1D66-252A-4923-80FA-A563122E8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80" y="1798320"/>
                <a:ext cx="873760" cy="838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7C1B9716-B79A-4A7D-94B2-11253A272167}"/>
                  </a:ext>
                </a:extLst>
              </p:cNvPr>
              <p:cNvSpPr/>
              <p:nvPr/>
            </p:nvSpPr>
            <p:spPr>
              <a:xfrm>
                <a:off x="1148080" y="2996330"/>
                <a:ext cx="873760" cy="838200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7C1B9716-B79A-4A7D-94B2-11253A272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80" y="2996330"/>
                <a:ext cx="873760" cy="838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024E976-7656-4362-9A08-46651F3F45C5}"/>
                  </a:ext>
                </a:extLst>
              </p:cNvPr>
              <p:cNvSpPr/>
              <p:nvPr/>
            </p:nvSpPr>
            <p:spPr>
              <a:xfrm>
                <a:off x="4053840" y="1814620"/>
                <a:ext cx="873760" cy="838200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024E976-7656-4362-9A08-46651F3F4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840" y="1814620"/>
                <a:ext cx="873760" cy="838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6F1DB6-8F8D-467C-948E-A5733C57CDBC}"/>
                  </a:ext>
                </a:extLst>
              </p:cNvPr>
              <p:cNvSpPr/>
              <p:nvPr/>
            </p:nvSpPr>
            <p:spPr>
              <a:xfrm>
                <a:off x="4053840" y="2996330"/>
                <a:ext cx="873760" cy="838200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6F1DB6-8F8D-467C-948E-A5733C57C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840" y="2996330"/>
                <a:ext cx="873760" cy="838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246257-81B1-4BC0-BBBA-3311DF582479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2021840" y="2217420"/>
            <a:ext cx="2032000" cy="163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FBCA0FA-2247-4CD3-B6A8-43A2893AC418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2021840" y="2217420"/>
            <a:ext cx="2032000" cy="119801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C75D7A-942D-414A-906C-B8FA95060C82}"/>
              </a:ext>
            </a:extLst>
          </p:cNvPr>
          <p:cNvCxnSpPr>
            <a:cxnSpLocks/>
          </p:cNvCxnSpPr>
          <p:nvPr/>
        </p:nvCxnSpPr>
        <p:spPr>
          <a:xfrm>
            <a:off x="2021840" y="3415430"/>
            <a:ext cx="2032000" cy="163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586D29-B3D5-488E-BEA5-D49F57E2D3BA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021840" y="2233720"/>
            <a:ext cx="2032000" cy="118171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26DCA8-AF46-47F6-82F9-423E0BF6DC6B}"/>
                  </a:ext>
                </a:extLst>
              </p:cNvPr>
              <p:cNvSpPr txBox="1"/>
              <p:nvPr/>
            </p:nvSpPr>
            <p:spPr>
              <a:xfrm>
                <a:off x="2560320" y="1981200"/>
                <a:ext cx="873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26DCA8-AF46-47F6-82F9-423E0BF6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1981200"/>
                <a:ext cx="87376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E37DFB-EF5F-453D-A3E7-E70CC854ED6B}"/>
                  </a:ext>
                </a:extLst>
              </p:cNvPr>
              <p:cNvSpPr txBox="1"/>
              <p:nvPr/>
            </p:nvSpPr>
            <p:spPr>
              <a:xfrm>
                <a:off x="2275840" y="2386318"/>
                <a:ext cx="873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E37DFB-EF5F-453D-A3E7-E70CC854E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40" y="2386318"/>
                <a:ext cx="87376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F8CEDF-A43C-46EC-92C4-81D34142DF63}"/>
                  </a:ext>
                </a:extLst>
              </p:cNvPr>
              <p:cNvSpPr txBox="1"/>
              <p:nvPr/>
            </p:nvSpPr>
            <p:spPr>
              <a:xfrm>
                <a:off x="723159" y="4194340"/>
                <a:ext cx="10967880" cy="194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ICA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source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들이 서로 독립적이라는 가정을 최대한 만족할 수 있도록 하는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𝑊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=</a:t>
                </a:r>
                <a:r>
                  <a:rPr lang="en-US" altLang="ko-KR" sz="2800" dirty="0">
                    <a:ea typeface="야놀자 야체 B" panose="02020603020101020101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𝐴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 찾는 것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3F8CEDF-A43C-46EC-92C4-81D34142D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59" y="4194340"/>
                <a:ext cx="10967880" cy="1947328"/>
              </a:xfrm>
              <a:prstGeom prst="rect">
                <a:avLst/>
              </a:prstGeom>
              <a:blipFill>
                <a:blip r:embed="rId10"/>
                <a:stretch>
                  <a:fillRect l="-1167" b="-8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2680" y="505540"/>
            <a:ext cx="9826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13.2 Independent Component Analysis ( ICA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A91CCBC-BF0D-40D9-A062-F05328361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07" y="1574719"/>
            <a:ext cx="8276273" cy="47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5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2683" y="505540"/>
            <a:ext cx="9826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13.2 Independent Component Analysis ( ICA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814599" y="1417780"/>
            <a:ext cx="10708560" cy="194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Central Limit Theorem ( CLT 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모집단으로부터 표본 평균을 무수히 많이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sampling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하면 표본 평균의 분포는 정규분포에 근사함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D2752-107A-4FC8-BBA4-50C1F6C64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3"/>
          <a:stretch/>
        </p:blipFill>
        <p:spPr>
          <a:xfrm>
            <a:off x="2124233" y="3429000"/>
            <a:ext cx="7943533" cy="30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2683" y="505540"/>
            <a:ext cx="9826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13.2 Independent Component Analysis ( ICA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814599" y="1417780"/>
            <a:ext cx="10708560" cy="38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Central Limit Theorem ( CLT 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모집단의 분포와는 상관 없음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모집단이 서로 독립적이라면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여러 모집단에서 추출한 표본이더라도 표본 평균의 분포는 정규 분포에 근사함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선형 조합에 들어가는 독립변수가 많을수록 가우스 분포에 </a:t>
            </a:r>
            <a:r>
              <a:rPr lang="ko-KR" alt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가까워짐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5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2683" y="505540"/>
            <a:ext cx="9826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13.2 Independent Component Analysis ( ICA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/>
              <p:nvPr/>
            </p:nvSpPr>
            <p:spPr>
              <a:xfrm>
                <a:off x="814599" y="1417780"/>
                <a:ext cx="10708560" cy="5315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CLT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의 반대 과정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독립성 가정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9" y="1417780"/>
                <a:ext cx="10708560" cy="5315622"/>
              </a:xfrm>
              <a:prstGeom prst="rect">
                <a:avLst/>
              </a:prstGeom>
              <a:blipFill>
                <a:blip r:embed="rId3"/>
                <a:stretch>
                  <a:fillRect l="-1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76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2683" y="505540"/>
            <a:ext cx="9826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13.2 Independent Component Analysis ( ICA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/>
              <p:nvPr/>
            </p:nvSpPr>
            <p:spPr>
              <a:xfrm>
                <a:off x="814599" y="1417780"/>
                <a:ext cx="10708560" cy="323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ea"/>
                  <a:buAutoNum type="circleNumDbPlain" startAt="2"/>
                </a:pP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비가우시안 가정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s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가 </a:t>
                </a:r>
                <a:r>
                  <a:rPr lang="ko-KR" altLang="en-US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가우시안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분포를 따르면 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s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의 선형결합으로 만들어진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도 </a:t>
                </a:r>
                <a:r>
                  <a:rPr lang="ko-KR" altLang="en-US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가우시안을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따름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그러면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도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ko-KR" altLang="en-US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가우시안이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되기 때문에 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s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로 복원할 정보가 사라짐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9" y="1417780"/>
                <a:ext cx="10708560" cy="3239990"/>
              </a:xfrm>
              <a:prstGeom prst="rect">
                <a:avLst/>
              </a:prstGeom>
              <a:blipFill>
                <a:blip r:embed="rId3"/>
                <a:stretch>
                  <a:fillRect l="-1367" b="-4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86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2683" y="505540"/>
            <a:ext cx="9826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13.2 Independent Component Analysis ( ICA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/>
              <p:nvPr/>
            </p:nvSpPr>
            <p:spPr>
              <a:xfrm>
                <a:off x="814599" y="1458420"/>
                <a:ext cx="10708560" cy="182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Log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likelihood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로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loss function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을 계산하여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w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 구함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9" y="1458420"/>
                <a:ext cx="10708560" cy="1827744"/>
              </a:xfrm>
              <a:prstGeom prst="rect">
                <a:avLst/>
              </a:prstGeom>
              <a:blipFill>
                <a:blip r:embed="rId3"/>
                <a:stretch>
                  <a:fillRect b="-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91E386F-C473-420A-B6C5-81329990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2" y="3320335"/>
            <a:ext cx="8677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2683" y="505540"/>
            <a:ext cx="9826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13.2 Independent Component Analysis ( ICA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/>
              <p:nvPr/>
            </p:nvSpPr>
            <p:spPr>
              <a:xfrm>
                <a:off x="814599" y="1458420"/>
                <a:ext cx="10708560" cy="182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Log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likelihood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로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loss function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을 계산하여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w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 구함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9" y="1458420"/>
                <a:ext cx="10708560" cy="1827744"/>
              </a:xfrm>
              <a:prstGeom prst="rect">
                <a:avLst/>
              </a:prstGeom>
              <a:blipFill>
                <a:blip r:embed="rId3"/>
                <a:stretch>
                  <a:fillRect b="-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91E386F-C473-420A-B6C5-81329990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2" y="3320335"/>
            <a:ext cx="8677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6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8983" y="505540"/>
            <a:ext cx="5734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13.3 Slow Feature Analysis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/>
              <p:nvPr/>
            </p:nvSpPr>
            <p:spPr>
              <a:xfrm>
                <a:off x="814599" y="1458420"/>
                <a:ext cx="10708560" cy="403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Slow principle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가장 중요한 정보는 가장 천천히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부드럽게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변하는 것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→</a:t>
                </a:r>
                <a:r>
                  <a:rPr lang="en-US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 </a:t>
                </a:r>
                <a:r>
                  <a:rPr lang="ko-KR" altLang="en-US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비용함수에 다음 시간 항 추가</a:t>
                </a:r>
                <a:endParaRPr lang="en-US" altLang="ko-KR" sz="2800" b="0" i="0" dirty="0">
                  <a:effectLst/>
                  <a:latin typeface="Univers" panose="020B0503020202020204" pitchFamily="34" charset="0"/>
                  <a:ea typeface="야놀자 야체 B" panose="02020603020101020101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𝜆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ko-KR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𝐿</m:t>
                        </m:r>
                        <m:r>
                          <a:rPr lang="en-US" altLang="ko-KR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effectLst/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effectLst/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𝑓</m:t>
                            </m:r>
                            <m:r>
                              <a:rPr lang="en-US" altLang="ko-KR" sz="2800" b="0" i="1" smtClean="0">
                                <a:effectLst/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effectLst/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b="0" i="1" smtClean="0">
                                    <a:effectLst/>
                                    <a:latin typeface="Cambria Math" panose="02040503050406030204" pitchFamily="18" charset="0"/>
                                    <a:ea typeface="야놀자 야체 B" panose="0202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effectLst/>
                                    <a:latin typeface="Cambria Math" panose="02040503050406030204" pitchFamily="18" charset="0"/>
                                    <a:ea typeface="야놀자 야체 B" panose="02020603020101020101"/>
                                  </a:rPr>
                                  <m:t>𝑡</m:t>
                                </m:r>
                                <m:r>
                                  <a:rPr lang="en-US" altLang="ko-KR" sz="2800" b="0" i="1" smtClean="0">
                                    <a:effectLst/>
                                    <a:latin typeface="Cambria Math" panose="02040503050406030204" pitchFamily="18" charset="0"/>
                                    <a:ea typeface="야놀자 야체 B" panose="02020603020101020101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sSupPr>
                      <m:e>
                        <m:r>
                          <a:rPr lang="en-US" altLang="ko-KR" sz="2800" b="0" i="1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(</m:t>
                        </m:r>
                        <m:r>
                          <a:rPr lang="en-US" altLang="ko-KR" sz="2800" b="0" i="1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𝑡</m:t>
                        </m:r>
                        <m:r>
                          <a:rPr lang="en-US" altLang="ko-KR" sz="2800" b="0" i="1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)</m:t>
                        </m:r>
                      </m:sup>
                    </m:sSup>
                    <m:r>
                      <a:rPr lang="en-US" altLang="ko-KR" sz="2800" b="0" i="1" dirty="0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)=</m:t>
                    </m:r>
                    <m:func>
                      <m:funcPr>
                        <m:ctrlPr>
                          <a:rPr lang="en-US" altLang="ko-KR" sz="2800" b="0" i="1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altLang="ko-KR" sz="2800" b="0" i="1" dirty="0" smtClean="0">
                                <a:effectLst/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effectLst/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effectLst/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b="0" i="1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(</m:t>
                        </m:r>
                        <m:r>
                          <a:rPr lang="en-US" altLang="ko-KR" sz="2800" b="0" i="1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𝑓</m:t>
                        </m:r>
                        <m:r>
                          <a:rPr lang="en-US" altLang="ko-KR" sz="2800" b="0" i="1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altLang="ko-KR" sz="2800" b="0" i="1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</m:ctrlPr>
                          </m:sSup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(</m:t>
                            </m:r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𝑡</m:t>
                            </m:r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+1)</m:t>
                            </m:r>
                          </m:sup>
                        </m:sSup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)</m:t>
                        </m:r>
                      </m:e>
                      <m:sub>
                        <m:r>
                          <a:rPr lang="en-US" altLang="ko-KR" sz="2800" b="0" i="1" dirty="0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𝑖</m:t>
                        </m:r>
                      </m:sub>
                    </m:sSub>
                    <m:r>
                      <a:rPr lang="en-US" altLang="ko-KR" sz="2800" b="0" i="1" dirty="0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−</m:t>
                    </m:r>
                    <m:sSub>
                      <m:sSubPr>
                        <m:ctrlPr>
                          <a:rPr lang="en-US" altLang="ko-KR" sz="2800" i="1" dirty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𝑓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</m:ctrlPr>
                          </m:sSup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(</m:t>
                            </m:r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𝑡</m:t>
                            </m:r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  <a:ea typeface="야놀자 야체 B" panose="02020603020101020101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)</m:t>
                        </m:r>
                      </m:e>
                      <m:sub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sSup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)</m:t>
                        </m:r>
                      </m:e>
                      <m:sup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800" dirty="0">
                  <a:latin typeface="Univers" panose="020B0503020202020204" pitchFamily="34" charset="0"/>
                  <a:ea typeface="야놀자 야체 B" panose="02020603020101020101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b="0" i="0" dirty="0">
                  <a:effectLst/>
                  <a:latin typeface="Univers" panose="020B0503020202020204" pitchFamily="34" charset="0"/>
                  <a:ea typeface="야놀자 야체 B" panose="02020603020101020101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9" y="1458420"/>
                <a:ext cx="10708560" cy="4039183"/>
              </a:xfrm>
              <a:prstGeom prst="rect">
                <a:avLst/>
              </a:prstGeom>
              <a:blipFill>
                <a:blip r:embed="rId3"/>
                <a:stretch>
                  <a:fillRect l="-1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81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8278" y="505540"/>
            <a:ext cx="50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 Linear factor model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609310" y="3929380"/>
            <a:ext cx="10913849" cy="260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Linear</a:t>
            </a:r>
            <a:r>
              <a:rPr lang="ko-KR" altLang="en-US" sz="2800" dirty="0">
                <a:latin typeface="Univers" panose="020B0503020202020204" pitchFamily="34" charset="0"/>
                <a:ea typeface="야놀자 야체 B" panose="02020603020101020101"/>
              </a:rPr>
              <a:t> </a:t>
            </a: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factor</a:t>
            </a:r>
            <a:r>
              <a:rPr lang="ko-KR" altLang="en-US" sz="2800" dirty="0">
                <a:latin typeface="Univers" panose="020B0503020202020204" pitchFamily="34" charset="0"/>
                <a:ea typeface="야놀자 야체 B" panose="02020603020101020101"/>
              </a:rPr>
              <a:t> </a:t>
            </a: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model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dirty="0">
                <a:effectLst/>
                <a:latin typeface="Univers" panose="020B0503020202020204" pitchFamily="34" charset="0"/>
                <a:ea typeface="야놀자 야체 B" panose="02020603020101020101"/>
              </a:rPr>
              <a:t>: </a:t>
            </a:r>
            <a:r>
              <a:rPr lang="ko-KR" altLang="en-US" sz="2800" b="0" i="0" dirty="0">
                <a:effectLst/>
                <a:latin typeface="Univers" panose="020B0503020202020204" pitchFamily="34" charset="0"/>
                <a:ea typeface="야놀자 야체 B" panose="02020603020101020101"/>
              </a:rPr>
              <a:t>관찰한 데이터를 선형 연산을 통해 </a:t>
            </a:r>
            <a:r>
              <a:rPr lang="en-US" altLang="ko-KR" sz="2800" b="0" i="0" dirty="0">
                <a:effectLst/>
                <a:latin typeface="Univers" panose="020B0503020202020204" pitchFamily="34" charset="0"/>
                <a:ea typeface="야놀자 야체 B" panose="02020603020101020101"/>
              </a:rPr>
              <a:t>factor</a:t>
            </a:r>
            <a:r>
              <a:rPr lang="ko-KR" altLang="en-US" sz="2800" dirty="0">
                <a:latin typeface="Univers" panose="020B0503020202020204" pitchFamily="34" charset="0"/>
                <a:ea typeface="야놀자 야체 B" panose="02020603020101020101"/>
              </a:rPr>
              <a:t>로 변환하는 방법</a:t>
            </a:r>
            <a:endParaRPr lang="en-US" altLang="ko-KR" sz="2800" dirty="0">
              <a:latin typeface="Univers" panose="020B0503020202020204" pitchFamily="34" charset="0"/>
              <a:ea typeface="야놀자 야체 B" panose="02020603020101020101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2800" b="0" i="0" dirty="0">
                <a:effectLst/>
                <a:latin typeface="Univers" panose="020B0503020202020204" pitchFamily="34" charset="0"/>
                <a:ea typeface="야놀자 야체 B" panose="02020603020101020101"/>
              </a:rPr>
              <a:t>→</a:t>
            </a:r>
            <a:r>
              <a:rPr lang="en-US" altLang="ko-KR" sz="2800" b="0" i="0" dirty="0">
                <a:effectLst/>
                <a:latin typeface="Univers" panose="020B0503020202020204" pitchFamily="34" charset="0"/>
                <a:ea typeface="야놀자 야체 B" panose="02020603020101020101"/>
              </a:rPr>
              <a:t> </a:t>
            </a:r>
            <a:r>
              <a:rPr lang="ko-KR" altLang="en-US" sz="2800" b="0" i="0" dirty="0">
                <a:effectLst/>
                <a:latin typeface="Univers" panose="020B0503020202020204" pitchFamily="34" charset="0"/>
                <a:ea typeface="야놀자 야체 B" panose="02020603020101020101"/>
              </a:rPr>
              <a:t>데이터의 잠재적인 특성을 파악할 수 있음</a:t>
            </a:r>
            <a:endParaRPr lang="en-US" altLang="ko-KR" sz="2800" b="0" i="0" dirty="0">
              <a:effectLst/>
              <a:latin typeface="Univers" panose="020B0503020202020204" pitchFamily="34" charset="0"/>
              <a:ea typeface="야놀자 야체 B" panose="02020603020101020101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    ( feature </a:t>
            </a:r>
            <a:r>
              <a:rPr lang="ko-KR" altLang="en-US" sz="2800" dirty="0">
                <a:latin typeface="Univers" panose="020B0503020202020204" pitchFamily="34" charset="0"/>
                <a:ea typeface="야놀자 야체 B" panose="02020603020101020101"/>
              </a:rPr>
              <a:t>크기 </a:t>
            </a: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: h &lt; x )</a:t>
            </a:r>
            <a:endParaRPr lang="ko-KR" altLang="ko-KR" sz="2800" b="0" i="0" dirty="0">
              <a:effectLst/>
              <a:latin typeface="Univers" panose="020B0503020202020204" pitchFamily="34" charset="0"/>
              <a:ea typeface="야놀자 야체 B" panose="0202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67F393-8217-43A3-B661-17DC9624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0" y="1476621"/>
            <a:ext cx="6029325" cy="2438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0179272-C920-442D-9585-909AEC721AA6}"/>
              </a:ext>
            </a:extLst>
          </p:cNvPr>
          <p:cNvCxnSpPr>
            <a:cxnSpLocks/>
          </p:cNvCxnSpPr>
          <p:nvPr/>
        </p:nvCxnSpPr>
        <p:spPr>
          <a:xfrm>
            <a:off x="6228080" y="2738121"/>
            <a:ext cx="524405" cy="143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3E7C3D-D536-4FEB-B32A-3FA51E22FD4F}"/>
              </a:ext>
            </a:extLst>
          </p:cNvPr>
          <p:cNvSpPr txBox="1"/>
          <p:nvPr/>
        </p:nvSpPr>
        <p:spPr>
          <a:xfrm>
            <a:off x="6929120" y="1402080"/>
            <a:ext cx="4541810" cy="2601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effectLst/>
                <a:latin typeface="Univers" panose="020B0503020202020204" pitchFamily="34" charset="0"/>
                <a:ea typeface="야놀자 야체 B" panose="02020603020101020101"/>
              </a:rPr>
              <a:t>Factor = latent variable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             = hidden variable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: </a:t>
            </a:r>
            <a:r>
              <a:rPr lang="ko-KR" altLang="en-US" sz="2800" dirty="0">
                <a:latin typeface="Univers" panose="020B0503020202020204" pitchFamily="34" charset="0"/>
                <a:ea typeface="야놀자 야체 B" panose="02020603020101020101"/>
              </a:rPr>
              <a:t>현상에선 관찰되지 않는 </a:t>
            </a:r>
            <a:endParaRPr lang="en-US" altLang="ko-KR" sz="2800" dirty="0">
              <a:latin typeface="Univers" panose="020B0503020202020204" pitchFamily="34" charset="0"/>
              <a:ea typeface="야놀자 야체 B" panose="02020603020101020101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  </a:t>
            </a:r>
            <a:r>
              <a:rPr lang="ko-KR" altLang="en-US" sz="2800" dirty="0">
                <a:latin typeface="Univers" panose="020B0503020202020204" pitchFamily="34" charset="0"/>
                <a:ea typeface="야놀자 야체 B" panose="02020603020101020101"/>
              </a:rPr>
              <a:t>현상을 일으키는 원인</a:t>
            </a: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 </a:t>
            </a:r>
            <a:endParaRPr lang="en-US" altLang="ko-KR" sz="2800" dirty="0">
              <a:effectLst/>
              <a:latin typeface="Univers" panose="020B0503020202020204" pitchFamily="34" charset="0"/>
              <a:ea typeface="야놀자 야체 B" panose="0202060302010102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2927F-602C-41DA-8B4D-0AEAD015C259}"/>
              </a:ext>
            </a:extLst>
          </p:cNvPr>
          <p:cNvSpPr txBox="1"/>
          <p:nvPr/>
        </p:nvSpPr>
        <p:spPr>
          <a:xfrm>
            <a:off x="5902960" y="2550160"/>
            <a:ext cx="221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9793459-4092-4ADA-962A-007B591490F5}"/>
              </a:ext>
            </a:extLst>
          </p:cNvPr>
          <p:cNvSpPr/>
          <p:nvPr/>
        </p:nvSpPr>
        <p:spPr>
          <a:xfrm>
            <a:off x="5852160" y="2550160"/>
            <a:ext cx="375920" cy="355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39A90-4137-4B8D-95E2-8A2C1F3B7AAB}"/>
              </a:ext>
            </a:extLst>
          </p:cNvPr>
          <p:cNvSpPr txBox="1"/>
          <p:nvPr/>
        </p:nvSpPr>
        <p:spPr>
          <a:xfrm>
            <a:off x="3573172" y="3375231"/>
            <a:ext cx="368908" cy="3759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705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0392" y="505540"/>
            <a:ext cx="4131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13.4 sparse coding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/>
              <p:nvPr/>
            </p:nvSpPr>
            <p:spPr>
              <a:xfrm>
                <a:off x="814599" y="1326340"/>
                <a:ext cx="10708560" cy="5208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Complete vs Overcomplete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야놀자 야체 B" panose="02020603020101020101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야놀자 야체 B" panose="02020603020101020101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야놀자 야체 B" panose="02020603020101020101"/>
                        </a:rPr>
                        <m:t>𝐴𝑠</m:t>
                      </m:r>
                    </m:oMath>
                  </m:oMathPara>
                </a14:m>
                <a:endParaRPr lang="en-US" altLang="ko-KR" sz="2800" dirty="0">
                  <a:latin typeface="Univers" panose="020B0503020202020204" pitchFamily="34" charset="0"/>
                  <a:ea typeface="야놀자 야체 B" panose="02020603020101020101"/>
                </a:endParaRPr>
              </a:p>
              <a:p>
                <a:pPr marL="514350" indent="-51435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Complete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: </a:t>
                </a:r>
                <a:r>
                  <a:rPr lang="ko-KR" altLang="en-US" sz="2800" dirty="0">
                    <a:latin typeface="Univers" panose="020B0503020202020204" pitchFamily="34" charset="0"/>
                    <a:ea typeface="야놀자 야체 B" panose="02020603020101020101"/>
                  </a:rPr>
                  <a:t>표현하고자 하는 데이터 </a:t>
                </a:r>
                <a:r>
                  <a:rPr lang="en-US" altLang="ko-KR" sz="2800" dirty="0">
                    <a:latin typeface="Univers" panose="020B0503020202020204" pitchFamily="34" charset="0"/>
                    <a:ea typeface="야놀자 야체 B" panose="02020603020101020101"/>
                  </a:rPr>
                  <a:t>x</a:t>
                </a:r>
                <a:r>
                  <a:rPr lang="ko-KR" altLang="en-US" sz="2800" dirty="0">
                    <a:latin typeface="Univers" panose="020B0503020202020204" pitchFamily="34" charset="0"/>
                    <a:ea typeface="야놀자 야체 B" panose="02020603020101020101"/>
                  </a:rPr>
                  <a:t>를 </a:t>
                </a:r>
                <a:r>
                  <a:rPr lang="en-US" altLang="ko-KR" sz="2800" dirty="0">
                    <a:latin typeface="Univers" panose="020B0503020202020204" pitchFamily="34" charset="0"/>
                    <a:ea typeface="야놀자 야체 B" panose="02020603020101020101"/>
                  </a:rPr>
                  <a:t>basis function</a:t>
                </a:r>
                <a:r>
                  <a:rPr lang="ko-KR" altLang="en-US" sz="2800" dirty="0">
                    <a:latin typeface="Univers" panose="020B0503020202020204" pitchFamily="34" charset="0"/>
                    <a:ea typeface="야놀자 야체 B" panose="02020603020101020101"/>
                  </a:rPr>
                  <a:t>의 선형결합 </a:t>
                </a:r>
                <a:r>
                  <a:rPr lang="en-US" altLang="ko-KR" sz="2800" dirty="0">
                    <a:latin typeface="Univers" panose="020B0503020202020204" pitchFamily="34" charset="0"/>
                    <a:ea typeface="야놀자 야체 B" panose="02020603020101020101"/>
                  </a:rPr>
                  <a:t>A</a:t>
                </a:r>
                <a:r>
                  <a:rPr lang="ko-KR" altLang="en-US" sz="2800" dirty="0">
                    <a:latin typeface="Univers" panose="020B0503020202020204" pitchFamily="34" charset="0"/>
                    <a:ea typeface="야놀자 야체 B" panose="02020603020101020101"/>
                  </a:rPr>
                  <a:t>로 표현할 때</a:t>
                </a:r>
                <a:r>
                  <a:rPr lang="en-US" altLang="ko-KR" sz="2800" dirty="0">
                    <a:latin typeface="Univers" panose="020B0503020202020204" pitchFamily="34" charset="0"/>
                    <a:ea typeface="야놀자 야체 B" panose="02020603020101020101"/>
                  </a:rPr>
                  <a:t>, </a:t>
                </a:r>
                <a:r>
                  <a:rPr lang="ko-KR" altLang="en-US" sz="2800" dirty="0">
                    <a:latin typeface="Univers" panose="020B0503020202020204" pitchFamily="34" charset="0"/>
                    <a:ea typeface="야놀자 야체 B" panose="02020603020101020101"/>
                  </a:rPr>
                  <a:t>그 둘의 차원이 같은 경우 </a:t>
                </a:r>
                <a:endParaRPr lang="en-US" altLang="ko-KR" sz="2800" b="0" i="0" dirty="0">
                  <a:effectLst/>
                  <a:latin typeface="Univers" panose="020B0503020202020204" pitchFamily="34" charset="0"/>
                  <a:ea typeface="야놀자 야체 B" panose="02020603020101020101"/>
                </a:endParaRP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Ⅹ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가 정해지면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는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를 표현하는 유일한 벡터가 됨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fourier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, wavelet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9" y="1326340"/>
                <a:ext cx="10708560" cy="5208285"/>
              </a:xfrm>
              <a:prstGeom prst="rect">
                <a:avLst/>
              </a:prstGeom>
              <a:blipFill>
                <a:blip r:embed="rId3"/>
                <a:stretch>
                  <a:fillRect l="-1367" r="-456" b="-2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45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0392" y="505540"/>
            <a:ext cx="4131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13.4 sparse coding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814599" y="1458420"/>
            <a:ext cx="10708560" cy="2590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sz="2800" b="0" i="0" dirty="0">
                <a:effectLst/>
                <a:latin typeface="Univers" panose="020B0503020202020204" pitchFamily="34" charset="0"/>
                <a:ea typeface="야놀자 야체 B" panose="02020603020101020101"/>
              </a:rPr>
              <a:t>Overcomplete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: </a:t>
            </a:r>
            <a:r>
              <a:rPr lang="ko-KR" altLang="en-US" sz="2800" dirty="0">
                <a:latin typeface="Univers" panose="020B0503020202020204" pitchFamily="34" charset="0"/>
                <a:ea typeface="야놀자 야체 B" panose="02020603020101020101"/>
              </a:rPr>
              <a:t>데이터를 </a:t>
            </a:r>
            <a:r>
              <a:rPr lang="en-US" altLang="ko-KR" sz="2800" dirty="0">
                <a:latin typeface="Univers" panose="020B0503020202020204" pitchFamily="34" charset="0"/>
                <a:ea typeface="야놀자 야체 B" panose="02020603020101020101"/>
              </a:rPr>
              <a:t>compact</a:t>
            </a:r>
            <a:r>
              <a:rPr lang="ko-KR" altLang="en-US" sz="2800" dirty="0">
                <a:latin typeface="Univers" panose="020B0503020202020204" pitchFamily="34" charset="0"/>
                <a:ea typeface="야놀자 야체 B" panose="02020603020101020101"/>
              </a:rPr>
              <a:t>하게  표현하는 방법</a:t>
            </a:r>
            <a:endParaRPr lang="en-US" altLang="ko-KR" sz="2800" b="0" i="0" dirty="0">
              <a:effectLst/>
              <a:latin typeface="Univers" panose="020B0503020202020204" pitchFamily="34" charset="0"/>
              <a:ea typeface="야놀자 야체 B" panose="02020603020101020101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Auto – encoder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387F60-34A7-430E-9BAF-D3A25574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456" y="2733677"/>
            <a:ext cx="7179945" cy="37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0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0392" y="505540"/>
            <a:ext cx="4131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13.4 sparse coding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/>
              <p:nvPr/>
            </p:nvSpPr>
            <p:spPr>
              <a:xfrm>
                <a:off x="814599" y="1458420"/>
                <a:ext cx="10708560" cy="3269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ea"/>
                  <a:buAutoNum type="circleNumDbPlain" startAt="2"/>
                </a:pPr>
                <a:endParaRPr lang="en-US" altLang="ko-KR" sz="2800" b="0" i="0" dirty="0">
                  <a:effectLst/>
                  <a:latin typeface="Univers" panose="020B0503020202020204" pitchFamily="34" charset="0"/>
                  <a:ea typeface="야놀자 야체 B" panose="02020603020101020101"/>
                </a:endParaRPr>
              </a:p>
              <a:p>
                <a:pPr marL="514350" indent="-514350">
                  <a:lnSpc>
                    <a:spcPct val="150000"/>
                  </a:lnSpc>
                  <a:buFont typeface="+mj-ea"/>
                  <a:buAutoNum type="circleNumDbPlain" startAt="2"/>
                </a:pPr>
                <a:r>
                  <a:rPr lang="en-US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Overcomplete</a:t>
                </a: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Sparse coding</a:t>
                </a:r>
                <a:endParaRPr lang="en-US" altLang="ko-KR" sz="2800" dirty="0">
                  <a:latin typeface="Univers" panose="020B0503020202020204" pitchFamily="34" charset="0"/>
                  <a:ea typeface="야놀자 야체 B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: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Ⅹ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9" y="1458420"/>
                <a:ext cx="10708560" cy="3269293"/>
              </a:xfrm>
              <a:prstGeom prst="rect">
                <a:avLst/>
              </a:prstGeom>
              <a:blipFill>
                <a:blip r:embed="rId3"/>
                <a:stretch>
                  <a:fillRect l="-1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08B7D13-9CF0-40C8-A454-678238D26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99" y="4172994"/>
            <a:ext cx="4678363" cy="2335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035BAF-E672-4A3D-93B7-A8ADDD936DAC}"/>
                  </a:ext>
                </a:extLst>
              </p:cNvPr>
              <p:cNvSpPr txBox="1"/>
              <p:nvPr/>
            </p:nvSpPr>
            <p:spPr>
              <a:xfrm>
                <a:off x="3223775" y="1417780"/>
                <a:ext cx="6096000" cy="664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야놀자 야체 B" panose="02020603020101020101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야놀자 야체 B" panose="02020603020101020101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야놀자 야체 B" panose="02020603020101020101"/>
                      </a:rPr>
                      <m:t>𝐴𝑠</m:t>
                    </m:r>
                  </m:oMath>
                </a14:m>
                <a:r>
                  <a:rPr lang="en-US" altLang="ko-KR" sz="2800" dirty="0">
                    <a:latin typeface="Univers" panose="020B0503020202020204" pitchFamily="34" charset="0"/>
                    <a:ea typeface="야놀자 야체 B" panose="02020603020101020101"/>
                  </a:rPr>
                  <a:t>  ( A : Dictionary )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035BAF-E672-4A3D-93B7-A8ADDD936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775" y="1417780"/>
                <a:ext cx="6096000" cy="664028"/>
              </a:xfrm>
              <a:prstGeom prst="rect">
                <a:avLst/>
              </a:prstGeom>
              <a:blipFill>
                <a:blip r:embed="rId5"/>
                <a:stretch>
                  <a:fillRect b="-25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748107C-A64C-4E18-B9DD-9C1C5D767451}"/>
              </a:ext>
            </a:extLst>
          </p:cNvPr>
          <p:cNvSpPr txBox="1"/>
          <p:nvPr/>
        </p:nvSpPr>
        <p:spPr>
          <a:xfrm>
            <a:off x="1869440" y="578337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FEB2E-B1A0-420F-9865-927E60FEF074}"/>
              </a:ext>
            </a:extLst>
          </p:cNvPr>
          <p:cNvSpPr txBox="1"/>
          <p:nvPr/>
        </p:nvSpPr>
        <p:spPr>
          <a:xfrm>
            <a:off x="5035762" y="571813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1AC41-D089-4DD7-84A3-54DF0E2FA444}"/>
              </a:ext>
            </a:extLst>
          </p:cNvPr>
          <p:cNvSpPr txBox="1"/>
          <p:nvPr/>
        </p:nvSpPr>
        <p:spPr>
          <a:xfrm>
            <a:off x="3755602" y="572938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7FBC0-535A-4F16-997C-7C195031A51F}"/>
              </a:ext>
            </a:extLst>
          </p:cNvPr>
          <p:cNvSpPr txBox="1"/>
          <p:nvPr/>
        </p:nvSpPr>
        <p:spPr>
          <a:xfrm>
            <a:off x="5893424" y="4240743"/>
            <a:ext cx="5743585" cy="194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의 대부분의 계수를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으로 두면 차원은 커졌지만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를 밀도 있게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표현 가능</a:t>
            </a:r>
            <a:endParaRPr lang="en-US" altLang="ko-KR" sz="2800" b="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9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0392" y="505540"/>
            <a:ext cx="4131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13.4 sparse coding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/>
              <p:nvPr/>
            </p:nvSpPr>
            <p:spPr>
              <a:xfrm>
                <a:off x="7741946" y="2063484"/>
                <a:ext cx="3781213" cy="348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𝜆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|</m:t>
                      </m:r>
                    </m:oMath>
                  </m:oMathPara>
                </a14:m>
                <a:endParaRPr lang="en-US" altLang="ko-KR" sz="2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946" y="2063484"/>
                <a:ext cx="3781213" cy="3484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9740EE1-F2A7-4B26-8074-D389C7298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09" y="1652102"/>
            <a:ext cx="7018787" cy="4463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897323-D858-46BD-9C5B-5B9869F3EDC0}"/>
              </a:ext>
            </a:extLst>
          </p:cNvPr>
          <p:cNvSpPr txBox="1"/>
          <p:nvPr/>
        </p:nvSpPr>
        <p:spPr>
          <a:xfrm>
            <a:off x="11352528" y="2457756"/>
            <a:ext cx="3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329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2952" y="505540"/>
            <a:ext cx="4906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13.5 manifold learning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814599" y="1326340"/>
            <a:ext cx="10708560" cy="323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Manifold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두 점 사이의 거리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유사도가 근거리에서는 </a:t>
            </a:r>
            <a:r>
              <a:rPr lang="ko-KR" alt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유클리디안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거리를 따르지만 원거리에서는 그렇지 않은 공간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( </a:t>
            </a:r>
            <a:r>
              <a:rPr lang="ko-KR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∵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차원이 유사도에 직접적으로 관련이 없음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F1BEA9-D186-4BB3-8429-9DC58D857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55" r="2222" b="3415"/>
          <a:stretch/>
        </p:blipFill>
        <p:spPr>
          <a:xfrm>
            <a:off x="3064999" y="3933140"/>
            <a:ext cx="6146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0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8275" y="505540"/>
            <a:ext cx="50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 Linear factor model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814599" y="1417780"/>
            <a:ext cx="10708560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Error metrics (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오차 측정법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0651D3-3550-49B3-A5DE-5D12A666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0" y="1476621"/>
            <a:ext cx="6029325" cy="243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BD796-72A0-46E6-B5CE-779BAFE3F18A}"/>
              </a:ext>
            </a:extLst>
          </p:cNvPr>
          <p:cNvSpPr txBox="1"/>
          <p:nvPr/>
        </p:nvSpPr>
        <p:spPr>
          <a:xfrm>
            <a:off x="5902960" y="2550160"/>
            <a:ext cx="221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7533F-D76B-45DF-8CA2-21D61697BC57}"/>
              </a:ext>
            </a:extLst>
          </p:cNvPr>
          <p:cNvSpPr txBox="1"/>
          <p:nvPr/>
        </p:nvSpPr>
        <p:spPr>
          <a:xfrm>
            <a:off x="3573172" y="3375231"/>
            <a:ext cx="368908" cy="3759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h)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206679-B8B0-4319-AB38-4B531CD9D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70" y="3907607"/>
            <a:ext cx="5133975" cy="1590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4314FF-49F2-43AE-8707-3CEFD7BC2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190" y="1818884"/>
            <a:ext cx="3575272" cy="19322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6FA921-2F21-41A4-BDAA-ED1DC9AFEE81}"/>
                  </a:ext>
                </a:extLst>
              </p:cNvPr>
              <p:cNvSpPr txBox="1"/>
              <p:nvPr/>
            </p:nvSpPr>
            <p:spPr>
              <a:xfrm>
                <a:off x="609310" y="3929380"/>
                <a:ext cx="11255110" cy="2603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Univers" panose="020B0503020202020204" pitchFamily="34" charset="0"/>
                    <a:ea typeface="야놀자 야체 B" panose="02020603020101020101"/>
                  </a:rPr>
                  <a:t>Encoding f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 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h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= </m:t>
                    </m:r>
                    <m:sSub>
                      <m:sSubPr>
                        <m:ctrlPr>
                          <a:rPr lang="en-US" altLang="ko-KR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𝑒𝑛𝑐𝑜𝑑𝑒𝑟</m:t>
                        </m:r>
                      </m:sub>
                    </m:sSub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𝑥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𝑏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𝑒𝑛𝑐𝑜𝑑𝑒𝑟</m:t>
                        </m:r>
                      </m:sub>
                    </m:sSub>
                  </m:oMath>
                </a14:m>
                <a:endParaRPr lang="en-US" altLang="ko-KR" sz="2800" b="0" i="0" dirty="0">
                  <a:effectLst/>
                  <a:latin typeface="Univers" panose="020B0503020202020204" pitchFamily="34" charset="0"/>
                  <a:ea typeface="야놀자 야체 B" panose="02020603020101020101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Univers" panose="020B0503020202020204" pitchFamily="34" charset="0"/>
                    <a:ea typeface="야놀자 야체 B" panose="02020603020101020101"/>
                  </a:rPr>
                  <a:t>Decoding g		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Univers" panose="020B0503020202020204" pitchFamily="34" charset="0"/>
                    <a:ea typeface="야놀자 야체 B" panose="02020603020101020101"/>
                  </a:rPr>
                  <a:t>  </a:t>
                </a:r>
                <a:r>
                  <a:rPr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Univers" panose="020B0503020202020204" pitchFamily="34" charset="0"/>
                    <a:ea typeface="야놀자 야체 B" panose="02020603020101020101"/>
                  </a:rPr>
                  <a:t>observed</a:t>
                </a:r>
                <a:r>
                  <a:rPr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Univers" panose="020B0503020202020204" pitchFamily="34" charset="0"/>
                    <a:ea typeface="야놀자 야체 B" panose="02020603020101020101"/>
                  </a:rPr>
                  <a:t> </a:t>
                </a:r>
                <a:r>
                  <a:rPr lang="en-US" altLang="ko-KR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Univers" panose="020B0503020202020204" pitchFamily="34" charset="0"/>
                    <a:ea typeface="야놀자 야체 B" panose="02020603020101020101"/>
                  </a:rPr>
                  <a:t>variable   factor loading   latent factor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2800" dirty="0">
                    <a:latin typeface="Univers" panose="020B0503020202020204" pitchFamily="34" charset="0"/>
                    <a:ea typeface="야놀자 야체 B" panose="02020603020101020101"/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i="1">
                        <a:latin typeface="Cambria Math" panose="02040503050406030204" pitchFamily="18" charset="0"/>
                        <a:ea typeface="야놀자 야체 B" panose="02020603020101020101"/>
                      </a:rPr>
                      <m:t>x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= </m:t>
                    </m:r>
                    <m:sSub>
                      <m:sSubPr>
                        <m:ctrlPr>
                          <a:rPr lang="en-US" altLang="ko-KR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effectLst/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𝑑𝑒𝑐𝑜𝑑𝑒𝑟</m:t>
                        </m:r>
                      </m:sub>
                    </m:sSub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h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야놀자 야체 B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𝑏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𝑑𝑒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야놀자 야체 B" panose="02020603020101020101"/>
                          </a:rPr>
                          <m:t>𝑐𝑜𝑑𝑒𝑟</m:t>
                        </m:r>
                      </m:sub>
                    </m:sSub>
                  </m:oMath>
                </a14:m>
                <a:r>
                  <a:rPr lang="en-US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					</a:t>
                </a:r>
                <a:r>
                  <a:rPr lang="en-US" altLang="ko-KR" sz="28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        </a:t>
                </a:r>
                <a:r>
                  <a:rPr lang="en-US" altLang="ko-KR" sz="24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specific factor</a:t>
                </a:r>
                <a:endParaRPr lang="ko-KR" altLang="ko-KR" sz="24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Univers" panose="020B0503020202020204" pitchFamily="34" charset="0"/>
                  <a:ea typeface="야놀자 야체 B" panose="02020603020101020101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6FA921-2F21-41A4-BDAA-ED1DC9AF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10" y="3929380"/>
                <a:ext cx="11255110" cy="2603020"/>
              </a:xfrm>
              <a:prstGeom prst="rect">
                <a:avLst/>
              </a:prstGeom>
              <a:blipFill>
                <a:blip r:embed="rId5"/>
                <a:stretch>
                  <a:fillRect l="-975" r="-379" b="-5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FB360FC0-D113-48D6-8E19-3B33316F4DBA}"/>
              </a:ext>
            </a:extLst>
          </p:cNvPr>
          <p:cNvSpPr/>
          <p:nvPr/>
        </p:nvSpPr>
        <p:spPr>
          <a:xfrm>
            <a:off x="6638635" y="5029200"/>
            <a:ext cx="473365" cy="411020"/>
          </a:xfrm>
          <a:prstGeom prst="ellipse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7B53EAD-5CB5-49C3-B71B-0843ABE68E0C}"/>
              </a:ext>
            </a:extLst>
          </p:cNvPr>
          <p:cNvSpPr/>
          <p:nvPr/>
        </p:nvSpPr>
        <p:spPr>
          <a:xfrm>
            <a:off x="7420955" y="5029200"/>
            <a:ext cx="473365" cy="411020"/>
          </a:xfrm>
          <a:prstGeom prst="ellipse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FA5A9-0E86-4EB2-8666-9B88AFF8E62A}"/>
              </a:ext>
            </a:extLst>
          </p:cNvPr>
          <p:cNvSpPr/>
          <p:nvPr/>
        </p:nvSpPr>
        <p:spPr>
          <a:xfrm>
            <a:off x="10651835" y="5029200"/>
            <a:ext cx="473365" cy="411020"/>
          </a:xfrm>
          <a:prstGeom prst="ellipse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817728B-2349-49F9-A670-27100F95FF8B}"/>
              </a:ext>
            </a:extLst>
          </p:cNvPr>
          <p:cNvSpPr/>
          <p:nvPr/>
        </p:nvSpPr>
        <p:spPr>
          <a:xfrm>
            <a:off x="11332555" y="5029200"/>
            <a:ext cx="473365" cy="411020"/>
          </a:xfrm>
          <a:prstGeom prst="ellipse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5781ACD-95B0-4CE8-AEE8-A152CCFCB7A0}"/>
              </a:ext>
            </a:extLst>
          </p:cNvPr>
          <p:cNvCxnSpPr>
            <a:cxnSpLocks/>
          </p:cNvCxnSpPr>
          <p:nvPr/>
        </p:nvCxnSpPr>
        <p:spPr>
          <a:xfrm>
            <a:off x="11582690" y="5461993"/>
            <a:ext cx="0" cy="58320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1067" y="505540"/>
            <a:ext cx="9069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13.1 Principal Component Analysis ( PCA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6009F-A865-4837-B852-260C762D77A4}"/>
              </a:ext>
            </a:extLst>
          </p:cNvPr>
          <p:cNvSpPr txBox="1"/>
          <p:nvPr/>
        </p:nvSpPr>
        <p:spPr>
          <a:xfrm>
            <a:off x="657978" y="1452909"/>
            <a:ext cx="10930361" cy="619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original variables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linearly uncorrelated variables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 바꿈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원래 데이터가 최대한 정보를 보존할 수 있도록 변환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원래 데이터의 분산을 최대한 보존하는 새로운 축을 찾고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그 축에 데이터를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projection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시킴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45940C-C9BE-4690-BFF5-476BFBB5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120" y="2821030"/>
            <a:ext cx="8239760" cy="20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6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1067" y="505540"/>
            <a:ext cx="9069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13.1 Principal Component Analysis ( PCA )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/>
              <p:nvPr/>
            </p:nvSpPr>
            <p:spPr>
              <a:xfrm>
                <a:off x="657978" y="1452909"/>
                <a:ext cx="10930361" cy="2594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h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- m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차원의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x </a:t>
                </a:r>
                <a:r>
                  <a:rPr lang="ko-KR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→ </a:t>
                </a:r>
                <a:r>
                  <a:rPr lang="en-US" altLang="ko-KR" sz="2800" b="0" i="0" dirty="0">
                    <a:effectLst/>
                    <a:latin typeface="Univers" panose="020B0503020202020204" pitchFamily="34" charset="0"/>
                    <a:ea typeface="야놀자 야체 B" panose="02020603020101020101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n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차원의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 ( m&gt;n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0" dirty="0">
                    <a:ea typeface="Verdana" panose="020B0604030504040204" pitchFamily="34" charset="0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: eigen vector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들의 집합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ea typeface="Verdana" panose="020B060403050404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𝑊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=( </m:t>
                        </m:r>
                        <m:r>
                          <a:rPr lang="ko-KR" altLang="en-US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 </m:t>
                        </m:r>
                        <m:r>
                          <a:rPr lang="ko-KR" alt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𝑚𝑖</m:t>
                        </m:r>
                      </m:sub>
                    </m:sSub>
                    <m:r>
                      <a:rPr lang="en-US" altLang="ko-KR" sz="280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6009F-A865-4837-B852-260C762D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8" y="1452909"/>
                <a:ext cx="10930361" cy="2594878"/>
              </a:xfrm>
              <a:prstGeom prst="rect">
                <a:avLst/>
              </a:prstGeom>
              <a:blipFill>
                <a:blip r:embed="rId3"/>
                <a:stretch>
                  <a:fillRect l="-1171"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9018" y="505540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PCA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75572" y="1309778"/>
            <a:ext cx="10847587" cy="2921734"/>
            <a:chOff x="675572" y="1309779"/>
            <a:chExt cx="10847587" cy="1372007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556FC-F310-4A7E-A3A9-49BF7DBB3881}"/>
                </a:ext>
              </a:extLst>
            </p:cNvPr>
            <p:cNvSpPr txBox="1"/>
            <p:nvPr/>
          </p:nvSpPr>
          <p:spPr>
            <a:xfrm>
              <a:off x="675572" y="1383930"/>
              <a:ext cx="10434455" cy="1297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</a:t>
              </a:r>
              <a:r>
                <a:rPr lang="ko-KR" altLang="en-US" sz="2800" dirty="0">
                  <a:latin typeface="Verdana" panose="020B0604030504040204" pitchFamily="34" charset="0"/>
                  <a:ea typeface="맑은 고딕" panose="020B0503020000020004" pitchFamily="50" charset="-127"/>
                </a:rPr>
                <a:t>원래 데이터의 공분산 행렬</a:t>
              </a:r>
              <a:r>
                <a:rPr lang="en-US" altLang="ko-KR" sz="2800" dirty="0">
                  <a:latin typeface="Verdana" panose="020B0604030504040204" pitchFamily="34" charset="0"/>
                  <a:ea typeface="맑은 고딕" panose="020B0503020000020004" pitchFamily="50" charset="-127"/>
                </a:rPr>
                <a:t>(Covariance matric) </a:t>
              </a:r>
              <a:r>
                <a:rPr lang="ko-KR" altLang="en-US" sz="2800" dirty="0">
                  <a:latin typeface="Verdana" panose="020B0604030504040204" pitchFamily="34" charset="0"/>
                  <a:ea typeface="맑은 고딕" panose="020B0503020000020004" pitchFamily="50" charset="-127"/>
                </a:rPr>
                <a:t>구하기</a:t>
              </a:r>
              <a:endParaRPr lang="en-US" altLang="ko-KR" sz="2800" dirty="0">
                <a:latin typeface="Verdana" panose="020B0604030504040204" pitchFamily="34" charset="0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ko-KR" altLang="en-US" sz="2800" dirty="0">
                <a:latin typeface="Verdana" panose="020B0604030504040204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C1F18AE-8889-4A4E-AC3C-5ED0F7886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41" y="2112349"/>
            <a:ext cx="10500718" cy="42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9018" y="505540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PCA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75572" y="1309776"/>
            <a:ext cx="10847587" cy="1378625"/>
            <a:chOff x="675572" y="1309779"/>
            <a:chExt cx="10847587" cy="647384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556FC-F310-4A7E-A3A9-49BF7DBB3881}"/>
                </a:ext>
              </a:extLst>
            </p:cNvPr>
            <p:cNvSpPr txBox="1"/>
            <p:nvPr/>
          </p:nvSpPr>
          <p:spPr>
            <a:xfrm>
              <a:off x="675572" y="1383930"/>
              <a:ext cx="10434455" cy="57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공분산 행렬의 </a:t>
              </a:r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eigen vector </a:t>
              </a: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구하기</a:t>
              </a: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 algn="just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Eigen vector : 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선형변환을 할 때 크기만 바뀌고 방향은 그대로인 벡터 </a:t>
              </a:r>
              <a:endParaRPr lang="ko-KR" altLang="en-US" sz="2400" dirty="0">
                <a:latin typeface="Verdana" panose="020B060403050404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EB76D5-34B4-4415-BF62-C6B8C9B0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7" y="2752010"/>
            <a:ext cx="9153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4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9018" y="505540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PCA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75572" y="1309775"/>
            <a:ext cx="10847587" cy="1846457"/>
            <a:chOff x="675572" y="1309779"/>
            <a:chExt cx="10847587" cy="867072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556FC-F310-4A7E-A3A9-49BF7DBB3881}"/>
                </a:ext>
              </a:extLst>
            </p:cNvPr>
            <p:cNvSpPr txBox="1"/>
            <p:nvPr/>
          </p:nvSpPr>
          <p:spPr>
            <a:xfrm>
              <a:off x="675572" y="1344762"/>
              <a:ext cx="10434455" cy="832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공분산 행렬의 </a:t>
              </a:r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eigen vector </a:t>
              </a: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구하기</a:t>
              </a: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 algn="just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공분산 행렬의 </a:t>
              </a:r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고유값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분해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SVD )</a:t>
              </a:r>
            </a:p>
            <a:p>
              <a:pPr algn="just">
                <a:lnSpc>
                  <a:spcPct val="150000"/>
                </a:lnSpc>
              </a:pPr>
              <a:endParaRPr lang="ko-KR" altLang="en-US" sz="2400" dirty="0">
                <a:latin typeface="Verdana" panose="020B060403050404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DF1E49A-6F03-4360-BE1C-CC151C84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73" y="2712712"/>
            <a:ext cx="8392160" cy="37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9018" y="505540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5.8.2 PCA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C99057-2FA4-423D-83BE-F5EF80B33A7D}"/>
              </a:ext>
            </a:extLst>
          </p:cNvPr>
          <p:cNvGrpSpPr/>
          <p:nvPr/>
        </p:nvGrpSpPr>
        <p:grpSpPr>
          <a:xfrm>
            <a:off x="675572" y="1309775"/>
            <a:ext cx="10847587" cy="1846457"/>
            <a:chOff x="675572" y="1309779"/>
            <a:chExt cx="10847587" cy="867072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723159" y="1309779"/>
              <a:ext cx="10800000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556FC-F310-4A7E-A3A9-49BF7DBB3881}"/>
                </a:ext>
              </a:extLst>
            </p:cNvPr>
            <p:cNvSpPr txBox="1"/>
            <p:nvPr/>
          </p:nvSpPr>
          <p:spPr>
            <a:xfrm>
              <a:off x="675572" y="1344762"/>
              <a:ext cx="10434455" cy="832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공분산 행렬의 </a:t>
              </a:r>
              <a:r>
                <a:rPr lang="en-US" altLang="ko-KR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eigen vector </a:t>
              </a:r>
              <a:r>
                <a:rPr lang="ko-KR" altLang="en-US"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구하기</a:t>
              </a:r>
              <a:endPara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 algn="just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공분산 행렬의 </a:t>
              </a:r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고유값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분해 </a:t>
              </a: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SVD )</a:t>
              </a:r>
            </a:p>
            <a:p>
              <a:pPr algn="just">
                <a:lnSpc>
                  <a:spcPct val="150000"/>
                </a:lnSpc>
              </a:pPr>
              <a:endParaRPr lang="ko-KR" altLang="en-US" sz="2400" dirty="0">
                <a:latin typeface="Verdana" panose="020B060403050404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DF1E49A-6F03-4360-BE1C-CC151C84F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430"/>
          <a:stretch/>
        </p:blipFill>
        <p:spPr>
          <a:xfrm>
            <a:off x="1081973" y="2651752"/>
            <a:ext cx="8392160" cy="5515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1585C2-2EF0-49C6-BDAC-5554EBA0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73" y="3169768"/>
            <a:ext cx="8392160" cy="33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182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909</Words>
  <Application>Microsoft Office PowerPoint</Application>
  <PresentationFormat>와이드스크린</PresentationFormat>
  <Paragraphs>151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야놀자 야체 B</vt:lpstr>
      <vt:lpstr>Arial</vt:lpstr>
      <vt:lpstr>Cambria Math</vt:lpstr>
      <vt:lpstr>Univers</vt:lpstr>
      <vt:lpstr>Verdana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주민</cp:lastModifiedBy>
  <cp:revision>159</cp:revision>
  <dcterms:created xsi:type="dcterms:W3CDTF">2020-01-17T04:26:26Z</dcterms:created>
  <dcterms:modified xsi:type="dcterms:W3CDTF">2020-09-02T02:57:17Z</dcterms:modified>
</cp:coreProperties>
</file>