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332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CA1"/>
    <a:srgbClr val="FCFBF6"/>
    <a:srgbClr val="F8F6E9"/>
    <a:srgbClr val="FAB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3767" autoAdjust="0"/>
  </p:normalViewPr>
  <p:slideViewPr>
    <p:cSldViewPr snapToGrid="0">
      <p:cViewPr varScale="1">
        <p:scale>
          <a:sx n="63" d="100"/>
          <a:sy n="63" d="100"/>
        </p:scale>
        <p:origin x="102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699CC-E80F-4EF8-B0B2-6E1B89D6E746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E0F58-9A4D-43E3-8959-3E9FAE69E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1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24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61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70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크기가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  <a:t>64 64 3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인 사람 얼굴 사진이면 데이터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  <a:t>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는 그만한 크기의 벡터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이 벡터들을 어떤 기준에 따라 일렬로 세움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우리가 가진 데이터셋이 동양인들 중심이라면 검은 머리색을 하고 있는 사진이 나타날 확률이 높고 그게 여기서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  <a:t>px3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이라고 함</a:t>
            </a:r>
          </a:p>
          <a:p>
            <a:r>
              <a:rPr lang="ko-KR" altLang="en-US" dirty="0"/>
              <a:t>반대로 금발인 사람들이 </a:t>
            </a:r>
            <a:r>
              <a:rPr lang="en-US" altLang="ko-KR" dirty="0"/>
              <a:t>x4</a:t>
            </a:r>
            <a:r>
              <a:rPr lang="ko-KR" altLang="en-US" dirty="0" err="1"/>
              <a:t>쯤</a:t>
            </a:r>
            <a:r>
              <a:rPr lang="ko-KR" altLang="en-US" dirty="0"/>
              <a:t> 위치하고 </a:t>
            </a:r>
            <a:r>
              <a:rPr lang="en-US" altLang="ko-KR" dirty="0"/>
              <a:t>px4</a:t>
            </a:r>
            <a:r>
              <a:rPr lang="ko-KR" altLang="en-US" dirty="0"/>
              <a:t>는 낮은 값을 </a:t>
            </a:r>
            <a:r>
              <a:rPr lang="ko-KR" altLang="en-US" dirty="0" err="1"/>
              <a:t>가지겠죵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41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76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043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4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웃고 있는 여성의 이미지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웃고 있지 않은 여성의 이미지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웃고 있지 않은 남성의 이미지를 이용해서 뽑은 벡터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z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들에 각 평균을 취함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웃는 여성의 평균 벡터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- (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그냥 여성의 평균 벡터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(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그냥 남성의 평균 벡터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= (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웃는 남성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6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21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과정이 입력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바로 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hidden layer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간의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weight update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과정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freeze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시켜놓고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다음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 똑같이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RBM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학습시킴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 Greedy Layer-Wise unsupervised pre-training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7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r>
              <a:rPr lang="en-US" altLang="ko-KR" dirty="0"/>
              <a:t>Transfer learning</a:t>
            </a:r>
            <a:r>
              <a:rPr lang="ko-KR" altLang="en-US" dirty="0"/>
              <a:t>이란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7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721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5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27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source domain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판단할 확률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– target domain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판단할 확률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classifier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domain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구분하지 못하면 이 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잘 구분하면 이 되어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divergence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커짐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7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1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1489" y="1905579"/>
            <a:ext cx="1072838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 Representation learning</a:t>
            </a:r>
          </a:p>
          <a:p>
            <a:pPr algn="ctr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33" name="Group 26"/>
          <p:cNvGrpSpPr>
            <a:grpSpLocks noChangeAspect="1"/>
          </p:cNvGrpSpPr>
          <p:nvPr/>
        </p:nvGrpSpPr>
        <p:grpSpPr bwMode="auto">
          <a:xfrm>
            <a:off x="4303681" y="4106524"/>
            <a:ext cx="860010" cy="981734"/>
            <a:chOff x="3722" y="2941"/>
            <a:chExt cx="650" cy="742"/>
          </a:xfrm>
        </p:grpSpPr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3722" y="3095"/>
              <a:ext cx="326" cy="580"/>
            </a:xfrm>
            <a:custGeom>
              <a:avLst/>
              <a:gdLst>
                <a:gd name="T0" fmla="*/ 1303 w 1303"/>
                <a:gd name="T1" fmla="*/ 7 h 2317"/>
                <a:gd name="T2" fmla="*/ 1303 w 1303"/>
                <a:gd name="T3" fmla="*/ 2306 h 2317"/>
                <a:gd name="T4" fmla="*/ 1262 w 1303"/>
                <a:gd name="T5" fmla="*/ 2309 h 2317"/>
                <a:gd name="T6" fmla="*/ 1003 w 1303"/>
                <a:gd name="T7" fmla="*/ 2317 h 2317"/>
                <a:gd name="T8" fmla="*/ 833 w 1303"/>
                <a:gd name="T9" fmla="*/ 2311 h 2317"/>
                <a:gd name="T10" fmla="*/ 712 w 1303"/>
                <a:gd name="T11" fmla="*/ 2301 h 2317"/>
                <a:gd name="T12" fmla="*/ 591 w 1303"/>
                <a:gd name="T13" fmla="*/ 2284 h 2317"/>
                <a:gd name="T14" fmla="*/ 470 w 1303"/>
                <a:gd name="T15" fmla="*/ 2259 h 2317"/>
                <a:gd name="T16" fmla="*/ 356 w 1303"/>
                <a:gd name="T17" fmla="*/ 2224 h 2317"/>
                <a:gd name="T18" fmla="*/ 251 w 1303"/>
                <a:gd name="T19" fmla="*/ 2179 h 2317"/>
                <a:gd name="T20" fmla="*/ 181 w 1303"/>
                <a:gd name="T21" fmla="*/ 2137 h 2317"/>
                <a:gd name="T22" fmla="*/ 139 w 1303"/>
                <a:gd name="T23" fmla="*/ 2104 h 2317"/>
                <a:gd name="T24" fmla="*/ 102 w 1303"/>
                <a:gd name="T25" fmla="*/ 2069 h 2317"/>
                <a:gd name="T26" fmla="*/ 70 w 1303"/>
                <a:gd name="T27" fmla="*/ 2030 h 2317"/>
                <a:gd name="T28" fmla="*/ 43 w 1303"/>
                <a:gd name="T29" fmla="*/ 1987 h 2317"/>
                <a:gd name="T30" fmla="*/ 23 w 1303"/>
                <a:gd name="T31" fmla="*/ 1941 h 2317"/>
                <a:gd name="T32" fmla="*/ 8 w 1303"/>
                <a:gd name="T33" fmla="*/ 1889 h 2317"/>
                <a:gd name="T34" fmla="*/ 1 w 1303"/>
                <a:gd name="T35" fmla="*/ 1834 h 2317"/>
                <a:gd name="T36" fmla="*/ 0 w 1303"/>
                <a:gd name="T37" fmla="*/ 1805 h 2317"/>
                <a:gd name="T38" fmla="*/ 11 w 1303"/>
                <a:gd name="T39" fmla="*/ 1806 h 2317"/>
                <a:gd name="T40" fmla="*/ 79 w 1303"/>
                <a:gd name="T41" fmla="*/ 1806 h 2317"/>
                <a:gd name="T42" fmla="*/ 137 w 1303"/>
                <a:gd name="T43" fmla="*/ 1798 h 2317"/>
                <a:gd name="T44" fmla="*/ 195 w 1303"/>
                <a:gd name="T45" fmla="*/ 1779 h 2317"/>
                <a:gd name="T46" fmla="*/ 234 w 1303"/>
                <a:gd name="T47" fmla="*/ 1754 h 2317"/>
                <a:gd name="T48" fmla="*/ 256 w 1303"/>
                <a:gd name="T49" fmla="*/ 1732 h 2317"/>
                <a:gd name="T50" fmla="*/ 273 w 1303"/>
                <a:gd name="T51" fmla="*/ 1705 h 2317"/>
                <a:gd name="T52" fmla="*/ 284 w 1303"/>
                <a:gd name="T53" fmla="*/ 1670 h 2317"/>
                <a:gd name="T54" fmla="*/ 288 w 1303"/>
                <a:gd name="T55" fmla="*/ 1630 h 2317"/>
                <a:gd name="T56" fmla="*/ 284 w 1303"/>
                <a:gd name="T57" fmla="*/ 1583 h 2317"/>
                <a:gd name="T58" fmla="*/ 279 w 1303"/>
                <a:gd name="T59" fmla="*/ 1556 h 2317"/>
                <a:gd name="T60" fmla="*/ 262 w 1303"/>
                <a:gd name="T61" fmla="*/ 1485 h 2317"/>
                <a:gd name="T62" fmla="*/ 241 w 1303"/>
                <a:gd name="T63" fmla="*/ 1328 h 2317"/>
                <a:gd name="T64" fmla="*/ 229 w 1303"/>
                <a:gd name="T65" fmla="*/ 1158 h 2317"/>
                <a:gd name="T66" fmla="*/ 227 w 1303"/>
                <a:gd name="T67" fmla="*/ 981 h 2317"/>
                <a:gd name="T68" fmla="*/ 236 w 1303"/>
                <a:gd name="T69" fmla="*/ 714 h 2317"/>
                <a:gd name="T70" fmla="*/ 262 w 1303"/>
                <a:gd name="T71" fmla="*/ 390 h 2317"/>
                <a:gd name="T72" fmla="*/ 279 w 1303"/>
                <a:gd name="T73" fmla="*/ 258 h 2317"/>
                <a:gd name="T74" fmla="*/ 281 w 1303"/>
                <a:gd name="T75" fmla="*/ 243 h 2317"/>
                <a:gd name="T76" fmla="*/ 289 w 1303"/>
                <a:gd name="T77" fmla="*/ 214 h 2317"/>
                <a:gd name="T78" fmla="*/ 312 w 1303"/>
                <a:gd name="T79" fmla="*/ 177 h 2317"/>
                <a:gd name="T80" fmla="*/ 358 w 1303"/>
                <a:gd name="T81" fmla="*/ 132 h 2317"/>
                <a:gd name="T82" fmla="*/ 420 w 1303"/>
                <a:gd name="T83" fmla="*/ 96 h 2317"/>
                <a:gd name="T84" fmla="*/ 493 w 1303"/>
                <a:gd name="T85" fmla="*/ 67 h 2317"/>
                <a:gd name="T86" fmla="*/ 575 w 1303"/>
                <a:gd name="T87" fmla="*/ 44 h 2317"/>
                <a:gd name="T88" fmla="*/ 711 w 1303"/>
                <a:gd name="T89" fmla="*/ 19 h 2317"/>
                <a:gd name="T90" fmla="*/ 899 w 1303"/>
                <a:gd name="T91" fmla="*/ 3 h 2317"/>
                <a:gd name="T92" fmla="*/ 1075 w 1303"/>
                <a:gd name="T93" fmla="*/ 0 h 2317"/>
                <a:gd name="T94" fmla="*/ 1271 w 1303"/>
                <a:gd name="T95" fmla="*/ 5 h 2317"/>
                <a:gd name="T96" fmla="*/ 1303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1303" y="7"/>
                  </a:moveTo>
                  <a:lnTo>
                    <a:pt x="1303" y="2306"/>
                  </a:lnTo>
                  <a:lnTo>
                    <a:pt x="1262" y="2309"/>
                  </a:lnTo>
                  <a:lnTo>
                    <a:pt x="1003" y="2317"/>
                  </a:lnTo>
                  <a:lnTo>
                    <a:pt x="833" y="2311"/>
                  </a:lnTo>
                  <a:lnTo>
                    <a:pt x="712" y="2301"/>
                  </a:lnTo>
                  <a:lnTo>
                    <a:pt x="591" y="2284"/>
                  </a:lnTo>
                  <a:lnTo>
                    <a:pt x="470" y="2259"/>
                  </a:lnTo>
                  <a:lnTo>
                    <a:pt x="356" y="2224"/>
                  </a:lnTo>
                  <a:lnTo>
                    <a:pt x="251" y="2179"/>
                  </a:lnTo>
                  <a:lnTo>
                    <a:pt x="181" y="2137"/>
                  </a:lnTo>
                  <a:lnTo>
                    <a:pt x="139" y="2104"/>
                  </a:lnTo>
                  <a:lnTo>
                    <a:pt x="102" y="2069"/>
                  </a:lnTo>
                  <a:lnTo>
                    <a:pt x="70" y="2030"/>
                  </a:lnTo>
                  <a:lnTo>
                    <a:pt x="43" y="1987"/>
                  </a:lnTo>
                  <a:lnTo>
                    <a:pt x="23" y="1941"/>
                  </a:lnTo>
                  <a:lnTo>
                    <a:pt x="8" y="1889"/>
                  </a:lnTo>
                  <a:lnTo>
                    <a:pt x="1" y="1834"/>
                  </a:lnTo>
                  <a:lnTo>
                    <a:pt x="0" y="1805"/>
                  </a:lnTo>
                  <a:lnTo>
                    <a:pt x="11" y="1806"/>
                  </a:lnTo>
                  <a:lnTo>
                    <a:pt x="79" y="1806"/>
                  </a:lnTo>
                  <a:lnTo>
                    <a:pt x="137" y="1798"/>
                  </a:lnTo>
                  <a:lnTo>
                    <a:pt x="195" y="1779"/>
                  </a:lnTo>
                  <a:lnTo>
                    <a:pt x="234" y="1754"/>
                  </a:lnTo>
                  <a:lnTo>
                    <a:pt x="256" y="1732"/>
                  </a:lnTo>
                  <a:lnTo>
                    <a:pt x="273" y="1705"/>
                  </a:lnTo>
                  <a:lnTo>
                    <a:pt x="284" y="1670"/>
                  </a:lnTo>
                  <a:lnTo>
                    <a:pt x="288" y="1630"/>
                  </a:lnTo>
                  <a:lnTo>
                    <a:pt x="284" y="1583"/>
                  </a:lnTo>
                  <a:lnTo>
                    <a:pt x="279" y="1556"/>
                  </a:lnTo>
                  <a:lnTo>
                    <a:pt x="262" y="1485"/>
                  </a:lnTo>
                  <a:lnTo>
                    <a:pt x="241" y="1328"/>
                  </a:lnTo>
                  <a:lnTo>
                    <a:pt x="229" y="1158"/>
                  </a:lnTo>
                  <a:lnTo>
                    <a:pt x="227" y="981"/>
                  </a:lnTo>
                  <a:lnTo>
                    <a:pt x="236" y="714"/>
                  </a:lnTo>
                  <a:lnTo>
                    <a:pt x="262" y="390"/>
                  </a:lnTo>
                  <a:lnTo>
                    <a:pt x="279" y="258"/>
                  </a:lnTo>
                  <a:lnTo>
                    <a:pt x="281" y="243"/>
                  </a:lnTo>
                  <a:lnTo>
                    <a:pt x="289" y="214"/>
                  </a:lnTo>
                  <a:lnTo>
                    <a:pt x="312" y="177"/>
                  </a:lnTo>
                  <a:lnTo>
                    <a:pt x="358" y="132"/>
                  </a:lnTo>
                  <a:lnTo>
                    <a:pt x="420" y="96"/>
                  </a:lnTo>
                  <a:lnTo>
                    <a:pt x="493" y="67"/>
                  </a:lnTo>
                  <a:lnTo>
                    <a:pt x="575" y="44"/>
                  </a:lnTo>
                  <a:lnTo>
                    <a:pt x="711" y="19"/>
                  </a:lnTo>
                  <a:lnTo>
                    <a:pt x="899" y="3"/>
                  </a:lnTo>
                  <a:lnTo>
                    <a:pt x="1075" y="0"/>
                  </a:lnTo>
                  <a:lnTo>
                    <a:pt x="1271" y="5"/>
                  </a:lnTo>
                  <a:lnTo>
                    <a:pt x="1303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4047" y="3095"/>
              <a:ext cx="325" cy="580"/>
            </a:xfrm>
            <a:custGeom>
              <a:avLst/>
              <a:gdLst>
                <a:gd name="T0" fmla="*/ 0 w 1303"/>
                <a:gd name="T1" fmla="*/ 7 h 2317"/>
                <a:gd name="T2" fmla="*/ 0 w 1303"/>
                <a:gd name="T3" fmla="*/ 2306 h 2317"/>
                <a:gd name="T4" fmla="*/ 41 w 1303"/>
                <a:gd name="T5" fmla="*/ 2309 h 2317"/>
                <a:gd name="T6" fmla="*/ 300 w 1303"/>
                <a:gd name="T7" fmla="*/ 2317 h 2317"/>
                <a:gd name="T8" fmla="*/ 470 w 1303"/>
                <a:gd name="T9" fmla="*/ 2311 h 2317"/>
                <a:gd name="T10" fmla="*/ 591 w 1303"/>
                <a:gd name="T11" fmla="*/ 2301 h 2317"/>
                <a:gd name="T12" fmla="*/ 712 w 1303"/>
                <a:gd name="T13" fmla="*/ 2284 h 2317"/>
                <a:gd name="T14" fmla="*/ 833 w 1303"/>
                <a:gd name="T15" fmla="*/ 2259 h 2317"/>
                <a:gd name="T16" fmla="*/ 948 w 1303"/>
                <a:gd name="T17" fmla="*/ 2224 h 2317"/>
                <a:gd name="T18" fmla="*/ 1052 w 1303"/>
                <a:gd name="T19" fmla="*/ 2179 h 2317"/>
                <a:gd name="T20" fmla="*/ 1122 w 1303"/>
                <a:gd name="T21" fmla="*/ 2137 h 2317"/>
                <a:gd name="T22" fmla="*/ 1164 w 1303"/>
                <a:gd name="T23" fmla="*/ 2104 h 2317"/>
                <a:gd name="T24" fmla="*/ 1201 w 1303"/>
                <a:gd name="T25" fmla="*/ 2069 h 2317"/>
                <a:gd name="T26" fmla="*/ 1233 w 1303"/>
                <a:gd name="T27" fmla="*/ 2030 h 2317"/>
                <a:gd name="T28" fmla="*/ 1260 w 1303"/>
                <a:gd name="T29" fmla="*/ 1987 h 2317"/>
                <a:gd name="T30" fmla="*/ 1280 w 1303"/>
                <a:gd name="T31" fmla="*/ 1941 h 2317"/>
                <a:gd name="T32" fmla="*/ 1295 w 1303"/>
                <a:gd name="T33" fmla="*/ 1889 h 2317"/>
                <a:gd name="T34" fmla="*/ 1303 w 1303"/>
                <a:gd name="T35" fmla="*/ 1834 h 2317"/>
                <a:gd name="T36" fmla="*/ 1303 w 1303"/>
                <a:gd name="T37" fmla="*/ 1805 h 2317"/>
                <a:gd name="T38" fmla="*/ 1292 w 1303"/>
                <a:gd name="T39" fmla="*/ 1806 h 2317"/>
                <a:gd name="T40" fmla="*/ 1224 w 1303"/>
                <a:gd name="T41" fmla="*/ 1806 h 2317"/>
                <a:gd name="T42" fmla="*/ 1167 w 1303"/>
                <a:gd name="T43" fmla="*/ 1798 h 2317"/>
                <a:gd name="T44" fmla="*/ 1108 w 1303"/>
                <a:gd name="T45" fmla="*/ 1779 h 2317"/>
                <a:gd name="T46" fmla="*/ 1068 w 1303"/>
                <a:gd name="T47" fmla="*/ 1754 h 2317"/>
                <a:gd name="T48" fmla="*/ 1047 w 1303"/>
                <a:gd name="T49" fmla="*/ 1732 h 2317"/>
                <a:gd name="T50" fmla="*/ 1030 w 1303"/>
                <a:gd name="T51" fmla="*/ 1705 h 2317"/>
                <a:gd name="T52" fmla="*/ 1019 w 1303"/>
                <a:gd name="T53" fmla="*/ 1670 h 2317"/>
                <a:gd name="T54" fmla="*/ 1015 w 1303"/>
                <a:gd name="T55" fmla="*/ 1630 h 2317"/>
                <a:gd name="T56" fmla="*/ 1019 w 1303"/>
                <a:gd name="T57" fmla="*/ 1583 h 2317"/>
                <a:gd name="T58" fmla="*/ 1024 w 1303"/>
                <a:gd name="T59" fmla="*/ 1556 h 2317"/>
                <a:gd name="T60" fmla="*/ 1040 w 1303"/>
                <a:gd name="T61" fmla="*/ 1485 h 2317"/>
                <a:gd name="T62" fmla="*/ 1062 w 1303"/>
                <a:gd name="T63" fmla="*/ 1328 h 2317"/>
                <a:gd name="T64" fmla="*/ 1074 w 1303"/>
                <a:gd name="T65" fmla="*/ 1158 h 2317"/>
                <a:gd name="T66" fmla="*/ 1076 w 1303"/>
                <a:gd name="T67" fmla="*/ 981 h 2317"/>
                <a:gd name="T68" fmla="*/ 1067 w 1303"/>
                <a:gd name="T69" fmla="*/ 714 h 2317"/>
                <a:gd name="T70" fmla="*/ 1040 w 1303"/>
                <a:gd name="T71" fmla="*/ 390 h 2317"/>
                <a:gd name="T72" fmla="*/ 1024 w 1303"/>
                <a:gd name="T73" fmla="*/ 258 h 2317"/>
                <a:gd name="T74" fmla="*/ 1022 w 1303"/>
                <a:gd name="T75" fmla="*/ 243 h 2317"/>
                <a:gd name="T76" fmla="*/ 1014 w 1303"/>
                <a:gd name="T77" fmla="*/ 214 h 2317"/>
                <a:gd name="T78" fmla="*/ 991 w 1303"/>
                <a:gd name="T79" fmla="*/ 177 h 2317"/>
                <a:gd name="T80" fmla="*/ 945 w 1303"/>
                <a:gd name="T81" fmla="*/ 132 h 2317"/>
                <a:gd name="T82" fmla="*/ 883 w 1303"/>
                <a:gd name="T83" fmla="*/ 96 h 2317"/>
                <a:gd name="T84" fmla="*/ 810 w 1303"/>
                <a:gd name="T85" fmla="*/ 67 h 2317"/>
                <a:gd name="T86" fmla="*/ 727 w 1303"/>
                <a:gd name="T87" fmla="*/ 44 h 2317"/>
                <a:gd name="T88" fmla="*/ 592 w 1303"/>
                <a:gd name="T89" fmla="*/ 19 h 2317"/>
                <a:gd name="T90" fmla="*/ 404 w 1303"/>
                <a:gd name="T91" fmla="*/ 3 h 2317"/>
                <a:gd name="T92" fmla="*/ 228 w 1303"/>
                <a:gd name="T93" fmla="*/ 0 h 2317"/>
                <a:gd name="T94" fmla="*/ 32 w 1303"/>
                <a:gd name="T95" fmla="*/ 5 h 2317"/>
                <a:gd name="T96" fmla="*/ 0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0" y="7"/>
                  </a:moveTo>
                  <a:lnTo>
                    <a:pt x="0" y="2306"/>
                  </a:lnTo>
                  <a:lnTo>
                    <a:pt x="41" y="2309"/>
                  </a:lnTo>
                  <a:lnTo>
                    <a:pt x="300" y="2317"/>
                  </a:lnTo>
                  <a:lnTo>
                    <a:pt x="470" y="2311"/>
                  </a:lnTo>
                  <a:lnTo>
                    <a:pt x="591" y="2301"/>
                  </a:lnTo>
                  <a:lnTo>
                    <a:pt x="712" y="2284"/>
                  </a:lnTo>
                  <a:lnTo>
                    <a:pt x="833" y="2259"/>
                  </a:lnTo>
                  <a:lnTo>
                    <a:pt x="948" y="2224"/>
                  </a:lnTo>
                  <a:lnTo>
                    <a:pt x="1052" y="2179"/>
                  </a:lnTo>
                  <a:lnTo>
                    <a:pt x="1122" y="2137"/>
                  </a:lnTo>
                  <a:lnTo>
                    <a:pt x="1164" y="2104"/>
                  </a:lnTo>
                  <a:lnTo>
                    <a:pt x="1201" y="2069"/>
                  </a:lnTo>
                  <a:lnTo>
                    <a:pt x="1233" y="2030"/>
                  </a:lnTo>
                  <a:lnTo>
                    <a:pt x="1260" y="1987"/>
                  </a:lnTo>
                  <a:lnTo>
                    <a:pt x="1280" y="1941"/>
                  </a:lnTo>
                  <a:lnTo>
                    <a:pt x="1295" y="1889"/>
                  </a:lnTo>
                  <a:lnTo>
                    <a:pt x="1303" y="1834"/>
                  </a:lnTo>
                  <a:lnTo>
                    <a:pt x="1303" y="1805"/>
                  </a:lnTo>
                  <a:lnTo>
                    <a:pt x="1292" y="1806"/>
                  </a:lnTo>
                  <a:lnTo>
                    <a:pt x="1224" y="1806"/>
                  </a:lnTo>
                  <a:lnTo>
                    <a:pt x="1167" y="1798"/>
                  </a:lnTo>
                  <a:lnTo>
                    <a:pt x="1108" y="1779"/>
                  </a:lnTo>
                  <a:lnTo>
                    <a:pt x="1068" y="1754"/>
                  </a:lnTo>
                  <a:lnTo>
                    <a:pt x="1047" y="1732"/>
                  </a:lnTo>
                  <a:lnTo>
                    <a:pt x="1030" y="1705"/>
                  </a:lnTo>
                  <a:lnTo>
                    <a:pt x="1019" y="1670"/>
                  </a:lnTo>
                  <a:lnTo>
                    <a:pt x="1015" y="1630"/>
                  </a:lnTo>
                  <a:lnTo>
                    <a:pt x="1019" y="1583"/>
                  </a:lnTo>
                  <a:lnTo>
                    <a:pt x="1024" y="1556"/>
                  </a:lnTo>
                  <a:lnTo>
                    <a:pt x="1040" y="1485"/>
                  </a:lnTo>
                  <a:lnTo>
                    <a:pt x="1062" y="1328"/>
                  </a:lnTo>
                  <a:lnTo>
                    <a:pt x="1074" y="1158"/>
                  </a:lnTo>
                  <a:lnTo>
                    <a:pt x="1076" y="981"/>
                  </a:lnTo>
                  <a:lnTo>
                    <a:pt x="1067" y="714"/>
                  </a:lnTo>
                  <a:lnTo>
                    <a:pt x="1040" y="390"/>
                  </a:lnTo>
                  <a:lnTo>
                    <a:pt x="1024" y="258"/>
                  </a:lnTo>
                  <a:lnTo>
                    <a:pt x="1022" y="243"/>
                  </a:lnTo>
                  <a:lnTo>
                    <a:pt x="1014" y="214"/>
                  </a:lnTo>
                  <a:lnTo>
                    <a:pt x="991" y="177"/>
                  </a:lnTo>
                  <a:lnTo>
                    <a:pt x="945" y="132"/>
                  </a:lnTo>
                  <a:lnTo>
                    <a:pt x="883" y="96"/>
                  </a:lnTo>
                  <a:lnTo>
                    <a:pt x="810" y="67"/>
                  </a:lnTo>
                  <a:lnTo>
                    <a:pt x="727" y="44"/>
                  </a:lnTo>
                  <a:lnTo>
                    <a:pt x="592" y="19"/>
                  </a:lnTo>
                  <a:lnTo>
                    <a:pt x="404" y="3"/>
                  </a:lnTo>
                  <a:lnTo>
                    <a:pt x="228" y="0"/>
                  </a:lnTo>
                  <a:lnTo>
                    <a:pt x="32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4053" y="3502"/>
              <a:ext cx="133" cy="84"/>
            </a:xfrm>
            <a:custGeom>
              <a:avLst/>
              <a:gdLst>
                <a:gd name="T0" fmla="*/ 0 w 532"/>
                <a:gd name="T1" fmla="*/ 335 h 335"/>
                <a:gd name="T2" fmla="*/ 0 w 532"/>
                <a:gd name="T3" fmla="*/ 0 h 335"/>
                <a:gd name="T4" fmla="*/ 17 w 532"/>
                <a:gd name="T5" fmla="*/ 0 h 335"/>
                <a:gd name="T6" fmla="*/ 123 w 532"/>
                <a:gd name="T7" fmla="*/ 7 h 335"/>
                <a:gd name="T8" fmla="*/ 216 w 532"/>
                <a:gd name="T9" fmla="*/ 21 h 335"/>
                <a:gd name="T10" fmla="*/ 315 w 532"/>
                <a:gd name="T11" fmla="*/ 48 h 335"/>
                <a:gd name="T12" fmla="*/ 386 w 532"/>
                <a:gd name="T13" fmla="*/ 80 h 335"/>
                <a:gd name="T14" fmla="*/ 429 w 532"/>
                <a:gd name="T15" fmla="*/ 107 h 335"/>
                <a:gd name="T16" fmla="*/ 466 w 532"/>
                <a:gd name="T17" fmla="*/ 140 h 335"/>
                <a:gd name="T18" fmla="*/ 497 w 532"/>
                <a:gd name="T19" fmla="*/ 179 h 335"/>
                <a:gd name="T20" fmla="*/ 519 w 532"/>
                <a:gd name="T21" fmla="*/ 224 h 335"/>
                <a:gd name="T22" fmla="*/ 531 w 532"/>
                <a:gd name="T23" fmla="*/ 277 h 335"/>
                <a:gd name="T24" fmla="*/ 532 w 532"/>
                <a:gd name="T25" fmla="*/ 306 h 335"/>
                <a:gd name="T26" fmla="*/ 0 w 532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2" h="335">
                  <a:moveTo>
                    <a:pt x="0" y="33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23" y="7"/>
                  </a:lnTo>
                  <a:lnTo>
                    <a:pt x="216" y="21"/>
                  </a:lnTo>
                  <a:lnTo>
                    <a:pt x="315" y="48"/>
                  </a:lnTo>
                  <a:lnTo>
                    <a:pt x="386" y="80"/>
                  </a:lnTo>
                  <a:lnTo>
                    <a:pt x="429" y="107"/>
                  </a:lnTo>
                  <a:lnTo>
                    <a:pt x="466" y="140"/>
                  </a:lnTo>
                  <a:lnTo>
                    <a:pt x="497" y="179"/>
                  </a:lnTo>
                  <a:lnTo>
                    <a:pt x="519" y="224"/>
                  </a:lnTo>
                  <a:lnTo>
                    <a:pt x="531" y="277"/>
                  </a:lnTo>
                  <a:lnTo>
                    <a:pt x="532" y="306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3909" y="3502"/>
              <a:ext cx="133" cy="84"/>
            </a:xfrm>
            <a:custGeom>
              <a:avLst/>
              <a:gdLst>
                <a:gd name="T0" fmla="*/ 530 w 530"/>
                <a:gd name="T1" fmla="*/ 335 h 335"/>
                <a:gd name="T2" fmla="*/ 530 w 530"/>
                <a:gd name="T3" fmla="*/ 0 h 335"/>
                <a:gd name="T4" fmla="*/ 513 w 530"/>
                <a:gd name="T5" fmla="*/ 0 h 335"/>
                <a:gd name="T6" fmla="*/ 407 w 530"/>
                <a:gd name="T7" fmla="*/ 7 h 335"/>
                <a:gd name="T8" fmla="*/ 314 w 530"/>
                <a:gd name="T9" fmla="*/ 21 h 335"/>
                <a:gd name="T10" fmla="*/ 215 w 530"/>
                <a:gd name="T11" fmla="*/ 48 h 335"/>
                <a:gd name="T12" fmla="*/ 144 w 530"/>
                <a:gd name="T13" fmla="*/ 80 h 335"/>
                <a:gd name="T14" fmla="*/ 101 w 530"/>
                <a:gd name="T15" fmla="*/ 107 h 335"/>
                <a:gd name="T16" fmla="*/ 64 w 530"/>
                <a:gd name="T17" fmla="*/ 140 h 335"/>
                <a:gd name="T18" fmla="*/ 34 w 530"/>
                <a:gd name="T19" fmla="*/ 179 h 335"/>
                <a:gd name="T20" fmla="*/ 12 w 530"/>
                <a:gd name="T21" fmla="*/ 224 h 335"/>
                <a:gd name="T22" fmla="*/ 1 w 530"/>
                <a:gd name="T23" fmla="*/ 277 h 335"/>
                <a:gd name="T24" fmla="*/ 0 w 530"/>
                <a:gd name="T25" fmla="*/ 306 h 335"/>
                <a:gd name="T26" fmla="*/ 530 w 530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0" h="335">
                  <a:moveTo>
                    <a:pt x="530" y="335"/>
                  </a:moveTo>
                  <a:lnTo>
                    <a:pt x="530" y="0"/>
                  </a:lnTo>
                  <a:lnTo>
                    <a:pt x="513" y="0"/>
                  </a:lnTo>
                  <a:lnTo>
                    <a:pt x="407" y="7"/>
                  </a:lnTo>
                  <a:lnTo>
                    <a:pt x="314" y="21"/>
                  </a:lnTo>
                  <a:lnTo>
                    <a:pt x="215" y="48"/>
                  </a:lnTo>
                  <a:lnTo>
                    <a:pt x="144" y="80"/>
                  </a:lnTo>
                  <a:lnTo>
                    <a:pt x="101" y="107"/>
                  </a:lnTo>
                  <a:lnTo>
                    <a:pt x="64" y="140"/>
                  </a:lnTo>
                  <a:lnTo>
                    <a:pt x="34" y="179"/>
                  </a:lnTo>
                  <a:lnTo>
                    <a:pt x="12" y="224"/>
                  </a:lnTo>
                  <a:lnTo>
                    <a:pt x="1" y="277"/>
                  </a:lnTo>
                  <a:lnTo>
                    <a:pt x="0" y="306"/>
                  </a:lnTo>
                  <a:lnTo>
                    <a:pt x="53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3995" y="3502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3995" y="3502"/>
              <a:ext cx="105" cy="37"/>
            </a:xfrm>
            <a:custGeom>
              <a:avLst/>
              <a:gdLst>
                <a:gd name="T0" fmla="*/ 0 w 421"/>
                <a:gd name="T1" fmla="*/ 56 h 147"/>
                <a:gd name="T2" fmla="*/ 5 w 421"/>
                <a:gd name="T3" fmla="*/ 59 h 147"/>
                <a:gd name="T4" fmla="*/ 66 w 421"/>
                <a:gd name="T5" fmla="*/ 91 h 147"/>
                <a:gd name="T6" fmla="*/ 148 w 421"/>
                <a:gd name="T7" fmla="*/ 119 h 147"/>
                <a:gd name="T8" fmla="*/ 215 w 421"/>
                <a:gd name="T9" fmla="*/ 135 h 147"/>
                <a:gd name="T10" fmla="*/ 291 w 421"/>
                <a:gd name="T11" fmla="*/ 146 h 147"/>
                <a:gd name="T12" fmla="*/ 376 w 421"/>
                <a:gd name="T13" fmla="*/ 147 h 147"/>
                <a:gd name="T14" fmla="*/ 421 w 421"/>
                <a:gd name="T15" fmla="*/ 143 h 147"/>
                <a:gd name="T16" fmla="*/ 421 w 421"/>
                <a:gd name="T17" fmla="*/ 0 h 147"/>
                <a:gd name="T18" fmla="*/ 0 w 421"/>
                <a:gd name="T19" fmla="*/ 0 h 147"/>
                <a:gd name="T20" fmla="*/ 0 w 421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7">
                  <a:moveTo>
                    <a:pt x="0" y="56"/>
                  </a:moveTo>
                  <a:lnTo>
                    <a:pt x="5" y="59"/>
                  </a:lnTo>
                  <a:lnTo>
                    <a:pt x="66" y="91"/>
                  </a:lnTo>
                  <a:lnTo>
                    <a:pt x="148" y="119"/>
                  </a:lnTo>
                  <a:lnTo>
                    <a:pt x="215" y="135"/>
                  </a:lnTo>
                  <a:lnTo>
                    <a:pt x="291" y="146"/>
                  </a:lnTo>
                  <a:lnTo>
                    <a:pt x="376" y="147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3792" y="3261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59 h 470"/>
                <a:gd name="T16" fmla="*/ 227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59 h 470"/>
                <a:gd name="T24" fmla="*/ 107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8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8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7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7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4201" y="3261"/>
              <a:ext cx="103" cy="117"/>
            </a:xfrm>
            <a:custGeom>
              <a:avLst/>
              <a:gdLst>
                <a:gd name="T0" fmla="*/ 411 w 411"/>
                <a:gd name="T1" fmla="*/ 235 h 470"/>
                <a:gd name="T2" fmla="*/ 411 w 411"/>
                <a:gd name="T3" fmla="*/ 259 h 470"/>
                <a:gd name="T4" fmla="*/ 402 w 411"/>
                <a:gd name="T5" fmla="*/ 305 h 470"/>
                <a:gd name="T6" fmla="*/ 387 w 411"/>
                <a:gd name="T7" fmla="*/ 347 h 470"/>
                <a:gd name="T8" fmla="*/ 364 w 411"/>
                <a:gd name="T9" fmla="*/ 385 h 470"/>
                <a:gd name="T10" fmla="*/ 336 w 411"/>
                <a:gd name="T11" fmla="*/ 416 h 470"/>
                <a:gd name="T12" fmla="*/ 304 w 411"/>
                <a:gd name="T13" fmla="*/ 442 h 470"/>
                <a:gd name="T14" fmla="*/ 267 w 411"/>
                <a:gd name="T15" fmla="*/ 459 h 470"/>
                <a:gd name="T16" fmla="*/ 227 w 411"/>
                <a:gd name="T17" fmla="*/ 469 h 470"/>
                <a:gd name="T18" fmla="*/ 205 w 411"/>
                <a:gd name="T19" fmla="*/ 470 h 470"/>
                <a:gd name="T20" fmla="*/ 185 w 411"/>
                <a:gd name="T21" fmla="*/ 469 h 470"/>
                <a:gd name="T22" fmla="*/ 144 w 411"/>
                <a:gd name="T23" fmla="*/ 459 h 470"/>
                <a:gd name="T24" fmla="*/ 107 w 411"/>
                <a:gd name="T25" fmla="*/ 442 h 470"/>
                <a:gd name="T26" fmla="*/ 74 w 411"/>
                <a:gd name="T27" fmla="*/ 416 h 470"/>
                <a:gd name="T28" fmla="*/ 46 w 411"/>
                <a:gd name="T29" fmla="*/ 385 h 470"/>
                <a:gd name="T30" fmla="*/ 24 w 411"/>
                <a:gd name="T31" fmla="*/ 347 h 470"/>
                <a:gd name="T32" fmla="*/ 8 w 411"/>
                <a:gd name="T33" fmla="*/ 305 h 470"/>
                <a:gd name="T34" fmla="*/ 1 w 411"/>
                <a:gd name="T35" fmla="*/ 259 h 470"/>
                <a:gd name="T36" fmla="*/ 0 w 411"/>
                <a:gd name="T37" fmla="*/ 235 h 470"/>
                <a:gd name="T38" fmla="*/ 1 w 411"/>
                <a:gd name="T39" fmla="*/ 210 h 470"/>
                <a:gd name="T40" fmla="*/ 8 w 411"/>
                <a:gd name="T41" fmla="*/ 165 h 470"/>
                <a:gd name="T42" fmla="*/ 24 w 411"/>
                <a:gd name="T43" fmla="*/ 123 h 470"/>
                <a:gd name="T44" fmla="*/ 46 w 411"/>
                <a:gd name="T45" fmla="*/ 85 h 470"/>
                <a:gd name="T46" fmla="*/ 74 w 411"/>
                <a:gd name="T47" fmla="*/ 53 h 470"/>
                <a:gd name="T48" fmla="*/ 107 w 411"/>
                <a:gd name="T49" fmla="*/ 28 h 470"/>
                <a:gd name="T50" fmla="*/ 144 w 411"/>
                <a:gd name="T51" fmla="*/ 10 h 470"/>
                <a:gd name="T52" fmla="*/ 185 w 411"/>
                <a:gd name="T53" fmla="*/ 0 h 470"/>
                <a:gd name="T54" fmla="*/ 205 w 411"/>
                <a:gd name="T55" fmla="*/ 0 h 470"/>
                <a:gd name="T56" fmla="*/ 227 w 411"/>
                <a:gd name="T57" fmla="*/ 0 h 470"/>
                <a:gd name="T58" fmla="*/ 267 w 411"/>
                <a:gd name="T59" fmla="*/ 10 h 470"/>
                <a:gd name="T60" fmla="*/ 304 w 411"/>
                <a:gd name="T61" fmla="*/ 28 h 470"/>
                <a:gd name="T62" fmla="*/ 336 w 411"/>
                <a:gd name="T63" fmla="*/ 53 h 470"/>
                <a:gd name="T64" fmla="*/ 364 w 411"/>
                <a:gd name="T65" fmla="*/ 85 h 470"/>
                <a:gd name="T66" fmla="*/ 387 w 411"/>
                <a:gd name="T67" fmla="*/ 123 h 470"/>
                <a:gd name="T68" fmla="*/ 402 w 411"/>
                <a:gd name="T69" fmla="*/ 165 h 470"/>
                <a:gd name="T70" fmla="*/ 411 w 411"/>
                <a:gd name="T71" fmla="*/ 210 h 470"/>
                <a:gd name="T72" fmla="*/ 411 w 411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1" h="470">
                  <a:moveTo>
                    <a:pt x="411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4" y="442"/>
                  </a:lnTo>
                  <a:lnTo>
                    <a:pt x="267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5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1" y="259"/>
                  </a:lnTo>
                  <a:lnTo>
                    <a:pt x="0" y="235"/>
                  </a:lnTo>
                  <a:lnTo>
                    <a:pt x="1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5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7" y="10"/>
                  </a:lnTo>
                  <a:lnTo>
                    <a:pt x="304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1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3843" y="3057"/>
              <a:ext cx="409" cy="464"/>
            </a:xfrm>
            <a:custGeom>
              <a:avLst/>
              <a:gdLst>
                <a:gd name="T0" fmla="*/ 1636 w 1637"/>
                <a:gd name="T1" fmla="*/ 567 h 1857"/>
                <a:gd name="T2" fmla="*/ 1618 w 1637"/>
                <a:gd name="T3" fmla="*/ 444 h 1857"/>
                <a:gd name="T4" fmla="*/ 1576 w 1637"/>
                <a:gd name="T5" fmla="*/ 333 h 1857"/>
                <a:gd name="T6" fmla="*/ 1508 w 1637"/>
                <a:gd name="T7" fmla="*/ 234 h 1857"/>
                <a:gd name="T8" fmla="*/ 1413 w 1637"/>
                <a:gd name="T9" fmla="*/ 150 h 1857"/>
                <a:gd name="T10" fmla="*/ 1293 w 1637"/>
                <a:gd name="T11" fmla="*/ 83 h 1857"/>
                <a:gd name="T12" fmla="*/ 1146 w 1637"/>
                <a:gd name="T13" fmla="*/ 35 h 1857"/>
                <a:gd name="T14" fmla="*/ 969 w 1637"/>
                <a:gd name="T15" fmla="*/ 5 h 1857"/>
                <a:gd name="T16" fmla="*/ 819 w 1637"/>
                <a:gd name="T17" fmla="*/ 0 h 1857"/>
                <a:gd name="T18" fmla="*/ 668 w 1637"/>
                <a:gd name="T19" fmla="*/ 5 h 1857"/>
                <a:gd name="T20" fmla="*/ 492 w 1637"/>
                <a:gd name="T21" fmla="*/ 35 h 1857"/>
                <a:gd name="T22" fmla="*/ 344 w 1637"/>
                <a:gd name="T23" fmla="*/ 83 h 1857"/>
                <a:gd name="T24" fmla="*/ 224 w 1637"/>
                <a:gd name="T25" fmla="*/ 150 h 1857"/>
                <a:gd name="T26" fmla="*/ 130 w 1637"/>
                <a:gd name="T27" fmla="*/ 234 h 1857"/>
                <a:gd name="T28" fmla="*/ 61 w 1637"/>
                <a:gd name="T29" fmla="*/ 333 h 1857"/>
                <a:gd name="T30" fmla="*/ 19 w 1637"/>
                <a:gd name="T31" fmla="*/ 444 h 1857"/>
                <a:gd name="T32" fmla="*/ 1 w 1637"/>
                <a:gd name="T33" fmla="*/ 567 h 1857"/>
                <a:gd name="T34" fmla="*/ 0 w 1637"/>
                <a:gd name="T35" fmla="*/ 668 h 1857"/>
                <a:gd name="T36" fmla="*/ 9 w 1637"/>
                <a:gd name="T37" fmla="*/ 992 h 1857"/>
                <a:gd name="T38" fmla="*/ 38 w 1637"/>
                <a:gd name="T39" fmla="*/ 1202 h 1857"/>
                <a:gd name="T40" fmla="*/ 100 w 1637"/>
                <a:gd name="T41" fmla="*/ 1408 h 1857"/>
                <a:gd name="T42" fmla="*/ 205 w 1637"/>
                <a:gd name="T43" fmla="*/ 1594 h 1857"/>
                <a:gd name="T44" fmla="*/ 343 w 1637"/>
                <a:gd name="T45" fmla="*/ 1725 h 1857"/>
                <a:gd name="T46" fmla="*/ 444 w 1637"/>
                <a:gd name="T47" fmla="*/ 1783 h 1857"/>
                <a:gd name="T48" fmla="*/ 563 w 1637"/>
                <a:gd name="T49" fmla="*/ 1827 h 1857"/>
                <a:gd name="T50" fmla="*/ 701 w 1637"/>
                <a:gd name="T51" fmla="*/ 1851 h 1857"/>
                <a:gd name="T52" fmla="*/ 819 w 1637"/>
                <a:gd name="T53" fmla="*/ 1857 h 1857"/>
                <a:gd name="T54" fmla="*/ 936 w 1637"/>
                <a:gd name="T55" fmla="*/ 1851 h 1857"/>
                <a:gd name="T56" fmla="*/ 1075 w 1637"/>
                <a:gd name="T57" fmla="*/ 1827 h 1857"/>
                <a:gd name="T58" fmla="*/ 1193 w 1637"/>
                <a:gd name="T59" fmla="*/ 1783 h 1857"/>
                <a:gd name="T60" fmla="*/ 1294 w 1637"/>
                <a:gd name="T61" fmla="*/ 1725 h 1857"/>
                <a:gd name="T62" fmla="*/ 1432 w 1637"/>
                <a:gd name="T63" fmla="*/ 1594 h 1857"/>
                <a:gd name="T64" fmla="*/ 1538 w 1637"/>
                <a:gd name="T65" fmla="*/ 1408 h 1857"/>
                <a:gd name="T66" fmla="*/ 1600 w 1637"/>
                <a:gd name="T67" fmla="*/ 1202 h 1857"/>
                <a:gd name="T68" fmla="*/ 1629 w 1637"/>
                <a:gd name="T69" fmla="*/ 992 h 1857"/>
                <a:gd name="T70" fmla="*/ 1637 w 1637"/>
                <a:gd name="T71" fmla="*/ 668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7" h="1857">
                  <a:moveTo>
                    <a:pt x="1636" y="599"/>
                  </a:moveTo>
                  <a:lnTo>
                    <a:pt x="1636" y="567"/>
                  </a:lnTo>
                  <a:lnTo>
                    <a:pt x="1630" y="504"/>
                  </a:lnTo>
                  <a:lnTo>
                    <a:pt x="1618" y="444"/>
                  </a:lnTo>
                  <a:lnTo>
                    <a:pt x="1600" y="387"/>
                  </a:lnTo>
                  <a:lnTo>
                    <a:pt x="1576" y="333"/>
                  </a:lnTo>
                  <a:lnTo>
                    <a:pt x="1545" y="281"/>
                  </a:lnTo>
                  <a:lnTo>
                    <a:pt x="1508" y="234"/>
                  </a:lnTo>
                  <a:lnTo>
                    <a:pt x="1464" y="190"/>
                  </a:lnTo>
                  <a:lnTo>
                    <a:pt x="1413" y="150"/>
                  </a:lnTo>
                  <a:lnTo>
                    <a:pt x="1356" y="114"/>
                  </a:lnTo>
                  <a:lnTo>
                    <a:pt x="1293" y="83"/>
                  </a:lnTo>
                  <a:lnTo>
                    <a:pt x="1223" y="56"/>
                  </a:lnTo>
                  <a:lnTo>
                    <a:pt x="1146" y="35"/>
                  </a:lnTo>
                  <a:lnTo>
                    <a:pt x="1061" y="17"/>
                  </a:lnTo>
                  <a:lnTo>
                    <a:pt x="969" y="5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6" y="0"/>
                  </a:lnTo>
                  <a:lnTo>
                    <a:pt x="668" y="5"/>
                  </a:lnTo>
                  <a:lnTo>
                    <a:pt x="577" y="17"/>
                  </a:lnTo>
                  <a:lnTo>
                    <a:pt x="492" y="35"/>
                  </a:lnTo>
                  <a:lnTo>
                    <a:pt x="414" y="56"/>
                  </a:lnTo>
                  <a:lnTo>
                    <a:pt x="344" y="83"/>
                  </a:lnTo>
                  <a:lnTo>
                    <a:pt x="281" y="114"/>
                  </a:lnTo>
                  <a:lnTo>
                    <a:pt x="224" y="150"/>
                  </a:lnTo>
                  <a:lnTo>
                    <a:pt x="173" y="190"/>
                  </a:lnTo>
                  <a:lnTo>
                    <a:pt x="130" y="234"/>
                  </a:lnTo>
                  <a:lnTo>
                    <a:pt x="93" y="281"/>
                  </a:lnTo>
                  <a:lnTo>
                    <a:pt x="61" y="333"/>
                  </a:lnTo>
                  <a:lnTo>
                    <a:pt x="38" y="387"/>
                  </a:lnTo>
                  <a:lnTo>
                    <a:pt x="19" y="444"/>
                  </a:lnTo>
                  <a:lnTo>
                    <a:pt x="8" y="504"/>
                  </a:lnTo>
                  <a:lnTo>
                    <a:pt x="1" y="567"/>
                  </a:lnTo>
                  <a:lnTo>
                    <a:pt x="1" y="599"/>
                  </a:lnTo>
                  <a:lnTo>
                    <a:pt x="0" y="668"/>
                  </a:lnTo>
                  <a:lnTo>
                    <a:pt x="1" y="842"/>
                  </a:lnTo>
                  <a:lnTo>
                    <a:pt x="9" y="992"/>
                  </a:lnTo>
                  <a:lnTo>
                    <a:pt x="20" y="1096"/>
                  </a:lnTo>
                  <a:lnTo>
                    <a:pt x="38" y="1202"/>
                  </a:lnTo>
                  <a:lnTo>
                    <a:pt x="64" y="1306"/>
                  </a:lnTo>
                  <a:lnTo>
                    <a:pt x="100" y="1408"/>
                  </a:lnTo>
                  <a:lnTo>
                    <a:pt x="146" y="1505"/>
                  </a:lnTo>
                  <a:lnTo>
                    <a:pt x="205" y="1594"/>
                  </a:lnTo>
                  <a:lnTo>
                    <a:pt x="279" y="1674"/>
                  </a:lnTo>
                  <a:lnTo>
                    <a:pt x="343" y="1725"/>
                  </a:lnTo>
                  <a:lnTo>
                    <a:pt x="392" y="1757"/>
                  </a:lnTo>
                  <a:lnTo>
                    <a:pt x="444" y="1783"/>
                  </a:lnTo>
                  <a:lnTo>
                    <a:pt x="501" y="1807"/>
                  </a:lnTo>
                  <a:lnTo>
                    <a:pt x="563" y="1827"/>
                  </a:lnTo>
                  <a:lnTo>
                    <a:pt x="629" y="1841"/>
                  </a:lnTo>
                  <a:lnTo>
                    <a:pt x="701" y="1851"/>
                  </a:lnTo>
                  <a:lnTo>
                    <a:pt x="778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6" y="1851"/>
                  </a:lnTo>
                  <a:lnTo>
                    <a:pt x="1008" y="1841"/>
                  </a:lnTo>
                  <a:lnTo>
                    <a:pt x="1075" y="1827"/>
                  </a:lnTo>
                  <a:lnTo>
                    <a:pt x="1136" y="1807"/>
                  </a:lnTo>
                  <a:lnTo>
                    <a:pt x="1193" y="1783"/>
                  </a:lnTo>
                  <a:lnTo>
                    <a:pt x="1246" y="1757"/>
                  </a:lnTo>
                  <a:lnTo>
                    <a:pt x="1294" y="1725"/>
                  </a:lnTo>
                  <a:lnTo>
                    <a:pt x="1360" y="1674"/>
                  </a:lnTo>
                  <a:lnTo>
                    <a:pt x="1432" y="1594"/>
                  </a:lnTo>
                  <a:lnTo>
                    <a:pt x="1491" y="1505"/>
                  </a:lnTo>
                  <a:lnTo>
                    <a:pt x="1538" y="1408"/>
                  </a:lnTo>
                  <a:lnTo>
                    <a:pt x="1574" y="1306"/>
                  </a:lnTo>
                  <a:lnTo>
                    <a:pt x="1600" y="1202"/>
                  </a:lnTo>
                  <a:lnTo>
                    <a:pt x="1618" y="1096"/>
                  </a:lnTo>
                  <a:lnTo>
                    <a:pt x="1629" y="992"/>
                  </a:lnTo>
                  <a:lnTo>
                    <a:pt x="1637" y="842"/>
                  </a:lnTo>
                  <a:lnTo>
                    <a:pt x="1637" y="668"/>
                  </a:lnTo>
                  <a:lnTo>
                    <a:pt x="1636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926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90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3 w 178"/>
                <a:gd name="T19" fmla="*/ 117 h 195"/>
                <a:gd name="T20" fmla="*/ 0 w 178"/>
                <a:gd name="T21" fmla="*/ 98 h 195"/>
                <a:gd name="T22" fmla="*/ 3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90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90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3" y="117"/>
                  </a:lnTo>
                  <a:lnTo>
                    <a:pt x="0" y="98"/>
                  </a:lnTo>
                  <a:lnTo>
                    <a:pt x="3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90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932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8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2 w 53"/>
                <a:gd name="T11" fmla="*/ 38 h 53"/>
                <a:gd name="T12" fmla="*/ 0 w 53"/>
                <a:gd name="T13" fmla="*/ 27 h 53"/>
                <a:gd name="T14" fmla="*/ 2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8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911" y="3231"/>
              <a:ext cx="72" cy="24"/>
            </a:xfrm>
            <a:custGeom>
              <a:avLst/>
              <a:gdLst>
                <a:gd name="T0" fmla="*/ 9 w 289"/>
                <a:gd name="T1" fmla="*/ 88 h 97"/>
                <a:gd name="T2" fmla="*/ 17 w 289"/>
                <a:gd name="T3" fmla="*/ 90 h 97"/>
                <a:gd name="T4" fmla="*/ 36 w 289"/>
                <a:gd name="T5" fmla="*/ 90 h 97"/>
                <a:gd name="T6" fmla="*/ 69 w 289"/>
                <a:gd name="T7" fmla="*/ 81 h 97"/>
                <a:gd name="T8" fmla="*/ 131 w 289"/>
                <a:gd name="T9" fmla="*/ 70 h 97"/>
                <a:gd name="T10" fmla="*/ 194 w 289"/>
                <a:gd name="T11" fmla="*/ 73 h 97"/>
                <a:gd name="T12" fmla="*/ 243 w 289"/>
                <a:gd name="T13" fmla="*/ 85 h 97"/>
                <a:gd name="T14" fmla="*/ 272 w 289"/>
                <a:gd name="T15" fmla="*/ 95 h 97"/>
                <a:gd name="T16" fmla="*/ 276 w 289"/>
                <a:gd name="T17" fmla="*/ 97 h 97"/>
                <a:gd name="T18" fmla="*/ 285 w 289"/>
                <a:gd name="T19" fmla="*/ 91 h 97"/>
                <a:gd name="T20" fmla="*/ 289 w 289"/>
                <a:gd name="T21" fmla="*/ 78 h 97"/>
                <a:gd name="T22" fmla="*/ 288 w 289"/>
                <a:gd name="T23" fmla="*/ 61 h 97"/>
                <a:gd name="T24" fmla="*/ 279 w 289"/>
                <a:gd name="T25" fmla="*/ 42 h 97"/>
                <a:gd name="T26" fmla="*/ 258 w 289"/>
                <a:gd name="T27" fmla="*/ 23 h 97"/>
                <a:gd name="T28" fmla="*/ 227 w 289"/>
                <a:gd name="T29" fmla="*/ 8 h 97"/>
                <a:gd name="T30" fmla="*/ 181 w 289"/>
                <a:gd name="T31" fmla="*/ 0 h 97"/>
                <a:gd name="T32" fmla="*/ 152 w 289"/>
                <a:gd name="T33" fmla="*/ 0 h 97"/>
                <a:gd name="T34" fmla="*/ 126 w 289"/>
                <a:gd name="T35" fmla="*/ 0 h 97"/>
                <a:gd name="T36" fmla="*/ 83 w 289"/>
                <a:gd name="T37" fmla="*/ 6 h 97"/>
                <a:gd name="T38" fmla="*/ 50 w 289"/>
                <a:gd name="T39" fmla="*/ 18 h 97"/>
                <a:gd name="T40" fmla="*/ 26 w 289"/>
                <a:gd name="T41" fmla="*/ 32 h 97"/>
                <a:gd name="T42" fmla="*/ 10 w 289"/>
                <a:gd name="T43" fmla="*/ 48 h 97"/>
                <a:gd name="T44" fmla="*/ 1 w 289"/>
                <a:gd name="T45" fmla="*/ 63 h 97"/>
                <a:gd name="T46" fmla="*/ 0 w 289"/>
                <a:gd name="T47" fmla="*/ 76 h 97"/>
                <a:gd name="T48" fmla="*/ 4 w 289"/>
                <a:gd name="T49" fmla="*/ 86 h 97"/>
                <a:gd name="T50" fmla="*/ 9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9" y="88"/>
                  </a:moveTo>
                  <a:lnTo>
                    <a:pt x="17" y="90"/>
                  </a:lnTo>
                  <a:lnTo>
                    <a:pt x="36" y="90"/>
                  </a:lnTo>
                  <a:lnTo>
                    <a:pt x="69" y="81"/>
                  </a:lnTo>
                  <a:lnTo>
                    <a:pt x="131" y="70"/>
                  </a:lnTo>
                  <a:lnTo>
                    <a:pt x="194" y="73"/>
                  </a:lnTo>
                  <a:lnTo>
                    <a:pt x="243" y="85"/>
                  </a:lnTo>
                  <a:lnTo>
                    <a:pt x="272" y="95"/>
                  </a:lnTo>
                  <a:lnTo>
                    <a:pt x="276" y="97"/>
                  </a:lnTo>
                  <a:lnTo>
                    <a:pt x="285" y="91"/>
                  </a:lnTo>
                  <a:lnTo>
                    <a:pt x="289" y="78"/>
                  </a:lnTo>
                  <a:lnTo>
                    <a:pt x="288" y="61"/>
                  </a:lnTo>
                  <a:lnTo>
                    <a:pt x="279" y="42"/>
                  </a:lnTo>
                  <a:lnTo>
                    <a:pt x="258" y="23"/>
                  </a:lnTo>
                  <a:lnTo>
                    <a:pt x="227" y="8"/>
                  </a:lnTo>
                  <a:lnTo>
                    <a:pt x="181" y="0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6"/>
                  </a:lnTo>
                  <a:lnTo>
                    <a:pt x="50" y="18"/>
                  </a:lnTo>
                  <a:lnTo>
                    <a:pt x="26" y="32"/>
                  </a:lnTo>
                  <a:lnTo>
                    <a:pt x="10" y="48"/>
                  </a:lnTo>
                  <a:lnTo>
                    <a:pt x="1" y="63"/>
                  </a:lnTo>
                  <a:lnTo>
                    <a:pt x="0" y="76"/>
                  </a:lnTo>
                  <a:lnTo>
                    <a:pt x="4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4128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89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1 w 178"/>
                <a:gd name="T19" fmla="*/ 117 h 195"/>
                <a:gd name="T20" fmla="*/ 0 w 178"/>
                <a:gd name="T21" fmla="*/ 98 h 195"/>
                <a:gd name="T22" fmla="*/ 1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89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89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89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4134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1 w 53"/>
                <a:gd name="T3" fmla="*/ 38 h 53"/>
                <a:gd name="T4" fmla="*/ 37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7 w 53"/>
                <a:gd name="T21" fmla="*/ 2 h 53"/>
                <a:gd name="T22" fmla="*/ 51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4112" y="3231"/>
              <a:ext cx="73" cy="24"/>
            </a:xfrm>
            <a:custGeom>
              <a:avLst/>
              <a:gdLst>
                <a:gd name="T0" fmla="*/ 281 w 289"/>
                <a:gd name="T1" fmla="*/ 88 h 97"/>
                <a:gd name="T2" fmla="*/ 273 w 289"/>
                <a:gd name="T3" fmla="*/ 90 h 97"/>
                <a:gd name="T4" fmla="*/ 254 w 289"/>
                <a:gd name="T5" fmla="*/ 90 h 97"/>
                <a:gd name="T6" fmla="*/ 220 w 289"/>
                <a:gd name="T7" fmla="*/ 81 h 97"/>
                <a:gd name="T8" fmla="*/ 158 w 289"/>
                <a:gd name="T9" fmla="*/ 70 h 97"/>
                <a:gd name="T10" fmla="*/ 96 w 289"/>
                <a:gd name="T11" fmla="*/ 73 h 97"/>
                <a:gd name="T12" fmla="*/ 46 w 289"/>
                <a:gd name="T13" fmla="*/ 85 h 97"/>
                <a:gd name="T14" fmla="*/ 18 w 289"/>
                <a:gd name="T15" fmla="*/ 95 h 97"/>
                <a:gd name="T16" fmla="*/ 13 w 289"/>
                <a:gd name="T17" fmla="*/ 97 h 97"/>
                <a:gd name="T18" fmla="*/ 4 w 289"/>
                <a:gd name="T19" fmla="*/ 91 h 97"/>
                <a:gd name="T20" fmla="*/ 0 w 289"/>
                <a:gd name="T21" fmla="*/ 78 h 97"/>
                <a:gd name="T22" fmla="*/ 1 w 289"/>
                <a:gd name="T23" fmla="*/ 61 h 97"/>
                <a:gd name="T24" fmla="*/ 11 w 289"/>
                <a:gd name="T25" fmla="*/ 42 h 97"/>
                <a:gd name="T26" fmla="*/ 31 w 289"/>
                <a:gd name="T27" fmla="*/ 23 h 97"/>
                <a:gd name="T28" fmla="*/ 62 w 289"/>
                <a:gd name="T29" fmla="*/ 8 h 97"/>
                <a:gd name="T30" fmla="*/ 108 w 289"/>
                <a:gd name="T31" fmla="*/ 0 h 97"/>
                <a:gd name="T32" fmla="*/ 138 w 289"/>
                <a:gd name="T33" fmla="*/ 0 h 97"/>
                <a:gd name="T34" fmla="*/ 163 w 289"/>
                <a:gd name="T35" fmla="*/ 0 h 97"/>
                <a:gd name="T36" fmla="*/ 206 w 289"/>
                <a:gd name="T37" fmla="*/ 6 h 97"/>
                <a:gd name="T38" fmla="*/ 240 w 289"/>
                <a:gd name="T39" fmla="*/ 18 h 97"/>
                <a:gd name="T40" fmla="*/ 263 w 289"/>
                <a:gd name="T41" fmla="*/ 32 h 97"/>
                <a:gd name="T42" fmla="*/ 280 w 289"/>
                <a:gd name="T43" fmla="*/ 48 h 97"/>
                <a:gd name="T44" fmla="*/ 288 w 289"/>
                <a:gd name="T45" fmla="*/ 63 h 97"/>
                <a:gd name="T46" fmla="*/ 289 w 289"/>
                <a:gd name="T47" fmla="*/ 76 h 97"/>
                <a:gd name="T48" fmla="*/ 285 w 289"/>
                <a:gd name="T49" fmla="*/ 86 h 97"/>
                <a:gd name="T50" fmla="*/ 281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281" y="88"/>
                  </a:moveTo>
                  <a:lnTo>
                    <a:pt x="273" y="90"/>
                  </a:lnTo>
                  <a:lnTo>
                    <a:pt x="254" y="90"/>
                  </a:lnTo>
                  <a:lnTo>
                    <a:pt x="220" y="81"/>
                  </a:lnTo>
                  <a:lnTo>
                    <a:pt x="158" y="70"/>
                  </a:lnTo>
                  <a:lnTo>
                    <a:pt x="96" y="73"/>
                  </a:lnTo>
                  <a:lnTo>
                    <a:pt x="46" y="85"/>
                  </a:lnTo>
                  <a:lnTo>
                    <a:pt x="18" y="95"/>
                  </a:lnTo>
                  <a:lnTo>
                    <a:pt x="13" y="97"/>
                  </a:lnTo>
                  <a:lnTo>
                    <a:pt x="4" y="91"/>
                  </a:lnTo>
                  <a:lnTo>
                    <a:pt x="0" y="78"/>
                  </a:lnTo>
                  <a:lnTo>
                    <a:pt x="1" y="61"/>
                  </a:lnTo>
                  <a:lnTo>
                    <a:pt x="11" y="42"/>
                  </a:lnTo>
                  <a:lnTo>
                    <a:pt x="31" y="23"/>
                  </a:lnTo>
                  <a:lnTo>
                    <a:pt x="62" y="8"/>
                  </a:lnTo>
                  <a:lnTo>
                    <a:pt x="108" y="0"/>
                  </a:lnTo>
                  <a:lnTo>
                    <a:pt x="138" y="0"/>
                  </a:lnTo>
                  <a:lnTo>
                    <a:pt x="163" y="0"/>
                  </a:lnTo>
                  <a:lnTo>
                    <a:pt x="206" y="6"/>
                  </a:lnTo>
                  <a:lnTo>
                    <a:pt x="240" y="18"/>
                  </a:lnTo>
                  <a:lnTo>
                    <a:pt x="263" y="32"/>
                  </a:lnTo>
                  <a:lnTo>
                    <a:pt x="280" y="48"/>
                  </a:lnTo>
                  <a:lnTo>
                    <a:pt x="288" y="63"/>
                  </a:lnTo>
                  <a:lnTo>
                    <a:pt x="289" y="76"/>
                  </a:lnTo>
                  <a:lnTo>
                    <a:pt x="285" y="86"/>
                  </a:lnTo>
                  <a:lnTo>
                    <a:pt x="281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4013" y="3380"/>
              <a:ext cx="70" cy="25"/>
            </a:xfrm>
            <a:custGeom>
              <a:avLst/>
              <a:gdLst>
                <a:gd name="T0" fmla="*/ 140 w 279"/>
                <a:gd name="T1" fmla="*/ 43 h 100"/>
                <a:gd name="T2" fmla="*/ 108 w 279"/>
                <a:gd name="T3" fmla="*/ 41 h 100"/>
                <a:gd name="T4" fmla="*/ 56 w 279"/>
                <a:gd name="T5" fmla="*/ 24 h 100"/>
                <a:gd name="T6" fmla="*/ 20 w 279"/>
                <a:gd name="T7" fmla="*/ 6 h 100"/>
                <a:gd name="T8" fmla="*/ 5 w 279"/>
                <a:gd name="T9" fmla="*/ 0 h 100"/>
                <a:gd name="T10" fmla="*/ 0 w 279"/>
                <a:gd name="T11" fmla="*/ 3 h 100"/>
                <a:gd name="T12" fmla="*/ 0 w 279"/>
                <a:gd name="T13" fmla="*/ 9 h 100"/>
                <a:gd name="T14" fmla="*/ 0 w 279"/>
                <a:gd name="T15" fmla="*/ 22 h 100"/>
                <a:gd name="T16" fmla="*/ 13 w 279"/>
                <a:gd name="T17" fmla="*/ 52 h 100"/>
                <a:gd name="T18" fmla="*/ 34 w 279"/>
                <a:gd name="T19" fmla="*/ 73 h 100"/>
                <a:gd name="T20" fmla="*/ 56 w 279"/>
                <a:gd name="T21" fmla="*/ 86 h 100"/>
                <a:gd name="T22" fmla="*/ 84 w 279"/>
                <a:gd name="T23" fmla="*/ 95 h 100"/>
                <a:gd name="T24" fmla="*/ 119 w 279"/>
                <a:gd name="T25" fmla="*/ 100 h 100"/>
                <a:gd name="T26" fmla="*/ 140 w 279"/>
                <a:gd name="T27" fmla="*/ 100 h 100"/>
                <a:gd name="T28" fmla="*/ 160 w 279"/>
                <a:gd name="T29" fmla="*/ 100 h 100"/>
                <a:gd name="T30" fmla="*/ 196 w 279"/>
                <a:gd name="T31" fmla="*/ 95 h 100"/>
                <a:gd name="T32" fmla="*/ 224 w 279"/>
                <a:gd name="T33" fmla="*/ 86 h 100"/>
                <a:gd name="T34" fmla="*/ 245 w 279"/>
                <a:gd name="T35" fmla="*/ 73 h 100"/>
                <a:gd name="T36" fmla="*/ 267 w 279"/>
                <a:gd name="T37" fmla="*/ 52 h 100"/>
                <a:gd name="T38" fmla="*/ 279 w 279"/>
                <a:gd name="T39" fmla="*/ 22 h 100"/>
                <a:gd name="T40" fmla="*/ 279 w 279"/>
                <a:gd name="T41" fmla="*/ 9 h 100"/>
                <a:gd name="T42" fmla="*/ 279 w 279"/>
                <a:gd name="T43" fmla="*/ 3 h 100"/>
                <a:gd name="T44" fmla="*/ 274 w 279"/>
                <a:gd name="T45" fmla="*/ 0 h 100"/>
                <a:gd name="T46" fmla="*/ 259 w 279"/>
                <a:gd name="T47" fmla="*/ 6 h 100"/>
                <a:gd name="T48" fmla="*/ 224 w 279"/>
                <a:gd name="T49" fmla="*/ 24 h 100"/>
                <a:gd name="T50" fmla="*/ 172 w 279"/>
                <a:gd name="T51" fmla="*/ 41 h 100"/>
                <a:gd name="T52" fmla="*/ 140 w 279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100">
                  <a:moveTo>
                    <a:pt x="140" y="43"/>
                  </a:moveTo>
                  <a:lnTo>
                    <a:pt x="108" y="41"/>
                  </a:lnTo>
                  <a:lnTo>
                    <a:pt x="56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9"/>
                  </a:lnTo>
                  <a:lnTo>
                    <a:pt x="0" y="22"/>
                  </a:lnTo>
                  <a:lnTo>
                    <a:pt x="13" y="52"/>
                  </a:lnTo>
                  <a:lnTo>
                    <a:pt x="34" y="73"/>
                  </a:lnTo>
                  <a:lnTo>
                    <a:pt x="56" y="86"/>
                  </a:lnTo>
                  <a:lnTo>
                    <a:pt x="84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0" y="100"/>
                  </a:lnTo>
                  <a:lnTo>
                    <a:pt x="196" y="95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79" y="9"/>
                  </a:lnTo>
                  <a:lnTo>
                    <a:pt x="279" y="3"/>
                  </a:lnTo>
                  <a:lnTo>
                    <a:pt x="274" y="0"/>
                  </a:lnTo>
                  <a:lnTo>
                    <a:pt x="259" y="6"/>
                  </a:lnTo>
                  <a:lnTo>
                    <a:pt x="224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4036" y="3460"/>
              <a:ext cx="24" cy="8"/>
            </a:xfrm>
            <a:custGeom>
              <a:avLst/>
              <a:gdLst>
                <a:gd name="T0" fmla="*/ 49 w 97"/>
                <a:gd name="T1" fmla="*/ 15 h 36"/>
                <a:gd name="T2" fmla="*/ 27 w 97"/>
                <a:gd name="T3" fmla="*/ 12 h 36"/>
                <a:gd name="T4" fmla="*/ 8 w 97"/>
                <a:gd name="T5" fmla="*/ 2 h 36"/>
                <a:gd name="T6" fmla="*/ 1 w 97"/>
                <a:gd name="T7" fmla="*/ 0 h 36"/>
                <a:gd name="T8" fmla="*/ 0 w 97"/>
                <a:gd name="T9" fmla="*/ 3 h 36"/>
                <a:gd name="T10" fmla="*/ 1 w 97"/>
                <a:gd name="T11" fmla="*/ 13 h 36"/>
                <a:gd name="T12" fmla="*/ 15 w 97"/>
                <a:gd name="T13" fmla="*/ 28 h 36"/>
                <a:gd name="T14" fmla="*/ 35 w 97"/>
                <a:gd name="T15" fmla="*/ 34 h 36"/>
                <a:gd name="T16" fmla="*/ 49 w 97"/>
                <a:gd name="T17" fmla="*/ 36 h 36"/>
                <a:gd name="T18" fmla="*/ 63 w 97"/>
                <a:gd name="T19" fmla="*/ 34 h 36"/>
                <a:gd name="T20" fmla="*/ 82 w 97"/>
                <a:gd name="T21" fmla="*/ 28 h 36"/>
                <a:gd name="T22" fmla="*/ 96 w 97"/>
                <a:gd name="T23" fmla="*/ 13 h 36"/>
                <a:gd name="T24" fmla="*/ 97 w 97"/>
                <a:gd name="T25" fmla="*/ 3 h 36"/>
                <a:gd name="T26" fmla="*/ 97 w 97"/>
                <a:gd name="T27" fmla="*/ 0 h 36"/>
                <a:gd name="T28" fmla="*/ 91 w 97"/>
                <a:gd name="T29" fmla="*/ 2 h 36"/>
                <a:gd name="T30" fmla="*/ 70 w 97"/>
                <a:gd name="T31" fmla="*/ 12 h 36"/>
                <a:gd name="T32" fmla="*/ 49 w 97"/>
                <a:gd name="T3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6">
                  <a:moveTo>
                    <a:pt x="49" y="15"/>
                  </a:moveTo>
                  <a:lnTo>
                    <a:pt x="27" y="12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9" y="36"/>
                  </a:lnTo>
                  <a:lnTo>
                    <a:pt x="63" y="34"/>
                  </a:lnTo>
                  <a:lnTo>
                    <a:pt x="82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70" y="12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3992" y="3432"/>
              <a:ext cx="111" cy="18"/>
            </a:xfrm>
            <a:custGeom>
              <a:avLst/>
              <a:gdLst>
                <a:gd name="T0" fmla="*/ 223 w 445"/>
                <a:gd name="T1" fmla="*/ 45 h 73"/>
                <a:gd name="T2" fmla="*/ 172 w 445"/>
                <a:gd name="T3" fmla="*/ 43 h 73"/>
                <a:gd name="T4" fmla="*/ 90 w 445"/>
                <a:gd name="T5" fmla="*/ 28 h 73"/>
                <a:gd name="T6" fmla="*/ 33 w 445"/>
                <a:gd name="T7" fmla="*/ 10 h 73"/>
                <a:gd name="T8" fmla="*/ 3 w 445"/>
                <a:gd name="T9" fmla="*/ 0 h 73"/>
                <a:gd name="T10" fmla="*/ 0 w 445"/>
                <a:gd name="T11" fmla="*/ 3 h 73"/>
                <a:gd name="T12" fmla="*/ 2 w 445"/>
                <a:gd name="T13" fmla="*/ 10 h 73"/>
                <a:gd name="T14" fmla="*/ 21 w 445"/>
                <a:gd name="T15" fmla="*/ 31 h 73"/>
                <a:gd name="T16" fmla="*/ 71 w 445"/>
                <a:gd name="T17" fmla="*/ 55 h 73"/>
                <a:gd name="T18" fmla="*/ 134 w 445"/>
                <a:gd name="T19" fmla="*/ 69 h 73"/>
                <a:gd name="T20" fmla="*/ 189 w 445"/>
                <a:gd name="T21" fmla="*/ 73 h 73"/>
                <a:gd name="T22" fmla="*/ 223 w 445"/>
                <a:gd name="T23" fmla="*/ 73 h 73"/>
                <a:gd name="T24" fmla="*/ 256 w 445"/>
                <a:gd name="T25" fmla="*/ 73 h 73"/>
                <a:gd name="T26" fmla="*/ 311 w 445"/>
                <a:gd name="T27" fmla="*/ 69 h 73"/>
                <a:gd name="T28" fmla="*/ 374 w 445"/>
                <a:gd name="T29" fmla="*/ 55 h 73"/>
                <a:gd name="T30" fmla="*/ 424 w 445"/>
                <a:gd name="T31" fmla="*/ 31 h 73"/>
                <a:gd name="T32" fmla="*/ 443 w 445"/>
                <a:gd name="T33" fmla="*/ 10 h 73"/>
                <a:gd name="T34" fmla="*/ 445 w 445"/>
                <a:gd name="T35" fmla="*/ 3 h 73"/>
                <a:gd name="T36" fmla="*/ 442 w 445"/>
                <a:gd name="T37" fmla="*/ 0 h 73"/>
                <a:gd name="T38" fmla="*/ 412 w 445"/>
                <a:gd name="T39" fmla="*/ 10 h 73"/>
                <a:gd name="T40" fmla="*/ 355 w 445"/>
                <a:gd name="T41" fmla="*/ 28 h 73"/>
                <a:gd name="T42" fmla="*/ 273 w 445"/>
                <a:gd name="T43" fmla="*/ 43 h 73"/>
                <a:gd name="T44" fmla="*/ 223 w 445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3">
                  <a:moveTo>
                    <a:pt x="223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3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2" y="10"/>
                  </a:lnTo>
                  <a:lnTo>
                    <a:pt x="21" y="31"/>
                  </a:lnTo>
                  <a:lnTo>
                    <a:pt x="71" y="55"/>
                  </a:lnTo>
                  <a:lnTo>
                    <a:pt x="134" y="69"/>
                  </a:lnTo>
                  <a:lnTo>
                    <a:pt x="189" y="73"/>
                  </a:lnTo>
                  <a:lnTo>
                    <a:pt x="223" y="73"/>
                  </a:lnTo>
                  <a:lnTo>
                    <a:pt x="256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4" y="31"/>
                  </a:lnTo>
                  <a:lnTo>
                    <a:pt x="443" y="10"/>
                  </a:lnTo>
                  <a:lnTo>
                    <a:pt x="445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3" y="43"/>
                  </a:lnTo>
                  <a:lnTo>
                    <a:pt x="223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3890" y="3353"/>
              <a:ext cx="60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4149" y="3353"/>
              <a:ext cx="61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3817" y="3550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1 w 923"/>
                <a:gd name="T7" fmla="*/ 511 h 532"/>
                <a:gd name="T8" fmla="*/ 10 w 923"/>
                <a:gd name="T9" fmla="*/ 468 h 532"/>
                <a:gd name="T10" fmla="*/ 30 w 923"/>
                <a:gd name="T11" fmla="*/ 425 h 532"/>
                <a:gd name="T12" fmla="*/ 58 w 923"/>
                <a:gd name="T13" fmla="*/ 380 h 532"/>
                <a:gd name="T14" fmla="*/ 94 w 923"/>
                <a:gd name="T15" fmla="*/ 335 h 532"/>
                <a:gd name="T16" fmla="*/ 138 w 923"/>
                <a:gd name="T17" fmla="*/ 291 h 532"/>
                <a:gd name="T18" fmla="*/ 190 w 923"/>
                <a:gd name="T19" fmla="*/ 246 h 532"/>
                <a:gd name="T20" fmla="*/ 248 w 923"/>
                <a:gd name="T21" fmla="*/ 204 h 532"/>
                <a:gd name="T22" fmla="*/ 312 w 923"/>
                <a:gd name="T23" fmla="*/ 166 h 532"/>
                <a:gd name="T24" fmla="*/ 380 w 923"/>
                <a:gd name="T25" fmla="*/ 128 h 532"/>
                <a:gd name="T26" fmla="*/ 455 w 923"/>
                <a:gd name="T27" fmla="*/ 95 h 532"/>
                <a:gd name="T28" fmla="*/ 533 w 923"/>
                <a:gd name="T29" fmla="*/ 66 h 532"/>
                <a:gd name="T30" fmla="*/ 615 w 923"/>
                <a:gd name="T31" fmla="*/ 41 h 532"/>
                <a:gd name="T32" fmla="*/ 700 w 923"/>
                <a:gd name="T33" fmla="*/ 21 h 532"/>
                <a:gd name="T34" fmla="*/ 788 w 923"/>
                <a:gd name="T35" fmla="*/ 7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0" y="468"/>
                  </a:lnTo>
                  <a:lnTo>
                    <a:pt x="30" y="425"/>
                  </a:lnTo>
                  <a:lnTo>
                    <a:pt x="58" y="380"/>
                  </a:lnTo>
                  <a:lnTo>
                    <a:pt x="94" y="335"/>
                  </a:lnTo>
                  <a:lnTo>
                    <a:pt x="138" y="291"/>
                  </a:lnTo>
                  <a:lnTo>
                    <a:pt x="190" y="246"/>
                  </a:lnTo>
                  <a:lnTo>
                    <a:pt x="248" y="204"/>
                  </a:lnTo>
                  <a:lnTo>
                    <a:pt x="312" y="166"/>
                  </a:lnTo>
                  <a:lnTo>
                    <a:pt x="380" y="128"/>
                  </a:lnTo>
                  <a:lnTo>
                    <a:pt x="455" y="95"/>
                  </a:lnTo>
                  <a:lnTo>
                    <a:pt x="533" y="66"/>
                  </a:lnTo>
                  <a:lnTo>
                    <a:pt x="615" y="41"/>
                  </a:lnTo>
                  <a:lnTo>
                    <a:pt x="700" y="21"/>
                  </a:lnTo>
                  <a:lnTo>
                    <a:pt x="788" y="7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4048" y="3550"/>
              <a:ext cx="230" cy="133"/>
            </a:xfrm>
            <a:custGeom>
              <a:avLst/>
              <a:gdLst>
                <a:gd name="T0" fmla="*/ 0 w 923"/>
                <a:gd name="T1" fmla="*/ 0 h 532"/>
                <a:gd name="T2" fmla="*/ 0 w 923"/>
                <a:gd name="T3" fmla="*/ 532 h 532"/>
                <a:gd name="T4" fmla="*/ 923 w 923"/>
                <a:gd name="T5" fmla="*/ 532 h 532"/>
                <a:gd name="T6" fmla="*/ 923 w 923"/>
                <a:gd name="T7" fmla="*/ 511 h 532"/>
                <a:gd name="T8" fmla="*/ 912 w 923"/>
                <a:gd name="T9" fmla="*/ 468 h 532"/>
                <a:gd name="T10" fmla="*/ 892 w 923"/>
                <a:gd name="T11" fmla="*/ 425 h 532"/>
                <a:gd name="T12" fmla="*/ 864 w 923"/>
                <a:gd name="T13" fmla="*/ 380 h 532"/>
                <a:gd name="T14" fmla="*/ 828 w 923"/>
                <a:gd name="T15" fmla="*/ 335 h 532"/>
                <a:gd name="T16" fmla="*/ 784 w 923"/>
                <a:gd name="T17" fmla="*/ 291 h 532"/>
                <a:gd name="T18" fmla="*/ 732 w 923"/>
                <a:gd name="T19" fmla="*/ 246 h 532"/>
                <a:gd name="T20" fmla="*/ 674 w 923"/>
                <a:gd name="T21" fmla="*/ 204 h 532"/>
                <a:gd name="T22" fmla="*/ 611 w 923"/>
                <a:gd name="T23" fmla="*/ 166 h 532"/>
                <a:gd name="T24" fmla="*/ 542 w 923"/>
                <a:gd name="T25" fmla="*/ 128 h 532"/>
                <a:gd name="T26" fmla="*/ 468 w 923"/>
                <a:gd name="T27" fmla="*/ 95 h 532"/>
                <a:gd name="T28" fmla="*/ 389 w 923"/>
                <a:gd name="T29" fmla="*/ 66 h 532"/>
                <a:gd name="T30" fmla="*/ 307 w 923"/>
                <a:gd name="T31" fmla="*/ 41 h 532"/>
                <a:gd name="T32" fmla="*/ 222 w 923"/>
                <a:gd name="T33" fmla="*/ 21 h 532"/>
                <a:gd name="T34" fmla="*/ 134 w 923"/>
                <a:gd name="T35" fmla="*/ 7 h 532"/>
                <a:gd name="T36" fmla="*/ 45 w 923"/>
                <a:gd name="T37" fmla="*/ 0 h 532"/>
                <a:gd name="T38" fmla="*/ 0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0" y="0"/>
                  </a:moveTo>
                  <a:lnTo>
                    <a:pt x="0" y="532"/>
                  </a:lnTo>
                  <a:lnTo>
                    <a:pt x="923" y="532"/>
                  </a:lnTo>
                  <a:lnTo>
                    <a:pt x="923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6"/>
                  </a:lnTo>
                  <a:lnTo>
                    <a:pt x="674" y="204"/>
                  </a:lnTo>
                  <a:lnTo>
                    <a:pt x="611" y="166"/>
                  </a:lnTo>
                  <a:lnTo>
                    <a:pt x="542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7" y="41"/>
                  </a:lnTo>
                  <a:lnTo>
                    <a:pt x="222" y="21"/>
                  </a:lnTo>
                  <a:lnTo>
                    <a:pt x="134" y="7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3951" y="3550"/>
              <a:ext cx="97" cy="127"/>
            </a:xfrm>
            <a:custGeom>
              <a:avLst/>
              <a:gdLst>
                <a:gd name="T0" fmla="*/ 385 w 385"/>
                <a:gd name="T1" fmla="*/ 507 h 507"/>
                <a:gd name="T2" fmla="*/ 385 w 385"/>
                <a:gd name="T3" fmla="*/ 0 h 507"/>
                <a:gd name="T4" fmla="*/ 334 w 385"/>
                <a:gd name="T5" fmla="*/ 1 h 507"/>
                <a:gd name="T6" fmla="*/ 235 w 385"/>
                <a:gd name="T7" fmla="*/ 10 h 507"/>
                <a:gd name="T8" fmla="*/ 138 w 385"/>
                <a:gd name="T9" fmla="*/ 27 h 507"/>
                <a:gd name="T10" fmla="*/ 45 w 385"/>
                <a:gd name="T11" fmla="*/ 50 h 507"/>
                <a:gd name="T12" fmla="*/ 0 w 385"/>
                <a:gd name="T13" fmla="*/ 64 h 507"/>
                <a:gd name="T14" fmla="*/ 385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385" y="507"/>
                  </a:moveTo>
                  <a:lnTo>
                    <a:pt x="385" y="0"/>
                  </a:lnTo>
                  <a:lnTo>
                    <a:pt x="334" y="1"/>
                  </a:lnTo>
                  <a:lnTo>
                    <a:pt x="235" y="10"/>
                  </a:lnTo>
                  <a:lnTo>
                    <a:pt x="138" y="27"/>
                  </a:lnTo>
                  <a:lnTo>
                    <a:pt x="45" y="50"/>
                  </a:lnTo>
                  <a:lnTo>
                    <a:pt x="0" y="64"/>
                  </a:lnTo>
                  <a:lnTo>
                    <a:pt x="385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4048" y="3550"/>
              <a:ext cx="96" cy="127"/>
            </a:xfrm>
            <a:custGeom>
              <a:avLst/>
              <a:gdLst>
                <a:gd name="T0" fmla="*/ 0 w 385"/>
                <a:gd name="T1" fmla="*/ 507 h 507"/>
                <a:gd name="T2" fmla="*/ 0 w 385"/>
                <a:gd name="T3" fmla="*/ 0 h 507"/>
                <a:gd name="T4" fmla="*/ 50 w 385"/>
                <a:gd name="T5" fmla="*/ 1 h 507"/>
                <a:gd name="T6" fmla="*/ 149 w 385"/>
                <a:gd name="T7" fmla="*/ 10 h 507"/>
                <a:gd name="T8" fmla="*/ 246 w 385"/>
                <a:gd name="T9" fmla="*/ 27 h 507"/>
                <a:gd name="T10" fmla="*/ 340 w 385"/>
                <a:gd name="T11" fmla="*/ 50 h 507"/>
                <a:gd name="T12" fmla="*/ 385 w 385"/>
                <a:gd name="T13" fmla="*/ 64 h 507"/>
                <a:gd name="T14" fmla="*/ 0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0" y="507"/>
                  </a:moveTo>
                  <a:lnTo>
                    <a:pt x="0" y="0"/>
                  </a:lnTo>
                  <a:lnTo>
                    <a:pt x="50" y="1"/>
                  </a:lnTo>
                  <a:lnTo>
                    <a:pt x="149" y="10"/>
                  </a:lnTo>
                  <a:lnTo>
                    <a:pt x="246" y="27"/>
                  </a:lnTo>
                  <a:lnTo>
                    <a:pt x="340" y="50"/>
                  </a:lnTo>
                  <a:lnTo>
                    <a:pt x="385" y="64"/>
                  </a:lnTo>
                  <a:lnTo>
                    <a:pt x="0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3976" y="3550"/>
              <a:ext cx="143" cy="69"/>
            </a:xfrm>
            <a:custGeom>
              <a:avLst/>
              <a:gdLst>
                <a:gd name="T0" fmla="*/ 285 w 570"/>
                <a:gd name="T1" fmla="*/ 0 h 277"/>
                <a:gd name="T2" fmla="*/ 211 w 570"/>
                <a:gd name="T3" fmla="*/ 1 h 277"/>
                <a:gd name="T4" fmla="*/ 68 w 570"/>
                <a:gd name="T5" fmla="*/ 20 h 277"/>
                <a:gd name="T6" fmla="*/ 0 w 570"/>
                <a:gd name="T7" fmla="*/ 35 h 277"/>
                <a:gd name="T8" fmla="*/ 5 w 570"/>
                <a:gd name="T9" fmla="*/ 68 h 277"/>
                <a:gd name="T10" fmla="*/ 26 w 570"/>
                <a:gd name="T11" fmla="*/ 127 h 277"/>
                <a:gd name="T12" fmla="*/ 50 w 570"/>
                <a:gd name="T13" fmla="*/ 167 h 277"/>
                <a:gd name="T14" fmla="*/ 81 w 570"/>
                <a:gd name="T15" fmla="*/ 204 h 277"/>
                <a:gd name="T16" fmla="*/ 123 w 570"/>
                <a:gd name="T17" fmla="*/ 237 h 277"/>
                <a:gd name="T18" fmla="*/ 177 w 570"/>
                <a:gd name="T19" fmla="*/ 262 h 277"/>
                <a:gd name="T20" fmla="*/ 245 w 570"/>
                <a:gd name="T21" fmla="*/ 276 h 277"/>
                <a:gd name="T22" fmla="*/ 285 w 570"/>
                <a:gd name="T23" fmla="*/ 277 h 277"/>
                <a:gd name="T24" fmla="*/ 324 w 570"/>
                <a:gd name="T25" fmla="*/ 276 h 277"/>
                <a:gd name="T26" fmla="*/ 392 w 570"/>
                <a:gd name="T27" fmla="*/ 262 h 277"/>
                <a:gd name="T28" fmla="*/ 446 w 570"/>
                <a:gd name="T29" fmla="*/ 237 h 277"/>
                <a:gd name="T30" fmla="*/ 488 w 570"/>
                <a:gd name="T31" fmla="*/ 204 h 277"/>
                <a:gd name="T32" fmla="*/ 520 w 570"/>
                <a:gd name="T33" fmla="*/ 167 h 277"/>
                <a:gd name="T34" fmla="*/ 543 w 570"/>
                <a:gd name="T35" fmla="*/ 127 h 277"/>
                <a:gd name="T36" fmla="*/ 564 w 570"/>
                <a:gd name="T37" fmla="*/ 68 h 277"/>
                <a:gd name="T38" fmla="*/ 570 w 570"/>
                <a:gd name="T39" fmla="*/ 35 h 277"/>
                <a:gd name="T40" fmla="*/ 501 w 570"/>
                <a:gd name="T41" fmla="*/ 20 h 277"/>
                <a:gd name="T42" fmla="*/ 358 w 570"/>
                <a:gd name="T43" fmla="*/ 1 h 277"/>
                <a:gd name="T44" fmla="*/ 285 w 570"/>
                <a:gd name="T4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0" h="277">
                  <a:moveTo>
                    <a:pt x="285" y="0"/>
                  </a:moveTo>
                  <a:lnTo>
                    <a:pt x="211" y="1"/>
                  </a:lnTo>
                  <a:lnTo>
                    <a:pt x="68" y="20"/>
                  </a:lnTo>
                  <a:lnTo>
                    <a:pt x="0" y="35"/>
                  </a:lnTo>
                  <a:lnTo>
                    <a:pt x="5" y="68"/>
                  </a:lnTo>
                  <a:lnTo>
                    <a:pt x="26" y="127"/>
                  </a:lnTo>
                  <a:lnTo>
                    <a:pt x="50" y="167"/>
                  </a:lnTo>
                  <a:lnTo>
                    <a:pt x="81" y="204"/>
                  </a:lnTo>
                  <a:lnTo>
                    <a:pt x="123" y="237"/>
                  </a:lnTo>
                  <a:lnTo>
                    <a:pt x="177" y="262"/>
                  </a:lnTo>
                  <a:lnTo>
                    <a:pt x="245" y="276"/>
                  </a:lnTo>
                  <a:lnTo>
                    <a:pt x="285" y="277"/>
                  </a:lnTo>
                  <a:lnTo>
                    <a:pt x="324" y="276"/>
                  </a:lnTo>
                  <a:lnTo>
                    <a:pt x="392" y="262"/>
                  </a:lnTo>
                  <a:lnTo>
                    <a:pt x="446" y="237"/>
                  </a:lnTo>
                  <a:lnTo>
                    <a:pt x="488" y="204"/>
                  </a:lnTo>
                  <a:lnTo>
                    <a:pt x="520" y="167"/>
                  </a:lnTo>
                  <a:lnTo>
                    <a:pt x="543" y="127"/>
                  </a:lnTo>
                  <a:lnTo>
                    <a:pt x="564" y="68"/>
                  </a:lnTo>
                  <a:lnTo>
                    <a:pt x="570" y="35"/>
                  </a:lnTo>
                  <a:lnTo>
                    <a:pt x="501" y="20"/>
                  </a:lnTo>
                  <a:lnTo>
                    <a:pt x="358" y="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3995" y="3546"/>
              <a:ext cx="105" cy="56"/>
            </a:xfrm>
            <a:custGeom>
              <a:avLst/>
              <a:gdLst>
                <a:gd name="T0" fmla="*/ 0 w 421"/>
                <a:gd name="T1" fmla="*/ 35 h 225"/>
                <a:gd name="T2" fmla="*/ 0 w 421"/>
                <a:gd name="T3" fmla="*/ 41 h 225"/>
                <a:gd name="T4" fmla="*/ 6 w 421"/>
                <a:gd name="T5" fmla="*/ 79 h 225"/>
                <a:gd name="T6" fmla="*/ 17 w 421"/>
                <a:gd name="T7" fmla="*/ 113 h 225"/>
                <a:gd name="T8" fmla="*/ 37 w 421"/>
                <a:gd name="T9" fmla="*/ 148 h 225"/>
                <a:gd name="T10" fmla="*/ 68 w 421"/>
                <a:gd name="T11" fmla="*/ 182 h 225"/>
                <a:gd name="T12" fmla="*/ 113 w 421"/>
                <a:gd name="T13" fmla="*/ 209 h 225"/>
                <a:gd name="T14" fmla="*/ 173 w 421"/>
                <a:gd name="T15" fmla="*/ 224 h 225"/>
                <a:gd name="T16" fmla="*/ 211 w 421"/>
                <a:gd name="T17" fmla="*/ 225 h 225"/>
                <a:gd name="T18" fmla="*/ 248 w 421"/>
                <a:gd name="T19" fmla="*/ 224 h 225"/>
                <a:gd name="T20" fmla="*/ 310 w 421"/>
                <a:gd name="T21" fmla="*/ 209 h 225"/>
                <a:gd name="T22" fmla="*/ 354 w 421"/>
                <a:gd name="T23" fmla="*/ 182 h 225"/>
                <a:gd name="T24" fmla="*/ 385 w 421"/>
                <a:gd name="T25" fmla="*/ 148 h 225"/>
                <a:gd name="T26" fmla="*/ 404 w 421"/>
                <a:gd name="T27" fmla="*/ 113 h 225"/>
                <a:gd name="T28" fmla="*/ 415 w 421"/>
                <a:gd name="T29" fmla="*/ 79 h 225"/>
                <a:gd name="T30" fmla="*/ 421 w 421"/>
                <a:gd name="T31" fmla="*/ 41 h 225"/>
                <a:gd name="T32" fmla="*/ 421 w 421"/>
                <a:gd name="T33" fmla="*/ 35 h 225"/>
                <a:gd name="T34" fmla="*/ 415 w 421"/>
                <a:gd name="T35" fmla="*/ 33 h 225"/>
                <a:gd name="T36" fmla="*/ 344 w 421"/>
                <a:gd name="T37" fmla="*/ 14 h 225"/>
                <a:gd name="T38" fmla="*/ 256 w 421"/>
                <a:gd name="T39" fmla="*/ 2 h 225"/>
                <a:gd name="T40" fmla="*/ 188 w 421"/>
                <a:gd name="T41" fmla="*/ 0 h 225"/>
                <a:gd name="T42" fmla="*/ 114 w 421"/>
                <a:gd name="T43" fmla="*/ 5 h 225"/>
                <a:gd name="T44" fmla="*/ 39 w 421"/>
                <a:gd name="T45" fmla="*/ 21 h 225"/>
                <a:gd name="T46" fmla="*/ 0 w 421"/>
                <a:gd name="T47" fmla="*/ 3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225">
                  <a:moveTo>
                    <a:pt x="0" y="35"/>
                  </a:moveTo>
                  <a:lnTo>
                    <a:pt x="0" y="41"/>
                  </a:lnTo>
                  <a:lnTo>
                    <a:pt x="6" y="79"/>
                  </a:lnTo>
                  <a:lnTo>
                    <a:pt x="17" y="113"/>
                  </a:lnTo>
                  <a:lnTo>
                    <a:pt x="37" y="148"/>
                  </a:lnTo>
                  <a:lnTo>
                    <a:pt x="68" y="182"/>
                  </a:lnTo>
                  <a:lnTo>
                    <a:pt x="113" y="209"/>
                  </a:lnTo>
                  <a:lnTo>
                    <a:pt x="173" y="224"/>
                  </a:lnTo>
                  <a:lnTo>
                    <a:pt x="211" y="225"/>
                  </a:lnTo>
                  <a:lnTo>
                    <a:pt x="248" y="224"/>
                  </a:lnTo>
                  <a:lnTo>
                    <a:pt x="310" y="209"/>
                  </a:lnTo>
                  <a:lnTo>
                    <a:pt x="354" y="182"/>
                  </a:lnTo>
                  <a:lnTo>
                    <a:pt x="385" y="148"/>
                  </a:lnTo>
                  <a:lnTo>
                    <a:pt x="404" y="113"/>
                  </a:lnTo>
                  <a:lnTo>
                    <a:pt x="415" y="79"/>
                  </a:lnTo>
                  <a:lnTo>
                    <a:pt x="421" y="41"/>
                  </a:lnTo>
                  <a:lnTo>
                    <a:pt x="421" y="35"/>
                  </a:lnTo>
                  <a:lnTo>
                    <a:pt x="415" y="33"/>
                  </a:lnTo>
                  <a:lnTo>
                    <a:pt x="344" y="14"/>
                  </a:lnTo>
                  <a:lnTo>
                    <a:pt x="256" y="2"/>
                  </a:lnTo>
                  <a:lnTo>
                    <a:pt x="188" y="0"/>
                  </a:lnTo>
                  <a:lnTo>
                    <a:pt x="114" y="5"/>
                  </a:lnTo>
                  <a:lnTo>
                    <a:pt x="39" y="2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3906" y="3555"/>
              <a:ext cx="142" cy="128"/>
            </a:xfrm>
            <a:custGeom>
              <a:avLst/>
              <a:gdLst>
                <a:gd name="T0" fmla="*/ 243 w 567"/>
                <a:gd name="T1" fmla="*/ 19 h 511"/>
                <a:gd name="T2" fmla="*/ 243 w 567"/>
                <a:gd name="T3" fmla="*/ 14 h 511"/>
                <a:gd name="T4" fmla="*/ 239 w 567"/>
                <a:gd name="T5" fmla="*/ 9 h 511"/>
                <a:gd name="T6" fmla="*/ 224 w 567"/>
                <a:gd name="T7" fmla="*/ 3 h 511"/>
                <a:gd name="T8" fmla="*/ 189 w 567"/>
                <a:gd name="T9" fmla="*/ 0 h 511"/>
                <a:gd name="T10" fmla="*/ 146 w 567"/>
                <a:gd name="T11" fmla="*/ 6 h 511"/>
                <a:gd name="T12" fmla="*/ 100 w 567"/>
                <a:gd name="T13" fmla="*/ 19 h 511"/>
                <a:gd name="T14" fmla="*/ 56 w 567"/>
                <a:gd name="T15" fmla="*/ 39 h 511"/>
                <a:gd name="T16" fmla="*/ 21 w 567"/>
                <a:gd name="T17" fmla="*/ 67 h 511"/>
                <a:gd name="T18" fmla="*/ 5 w 567"/>
                <a:gd name="T19" fmla="*/ 93 h 511"/>
                <a:gd name="T20" fmla="*/ 0 w 567"/>
                <a:gd name="T21" fmla="*/ 112 h 511"/>
                <a:gd name="T22" fmla="*/ 0 w 567"/>
                <a:gd name="T23" fmla="*/ 123 h 511"/>
                <a:gd name="T24" fmla="*/ 1 w 567"/>
                <a:gd name="T25" fmla="*/ 134 h 511"/>
                <a:gd name="T26" fmla="*/ 7 w 567"/>
                <a:gd name="T27" fmla="*/ 155 h 511"/>
                <a:gd name="T28" fmla="*/ 26 w 567"/>
                <a:gd name="T29" fmla="*/ 186 h 511"/>
                <a:gd name="T30" fmla="*/ 67 w 567"/>
                <a:gd name="T31" fmla="*/ 223 h 511"/>
                <a:gd name="T32" fmla="*/ 119 w 567"/>
                <a:gd name="T33" fmla="*/ 259 h 511"/>
                <a:gd name="T34" fmla="*/ 210 w 567"/>
                <a:gd name="T35" fmla="*/ 305 h 511"/>
                <a:gd name="T36" fmla="*/ 319 w 567"/>
                <a:gd name="T37" fmla="*/ 354 h 511"/>
                <a:gd name="T38" fmla="*/ 354 w 567"/>
                <a:gd name="T39" fmla="*/ 371 h 511"/>
                <a:gd name="T40" fmla="*/ 418 w 567"/>
                <a:gd name="T41" fmla="*/ 410 h 511"/>
                <a:gd name="T42" fmla="*/ 547 w 567"/>
                <a:gd name="T43" fmla="*/ 498 h 511"/>
                <a:gd name="T44" fmla="*/ 565 w 567"/>
                <a:gd name="T45" fmla="*/ 511 h 511"/>
                <a:gd name="T46" fmla="*/ 566 w 567"/>
                <a:gd name="T47" fmla="*/ 508 h 511"/>
                <a:gd name="T48" fmla="*/ 567 w 567"/>
                <a:gd name="T49" fmla="*/ 476 h 511"/>
                <a:gd name="T50" fmla="*/ 559 w 567"/>
                <a:gd name="T51" fmla="*/ 439 h 511"/>
                <a:gd name="T52" fmla="*/ 546 w 567"/>
                <a:gd name="T53" fmla="*/ 411 h 511"/>
                <a:gd name="T54" fmla="*/ 525 w 567"/>
                <a:gd name="T55" fmla="*/ 381 h 511"/>
                <a:gd name="T56" fmla="*/ 492 w 567"/>
                <a:gd name="T57" fmla="*/ 351 h 511"/>
                <a:gd name="T58" fmla="*/ 472 w 567"/>
                <a:gd name="T59" fmla="*/ 337 h 511"/>
                <a:gd name="T60" fmla="*/ 449 w 567"/>
                <a:gd name="T61" fmla="*/ 322 h 511"/>
                <a:gd name="T62" fmla="*/ 406 w 567"/>
                <a:gd name="T63" fmla="*/ 285 h 511"/>
                <a:gd name="T64" fmla="*/ 345 w 567"/>
                <a:gd name="T65" fmla="*/ 218 h 511"/>
                <a:gd name="T66" fmla="*/ 279 w 567"/>
                <a:gd name="T67" fmla="*/ 123 h 511"/>
                <a:gd name="T68" fmla="*/ 250 w 567"/>
                <a:gd name="T69" fmla="*/ 62 h 511"/>
                <a:gd name="T70" fmla="*/ 243 w 567"/>
                <a:gd name="T71" fmla="*/ 29 h 511"/>
                <a:gd name="T72" fmla="*/ 243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243" y="19"/>
                  </a:moveTo>
                  <a:lnTo>
                    <a:pt x="243" y="14"/>
                  </a:lnTo>
                  <a:lnTo>
                    <a:pt x="239" y="9"/>
                  </a:lnTo>
                  <a:lnTo>
                    <a:pt x="224" y="3"/>
                  </a:lnTo>
                  <a:lnTo>
                    <a:pt x="189" y="0"/>
                  </a:lnTo>
                  <a:lnTo>
                    <a:pt x="146" y="6"/>
                  </a:lnTo>
                  <a:lnTo>
                    <a:pt x="100" y="19"/>
                  </a:lnTo>
                  <a:lnTo>
                    <a:pt x="56" y="39"/>
                  </a:lnTo>
                  <a:lnTo>
                    <a:pt x="21" y="67"/>
                  </a:lnTo>
                  <a:lnTo>
                    <a:pt x="5" y="93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1" y="134"/>
                  </a:lnTo>
                  <a:lnTo>
                    <a:pt x="7" y="155"/>
                  </a:lnTo>
                  <a:lnTo>
                    <a:pt x="26" y="186"/>
                  </a:lnTo>
                  <a:lnTo>
                    <a:pt x="67" y="223"/>
                  </a:lnTo>
                  <a:lnTo>
                    <a:pt x="119" y="259"/>
                  </a:lnTo>
                  <a:lnTo>
                    <a:pt x="210" y="305"/>
                  </a:lnTo>
                  <a:lnTo>
                    <a:pt x="319" y="354"/>
                  </a:lnTo>
                  <a:lnTo>
                    <a:pt x="354" y="371"/>
                  </a:lnTo>
                  <a:lnTo>
                    <a:pt x="418" y="410"/>
                  </a:lnTo>
                  <a:lnTo>
                    <a:pt x="547" y="498"/>
                  </a:lnTo>
                  <a:lnTo>
                    <a:pt x="565" y="511"/>
                  </a:lnTo>
                  <a:lnTo>
                    <a:pt x="566" y="508"/>
                  </a:lnTo>
                  <a:lnTo>
                    <a:pt x="567" y="476"/>
                  </a:lnTo>
                  <a:lnTo>
                    <a:pt x="559" y="439"/>
                  </a:lnTo>
                  <a:lnTo>
                    <a:pt x="546" y="411"/>
                  </a:lnTo>
                  <a:lnTo>
                    <a:pt x="525" y="381"/>
                  </a:lnTo>
                  <a:lnTo>
                    <a:pt x="492" y="351"/>
                  </a:lnTo>
                  <a:lnTo>
                    <a:pt x="472" y="337"/>
                  </a:lnTo>
                  <a:lnTo>
                    <a:pt x="449" y="322"/>
                  </a:lnTo>
                  <a:lnTo>
                    <a:pt x="406" y="285"/>
                  </a:lnTo>
                  <a:lnTo>
                    <a:pt x="345" y="218"/>
                  </a:lnTo>
                  <a:lnTo>
                    <a:pt x="279" y="123"/>
                  </a:lnTo>
                  <a:lnTo>
                    <a:pt x="250" y="62"/>
                  </a:lnTo>
                  <a:lnTo>
                    <a:pt x="243" y="29"/>
                  </a:lnTo>
                  <a:lnTo>
                    <a:pt x="243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4047" y="3555"/>
              <a:ext cx="141" cy="128"/>
            </a:xfrm>
            <a:custGeom>
              <a:avLst/>
              <a:gdLst>
                <a:gd name="T0" fmla="*/ 324 w 567"/>
                <a:gd name="T1" fmla="*/ 19 h 511"/>
                <a:gd name="T2" fmla="*/ 324 w 567"/>
                <a:gd name="T3" fmla="*/ 14 h 511"/>
                <a:gd name="T4" fmla="*/ 328 w 567"/>
                <a:gd name="T5" fmla="*/ 9 h 511"/>
                <a:gd name="T6" fmla="*/ 343 w 567"/>
                <a:gd name="T7" fmla="*/ 3 h 511"/>
                <a:gd name="T8" fmla="*/ 378 w 567"/>
                <a:gd name="T9" fmla="*/ 0 h 511"/>
                <a:gd name="T10" fmla="*/ 421 w 567"/>
                <a:gd name="T11" fmla="*/ 6 h 511"/>
                <a:gd name="T12" fmla="*/ 467 w 567"/>
                <a:gd name="T13" fmla="*/ 19 h 511"/>
                <a:gd name="T14" fmla="*/ 511 w 567"/>
                <a:gd name="T15" fmla="*/ 39 h 511"/>
                <a:gd name="T16" fmla="*/ 546 w 567"/>
                <a:gd name="T17" fmla="*/ 67 h 511"/>
                <a:gd name="T18" fmla="*/ 562 w 567"/>
                <a:gd name="T19" fmla="*/ 93 h 511"/>
                <a:gd name="T20" fmla="*/ 567 w 567"/>
                <a:gd name="T21" fmla="*/ 112 h 511"/>
                <a:gd name="T22" fmla="*/ 567 w 567"/>
                <a:gd name="T23" fmla="*/ 123 h 511"/>
                <a:gd name="T24" fmla="*/ 567 w 567"/>
                <a:gd name="T25" fmla="*/ 134 h 511"/>
                <a:gd name="T26" fmla="*/ 561 w 567"/>
                <a:gd name="T27" fmla="*/ 155 h 511"/>
                <a:gd name="T28" fmla="*/ 541 w 567"/>
                <a:gd name="T29" fmla="*/ 186 h 511"/>
                <a:gd name="T30" fmla="*/ 501 w 567"/>
                <a:gd name="T31" fmla="*/ 223 h 511"/>
                <a:gd name="T32" fmla="*/ 448 w 567"/>
                <a:gd name="T33" fmla="*/ 259 h 511"/>
                <a:gd name="T34" fmla="*/ 359 w 567"/>
                <a:gd name="T35" fmla="*/ 305 h 511"/>
                <a:gd name="T36" fmla="*/ 248 w 567"/>
                <a:gd name="T37" fmla="*/ 354 h 511"/>
                <a:gd name="T38" fmla="*/ 213 w 567"/>
                <a:gd name="T39" fmla="*/ 371 h 511"/>
                <a:gd name="T40" fmla="*/ 149 w 567"/>
                <a:gd name="T41" fmla="*/ 410 h 511"/>
                <a:gd name="T42" fmla="*/ 20 w 567"/>
                <a:gd name="T43" fmla="*/ 498 h 511"/>
                <a:gd name="T44" fmla="*/ 2 w 567"/>
                <a:gd name="T45" fmla="*/ 511 h 511"/>
                <a:gd name="T46" fmla="*/ 2 w 567"/>
                <a:gd name="T47" fmla="*/ 508 h 511"/>
                <a:gd name="T48" fmla="*/ 0 w 567"/>
                <a:gd name="T49" fmla="*/ 476 h 511"/>
                <a:gd name="T50" fmla="*/ 9 w 567"/>
                <a:gd name="T51" fmla="*/ 439 h 511"/>
                <a:gd name="T52" fmla="*/ 22 w 567"/>
                <a:gd name="T53" fmla="*/ 411 h 511"/>
                <a:gd name="T54" fmla="*/ 42 w 567"/>
                <a:gd name="T55" fmla="*/ 381 h 511"/>
                <a:gd name="T56" fmla="*/ 75 w 567"/>
                <a:gd name="T57" fmla="*/ 351 h 511"/>
                <a:gd name="T58" fmla="*/ 96 w 567"/>
                <a:gd name="T59" fmla="*/ 337 h 511"/>
                <a:gd name="T60" fmla="*/ 118 w 567"/>
                <a:gd name="T61" fmla="*/ 322 h 511"/>
                <a:gd name="T62" fmla="*/ 162 w 567"/>
                <a:gd name="T63" fmla="*/ 285 h 511"/>
                <a:gd name="T64" fmla="*/ 223 w 567"/>
                <a:gd name="T65" fmla="*/ 218 h 511"/>
                <a:gd name="T66" fmla="*/ 288 w 567"/>
                <a:gd name="T67" fmla="*/ 123 h 511"/>
                <a:gd name="T68" fmla="*/ 317 w 567"/>
                <a:gd name="T69" fmla="*/ 62 h 511"/>
                <a:gd name="T70" fmla="*/ 325 w 567"/>
                <a:gd name="T71" fmla="*/ 29 h 511"/>
                <a:gd name="T72" fmla="*/ 324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324" y="19"/>
                  </a:moveTo>
                  <a:lnTo>
                    <a:pt x="324" y="14"/>
                  </a:lnTo>
                  <a:lnTo>
                    <a:pt x="328" y="9"/>
                  </a:lnTo>
                  <a:lnTo>
                    <a:pt x="343" y="3"/>
                  </a:lnTo>
                  <a:lnTo>
                    <a:pt x="378" y="0"/>
                  </a:lnTo>
                  <a:lnTo>
                    <a:pt x="421" y="6"/>
                  </a:lnTo>
                  <a:lnTo>
                    <a:pt x="467" y="19"/>
                  </a:lnTo>
                  <a:lnTo>
                    <a:pt x="511" y="39"/>
                  </a:lnTo>
                  <a:lnTo>
                    <a:pt x="546" y="67"/>
                  </a:lnTo>
                  <a:lnTo>
                    <a:pt x="562" y="93"/>
                  </a:lnTo>
                  <a:lnTo>
                    <a:pt x="567" y="112"/>
                  </a:lnTo>
                  <a:lnTo>
                    <a:pt x="567" y="123"/>
                  </a:lnTo>
                  <a:lnTo>
                    <a:pt x="567" y="134"/>
                  </a:lnTo>
                  <a:lnTo>
                    <a:pt x="561" y="155"/>
                  </a:lnTo>
                  <a:lnTo>
                    <a:pt x="541" y="186"/>
                  </a:lnTo>
                  <a:lnTo>
                    <a:pt x="501" y="223"/>
                  </a:lnTo>
                  <a:lnTo>
                    <a:pt x="448" y="259"/>
                  </a:lnTo>
                  <a:lnTo>
                    <a:pt x="359" y="305"/>
                  </a:lnTo>
                  <a:lnTo>
                    <a:pt x="248" y="354"/>
                  </a:lnTo>
                  <a:lnTo>
                    <a:pt x="213" y="371"/>
                  </a:lnTo>
                  <a:lnTo>
                    <a:pt x="149" y="410"/>
                  </a:lnTo>
                  <a:lnTo>
                    <a:pt x="20" y="498"/>
                  </a:lnTo>
                  <a:lnTo>
                    <a:pt x="2" y="511"/>
                  </a:lnTo>
                  <a:lnTo>
                    <a:pt x="2" y="508"/>
                  </a:lnTo>
                  <a:lnTo>
                    <a:pt x="0" y="476"/>
                  </a:lnTo>
                  <a:lnTo>
                    <a:pt x="9" y="439"/>
                  </a:lnTo>
                  <a:lnTo>
                    <a:pt x="22" y="411"/>
                  </a:lnTo>
                  <a:lnTo>
                    <a:pt x="42" y="381"/>
                  </a:lnTo>
                  <a:lnTo>
                    <a:pt x="75" y="351"/>
                  </a:lnTo>
                  <a:lnTo>
                    <a:pt x="96" y="337"/>
                  </a:lnTo>
                  <a:lnTo>
                    <a:pt x="118" y="322"/>
                  </a:lnTo>
                  <a:lnTo>
                    <a:pt x="162" y="285"/>
                  </a:lnTo>
                  <a:lnTo>
                    <a:pt x="223" y="218"/>
                  </a:lnTo>
                  <a:lnTo>
                    <a:pt x="288" y="123"/>
                  </a:lnTo>
                  <a:lnTo>
                    <a:pt x="317" y="62"/>
                  </a:lnTo>
                  <a:lnTo>
                    <a:pt x="325" y="29"/>
                  </a:lnTo>
                  <a:lnTo>
                    <a:pt x="324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55"/>
            <p:cNvSpPr>
              <a:spLocks/>
            </p:cNvSpPr>
            <p:nvPr/>
          </p:nvSpPr>
          <p:spPr bwMode="auto">
            <a:xfrm>
              <a:off x="3779" y="2941"/>
              <a:ext cx="537" cy="626"/>
            </a:xfrm>
            <a:custGeom>
              <a:avLst/>
              <a:gdLst>
                <a:gd name="T0" fmla="*/ 987 w 2149"/>
                <a:gd name="T1" fmla="*/ 1 h 2505"/>
                <a:gd name="T2" fmla="*/ 687 w 2149"/>
                <a:gd name="T3" fmla="*/ 56 h 2505"/>
                <a:gd name="T4" fmla="*/ 453 w 2149"/>
                <a:gd name="T5" fmla="*/ 173 h 2505"/>
                <a:gd name="T6" fmla="*/ 279 w 2149"/>
                <a:gd name="T7" fmla="*/ 340 h 2505"/>
                <a:gd name="T8" fmla="*/ 154 w 2149"/>
                <a:gd name="T9" fmla="*/ 545 h 2505"/>
                <a:gd name="T10" fmla="*/ 72 w 2149"/>
                <a:gd name="T11" fmla="*/ 775 h 2505"/>
                <a:gd name="T12" fmla="*/ 25 w 2149"/>
                <a:gd name="T13" fmla="*/ 1019 h 2505"/>
                <a:gd name="T14" fmla="*/ 1 w 2149"/>
                <a:gd name="T15" fmla="*/ 1323 h 2505"/>
                <a:gd name="T16" fmla="*/ 0 w 2149"/>
                <a:gd name="T17" fmla="*/ 1497 h 2505"/>
                <a:gd name="T18" fmla="*/ 22 w 2149"/>
                <a:gd name="T19" fmla="*/ 1708 h 2505"/>
                <a:gd name="T20" fmla="*/ 66 w 2149"/>
                <a:gd name="T21" fmla="*/ 1895 h 2505"/>
                <a:gd name="T22" fmla="*/ 130 w 2149"/>
                <a:gd name="T23" fmla="*/ 2058 h 2505"/>
                <a:gd name="T24" fmla="*/ 210 w 2149"/>
                <a:gd name="T25" fmla="*/ 2198 h 2505"/>
                <a:gd name="T26" fmla="*/ 323 w 2149"/>
                <a:gd name="T27" fmla="*/ 2338 h 2505"/>
                <a:gd name="T28" fmla="*/ 515 w 2149"/>
                <a:gd name="T29" fmla="*/ 2484 h 2505"/>
                <a:gd name="T30" fmla="*/ 550 w 2149"/>
                <a:gd name="T31" fmla="*/ 2483 h 2505"/>
                <a:gd name="T32" fmla="*/ 418 w 2149"/>
                <a:gd name="T33" fmla="*/ 2168 h 2505"/>
                <a:gd name="T34" fmla="*/ 351 w 2149"/>
                <a:gd name="T35" fmla="*/ 1923 h 2505"/>
                <a:gd name="T36" fmla="*/ 316 w 2149"/>
                <a:gd name="T37" fmla="*/ 1700 h 2505"/>
                <a:gd name="T38" fmla="*/ 310 w 2149"/>
                <a:gd name="T39" fmla="*/ 1462 h 2505"/>
                <a:gd name="T40" fmla="*/ 345 w 2149"/>
                <a:gd name="T41" fmla="*/ 1219 h 2505"/>
                <a:gd name="T42" fmla="*/ 378 w 2149"/>
                <a:gd name="T43" fmla="*/ 1110 h 2505"/>
                <a:gd name="T44" fmla="*/ 461 w 2149"/>
                <a:gd name="T45" fmla="*/ 956 h 2505"/>
                <a:gd name="T46" fmla="*/ 569 w 2149"/>
                <a:gd name="T47" fmla="*/ 855 h 2505"/>
                <a:gd name="T48" fmla="*/ 687 w 2149"/>
                <a:gd name="T49" fmla="*/ 796 h 2505"/>
                <a:gd name="T50" fmla="*/ 837 w 2149"/>
                <a:gd name="T51" fmla="*/ 764 h 2505"/>
                <a:gd name="T52" fmla="*/ 1057 w 2149"/>
                <a:gd name="T53" fmla="*/ 780 h 2505"/>
                <a:gd name="T54" fmla="*/ 1092 w 2149"/>
                <a:gd name="T55" fmla="*/ 780 h 2505"/>
                <a:gd name="T56" fmla="*/ 1312 w 2149"/>
                <a:gd name="T57" fmla="*/ 764 h 2505"/>
                <a:gd name="T58" fmla="*/ 1462 w 2149"/>
                <a:gd name="T59" fmla="*/ 796 h 2505"/>
                <a:gd name="T60" fmla="*/ 1581 w 2149"/>
                <a:gd name="T61" fmla="*/ 855 h 2505"/>
                <a:gd name="T62" fmla="*/ 1688 w 2149"/>
                <a:gd name="T63" fmla="*/ 956 h 2505"/>
                <a:gd name="T64" fmla="*/ 1772 w 2149"/>
                <a:gd name="T65" fmla="*/ 1110 h 2505"/>
                <a:gd name="T66" fmla="*/ 1804 w 2149"/>
                <a:gd name="T67" fmla="*/ 1219 h 2505"/>
                <a:gd name="T68" fmla="*/ 1839 w 2149"/>
                <a:gd name="T69" fmla="*/ 1462 h 2505"/>
                <a:gd name="T70" fmla="*/ 1833 w 2149"/>
                <a:gd name="T71" fmla="*/ 1700 h 2505"/>
                <a:gd name="T72" fmla="*/ 1799 w 2149"/>
                <a:gd name="T73" fmla="*/ 1923 h 2505"/>
                <a:gd name="T74" fmla="*/ 1731 w 2149"/>
                <a:gd name="T75" fmla="*/ 2168 h 2505"/>
                <a:gd name="T76" fmla="*/ 1600 w 2149"/>
                <a:gd name="T77" fmla="*/ 2483 h 2505"/>
                <a:gd name="T78" fmla="*/ 1634 w 2149"/>
                <a:gd name="T79" fmla="*/ 2484 h 2505"/>
                <a:gd name="T80" fmla="*/ 1827 w 2149"/>
                <a:gd name="T81" fmla="*/ 2338 h 2505"/>
                <a:gd name="T82" fmla="*/ 1941 w 2149"/>
                <a:gd name="T83" fmla="*/ 2198 h 2505"/>
                <a:gd name="T84" fmla="*/ 2019 w 2149"/>
                <a:gd name="T85" fmla="*/ 2058 h 2505"/>
                <a:gd name="T86" fmla="*/ 2084 w 2149"/>
                <a:gd name="T87" fmla="*/ 1895 h 2505"/>
                <a:gd name="T88" fmla="*/ 2129 w 2149"/>
                <a:gd name="T89" fmla="*/ 1708 h 2505"/>
                <a:gd name="T90" fmla="*/ 2149 w 2149"/>
                <a:gd name="T91" fmla="*/ 1497 h 2505"/>
                <a:gd name="T92" fmla="*/ 2149 w 2149"/>
                <a:gd name="T93" fmla="*/ 1323 h 2505"/>
                <a:gd name="T94" fmla="*/ 2124 w 2149"/>
                <a:gd name="T95" fmla="*/ 1019 h 2505"/>
                <a:gd name="T96" fmla="*/ 2077 w 2149"/>
                <a:gd name="T97" fmla="*/ 775 h 2505"/>
                <a:gd name="T98" fmla="*/ 1995 w 2149"/>
                <a:gd name="T99" fmla="*/ 545 h 2505"/>
                <a:gd name="T100" fmla="*/ 1871 w 2149"/>
                <a:gd name="T101" fmla="*/ 340 h 2505"/>
                <a:gd name="T102" fmla="*/ 1696 w 2149"/>
                <a:gd name="T103" fmla="*/ 173 h 2505"/>
                <a:gd name="T104" fmla="*/ 1463 w 2149"/>
                <a:gd name="T105" fmla="*/ 56 h 2505"/>
                <a:gd name="T106" fmla="*/ 1162 w 2149"/>
                <a:gd name="T107" fmla="*/ 1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9" h="2505">
                  <a:moveTo>
                    <a:pt x="1075" y="0"/>
                  </a:moveTo>
                  <a:lnTo>
                    <a:pt x="987" y="1"/>
                  </a:lnTo>
                  <a:lnTo>
                    <a:pt x="828" y="20"/>
                  </a:lnTo>
                  <a:lnTo>
                    <a:pt x="687" y="56"/>
                  </a:lnTo>
                  <a:lnTo>
                    <a:pt x="563" y="108"/>
                  </a:lnTo>
                  <a:lnTo>
                    <a:pt x="453" y="173"/>
                  </a:lnTo>
                  <a:lnTo>
                    <a:pt x="359" y="251"/>
                  </a:lnTo>
                  <a:lnTo>
                    <a:pt x="279" y="340"/>
                  </a:lnTo>
                  <a:lnTo>
                    <a:pt x="211" y="438"/>
                  </a:lnTo>
                  <a:lnTo>
                    <a:pt x="154" y="545"/>
                  </a:lnTo>
                  <a:lnTo>
                    <a:pt x="109" y="658"/>
                  </a:lnTo>
                  <a:lnTo>
                    <a:pt x="72" y="775"/>
                  </a:lnTo>
                  <a:lnTo>
                    <a:pt x="45" y="896"/>
                  </a:lnTo>
                  <a:lnTo>
                    <a:pt x="25" y="1019"/>
                  </a:lnTo>
                  <a:lnTo>
                    <a:pt x="12" y="1141"/>
                  </a:lnTo>
                  <a:lnTo>
                    <a:pt x="1" y="1323"/>
                  </a:lnTo>
                  <a:lnTo>
                    <a:pt x="0" y="1440"/>
                  </a:lnTo>
                  <a:lnTo>
                    <a:pt x="0" y="1497"/>
                  </a:lnTo>
                  <a:lnTo>
                    <a:pt x="8" y="1606"/>
                  </a:lnTo>
                  <a:lnTo>
                    <a:pt x="22" y="1708"/>
                  </a:lnTo>
                  <a:lnTo>
                    <a:pt x="41" y="1805"/>
                  </a:lnTo>
                  <a:lnTo>
                    <a:pt x="66" y="1895"/>
                  </a:lnTo>
                  <a:lnTo>
                    <a:pt x="96" y="1979"/>
                  </a:lnTo>
                  <a:lnTo>
                    <a:pt x="130" y="2058"/>
                  </a:lnTo>
                  <a:lnTo>
                    <a:pt x="168" y="2131"/>
                  </a:lnTo>
                  <a:lnTo>
                    <a:pt x="210" y="2198"/>
                  </a:lnTo>
                  <a:lnTo>
                    <a:pt x="253" y="2258"/>
                  </a:lnTo>
                  <a:lnTo>
                    <a:pt x="323" y="2338"/>
                  </a:lnTo>
                  <a:lnTo>
                    <a:pt x="418" y="2423"/>
                  </a:lnTo>
                  <a:lnTo>
                    <a:pt x="515" y="2484"/>
                  </a:lnTo>
                  <a:lnTo>
                    <a:pt x="563" y="2505"/>
                  </a:lnTo>
                  <a:lnTo>
                    <a:pt x="550" y="2483"/>
                  </a:lnTo>
                  <a:lnTo>
                    <a:pt x="478" y="2325"/>
                  </a:lnTo>
                  <a:lnTo>
                    <a:pt x="418" y="2168"/>
                  </a:lnTo>
                  <a:lnTo>
                    <a:pt x="375" y="2026"/>
                  </a:lnTo>
                  <a:lnTo>
                    <a:pt x="351" y="1923"/>
                  </a:lnTo>
                  <a:lnTo>
                    <a:pt x="330" y="1814"/>
                  </a:lnTo>
                  <a:lnTo>
                    <a:pt x="316" y="1700"/>
                  </a:lnTo>
                  <a:lnTo>
                    <a:pt x="309" y="1583"/>
                  </a:lnTo>
                  <a:lnTo>
                    <a:pt x="310" y="1462"/>
                  </a:lnTo>
                  <a:lnTo>
                    <a:pt x="322" y="1341"/>
                  </a:lnTo>
                  <a:lnTo>
                    <a:pt x="345" y="1219"/>
                  </a:lnTo>
                  <a:lnTo>
                    <a:pt x="363" y="1159"/>
                  </a:lnTo>
                  <a:lnTo>
                    <a:pt x="378" y="1110"/>
                  </a:lnTo>
                  <a:lnTo>
                    <a:pt x="416" y="1026"/>
                  </a:lnTo>
                  <a:lnTo>
                    <a:pt x="461" y="956"/>
                  </a:lnTo>
                  <a:lnTo>
                    <a:pt x="513" y="900"/>
                  </a:lnTo>
                  <a:lnTo>
                    <a:pt x="569" y="855"/>
                  </a:lnTo>
                  <a:lnTo>
                    <a:pt x="627" y="820"/>
                  </a:lnTo>
                  <a:lnTo>
                    <a:pt x="687" y="796"/>
                  </a:lnTo>
                  <a:lnTo>
                    <a:pt x="748" y="778"/>
                  </a:lnTo>
                  <a:lnTo>
                    <a:pt x="837" y="764"/>
                  </a:lnTo>
                  <a:lnTo>
                    <a:pt x="942" y="764"/>
                  </a:lnTo>
                  <a:lnTo>
                    <a:pt x="1057" y="780"/>
                  </a:lnTo>
                  <a:lnTo>
                    <a:pt x="1075" y="785"/>
                  </a:lnTo>
                  <a:lnTo>
                    <a:pt x="1092" y="780"/>
                  </a:lnTo>
                  <a:lnTo>
                    <a:pt x="1207" y="764"/>
                  </a:lnTo>
                  <a:lnTo>
                    <a:pt x="1312" y="764"/>
                  </a:lnTo>
                  <a:lnTo>
                    <a:pt x="1402" y="778"/>
                  </a:lnTo>
                  <a:lnTo>
                    <a:pt x="1462" y="796"/>
                  </a:lnTo>
                  <a:lnTo>
                    <a:pt x="1522" y="820"/>
                  </a:lnTo>
                  <a:lnTo>
                    <a:pt x="1581" y="855"/>
                  </a:lnTo>
                  <a:lnTo>
                    <a:pt x="1636" y="900"/>
                  </a:lnTo>
                  <a:lnTo>
                    <a:pt x="1688" y="956"/>
                  </a:lnTo>
                  <a:lnTo>
                    <a:pt x="1733" y="1026"/>
                  </a:lnTo>
                  <a:lnTo>
                    <a:pt x="1772" y="1110"/>
                  </a:lnTo>
                  <a:lnTo>
                    <a:pt x="1787" y="1159"/>
                  </a:lnTo>
                  <a:lnTo>
                    <a:pt x="1804" y="1219"/>
                  </a:lnTo>
                  <a:lnTo>
                    <a:pt x="1828" y="1341"/>
                  </a:lnTo>
                  <a:lnTo>
                    <a:pt x="1839" y="1462"/>
                  </a:lnTo>
                  <a:lnTo>
                    <a:pt x="1840" y="1583"/>
                  </a:lnTo>
                  <a:lnTo>
                    <a:pt x="1833" y="1700"/>
                  </a:lnTo>
                  <a:lnTo>
                    <a:pt x="1819" y="1814"/>
                  </a:lnTo>
                  <a:lnTo>
                    <a:pt x="1799" y="1923"/>
                  </a:lnTo>
                  <a:lnTo>
                    <a:pt x="1774" y="2026"/>
                  </a:lnTo>
                  <a:lnTo>
                    <a:pt x="1731" y="2168"/>
                  </a:lnTo>
                  <a:lnTo>
                    <a:pt x="1672" y="2325"/>
                  </a:lnTo>
                  <a:lnTo>
                    <a:pt x="1600" y="2483"/>
                  </a:lnTo>
                  <a:lnTo>
                    <a:pt x="1587" y="2505"/>
                  </a:lnTo>
                  <a:lnTo>
                    <a:pt x="1634" y="2484"/>
                  </a:lnTo>
                  <a:lnTo>
                    <a:pt x="1731" y="2423"/>
                  </a:lnTo>
                  <a:lnTo>
                    <a:pt x="1827" y="2338"/>
                  </a:lnTo>
                  <a:lnTo>
                    <a:pt x="1896" y="2258"/>
                  </a:lnTo>
                  <a:lnTo>
                    <a:pt x="1941" y="2198"/>
                  </a:lnTo>
                  <a:lnTo>
                    <a:pt x="1981" y="2131"/>
                  </a:lnTo>
                  <a:lnTo>
                    <a:pt x="2019" y="2058"/>
                  </a:lnTo>
                  <a:lnTo>
                    <a:pt x="2053" y="1979"/>
                  </a:lnTo>
                  <a:lnTo>
                    <a:pt x="2084" y="1895"/>
                  </a:lnTo>
                  <a:lnTo>
                    <a:pt x="2108" y="1805"/>
                  </a:lnTo>
                  <a:lnTo>
                    <a:pt x="2129" y="1708"/>
                  </a:lnTo>
                  <a:lnTo>
                    <a:pt x="2142" y="1606"/>
                  </a:lnTo>
                  <a:lnTo>
                    <a:pt x="2149" y="1497"/>
                  </a:lnTo>
                  <a:lnTo>
                    <a:pt x="2149" y="1440"/>
                  </a:lnTo>
                  <a:lnTo>
                    <a:pt x="2149" y="1323"/>
                  </a:lnTo>
                  <a:lnTo>
                    <a:pt x="2138" y="1141"/>
                  </a:lnTo>
                  <a:lnTo>
                    <a:pt x="2124" y="1019"/>
                  </a:lnTo>
                  <a:lnTo>
                    <a:pt x="2104" y="896"/>
                  </a:lnTo>
                  <a:lnTo>
                    <a:pt x="2077" y="775"/>
                  </a:lnTo>
                  <a:lnTo>
                    <a:pt x="2041" y="658"/>
                  </a:lnTo>
                  <a:lnTo>
                    <a:pt x="1995" y="545"/>
                  </a:lnTo>
                  <a:lnTo>
                    <a:pt x="1938" y="438"/>
                  </a:lnTo>
                  <a:lnTo>
                    <a:pt x="1871" y="340"/>
                  </a:lnTo>
                  <a:lnTo>
                    <a:pt x="1790" y="251"/>
                  </a:lnTo>
                  <a:lnTo>
                    <a:pt x="1696" y="173"/>
                  </a:lnTo>
                  <a:lnTo>
                    <a:pt x="1587" y="108"/>
                  </a:lnTo>
                  <a:lnTo>
                    <a:pt x="1463" y="56"/>
                  </a:lnTo>
                  <a:lnTo>
                    <a:pt x="1321" y="20"/>
                  </a:lnTo>
                  <a:lnTo>
                    <a:pt x="1162" y="1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3830" y="3051"/>
              <a:ext cx="459" cy="339"/>
            </a:xfrm>
            <a:custGeom>
              <a:avLst/>
              <a:gdLst>
                <a:gd name="T0" fmla="*/ 1191 w 1834"/>
                <a:gd name="T1" fmla="*/ 490 h 1355"/>
                <a:gd name="T2" fmla="*/ 1180 w 1834"/>
                <a:gd name="T3" fmla="*/ 496 h 1355"/>
                <a:gd name="T4" fmla="*/ 1065 w 1834"/>
                <a:gd name="T5" fmla="*/ 544 h 1355"/>
                <a:gd name="T6" fmla="*/ 924 w 1834"/>
                <a:gd name="T7" fmla="*/ 591 h 1355"/>
                <a:gd name="T8" fmla="*/ 816 w 1834"/>
                <a:gd name="T9" fmla="*/ 616 h 1355"/>
                <a:gd name="T10" fmla="*/ 700 w 1834"/>
                <a:gd name="T11" fmla="*/ 634 h 1355"/>
                <a:gd name="T12" fmla="*/ 580 w 1834"/>
                <a:gd name="T13" fmla="*/ 638 h 1355"/>
                <a:gd name="T14" fmla="*/ 521 w 1834"/>
                <a:gd name="T15" fmla="*/ 633 h 1355"/>
                <a:gd name="T16" fmla="*/ 492 w 1834"/>
                <a:gd name="T17" fmla="*/ 630 h 1355"/>
                <a:gd name="T18" fmla="*/ 437 w 1834"/>
                <a:gd name="T19" fmla="*/ 631 h 1355"/>
                <a:gd name="T20" fmla="*/ 388 w 1834"/>
                <a:gd name="T21" fmla="*/ 641 h 1355"/>
                <a:gd name="T22" fmla="*/ 341 w 1834"/>
                <a:gd name="T23" fmla="*/ 656 h 1355"/>
                <a:gd name="T24" fmla="*/ 301 w 1834"/>
                <a:gd name="T25" fmla="*/ 678 h 1355"/>
                <a:gd name="T26" fmla="*/ 263 w 1834"/>
                <a:gd name="T27" fmla="*/ 705 h 1355"/>
                <a:gd name="T28" fmla="*/ 230 w 1834"/>
                <a:gd name="T29" fmla="*/ 737 h 1355"/>
                <a:gd name="T30" fmla="*/ 200 w 1834"/>
                <a:gd name="T31" fmla="*/ 773 h 1355"/>
                <a:gd name="T32" fmla="*/ 164 w 1834"/>
                <a:gd name="T33" fmla="*/ 832 h 1355"/>
                <a:gd name="T34" fmla="*/ 129 w 1834"/>
                <a:gd name="T35" fmla="*/ 919 h 1355"/>
                <a:gd name="T36" fmla="*/ 109 w 1834"/>
                <a:gd name="T37" fmla="*/ 1009 h 1355"/>
                <a:gd name="T38" fmla="*/ 103 w 1834"/>
                <a:gd name="T39" fmla="*/ 1098 h 1355"/>
                <a:gd name="T40" fmla="*/ 105 w 1834"/>
                <a:gd name="T41" fmla="*/ 1140 h 1355"/>
                <a:gd name="T42" fmla="*/ 0 w 1834"/>
                <a:gd name="T43" fmla="*/ 658 h 1355"/>
                <a:gd name="T44" fmla="*/ 190 w 1834"/>
                <a:gd name="T45" fmla="*/ 278 h 1355"/>
                <a:gd name="T46" fmla="*/ 731 w 1834"/>
                <a:gd name="T47" fmla="*/ 0 h 1355"/>
                <a:gd name="T48" fmla="*/ 1242 w 1834"/>
                <a:gd name="T49" fmla="*/ 24 h 1355"/>
                <a:gd name="T50" fmla="*/ 1484 w 1834"/>
                <a:gd name="T51" fmla="*/ 234 h 1355"/>
                <a:gd name="T52" fmla="*/ 1689 w 1834"/>
                <a:gd name="T53" fmla="*/ 490 h 1355"/>
                <a:gd name="T54" fmla="*/ 1834 w 1834"/>
                <a:gd name="T55" fmla="*/ 658 h 1355"/>
                <a:gd name="T56" fmla="*/ 1764 w 1834"/>
                <a:gd name="T57" fmla="*/ 1177 h 1355"/>
                <a:gd name="T58" fmla="*/ 1617 w 1834"/>
                <a:gd name="T59" fmla="*/ 1355 h 1355"/>
                <a:gd name="T60" fmla="*/ 1621 w 1834"/>
                <a:gd name="T61" fmla="*/ 1334 h 1355"/>
                <a:gd name="T62" fmla="*/ 1631 w 1834"/>
                <a:gd name="T63" fmla="*/ 1196 h 1355"/>
                <a:gd name="T64" fmla="*/ 1626 w 1834"/>
                <a:gd name="T65" fmla="*/ 1068 h 1355"/>
                <a:gd name="T66" fmla="*/ 1606 w 1834"/>
                <a:gd name="T67" fmla="*/ 961 h 1355"/>
                <a:gd name="T68" fmla="*/ 1586 w 1834"/>
                <a:gd name="T69" fmla="*/ 888 h 1355"/>
                <a:gd name="T70" fmla="*/ 1557 w 1834"/>
                <a:gd name="T71" fmla="*/ 815 h 1355"/>
                <a:gd name="T72" fmla="*/ 1517 w 1834"/>
                <a:gd name="T73" fmla="*/ 743 h 1355"/>
                <a:gd name="T74" fmla="*/ 1468 w 1834"/>
                <a:gd name="T75" fmla="*/ 676 h 1355"/>
                <a:gd name="T76" fmla="*/ 1406 w 1834"/>
                <a:gd name="T77" fmla="*/ 613 h 1355"/>
                <a:gd name="T78" fmla="*/ 1332 w 1834"/>
                <a:gd name="T79" fmla="*/ 557 h 1355"/>
                <a:gd name="T80" fmla="*/ 1243 w 1834"/>
                <a:gd name="T81" fmla="*/ 510 h 1355"/>
                <a:gd name="T82" fmla="*/ 1191 w 1834"/>
                <a:gd name="T83" fmla="*/ 49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34" h="1355">
                  <a:moveTo>
                    <a:pt x="1191" y="490"/>
                  </a:moveTo>
                  <a:lnTo>
                    <a:pt x="1180" y="496"/>
                  </a:lnTo>
                  <a:lnTo>
                    <a:pt x="1065" y="544"/>
                  </a:lnTo>
                  <a:lnTo>
                    <a:pt x="924" y="591"/>
                  </a:lnTo>
                  <a:lnTo>
                    <a:pt x="816" y="616"/>
                  </a:lnTo>
                  <a:lnTo>
                    <a:pt x="700" y="634"/>
                  </a:lnTo>
                  <a:lnTo>
                    <a:pt x="580" y="638"/>
                  </a:lnTo>
                  <a:lnTo>
                    <a:pt x="521" y="633"/>
                  </a:lnTo>
                  <a:lnTo>
                    <a:pt x="492" y="630"/>
                  </a:lnTo>
                  <a:lnTo>
                    <a:pt x="437" y="631"/>
                  </a:lnTo>
                  <a:lnTo>
                    <a:pt x="388" y="641"/>
                  </a:lnTo>
                  <a:lnTo>
                    <a:pt x="341" y="656"/>
                  </a:lnTo>
                  <a:lnTo>
                    <a:pt x="301" y="678"/>
                  </a:lnTo>
                  <a:lnTo>
                    <a:pt x="263" y="705"/>
                  </a:lnTo>
                  <a:lnTo>
                    <a:pt x="230" y="737"/>
                  </a:lnTo>
                  <a:lnTo>
                    <a:pt x="200" y="773"/>
                  </a:lnTo>
                  <a:lnTo>
                    <a:pt x="164" y="832"/>
                  </a:lnTo>
                  <a:lnTo>
                    <a:pt x="129" y="919"/>
                  </a:lnTo>
                  <a:lnTo>
                    <a:pt x="109" y="1009"/>
                  </a:lnTo>
                  <a:lnTo>
                    <a:pt x="103" y="1098"/>
                  </a:lnTo>
                  <a:lnTo>
                    <a:pt x="105" y="1140"/>
                  </a:lnTo>
                  <a:lnTo>
                    <a:pt x="0" y="658"/>
                  </a:lnTo>
                  <a:lnTo>
                    <a:pt x="190" y="278"/>
                  </a:lnTo>
                  <a:lnTo>
                    <a:pt x="731" y="0"/>
                  </a:lnTo>
                  <a:lnTo>
                    <a:pt x="1242" y="24"/>
                  </a:lnTo>
                  <a:lnTo>
                    <a:pt x="1484" y="234"/>
                  </a:lnTo>
                  <a:lnTo>
                    <a:pt x="1689" y="490"/>
                  </a:lnTo>
                  <a:lnTo>
                    <a:pt x="1834" y="658"/>
                  </a:lnTo>
                  <a:lnTo>
                    <a:pt x="1764" y="1177"/>
                  </a:lnTo>
                  <a:lnTo>
                    <a:pt x="1617" y="1355"/>
                  </a:lnTo>
                  <a:lnTo>
                    <a:pt x="1621" y="1334"/>
                  </a:lnTo>
                  <a:lnTo>
                    <a:pt x="1631" y="1196"/>
                  </a:lnTo>
                  <a:lnTo>
                    <a:pt x="1626" y="1068"/>
                  </a:lnTo>
                  <a:lnTo>
                    <a:pt x="1606" y="961"/>
                  </a:lnTo>
                  <a:lnTo>
                    <a:pt x="1586" y="888"/>
                  </a:lnTo>
                  <a:lnTo>
                    <a:pt x="1557" y="815"/>
                  </a:lnTo>
                  <a:lnTo>
                    <a:pt x="1517" y="743"/>
                  </a:lnTo>
                  <a:lnTo>
                    <a:pt x="1468" y="676"/>
                  </a:lnTo>
                  <a:lnTo>
                    <a:pt x="1406" y="613"/>
                  </a:lnTo>
                  <a:lnTo>
                    <a:pt x="1332" y="557"/>
                  </a:lnTo>
                  <a:lnTo>
                    <a:pt x="1243" y="510"/>
                  </a:lnTo>
                  <a:lnTo>
                    <a:pt x="1191" y="49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Group 59"/>
          <p:cNvGrpSpPr>
            <a:grpSpLocks noChangeAspect="1"/>
          </p:cNvGrpSpPr>
          <p:nvPr/>
        </p:nvGrpSpPr>
        <p:grpSpPr bwMode="auto">
          <a:xfrm>
            <a:off x="7035766" y="4121078"/>
            <a:ext cx="681393" cy="967180"/>
            <a:chOff x="5320" y="2917"/>
            <a:chExt cx="515" cy="731"/>
          </a:xfrm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5578" y="3154"/>
              <a:ext cx="255" cy="472"/>
            </a:xfrm>
            <a:custGeom>
              <a:avLst/>
              <a:gdLst>
                <a:gd name="T0" fmla="*/ 0 w 1023"/>
                <a:gd name="T1" fmla="*/ 0 h 1886"/>
                <a:gd name="T2" fmla="*/ 0 w 1023"/>
                <a:gd name="T3" fmla="*/ 1886 h 1886"/>
                <a:gd name="T4" fmla="*/ 863 w 1023"/>
                <a:gd name="T5" fmla="*/ 1886 h 1886"/>
                <a:gd name="T6" fmla="*/ 884 w 1023"/>
                <a:gd name="T7" fmla="*/ 1779 h 1886"/>
                <a:gd name="T8" fmla="*/ 960 w 1023"/>
                <a:gd name="T9" fmla="*/ 1289 h 1886"/>
                <a:gd name="T10" fmla="*/ 988 w 1023"/>
                <a:gd name="T11" fmla="*/ 1064 h 1886"/>
                <a:gd name="T12" fmla="*/ 1011 w 1023"/>
                <a:gd name="T13" fmla="*/ 836 h 1886"/>
                <a:gd name="T14" fmla="*/ 1022 w 1023"/>
                <a:gd name="T15" fmla="*/ 620 h 1886"/>
                <a:gd name="T16" fmla="*/ 1023 w 1023"/>
                <a:gd name="T17" fmla="*/ 521 h 1886"/>
                <a:gd name="T18" fmla="*/ 1022 w 1023"/>
                <a:gd name="T19" fmla="*/ 497 h 1886"/>
                <a:gd name="T20" fmla="*/ 1017 w 1023"/>
                <a:gd name="T21" fmla="*/ 452 h 1886"/>
                <a:gd name="T22" fmla="*/ 1005 w 1023"/>
                <a:gd name="T23" fmla="*/ 409 h 1886"/>
                <a:gd name="T24" fmla="*/ 989 w 1023"/>
                <a:gd name="T25" fmla="*/ 370 h 1886"/>
                <a:gd name="T26" fmla="*/ 956 w 1023"/>
                <a:gd name="T27" fmla="*/ 315 h 1886"/>
                <a:gd name="T28" fmla="*/ 897 w 1023"/>
                <a:gd name="T29" fmla="*/ 251 h 1886"/>
                <a:gd name="T30" fmla="*/ 825 w 1023"/>
                <a:gd name="T31" fmla="*/ 196 h 1886"/>
                <a:gd name="T32" fmla="*/ 742 w 1023"/>
                <a:gd name="T33" fmla="*/ 151 h 1886"/>
                <a:gd name="T34" fmla="*/ 653 w 1023"/>
                <a:gd name="T35" fmla="*/ 112 h 1886"/>
                <a:gd name="T36" fmla="*/ 558 w 1023"/>
                <a:gd name="T37" fmla="*/ 81 h 1886"/>
                <a:gd name="T38" fmla="*/ 414 w 1023"/>
                <a:gd name="T39" fmla="*/ 45 h 1886"/>
                <a:gd name="T40" fmla="*/ 235 w 1023"/>
                <a:gd name="T41" fmla="*/ 17 h 1886"/>
                <a:gd name="T42" fmla="*/ 32 w 1023"/>
                <a:gd name="T43" fmla="*/ 0 h 1886"/>
                <a:gd name="T44" fmla="*/ 0 w 1023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3" h="1886">
                  <a:moveTo>
                    <a:pt x="0" y="0"/>
                  </a:moveTo>
                  <a:lnTo>
                    <a:pt x="0" y="1886"/>
                  </a:lnTo>
                  <a:lnTo>
                    <a:pt x="863" y="1886"/>
                  </a:lnTo>
                  <a:lnTo>
                    <a:pt x="884" y="1779"/>
                  </a:lnTo>
                  <a:lnTo>
                    <a:pt x="960" y="1289"/>
                  </a:lnTo>
                  <a:lnTo>
                    <a:pt x="988" y="1064"/>
                  </a:lnTo>
                  <a:lnTo>
                    <a:pt x="1011" y="836"/>
                  </a:lnTo>
                  <a:lnTo>
                    <a:pt x="1022" y="620"/>
                  </a:lnTo>
                  <a:lnTo>
                    <a:pt x="1023" y="521"/>
                  </a:lnTo>
                  <a:lnTo>
                    <a:pt x="1022" y="497"/>
                  </a:lnTo>
                  <a:lnTo>
                    <a:pt x="1017" y="452"/>
                  </a:lnTo>
                  <a:lnTo>
                    <a:pt x="1005" y="409"/>
                  </a:lnTo>
                  <a:lnTo>
                    <a:pt x="989" y="370"/>
                  </a:lnTo>
                  <a:lnTo>
                    <a:pt x="956" y="315"/>
                  </a:lnTo>
                  <a:lnTo>
                    <a:pt x="897" y="251"/>
                  </a:lnTo>
                  <a:lnTo>
                    <a:pt x="825" y="196"/>
                  </a:lnTo>
                  <a:lnTo>
                    <a:pt x="742" y="151"/>
                  </a:lnTo>
                  <a:lnTo>
                    <a:pt x="653" y="112"/>
                  </a:lnTo>
                  <a:lnTo>
                    <a:pt x="558" y="81"/>
                  </a:lnTo>
                  <a:lnTo>
                    <a:pt x="414" y="45"/>
                  </a:lnTo>
                  <a:lnTo>
                    <a:pt x="235" y="1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5322" y="3154"/>
              <a:ext cx="256" cy="472"/>
            </a:xfrm>
            <a:custGeom>
              <a:avLst/>
              <a:gdLst>
                <a:gd name="T0" fmla="*/ 1024 w 1024"/>
                <a:gd name="T1" fmla="*/ 0 h 1886"/>
                <a:gd name="T2" fmla="*/ 1024 w 1024"/>
                <a:gd name="T3" fmla="*/ 1886 h 1886"/>
                <a:gd name="T4" fmla="*/ 161 w 1024"/>
                <a:gd name="T5" fmla="*/ 1886 h 1886"/>
                <a:gd name="T6" fmla="*/ 140 w 1024"/>
                <a:gd name="T7" fmla="*/ 1779 h 1886"/>
                <a:gd name="T8" fmla="*/ 64 w 1024"/>
                <a:gd name="T9" fmla="*/ 1289 h 1886"/>
                <a:gd name="T10" fmla="*/ 36 w 1024"/>
                <a:gd name="T11" fmla="*/ 1064 h 1886"/>
                <a:gd name="T12" fmla="*/ 13 w 1024"/>
                <a:gd name="T13" fmla="*/ 836 h 1886"/>
                <a:gd name="T14" fmla="*/ 2 w 1024"/>
                <a:gd name="T15" fmla="*/ 620 h 1886"/>
                <a:gd name="T16" fmla="*/ 0 w 1024"/>
                <a:gd name="T17" fmla="*/ 521 h 1886"/>
                <a:gd name="T18" fmla="*/ 2 w 1024"/>
                <a:gd name="T19" fmla="*/ 497 h 1886"/>
                <a:gd name="T20" fmla="*/ 8 w 1024"/>
                <a:gd name="T21" fmla="*/ 452 h 1886"/>
                <a:gd name="T22" fmla="*/ 19 w 1024"/>
                <a:gd name="T23" fmla="*/ 409 h 1886"/>
                <a:gd name="T24" fmla="*/ 36 w 1024"/>
                <a:gd name="T25" fmla="*/ 370 h 1886"/>
                <a:gd name="T26" fmla="*/ 68 w 1024"/>
                <a:gd name="T27" fmla="*/ 315 h 1886"/>
                <a:gd name="T28" fmla="*/ 127 w 1024"/>
                <a:gd name="T29" fmla="*/ 251 h 1886"/>
                <a:gd name="T30" fmla="*/ 199 w 1024"/>
                <a:gd name="T31" fmla="*/ 196 h 1886"/>
                <a:gd name="T32" fmla="*/ 282 w 1024"/>
                <a:gd name="T33" fmla="*/ 151 h 1886"/>
                <a:gd name="T34" fmla="*/ 372 w 1024"/>
                <a:gd name="T35" fmla="*/ 112 h 1886"/>
                <a:gd name="T36" fmla="*/ 466 w 1024"/>
                <a:gd name="T37" fmla="*/ 81 h 1886"/>
                <a:gd name="T38" fmla="*/ 610 w 1024"/>
                <a:gd name="T39" fmla="*/ 45 h 1886"/>
                <a:gd name="T40" fmla="*/ 789 w 1024"/>
                <a:gd name="T41" fmla="*/ 17 h 1886"/>
                <a:gd name="T42" fmla="*/ 992 w 1024"/>
                <a:gd name="T43" fmla="*/ 0 h 1886"/>
                <a:gd name="T44" fmla="*/ 1024 w 1024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4" h="1886">
                  <a:moveTo>
                    <a:pt x="1024" y="0"/>
                  </a:moveTo>
                  <a:lnTo>
                    <a:pt x="1024" y="1886"/>
                  </a:lnTo>
                  <a:lnTo>
                    <a:pt x="161" y="1886"/>
                  </a:lnTo>
                  <a:lnTo>
                    <a:pt x="140" y="1779"/>
                  </a:lnTo>
                  <a:lnTo>
                    <a:pt x="64" y="1289"/>
                  </a:lnTo>
                  <a:lnTo>
                    <a:pt x="36" y="1064"/>
                  </a:lnTo>
                  <a:lnTo>
                    <a:pt x="13" y="836"/>
                  </a:lnTo>
                  <a:lnTo>
                    <a:pt x="2" y="620"/>
                  </a:lnTo>
                  <a:lnTo>
                    <a:pt x="0" y="521"/>
                  </a:lnTo>
                  <a:lnTo>
                    <a:pt x="2" y="497"/>
                  </a:lnTo>
                  <a:lnTo>
                    <a:pt x="8" y="452"/>
                  </a:lnTo>
                  <a:lnTo>
                    <a:pt x="19" y="409"/>
                  </a:lnTo>
                  <a:lnTo>
                    <a:pt x="36" y="370"/>
                  </a:lnTo>
                  <a:lnTo>
                    <a:pt x="68" y="315"/>
                  </a:lnTo>
                  <a:lnTo>
                    <a:pt x="127" y="251"/>
                  </a:lnTo>
                  <a:lnTo>
                    <a:pt x="199" y="196"/>
                  </a:lnTo>
                  <a:lnTo>
                    <a:pt x="282" y="151"/>
                  </a:lnTo>
                  <a:lnTo>
                    <a:pt x="372" y="112"/>
                  </a:lnTo>
                  <a:lnTo>
                    <a:pt x="466" y="81"/>
                  </a:lnTo>
                  <a:lnTo>
                    <a:pt x="610" y="45"/>
                  </a:lnTo>
                  <a:lnTo>
                    <a:pt x="789" y="17"/>
                  </a:lnTo>
                  <a:lnTo>
                    <a:pt x="992" y="0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5525" y="3467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5525" y="3467"/>
              <a:ext cx="105" cy="37"/>
            </a:xfrm>
            <a:custGeom>
              <a:avLst/>
              <a:gdLst>
                <a:gd name="T0" fmla="*/ 0 w 421"/>
                <a:gd name="T1" fmla="*/ 56 h 146"/>
                <a:gd name="T2" fmla="*/ 5 w 421"/>
                <a:gd name="T3" fmla="*/ 59 h 146"/>
                <a:gd name="T4" fmla="*/ 66 w 421"/>
                <a:gd name="T5" fmla="*/ 90 h 146"/>
                <a:gd name="T6" fmla="*/ 147 w 421"/>
                <a:gd name="T7" fmla="*/ 118 h 146"/>
                <a:gd name="T8" fmla="*/ 215 w 421"/>
                <a:gd name="T9" fmla="*/ 134 h 146"/>
                <a:gd name="T10" fmla="*/ 291 w 421"/>
                <a:gd name="T11" fmla="*/ 145 h 146"/>
                <a:gd name="T12" fmla="*/ 376 w 421"/>
                <a:gd name="T13" fmla="*/ 146 h 146"/>
                <a:gd name="T14" fmla="*/ 421 w 421"/>
                <a:gd name="T15" fmla="*/ 143 h 146"/>
                <a:gd name="T16" fmla="*/ 421 w 421"/>
                <a:gd name="T17" fmla="*/ 0 h 146"/>
                <a:gd name="T18" fmla="*/ 0 w 421"/>
                <a:gd name="T19" fmla="*/ 0 h 146"/>
                <a:gd name="T20" fmla="*/ 0 w 421"/>
                <a:gd name="T21" fmla="*/ 5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6">
                  <a:moveTo>
                    <a:pt x="0" y="56"/>
                  </a:moveTo>
                  <a:lnTo>
                    <a:pt x="5" y="59"/>
                  </a:lnTo>
                  <a:lnTo>
                    <a:pt x="66" y="90"/>
                  </a:lnTo>
                  <a:lnTo>
                    <a:pt x="147" y="118"/>
                  </a:lnTo>
                  <a:lnTo>
                    <a:pt x="215" y="134"/>
                  </a:lnTo>
                  <a:lnTo>
                    <a:pt x="291" y="145"/>
                  </a:lnTo>
                  <a:lnTo>
                    <a:pt x="376" y="146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5322" y="3226"/>
              <a:ext cx="102" cy="117"/>
            </a:xfrm>
            <a:custGeom>
              <a:avLst/>
              <a:gdLst>
                <a:gd name="T0" fmla="*/ 412 w 412"/>
                <a:gd name="T1" fmla="*/ 235 h 470"/>
                <a:gd name="T2" fmla="*/ 411 w 412"/>
                <a:gd name="T3" fmla="*/ 259 h 470"/>
                <a:gd name="T4" fmla="*/ 402 w 412"/>
                <a:gd name="T5" fmla="*/ 305 h 470"/>
                <a:gd name="T6" fmla="*/ 387 w 412"/>
                <a:gd name="T7" fmla="*/ 347 h 470"/>
                <a:gd name="T8" fmla="*/ 365 w 412"/>
                <a:gd name="T9" fmla="*/ 385 h 470"/>
                <a:gd name="T10" fmla="*/ 337 w 412"/>
                <a:gd name="T11" fmla="*/ 416 h 470"/>
                <a:gd name="T12" fmla="*/ 305 w 412"/>
                <a:gd name="T13" fmla="*/ 442 h 470"/>
                <a:gd name="T14" fmla="*/ 268 w 412"/>
                <a:gd name="T15" fmla="*/ 460 h 470"/>
                <a:gd name="T16" fmla="*/ 227 w 412"/>
                <a:gd name="T17" fmla="*/ 469 h 470"/>
                <a:gd name="T18" fmla="*/ 207 w 412"/>
                <a:gd name="T19" fmla="*/ 470 h 470"/>
                <a:gd name="T20" fmla="*/ 185 w 412"/>
                <a:gd name="T21" fmla="*/ 469 h 470"/>
                <a:gd name="T22" fmla="*/ 146 w 412"/>
                <a:gd name="T23" fmla="*/ 460 h 470"/>
                <a:gd name="T24" fmla="*/ 108 w 412"/>
                <a:gd name="T25" fmla="*/ 442 h 470"/>
                <a:gd name="T26" fmla="*/ 76 w 412"/>
                <a:gd name="T27" fmla="*/ 416 h 470"/>
                <a:gd name="T28" fmla="*/ 48 w 412"/>
                <a:gd name="T29" fmla="*/ 385 h 470"/>
                <a:gd name="T30" fmla="*/ 25 w 412"/>
                <a:gd name="T31" fmla="*/ 347 h 470"/>
                <a:gd name="T32" fmla="*/ 10 w 412"/>
                <a:gd name="T33" fmla="*/ 305 h 470"/>
                <a:gd name="T34" fmla="*/ 2 w 412"/>
                <a:gd name="T35" fmla="*/ 259 h 470"/>
                <a:gd name="T36" fmla="*/ 0 w 412"/>
                <a:gd name="T37" fmla="*/ 235 h 470"/>
                <a:gd name="T38" fmla="*/ 2 w 412"/>
                <a:gd name="T39" fmla="*/ 210 h 470"/>
                <a:gd name="T40" fmla="*/ 10 w 412"/>
                <a:gd name="T41" fmla="*/ 165 h 470"/>
                <a:gd name="T42" fmla="*/ 25 w 412"/>
                <a:gd name="T43" fmla="*/ 123 h 470"/>
                <a:gd name="T44" fmla="*/ 48 w 412"/>
                <a:gd name="T45" fmla="*/ 85 h 470"/>
                <a:gd name="T46" fmla="*/ 76 w 412"/>
                <a:gd name="T47" fmla="*/ 53 h 470"/>
                <a:gd name="T48" fmla="*/ 108 w 412"/>
                <a:gd name="T49" fmla="*/ 28 h 470"/>
                <a:gd name="T50" fmla="*/ 146 w 412"/>
                <a:gd name="T51" fmla="*/ 10 h 470"/>
                <a:gd name="T52" fmla="*/ 185 w 412"/>
                <a:gd name="T53" fmla="*/ 0 h 470"/>
                <a:gd name="T54" fmla="*/ 207 w 412"/>
                <a:gd name="T55" fmla="*/ 0 h 470"/>
                <a:gd name="T56" fmla="*/ 227 w 412"/>
                <a:gd name="T57" fmla="*/ 0 h 470"/>
                <a:gd name="T58" fmla="*/ 268 w 412"/>
                <a:gd name="T59" fmla="*/ 10 h 470"/>
                <a:gd name="T60" fmla="*/ 305 w 412"/>
                <a:gd name="T61" fmla="*/ 28 h 470"/>
                <a:gd name="T62" fmla="*/ 337 w 412"/>
                <a:gd name="T63" fmla="*/ 53 h 470"/>
                <a:gd name="T64" fmla="*/ 365 w 412"/>
                <a:gd name="T65" fmla="*/ 85 h 470"/>
                <a:gd name="T66" fmla="*/ 387 w 412"/>
                <a:gd name="T67" fmla="*/ 123 h 470"/>
                <a:gd name="T68" fmla="*/ 402 w 412"/>
                <a:gd name="T69" fmla="*/ 165 h 470"/>
                <a:gd name="T70" fmla="*/ 411 w 412"/>
                <a:gd name="T71" fmla="*/ 210 h 470"/>
                <a:gd name="T72" fmla="*/ 412 w 412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70">
                  <a:moveTo>
                    <a:pt x="412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5" y="385"/>
                  </a:lnTo>
                  <a:lnTo>
                    <a:pt x="337" y="416"/>
                  </a:lnTo>
                  <a:lnTo>
                    <a:pt x="305" y="442"/>
                  </a:lnTo>
                  <a:lnTo>
                    <a:pt x="268" y="460"/>
                  </a:lnTo>
                  <a:lnTo>
                    <a:pt x="227" y="469"/>
                  </a:lnTo>
                  <a:lnTo>
                    <a:pt x="207" y="470"/>
                  </a:lnTo>
                  <a:lnTo>
                    <a:pt x="185" y="469"/>
                  </a:lnTo>
                  <a:lnTo>
                    <a:pt x="146" y="460"/>
                  </a:lnTo>
                  <a:lnTo>
                    <a:pt x="108" y="442"/>
                  </a:lnTo>
                  <a:lnTo>
                    <a:pt x="76" y="416"/>
                  </a:lnTo>
                  <a:lnTo>
                    <a:pt x="48" y="385"/>
                  </a:lnTo>
                  <a:lnTo>
                    <a:pt x="25" y="347"/>
                  </a:lnTo>
                  <a:lnTo>
                    <a:pt x="10" y="305"/>
                  </a:lnTo>
                  <a:lnTo>
                    <a:pt x="2" y="259"/>
                  </a:lnTo>
                  <a:lnTo>
                    <a:pt x="0" y="235"/>
                  </a:lnTo>
                  <a:lnTo>
                    <a:pt x="2" y="210"/>
                  </a:lnTo>
                  <a:lnTo>
                    <a:pt x="10" y="165"/>
                  </a:lnTo>
                  <a:lnTo>
                    <a:pt x="25" y="123"/>
                  </a:lnTo>
                  <a:lnTo>
                    <a:pt x="48" y="85"/>
                  </a:lnTo>
                  <a:lnTo>
                    <a:pt x="76" y="53"/>
                  </a:lnTo>
                  <a:lnTo>
                    <a:pt x="108" y="28"/>
                  </a:lnTo>
                  <a:lnTo>
                    <a:pt x="146" y="10"/>
                  </a:lnTo>
                  <a:lnTo>
                    <a:pt x="185" y="0"/>
                  </a:lnTo>
                  <a:lnTo>
                    <a:pt x="207" y="0"/>
                  </a:lnTo>
                  <a:lnTo>
                    <a:pt x="227" y="0"/>
                  </a:lnTo>
                  <a:lnTo>
                    <a:pt x="268" y="10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2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5731" y="3226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60 h 470"/>
                <a:gd name="T16" fmla="*/ 226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60 h 470"/>
                <a:gd name="T24" fmla="*/ 106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9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9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6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6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60"/>
                  </a:lnTo>
                  <a:lnTo>
                    <a:pt x="226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60"/>
                  </a:lnTo>
                  <a:lnTo>
                    <a:pt x="106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9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9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6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6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5373" y="3023"/>
              <a:ext cx="409" cy="464"/>
            </a:xfrm>
            <a:custGeom>
              <a:avLst/>
              <a:gdLst>
                <a:gd name="T0" fmla="*/ 1634 w 1634"/>
                <a:gd name="T1" fmla="*/ 566 h 1855"/>
                <a:gd name="T2" fmla="*/ 1616 w 1634"/>
                <a:gd name="T3" fmla="*/ 443 h 1855"/>
                <a:gd name="T4" fmla="*/ 1573 w 1634"/>
                <a:gd name="T5" fmla="*/ 332 h 1855"/>
                <a:gd name="T6" fmla="*/ 1505 w 1634"/>
                <a:gd name="T7" fmla="*/ 233 h 1855"/>
                <a:gd name="T8" fmla="*/ 1412 w 1634"/>
                <a:gd name="T9" fmla="*/ 150 h 1855"/>
                <a:gd name="T10" fmla="*/ 1291 w 1634"/>
                <a:gd name="T11" fmla="*/ 83 h 1855"/>
                <a:gd name="T12" fmla="*/ 1144 w 1634"/>
                <a:gd name="T13" fmla="*/ 34 h 1855"/>
                <a:gd name="T14" fmla="*/ 968 w 1634"/>
                <a:gd name="T15" fmla="*/ 5 h 1855"/>
                <a:gd name="T16" fmla="*/ 817 w 1634"/>
                <a:gd name="T17" fmla="*/ 0 h 1855"/>
                <a:gd name="T18" fmla="*/ 666 w 1634"/>
                <a:gd name="T19" fmla="*/ 5 h 1855"/>
                <a:gd name="T20" fmla="*/ 491 w 1634"/>
                <a:gd name="T21" fmla="*/ 34 h 1855"/>
                <a:gd name="T22" fmla="*/ 343 w 1634"/>
                <a:gd name="T23" fmla="*/ 83 h 1855"/>
                <a:gd name="T24" fmla="*/ 222 w 1634"/>
                <a:gd name="T25" fmla="*/ 150 h 1855"/>
                <a:gd name="T26" fmla="*/ 129 w 1634"/>
                <a:gd name="T27" fmla="*/ 233 h 1855"/>
                <a:gd name="T28" fmla="*/ 61 w 1634"/>
                <a:gd name="T29" fmla="*/ 332 h 1855"/>
                <a:gd name="T30" fmla="*/ 19 w 1634"/>
                <a:gd name="T31" fmla="*/ 443 h 1855"/>
                <a:gd name="T32" fmla="*/ 1 w 1634"/>
                <a:gd name="T33" fmla="*/ 566 h 1855"/>
                <a:gd name="T34" fmla="*/ 0 w 1634"/>
                <a:gd name="T35" fmla="*/ 667 h 1855"/>
                <a:gd name="T36" fmla="*/ 8 w 1634"/>
                <a:gd name="T37" fmla="*/ 991 h 1855"/>
                <a:gd name="T38" fmla="*/ 37 w 1634"/>
                <a:gd name="T39" fmla="*/ 1201 h 1855"/>
                <a:gd name="T40" fmla="*/ 99 w 1634"/>
                <a:gd name="T41" fmla="*/ 1406 h 1855"/>
                <a:gd name="T42" fmla="*/ 204 w 1634"/>
                <a:gd name="T43" fmla="*/ 1593 h 1855"/>
                <a:gd name="T44" fmla="*/ 343 w 1634"/>
                <a:gd name="T45" fmla="*/ 1724 h 1855"/>
                <a:gd name="T46" fmla="*/ 444 w 1634"/>
                <a:gd name="T47" fmla="*/ 1782 h 1855"/>
                <a:gd name="T48" fmla="*/ 562 w 1634"/>
                <a:gd name="T49" fmla="*/ 1825 h 1855"/>
                <a:gd name="T50" fmla="*/ 699 w 1634"/>
                <a:gd name="T51" fmla="*/ 1850 h 1855"/>
                <a:gd name="T52" fmla="*/ 817 w 1634"/>
                <a:gd name="T53" fmla="*/ 1855 h 1855"/>
                <a:gd name="T54" fmla="*/ 935 w 1634"/>
                <a:gd name="T55" fmla="*/ 1850 h 1855"/>
                <a:gd name="T56" fmla="*/ 1072 w 1634"/>
                <a:gd name="T57" fmla="*/ 1825 h 1855"/>
                <a:gd name="T58" fmla="*/ 1191 w 1634"/>
                <a:gd name="T59" fmla="*/ 1782 h 1855"/>
                <a:gd name="T60" fmla="*/ 1292 w 1634"/>
                <a:gd name="T61" fmla="*/ 1724 h 1855"/>
                <a:gd name="T62" fmla="*/ 1430 w 1634"/>
                <a:gd name="T63" fmla="*/ 1593 h 1855"/>
                <a:gd name="T64" fmla="*/ 1535 w 1634"/>
                <a:gd name="T65" fmla="*/ 1406 h 1855"/>
                <a:gd name="T66" fmla="*/ 1597 w 1634"/>
                <a:gd name="T67" fmla="*/ 1201 h 1855"/>
                <a:gd name="T68" fmla="*/ 1627 w 1634"/>
                <a:gd name="T69" fmla="*/ 991 h 1855"/>
                <a:gd name="T70" fmla="*/ 1634 w 1634"/>
                <a:gd name="T71" fmla="*/ 66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4" h="1855">
                  <a:moveTo>
                    <a:pt x="1634" y="598"/>
                  </a:moveTo>
                  <a:lnTo>
                    <a:pt x="1634" y="566"/>
                  </a:lnTo>
                  <a:lnTo>
                    <a:pt x="1628" y="504"/>
                  </a:lnTo>
                  <a:lnTo>
                    <a:pt x="1616" y="443"/>
                  </a:lnTo>
                  <a:lnTo>
                    <a:pt x="1598" y="386"/>
                  </a:lnTo>
                  <a:lnTo>
                    <a:pt x="1573" y="332"/>
                  </a:lnTo>
                  <a:lnTo>
                    <a:pt x="1543" y="281"/>
                  </a:lnTo>
                  <a:lnTo>
                    <a:pt x="1505" y="233"/>
                  </a:lnTo>
                  <a:lnTo>
                    <a:pt x="1462" y="189"/>
                  </a:lnTo>
                  <a:lnTo>
                    <a:pt x="1412" y="150"/>
                  </a:lnTo>
                  <a:lnTo>
                    <a:pt x="1355" y="114"/>
                  </a:lnTo>
                  <a:lnTo>
                    <a:pt x="1291" y="83"/>
                  </a:lnTo>
                  <a:lnTo>
                    <a:pt x="1220" y="56"/>
                  </a:lnTo>
                  <a:lnTo>
                    <a:pt x="1144" y="34"/>
                  </a:lnTo>
                  <a:lnTo>
                    <a:pt x="1059" y="17"/>
                  </a:lnTo>
                  <a:lnTo>
                    <a:pt x="968" y="5"/>
                  </a:lnTo>
                  <a:lnTo>
                    <a:pt x="869" y="0"/>
                  </a:lnTo>
                  <a:lnTo>
                    <a:pt x="817" y="0"/>
                  </a:lnTo>
                  <a:lnTo>
                    <a:pt x="765" y="0"/>
                  </a:lnTo>
                  <a:lnTo>
                    <a:pt x="666" y="5"/>
                  </a:lnTo>
                  <a:lnTo>
                    <a:pt x="575" y="17"/>
                  </a:lnTo>
                  <a:lnTo>
                    <a:pt x="491" y="34"/>
                  </a:lnTo>
                  <a:lnTo>
                    <a:pt x="413" y="56"/>
                  </a:lnTo>
                  <a:lnTo>
                    <a:pt x="343" y="83"/>
                  </a:lnTo>
                  <a:lnTo>
                    <a:pt x="279" y="114"/>
                  </a:lnTo>
                  <a:lnTo>
                    <a:pt x="222" y="150"/>
                  </a:lnTo>
                  <a:lnTo>
                    <a:pt x="173" y="189"/>
                  </a:lnTo>
                  <a:lnTo>
                    <a:pt x="129" y="233"/>
                  </a:lnTo>
                  <a:lnTo>
                    <a:pt x="92" y="281"/>
                  </a:lnTo>
                  <a:lnTo>
                    <a:pt x="61" y="332"/>
                  </a:lnTo>
                  <a:lnTo>
                    <a:pt x="36" y="386"/>
                  </a:lnTo>
                  <a:lnTo>
                    <a:pt x="19" y="443"/>
                  </a:lnTo>
                  <a:lnTo>
                    <a:pt x="6" y="504"/>
                  </a:lnTo>
                  <a:lnTo>
                    <a:pt x="1" y="566"/>
                  </a:lnTo>
                  <a:lnTo>
                    <a:pt x="0" y="598"/>
                  </a:lnTo>
                  <a:lnTo>
                    <a:pt x="0" y="667"/>
                  </a:lnTo>
                  <a:lnTo>
                    <a:pt x="0" y="841"/>
                  </a:lnTo>
                  <a:lnTo>
                    <a:pt x="8" y="991"/>
                  </a:lnTo>
                  <a:lnTo>
                    <a:pt x="19" y="1095"/>
                  </a:lnTo>
                  <a:lnTo>
                    <a:pt x="37" y="1201"/>
                  </a:lnTo>
                  <a:lnTo>
                    <a:pt x="63" y="1305"/>
                  </a:lnTo>
                  <a:lnTo>
                    <a:pt x="99" y="1406"/>
                  </a:lnTo>
                  <a:lnTo>
                    <a:pt x="145" y="1503"/>
                  </a:lnTo>
                  <a:lnTo>
                    <a:pt x="204" y="1593"/>
                  </a:lnTo>
                  <a:lnTo>
                    <a:pt x="277" y="1672"/>
                  </a:lnTo>
                  <a:lnTo>
                    <a:pt x="343" y="1724"/>
                  </a:lnTo>
                  <a:lnTo>
                    <a:pt x="391" y="1755"/>
                  </a:lnTo>
                  <a:lnTo>
                    <a:pt x="444" y="1782"/>
                  </a:lnTo>
                  <a:lnTo>
                    <a:pt x="500" y="1806"/>
                  </a:lnTo>
                  <a:lnTo>
                    <a:pt x="562" y="1825"/>
                  </a:lnTo>
                  <a:lnTo>
                    <a:pt x="628" y="1839"/>
                  </a:lnTo>
                  <a:lnTo>
                    <a:pt x="699" y="1850"/>
                  </a:lnTo>
                  <a:lnTo>
                    <a:pt x="777" y="1855"/>
                  </a:lnTo>
                  <a:lnTo>
                    <a:pt x="817" y="1855"/>
                  </a:lnTo>
                  <a:lnTo>
                    <a:pt x="857" y="1855"/>
                  </a:lnTo>
                  <a:lnTo>
                    <a:pt x="935" y="1850"/>
                  </a:lnTo>
                  <a:lnTo>
                    <a:pt x="1006" y="1839"/>
                  </a:lnTo>
                  <a:lnTo>
                    <a:pt x="1072" y="1825"/>
                  </a:lnTo>
                  <a:lnTo>
                    <a:pt x="1134" y="1806"/>
                  </a:lnTo>
                  <a:lnTo>
                    <a:pt x="1191" y="1782"/>
                  </a:lnTo>
                  <a:lnTo>
                    <a:pt x="1244" y="1755"/>
                  </a:lnTo>
                  <a:lnTo>
                    <a:pt x="1292" y="1724"/>
                  </a:lnTo>
                  <a:lnTo>
                    <a:pt x="1357" y="1672"/>
                  </a:lnTo>
                  <a:lnTo>
                    <a:pt x="1430" y="1593"/>
                  </a:lnTo>
                  <a:lnTo>
                    <a:pt x="1489" y="1503"/>
                  </a:lnTo>
                  <a:lnTo>
                    <a:pt x="1535" y="1406"/>
                  </a:lnTo>
                  <a:lnTo>
                    <a:pt x="1571" y="1305"/>
                  </a:lnTo>
                  <a:lnTo>
                    <a:pt x="1597" y="1201"/>
                  </a:lnTo>
                  <a:lnTo>
                    <a:pt x="1615" y="1095"/>
                  </a:lnTo>
                  <a:lnTo>
                    <a:pt x="1627" y="991"/>
                  </a:lnTo>
                  <a:lnTo>
                    <a:pt x="1634" y="841"/>
                  </a:lnTo>
                  <a:lnTo>
                    <a:pt x="1634" y="667"/>
                  </a:lnTo>
                  <a:lnTo>
                    <a:pt x="1634" y="59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5456" y="3246"/>
              <a:ext cx="44" cy="49"/>
            </a:xfrm>
            <a:custGeom>
              <a:avLst/>
              <a:gdLst>
                <a:gd name="T0" fmla="*/ 177 w 177"/>
                <a:gd name="T1" fmla="*/ 98 h 195"/>
                <a:gd name="T2" fmla="*/ 175 w 177"/>
                <a:gd name="T3" fmla="*/ 117 h 195"/>
                <a:gd name="T4" fmla="*/ 162 w 177"/>
                <a:gd name="T5" fmla="*/ 152 h 195"/>
                <a:gd name="T6" fmla="*/ 138 w 177"/>
                <a:gd name="T7" fmla="*/ 179 h 195"/>
                <a:gd name="T8" fmla="*/ 106 w 177"/>
                <a:gd name="T9" fmla="*/ 193 h 195"/>
                <a:gd name="T10" fmla="*/ 88 w 177"/>
                <a:gd name="T11" fmla="*/ 195 h 195"/>
                <a:gd name="T12" fmla="*/ 71 w 177"/>
                <a:gd name="T13" fmla="*/ 193 h 195"/>
                <a:gd name="T14" fmla="*/ 38 w 177"/>
                <a:gd name="T15" fmla="*/ 179 h 195"/>
                <a:gd name="T16" fmla="*/ 15 w 177"/>
                <a:gd name="T17" fmla="*/ 152 h 195"/>
                <a:gd name="T18" fmla="*/ 1 w 177"/>
                <a:gd name="T19" fmla="*/ 117 h 195"/>
                <a:gd name="T20" fmla="*/ 0 w 177"/>
                <a:gd name="T21" fmla="*/ 98 h 195"/>
                <a:gd name="T22" fmla="*/ 1 w 177"/>
                <a:gd name="T23" fmla="*/ 78 h 195"/>
                <a:gd name="T24" fmla="*/ 15 w 177"/>
                <a:gd name="T25" fmla="*/ 43 h 195"/>
                <a:gd name="T26" fmla="*/ 38 w 177"/>
                <a:gd name="T27" fmla="*/ 16 h 195"/>
                <a:gd name="T28" fmla="*/ 71 w 177"/>
                <a:gd name="T29" fmla="*/ 2 h 195"/>
                <a:gd name="T30" fmla="*/ 88 w 177"/>
                <a:gd name="T31" fmla="*/ 0 h 195"/>
                <a:gd name="T32" fmla="*/ 106 w 177"/>
                <a:gd name="T33" fmla="*/ 2 h 195"/>
                <a:gd name="T34" fmla="*/ 138 w 177"/>
                <a:gd name="T35" fmla="*/ 16 h 195"/>
                <a:gd name="T36" fmla="*/ 162 w 177"/>
                <a:gd name="T37" fmla="*/ 43 h 195"/>
                <a:gd name="T38" fmla="*/ 175 w 177"/>
                <a:gd name="T39" fmla="*/ 78 h 195"/>
                <a:gd name="T40" fmla="*/ 177 w 177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195">
                  <a:moveTo>
                    <a:pt x="177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1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1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7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5462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5441" y="3196"/>
              <a:ext cx="72" cy="24"/>
            </a:xfrm>
            <a:custGeom>
              <a:avLst/>
              <a:gdLst>
                <a:gd name="T0" fmla="*/ 9 w 290"/>
                <a:gd name="T1" fmla="*/ 88 h 97"/>
                <a:gd name="T2" fmla="*/ 17 w 290"/>
                <a:gd name="T3" fmla="*/ 90 h 97"/>
                <a:gd name="T4" fmla="*/ 35 w 290"/>
                <a:gd name="T5" fmla="*/ 90 h 97"/>
                <a:gd name="T6" fmla="*/ 69 w 290"/>
                <a:gd name="T7" fmla="*/ 82 h 97"/>
                <a:gd name="T8" fmla="*/ 130 w 290"/>
                <a:gd name="T9" fmla="*/ 70 h 97"/>
                <a:gd name="T10" fmla="*/ 193 w 290"/>
                <a:gd name="T11" fmla="*/ 73 h 97"/>
                <a:gd name="T12" fmla="*/ 243 w 290"/>
                <a:gd name="T13" fmla="*/ 85 h 97"/>
                <a:gd name="T14" fmla="*/ 271 w 290"/>
                <a:gd name="T15" fmla="*/ 96 h 97"/>
                <a:gd name="T16" fmla="*/ 277 w 290"/>
                <a:gd name="T17" fmla="*/ 97 h 97"/>
                <a:gd name="T18" fmla="*/ 285 w 290"/>
                <a:gd name="T19" fmla="*/ 90 h 97"/>
                <a:gd name="T20" fmla="*/ 290 w 290"/>
                <a:gd name="T21" fmla="*/ 79 h 97"/>
                <a:gd name="T22" fmla="*/ 287 w 290"/>
                <a:gd name="T23" fmla="*/ 61 h 97"/>
                <a:gd name="T24" fmla="*/ 278 w 290"/>
                <a:gd name="T25" fmla="*/ 42 h 97"/>
                <a:gd name="T26" fmla="*/ 258 w 290"/>
                <a:gd name="T27" fmla="*/ 24 h 97"/>
                <a:gd name="T28" fmla="*/ 226 w 290"/>
                <a:gd name="T29" fmla="*/ 10 h 97"/>
                <a:gd name="T30" fmla="*/ 181 w 290"/>
                <a:gd name="T31" fmla="*/ 0 h 97"/>
                <a:gd name="T32" fmla="*/ 151 w 290"/>
                <a:gd name="T33" fmla="*/ 0 h 97"/>
                <a:gd name="T34" fmla="*/ 125 w 290"/>
                <a:gd name="T35" fmla="*/ 0 h 97"/>
                <a:gd name="T36" fmla="*/ 82 w 290"/>
                <a:gd name="T37" fmla="*/ 6 h 97"/>
                <a:gd name="T38" fmla="*/ 50 w 290"/>
                <a:gd name="T39" fmla="*/ 18 h 97"/>
                <a:gd name="T40" fmla="*/ 25 w 290"/>
                <a:gd name="T41" fmla="*/ 32 h 97"/>
                <a:gd name="T42" fmla="*/ 10 w 290"/>
                <a:gd name="T43" fmla="*/ 48 h 97"/>
                <a:gd name="T44" fmla="*/ 2 w 290"/>
                <a:gd name="T45" fmla="*/ 63 h 97"/>
                <a:gd name="T46" fmla="*/ 0 w 290"/>
                <a:gd name="T47" fmla="*/ 76 h 97"/>
                <a:gd name="T48" fmla="*/ 5 w 290"/>
                <a:gd name="T49" fmla="*/ 86 h 97"/>
                <a:gd name="T50" fmla="*/ 9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9" y="88"/>
                  </a:moveTo>
                  <a:lnTo>
                    <a:pt x="17" y="90"/>
                  </a:lnTo>
                  <a:lnTo>
                    <a:pt x="35" y="90"/>
                  </a:lnTo>
                  <a:lnTo>
                    <a:pt x="69" y="82"/>
                  </a:lnTo>
                  <a:lnTo>
                    <a:pt x="130" y="70"/>
                  </a:lnTo>
                  <a:lnTo>
                    <a:pt x="193" y="73"/>
                  </a:lnTo>
                  <a:lnTo>
                    <a:pt x="243" y="85"/>
                  </a:lnTo>
                  <a:lnTo>
                    <a:pt x="271" y="96"/>
                  </a:lnTo>
                  <a:lnTo>
                    <a:pt x="277" y="97"/>
                  </a:lnTo>
                  <a:lnTo>
                    <a:pt x="285" y="90"/>
                  </a:lnTo>
                  <a:lnTo>
                    <a:pt x="290" y="79"/>
                  </a:lnTo>
                  <a:lnTo>
                    <a:pt x="287" y="61"/>
                  </a:lnTo>
                  <a:lnTo>
                    <a:pt x="278" y="42"/>
                  </a:lnTo>
                  <a:lnTo>
                    <a:pt x="258" y="24"/>
                  </a:lnTo>
                  <a:lnTo>
                    <a:pt x="226" y="10"/>
                  </a:lnTo>
                  <a:lnTo>
                    <a:pt x="181" y="0"/>
                  </a:lnTo>
                  <a:lnTo>
                    <a:pt x="151" y="0"/>
                  </a:lnTo>
                  <a:lnTo>
                    <a:pt x="125" y="0"/>
                  </a:lnTo>
                  <a:lnTo>
                    <a:pt x="82" y="6"/>
                  </a:lnTo>
                  <a:lnTo>
                    <a:pt x="50" y="18"/>
                  </a:lnTo>
                  <a:lnTo>
                    <a:pt x="25" y="32"/>
                  </a:lnTo>
                  <a:lnTo>
                    <a:pt x="10" y="48"/>
                  </a:lnTo>
                  <a:lnTo>
                    <a:pt x="2" y="63"/>
                  </a:lnTo>
                  <a:lnTo>
                    <a:pt x="0" y="76"/>
                  </a:lnTo>
                  <a:lnTo>
                    <a:pt x="5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5658" y="3246"/>
              <a:ext cx="44" cy="49"/>
            </a:xfrm>
            <a:custGeom>
              <a:avLst/>
              <a:gdLst>
                <a:gd name="T0" fmla="*/ 176 w 176"/>
                <a:gd name="T1" fmla="*/ 98 h 195"/>
                <a:gd name="T2" fmla="*/ 175 w 176"/>
                <a:gd name="T3" fmla="*/ 117 h 195"/>
                <a:gd name="T4" fmla="*/ 162 w 176"/>
                <a:gd name="T5" fmla="*/ 152 h 195"/>
                <a:gd name="T6" fmla="*/ 138 w 176"/>
                <a:gd name="T7" fmla="*/ 179 h 195"/>
                <a:gd name="T8" fmla="*/ 106 w 176"/>
                <a:gd name="T9" fmla="*/ 193 h 195"/>
                <a:gd name="T10" fmla="*/ 88 w 176"/>
                <a:gd name="T11" fmla="*/ 195 h 195"/>
                <a:gd name="T12" fmla="*/ 70 w 176"/>
                <a:gd name="T13" fmla="*/ 193 h 195"/>
                <a:gd name="T14" fmla="*/ 38 w 176"/>
                <a:gd name="T15" fmla="*/ 179 h 195"/>
                <a:gd name="T16" fmla="*/ 15 w 176"/>
                <a:gd name="T17" fmla="*/ 152 h 195"/>
                <a:gd name="T18" fmla="*/ 1 w 176"/>
                <a:gd name="T19" fmla="*/ 117 h 195"/>
                <a:gd name="T20" fmla="*/ 0 w 176"/>
                <a:gd name="T21" fmla="*/ 98 h 195"/>
                <a:gd name="T22" fmla="*/ 1 w 176"/>
                <a:gd name="T23" fmla="*/ 78 h 195"/>
                <a:gd name="T24" fmla="*/ 15 w 176"/>
                <a:gd name="T25" fmla="*/ 43 h 195"/>
                <a:gd name="T26" fmla="*/ 38 w 176"/>
                <a:gd name="T27" fmla="*/ 16 h 195"/>
                <a:gd name="T28" fmla="*/ 70 w 176"/>
                <a:gd name="T29" fmla="*/ 2 h 195"/>
                <a:gd name="T30" fmla="*/ 88 w 176"/>
                <a:gd name="T31" fmla="*/ 0 h 195"/>
                <a:gd name="T32" fmla="*/ 106 w 176"/>
                <a:gd name="T33" fmla="*/ 2 h 195"/>
                <a:gd name="T34" fmla="*/ 138 w 176"/>
                <a:gd name="T35" fmla="*/ 16 h 195"/>
                <a:gd name="T36" fmla="*/ 162 w 176"/>
                <a:gd name="T37" fmla="*/ 43 h 195"/>
                <a:gd name="T38" fmla="*/ 175 w 176"/>
                <a:gd name="T39" fmla="*/ 78 h 195"/>
                <a:gd name="T40" fmla="*/ 176 w 176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5">
                  <a:moveTo>
                    <a:pt x="176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0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0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6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5664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5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5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5642" y="3196"/>
              <a:ext cx="73" cy="24"/>
            </a:xfrm>
            <a:custGeom>
              <a:avLst/>
              <a:gdLst>
                <a:gd name="T0" fmla="*/ 282 w 290"/>
                <a:gd name="T1" fmla="*/ 88 h 97"/>
                <a:gd name="T2" fmla="*/ 273 w 290"/>
                <a:gd name="T3" fmla="*/ 90 h 97"/>
                <a:gd name="T4" fmla="*/ 255 w 290"/>
                <a:gd name="T5" fmla="*/ 90 h 97"/>
                <a:gd name="T6" fmla="*/ 222 w 290"/>
                <a:gd name="T7" fmla="*/ 82 h 97"/>
                <a:gd name="T8" fmla="*/ 159 w 290"/>
                <a:gd name="T9" fmla="*/ 70 h 97"/>
                <a:gd name="T10" fmla="*/ 97 w 290"/>
                <a:gd name="T11" fmla="*/ 73 h 97"/>
                <a:gd name="T12" fmla="*/ 47 w 290"/>
                <a:gd name="T13" fmla="*/ 85 h 97"/>
                <a:gd name="T14" fmla="*/ 19 w 290"/>
                <a:gd name="T15" fmla="*/ 96 h 97"/>
                <a:gd name="T16" fmla="*/ 13 w 290"/>
                <a:gd name="T17" fmla="*/ 97 h 97"/>
                <a:gd name="T18" fmla="*/ 6 w 290"/>
                <a:gd name="T19" fmla="*/ 90 h 97"/>
                <a:gd name="T20" fmla="*/ 0 w 290"/>
                <a:gd name="T21" fmla="*/ 79 h 97"/>
                <a:gd name="T22" fmla="*/ 3 w 290"/>
                <a:gd name="T23" fmla="*/ 61 h 97"/>
                <a:gd name="T24" fmla="*/ 12 w 290"/>
                <a:gd name="T25" fmla="*/ 42 h 97"/>
                <a:gd name="T26" fmla="*/ 32 w 290"/>
                <a:gd name="T27" fmla="*/ 24 h 97"/>
                <a:gd name="T28" fmla="*/ 64 w 290"/>
                <a:gd name="T29" fmla="*/ 10 h 97"/>
                <a:gd name="T30" fmla="*/ 110 w 290"/>
                <a:gd name="T31" fmla="*/ 0 h 97"/>
                <a:gd name="T32" fmla="*/ 139 w 290"/>
                <a:gd name="T33" fmla="*/ 0 h 97"/>
                <a:gd name="T34" fmla="*/ 165 w 290"/>
                <a:gd name="T35" fmla="*/ 0 h 97"/>
                <a:gd name="T36" fmla="*/ 208 w 290"/>
                <a:gd name="T37" fmla="*/ 6 h 97"/>
                <a:gd name="T38" fmla="*/ 241 w 290"/>
                <a:gd name="T39" fmla="*/ 18 h 97"/>
                <a:gd name="T40" fmla="*/ 265 w 290"/>
                <a:gd name="T41" fmla="*/ 32 h 97"/>
                <a:gd name="T42" fmla="*/ 281 w 290"/>
                <a:gd name="T43" fmla="*/ 48 h 97"/>
                <a:gd name="T44" fmla="*/ 288 w 290"/>
                <a:gd name="T45" fmla="*/ 63 h 97"/>
                <a:gd name="T46" fmla="*/ 290 w 290"/>
                <a:gd name="T47" fmla="*/ 76 h 97"/>
                <a:gd name="T48" fmla="*/ 286 w 290"/>
                <a:gd name="T49" fmla="*/ 86 h 97"/>
                <a:gd name="T50" fmla="*/ 282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282" y="88"/>
                  </a:moveTo>
                  <a:lnTo>
                    <a:pt x="273" y="90"/>
                  </a:lnTo>
                  <a:lnTo>
                    <a:pt x="255" y="90"/>
                  </a:lnTo>
                  <a:lnTo>
                    <a:pt x="222" y="82"/>
                  </a:lnTo>
                  <a:lnTo>
                    <a:pt x="159" y="70"/>
                  </a:lnTo>
                  <a:lnTo>
                    <a:pt x="97" y="73"/>
                  </a:lnTo>
                  <a:lnTo>
                    <a:pt x="47" y="85"/>
                  </a:lnTo>
                  <a:lnTo>
                    <a:pt x="19" y="96"/>
                  </a:lnTo>
                  <a:lnTo>
                    <a:pt x="13" y="97"/>
                  </a:lnTo>
                  <a:lnTo>
                    <a:pt x="6" y="90"/>
                  </a:lnTo>
                  <a:lnTo>
                    <a:pt x="0" y="79"/>
                  </a:lnTo>
                  <a:lnTo>
                    <a:pt x="3" y="61"/>
                  </a:lnTo>
                  <a:lnTo>
                    <a:pt x="12" y="42"/>
                  </a:lnTo>
                  <a:lnTo>
                    <a:pt x="32" y="24"/>
                  </a:lnTo>
                  <a:lnTo>
                    <a:pt x="64" y="10"/>
                  </a:lnTo>
                  <a:lnTo>
                    <a:pt x="110" y="0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6"/>
                  </a:lnTo>
                  <a:lnTo>
                    <a:pt x="241" y="18"/>
                  </a:lnTo>
                  <a:lnTo>
                    <a:pt x="265" y="32"/>
                  </a:lnTo>
                  <a:lnTo>
                    <a:pt x="281" y="48"/>
                  </a:lnTo>
                  <a:lnTo>
                    <a:pt x="288" y="63"/>
                  </a:lnTo>
                  <a:lnTo>
                    <a:pt x="290" y="76"/>
                  </a:lnTo>
                  <a:lnTo>
                    <a:pt x="286" y="86"/>
                  </a:lnTo>
                  <a:lnTo>
                    <a:pt x="282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5542" y="3345"/>
              <a:ext cx="71" cy="25"/>
            </a:xfrm>
            <a:custGeom>
              <a:avLst/>
              <a:gdLst>
                <a:gd name="T0" fmla="*/ 140 w 280"/>
                <a:gd name="T1" fmla="*/ 43 h 100"/>
                <a:gd name="T2" fmla="*/ 108 w 280"/>
                <a:gd name="T3" fmla="*/ 41 h 100"/>
                <a:gd name="T4" fmla="*/ 57 w 280"/>
                <a:gd name="T5" fmla="*/ 24 h 100"/>
                <a:gd name="T6" fmla="*/ 20 w 280"/>
                <a:gd name="T7" fmla="*/ 6 h 100"/>
                <a:gd name="T8" fmla="*/ 5 w 280"/>
                <a:gd name="T9" fmla="*/ 0 h 100"/>
                <a:gd name="T10" fmla="*/ 1 w 280"/>
                <a:gd name="T11" fmla="*/ 3 h 100"/>
                <a:gd name="T12" fmla="*/ 0 w 280"/>
                <a:gd name="T13" fmla="*/ 9 h 100"/>
                <a:gd name="T14" fmla="*/ 1 w 280"/>
                <a:gd name="T15" fmla="*/ 22 h 100"/>
                <a:gd name="T16" fmla="*/ 14 w 280"/>
                <a:gd name="T17" fmla="*/ 52 h 100"/>
                <a:gd name="T18" fmla="*/ 35 w 280"/>
                <a:gd name="T19" fmla="*/ 73 h 100"/>
                <a:gd name="T20" fmla="*/ 57 w 280"/>
                <a:gd name="T21" fmla="*/ 86 h 100"/>
                <a:gd name="T22" fmla="*/ 85 w 280"/>
                <a:gd name="T23" fmla="*/ 95 h 100"/>
                <a:gd name="T24" fmla="*/ 119 w 280"/>
                <a:gd name="T25" fmla="*/ 100 h 100"/>
                <a:gd name="T26" fmla="*/ 140 w 280"/>
                <a:gd name="T27" fmla="*/ 100 h 100"/>
                <a:gd name="T28" fmla="*/ 161 w 280"/>
                <a:gd name="T29" fmla="*/ 100 h 100"/>
                <a:gd name="T30" fmla="*/ 196 w 280"/>
                <a:gd name="T31" fmla="*/ 95 h 100"/>
                <a:gd name="T32" fmla="*/ 223 w 280"/>
                <a:gd name="T33" fmla="*/ 86 h 100"/>
                <a:gd name="T34" fmla="*/ 245 w 280"/>
                <a:gd name="T35" fmla="*/ 73 h 100"/>
                <a:gd name="T36" fmla="*/ 267 w 280"/>
                <a:gd name="T37" fmla="*/ 52 h 100"/>
                <a:gd name="T38" fmla="*/ 279 w 280"/>
                <a:gd name="T39" fmla="*/ 22 h 100"/>
                <a:gd name="T40" fmla="*/ 280 w 280"/>
                <a:gd name="T41" fmla="*/ 9 h 100"/>
                <a:gd name="T42" fmla="*/ 280 w 280"/>
                <a:gd name="T43" fmla="*/ 3 h 100"/>
                <a:gd name="T44" fmla="*/ 275 w 280"/>
                <a:gd name="T45" fmla="*/ 0 h 100"/>
                <a:gd name="T46" fmla="*/ 260 w 280"/>
                <a:gd name="T47" fmla="*/ 6 h 100"/>
                <a:gd name="T48" fmla="*/ 223 w 280"/>
                <a:gd name="T49" fmla="*/ 24 h 100"/>
                <a:gd name="T50" fmla="*/ 172 w 280"/>
                <a:gd name="T51" fmla="*/ 41 h 100"/>
                <a:gd name="T52" fmla="*/ 140 w 280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0" h="100">
                  <a:moveTo>
                    <a:pt x="140" y="43"/>
                  </a:moveTo>
                  <a:lnTo>
                    <a:pt x="108" y="41"/>
                  </a:lnTo>
                  <a:lnTo>
                    <a:pt x="57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9"/>
                  </a:lnTo>
                  <a:lnTo>
                    <a:pt x="1" y="22"/>
                  </a:lnTo>
                  <a:lnTo>
                    <a:pt x="14" y="52"/>
                  </a:lnTo>
                  <a:lnTo>
                    <a:pt x="35" y="73"/>
                  </a:lnTo>
                  <a:lnTo>
                    <a:pt x="57" y="86"/>
                  </a:lnTo>
                  <a:lnTo>
                    <a:pt x="85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1" y="100"/>
                  </a:lnTo>
                  <a:lnTo>
                    <a:pt x="196" y="95"/>
                  </a:lnTo>
                  <a:lnTo>
                    <a:pt x="223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80" y="9"/>
                  </a:lnTo>
                  <a:lnTo>
                    <a:pt x="280" y="3"/>
                  </a:lnTo>
                  <a:lnTo>
                    <a:pt x="275" y="0"/>
                  </a:lnTo>
                  <a:lnTo>
                    <a:pt x="260" y="6"/>
                  </a:lnTo>
                  <a:lnTo>
                    <a:pt x="223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5566" y="3425"/>
              <a:ext cx="24" cy="9"/>
            </a:xfrm>
            <a:custGeom>
              <a:avLst/>
              <a:gdLst>
                <a:gd name="T0" fmla="*/ 48 w 97"/>
                <a:gd name="T1" fmla="*/ 15 h 35"/>
                <a:gd name="T2" fmla="*/ 27 w 97"/>
                <a:gd name="T3" fmla="*/ 12 h 35"/>
                <a:gd name="T4" fmla="*/ 7 w 97"/>
                <a:gd name="T5" fmla="*/ 2 h 35"/>
                <a:gd name="T6" fmla="*/ 0 w 97"/>
                <a:gd name="T7" fmla="*/ 0 h 35"/>
                <a:gd name="T8" fmla="*/ 0 w 97"/>
                <a:gd name="T9" fmla="*/ 3 h 35"/>
                <a:gd name="T10" fmla="*/ 1 w 97"/>
                <a:gd name="T11" fmla="*/ 13 h 35"/>
                <a:gd name="T12" fmla="*/ 15 w 97"/>
                <a:gd name="T13" fmla="*/ 28 h 35"/>
                <a:gd name="T14" fmla="*/ 35 w 97"/>
                <a:gd name="T15" fmla="*/ 34 h 35"/>
                <a:gd name="T16" fmla="*/ 48 w 97"/>
                <a:gd name="T17" fmla="*/ 35 h 35"/>
                <a:gd name="T18" fmla="*/ 62 w 97"/>
                <a:gd name="T19" fmla="*/ 34 h 35"/>
                <a:gd name="T20" fmla="*/ 81 w 97"/>
                <a:gd name="T21" fmla="*/ 28 h 35"/>
                <a:gd name="T22" fmla="*/ 96 w 97"/>
                <a:gd name="T23" fmla="*/ 13 h 35"/>
                <a:gd name="T24" fmla="*/ 97 w 97"/>
                <a:gd name="T25" fmla="*/ 3 h 35"/>
                <a:gd name="T26" fmla="*/ 96 w 97"/>
                <a:gd name="T27" fmla="*/ 0 h 35"/>
                <a:gd name="T28" fmla="*/ 89 w 97"/>
                <a:gd name="T29" fmla="*/ 2 h 35"/>
                <a:gd name="T30" fmla="*/ 69 w 97"/>
                <a:gd name="T31" fmla="*/ 12 h 35"/>
                <a:gd name="T32" fmla="*/ 48 w 97"/>
                <a:gd name="T3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5">
                  <a:moveTo>
                    <a:pt x="48" y="15"/>
                  </a:moveTo>
                  <a:lnTo>
                    <a:pt x="27" y="12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8" y="35"/>
                  </a:lnTo>
                  <a:lnTo>
                    <a:pt x="62" y="34"/>
                  </a:lnTo>
                  <a:lnTo>
                    <a:pt x="81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89" y="2"/>
                  </a:lnTo>
                  <a:lnTo>
                    <a:pt x="69" y="12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2" y="3397"/>
              <a:ext cx="111" cy="18"/>
            </a:xfrm>
            <a:custGeom>
              <a:avLst/>
              <a:gdLst>
                <a:gd name="T0" fmla="*/ 222 w 444"/>
                <a:gd name="T1" fmla="*/ 45 h 73"/>
                <a:gd name="T2" fmla="*/ 172 w 444"/>
                <a:gd name="T3" fmla="*/ 43 h 73"/>
                <a:gd name="T4" fmla="*/ 90 w 444"/>
                <a:gd name="T5" fmla="*/ 28 h 73"/>
                <a:gd name="T6" fmla="*/ 32 w 444"/>
                <a:gd name="T7" fmla="*/ 10 h 73"/>
                <a:gd name="T8" fmla="*/ 3 w 444"/>
                <a:gd name="T9" fmla="*/ 0 h 73"/>
                <a:gd name="T10" fmla="*/ 0 w 444"/>
                <a:gd name="T11" fmla="*/ 3 h 73"/>
                <a:gd name="T12" fmla="*/ 1 w 444"/>
                <a:gd name="T13" fmla="*/ 10 h 73"/>
                <a:gd name="T14" fmla="*/ 22 w 444"/>
                <a:gd name="T15" fmla="*/ 31 h 73"/>
                <a:gd name="T16" fmla="*/ 70 w 444"/>
                <a:gd name="T17" fmla="*/ 55 h 73"/>
                <a:gd name="T18" fmla="*/ 133 w 444"/>
                <a:gd name="T19" fmla="*/ 69 h 73"/>
                <a:gd name="T20" fmla="*/ 189 w 444"/>
                <a:gd name="T21" fmla="*/ 73 h 73"/>
                <a:gd name="T22" fmla="*/ 222 w 444"/>
                <a:gd name="T23" fmla="*/ 73 h 73"/>
                <a:gd name="T24" fmla="*/ 255 w 444"/>
                <a:gd name="T25" fmla="*/ 73 h 73"/>
                <a:gd name="T26" fmla="*/ 311 w 444"/>
                <a:gd name="T27" fmla="*/ 69 h 73"/>
                <a:gd name="T28" fmla="*/ 374 w 444"/>
                <a:gd name="T29" fmla="*/ 55 h 73"/>
                <a:gd name="T30" fmla="*/ 423 w 444"/>
                <a:gd name="T31" fmla="*/ 31 h 73"/>
                <a:gd name="T32" fmla="*/ 443 w 444"/>
                <a:gd name="T33" fmla="*/ 10 h 73"/>
                <a:gd name="T34" fmla="*/ 444 w 444"/>
                <a:gd name="T35" fmla="*/ 3 h 73"/>
                <a:gd name="T36" fmla="*/ 442 w 444"/>
                <a:gd name="T37" fmla="*/ 0 h 73"/>
                <a:gd name="T38" fmla="*/ 412 w 444"/>
                <a:gd name="T39" fmla="*/ 10 h 73"/>
                <a:gd name="T40" fmla="*/ 355 w 444"/>
                <a:gd name="T41" fmla="*/ 28 h 73"/>
                <a:gd name="T42" fmla="*/ 272 w 444"/>
                <a:gd name="T43" fmla="*/ 43 h 73"/>
                <a:gd name="T44" fmla="*/ 222 w 444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73">
                  <a:moveTo>
                    <a:pt x="222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2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10"/>
                  </a:lnTo>
                  <a:lnTo>
                    <a:pt x="22" y="31"/>
                  </a:lnTo>
                  <a:lnTo>
                    <a:pt x="70" y="55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3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3" y="31"/>
                  </a:lnTo>
                  <a:lnTo>
                    <a:pt x="443" y="10"/>
                  </a:lnTo>
                  <a:lnTo>
                    <a:pt x="444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2" y="43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5420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19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19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19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19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5679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20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20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20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20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5347" y="3515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2 w 923"/>
                <a:gd name="T7" fmla="*/ 511 h 532"/>
                <a:gd name="T8" fmla="*/ 11 w 923"/>
                <a:gd name="T9" fmla="*/ 468 h 532"/>
                <a:gd name="T10" fmla="*/ 32 w 923"/>
                <a:gd name="T11" fmla="*/ 425 h 532"/>
                <a:gd name="T12" fmla="*/ 60 w 923"/>
                <a:gd name="T13" fmla="*/ 380 h 532"/>
                <a:gd name="T14" fmla="*/ 96 w 923"/>
                <a:gd name="T15" fmla="*/ 335 h 532"/>
                <a:gd name="T16" fmla="*/ 140 w 923"/>
                <a:gd name="T17" fmla="*/ 291 h 532"/>
                <a:gd name="T18" fmla="*/ 191 w 923"/>
                <a:gd name="T19" fmla="*/ 247 h 532"/>
                <a:gd name="T20" fmla="*/ 249 w 923"/>
                <a:gd name="T21" fmla="*/ 205 h 532"/>
                <a:gd name="T22" fmla="*/ 313 w 923"/>
                <a:gd name="T23" fmla="*/ 166 h 532"/>
                <a:gd name="T24" fmla="*/ 382 w 923"/>
                <a:gd name="T25" fmla="*/ 128 h 532"/>
                <a:gd name="T26" fmla="*/ 456 w 923"/>
                <a:gd name="T27" fmla="*/ 95 h 532"/>
                <a:gd name="T28" fmla="*/ 534 w 923"/>
                <a:gd name="T29" fmla="*/ 66 h 532"/>
                <a:gd name="T30" fmla="*/ 616 w 923"/>
                <a:gd name="T31" fmla="*/ 41 h 532"/>
                <a:gd name="T32" fmla="*/ 701 w 923"/>
                <a:gd name="T33" fmla="*/ 22 h 532"/>
                <a:gd name="T34" fmla="*/ 788 w 923"/>
                <a:gd name="T35" fmla="*/ 8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2" y="511"/>
                  </a:lnTo>
                  <a:lnTo>
                    <a:pt x="11" y="468"/>
                  </a:lnTo>
                  <a:lnTo>
                    <a:pt x="32" y="425"/>
                  </a:lnTo>
                  <a:lnTo>
                    <a:pt x="60" y="380"/>
                  </a:lnTo>
                  <a:lnTo>
                    <a:pt x="96" y="335"/>
                  </a:lnTo>
                  <a:lnTo>
                    <a:pt x="140" y="291"/>
                  </a:lnTo>
                  <a:lnTo>
                    <a:pt x="191" y="247"/>
                  </a:lnTo>
                  <a:lnTo>
                    <a:pt x="249" y="205"/>
                  </a:lnTo>
                  <a:lnTo>
                    <a:pt x="313" y="166"/>
                  </a:lnTo>
                  <a:lnTo>
                    <a:pt x="382" y="128"/>
                  </a:lnTo>
                  <a:lnTo>
                    <a:pt x="456" y="95"/>
                  </a:lnTo>
                  <a:lnTo>
                    <a:pt x="534" y="66"/>
                  </a:lnTo>
                  <a:lnTo>
                    <a:pt x="616" y="41"/>
                  </a:lnTo>
                  <a:lnTo>
                    <a:pt x="701" y="22"/>
                  </a:lnTo>
                  <a:lnTo>
                    <a:pt x="788" y="8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5578" y="3515"/>
              <a:ext cx="230" cy="133"/>
            </a:xfrm>
            <a:custGeom>
              <a:avLst/>
              <a:gdLst>
                <a:gd name="T0" fmla="*/ 0 w 922"/>
                <a:gd name="T1" fmla="*/ 0 h 532"/>
                <a:gd name="T2" fmla="*/ 0 w 922"/>
                <a:gd name="T3" fmla="*/ 532 h 532"/>
                <a:gd name="T4" fmla="*/ 922 w 922"/>
                <a:gd name="T5" fmla="*/ 532 h 532"/>
                <a:gd name="T6" fmla="*/ 921 w 922"/>
                <a:gd name="T7" fmla="*/ 511 h 532"/>
                <a:gd name="T8" fmla="*/ 912 w 922"/>
                <a:gd name="T9" fmla="*/ 468 h 532"/>
                <a:gd name="T10" fmla="*/ 892 w 922"/>
                <a:gd name="T11" fmla="*/ 425 h 532"/>
                <a:gd name="T12" fmla="*/ 864 w 922"/>
                <a:gd name="T13" fmla="*/ 380 h 532"/>
                <a:gd name="T14" fmla="*/ 828 w 922"/>
                <a:gd name="T15" fmla="*/ 335 h 532"/>
                <a:gd name="T16" fmla="*/ 784 w 922"/>
                <a:gd name="T17" fmla="*/ 291 h 532"/>
                <a:gd name="T18" fmla="*/ 732 w 922"/>
                <a:gd name="T19" fmla="*/ 247 h 532"/>
                <a:gd name="T20" fmla="*/ 674 w 922"/>
                <a:gd name="T21" fmla="*/ 205 h 532"/>
                <a:gd name="T22" fmla="*/ 611 w 922"/>
                <a:gd name="T23" fmla="*/ 166 h 532"/>
                <a:gd name="T24" fmla="*/ 541 w 922"/>
                <a:gd name="T25" fmla="*/ 128 h 532"/>
                <a:gd name="T26" fmla="*/ 468 w 922"/>
                <a:gd name="T27" fmla="*/ 95 h 532"/>
                <a:gd name="T28" fmla="*/ 389 w 922"/>
                <a:gd name="T29" fmla="*/ 66 h 532"/>
                <a:gd name="T30" fmla="*/ 308 w 922"/>
                <a:gd name="T31" fmla="*/ 41 h 532"/>
                <a:gd name="T32" fmla="*/ 222 w 922"/>
                <a:gd name="T33" fmla="*/ 22 h 532"/>
                <a:gd name="T34" fmla="*/ 135 w 922"/>
                <a:gd name="T35" fmla="*/ 8 h 532"/>
                <a:gd name="T36" fmla="*/ 46 w 922"/>
                <a:gd name="T37" fmla="*/ 0 h 532"/>
                <a:gd name="T38" fmla="*/ 0 w 922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2" h="532">
                  <a:moveTo>
                    <a:pt x="0" y="0"/>
                  </a:moveTo>
                  <a:lnTo>
                    <a:pt x="0" y="532"/>
                  </a:lnTo>
                  <a:lnTo>
                    <a:pt x="922" y="532"/>
                  </a:lnTo>
                  <a:lnTo>
                    <a:pt x="921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7"/>
                  </a:lnTo>
                  <a:lnTo>
                    <a:pt x="674" y="205"/>
                  </a:lnTo>
                  <a:lnTo>
                    <a:pt x="611" y="166"/>
                  </a:lnTo>
                  <a:lnTo>
                    <a:pt x="541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8" y="41"/>
                  </a:lnTo>
                  <a:lnTo>
                    <a:pt x="222" y="22"/>
                  </a:lnTo>
                  <a:lnTo>
                    <a:pt x="135" y="8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490" y="3518"/>
              <a:ext cx="88" cy="130"/>
            </a:xfrm>
            <a:custGeom>
              <a:avLst/>
              <a:gdLst>
                <a:gd name="T0" fmla="*/ 173 w 349"/>
                <a:gd name="T1" fmla="*/ 2 h 520"/>
                <a:gd name="T2" fmla="*/ 169 w 349"/>
                <a:gd name="T3" fmla="*/ 2 h 520"/>
                <a:gd name="T4" fmla="*/ 165 w 349"/>
                <a:gd name="T5" fmla="*/ 3 h 520"/>
                <a:gd name="T6" fmla="*/ 123 w 349"/>
                <a:gd name="T7" fmla="*/ 11 h 520"/>
                <a:gd name="T8" fmla="*/ 40 w 349"/>
                <a:gd name="T9" fmla="*/ 29 h 520"/>
                <a:gd name="T10" fmla="*/ 0 w 349"/>
                <a:gd name="T11" fmla="*/ 41 h 520"/>
                <a:gd name="T12" fmla="*/ 349 w 349"/>
                <a:gd name="T13" fmla="*/ 520 h 520"/>
                <a:gd name="T14" fmla="*/ 349 w 349"/>
                <a:gd name="T15" fmla="*/ 254 h 520"/>
                <a:gd name="T16" fmla="*/ 192 w 349"/>
                <a:gd name="T17" fmla="*/ 0 h 520"/>
                <a:gd name="T18" fmla="*/ 183 w 349"/>
                <a:gd name="T19" fmla="*/ 0 h 520"/>
                <a:gd name="T20" fmla="*/ 173 w 349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520">
                  <a:moveTo>
                    <a:pt x="173" y="2"/>
                  </a:moveTo>
                  <a:lnTo>
                    <a:pt x="169" y="2"/>
                  </a:lnTo>
                  <a:lnTo>
                    <a:pt x="165" y="3"/>
                  </a:lnTo>
                  <a:lnTo>
                    <a:pt x="123" y="11"/>
                  </a:lnTo>
                  <a:lnTo>
                    <a:pt x="40" y="29"/>
                  </a:lnTo>
                  <a:lnTo>
                    <a:pt x="0" y="41"/>
                  </a:lnTo>
                  <a:lnTo>
                    <a:pt x="349" y="520"/>
                  </a:lnTo>
                  <a:lnTo>
                    <a:pt x="349" y="25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73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578" y="3518"/>
              <a:ext cx="87" cy="130"/>
            </a:xfrm>
            <a:custGeom>
              <a:avLst/>
              <a:gdLst>
                <a:gd name="T0" fmla="*/ 176 w 350"/>
                <a:gd name="T1" fmla="*/ 2 h 520"/>
                <a:gd name="T2" fmla="*/ 180 w 350"/>
                <a:gd name="T3" fmla="*/ 2 h 520"/>
                <a:gd name="T4" fmla="*/ 184 w 350"/>
                <a:gd name="T5" fmla="*/ 3 h 520"/>
                <a:gd name="T6" fmla="*/ 226 w 350"/>
                <a:gd name="T7" fmla="*/ 11 h 520"/>
                <a:gd name="T8" fmla="*/ 309 w 350"/>
                <a:gd name="T9" fmla="*/ 29 h 520"/>
                <a:gd name="T10" fmla="*/ 350 w 350"/>
                <a:gd name="T11" fmla="*/ 41 h 520"/>
                <a:gd name="T12" fmla="*/ 0 w 350"/>
                <a:gd name="T13" fmla="*/ 520 h 520"/>
                <a:gd name="T14" fmla="*/ 0 w 350"/>
                <a:gd name="T15" fmla="*/ 254 h 520"/>
                <a:gd name="T16" fmla="*/ 157 w 350"/>
                <a:gd name="T17" fmla="*/ 0 h 520"/>
                <a:gd name="T18" fmla="*/ 167 w 350"/>
                <a:gd name="T19" fmla="*/ 0 h 520"/>
                <a:gd name="T20" fmla="*/ 176 w 350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520">
                  <a:moveTo>
                    <a:pt x="176" y="2"/>
                  </a:moveTo>
                  <a:lnTo>
                    <a:pt x="180" y="2"/>
                  </a:lnTo>
                  <a:lnTo>
                    <a:pt x="184" y="3"/>
                  </a:lnTo>
                  <a:lnTo>
                    <a:pt x="226" y="11"/>
                  </a:lnTo>
                  <a:lnTo>
                    <a:pt x="309" y="29"/>
                  </a:lnTo>
                  <a:lnTo>
                    <a:pt x="350" y="41"/>
                  </a:lnTo>
                  <a:lnTo>
                    <a:pt x="0" y="520"/>
                  </a:lnTo>
                  <a:lnTo>
                    <a:pt x="0" y="254"/>
                  </a:lnTo>
                  <a:lnTo>
                    <a:pt x="157" y="0"/>
                  </a:lnTo>
                  <a:lnTo>
                    <a:pt x="167" y="0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320" y="2917"/>
              <a:ext cx="515" cy="665"/>
            </a:xfrm>
            <a:custGeom>
              <a:avLst/>
              <a:gdLst>
                <a:gd name="T0" fmla="*/ 942 w 2060"/>
                <a:gd name="T1" fmla="*/ 1 h 2658"/>
                <a:gd name="T2" fmla="*/ 643 w 2060"/>
                <a:gd name="T3" fmla="*/ 47 h 2658"/>
                <a:gd name="T4" fmla="*/ 410 w 2060"/>
                <a:gd name="T5" fmla="*/ 147 h 2658"/>
                <a:gd name="T6" fmla="*/ 240 w 2060"/>
                <a:gd name="T7" fmla="*/ 297 h 2658"/>
                <a:gd name="T8" fmla="*/ 121 w 2060"/>
                <a:gd name="T9" fmla="*/ 487 h 2658"/>
                <a:gd name="T10" fmla="*/ 47 w 2060"/>
                <a:gd name="T11" fmla="*/ 715 h 2658"/>
                <a:gd name="T12" fmla="*/ 10 w 2060"/>
                <a:gd name="T13" fmla="*/ 971 h 2658"/>
                <a:gd name="T14" fmla="*/ 0 w 2060"/>
                <a:gd name="T15" fmla="*/ 1321 h 2658"/>
                <a:gd name="T16" fmla="*/ 12 w 2060"/>
                <a:gd name="T17" fmla="*/ 1543 h 2658"/>
                <a:gd name="T18" fmla="*/ 67 w 2060"/>
                <a:gd name="T19" fmla="*/ 1813 h 2658"/>
                <a:gd name="T20" fmla="*/ 161 w 2060"/>
                <a:gd name="T21" fmla="*/ 2046 h 2658"/>
                <a:gd name="T22" fmla="*/ 282 w 2060"/>
                <a:gd name="T23" fmla="*/ 2241 h 2658"/>
                <a:gd name="T24" fmla="*/ 444 w 2060"/>
                <a:gd name="T25" fmla="*/ 2433 h 2658"/>
                <a:gd name="T26" fmla="*/ 700 w 2060"/>
                <a:gd name="T27" fmla="*/ 2645 h 2658"/>
                <a:gd name="T28" fmla="*/ 697 w 2060"/>
                <a:gd name="T29" fmla="*/ 2624 h 2658"/>
                <a:gd name="T30" fmla="*/ 539 w 2060"/>
                <a:gd name="T31" fmla="*/ 2324 h 2658"/>
                <a:gd name="T32" fmla="*/ 443 w 2060"/>
                <a:gd name="T33" fmla="*/ 2070 h 2658"/>
                <a:gd name="T34" fmla="*/ 369 w 2060"/>
                <a:gd name="T35" fmla="*/ 1768 h 2658"/>
                <a:gd name="T36" fmla="*/ 344 w 2060"/>
                <a:gd name="T37" fmla="*/ 1432 h 2658"/>
                <a:gd name="T38" fmla="*/ 364 w 2060"/>
                <a:gd name="T39" fmla="*/ 1211 h 2658"/>
                <a:gd name="T40" fmla="*/ 404 w 2060"/>
                <a:gd name="T41" fmla="*/ 1031 h 2658"/>
                <a:gd name="T42" fmla="*/ 471 w 2060"/>
                <a:gd name="T43" fmla="*/ 851 h 2658"/>
                <a:gd name="T44" fmla="*/ 565 w 2060"/>
                <a:gd name="T45" fmla="*/ 672 h 2658"/>
                <a:gd name="T46" fmla="*/ 579 w 2060"/>
                <a:gd name="T47" fmla="*/ 652 h 2658"/>
                <a:gd name="T48" fmla="*/ 490 w 2060"/>
                <a:gd name="T49" fmla="*/ 902 h 2658"/>
                <a:gd name="T50" fmla="*/ 482 w 2060"/>
                <a:gd name="T51" fmla="*/ 1000 h 2658"/>
                <a:gd name="T52" fmla="*/ 678 w 2060"/>
                <a:gd name="T53" fmla="*/ 965 h 2658"/>
                <a:gd name="T54" fmla="*/ 1030 w 2060"/>
                <a:gd name="T55" fmla="*/ 949 h 2658"/>
                <a:gd name="T56" fmla="*/ 1383 w 2060"/>
                <a:gd name="T57" fmla="*/ 965 h 2658"/>
                <a:gd name="T58" fmla="*/ 1578 w 2060"/>
                <a:gd name="T59" fmla="*/ 1000 h 2658"/>
                <a:gd name="T60" fmla="*/ 1571 w 2060"/>
                <a:gd name="T61" fmla="*/ 902 h 2658"/>
                <a:gd name="T62" fmla="*/ 1482 w 2060"/>
                <a:gd name="T63" fmla="*/ 652 h 2658"/>
                <a:gd name="T64" fmla="*/ 1496 w 2060"/>
                <a:gd name="T65" fmla="*/ 672 h 2658"/>
                <a:gd name="T66" fmla="*/ 1590 w 2060"/>
                <a:gd name="T67" fmla="*/ 851 h 2658"/>
                <a:gd name="T68" fmla="*/ 1656 w 2060"/>
                <a:gd name="T69" fmla="*/ 1031 h 2658"/>
                <a:gd name="T70" fmla="*/ 1697 w 2060"/>
                <a:gd name="T71" fmla="*/ 1211 h 2658"/>
                <a:gd name="T72" fmla="*/ 1717 w 2060"/>
                <a:gd name="T73" fmla="*/ 1432 h 2658"/>
                <a:gd name="T74" fmla="*/ 1691 w 2060"/>
                <a:gd name="T75" fmla="*/ 1768 h 2658"/>
                <a:gd name="T76" fmla="*/ 1617 w 2060"/>
                <a:gd name="T77" fmla="*/ 2070 h 2658"/>
                <a:gd name="T78" fmla="*/ 1520 w 2060"/>
                <a:gd name="T79" fmla="*/ 2324 h 2658"/>
                <a:gd name="T80" fmla="*/ 1364 w 2060"/>
                <a:gd name="T81" fmla="*/ 2624 h 2658"/>
                <a:gd name="T82" fmla="*/ 1360 w 2060"/>
                <a:gd name="T83" fmla="*/ 2645 h 2658"/>
                <a:gd name="T84" fmla="*/ 1617 w 2060"/>
                <a:gd name="T85" fmla="*/ 2433 h 2658"/>
                <a:gd name="T86" fmla="*/ 1778 w 2060"/>
                <a:gd name="T87" fmla="*/ 2241 h 2658"/>
                <a:gd name="T88" fmla="*/ 1899 w 2060"/>
                <a:gd name="T89" fmla="*/ 2046 h 2658"/>
                <a:gd name="T90" fmla="*/ 1993 w 2060"/>
                <a:gd name="T91" fmla="*/ 1813 h 2658"/>
                <a:gd name="T92" fmla="*/ 2048 w 2060"/>
                <a:gd name="T93" fmla="*/ 1543 h 2658"/>
                <a:gd name="T94" fmla="*/ 2060 w 2060"/>
                <a:gd name="T95" fmla="*/ 1321 h 2658"/>
                <a:gd name="T96" fmla="*/ 2051 w 2060"/>
                <a:gd name="T97" fmla="*/ 971 h 2658"/>
                <a:gd name="T98" fmla="*/ 2014 w 2060"/>
                <a:gd name="T99" fmla="*/ 715 h 2658"/>
                <a:gd name="T100" fmla="*/ 1940 w 2060"/>
                <a:gd name="T101" fmla="*/ 487 h 2658"/>
                <a:gd name="T102" fmla="*/ 1821 w 2060"/>
                <a:gd name="T103" fmla="*/ 297 h 2658"/>
                <a:gd name="T104" fmla="*/ 1649 w 2060"/>
                <a:gd name="T105" fmla="*/ 147 h 2658"/>
                <a:gd name="T106" fmla="*/ 1418 w 2060"/>
                <a:gd name="T107" fmla="*/ 47 h 2658"/>
                <a:gd name="T108" fmla="*/ 1118 w 2060"/>
                <a:gd name="T109" fmla="*/ 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0" h="2658">
                  <a:moveTo>
                    <a:pt x="1030" y="0"/>
                  </a:moveTo>
                  <a:lnTo>
                    <a:pt x="942" y="1"/>
                  </a:lnTo>
                  <a:lnTo>
                    <a:pt x="783" y="17"/>
                  </a:lnTo>
                  <a:lnTo>
                    <a:pt x="643" y="47"/>
                  </a:lnTo>
                  <a:lnTo>
                    <a:pt x="518" y="90"/>
                  </a:lnTo>
                  <a:lnTo>
                    <a:pt x="410" y="147"/>
                  </a:lnTo>
                  <a:lnTo>
                    <a:pt x="318" y="216"/>
                  </a:lnTo>
                  <a:lnTo>
                    <a:pt x="240" y="297"/>
                  </a:lnTo>
                  <a:lnTo>
                    <a:pt x="174" y="387"/>
                  </a:lnTo>
                  <a:lnTo>
                    <a:pt x="121" y="487"/>
                  </a:lnTo>
                  <a:lnTo>
                    <a:pt x="78" y="597"/>
                  </a:lnTo>
                  <a:lnTo>
                    <a:pt x="47" y="715"/>
                  </a:lnTo>
                  <a:lnTo>
                    <a:pt x="24" y="839"/>
                  </a:lnTo>
                  <a:lnTo>
                    <a:pt x="10" y="971"/>
                  </a:lnTo>
                  <a:lnTo>
                    <a:pt x="1" y="1107"/>
                  </a:lnTo>
                  <a:lnTo>
                    <a:pt x="0" y="1321"/>
                  </a:lnTo>
                  <a:lnTo>
                    <a:pt x="6" y="1470"/>
                  </a:lnTo>
                  <a:lnTo>
                    <a:pt x="12" y="1543"/>
                  </a:lnTo>
                  <a:lnTo>
                    <a:pt x="33" y="1683"/>
                  </a:lnTo>
                  <a:lnTo>
                    <a:pt x="67" y="1813"/>
                  </a:lnTo>
                  <a:lnTo>
                    <a:pt x="110" y="1935"/>
                  </a:lnTo>
                  <a:lnTo>
                    <a:pt x="161" y="2046"/>
                  </a:lnTo>
                  <a:lnTo>
                    <a:pt x="219" y="2148"/>
                  </a:lnTo>
                  <a:lnTo>
                    <a:pt x="282" y="2241"/>
                  </a:lnTo>
                  <a:lnTo>
                    <a:pt x="346" y="2324"/>
                  </a:lnTo>
                  <a:lnTo>
                    <a:pt x="444" y="2433"/>
                  </a:lnTo>
                  <a:lnTo>
                    <a:pt x="564" y="2544"/>
                  </a:lnTo>
                  <a:lnTo>
                    <a:pt x="700" y="2645"/>
                  </a:lnTo>
                  <a:lnTo>
                    <a:pt x="721" y="2658"/>
                  </a:lnTo>
                  <a:lnTo>
                    <a:pt x="697" y="2624"/>
                  </a:lnTo>
                  <a:lnTo>
                    <a:pt x="589" y="2429"/>
                  </a:lnTo>
                  <a:lnTo>
                    <a:pt x="539" y="2324"/>
                  </a:lnTo>
                  <a:lnTo>
                    <a:pt x="490" y="2204"/>
                  </a:lnTo>
                  <a:lnTo>
                    <a:pt x="443" y="2070"/>
                  </a:lnTo>
                  <a:lnTo>
                    <a:pt x="402" y="1924"/>
                  </a:lnTo>
                  <a:lnTo>
                    <a:pt x="369" y="1768"/>
                  </a:lnTo>
                  <a:lnTo>
                    <a:pt x="349" y="1603"/>
                  </a:lnTo>
                  <a:lnTo>
                    <a:pt x="344" y="1432"/>
                  </a:lnTo>
                  <a:lnTo>
                    <a:pt x="352" y="1300"/>
                  </a:lnTo>
                  <a:lnTo>
                    <a:pt x="364" y="1211"/>
                  </a:lnTo>
                  <a:lnTo>
                    <a:pt x="381" y="1121"/>
                  </a:lnTo>
                  <a:lnTo>
                    <a:pt x="404" y="1031"/>
                  </a:lnTo>
                  <a:lnTo>
                    <a:pt x="434" y="942"/>
                  </a:lnTo>
                  <a:lnTo>
                    <a:pt x="471" y="851"/>
                  </a:lnTo>
                  <a:lnTo>
                    <a:pt x="514" y="761"/>
                  </a:lnTo>
                  <a:lnTo>
                    <a:pt x="565" y="672"/>
                  </a:lnTo>
                  <a:lnTo>
                    <a:pt x="593" y="626"/>
                  </a:lnTo>
                  <a:lnTo>
                    <a:pt x="579" y="652"/>
                  </a:lnTo>
                  <a:lnTo>
                    <a:pt x="514" y="806"/>
                  </a:lnTo>
                  <a:lnTo>
                    <a:pt x="490" y="902"/>
                  </a:lnTo>
                  <a:lnTo>
                    <a:pt x="481" y="967"/>
                  </a:lnTo>
                  <a:lnTo>
                    <a:pt x="482" y="1000"/>
                  </a:lnTo>
                  <a:lnTo>
                    <a:pt x="501" y="993"/>
                  </a:lnTo>
                  <a:lnTo>
                    <a:pt x="678" y="965"/>
                  </a:lnTo>
                  <a:lnTo>
                    <a:pt x="888" y="950"/>
                  </a:lnTo>
                  <a:lnTo>
                    <a:pt x="1030" y="949"/>
                  </a:lnTo>
                  <a:lnTo>
                    <a:pt x="1172" y="950"/>
                  </a:lnTo>
                  <a:lnTo>
                    <a:pt x="1383" y="965"/>
                  </a:lnTo>
                  <a:lnTo>
                    <a:pt x="1559" y="993"/>
                  </a:lnTo>
                  <a:lnTo>
                    <a:pt x="1578" y="1000"/>
                  </a:lnTo>
                  <a:lnTo>
                    <a:pt x="1578" y="967"/>
                  </a:lnTo>
                  <a:lnTo>
                    <a:pt x="1571" y="902"/>
                  </a:lnTo>
                  <a:lnTo>
                    <a:pt x="1546" y="806"/>
                  </a:lnTo>
                  <a:lnTo>
                    <a:pt x="1482" y="652"/>
                  </a:lnTo>
                  <a:lnTo>
                    <a:pt x="1467" y="626"/>
                  </a:lnTo>
                  <a:lnTo>
                    <a:pt x="1496" y="672"/>
                  </a:lnTo>
                  <a:lnTo>
                    <a:pt x="1546" y="761"/>
                  </a:lnTo>
                  <a:lnTo>
                    <a:pt x="1590" y="851"/>
                  </a:lnTo>
                  <a:lnTo>
                    <a:pt x="1626" y="942"/>
                  </a:lnTo>
                  <a:lnTo>
                    <a:pt x="1656" y="1031"/>
                  </a:lnTo>
                  <a:lnTo>
                    <a:pt x="1679" y="1121"/>
                  </a:lnTo>
                  <a:lnTo>
                    <a:pt x="1697" y="1211"/>
                  </a:lnTo>
                  <a:lnTo>
                    <a:pt x="1709" y="1300"/>
                  </a:lnTo>
                  <a:lnTo>
                    <a:pt x="1717" y="1432"/>
                  </a:lnTo>
                  <a:lnTo>
                    <a:pt x="1712" y="1603"/>
                  </a:lnTo>
                  <a:lnTo>
                    <a:pt x="1691" y="1768"/>
                  </a:lnTo>
                  <a:lnTo>
                    <a:pt x="1659" y="1924"/>
                  </a:lnTo>
                  <a:lnTo>
                    <a:pt x="1617" y="2070"/>
                  </a:lnTo>
                  <a:lnTo>
                    <a:pt x="1570" y="2204"/>
                  </a:lnTo>
                  <a:lnTo>
                    <a:pt x="1520" y="2324"/>
                  </a:lnTo>
                  <a:lnTo>
                    <a:pt x="1471" y="2429"/>
                  </a:lnTo>
                  <a:lnTo>
                    <a:pt x="1364" y="2624"/>
                  </a:lnTo>
                  <a:lnTo>
                    <a:pt x="1340" y="2658"/>
                  </a:lnTo>
                  <a:lnTo>
                    <a:pt x="1360" y="2645"/>
                  </a:lnTo>
                  <a:lnTo>
                    <a:pt x="1496" y="2544"/>
                  </a:lnTo>
                  <a:lnTo>
                    <a:pt x="1617" y="2433"/>
                  </a:lnTo>
                  <a:lnTo>
                    <a:pt x="1714" y="2324"/>
                  </a:lnTo>
                  <a:lnTo>
                    <a:pt x="1778" y="2241"/>
                  </a:lnTo>
                  <a:lnTo>
                    <a:pt x="1841" y="2148"/>
                  </a:lnTo>
                  <a:lnTo>
                    <a:pt x="1899" y="2046"/>
                  </a:lnTo>
                  <a:lnTo>
                    <a:pt x="1950" y="1935"/>
                  </a:lnTo>
                  <a:lnTo>
                    <a:pt x="1993" y="1813"/>
                  </a:lnTo>
                  <a:lnTo>
                    <a:pt x="2028" y="1683"/>
                  </a:lnTo>
                  <a:lnTo>
                    <a:pt x="2048" y="1543"/>
                  </a:lnTo>
                  <a:lnTo>
                    <a:pt x="2053" y="1470"/>
                  </a:lnTo>
                  <a:lnTo>
                    <a:pt x="2060" y="1321"/>
                  </a:lnTo>
                  <a:lnTo>
                    <a:pt x="2059" y="1107"/>
                  </a:lnTo>
                  <a:lnTo>
                    <a:pt x="2051" y="971"/>
                  </a:lnTo>
                  <a:lnTo>
                    <a:pt x="2036" y="839"/>
                  </a:lnTo>
                  <a:lnTo>
                    <a:pt x="2014" y="715"/>
                  </a:lnTo>
                  <a:lnTo>
                    <a:pt x="1981" y="597"/>
                  </a:lnTo>
                  <a:lnTo>
                    <a:pt x="1940" y="487"/>
                  </a:lnTo>
                  <a:lnTo>
                    <a:pt x="1886" y="387"/>
                  </a:lnTo>
                  <a:lnTo>
                    <a:pt x="1821" y="297"/>
                  </a:lnTo>
                  <a:lnTo>
                    <a:pt x="1742" y="216"/>
                  </a:lnTo>
                  <a:lnTo>
                    <a:pt x="1649" y="147"/>
                  </a:lnTo>
                  <a:lnTo>
                    <a:pt x="1542" y="90"/>
                  </a:lnTo>
                  <a:lnTo>
                    <a:pt x="1418" y="47"/>
                  </a:lnTo>
                  <a:lnTo>
                    <a:pt x="1277" y="17"/>
                  </a:lnTo>
                  <a:lnTo>
                    <a:pt x="1118" y="1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525" y="3511"/>
              <a:ext cx="105" cy="96"/>
            </a:xfrm>
            <a:custGeom>
              <a:avLst/>
              <a:gdLst>
                <a:gd name="T0" fmla="*/ 0 w 421"/>
                <a:gd name="T1" fmla="*/ 36 h 385"/>
                <a:gd name="T2" fmla="*/ 210 w 421"/>
                <a:gd name="T3" fmla="*/ 385 h 385"/>
                <a:gd name="T4" fmla="*/ 421 w 421"/>
                <a:gd name="T5" fmla="*/ 36 h 385"/>
                <a:gd name="T6" fmla="*/ 414 w 421"/>
                <a:gd name="T7" fmla="*/ 33 h 385"/>
                <a:gd name="T8" fmla="*/ 343 w 421"/>
                <a:gd name="T9" fmla="*/ 14 h 385"/>
                <a:gd name="T10" fmla="*/ 256 w 421"/>
                <a:gd name="T11" fmla="*/ 2 h 385"/>
                <a:gd name="T12" fmla="*/ 187 w 421"/>
                <a:gd name="T13" fmla="*/ 0 h 385"/>
                <a:gd name="T14" fmla="*/ 114 w 421"/>
                <a:gd name="T15" fmla="*/ 5 h 385"/>
                <a:gd name="T16" fmla="*/ 37 w 421"/>
                <a:gd name="T17" fmla="*/ 22 h 385"/>
                <a:gd name="T18" fmla="*/ 0 w 421"/>
                <a:gd name="T19" fmla="*/ 3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85">
                  <a:moveTo>
                    <a:pt x="0" y="36"/>
                  </a:moveTo>
                  <a:lnTo>
                    <a:pt x="210" y="385"/>
                  </a:lnTo>
                  <a:lnTo>
                    <a:pt x="421" y="36"/>
                  </a:lnTo>
                  <a:lnTo>
                    <a:pt x="414" y="33"/>
                  </a:lnTo>
                  <a:lnTo>
                    <a:pt x="343" y="14"/>
                  </a:lnTo>
                  <a:lnTo>
                    <a:pt x="256" y="2"/>
                  </a:lnTo>
                  <a:lnTo>
                    <a:pt x="187" y="0"/>
                  </a:lnTo>
                  <a:lnTo>
                    <a:pt x="114" y="5"/>
                  </a:lnTo>
                  <a:lnTo>
                    <a:pt x="37" y="2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C62B88-285C-4D7C-919F-E8DF17996BA8}"/>
              </a:ext>
            </a:extLst>
          </p:cNvPr>
          <p:cNvSpPr txBox="1"/>
          <p:nvPr/>
        </p:nvSpPr>
        <p:spPr>
          <a:xfrm>
            <a:off x="5671758" y="5949293"/>
            <a:ext cx="190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이주민</a:t>
            </a:r>
          </a:p>
        </p:txBody>
      </p:sp>
      <p:grpSp>
        <p:nvGrpSpPr>
          <p:cNvPr id="66" name="Group 4">
            <a:extLst>
              <a:ext uri="{FF2B5EF4-FFF2-40B4-BE49-F238E27FC236}">
                <a16:creationId xmlns:a16="http://schemas.microsoft.com/office/drawing/2014/main" id="{0F4C92A3-F8F0-4204-9F61-E77760BF02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60355" y="4156005"/>
            <a:ext cx="678747" cy="943365"/>
            <a:chOff x="2371" y="2919"/>
            <a:chExt cx="513" cy="713"/>
          </a:xfrm>
        </p:grpSpPr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0388CCC1-CAB9-4259-9C9F-002FBF741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C135120A-59E0-4EF5-9B49-8DFE4549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BBCFDA5D-A848-42A7-9A9F-06CA665C9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B0AAE7B8-D03A-41C2-ABC8-193E3E343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7BDAF6C3-15DC-47CF-B1AB-18BBE7818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A8297861-5A01-4C1F-9E8C-F06AE3FC9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F2818C30-E165-41F2-9782-7B45EDA62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202CDAB8-721A-436B-A8F3-388256F1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BE39AB1B-AFFE-4D0C-A59E-4321C97D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B7422B0C-AA0B-48FE-B7CB-AB88C7568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1E5A1EBE-4605-475A-8BC3-D67C4725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38406B2A-9BEF-4080-908F-C5D107EE7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1DA937A8-ADEA-43F2-BF87-CAAA1B43F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D849AC91-D925-4204-8473-8E341D6F5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BBA80AD3-0569-4BCC-BDE4-D38A03063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E53E7BA4-3FC7-408A-AD42-2CB9FA2DC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1F2BC495-93F5-48FB-885A-7F3EF6DD0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DFADB22D-EB5D-44DF-8E5C-400075919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67D43F3F-FF23-4E39-9F5B-5E670DE3B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674A1D1-A0EA-4361-9B15-36B57DB9BBF0}"/>
              </a:ext>
            </a:extLst>
          </p:cNvPr>
          <p:cNvCxnSpPr/>
          <p:nvPr/>
        </p:nvCxnSpPr>
        <p:spPr>
          <a:xfrm>
            <a:off x="3916304" y="509937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7852" y="505540"/>
            <a:ext cx="9876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15.2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DANN ( Domain Adversarial Neural Net )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517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Empirical H-divergence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확률      을         로 바꿔서 계산 가능하게 만듦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Source domain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로 판단할 확률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= 1-source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으로 판단할 확률로 치환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   : indicator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function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으로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true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면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1, false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면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 뱉음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218" name="_x583984728">
            <a:extLst>
              <a:ext uri="{FF2B5EF4-FFF2-40B4-BE49-F238E27FC236}">
                <a16:creationId xmlns:a16="http://schemas.microsoft.com/office/drawing/2014/main" id="{0032100D-37FC-4383-BB55-E9A471F4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138" y="2142908"/>
            <a:ext cx="623656" cy="5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_x583986240">
            <a:extLst>
              <a:ext uri="{FF2B5EF4-FFF2-40B4-BE49-F238E27FC236}">
                <a16:creationId xmlns:a16="http://schemas.microsoft.com/office/drawing/2014/main" id="{90014626-4352-4D51-85DE-82641588A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153" y="2022084"/>
            <a:ext cx="898359" cy="8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_x819362400">
            <a:extLst>
              <a:ext uri="{FF2B5EF4-FFF2-40B4-BE49-F238E27FC236}">
                <a16:creationId xmlns:a16="http://schemas.microsoft.com/office/drawing/2014/main" id="{71021038-C5AD-48CA-9E49-7DC22A41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80" y="4096197"/>
            <a:ext cx="11139416" cy="107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_x583985664">
            <a:extLst>
              <a:ext uri="{FF2B5EF4-FFF2-40B4-BE49-F238E27FC236}">
                <a16:creationId xmlns:a16="http://schemas.microsoft.com/office/drawing/2014/main" id="{E01F4BC0-7D16-46B4-B7BE-051FA400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53" y="5388285"/>
            <a:ext cx="670948" cy="50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53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7852" y="505540"/>
            <a:ext cx="9876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15.2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DANN ( Domain Adversarial Neural Net )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2590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H-divergence &lt; empirical H-divergence + H-complexity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Vapnik-Chervonenkis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dimension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H-complexity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를 측정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41" name="_x815886960">
            <a:extLst>
              <a:ext uri="{FF2B5EF4-FFF2-40B4-BE49-F238E27FC236}">
                <a16:creationId xmlns:a16="http://schemas.microsoft.com/office/drawing/2014/main" id="{9CD3D690-9D1E-4354-B635-C84627146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04" y="3429000"/>
            <a:ext cx="10975910" cy="259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80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2504" y="505540"/>
            <a:ext cx="78271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15.3 Generative Adversarial Network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453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입력으로 얻은 고차원 분포를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network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가 학습하여 학습 분포를 만든 후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이 분포에서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sampling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 진행하여 실제 데이터와 비슷한 데이터를 만듦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BUT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이 고차원의 학습 분포를 얻기 쉽지 않음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해결책으로 단순한 분포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( gaussian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같은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random noise, z )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로부터 샘플을 만들고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여기서 학습한 분포로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transformation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하는 것을 배움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5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2504" y="505540"/>
            <a:ext cx="78271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15.3 Generative Adversarial Network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Data distribution</a:t>
            </a:r>
          </a:p>
        </p:txBody>
      </p:sp>
      <p:pic>
        <p:nvPicPr>
          <p:cNvPr id="11265" name="_x577269576">
            <a:extLst>
              <a:ext uri="{FF2B5EF4-FFF2-40B4-BE49-F238E27FC236}">
                <a16:creationId xmlns:a16="http://schemas.microsoft.com/office/drawing/2014/main" id="{4698BE6D-E2E9-43F5-895C-0A33BD8A0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02" y="2203453"/>
            <a:ext cx="8637045" cy="360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1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2504" y="505540"/>
            <a:ext cx="78271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15.3 Generative Adversarial Network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Train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two player game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E170387-0202-4C53-AB02-F27EC9B09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990970472">
            <a:extLst>
              <a:ext uri="{FF2B5EF4-FFF2-40B4-BE49-F238E27FC236}">
                <a16:creationId xmlns:a16="http://schemas.microsoft.com/office/drawing/2014/main" id="{87DB2144-E667-42FA-8B5B-F083A31BA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9" y="2106674"/>
            <a:ext cx="8436883" cy="424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09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2504" y="505540"/>
            <a:ext cx="78271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15.3 Generative Adversarial Network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517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Train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two player game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Generator : zero-mean gaussian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으로 생성된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를 받아서 실제 데이터와 비슷한 데이터를 만들어 내도록 학습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E170387-0202-4C53-AB02-F27EC9B09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94587976">
            <a:extLst>
              <a:ext uri="{FF2B5EF4-FFF2-40B4-BE49-F238E27FC236}">
                <a16:creationId xmlns:a16="http://schemas.microsoft.com/office/drawing/2014/main" id="{8F4D1A6B-F393-4105-A617-D076F21E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7" y="2098352"/>
            <a:ext cx="7827144" cy="333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815892576">
            <a:extLst>
              <a:ext uri="{FF2B5EF4-FFF2-40B4-BE49-F238E27FC236}">
                <a16:creationId xmlns:a16="http://schemas.microsoft.com/office/drawing/2014/main" id="{03824EEF-0D4A-4EBA-A4C9-757A00FB8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731" y="1701903"/>
            <a:ext cx="4519577" cy="24980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56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2504" y="505540"/>
            <a:ext cx="78271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15.3 Generative Adversarial Network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517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Train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two player game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Discriminator 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실제 데이터와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가 생성한 가짜 데이터를 구별하도록 학습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E170387-0202-4C53-AB02-F27EC9B09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94587976">
            <a:extLst>
              <a:ext uri="{FF2B5EF4-FFF2-40B4-BE49-F238E27FC236}">
                <a16:creationId xmlns:a16="http://schemas.microsoft.com/office/drawing/2014/main" id="{8F4D1A6B-F393-4105-A617-D076F21E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7" y="2098352"/>
            <a:ext cx="7827144" cy="333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73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2504" y="505540"/>
            <a:ext cx="78271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15.3 Generative Adversarial Network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65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Random noise vector z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E170387-0202-4C53-AB02-F27EC9B09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3C925D8-48A2-429F-82F4-C1152671F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821147832">
            <a:extLst>
              <a:ext uri="{FF2B5EF4-FFF2-40B4-BE49-F238E27FC236}">
                <a16:creationId xmlns:a16="http://schemas.microsoft.com/office/drawing/2014/main" id="{3D43ECFE-2A15-4F36-B05F-9ACD7D415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" b="1637"/>
          <a:stretch>
            <a:fillRect/>
          </a:stretch>
        </p:blipFill>
        <p:spPr bwMode="auto">
          <a:xfrm>
            <a:off x="814599" y="2313746"/>
            <a:ext cx="9737558" cy="38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2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5885" y="505540"/>
            <a:ext cx="5060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14.4 deep autoencoder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94588264">
            <a:extLst>
              <a:ext uri="{FF2B5EF4-FFF2-40B4-BE49-F238E27FC236}">
                <a16:creationId xmlns:a16="http://schemas.microsoft.com/office/drawing/2014/main" id="{4DE14CF3-F34D-44A1-9989-DA9C992E4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" t="3313" r="2084" b="2344"/>
          <a:stretch>
            <a:fillRect/>
          </a:stretch>
        </p:blipFill>
        <p:spPr bwMode="auto">
          <a:xfrm>
            <a:off x="3167743" y="1334705"/>
            <a:ext cx="6290567" cy="515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18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2758" y="505540"/>
            <a:ext cx="104266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15.1 greedy layer-wise unsupervised pre-training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AE1BB8-42FE-4C8A-A8DF-B29D8861A8D0}"/>
                  </a:ext>
                </a:extLst>
              </p:cNvPr>
              <p:cNvSpPr txBox="1"/>
              <p:nvPr/>
            </p:nvSpPr>
            <p:spPr>
              <a:xfrm>
                <a:off x="4034993" y="1412530"/>
                <a:ext cx="7488166" cy="3895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RBM ( Restricted Boltzmann Machine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&lt;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첫번째 블록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&gt;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ea typeface="Verdana" panose="020B060403050404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: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𝑡𝑎𝑟𝑔𝑒𝑡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r>
                      <a:rPr lang="ko-KR" altLang="en-US" sz="28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값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으로 이미 알고 있는 값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w : random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값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Gradient descent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w 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조정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AE1BB8-42FE-4C8A-A8DF-B29D8861A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993" y="1412530"/>
                <a:ext cx="7488166" cy="3895297"/>
              </a:xfrm>
              <a:prstGeom prst="rect">
                <a:avLst/>
              </a:prstGeom>
              <a:blipFill>
                <a:blip r:embed="rId3"/>
                <a:stretch>
                  <a:fillRect l="-1710" r="-21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DA17679-B2EF-4F03-8DFF-6BDD5D22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70" y="483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94599280">
            <a:extLst>
              <a:ext uri="{FF2B5EF4-FFF2-40B4-BE49-F238E27FC236}">
                <a16:creationId xmlns:a16="http://schemas.microsoft.com/office/drawing/2014/main" id="{C70F395A-E7FE-4C2B-AFB0-FF457B5C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9" y="1412530"/>
            <a:ext cx="3095665" cy="46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_x297275816">
            <a:extLst>
              <a:ext uri="{FF2B5EF4-FFF2-40B4-BE49-F238E27FC236}">
                <a16:creationId xmlns:a16="http://schemas.microsoft.com/office/drawing/2014/main" id="{6514A6D1-77DF-415B-934A-5698CBCC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770" y="4827909"/>
            <a:ext cx="7239239" cy="5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17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2758" y="505540"/>
            <a:ext cx="104266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15.1 greedy layer-wise unsupervised pre-training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AE1BB8-42FE-4C8A-A8DF-B29D8861A8D0}"/>
                  </a:ext>
                </a:extLst>
              </p:cNvPr>
              <p:cNvSpPr txBox="1"/>
              <p:nvPr/>
            </p:nvSpPr>
            <p:spPr>
              <a:xfrm>
                <a:off x="4034993" y="1226957"/>
                <a:ext cx="7488166" cy="536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RBM ( Restricted Boltzmann Machine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&lt;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두번째 블록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&gt; </a:t>
                </a: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𝑙𝑒𝑎𝑟𝑛𝑖𝑛𝑔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𝑟𝑢𝑙𝑒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: </m:t>
                    </m:r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&lt;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첫번째 블록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+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두번째 블록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&gt;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b="0" dirty="0">
                    <a:ea typeface="Verdana" panose="020B060403050404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𝑙𝑒𝑎𝑟𝑛𝑖𝑛𝑔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𝑟𝑢𝑙𝑒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: </m:t>
                    </m:r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&lt;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무한히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&gt;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b="0" dirty="0">
                    <a:ea typeface="Verdana" panose="020B060403050404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𝑙𝑒𝑎𝑟𝑛𝑖𝑛𝑔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𝑟𝑢𝑙𝑒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: </m:t>
                    </m:r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AE1BB8-42FE-4C8A-A8DF-B29D8861A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993" y="1226957"/>
                <a:ext cx="7488166" cy="5364867"/>
              </a:xfrm>
              <a:prstGeom prst="rect">
                <a:avLst/>
              </a:prstGeom>
              <a:blipFill>
                <a:blip r:embed="rId3"/>
                <a:stretch>
                  <a:fillRect l="-1710" r="-2117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DA17679-B2EF-4F03-8DFF-6BDD5D22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70" y="483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94599280">
            <a:extLst>
              <a:ext uri="{FF2B5EF4-FFF2-40B4-BE49-F238E27FC236}">
                <a16:creationId xmlns:a16="http://schemas.microsoft.com/office/drawing/2014/main" id="{C70F395A-E7FE-4C2B-AFB0-FF457B5C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9" y="1502740"/>
            <a:ext cx="3095665" cy="46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297276824">
            <a:extLst>
              <a:ext uri="{FF2B5EF4-FFF2-40B4-BE49-F238E27FC236}">
                <a16:creationId xmlns:a16="http://schemas.microsoft.com/office/drawing/2014/main" id="{D6B6F70E-64EA-479F-BDAB-26EE00BFD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66" y="2812478"/>
            <a:ext cx="3264190" cy="6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94589416">
            <a:extLst>
              <a:ext uri="{FF2B5EF4-FFF2-40B4-BE49-F238E27FC236}">
                <a16:creationId xmlns:a16="http://schemas.microsoft.com/office/drawing/2014/main" id="{4C3E4CF5-562C-4B00-B30E-9D9488FA4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54" y="4503487"/>
            <a:ext cx="3213517" cy="6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820136992">
            <a:extLst>
              <a:ext uri="{FF2B5EF4-FFF2-40B4-BE49-F238E27FC236}">
                <a16:creationId xmlns:a16="http://schemas.microsoft.com/office/drawing/2014/main" id="{69A2DBA4-04F5-4FA3-AFC9-79F84FD6A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54" y="5877891"/>
            <a:ext cx="3264190" cy="56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6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95193" y="505540"/>
            <a:ext cx="9801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15.2 Transfer learning and domain adaptation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17679-B2EF-4F03-8DFF-6BDD5D22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70" y="483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819357504">
            <a:extLst>
              <a:ext uri="{FF2B5EF4-FFF2-40B4-BE49-F238E27FC236}">
                <a16:creationId xmlns:a16="http://schemas.microsoft.com/office/drawing/2014/main" id="{BFA0AC2F-23D7-4E26-AFBF-68140C38A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391" y="1467688"/>
            <a:ext cx="6941217" cy="485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38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95193" y="505540"/>
            <a:ext cx="9801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15.2 Transfer learning and domain adaptation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815895168">
            <a:extLst>
              <a:ext uri="{FF2B5EF4-FFF2-40B4-BE49-F238E27FC236}">
                <a16:creationId xmlns:a16="http://schemas.microsoft.com/office/drawing/2014/main" id="{5F9BD3FF-D268-44AB-A2F0-389007E51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9" y="1675181"/>
            <a:ext cx="5921509" cy="418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_x579531560">
            <a:extLst>
              <a:ext uri="{FF2B5EF4-FFF2-40B4-BE49-F238E27FC236}">
                <a16:creationId xmlns:a16="http://schemas.microsoft.com/office/drawing/2014/main" id="{048EB2E4-F467-4D11-83AF-380CB9D3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905" y="2232518"/>
            <a:ext cx="3469176" cy="70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579533144">
            <a:extLst>
              <a:ext uri="{FF2B5EF4-FFF2-40B4-BE49-F238E27FC236}">
                <a16:creationId xmlns:a16="http://schemas.microsoft.com/office/drawing/2014/main" id="{DC51EF4A-0AFE-4736-9172-F8130613D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905" y="3589471"/>
            <a:ext cx="3529629" cy="70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26B2E5F8-0760-440F-BC69-C3E41407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71" y="1669718"/>
            <a:ext cx="26915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source data : </a:t>
            </a:r>
            <a:endParaRPr kumimoji="0" lang="en-US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3B6492C-5D1D-4187-8FEB-2B9BF2FCF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71" y="3066252"/>
            <a:ext cx="2592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target data : 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8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7852" y="505540"/>
            <a:ext cx="9876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15.2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DANN ( Domain Adversarial Neural Net )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130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input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에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random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noise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를 추가하여 학습시키는 것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- noise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는 사람이 보았을 때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noise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전후가 똑같다고 생각할 정도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A5B72B5-1CA9-4832-A14B-6D43118D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637" y="2786884"/>
            <a:ext cx="3219450" cy="1781175"/>
          </a:xfrm>
          <a:prstGeom prst="rect">
            <a:avLst/>
          </a:prstGeom>
        </p:spPr>
      </p:pic>
      <p:pic>
        <p:nvPicPr>
          <p:cNvPr id="6145" name="_x818203728">
            <a:extLst>
              <a:ext uri="{FF2B5EF4-FFF2-40B4-BE49-F238E27FC236}">
                <a16:creationId xmlns:a16="http://schemas.microsoft.com/office/drawing/2014/main" id="{09CA49BE-7711-4123-809F-431411569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20" y="1485887"/>
            <a:ext cx="10708559" cy="448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32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7852" y="505540"/>
            <a:ext cx="9876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15.2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DANN ( Domain Adversarial Neural Net )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452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목표 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target risk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가 작아지도록 하는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classifier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를 찾자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HOW?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Target domain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과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source domain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 최대한 구별할 수 없게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training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하면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risk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를 낮출 수 있음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7169" name="_x579491888">
            <a:extLst>
              <a:ext uri="{FF2B5EF4-FFF2-40B4-BE49-F238E27FC236}">
                <a16:creationId xmlns:a16="http://schemas.microsoft.com/office/drawing/2014/main" id="{1622E39B-A474-4799-91D1-3953CF8E8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1" y="2900652"/>
            <a:ext cx="4831938" cy="7256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171" name="_x814459376">
            <a:extLst>
              <a:ext uri="{FF2B5EF4-FFF2-40B4-BE49-F238E27FC236}">
                <a16:creationId xmlns:a16="http://schemas.microsoft.com/office/drawing/2014/main" id="{C3F2393D-A3DB-4C6B-9B22-930BEA17D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60" y="2836109"/>
            <a:ext cx="1913936" cy="514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255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7852" y="505540"/>
            <a:ext cx="9876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15.2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DANN ( Domain Adversarial Neural Net )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3FD8D8-5E7A-4EEC-90AC-000280DD663B}"/>
                  </a:ext>
                </a:extLst>
              </p:cNvPr>
              <p:cNvSpPr txBox="1"/>
              <p:nvPr/>
            </p:nvSpPr>
            <p:spPr>
              <a:xfrm>
                <a:off x="814599" y="1417780"/>
                <a:ext cx="10708560" cy="3883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목표 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target risk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가 작아지도록 하는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classifier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를 찾자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!</a:t>
                </a: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Target risk &lt; source risk + domain divergence</a:t>
                </a: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H-divergence :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두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domain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이 얼마나 </a:t>
                </a:r>
                <a:r>
                  <a:rPr lang="ko-KR" altLang="en-US" sz="2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다른지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수치화한 값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𝜂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𝜖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H : classifier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𝜂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들</m:t>
                    </m:r>
                  </m:oMath>
                </a14:m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의 집합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3FD8D8-5E7A-4EEC-90AC-000280DD6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99" y="1417780"/>
                <a:ext cx="10708560" cy="3883179"/>
              </a:xfrm>
              <a:prstGeom prst="rect">
                <a:avLst/>
              </a:prstGeom>
              <a:blipFill>
                <a:blip r:embed="rId3"/>
                <a:stretch>
                  <a:fillRect l="-1196" b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279CA80F-4E55-4596-856B-7D74CEDFF677}"/>
              </a:ext>
            </a:extLst>
          </p:cNvPr>
          <p:cNvSpPr/>
          <p:nvPr/>
        </p:nvSpPr>
        <p:spPr>
          <a:xfrm>
            <a:off x="6256421" y="2807368"/>
            <a:ext cx="3513221" cy="621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500DFD8-D051-4DF8-9128-15BFD5BA835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400926" y="3428972"/>
            <a:ext cx="4612106" cy="729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_x814460096">
            <a:extLst>
              <a:ext uri="{FF2B5EF4-FFF2-40B4-BE49-F238E27FC236}">
                <a16:creationId xmlns:a16="http://schemas.microsoft.com/office/drawing/2014/main" id="{37D56ECF-F4E6-47C5-9453-EF2BE652C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47" y="5440164"/>
            <a:ext cx="11131624" cy="64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3828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4008</TotalTime>
  <Words>591</Words>
  <Application>Microsoft Office PowerPoint</Application>
  <PresentationFormat>와이드스크린</PresentationFormat>
  <Paragraphs>109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야놀자 야체 B</vt:lpstr>
      <vt:lpstr>한컴바탕</vt:lpstr>
      <vt:lpstr>Arial</vt:lpstr>
      <vt:lpstr>Cambria Math</vt:lpstr>
      <vt:lpstr>Verdana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주민</cp:lastModifiedBy>
  <cp:revision>189</cp:revision>
  <dcterms:created xsi:type="dcterms:W3CDTF">2020-01-17T04:26:26Z</dcterms:created>
  <dcterms:modified xsi:type="dcterms:W3CDTF">2020-09-28T12:18:18Z</dcterms:modified>
</cp:coreProperties>
</file>