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9" r:id="rId11"/>
    <p:sldId id="342" r:id="rId12"/>
    <p:sldId id="343" r:id="rId13"/>
    <p:sldId id="344" r:id="rId14"/>
    <p:sldId id="351" r:id="rId15"/>
    <p:sldId id="352" r:id="rId16"/>
    <p:sldId id="353" r:id="rId17"/>
    <p:sldId id="355" r:id="rId18"/>
    <p:sldId id="356" r:id="rId19"/>
    <p:sldId id="357" r:id="rId20"/>
    <p:sldId id="350" r:id="rId21"/>
    <p:sldId id="35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77C7BD"/>
    <a:srgbClr val="FCFBF6"/>
    <a:srgbClr val="F8F6E9"/>
    <a:srgbClr val="FAB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2" autoAdjust="0"/>
    <p:restoredTop sz="93767" autoAdjust="0"/>
  </p:normalViewPr>
  <p:slideViewPr>
    <p:cSldViewPr snapToGrid="0">
      <p:cViewPr varScale="1">
        <p:scale>
          <a:sx n="40" d="100"/>
          <a:sy n="40" d="100"/>
        </p:scale>
        <p:origin x="48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699CC-E80F-4EF8-B0B2-6E1B89D6E746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E0F58-9A4D-43E3-8959-3E9FAE69E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62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61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7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4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확률 분포로부터 임의의 샘플들을 만들어 내고 싶은 경우 그래프 모형을 사용한담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6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18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확률변수의 </a:t>
            </a:r>
            <a:r>
              <a:rPr lang="en-US" altLang="ko-KR" dirty="0"/>
              <a:t>joint probability p(x1, x2)</a:t>
            </a:r>
            <a:r>
              <a:rPr lang="ko-KR" altLang="en-US" dirty="0"/>
              <a:t>로부터 </a:t>
            </a:r>
            <a:r>
              <a:rPr lang="en-US" altLang="ko-KR" dirty="0"/>
              <a:t>1</a:t>
            </a:r>
            <a:r>
              <a:rPr lang="ko-KR" altLang="en-US" dirty="0"/>
              <a:t>개의 표본을 얻으려고 </a:t>
            </a:r>
            <a:r>
              <a:rPr lang="ko-KR" altLang="en-US" dirty="0" err="1"/>
              <a:t>할떄</a:t>
            </a:r>
            <a:r>
              <a:rPr lang="ko-KR" altLang="en-US" dirty="0"/>
              <a:t> 깁스 샘플링 절차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13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31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05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69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4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과정이 입력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바로 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hidden layer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weight update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freeze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시켜놓고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똑같이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RBM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학습시킴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Greedy Layer-Wise unsupervised pre-training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70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의 관계를 잘 설명할 수 있는 세가지 </a:t>
            </a:r>
            <a:r>
              <a:rPr lang="ko-KR" altLang="en-US" dirty="0" err="1"/>
              <a:t>구조중에서</a:t>
            </a:r>
            <a:r>
              <a:rPr lang="ko-KR" altLang="en-US" dirty="0"/>
              <a:t> </a:t>
            </a:r>
            <a:r>
              <a:rPr lang="en-US" altLang="ko-KR" dirty="0"/>
              <a:t>likelihood score</a:t>
            </a:r>
            <a:r>
              <a:rPr lang="ko-KR" altLang="en-US" dirty="0"/>
              <a:t>나 </a:t>
            </a:r>
            <a:r>
              <a:rPr lang="en-US" altLang="ko-KR" dirty="0"/>
              <a:t>Bayesian score </a:t>
            </a:r>
            <a:r>
              <a:rPr lang="ko-KR" altLang="en-US" dirty="0"/>
              <a:t>를 높게 만드는 구조를 택함</a:t>
            </a:r>
            <a:endParaRPr lang="en-US" altLang="ko-KR" dirty="0"/>
          </a:p>
          <a:p>
            <a:r>
              <a:rPr lang="ko-KR" altLang="en-US" dirty="0"/>
              <a:t>변수가 엄청 많으면 만들 수 있는 </a:t>
            </a:r>
            <a:r>
              <a:rPr lang="en-US" altLang="ko-KR" dirty="0"/>
              <a:t>structure </a:t>
            </a:r>
            <a:r>
              <a:rPr lang="ko-KR" altLang="en-US" dirty="0"/>
              <a:t>의 경우의 수가 </a:t>
            </a:r>
            <a:r>
              <a:rPr lang="en-US" altLang="ko-KR" dirty="0" err="1"/>
              <a:t>askg</a:t>
            </a:r>
            <a:r>
              <a:rPr lang="ko-KR" altLang="en-US" dirty="0"/>
              <a:t>을 텐데 어떻게 전부 다해보나 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en-US" dirty="0" err="1"/>
              <a:t>변수를연결하는</a:t>
            </a:r>
            <a:r>
              <a:rPr lang="ko-KR" altLang="en-US" dirty="0"/>
              <a:t> 것은 비현실적이므로 서로 밀접하게 연관된 변수를 알아내서 그것을 위주로 </a:t>
            </a:r>
            <a:r>
              <a:rPr lang="en-US" altLang="ko-KR" dirty="0"/>
              <a:t>edge</a:t>
            </a:r>
            <a:r>
              <a:rPr lang="ko-KR" altLang="en-US" dirty="0"/>
              <a:t>를 연결하여 만든다고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5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Generative model</a:t>
            </a:r>
            <a:r>
              <a:rPr lang="ko-KR" altLang="en-US" dirty="0"/>
              <a:t>은 밀도 추정</a:t>
            </a:r>
            <a:r>
              <a:rPr lang="en-US" altLang="ko-KR" dirty="0"/>
              <a:t>, noise</a:t>
            </a:r>
            <a:r>
              <a:rPr lang="ko-KR" altLang="en-US" dirty="0"/>
              <a:t> 제거</a:t>
            </a:r>
            <a:r>
              <a:rPr lang="en-US" altLang="ko-KR" dirty="0"/>
              <a:t>,</a:t>
            </a:r>
            <a:r>
              <a:rPr lang="ko-KR" altLang="en-US" dirty="0"/>
              <a:t>표본 추출</a:t>
            </a:r>
            <a:r>
              <a:rPr lang="en-US" altLang="ko-KR" dirty="0"/>
              <a:t>, missing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예측 등 데이터 전체의 분포를 이해해야 할 수 있는 </a:t>
            </a:r>
            <a:r>
              <a:rPr lang="en-US" altLang="ko-KR" dirty="0"/>
              <a:t>task</a:t>
            </a:r>
            <a:r>
              <a:rPr lang="ko-KR" altLang="en-US" dirty="0"/>
              <a:t>들이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07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세상에 존재하는 원자의 수보다도 많은 </a:t>
            </a:r>
            <a:r>
              <a:rPr lang="en-US" altLang="ko-KR" dirty="0"/>
              <a:t>parameter</a:t>
            </a:r>
            <a:r>
              <a:rPr lang="ko-KR" altLang="en-US" dirty="0"/>
              <a:t>의 수로 </a:t>
            </a:r>
            <a:r>
              <a:rPr lang="en-US" altLang="ko-KR" dirty="0" err="1"/>
              <a:t>memeory</a:t>
            </a:r>
            <a:r>
              <a:rPr lang="ko-KR" altLang="en-US" dirty="0"/>
              <a:t>가 굉장히 많이 차지하고 </a:t>
            </a:r>
            <a:r>
              <a:rPr lang="en-US" altLang="ko-KR" dirty="0"/>
              <a:t>statistical efficiency</a:t>
            </a:r>
            <a:r>
              <a:rPr lang="ko-KR" altLang="en-US" dirty="0"/>
              <a:t>가 안 좋음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72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States of random variables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을 원으로 표현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Random variables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들의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relationship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을 표현하는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edge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Indirect influence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를 표현하는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path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65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52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7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14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E0F58-9A4D-43E3-8959-3E9FAE69E2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5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6334" y="1407981"/>
            <a:ext cx="10458697" cy="227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 Structured Probabilistic</a:t>
            </a:r>
          </a:p>
          <a:p>
            <a:pPr algn="ctr"/>
            <a:r>
              <a:rPr lang="en-US" altLang="ko-KR" sz="6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Models for deep learning</a:t>
            </a:r>
          </a:p>
          <a:p>
            <a:pPr algn="ctr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4303681" y="4106524"/>
            <a:ext cx="860010" cy="981734"/>
            <a:chOff x="3722" y="2941"/>
            <a:chExt cx="650" cy="742"/>
          </a:xfrm>
        </p:grpSpPr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3722" y="3095"/>
              <a:ext cx="326" cy="580"/>
            </a:xfrm>
            <a:custGeom>
              <a:avLst/>
              <a:gdLst>
                <a:gd name="T0" fmla="*/ 1303 w 1303"/>
                <a:gd name="T1" fmla="*/ 7 h 2317"/>
                <a:gd name="T2" fmla="*/ 1303 w 1303"/>
                <a:gd name="T3" fmla="*/ 2306 h 2317"/>
                <a:gd name="T4" fmla="*/ 1262 w 1303"/>
                <a:gd name="T5" fmla="*/ 2309 h 2317"/>
                <a:gd name="T6" fmla="*/ 1003 w 1303"/>
                <a:gd name="T7" fmla="*/ 2317 h 2317"/>
                <a:gd name="T8" fmla="*/ 833 w 1303"/>
                <a:gd name="T9" fmla="*/ 2311 h 2317"/>
                <a:gd name="T10" fmla="*/ 712 w 1303"/>
                <a:gd name="T11" fmla="*/ 2301 h 2317"/>
                <a:gd name="T12" fmla="*/ 591 w 1303"/>
                <a:gd name="T13" fmla="*/ 2284 h 2317"/>
                <a:gd name="T14" fmla="*/ 470 w 1303"/>
                <a:gd name="T15" fmla="*/ 2259 h 2317"/>
                <a:gd name="T16" fmla="*/ 356 w 1303"/>
                <a:gd name="T17" fmla="*/ 2224 h 2317"/>
                <a:gd name="T18" fmla="*/ 251 w 1303"/>
                <a:gd name="T19" fmla="*/ 2179 h 2317"/>
                <a:gd name="T20" fmla="*/ 181 w 1303"/>
                <a:gd name="T21" fmla="*/ 2137 h 2317"/>
                <a:gd name="T22" fmla="*/ 139 w 1303"/>
                <a:gd name="T23" fmla="*/ 2104 h 2317"/>
                <a:gd name="T24" fmla="*/ 102 w 1303"/>
                <a:gd name="T25" fmla="*/ 2069 h 2317"/>
                <a:gd name="T26" fmla="*/ 70 w 1303"/>
                <a:gd name="T27" fmla="*/ 2030 h 2317"/>
                <a:gd name="T28" fmla="*/ 43 w 1303"/>
                <a:gd name="T29" fmla="*/ 1987 h 2317"/>
                <a:gd name="T30" fmla="*/ 23 w 1303"/>
                <a:gd name="T31" fmla="*/ 1941 h 2317"/>
                <a:gd name="T32" fmla="*/ 8 w 1303"/>
                <a:gd name="T33" fmla="*/ 1889 h 2317"/>
                <a:gd name="T34" fmla="*/ 1 w 1303"/>
                <a:gd name="T35" fmla="*/ 1834 h 2317"/>
                <a:gd name="T36" fmla="*/ 0 w 1303"/>
                <a:gd name="T37" fmla="*/ 1805 h 2317"/>
                <a:gd name="T38" fmla="*/ 11 w 1303"/>
                <a:gd name="T39" fmla="*/ 1806 h 2317"/>
                <a:gd name="T40" fmla="*/ 79 w 1303"/>
                <a:gd name="T41" fmla="*/ 1806 h 2317"/>
                <a:gd name="T42" fmla="*/ 137 w 1303"/>
                <a:gd name="T43" fmla="*/ 1798 h 2317"/>
                <a:gd name="T44" fmla="*/ 195 w 1303"/>
                <a:gd name="T45" fmla="*/ 1779 h 2317"/>
                <a:gd name="T46" fmla="*/ 234 w 1303"/>
                <a:gd name="T47" fmla="*/ 1754 h 2317"/>
                <a:gd name="T48" fmla="*/ 256 w 1303"/>
                <a:gd name="T49" fmla="*/ 1732 h 2317"/>
                <a:gd name="T50" fmla="*/ 273 w 1303"/>
                <a:gd name="T51" fmla="*/ 1705 h 2317"/>
                <a:gd name="T52" fmla="*/ 284 w 1303"/>
                <a:gd name="T53" fmla="*/ 1670 h 2317"/>
                <a:gd name="T54" fmla="*/ 288 w 1303"/>
                <a:gd name="T55" fmla="*/ 1630 h 2317"/>
                <a:gd name="T56" fmla="*/ 284 w 1303"/>
                <a:gd name="T57" fmla="*/ 1583 h 2317"/>
                <a:gd name="T58" fmla="*/ 279 w 1303"/>
                <a:gd name="T59" fmla="*/ 1556 h 2317"/>
                <a:gd name="T60" fmla="*/ 262 w 1303"/>
                <a:gd name="T61" fmla="*/ 1485 h 2317"/>
                <a:gd name="T62" fmla="*/ 241 w 1303"/>
                <a:gd name="T63" fmla="*/ 1328 h 2317"/>
                <a:gd name="T64" fmla="*/ 229 w 1303"/>
                <a:gd name="T65" fmla="*/ 1158 h 2317"/>
                <a:gd name="T66" fmla="*/ 227 w 1303"/>
                <a:gd name="T67" fmla="*/ 981 h 2317"/>
                <a:gd name="T68" fmla="*/ 236 w 1303"/>
                <a:gd name="T69" fmla="*/ 714 h 2317"/>
                <a:gd name="T70" fmla="*/ 262 w 1303"/>
                <a:gd name="T71" fmla="*/ 390 h 2317"/>
                <a:gd name="T72" fmla="*/ 279 w 1303"/>
                <a:gd name="T73" fmla="*/ 258 h 2317"/>
                <a:gd name="T74" fmla="*/ 281 w 1303"/>
                <a:gd name="T75" fmla="*/ 243 h 2317"/>
                <a:gd name="T76" fmla="*/ 289 w 1303"/>
                <a:gd name="T77" fmla="*/ 214 h 2317"/>
                <a:gd name="T78" fmla="*/ 312 w 1303"/>
                <a:gd name="T79" fmla="*/ 177 h 2317"/>
                <a:gd name="T80" fmla="*/ 358 w 1303"/>
                <a:gd name="T81" fmla="*/ 132 h 2317"/>
                <a:gd name="T82" fmla="*/ 420 w 1303"/>
                <a:gd name="T83" fmla="*/ 96 h 2317"/>
                <a:gd name="T84" fmla="*/ 493 w 1303"/>
                <a:gd name="T85" fmla="*/ 67 h 2317"/>
                <a:gd name="T86" fmla="*/ 575 w 1303"/>
                <a:gd name="T87" fmla="*/ 44 h 2317"/>
                <a:gd name="T88" fmla="*/ 711 w 1303"/>
                <a:gd name="T89" fmla="*/ 19 h 2317"/>
                <a:gd name="T90" fmla="*/ 899 w 1303"/>
                <a:gd name="T91" fmla="*/ 3 h 2317"/>
                <a:gd name="T92" fmla="*/ 1075 w 1303"/>
                <a:gd name="T93" fmla="*/ 0 h 2317"/>
                <a:gd name="T94" fmla="*/ 1271 w 1303"/>
                <a:gd name="T95" fmla="*/ 5 h 2317"/>
                <a:gd name="T96" fmla="*/ 1303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1303" y="7"/>
                  </a:moveTo>
                  <a:lnTo>
                    <a:pt x="1303" y="2306"/>
                  </a:lnTo>
                  <a:lnTo>
                    <a:pt x="1262" y="2309"/>
                  </a:lnTo>
                  <a:lnTo>
                    <a:pt x="1003" y="2317"/>
                  </a:lnTo>
                  <a:lnTo>
                    <a:pt x="833" y="2311"/>
                  </a:lnTo>
                  <a:lnTo>
                    <a:pt x="712" y="2301"/>
                  </a:lnTo>
                  <a:lnTo>
                    <a:pt x="591" y="2284"/>
                  </a:lnTo>
                  <a:lnTo>
                    <a:pt x="470" y="2259"/>
                  </a:lnTo>
                  <a:lnTo>
                    <a:pt x="356" y="2224"/>
                  </a:lnTo>
                  <a:lnTo>
                    <a:pt x="251" y="2179"/>
                  </a:lnTo>
                  <a:lnTo>
                    <a:pt x="181" y="2137"/>
                  </a:lnTo>
                  <a:lnTo>
                    <a:pt x="139" y="2104"/>
                  </a:lnTo>
                  <a:lnTo>
                    <a:pt x="102" y="2069"/>
                  </a:lnTo>
                  <a:lnTo>
                    <a:pt x="70" y="2030"/>
                  </a:lnTo>
                  <a:lnTo>
                    <a:pt x="43" y="1987"/>
                  </a:lnTo>
                  <a:lnTo>
                    <a:pt x="23" y="1941"/>
                  </a:lnTo>
                  <a:lnTo>
                    <a:pt x="8" y="1889"/>
                  </a:lnTo>
                  <a:lnTo>
                    <a:pt x="1" y="1834"/>
                  </a:lnTo>
                  <a:lnTo>
                    <a:pt x="0" y="1805"/>
                  </a:lnTo>
                  <a:lnTo>
                    <a:pt x="11" y="1806"/>
                  </a:lnTo>
                  <a:lnTo>
                    <a:pt x="79" y="1806"/>
                  </a:lnTo>
                  <a:lnTo>
                    <a:pt x="137" y="1798"/>
                  </a:lnTo>
                  <a:lnTo>
                    <a:pt x="195" y="1779"/>
                  </a:lnTo>
                  <a:lnTo>
                    <a:pt x="234" y="1754"/>
                  </a:lnTo>
                  <a:lnTo>
                    <a:pt x="256" y="1732"/>
                  </a:lnTo>
                  <a:lnTo>
                    <a:pt x="273" y="1705"/>
                  </a:lnTo>
                  <a:lnTo>
                    <a:pt x="284" y="1670"/>
                  </a:lnTo>
                  <a:lnTo>
                    <a:pt x="288" y="1630"/>
                  </a:lnTo>
                  <a:lnTo>
                    <a:pt x="284" y="1583"/>
                  </a:lnTo>
                  <a:lnTo>
                    <a:pt x="279" y="1556"/>
                  </a:lnTo>
                  <a:lnTo>
                    <a:pt x="262" y="1485"/>
                  </a:lnTo>
                  <a:lnTo>
                    <a:pt x="241" y="1328"/>
                  </a:lnTo>
                  <a:lnTo>
                    <a:pt x="229" y="1158"/>
                  </a:lnTo>
                  <a:lnTo>
                    <a:pt x="227" y="981"/>
                  </a:lnTo>
                  <a:lnTo>
                    <a:pt x="236" y="714"/>
                  </a:lnTo>
                  <a:lnTo>
                    <a:pt x="262" y="390"/>
                  </a:lnTo>
                  <a:lnTo>
                    <a:pt x="279" y="258"/>
                  </a:lnTo>
                  <a:lnTo>
                    <a:pt x="281" y="243"/>
                  </a:lnTo>
                  <a:lnTo>
                    <a:pt x="289" y="214"/>
                  </a:lnTo>
                  <a:lnTo>
                    <a:pt x="312" y="177"/>
                  </a:lnTo>
                  <a:lnTo>
                    <a:pt x="358" y="132"/>
                  </a:lnTo>
                  <a:lnTo>
                    <a:pt x="420" y="96"/>
                  </a:lnTo>
                  <a:lnTo>
                    <a:pt x="493" y="67"/>
                  </a:lnTo>
                  <a:lnTo>
                    <a:pt x="575" y="44"/>
                  </a:lnTo>
                  <a:lnTo>
                    <a:pt x="711" y="19"/>
                  </a:lnTo>
                  <a:lnTo>
                    <a:pt x="899" y="3"/>
                  </a:lnTo>
                  <a:lnTo>
                    <a:pt x="1075" y="0"/>
                  </a:lnTo>
                  <a:lnTo>
                    <a:pt x="1271" y="5"/>
                  </a:lnTo>
                  <a:lnTo>
                    <a:pt x="1303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047" y="3095"/>
              <a:ext cx="325" cy="580"/>
            </a:xfrm>
            <a:custGeom>
              <a:avLst/>
              <a:gdLst>
                <a:gd name="T0" fmla="*/ 0 w 1303"/>
                <a:gd name="T1" fmla="*/ 7 h 2317"/>
                <a:gd name="T2" fmla="*/ 0 w 1303"/>
                <a:gd name="T3" fmla="*/ 2306 h 2317"/>
                <a:gd name="T4" fmla="*/ 41 w 1303"/>
                <a:gd name="T5" fmla="*/ 2309 h 2317"/>
                <a:gd name="T6" fmla="*/ 300 w 1303"/>
                <a:gd name="T7" fmla="*/ 2317 h 2317"/>
                <a:gd name="T8" fmla="*/ 470 w 1303"/>
                <a:gd name="T9" fmla="*/ 2311 h 2317"/>
                <a:gd name="T10" fmla="*/ 591 w 1303"/>
                <a:gd name="T11" fmla="*/ 2301 h 2317"/>
                <a:gd name="T12" fmla="*/ 712 w 1303"/>
                <a:gd name="T13" fmla="*/ 2284 h 2317"/>
                <a:gd name="T14" fmla="*/ 833 w 1303"/>
                <a:gd name="T15" fmla="*/ 2259 h 2317"/>
                <a:gd name="T16" fmla="*/ 948 w 1303"/>
                <a:gd name="T17" fmla="*/ 2224 h 2317"/>
                <a:gd name="T18" fmla="*/ 1052 w 1303"/>
                <a:gd name="T19" fmla="*/ 2179 h 2317"/>
                <a:gd name="T20" fmla="*/ 1122 w 1303"/>
                <a:gd name="T21" fmla="*/ 2137 h 2317"/>
                <a:gd name="T22" fmla="*/ 1164 w 1303"/>
                <a:gd name="T23" fmla="*/ 2104 h 2317"/>
                <a:gd name="T24" fmla="*/ 1201 w 1303"/>
                <a:gd name="T25" fmla="*/ 2069 h 2317"/>
                <a:gd name="T26" fmla="*/ 1233 w 1303"/>
                <a:gd name="T27" fmla="*/ 2030 h 2317"/>
                <a:gd name="T28" fmla="*/ 1260 w 1303"/>
                <a:gd name="T29" fmla="*/ 1987 h 2317"/>
                <a:gd name="T30" fmla="*/ 1280 w 1303"/>
                <a:gd name="T31" fmla="*/ 1941 h 2317"/>
                <a:gd name="T32" fmla="*/ 1295 w 1303"/>
                <a:gd name="T33" fmla="*/ 1889 h 2317"/>
                <a:gd name="T34" fmla="*/ 1303 w 1303"/>
                <a:gd name="T35" fmla="*/ 1834 h 2317"/>
                <a:gd name="T36" fmla="*/ 1303 w 1303"/>
                <a:gd name="T37" fmla="*/ 1805 h 2317"/>
                <a:gd name="T38" fmla="*/ 1292 w 1303"/>
                <a:gd name="T39" fmla="*/ 1806 h 2317"/>
                <a:gd name="T40" fmla="*/ 1224 w 1303"/>
                <a:gd name="T41" fmla="*/ 1806 h 2317"/>
                <a:gd name="T42" fmla="*/ 1167 w 1303"/>
                <a:gd name="T43" fmla="*/ 1798 h 2317"/>
                <a:gd name="T44" fmla="*/ 1108 w 1303"/>
                <a:gd name="T45" fmla="*/ 1779 h 2317"/>
                <a:gd name="T46" fmla="*/ 1068 w 1303"/>
                <a:gd name="T47" fmla="*/ 1754 h 2317"/>
                <a:gd name="T48" fmla="*/ 1047 w 1303"/>
                <a:gd name="T49" fmla="*/ 1732 h 2317"/>
                <a:gd name="T50" fmla="*/ 1030 w 1303"/>
                <a:gd name="T51" fmla="*/ 1705 h 2317"/>
                <a:gd name="T52" fmla="*/ 1019 w 1303"/>
                <a:gd name="T53" fmla="*/ 1670 h 2317"/>
                <a:gd name="T54" fmla="*/ 1015 w 1303"/>
                <a:gd name="T55" fmla="*/ 1630 h 2317"/>
                <a:gd name="T56" fmla="*/ 1019 w 1303"/>
                <a:gd name="T57" fmla="*/ 1583 h 2317"/>
                <a:gd name="T58" fmla="*/ 1024 w 1303"/>
                <a:gd name="T59" fmla="*/ 1556 h 2317"/>
                <a:gd name="T60" fmla="*/ 1040 w 1303"/>
                <a:gd name="T61" fmla="*/ 1485 h 2317"/>
                <a:gd name="T62" fmla="*/ 1062 w 1303"/>
                <a:gd name="T63" fmla="*/ 1328 h 2317"/>
                <a:gd name="T64" fmla="*/ 1074 w 1303"/>
                <a:gd name="T65" fmla="*/ 1158 h 2317"/>
                <a:gd name="T66" fmla="*/ 1076 w 1303"/>
                <a:gd name="T67" fmla="*/ 981 h 2317"/>
                <a:gd name="T68" fmla="*/ 1067 w 1303"/>
                <a:gd name="T69" fmla="*/ 714 h 2317"/>
                <a:gd name="T70" fmla="*/ 1040 w 1303"/>
                <a:gd name="T71" fmla="*/ 390 h 2317"/>
                <a:gd name="T72" fmla="*/ 1024 w 1303"/>
                <a:gd name="T73" fmla="*/ 258 h 2317"/>
                <a:gd name="T74" fmla="*/ 1022 w 1303"/>
                <a:gd name="T75" fmla="*/ 243 h 2317"/>
                <a:gd name="T76" fmla="*/ 1014 w 1303"/>
                <a:gd name="T77" fmla="*/ 214 h 2317"/>
                <a:gd name="T78" fmla="*/ 991 w 1303"/>
                <a:gd name="T79" fmla="*/ 177 h 2317"/>
                <a:gd name="T80" fmla="*/ 945 w 1303"/>
                <a:gd name="T81" fmla="*/ 132 h 2317"/>
                <a:gd name="T82" fmla="*/ 883 w 1303"/>
                <a:gd name="T83" fmla="*/ 96 h 2317"/>
                <a:gd name="T84" fmla="*/ 810 w 1303"/>
                <a:gd name="T85" fmla="*/ 67 h 2317"/>
                <a:gd name="T86" fmla="*/ 727 w 1303"/>
                <a:gd name="T87" fmla="*/ 44 h 2317"/>
                <a:gd name="T88" fmla="*/ 592 w 1303"/>
                <a:gd name="T89" fmla="*/ 19 h 2317"/>
                <a:gd name="T90" fmla="*/ 404 w 1303"/>
                <a:gd name="T91" fmla="*/ 3 h 2317"/>
                <a:gd name="T92" fmla="*/ 228 w 1303"/>
                <a:gd name="T93" fmla="*/ 0 h 2317"/>
                <a:gd name="T94" fmla="*/ 32 w 1303"/>
                <a:gd name="T95" fmla="*/ 5 h 2317"/>
                <a:gd name="T96" fmla="*/ 0 w 1303"/>
                <a:gd name="T97" fmla="*/ 7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3" h="2317">
                  <a:moveTo>
                    <a:pt x="0" y="7"/>
                  </a:moveTo>
                  <a:lnTo>
                    <a:pt x="0" y="2306"/>
                  </a:lnTo>
                  <a:lnTo>
                    <a:pt x="41" y="2309"/>
                  </a:lnTo>
                  <a:lnTo>
                    <a:pt x="300" y="2317"/>
                  </a:lnTo>
                  <a:lnTo>
                    <a:pt x="470" y="2311"/>
                  </a:lnTo>
                  <a:lnTo>
                    <a:pt x="591" y="2301"/>
                  </a:lnTo>
                  <a:lnTo>
                    <a:pt x="712" y="2284"/>
                  </a:lnTo>
                  <a:lnTo>
                    <a:pt x="833" y="2259"/>
                  </a:lnTo>
                  <a:lnTo>
                    <a:pt x="948" y="2224"/>
                  </a:lnTo>
                  <a:lnTo>
                    <a:pt x="1052" y="2179"/>
                  </a:lnTo>
                  <a:lnTo>
                    <a:pt x="1122" y="2137"/>
                  </a:lnTo>
                  <a:lnTo>
                    <a:pt x="1164" y="2104"/>
                  </a:lnTo>
                  <a:lnTo>
                    <a:pt x="1201" y="2069"/>
                  </a:lnTo>
                  <a:lnTo>
                    <a:pt x="1233" y="2030"/>
                  </a:lnTo>
                  <a:lnTo>
                    <a:pt x="1260" y="1987"/>
                  </a:lnTo>
                  <a:lnTo>
                    <a:pt x="1280" y="1941"/>
                  </a:lnTo>
                  <a:lnTo>
                    <a:pt x="1295" y="1889"/>
                  </a:lnTo>
                  <a:lnTo>
                    <a:pt x="1303" y="1834"/>
                  </a:lnTo>
                  <a:lnTo>
                    <a:pt x="1303" y="1805"/>
                  </a:lnTo>
                  <a:lnTo>
                    <a:pt x="1292" y="1806"/>
                  </a:lnTo>
                  <a:lnTo>
                    <a:pt x="1224" y="1806"/>
                  </a:lnTo>
                  <a:lnTo>
                    <a:pt x="1167" y="1798"/>
                  </a:lnTo>
                  <a:lnTo>
                    <a:pt x="1108" y="1779"/>
                  </a:lnTo>
                  <a:lnTo>
                    <a:pt x="1068" y="1754"/>
                  </a:lnTo>
                  <a:lnTo>
                    <a:pt x="1047" y="1732"/>
                  </a:lnTo>
                  <a:lnTo>
                    <a:pt x="1030" y="1705"/>
                  </a:lnTo>
                  <a:lnTo>
                    <a:pt x="1019" y="1670"/>
                  </a:lnTo>
                  <a:lnTo>
                    <a:pt x="1015" y="1630"/>
                  </a:lnTo>
                  <a:lnTo>
                    <a:pt x="1019" y="1583"/>
                  </a:lnTo>
                  <a:lnTo>
                    <a:pt x="1024" y="1556"/>
                  </a:lnTo>
                  <a:lnTo>
                    <a:pt x="1040" y="1485"/>
                  </a:lnTo>
                  <a:lnTo>
                    <a:pt x="1062" y="1328"/>
                  </a:lnTo>
                  <a:lnTo>
                    <a:pt x="1074" y="1158"/>
                  </a:lnTo>
                  <a:lnTo>
                    <a:pt x="1076" y="981"/>
                  </a:lnTo>
                  <a:lnTo>
                    <a:pt x="1067" y="714"/>
                  </a:lnTo>
                  <a:lnTo>
                    <a:pt x="1040" y="390"/>
                  </a:lnTo>
                  <a:lnTo>
                    <a:pt x="1024" y="258"/>
                  </a:lnTo>
                  <a:lnTo>
                    <a:pt x="1022" y="243"/>
                  </a:lnTo>
                  <a:lnTo>
                    <a:pt x="1014" y="214"/>
                  </a:lnTo>
                  <a:lnTo>
                    <a:pt x="991" y="177"/>
                  </a:lnTo>
                  <a:lnTo>
                    <a:pt x="945" y="132"/>
                  </a:lnTo>
                  <a:lnTo>
                    <a:pt x="883" y="96"/>
                  </a:lnTo>
                  <a:lnTo>
                    <a:pt x="810" y="67"/>
                  </a:lnTo>
                  <a:lnTo>
                    <a:pt x="727" y="44"/>
                  </a:lnTo>
                  <a:lnTo>
                    <a:pt x="592" y="19"/>
                  </a:lnTo>
                  <a:lnTo>
                    <a:pt x="404" y="3"/>
                  </a:lnTo>
                  <a:lnTo>
                    <a:pt x="228" y="0"/>
                  </a:lnTo>
                  <a:lnTo>
                    <a:pt x="32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053" y="3502"/>
              <a:ext cx="133" cy="84"/>
            </a:xfrm>
            <a:custGeom>
              <a:avLst/>
              <a:gdLst>
                <a:gd name="T0" fmla="*/ 0 w 532"/>
                <a:gd name="T1" fmla="*/ 335 h 335"/>
                <a:gd name="T2" fmla="*/ 0 w 532"/>
                <a:gd name="T3" fmla="*/ 0 h 335"/>
                <a:gd name="T4" fmla="*/ 17 w 532"/>
                <a:gd name="T5" fmla="*/ 0 h 335"/>
                <a:gd name="T6" fmla="*/ 123 w 532"/>
                <a:gd name="T7" fmla="*/ 7 h 335"/>
                <a:gd name="T8" fmla="*/ 216 w 532"/>
                <a:gd name="T9" fmla="*/ 21 h 335"/>
                <a:gd name="T10" fmla="*/ 315 w 532"/>
                <a:gd name="T11" fmla="*/ 48 h 335"/>
                <a:gd name="T12" fmla="*/ 386 w 532"/>
                <a:gd name="T13" fmla="*/ 80 h 335"/>
                <a:gd name="T14" fmla="*/ 429 w 532"/>
                <a:gd name="T15" fmla="*/ 107 h 335"/>
                <a:gd name="T16" fmla="*/ 466 w 532"/>
                <a:gd name="T17" fmla="*/ 140 h 335"/>
                <a:gd name="T18" fmla="*/ 497 w 532"/>
                <a:gd name="T19" fmla="*/ 179 h 335"/>
                <a:gd name="T20" fmla="*/ 519 w 532"/>
                <a:gd name="T21" fmla="*/ 224 h 335"/>
                <a:gd name="T22" fmla="*/ 531 w 532"/>
                <a:gd name="T23" fmla="*/ 277 h 335"/>
                <a:gd name="T24" fmla="*/ 532 w 532"/>
                <a:gd name="T25" fmla="*/ 306 h 335"/>
                <a:gd name="T26" fmla="*/ 0 w 532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2" h="335">
                  <a:moveTo>
                    <a:pt x="0" y="33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23" y="7"/>
                  </a:lnTo>
                  <a:lnTo>
                    <a:pt x="216" y="21"/>
                  </a:lnTo>
                  <a:lnTo>
                    <a:pt x="315" y="48"/>
                  </a:lnTo>
                  <a:lnTo>
                    <a:pt x="386" y="80"/>
                  </a:lnTo>
                  <a:lnTo>
                    <a:pt x="429" y="107"/>
                  </a:lnTo>
                  <a:lnTo>
                    <a:pt x="466" y="140"/>
                  </a:lnTo>
                  <a:lnTo>
                    <a:pt x="497" y="179"/>
                  </a:lnTo>
                  <a:lnTo>
                    <a:pt x="519" y="224"/>
                  </a:lnTo>
                  <a:lnTo>
                    <a:pt x="531" y="277"/>
                  </a:lnTo>
                  <a:lnTo>
                    <a:pt x="532" y="30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909" y="3502"/>
              <a:ext cx="133" cy="84"/>
            </a:xfrm>
            <a:custGeom>
              <a:avLst/>
              <a:gdLst>
                <a:gd name="T0" fmla="*/ 530 w 530"/>
                <a:gd name="T1" fmla="*/ 335 h 335"/>
                <a:gd name="T2" fmla="*/ 530 w 530"/>
                <a:gd name="T3" fmla="*/ 0 h 335"/>
                <a:gd name="T4" fmla="*/ 513 w 530"/>
                <a:gd name="T5" fmla="*/ 0 h 335"/>
                <a:gd name="T6" fmla="*/ 407 w 530"/>
                <a:gd name="T7" fmla="*/ 7 h 335"/>
                <a:gd name="T8" fmla="*/ 314 w 530"/>
                <a:gd name="T9" fmla="*/ 21 h 335"/>
                <a:gd name="T10" fmla="*/ 215 w 530"/>
                <a:gd name="T11" fmla="*/ 48 h 335"/>
                <a:gd name="T12" fmla="*/ 144 w 530"/>
                <a:gd name="T13" fmla="*/ 80 h 335"/>
                <a:gd name="T14" fmla="*/ 101 w 530"/>
                <a:gd name="T15" fmla="*/ 107 h 335"/>
                <a:gd name="T16" fmla="*/ 64 w 530"/>
                <a:gd name="T17" fmla="*/ 140 h 335"/>
                <a:gd name="T18" fmla="*/ 34 w 530"/>
                <a:gd name="T19" fmla="*/ 179 h 335"/>
                <a:gd name="T20" fmla="*/ 12 w 530"/>
                <a:gd name="T21" fmla="*/ 224 h 335"/>
                <a:gd name="T22" fmla="*/ 1 w 530"/>
                <a:gd name="T23" fmla="*/ 277 h 335"/>
                <a:gd name="T24" fmla="*/ 0 w 530"/>
                <a:gd name="T25" fmla="*/ 306 h 335"/>
                <a:gd name="T26" fmla="*/ 530 w 530"/>
                <a:gd name="T27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0" h="335">
                  <a:moveTo>
                    <a:pt x="530" y="335"/>
                  </a:moveTo>
                  <a:lnTo>
                    <a:pt x="530" y="0"/>
                  </a:lnTo>
                  <a:lnTo>
                    <a:pt x="513" y="0"/>
                  </a:lnTo>
                  <a:lnTo>
                    <a:pt x="407" y="7"/>
                  </a:lnTo>
                  <a:lnTo>
                    <a:pt x="314" y="21"/>
                  </a:lnTo>
                  <a:lnTo>
                    <a:pt x="215" y="48"/>
                  </a:lnTo>
                  <a:lnTo>
                    <a:pt x="144" y="80"/>
                  </a:lnTo>
                  <a:lnTo>
                    <a:pt x="101" y="107"/>
                  </a:lnTo>
                  <a:lnTo>
                    <a:pt x="64" y="140"/>
                  </a:lnTo>
                  <a:lnTo>
                    <a:pt x="34" y="179"/>
                  </a:lnTo>
                  <a:lnTo>
                    <a:pt x="12" y="224"/>
                  </a:lnTo>
                  <a:lnTo>
                    <a:pt x="1" y="277"/>
                  </a:lnTo>
                  <a:lnTo>
                    <a:pt x="0" y="306"/>
                  </a:lnTo>
                  <a:lnTo>
                    <a:pt x="530" y="335"/>
                  </a:lnTo>
                  <a:close/>
                </a:path>
              </a:pathLst>
            </a:custGeom>
            <a:solidFill>
              <a:srgbClr val="00B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995" y="3502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95" y="3502"/>
              <a:ext cx="105" cy="37"/>
            </a:xfrm>
            <a:custGeom>
              <a:avLst/>
              <a:gdLst>
                <a:gd name="T0" fmla="*/ 0 w 421"/>
                <a:gd name="T1" fmla="*/ 56 h 147"/>
                <a:gd name="T2" fmla="*/ 5 w 421"/>
                <a:gd name="T3" fmla="*/ 59 h 147"/>
                <a:gd name="T4" fmla="*/ 66 w 421"/>
                <a:gd name="T5" fmla="*/ 91 h 147"/>
                <a:gd name="T6" fmla="*/ 148 w 421"/>
                <a:gd name="T7" fmla="*/ 119 h 147"/>
                <a:gd name="T8" fmla="*/ 215 w 421"/>
                <a:gd name="T9" fmla="*/ 135 h 147"/>
                <a:gd name="T10" fmla="*/ 291 w 421"/>
                <a:gd name="T11" fmla="*/ 146 h 147"/>
                <a:gd name="T12" fmla="*/ 376 w 421"/>
                <a:gd name="T13" fmla="*/ 147 h 147"/>
                <a:gd name="T14" fmla="*/ 421 w 421"/>
                <a:gd name="T15" fmla="*/ 143 h 147"/>
                <a:gd name="T16" fmla="*/ 421 w 421"/>
                <a:gd name="T17" fmla="*/ 0 h 147"/>
                <a:gd name="T18" fmla="*/ 0 w 421"/>
                <a:gd name="T19" fmla="*/ 0 h 147"/>
                <a:gd name="T20" fmla="*/ 0 w 421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7">
                  <a:moveTo>
                    <a:pt x="0" y="56"/>
                  </a:moveTo>
                  <a:lnTo>
                    <a:pt x="5" y="59"/>
                  </a:lnTo>
                  <a:lnTo>
                    <a:pt x="66" y="91"/>
                  </a:lnTo>
                  <a:lnTo>
                    <a:pt x="148" y="119"/>
                  </a:lnTo>
                  <a:lnTo>
                    <a:pt x="215" y="135"/>
                  </a:lnTo>
                  <a:lnTo>
                    <a:pt x="291" y="146"/>
                  </a:lnTo>
                  <a:lnTo>
                    <a:pt x="376" y="147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3792" y="3261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59 h 470"/>
                <a:gd name="T16" fmla="*/ 227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59 h 470"/>
                <a:gd name="T24" fmla="*/ 107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8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8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7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7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201" y="3261"/>
              <a:ext cx="103" cy="117"/>
            </a:xfrm>
            <a:custGeom>
              <a:avLst/>
              <a:gdLst>
                <a:gd name="T0" fmla="*/ 411 w 411"/>
                <a:gd name="T1" fmla="*/ 235 h 470"/>
                <a:gd name="T2" fmla="*/ 411 w 411"/>
                <a:gd name="T3" fmla="*/ 259 h 470"/>
                <a:gd name="T4" fmla="*/ 402 w 411"/>
                <a:gd name="T5" fmla="*/ 305 h 470"/>
                <a:gd name="T6" fmla="*/ 387 w 411"/>
                <a:gd name="T7" fmla="*/ 347 h 470"/>
                <a:gd name="T8" fmla="*/ 364 w 411"/>
                <a:gd name="T9" fmla="*/ 385 h 470"/>
                <a:gd name="T10" fmla="*/ 336 w 411"/>
                <a:gd name="T11" fmla="*/ 416 h 470"/>
                <a:gd name="T12" fmla="*/ 304 w 411"/>
                <a:gd name="T13" fmla="*/ 442 h 470"/>
                <a:gd name="T14" fmla="*/ 267 w 411"/>
                <a:gd name="T15" fmla="*/ 459 h 470"/>
                <a:gd name="T16" fmla="*/ 227 w 411"/>
                <a:gd name="T17" fmla="*/ 469 h 470"/>
                <a:gd name="T18" fmla="*/ 205 w 411"/>
                <a:gd name="T19" fmla="*/ 470 h 470"/>
                <a:gd name="T20" fmla="*/ 185 w 411"/>
                <a:gd name="T21" fmla="*/ 469 h 470"/>
                <a:gd name="T22" fmla="*/ 144 w 411"/>
                <a:gd name="T23" fmla="*/ 459 h 470"/>
                <a:gd name="T24" fmla="*/ 107 w 411"/>
                <a:gd name="T25" fmla="*/ 442 h 470"/>
                <a:gd name="T26" fmla="*/ 74 w 411"/>
                <a:gd name="T27" fmla="*/ 416 h 470"/>
                <a:gd name="T28" fmla="*/ 46 w 411"/>
                <a:gd name="T29" fmla="*/ 385 h 470"/>
                <a:gd name="T30" fmla="*/ 24 w 411"/>
                <a:gd name="T31" fmla="*/ 347 h 470"/>
                <a:gd name="T32" fmla="*/ 8 w 411"/>
                <a:gd name="T33" fmla="*/ 305 h 470"/>
                <a:gd name="T34" fmla="*/ 1 w 411"/>
                <a:gd name="T35" fmla="*/ 259 h 470"/>
                <a:gd name="T36" fmla="*/ 0 w 411"/>
                <a:gd name="T37" fmla="*/ 235 h 470"/>
                <a:gd name="T38" fmla="*/ 1 w 411"/>
                <a:gd name="T39" fmla="*/ 210 h 470"/>
                <a:gd name="T40" fmla="*/ 8 w 411"/>
                <a:gd name="T41" fmla="*/ 165 h 470"/>
                <a:gd name="T42" fmla="*/ 24 w 411"/>
                <a:gd name="T43" fmla="*/ 123 h 470"/>
                <a:gd name="T44" fmla="*/ 46 w 411"/>
                <a:gd name="T45" fmla="*/ 85 h 470"/>
                <a:gd name="T46" fmla="*/ 74 w 411"/>
                <a:gd name="T47" fmla="*/ 53 h 470"/>
                <a:gd name="T48" fmla="*/ 107 w 411"/>
                <a:gd name="T49" fmla="*/ 28 h 470"/>
                <a:gd name="T50" fmla="*/ 144 w 411"/>
                <a:gd name="T51" fmla="*/ 10 h 470"/>
                <a:gd name="T52" fmla="*/ 185 w 411"/>
                <a:gd name="T53" fmla="*/ 0 h 470"/>
                <a:gd name="T54" fmla="*/ 205 w 411"/>
                <a:gd name="T55" fmla="*/ 0 h 470"/>
                <a:gd name="T56" fmla="*/ 227 w 411"/>
                <a:gd name="T57" fmla="*/ 0 h 470"/>
                <a:gd name="T58" fmla="*/ 267 w 411"/>
                <a:gd name="T59" fmla="*/ 10 h 470"/>
                <a:gd name="T60" fmla="*/ 304 w 411"/>
                <a:gd name="T61" fmla="*/ 28 h 470"/>
                <a:gd name="T62" fmla="*/ 336 w 411"/>
                <a:gd name="T63" fmla="*/ 53 h 470"/>
                <a:gd name="T64" fmla="*/ 364 w 411"/>
                <a:gd name="T65" fmla="*/ 85 h 470"/>
                <a:gd name="T66" fmla="*/ 387 w 411"/>
                <a:gd name="T67" fmla="*/ 123 h 470"/>
                <a:gd name="T68" fmla="*/ 402 w 411"/>
                <a:gd name="T69" fmla="*/ 165 h 470"/>
                <a:gd name="T70" fmla="*/ 411 w 411"/>
                <a:gd name="T71" fmla="*/ 210 h 470"/>
                <a:gd name="T72" fmla="*/ 411 w 411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1" h="470">
                  <a:moveTo>
                    <a:pt x="411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4" y="442"/>
                  </a:lnTo>
                  <a:lnTo>
                    <a:pt x="267" y="459"/>
                  </a:lnTo>
                  <a:lnTo>
                    <a:pt x="227" y="469"/>
                  </a:lnTo>
                  <a:lnTo>
                    <a:pt x="205" y="470"/>
                  </a:lnTo>
                  <a:lnTo>
                    <a:pt x="185" y="469"/>
                  </a:lnTo>
                  <a:lnTo>
                    <a:pt x="144" y="459"/>
                  </a:lnTo>
                  <a:lnTo>
                    <a:pt x="107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8" y="305"/>
                  </a:lnTo>
                  <a:lnTo>
                    <a:pt x="1" y="259"/>
                  </a:lnTo>
                  <a:lnTo>
                    <a:pt x="0" y="235"/>
                  </a:lnTo>
                  <a:lnTo>
                    <a:pt x="1" y="210"/>
                  </a:lnTo>
                  <a:lnTo>
                    <a:pt x="8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7" y="28"/>
                  </a:lnTo>
                  <a:lnTo>
                    <a:pt x="144" y="10"/>
                  </a:lnTo>
                  <a:lnTo>
                    <a:pt x="185" y="0"/>
                  </a:lnTo>
                  <a:lnTo>
                    <a:pt x="205" y="0"/>
                  </a:lnTo>
                  <a:lnTo>
                    <a:pt x="227" y="0"/>
                  </a:lnTo>
                  <a:lnTo>
                    <a:pt x="267" y="10"/>
                  </a:lnTo>
                  <a:lnTo>
                    <a:pt x="304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1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3843" y="3057"/>
              <a:ext cx="409" cy="464"/>
            </a:xfrm>
            <a:custGeom>
              <a:avLst/>
              <a:gdLst>
                <a:gd name="T0" fmla="*/ 1636 w 1637"/>
                <a:gd name="T1" fmla="*/ 567 h 1857"/>
                <a:gd name="T2" fmla="*/ 1618 w 1637"/>
                <a:gd name="T3" fmla="*/ 444 h 1857"/>
                <a:gd name="T4" fmla="*/ 1576 w 1637"/>
                <a:gd name="T5" fmla="*/ 333 h 1857"/>
                <a:gd name="T6" fmla="*/ 1508 w 1637"/>
                <a:gd name="T7" fmla="*/ 234 h 1857"/>
                <a:gd name="T8" fmla="*/ 1413 w 1637"/>
                <a:gd name="T9" fmla="*/ 150 h 1857"/>
                <a:gd name="T10" fmla="*/ 1293 w 1637"/>
                <a:gd name="T11" fmla="*/ 83 h 1857"/>
                <a:gd name="T12" fmla="*/ 1146 w 1637"/>
                <a:gd name="T13" fmla="*/ 35 h 1857"/>
                <a:gd name="T14" fmla="*/ 969 w 1637"/>
                <a:gd name="T15" fmla="*/ 5 h 1857"/>
                <a:gd name="T16" fmla="*/ 819 w 1637"/>
                <a:gd name="T17" fmla="*/ 0 h 1857"/>
                <a:gd name="T18" fmla="*/ 668 w 1637"/>
                <a:gd name="T19" fmla="*/ 5 h 1857"/>
                <a:gd name="T20" fmla="*/ 492 w 1637"/>
                <a:gd name="T21" fmla="*/ 35 h 1857"/>
                <a:gd name="T22" fmla="*/ 344 w 1637"/>
                <a:gd name="T23" fmla="*/ 83 h 1857"/>
                <a:gd name="T24" fmla="*/ 224 w 1637"/>
                <a:gd name="T25" fmla="*/ 150 h 1857"/>
                <a:gd name="T26" fmla="*/ 130 w 1637"/>
                <a:gd name="T27" fmla="*/ 234 h 1857"/>
                <a:gd name="T28" fmla="*/ 61 w 1637"/>
                <a:gd name="T29" fmla="*/ 333 h 1857"/>
                <a:gd name="T30" fmla="*/ 19 w 1637"/>
                <a:gd name="T31" fmla="*/ 444 h 1857"/>
                <a:gd name="T32" fmla="*/ 1 w 1637"/>
                <a:gd name="T33" fmla="*/ 567 h 1857"/>
                <a:gd name="T34" fmla="*/ 0 w 1637"/>
                <a:gd name="T35" fmla="*/ 668 h 1857"/>
                <a:gd name="T36" fmla="*/ 9 w 1637"/>
                <a:gd name="T37" fmla="*/ 992 h 1857"/>
                <a:gd name="T38" fmla="*/ 38 w 1637"/>
                <a:gd name="T39" fmla="*/ 1202 h 1857"/>
                <a:gd name="T40" fmla="*/ 100 w 1637"/>
                <a:gd name="T41" fmla="*/ 1408 h 1857"/>
                <a:gd name="T42" fmla="*/ 205 w 1637"/>
                <a:gd name="T43" fmla="*/ 1594 h 1857"/>
                <a:gd name="T44" fmla="*/ 343 w 1637"/>
                <a:gd name="T45" fmla="*/ 1725 h 1857"/>
                <a:gd name="T46" fmla="*/ 444 w 1637"/>
                <a:gd name="T47" fmla="*/ 1783 h 1857"/>
                <a:gd name="T48" fmla="*/ 563 w 1637"/>
                <a:gd name="T49" fmla="*/ 1827 h 1857"/>
                <a:gd name="T50" fmla="*/ 701 w 1637"/>
                <a:gd name="T51" fmla="*/ 1851 h 1857"/>
                <a:gd name="T52" fmla="*/ 819 w 1637"/>
                <a:gd name="T53" fmla="*/ 1857 h 1857"/>
                <a:gd name="T54" fmla="*/ 936 w 1637"/>
                <a:gd name="T55" fmla="*/ 1851 h 1857"/>
                <a:gd name="T56" fmla="*/ 1075 w 1637"/>
                <a:gd name="T57" fmla="*/ 1827 h 1857"/>
                <a:gd name="T58" fmla="*/ 1193 w 1637"/>
                <a:gd name="T59" fmla="*/ 1783 h 1857"/>
                <a:gd name="T60" fmla="*/ 1294 w 1637"/>
                <a:gd name="T61" fmla="*/ 1725 h 1857"/>
                <a:gd name="T62" fmla="*/ 1432 w 1637"/>
                <a:gd name="T63" fmla="*/ 1594 h 1857"/>
                <a:gd name="T64" fmla="*/ 1538 w 1637"/>
                <a:gd name="T65" fmla="*/ 1408 h 1857"/>
                <a:gd name="T66" fmla="*/ 1600 w 1637"/>
                <a:gd name="T67" fmla="*/ 1202 h 1857"/>
                <a:gd name="T68" fmla="*/ 1629 w 1637"/>
                <a:gd name="T69" fmla="*/ 992 h 1857"/>
                <a:gd name="T70" fmla="*/ 1637 w 1637"/>
                <a:gd name="T71" fmla="*/ 668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7" h="1857">
                  <a:moveTo>
                    <a:pt x="1636" y="599"/>
                  </a:moveTo>
                  <a:lnTo>
                    <a:pt x="1636" y="567"/>
                  </a:lnTo>
                  <a:lnTo>
                    <a:pt x="1630" y="504"/>
                  </a:lnTo>
                  <a:lnTo>
                    <a:pt x="1618" y="444"/>
                  </a:lnTo>
                  <a:lnTo>
                    <a:pt x="1600" y="387"/>
                  </a:lnTo>
                  <a:lnTo>
                    <a:pt x="1576" y="333"/>
                  </a:lnTo>
                  <a:lnTo>
                    <a:pt x="1545" y="281"/>
                  </a:lnTo>
                  <a:lnTo>
                    <a:pt x="1508" y="234"/>
                  </a:lnTo>
                  <a:lnTo>
                    <a:pt x="1464" y="190"/>
                  </a:lnTo>
                  <a:lnTo>
                    <a:pt x="1413" y="150"/>
                  </a:lnTo>
                  <a:lnTo>
                    <a:pt x="1356" y="114"/>
                  </a:lnTo>
                  <a:lnTo>
                    <a:pt x="1293" y="83"/>
                  </a:lnTo>
                  <a:lnTo>
                    <a:pt x="1223" y="56"/>
                  </a:lnTo>
                  <a:lnTo>
                    <a:pt x="1146" y="35"/>
                  </a:lnTo>
                  <a:lnTo>
                    <a:pt x="1061" y="17"/>
                  </a:lnTo>
                  <a:lnTo>
                    <a:pt x="969" y="5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6" y="0"/>
                  </a:lnTo>
                  <a:lnTo>
                    <a:pt x="668" y="5"/>
                  </a:lnTo>
                  <a:lnTo>
                    <a:pt x="577" y="17"/>
                  </a:lnTo>
                  <a:lnTo>
                    <a:pt x="492" y="35"/>
                  </a:lnTo>
                  <a:lnTo>
                    <a:pt x="414" y="56"/>
                  </a:lnTo>
                  <a:lnTo>
                    <a:pt x="344" y="83"/>
                  </a:lnTo>
                  <a:lnTo>
                    <a:pt x="281" y="114"/>
                  </a:lnTo>
                  <a:lnTo>
                    <a:pt x="224" y="150"/>
                  </a:lnTo>
                  <a:lnTo>
                    <a:pt x="173" y="190"/>
                  </a:lnTo>
                  <a:lnTo>
                    <a:pt x="130" y="234"/>
                  </a:lnTo>
                  <a:lnTo>
                    <a:pt x="93" y="281"/>
                  </a:lnTo>
                  <a:lnTo>
                    <a:pt x="61" y="333"/>
                  </a:lnTo>
                  <a:lnTo>
                    <a:pt x="38" y="387"/>
                  </a:lnTo>
                  <a:lnTo>
                    <a:pt x="19" y="444"/>
                  </a:lnTo>
                  <a:lnTo>
                    <a:pt x="8" y="504"/>
                  </a:lnTo>
                  <a:lnTo>
                    <a:pt x="1" y="567"/>
                  </a:lnTo>
                  <a:lnTo>
                    <a:pt x="1" y="599"/>
                  </a:lnTo>
                  <a:lnTo>
                    <a:pt x="0" y="668"/>
                  </a:lnTo>
                  <a:lnTo>
                    <a:pt x="1" y="842"/>
                  </a:lnTo>
                  <a:lnTo>
                    <a:pt x="9" y="992"/>
                  </a:lnTo>
                  <a:lnTo>
                    <a:pt x="20" y="1096"/>
                  </a:lnTo>
                  <a:lnTo>
                    <a:pt x="38" y="1202"/>
                  </a:lnTo>
                  <a:lnTo>
                    <a:pt x="64" y="1306"/>
                  </a:lnTo>
                  <a:lnTo>
                    <a:pt x="100" y="1408"/>
                  </a:lnTo>
                  <a:lnTo>
                    <a:pt x="146" y="1505"/>
                  </a:lnTo>
                  <a:lnTo>
                    <a:pt x="205" y="1594"/>
                  </a:lnTo>
                  <a:lnTo>
                    <a:pt x="279" y="1674"/>
                  </a:lnTo>
                  <a:lnTo>
                    <a:pt x="343" y="1725"/>
                  </a:lnTo>
                  <a:lnTo>
                    <a:pt x="392" y="1757"/>
                  </a:lnTo>
                  <a:lnTo>
                    <a:pt x="444" y="1783"/>
                  </a:lnTo>
                  <a:lnTo>
                    <a:pt x="501" y="1807"/>
                  </a:lnTo>
                  <a:lnTo>
                    <a:pt x="563" y="1827"/>
                  </a:lnTo>
                  <a:lnTo>
                    <a:pt x="629" y="1841"/>
                  </a:lnTo>
                  <a:lnTo>
                    <a:pt x="701" y="1851"/>
                  </a:lnTo>
                  <a:lnTo>
                    <a:pt x="778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6" y="1851"/>
                  </a:lnTo>
                  <a:lnTo>
                    <a:pt x="1008" y="1841"/>
                  </a:lnTo>
                  <a:lnTo>
                    <a:pt x="1075" y="1827"/>
                  </a:lnTo>
                  <a:lnTo>
                    <a:pt x="1136" y="1807"/>
                  </a:lnTo>
                  <a:lnTo>
                    <a:pt x="1193" y="1783"/>
                  </a:lnTo>
                  <a:lnTo>
                    <a:pt x="1246" y="1757"/>
                  </a:lnTo>
                  <a:lnTo>
                    <a:pt x="1294" y="1725"/>
                  </a:lnTo>
                  <a:lnTo>
                    <a:pt x="1360" y="1674"/>
                  </a:lnTo>
                  <a:lnTo>
                    <a:pt x="1432" y="1594"/>
                  </a:lnTo>
                  <a:lnTo>
                    <a:pt x="1491" y="1505"/>
                  </a:lnTo>
                  <a:lnTo>
                    <a:pt x="1538" y="1408"/>
                  </a:lnTo>
                  <a:lnTo>
                    <a:pt x="1574" y="1306"/>
                  </a:lnTo>
                  <a:lnTo>
                    <a:pt x="1600" y="1202"/>
                  </a:lnTo>
                  <a:lnTo>
                    <a:pt x="1618" y="1096"/>
                  </a:lnTo>
                  <a:lnTo>
                    <a:pt x="1629" y="992"/>
                  </a:lnTo>
                  <a:lnTo>
                    <a:pt x="1637" y="842"/>
                  </a:lnTo>
                  <a:lnTo>
                    <a:pt x="1637" y="668"/>
                  </a:lnTo>
                  <a:lnTo>
                    <a:pt x="1636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926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90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3 w 178"/>
                <a:gd name="T19" fmla="*/ 117 h 195"/>
                <a:gd name="T20" fmla="*/ 0 w 178"/>
                <a:gd name="T21" fmla="*/ 98 h 195"/>
                <a:gd name="T22" fmla="*/ 3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90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90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3" y="117"/>
                  </a:lnTo>
                  <a:lnTo>
                    <a:pt x="0" y="98"/>
                  </a:lnTo>
                  <a:lnTo>
                    <a:pt x="3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90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932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8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2 w 53"/>
                <a:gd name="T11" fmla="*/ 38 h 53"/>
                <a:gd name="T12" fmla="*/ 0 w 53"/>
                <a:gd name="T13" fmla="*/ 27 h 53"/>
                <a:gd name="T14" fmla="*/ 2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8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911" y="3231"/>
              <a:ext cx="72" cy="24"/>
            </a:xfrm>
            <a:custGeom>
              <a:avLst/>
              <a:gdLst>
                <a:gd name="T0" fmla="*/ 9 w 289"/>
                <a:gd name="T1" fmla="*/ 88 h 97"/>
                <a:gd name="T2" fmla="*/ 17 w 289"/>
                <a:gd name="T3" fmla="*/ 90 h 97"/>
                <a:gd name="T4" fmla="*/ 36 w 289"/>
                <a:gd name="T5" fmla="*/ 90 h 97"/>
                <a:gd name="T6" fmla="*/ 69 w 289"/>
                <a:gd name="T7" fmla="*/ 81 h 97"/>
                <a:gd name="T8" fmla="*/ 131 w 289"/>
                <a:gd name="T9" fmla="*/ 70 h 97"/>
                <a:gd name="T10" fmla="*/ 194 w 289"/>
                <a:gd name="T11" fmla="*/ 73 h 97"/>
                <a:gd name="T12" fmla="*/ 243 w 289"/>
                <a:gd name="T13" fmla="*/ 85 h 97"/>
                <a:gd name="T14" fmla="*/ 272 w 289"/>
                <a:gd name="T15" fmla="*/ 95 h 97"/>
                <a:gd name="T16" fmla="*/ 276 w 289"/>
                <a:gd name="T17" fmla="*/ 97 h 97"/>
                <a:gd name="T18" fmla="*/ 285 w 289"/>
                <a:gd name="T19" fmla="*/ 91 h 97"/>
                <a:gd name="T20" fmla="*/ 289 w 289"/>
                <a:gd name="T21" fmla="*/ 78 h 97"/>
                <a:gd name="T22" fmla="*/ 288 w 289"/>
                <a:gd name="T23" fmla="*/ 61 h 97"/>
                <a:gd name="T24" fmla="*/ 279 w 289"/>
                <a:gd name="T25" fmla="*/ 42 h 97"/>
                <a:gd name="T26" fmla="*/ 258 w 289"/>
                <a:gd name="T27" fmla="*/ 23 h 97"/>
                <a:gd name="T28" fmla="*/ 227 w 289"/>
                <a:gd name="T29" fmla="*/ 8 h 97"/>
                <a:gd name="T30" fmla="*/ 181 w 289"/>
                <a:gd name="T31" fmla="*/ 0 h 97"/>
                <a:gd name="T32" fmla="*/ 152 w 289"/>
                <a:gd name="T33" fmla="*/ 0 h 97"/>
                <a:gd name="T34" fmla="*/ 126 w 289"/>
                <a:gd name="T35" fmla="*/ 0 h 97"/>
                <a:gd name="T36" fmla="*/ 83 w 289"/>
                <a:gd name="T37" fmla="*/ 6 h 97"/>
                <a:gd name="T38" fmla="*/ 50 w 289"/>
                <a:gd name="T39" fmla="*/ 18 h 97"/>
                <a:gd name="T40" fmla="*/ 26 w 289"/>
                <a:gd name="T41" fmla="*/ 32 h 97"/>
                <a:gd name="T42" fmla="*/ 10 w 289"/>
                <a:gd name="T43" fmla="*/ 48 h 97"/>
                <a:gd name="T44" fmla="*/ 1 w 289"/>
                <a:gd name="T45" fmla="*/ 63 h 97"/>
                <a:gd name="T46" fmla="*/ 0 w 289"/>
                <a:gd name="T47" fmla="*/ 76 h 97"/>
                <a:gd name="T48" fmla="*/ 4 w 289"/>
                <a:gd name="T49" fmla="*/ 86 h 97"/>
                <a:gd name="T50" fmla="*/ 9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9" y="88"/>
                  </a:moveTo>
                  <a:lnTo>
                    <a:pt x="17" y="90"/>
                  </a:lnTo>
                  <a:lnTo>
                    <a:pt x="36" y="90"/>
                  </a:lnTo>
                  <a:lnTo>
                    <a:pt x="69" y="81"/>
                  </a:lnTo>
                  <a:lnTo>
                    <a:pt x="131" y="70"/>
                  </a:lnTo>
                  <a:lnTo>
                    <a:pt x="194" y="73"/>
                  </a:lnTo>
                  <a:lnTo>
                    <a:pt x="243" y="85"/>
                  </a:lnTo>
                  <a:lnTo>
                    <a:pt x="272" y="95"/>
                  </a:lnTo>
                  <a:lnTo>
                    <a:pt x="276" y="97"/>
                  </a:lnTo>
                  <a:lnTo>
                    <a:pt x="285" y="91"/>
                  </a:lnTo>
                  <a:lnTo>
                    <a:pt x="289" y="78"/>
                  </a:lnTo>
                  <a:lnTo>
                    <a:pt x="288" y="61"/>
                  </a:lnTo>
                  <a:lnTo>
                    <a:pt x="279" y="42"/>
                  </a:lnTo>
                  <a:lnTo>
                    <a:pt x="258" y="23"/>
                  </a:lnTo>
                  <a:lnTo>
                    <a:pt x="227" y="8"/>
                  </a:lnTo>
                  <a:lnTo>
                    <a:pt x="181" y="0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6"/>
                  </a:lnTo>
                  <a:lnTo>
                    <a:pt x="50" y="18"/>
                  </a:lnTo>
                  <a:lnTo>
                    <a:pt x="26" y="32"/>
                  </a:lnTo>
                  <a:lnTo>
                    <a:pt x="10" y="48"/>
                  </a:lnTo>
                  <a:lnTo>
                    <a:pt x="1" y="63"/>
                  </a:lnTo>
                  <a:lnTo>
                    <a:pt x="0" y="76"/>
                  </a:lnTo>
                  <a:lnTo>
                    <a:pt x="4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128" y="3281"/>
              <a:ext cx="44" cy="48"/>
            </a:xfrm>
            <a:custGeom>
              <a:avLst/>
              <a:gdLst>
                <a:gd name="T0" fmla="*/ 178 w 178"/>
                <a:gd name="T1" fmla="*/ 98 h 195"/>
                <a:gd name="T2" fmla="*/ 177 w 178"/>
                <a:gd name="T3" fmla="*/ 117 h 195"/>
                <a:gd name="T4" fmla="*/ 163 w 178"/>
                <a:gd name="T5" fmla="*/ 152 h 195"/>
                <a:gd name="T6" fmla="*/ 139 w 178"/>
                <a:gd name="T7" fmla="*/ 179 h 195"/>
                <a:gd name="T8" fmla="*/ 107 w 178"/>
                <a:gd name="T9" fmla="*/ 193 h 195"/>
                <a:gd name="T10" fmla="*/ 89 w 178"/>
                <a:gd name="T11" fmla="*/ 195 h 195"/>
                <a:gd name="T12" fmla="*/ 71 w 178"/>
                <a:gd name="T13" fmla="*/ 193 h 195"/>
                <a:gd name="T14" fmla="*/ 39 w 178"/>
                <a:gd name="T15" fmla="*/ 179 h 195"/>
                <a:gd name="T16" fmla="*/ 15 w 178"/>
                <a:gd name="T17" fmla="*/ 152 h 195"/>
                <a:gd name="T18" fmla="*/ 1 w 178"/>
                <a:gd name="T19" fmla="*/ 117 h 195"/>
                <a:gd name="T20" fmla="*/ 0 w 178"/>
                <a:gd name="T21" fmla="*/ 98 h 195"/>
                <a:gd name="T22" fmla="*/ 1 w 178"/>
                <a:gd name="T23" fmla="*/ 77 h 195"/>
                <a:gd name="T24" fmla="*/ 15 w 178"/>
                <a:gd name="T25" fmla="*/ 43 h 195"/>
                <a:gd name="T26" fmla="*/ 39 w 178"/>
                <a:gd name="T27" fmla="*/ 16 h 195"/>
                <a:gd name="T28" fmla="*/ 71 w 178"/>
                <a:gd name="T29" fmla="*/ 2 h 195"/>
                <a:gd name="T30" fmla="*/ 89 w 178"/>
                <a:gd name="T31" fmla="*/ 0 h 195"/>
                <a:gd name="T32" fmla="*/ 107 w 178"/>
                <a:gd name="T33" fmla="*/ 2 h 195"/>
                <a:gd name="T34" fmla="*/ 139 w 178"/>
                <a:gd name="T35" fmla="*/ 16 h 195"/>
                <a:gd name="T36" fmla="*/ 163 w 178"/>
                <a:gd name="T37" fmla="*/ 43 h 195"/>
                <a:gd name="T38" fmla="*/ 177 w 178"/>
                <a:gd name="T39" fmla="*/ 77 h 195"/>
                <a:gd name="T40" fmla="*/ 178 w 178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" h="195">
                  <a:moveTo>
                    <a:pt x="178" y="98"/>
                  </a:moveTo>
                  <a:lnTo>
                    <a:pt x="177" y="117"/>
                  </a:lnTo>
                  <a:lnTo>
                    <a:pt x="163" y="152"/>
                  </a:lnTo>
                  <a:lnTo>
                    <a:pt x="139" y="179"/>
                  </a:lnTo>
                  <a:lnTo>
                    <a:pt x="107" y="193"/>
                  </a:lnTo>
                  <a:lnTo>
                    <a:pt x="89" y="195"/>
                  </a:lnTo>
                  <a:lnTo>
                    <a:pt x="71" y="193"/>
                  </a:lnTo>
                  <a:lnTo>
                    <a:pt x="39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7"/>
                  </a:lnTo>
                  <a:lnTo>
                    <a:pt x="15" y="43"/>
                  </a:lnTo>
                  <a:lnTo>
                    <a:pt x="39" y="16"/>
                  </a:lnTo>
                  <a:lnTo>
                    <a:pt x="71" y="2"/>
                  </a:lnTo>
                  <a:lnTo>
                    <a:pt x="89" y="0"/>
                  </a:lnTo>
                  <a:lnTo>
                    <a:pt x="107" y="2"/>
                  </a:lnTo>
                  <a:lnTo>
                    <a:pt x="139" y="16"/>
                  </a:lnTo>
                  <a:lnTo>
                    <a:pt x="163" y="43"/>
                  </a:lnTo>
                  <a:lnTo>
                    <a:pt x="177" y="77"/>
                  </a:lnTo>
                  <a:lnTo>
                    <a:pt x="178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4134" y="3288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1 w 53"/>
                <a:gd name="T3" fmla="*/ 38 h 53"/>
                <a:gd name="T4" fmla="*/ 37 w 53"/>
                <a:gd name="T5" fmla="*/ 52 h 53"/>
                <a:gd name="T6" fmla="*/ 27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7 w 53"/>
                <a:gd name="T19" fmla="*/ 0 h 53"/>
                <a:gd name="T20" fmla="*/ 37 w 53"/>
                <a:gd name="T21" fmla="*/ 2 h 53"/>
                <a:gd name="T22" fmla="*/ 51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7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4112" y="3231"/>
              <a:ext cx="73" cy="24"/>
            </a:xfrm>
            <a:custGeom>
              <a:avLst/>
              <a:gdLst>
                <a:gd name="T0" fmla="*/ 281 w 289"/>
                <a:gd name="T1" fmla="*/ 88 h 97"/>
                <a:gd name="T2" fmla="*/ 273 w 289"/>
                <a:gd name="T3" fmla="*/ 90 h 97"/>
                <a:gd name="T4" fmla="*/ 254 w 289"/>
                <a:gd name="T5" fmla="*/ 90 h 97"/>
                <a:gd name="T6" fmla="*/ 220 w 289"/>
                <a:gd name="T7" fmla="*/ 81 h 97"/>
                <a:gd name="T8" fmla="*/ 158 w 289"/>
                <a:gd name="T9" fmla="*/ 70 h 97"/>
                <a:gd name="T10" fmla="*/ 96 w 289"/>
                <a:gd name="T11" fmla="*/ 73 h 97"/>
                <a:gd name="T12" fmla="*/ 46 w 289"/>
                <a:gd name="T13" fmla="*/ 85 h 97"/>
                <a:gd name="T14" fmla="*/ 18 w 289"/>
                <a:gd name="T15" fmla="*/ 95 h 97"/>
                <a:gd name="T16" fmla="*/ 13 w 289"/>
                <a:gd name="T17" fmla="*/ 97 h 97"/>
                <a:gd name="T18" fmla="*/ 4 w 289"/>
                <a:gd name="T19" fmla="*/ 91 h 97"/>
                <a:gd name="T20" fmla="*/ 0 w 289"/>
                <a:gd name="T21" fmla="*/ 78 h 97"/>
                <a:gd name="T22" fmla="*/ 1 w 289"/>
                <a:gd name="T23" fmla="*/ 61 h 97"/>
                <a:gd name="T24" fmla="*/ 11 w 289"/>
                <a:gd name="T25" fmla="*/ 42 h 97"/>
                <a:gd name="T26" fmla="*/ 31 w 289"/>
                <a:gd name="T27" fmla="*/ 23 h 97"/>
                <a:gd name="T28" fmla="*/ 62 w 289"/>
                <a:gd name="T29" fmla="*/ 8 h 97"/>
                <a:gd name="T30" fmla="*/ 108 w 289"/>
                <a:gd name="T31" fmla="*/ 0 h 97"/>
                <a:gd name="T32" fmla="*/ 138 w 289"/>
                <a:gd name="T33" fmla="*/ 0 h 97"/>
                <a:gd name="T34" fmla="*/ 163 w 289"/>
                <a:gd name="T35" fmla="*/ 0 h 97"/>
                <a:gd name="T36" fmla="*/ 206 w 289"/>
                <a:gd name="T37" fmla="*/ 6 h 97"/>
                <a:gd name="T38" fmla="*/ 240 w 289"/>
                <a:gd name="T39" fmla="*/ 18 h 97"/>
                <a:gd name="T40" fmla="*/ 263 w 289"/>
                <a:gd name="T41" fmla="*/ 32 h 97"/>
                <a:gd name="T42" fmla="*/ 280 w 289"/>
                <a:gd name="T43" fmla="*/ 48 h 97"/>
                <a:gd name="T44" fmla="*/ 288 w 289"/>
                <a:gd name="T45" fmla="*/ 63 h 97"/>
                <a:gd name="T46" fmla="*/ 289 w 289"/>
                <a:gd name="T47" fmla="*/ 76 h 97"/>
                <a:gd name="T48" fmla="*/ 285 w 289"/>
                <a:gd name="T49" fmla="*/ 86 h 97"/>
                <a:gd name="T50" fmla="*/ 281 w 289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97">
                  <a:moveTo>
                    <a:pt x="281" y="88"/>
                  </a:moveTo>
                  <a:lnTo>
                    <a:pt x="273" y="90"/>
                  </a:lnTo>
                  <a:lnTo>
                    <a:pt x="254" y="90"/>
                  </a:lnTo>
                  <a:lnTo>
                    <a:pt x="220" y="81"/>
                  </a:lnTo>
                  <a:lnTo>
                    <a:pt x="158" y="70"/>
                  </a:lnTo>
                  <a:lnTo>
                    <a:pt x="96" y="73"/>
                  </a:lnTo>
                  <a:lnTo>
                    <a:pt x="46" y="85"/>
                  </a:lnTo>
                  <a:lnTo>
                    <a:pt x="18" y="95"/>
                  </a:lnTo>
                  <a:lnTo>
                    <a:pt x="13" y="97"/>
                  </a:lnTo>
                  <a:lnTo>
                    <a:pt x="4" y="91"/>
                  </a:lnTo>
                  <a:lnTo>
                    <a:pt x="0" y="78"/>
                  </a:lnTo>
                  <a:lnTo>
                    <a:pt x="1" y="61"/>
                  </a:lnTo>
                  <a:lnTo>
                    <a:pt x="11" y="42"/>
                  </a:lnTo>
                  <a:lnTo>
                    <a:pt x="31" y="23"/>
                  </a:lnTo>
                  <a:lnTo>
                    <a:pt x="62" y="8"/>
                  </a:lnTo>
                  <a:lnTo>
                    <a:pt x="108" y="0"/>
                  </a:lnTo>
                  <a:lnTo>
                    <a:pt x="138" y="0"/>
                  </a:lnTo>
                  <a:lnTo>
                    <a:pt x="163" y="0"/>
                  </a:lnTo>
                  <a:lnTo>
                    <a:pt x="206" y="6"/>
                  </a:lnTo>
                  <a:lnTo>
                    <a:pt x="240" y="18"/>
                  </a:lnTo>
                  <a:lnTo>
                    <a:pt x="263" y="32"/>
                  </a:lnTo>
                  <a:lnTo>
                    <a:pt x="280" y="48"/>
                  </a:lnTo>
                  <a:lnTo>
                    <a:pt x="288" y="63"/>
                  </a:lnTo>
                  <a:lnTo>
                    <a:pt x="289" y="76"/>
                  </a:lnTo>
                  <a:lnTo>
                    <a:pt x="285" y="86"/>
                  </a:lnTo>
                  <a:lnTo>
                    <a:pt x="281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4013" y="3380"/>
              <a:ext cx="70" cy="25"/>
            </a:xfrm>
            <a:custGeom>
              <a:avLst/>
              <a:gdLst>
                <a:gd name="T0" fmla="*/ 140 w 279"/>
                <a:gd name="T1" fmla="*/ 43 h 100"/>
                <a:gd name="T2" fmla="*/ 108 w 279"/>
                <a:gd name="T3" fmla="*/ 41 h 100"/>
                <a:gd name="T4" fmla="*/ 56 w 279"/>
                <a:gd name="T5" fmla="*/ 24 h 100"/>
                <a:gd name="T6" fmla="*/ 20 w 279"/>
                <a:gd name="T7" fmla="*/ 6 h 100"/>
                <a:gd name="T8" fmla="*/ 5 w 279"/>
                <a:gd name="T9" fmla="*/ 0 h 100"/>
                <a:gd name="T10" fmla="*/ 0 w 279"/>
                <a:gd name="T11" fmla="*/ 3 h 100"/>
                <a:gd name="T12" fmla="*/ 0 w 279"/>
                <a:gd name="T13" fmla="*/ 9 h 100"/>
                <a:gd name="T14" fmla="*/ 0 w 279"/>
                <a:gd name="T15" fmla="*/ 22 h 100"/>
                <a:gd name="T16" fmla="*/ 13 w 279"/>
                <a:gd name="T17" fmla="*/ 52 h 100"/>
                <a:gd name="T18" fmla="*/ 34 w 279"/>
                <a:gd name="T19" fmla="*/ 73 h 100"/>
                <a:gd name="T20" fmla="*/ 56 w 279"/>
                <a:gd name="T21" fmla="*/ 86 h 100"/>
                <a:gd name="T22" fmla="*/ 84 w 279"/>
                <a:gd name="T23" fmla="*/ 95 h 100"/>
                <a:gd name="T24" fmla="*/ 119 w 279"/>
                <a:gd name="T25" fmla="*/ 100 h 100"/>
                <a:gd name="T26" fmla="*/ 140 w 279"/>
                <a:gd name="T27" fmla="*/ 100 h 100"/>
                <a:gd name="T28" fmla="*/ 160 w 279"/>
                <a:gd name="T29" fmla="*/ 100 h 100"/>
                <a:gd name="T30" fmla="*/ 196 w 279"/>
                <a:gd name="T31" fmla="*/ 95 h 100"/>
                <a:gd name="T32" fmla="*/ 224 w 279"/>
                <a:gd name="T33" fmla="*/ 86 h 100"/>
                <a:gd name="T34" fmla="*/ 245 w 279"/>
                <a:gd name="T35" fmla="*/ 73 h 100"/>
                <a:gd name="T36" fmla="*/ 267 w 279"/>
                <a:gd name="T37" fmla="*/ 52 h 100"/>
                <a:gd name="T38" fmla="*/ 279 w 279"/>
                <a:gd name="T39" fmla="*/ 22 h 100"/>
                <a:gd name="T40" fmla="*/ 279 w 279"/>
                <a:gd name="T41" fmla="*/ 9 h 100"/>
                <a:gd name="T42" fmla="*/ 279 w 279"/>
                <a:gd name="T43" fmla="*/ 3 h 100"/>
                <a:gd name="T44" fmla="*/ 274 w 279"/>
                <a:gd name="T45" fmla="*/ 0 h 100"/>
                <a:gd name="T46" fmla="*/ 259 w 279"/>
                <a:gd name="T47" fmla="*/ 6 h 100"/>
                <a:gd name="T48" fmla="*/ 224 w 279"/>
                <a:gd name="T49" fmla="*/ 24 h 100"/>
                <a:gd name="T50" fmla="*/ 172 w 279"/>
                <a:gd name="T51" fmla="*/ 41 h 100"/>
                <a:gd name="T52" fmla="*/ 140 w 279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00">
                  <a:moveTo>
                    <a:pt x="140" y="43"/>
                  </a:moveTo>
                  <a:lnTo>
                    <a:pt x="108" y="41"/>
                  </a:lnTo>
                  <a:lnTo>
                    <a:pt x="56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22"/>
                  </a:lnTo>
                  <a:lnTo>
                    <a:pt x="13" y="52"/>
                  </a:lnTo>
                  <a:lnTo>
                    <a:pt x="34" y="73"/>
                  </a:lnTo>
                  <a:lnTo>
                    <a:pt x="56" y="86"/>
                  </a:lnTo>
                  <a:lnTo>
                    <a:pt x="84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0" y="100"/>
                  </a:lnTo>
                  <a:lnTo>
                    <a:pt x="196" y="95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79" y="9"/>
                  </a:lnTo>
                  <a:lnTo>
                    <a:pt x="279" y="3"/>
                  </a:lnTo>
                  <a:lnTo>
                    <a:pt x="274" y="0"/>
                  </a:lnTo>
                  <a:lnTo>
                    <a:pt x="259" y="6"/>
                  </a:lnTo>
                  <a:lnTo>
                    <a:pt x="224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4036" y="3460"/>
              <a:ext cx="24" cy="8"/>
            </a:xfrm>
            <a:custGeom>
              <a:avLst/>
              <a:gdLst>
                <a:gd name="T0" fmla="*/ 49 w 97"/>
                <a:gd name="T1" fmla="*/ 15 h 36"/>
                <a:gd name="T2" fmla="*/ 27 w 97"/>
                <a:gd name="T3" fmla="*/ 12 h 36"/>
                <a:gd name="T4" fmla="*/ 8 w 97"/>
                <a:gd name="T5" fmla="*/ 2 h 36"/>
                <a:gd name="T6" fmla="*/ 1 w 97"/>
                <a:gd name="T7" fmla="*/ 0 h 36"/>
                <a:gd name="T8" fmla="*/ 0 w 97"/>
                <a:gd name="T9" fmla="*/ 3 h 36"/>
                <a:gd name="T10" fmla="*/ 1 w 97"/>
                <a:gd name="T11" fmla="*/ 13 h 36"/>
                <a:gd name="T12" fmla="*/ 15 w 97"/>
                <a:gd name="T13" fmla="*/ 28 h 36"/>
                <a:gd name="T14" fmla="*/ 35 w 97"/>
                <a:gd name="T15" fmla="*/ 34 h 36"/>
                <a:gd name="T16" fmla="*/ 49 w 97"/>
                <a:gd name="T17" fmla="*/ 36 h 36"/>
                <a:gd name="T18" fmla="*/ 63 w 97"/>
                <a:gd name="T19" fmla="*/ 34 h 36"/>
                <a:gd name="T20" fmla="*/ 82 w 97"/>
                <a:gd name="T21" fmla="*/ 28 h 36"/>
                <a:gd name="T22" fmla="*/ 96 w 97"/>
                <a:gd name="T23" fmla="*/ 13 h 36"/>
                <a:gd name="T24" fmla="*/ 97 w 97"/>
                <a:gd name="T25" fmla="*/ 3 h 36"/>
                <a:gd name="T26" fmla="*/ 97 w 97"/>
                <a:gd name="T27" fmla="*/ 0 h 36"/>
                <a:gd name="T28" fmla="*/ 91 w 97"/>
                <a:gd name="T29" fmla="*/ 2 h 36"/>
                <a:gd name="T30" fmla="*/ 70 w 97"/>
                <a:gd name="T31" fmla="*/ 12 h 36"/>
                <a:gd name="T32" fmla="*/ 49 w 97"/>
                <a:gd name="T3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6">
                  <a:moveTo>
                    <a:pt x="49" y="15"/>
                  </a:moveTo>
                  <a:lnTo>
                    <a:pt x="27" y="12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9" y="36"/>
                  </a:lnTo>
                  <a:lnTo>
                    <a:pt x="63" y="34"/>
                  </a:lnTo>
                  <a:lnTo>
                    <a:pt x="82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7" y="0"/>
                  </a:lnTo>
                  <a:lnTo>
                    <a:pt x="91" y="2"/>
                  </a:lnTo>
                  <a:lnTo>
                    <a:pt x="70" y="12"/>
                  </a:lnTo>
                  <a:lnTo>
                    <a:pt x="49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3992" y="3432"/>
              <a:ext cx="111" cy="18"/>
            </a:xfrm>
            <a:custGeom>
              <a:avLst/>
              <a:gdLst>
                <a:gd name="T0" fmla="*/ 223 w 445"/>
                <a:gd name="T1" fmla="*/ 45 h 73"/>
                <a:gd name="T2" fmla="*/ 172 w 445"/>
                <a:gd name="T3" fmla="*/ 43 h 73"/>
                <a:gd name="T4" fmla="*/ 90 w 445"/>
                <a:gd name="T5" fmla="*/ 28 h 73"/>
                <a:gd name="T6" fmla="*/ 33 w 445"/>
                <a:gd name="T7" fmla="*/ 10 h 73"/>
                <a:gd name="T8" fmla="*/ 3 w 445"/>
                <a:gd name="T9" fmla="*/ 0 h 73"/>
                <a:gd name="T10" fmla="*/ 0 w 445"/>
                <a:gd name="T11" fmla="*/ 3 h 73"/>
                <a:gd name="T12" fmla="*/ 2 w 445"/>
                <a:gd name="T13" fmla="*/ 10 h 73"/>
                <a:gd name="T14" fmla="*/ 21 w 445"/>
                <a:gd name="T15" fmla="*/ 31 h 73"/>
                <a:gd name="T16" fmla="*/ 71 w 445"/>
                <a:gd name="T17" fmla="*/ 55 h 73"/>
                <a:gd name="T18" fmla="*/ 134 w 445"/>
                <a:gd name="T19" fmla="*/ 69 h 73"/>
                <a:gd name="T20" fmla="*/ 189 w 445"/>
                <a:gd name="T21" fmla="*/ 73 h 73"/>
                <a:gd name="T22" fmla="*/ 223 w 445"/>
                <a:gd name="T23" fmla="*/ 73 h 73"/>
                <a:gd name="T24" fmla="*/ 256 w 445"/>
                <a:gd name="T25" fmla="*/ 73 h 73"/>
                <a:gd name="T26" fmla="*/ 311 w 445"/>
                <a:gd name="T27" fmla="*/ 69 h 73"/>
                <a:gd name="T28" fmla="*/ 374 w 445"/>
                <a:gd name="T29" fmla="*/ 55 h 73"/>
                <a:gd name="T30" fmla="*/ 424 w 445"/>
                <a:gd name="T31" fmla="*/ 31 h 73"/>
                <a:gd name="T32" fmla="*/ 443 w 445"/>
                <a:gd name="T33" fmla="*/ 10 h 73"/>
                <a:gd name="T34" fmla="*/ 445 w 445"/>
                <a:gd name="T35" fmla="*/ 3 h 73"/>
                <a:gd name="T36" fmla="*/ 442 w 445"/>
                <a:gd name="T37" fmla="*/ 0 h 73"/>
                <a:gd name="T38" fmla="*/ 412 w 445"/>
                <a:gd name="T39" fmla="*/ 10 h 73"/>
                <a:gd name="T40" fmla="*/ 355 w 445"/>
                <a:gd name="T41" fmla="*/ 28 h 73"/>
                <a:gd name="T42" fmla="*/ 273 w 445"/>
                <a:gd name="T43" fmla="*/ 43 h 73"/>
                <a:gd name="T44" fmla="*/ 223 w 445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3">
                  <a:moveTo>
                    <a:pt x="223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3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2" y="10"/>
                  </a:lnTo>
                  <a:lnTo>
                    <a:pt x="21" y="31"/>
                  </a:lnTo>
                  <a:lnTo>
                    <a:pt x="71" y="55"/>
                  </a:lnTo>
                  <a:lnTo>
                    <a:pt x="134" y="69"/>
                  </a:lnTo>
                  <a:lnTo>
                    <a:pt x="189" y="73"/>
                  </a:lnTo>
                  <a:lnTo>
                    <a:pt x="223" y="73"/>
                  </a:lnTo>
                  <a:lnTo>
                    <a:pt x="256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4" y="31"/>
                  </a:lnTo>
                  <a:lnTo>
                    <a:pt x="443" y="10"/>
                  </a:lnTo>
                  <a:lnTo>
                    <a:pt x="445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3" y="43"/>
                  </a:lnTo>
                  <a:lnTo>
                    <a:pt x="223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3890" y="3353"/>
              <a:ext cx="60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4149" y="3353"/>
              <a:ext cx="61" cy="60"/>
            </a:xfrm>
            <a:custGeom>
              <a:avLst/>
              <a:gdLst>
                <a:gd name="T0" fmla="*/ 241 w 241"/>
                <a:gd name="T1" fmla="*/ 121 h 241"/>
                <a:gd name="T2" fmla="*/ 239 w 241"/>
                <a:gd name="T3" fmla="*/ 145 h 241"/>
                <a:gd name="T4" fmla="*/ 221 w 241"/>
                <a:gd name="T5" fmla="*/ 188 h 241"/>
                <a:gd name="T6" fmla="*/ 188 w 241"/>
                <a:gd name="T7" fmla="*/ 221 h 241"/>
                <a:gd name="T8" fmla="*/ 145 w 241"/>
                <a:gd name="T9" fmla="*/ 240 h 241"/>
                <a:gd name="T10" fmla="*/ 121 w 241"/>
                <a:gd name="T11" fmla="*/ 241 h 241"/>
                <a:gd name="T12" fmla="*/ 96 w 241"/>
                <a:gd name="T13" fmla="*/ 240 h 241"/>
                <a:gd name="T14" fmla="*/ 53 w 241"/>
                <a:gd name="T15" fmla="*/ 221 h 241"/>
                <a:gd name="T16" fmla="*/ 21 w 241"/>
                <a:gd name="T17" fmla="*/ 188 h 241"/>
                <a:gd name="T18" fmla="*/ 2 w 241"/>
                <a:gd name="T19" fmla="*/ 145 h 241"/>
                <a:gd name="T20" fmla="*/ 0 w 241"/>
                <a:gd name="T21" fmla="*/ 121 h 241"/>
                <a:gd name="T22" fmla="*/ 2 w 241"/>
                <a:gd name="T23" fmla="*/ 96 h 241"/>
                <a:gd name="T24" fmla="*/ 21 w 241"/>
                <a:gd name="T25" fmla="*/ 53 h 241"/>
                <a:gd name="T26" fmla="*/ 53 w 241"/>
                <a:gd name="T27" fmla="*/ 20 h 241"/>
                <a:gd name="T28" fmla="*/ 96 w 241"/>
                <a:gd name="T29" fmla="*/ 3 h 241"/>
                <a:gd name="T30" fmla="*/ 121 w 241"/>
                <a:gd name="T31" fmla="*/ 0 h 241"/>
                <a:gd name="T32" fmla="*/ 145 w 241"/>
                <a:gd name="T33" fmla="*/ 3 h 241"/>
                <a:gd name="T34" fmla="*/ 188 w 241"/>
                <a:gd name="T35" fmla="*/ 20 h 241"/>
                <a:gd name="T36" fmla="*/ 221 w 241"/>
                <a:gd name="T37" fmla="*/ 53 h 241"/>
                <a:gd name="T38" fmla="*/ 239 w 241"/>
                <a:gd name="T39" fmla="*/ 96 h 241"/>
                <a:gd name="T40" fmla="*/ 241 w 241"/>
                <a:gd name="T41" fmla="*/ 12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1">
                  <a:moveTo>
                    <a:pt x="241" y="121"/>
                  </a:moveTo>
                  <a:lnTo>
                    <a:pt x="239" y="145"/>
                  </a:lnTo>
                  <a:lnTo>
                    <a:pt x="221" y="188"/>
                  </a:lnTo>
                  <a:lnTo>
                    <a:pt x="188" y="221"/>
                  </a:lnTo>
                  <a:lnTo>
                    <a:pt x="145" y="240"/>
                  </a:lnTo>
                  <a:lnTo>
                    <a:pt x="121" y="241"/>
                  </a:lnTo>
                  <a:lnTo>
                    <a:pt x="96" y="240"/>
                  </a:lnTo>
                  <a:lnTo>
                    <a:pt x="53" y="221"/>
                  </a:lnTo>
                  <a:lnTo>
                    <a:pt x="21" y="188"/>
                  </a:lnTo>
                  <a:lnTo>
                    <a:pt x="2" y="145"/>
                  </a:lnTo>
                  <a:lnTo>
                    <a:pt x="0" y="121"/>
                  </a:lnTo>
                  <a:lnTo>
                    <a:pt x="2" y="96"/>
                  </a:lnTo>
                  <a:lnTo>
                    <a:pt x="21" y="53"/>
                  </a:lnTo>
                  <a:lnTo>
                    <a:pt x="53" y="20"/>
                  </a:lnTo>
                  <a:lnTo>
                    <a:pt x="96" y="3"/>
                  </a:lnTo>
                  <a:lnTo>
                    <a:pt x="121" y="0"/>
                  </a:lnTo>
                  <a:lnTo>
                    <a:pt x="145" y="3"/>
                  </a:lnTo>
                  <a:lnTo>
                    <a:pt x="188" y="20"/>
                  </a:lnTo>
                  <a:lnTo>
                    <a:pt x="221" y="53"/>
                  </a:lnTo>
                  <a:lnTo>
                    <a:pt x="239" y="96"/>
                  </a:lnTo>
                  <a:lnTo>
                    <a:pt x="241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3817" y="3550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1 w 923"/>
                <a:gd name="T7" fmla="*/ 511 h 532"/>
                <a:gd name="T8" fmla="*/ 10 w 923"/>
                <a:gd name="T9" fmla="*/ 468 h 532"/>
                <a:gd name="T10" fmla="*/ 30 w 923"/>
                <a:gd name="T11" fmla="*/ 425 h 532"/>
                <a:gd name="T12" fmla="*/ 58 w 923"/>
                <a:gd name="T13" fmla="*/ 380 h 532"/>
                <a:gd name="T14" fmla="*/ 94 w 923"/>
                <a:gd name="T15" fmla="*/ 335 h 532"/>
                <a:gd name="T16" fmla="*/ 138 w 923"/>
                <a:gd name="T17" fmla="*/ 291 h 532"/>
                <a:gd name="T18" fmla="*/ 190 w 923"/>
                <a:gd name="T19" fmla="*/ 246 h 532"/>
                <a:gd name="T20" fmla="*/ 248 w 923"/>
                <a:gd name="T21" fmla="*/ 204 h 532"/>
                <a:gd name="T22" fmla="*/ 312 w 923"/>
                <a:gd name="T23" fmla="*/ 166 h 532"/>
                <a:gd name="T24" fmla="*/ 380 w 923"/>
                <a:gd name="T25" fmla="*/ 128 h 532"/>
                <a:gd name="T26" fmla="*/ 455 w 923"/>
                <a:gd name="T27" fmla="*/ 95 h 532"/>
                <a:gd name="T28" fmla="*/ 533 w 923"/>
                <a:gd name="T29" fmla="*/ 66 h 532"/>
                <a:gd name="T30" fmla="*/ 615 w 923"/>
                <a:gd name="T31" fmla="*/ 41 h 532"/>
                <a:gd name="T32" fmla="*/ 700 w 923"/>
                <a:gd name="T33" fmla="*/ 21 h 532"/>
                <a:gd name="T34" fmla="*/ 788 w 923"/>
                <a:gd name="T35" fmla="*/ 7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0" y="468"/>
                  </a:lnTo>
                  <a:lnTo>
                    <a:pt x="30" y="425"/>
                  </a:lnTo>
                  <a:lnTo>
                    <a:pt x="58" y="380"/>
                  </a:lnTo>
                  <a:lnTo>
                    <a:pt x="94" y="335"/>
                  </a:lnTo>
                  <a:lnTo>
                    <a:pt x="138" y="291"/>
                  </a:lnTo>
                  <a:lnTo>
                    <a:pt x="190" y="246"/>
                  </a:lnTo>
                  <a:lnTo>
                    <a:pt x="248" y="204"/>
                  </a:lnTo>
                  <a:lnTo>
                    <a:pt x="312" y="166"/>
                  </a:lnTo>
                  <a:lnTo>
                    <a:pt x="380" y="128"/>
                  </a:lnTo>
                  <a:lnTo>
                    <a:pt x="455" y="95"/>
                  </a:lnTo>
                  <a:lnTo>
                    <a:pt x="533" y="66"/>
                  </a:lnTo>
                  <a:lnTo>
                    <a:pt x="615" y="41"/>
                  </a:lnTo>
                  <a:lnTo>
                    <a:pt x="700" y="21"/>
                  </a:lnTo>
                  <a:lnTo>
                    <a:pt x="788" y="7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4048" y="3550"/>
              <a:ext cx="230" cy="133"/>
            </a:xfrm>
            <a:custGeom>
              <a:avLst/>
              <a:gdLst>
                <a:gd name="T0" fmla="*/ 0 w 923"/>
                <a:gd name="T1" fmla="*/ 0 h 532"/>
                <a:gd name="T2" fmla="*/ 0 w 923"/>
                <a:gd name="T3" fmla="*/ 532 h 532"/>
                <a:gd name="T4" fmla="*/ 923 w 923"/>
                <a:gd name="T5" fmla="*/ 532 h 532"/>
                <a:gd name="T6" fmla="*/ 923 w 923"/>
                <a:gd name="T7" fmla="*/ 511 h 532"/>
                <a:gd name="T8" fmla="*/ 912 w 923"/>
                <a:gd name="T9" fmla="*/ 468 h 532"/>
                <a:gd name="T10" fmla="*/ 892 w 923"/>
                <a:gd name="T11" fmla="*/ 425 h 532"/>
                <a:gd name="T12" fmla="*/ 864 w 923"/>
                <a:gd name="T13" fmla="*/ 380 h 532"/>
                <a:gd name="T14" fmla="*/ 828 w 923"/>
                <a:gd name="T15" fmla="*/ 335 h 532"/>
                <a:gd name="T16" fmla="*/ 784 w 923"/>
                <a:gd name="T17" fmla="*/ 291 h 532"/>
                <a:gd name="T18" fmla="*/ 732 w 923"/>
                <a:gd name="T19" fmla="*/ 246 h 532"/>
                <a:gd name="T20" fmla="*/ 674 w 923"/>
                <a:gd name="T21" fmla="*/ 204 h 532"/>
                <a:gd name="T22" fmla="*/ 611 w 923"/>
                <a:gd name="T23" fmla="*/ 166 h 532"/>
                <a:gd name="T24" fmla="*/ 542 w 923"/>
                <a:gd name="T25" fmla="*/ 128 h 532"/>
                <a:gd name="T26" fmla="*/ 468 w 923"/>
                <a:gd name="T27" fmla="*/ 95 h 532"/>
                <a:gd name="T28" fmla="*/ 389 w 923"/>
                <a:gd name="T29" fmla="*/ 66 h 532"/>
                <a:gd name="T30" fmla="*/ 307 w 923"/>
                <a:gd name="T31" fmla="*/ 41 h 532"/>
                <a:gd name="T32" fmla="*/ 222 w 923"/>
                <a:gd name="T33" fmla="*/ 21 h 532"/>
                <a:gd name="T34" fmla="*/ 134 w 923"/>
                <a:gd name="T35" fmla="*/ 7 h 532"/>
                <a:gd name="T36" fmla="*/ 45 w 923"/>
                <a:gd name="T37" fmla="*/ 0 h 532"/>
                <a:gd name="T38" fmla="*/ 0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0" y="0"/>
                  </a:moveTo>
                  <a:lnTo>
                    <a:pt x="0" y="532"/>
                  </a:lnTo>
                  <a:lnTo>
                    <a:pt x="923" y="532"/>
                  </a:lnTo>
                  <a:lnTo>
                    <a:pt x="923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6"/>
                  </a:lnTo>
                  <a:lnTo>
                    <a:pt x="674" y="204"/>
                  </a:lnTo>
                  <a:lnTo>
                    <a:pt x="611" y="166"/>
                  </a:lnTo>
                  <a:lnTo>
                    <a:pt x="542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7" y="41"/>
                  </a:lnTo>
                  <a:lnTo>
                    <a:pt x="222" y="21"/>
                  </a:lnTo>
                  <a:lnTo>
                    <a:pt x="134" y="7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3951" y="3550"/>
              <a:ext cx="97" cy="127"/>
            </a:xfrm>
            <a:custGeom>
              <a:avLst/>
              <a:gdLst>
                <a:gd name="T0" fmla="*/ 385 w 385"/>
                <a:gd name="T1" fmla="*/ 507 h 507"/>
                <a:gd name="T2" fmla="*/ 385 w 385"/>
                <a:gd name="T3" fmla="*/ 0 h 507"/>
                <a:gd name="T4" fmla="*/ 334 w 385"/>
                <a:gd name="T5" fmla="*/ 1 h 507"/>
                <a:gd name="T6" fmla="*/ 235 w 385"/>
                <a:gd name="T7" fmla="*/ 10 h 507"/>
                <a:gd name="T8" fmla="*/ 138 w 385"/>
                <a:gd name="T9" fmla="*/ 27 h 507"/>
                <a:gd name="T10" fmla="*/ 45 w 385"/>
                <a:gd name="T11" fmla="*/ 50 h 507"/>
                <a:gd name="T12" fmla="*/ 0 w 385"/>
                <a:gd name="T13" fmla="*/ 64 h 507"/>
                <a:gd name="T14" fmla="*/ 385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385" y="507"/>
                  </a:moveTo>
                  <a:lnTo>
                    <a:pt x="385" y="0"/>
                  </a:lnTo>
                  <a:lnTo>
                    <a:pt x="334" y="1"/>
                  </a:lnTo>
                  <a:lnTo>
                    <a:pt x="235" y="10"/>
                  </a:lnTo>
                  <a:lnTo>
                    <a:pt x="138" y="27"/>
                  </a:lnTo>
                  <a:lnTo>
                    <a:pt x="45" y="50"/>
                  </a:lnTo>
                  <a:lnTo>
                    <a:pt x="0" y="64"/>
                  </a:lnTo>
                  <a:lnTo>
                    <a:pt x="385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4048" y="3550"/>
              <a:ext cx="96" cy="127"/>
            </a:xfrm>
            <a:custGeom>
              <a:avLst/>
              <a:gdLst>
                <a:gd name="T0" fmla="*/ 0 w 385"/>
                <a:gd name="T1" fmla="*/ 507 h 507"/>
                <a:gd name="T2" fmla="*/ 0 w 385"/>
                <a:gd name="T3" fmla="*/ 0 h 507"/>
                <a:gd name="T4" fmla="*/ 50 w 385"/>
                <a:gd name="T5" fmla="*/ 1 h 507"/>
                <a:gd name="T6" fmla="*/ 149 w 385"/>
                <a:gd name="T7" fmla="*/ 10 h 507"/>
                <a:gd name="T8" fmla="*/ 246 w 385"/>
                <a:gd name="T9" fmla="*/ 27 h 507"/>
                <a:gd name="T10" fmla="*/ 340 w 385"/>
                <a:gd name="T11" fmla="*/ 50 h 507"/>
                <a:gd name="T12" fmla="*/ 385 w 385"/>
                <a:gd name="T13" fmla="*/ 64 h 507"/>
                <a:gd name="T14" fmla="*/ 0 w 385"/>
                <a:gd name="T15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507">
                  <a:moveTo>
                    <a:pt x="0" y="507"/>
                  </a:moveTo>
                  <a:lnTo>
                    <a:pt x="0" y="0"/>
                  </a:lnTo>
                  <a:lnTo>
                    <a:pt x="50" y="1"/>
                  </a:lnTo>
                  <a:lnTo>
                    <a:pt x="149" y="10"/>
                  </a:lnTo>
                  <a:lnTo>
                    <a:pt x="246" y="27"/>
                  </a:lnTo>
                  <a:lnTo>
                    <a:pt x="340" y="50"/>
                  </a:lnTo>
                  <a:lnTo>
                    <a:pt x="385" y="64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3976" y="3550"/>
              <a:ext cx="143" cy="69"/>
            </a:xfrm>
            <a:custGeom>
              <a:avLst/>
              <a:gdLst>
                <a:gd name="T0" fmla="*/ 285 w 570"/>
                <a:gd name="T1" fmla="*/ 0 h 277"/>
                <a:gd name="T2" fmla="*/ 211 w 570"/>
                <a:gd name="T3" fmla="*/ 1 h 277"/>
                <a:gd name="T4" fmla="*/ 68 w 570"/>
                <a:gd name="T5" fmla="*/ 20 h 277"/>
                <a:gd name="T6" fmla="*/ 0 w 570"/>
                <a:gd name="T7" fmla="*/ 35 h 277"/>
                <a:gd name="T8" fmla="*/ 5 w 570"/>
                <a:gd name="T9" fmla="*/ 68 h 277"/>
                <a:gd name="T10" fmla="*/ 26 w 570"/>
                <a:gd name="T11" fmla="*/ 127 h 277"/>
                <a:gd name="T12" fmla="*/ 50 w 570"/>
                <a:gd name="T13" fmla="*/ 167 h 277"/>
                <a:gd name="T14" fmla="*/ 81 w 570"/>
                <a:gd name="T15" fmla="*/ 204 h 277"/>
                <a:gd name="T16" fmla="*/ 123 w 570"/>
                <a:gd name="T17" fmla="*/ 237 h 277"/>
                <a:gd name="T18" fmla="*/ 177 w 570"/>
                <a:gd name="T19" fmla="*/ 262 h 277"/>
                <a:gd name="T20" fmla="*/ 245 w 570"/>
                <a:gd name="T21" fmla="*/ 276 h 277"/>
                <a:gd name="T22" fmla="*/ 285 w 570"/>
                <a:gd name="T23" fmla="*/ 277 h 277"/>
                <a:gd name="T24" fmla="*/ 324 w 570"/>
                <a:gd name="T25" fmla="*/ 276 h 277"/>
                <a:gd name="T26" fmla="*/ 392 w 570"/>
                <a:gd name="T27" fmla="*/ 262 h 277"/>
                <a:gd name="T28" fmla="*/ 446 w 570"/>
                <a:gd name="T29" fmla="*/ 237 h 277"/>
                <a:gd name="T30" fmla="*/ 488 w 570"/>
                <a:gd name="T31" fmla="*/ 204 h 277"/>
                <a:gd name="T32" fmla="*/ 520 w 570"/>
                <a:gd name="T33" fmla="*/ 167 h 277"/>
                <a:gd name="T34" fmla="*/ 543 w 570"/>
                <a:gd name="T35" fmla="*/ 127 h 277"/>
                <a:gd name="T36" fmla="*/ 564 w 570"/>
                <a:gd name="T37" fmla="*/ 68 h 277"/>
                <a:gd name="T38" fmla="*/ 570 w 570"/>
                <a:gd name="T39" fmla="*/ 35 h 277"/>
                <a:gd name="T40" fmla="*/ 501 w 570"/>
                <a:gd name="T41" fmla="*/ 20 h 277"/>
                <a:gd name="T42" fmla="*/ 358 w 570"/>
                <a:gd name="T43" fmla="*/ 1 h 277"/>
                <a:gd name="T44" fmla="*/ 285 w 570"/>
                <a:gd name="T4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277">
                  <a:moveTo>
                    <a:pt x="285" y="0"/>
                  </a:moveTo>
                  <a:lnTo>
                    <a:pt x="211" y="1"/>
                  </a:lnTo>
                  <a:lnTo>
                    <a:pt x="68" y="20"/>
                  </a:lnTo>
                  <a:lnTo>
                    <a:pt x="0" y="35"/>
                  </a:lnTo>
                  <a:lnTo>
                    <a:pt x="5" y="68"/>
                  </a:lnTo>
                  <a:lnTo>
                    <a:pt x="26" y="127"/>
                  </a:lnTo>
                  <a:lnTo>
                    <a:pt x="50" y="167"/>
                  </a:lnTo>
                  <a:lnTo>
                    <a:pt x="81" y="204"/>
                  </a:lnTo>
                  <a:lnTo>
                    <a:pt x="123" y="237"/>
                  </a:lnTo>
                  <a:lnTo>
                    <a:pt x="177" y="262"/>
                  </a:lnTo>
                  <a:lnTo>
                    <a:pt x="245" y="276"/>
                  </a:lnTo>
                  <a:lnTo>
                    <a:pt x="285" y="277"/>
                  </a:lnTo>
                  <a:lnTo>
                    <a:pt x="324" y="276"/>
                  </a:lnTo>
                  <a:lnTo>
                    <a:pt x="392" y="262"/>
                  </a:lnTo>
                  <a:lnTo>
                    <a:pt x="446" y="237"/>
                  </a:lnTo>
                  <a:lnTo>
                    <a:pt x="488" y="204"/>
                  </a:lnTo>
                  <a:lnTo>
                    <a:pt x="520" y="167"/>
                  </a:lnTo>
                  <a:lnTo>
                    <a:pt x="543" y="127"/>
                  </a:lnTo>
                  <a:lnTo>
                    <a:pt x="564" y="68"/>
                  </a:lnTo>
                  <a:lnTo>
                    <a:pt x="570" y="35"/>
                  </a:lnTo>
                  <a:lnTo>
                    <a:pt x="501" y="20"/>
                  </a:lnTo>
                  <a:lnTo>
                    <a:pt x="358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995" y="3546"/>
              <a:ext cx="105" cy="56"/>
            </a:xfrm>
            <a:custGeom>
              <a:avLst/>
              <a:gdLst>
                <a:gd name="T0" fmla="*/ 0 w 421"/>
                <a:gd name="T1" fmla="*/ 35 h 225"/>
                <a:gd name="T2" fmla="*/ 0 w 421"/>
                <a:gd name="T3" fmla="*/ 41 h 225"/>
                <a:gd name="T4" fmla="*/ 6 w 421"/>
                <a:gd name="T5" fmla="*/ 79 h 225"/>
                <a:gd name="T6" fmla="*/ 17 w 421"/>
                <a:gd name="T7" fmla="*/ 113 h 225"/>
                <a:gd name="T8" fmla="*/ 37 w 421"/>
                <a:gd name="T9" fmla="*/ 148 h 225"/>
                <a:gd name="T10" fmla="*/ 68 w 421"/>
                <a:gd name="T11" fmla="*/ 182 h 225"/>
                <a:gd name="T12" fmla="*/ 113 w 421"/>
                <a:gd name="T13" fmla="*/ 209 h 225"/>
                <a:gd name="T14" fmla="*/ 173 w 421"/>
                <a:gd name="T15" fmla="*/ 224 h 225"/>
                <a:gd name="T16" fmla="*/ 211 w 421"/>
                <a:gd name="T17" fmla="*/ 225 h 225"/>
                <a:gd name="T18" fmla="*/ 248 w 421"/>
                <a:gd name="T19" fmla="*/ 224 h 225"/>
                <a:gd name="T20" fmla="*/ 310 w 421"/>
                <a:gd name="T21" fmla="*/ 209 h 225"/>
                <a:gd name="T22" fmla="*/ 354 w 421"/>
                <a:gd name="T23" fmla="*/ 182 h 225"/>
                <a:gd name="T24" fmla="*/ 385 w 421"/>
                <a:gd name="T25" fmla="*/ 148 h 225"/>
                <a:gd name="T26" fmla="*/ 404 w 421"/>
                <a:gd name="T27" fmla="*/ 113 h 225"/>
                <a:gd name="T28" fmla="*/ 415 w 421"/>
                <a:gd name="T29" fmla="*/ 79 h 225"/>
                <a:gd name="T30" fmla="*/ 421 w 421"/>
                <a:gd name="T31" fmla="*/ 41 h 225"/>
                <a:gd name="T32" fmla="*/ 421 w 421"/>
                <a:gd name="T33" fmla="*/ 35 h 225"/>
                <a:gd name="T34" fmla="*/ 415 w 421"/>
                <a:gd name="T35" fmla="*/ 33 h 225"/>
                <a:gd name="T36" fmla="*/ 344 w 421"/>
                <a:gd name="T37" fmla="*/ 14 h 225"/>
                <a:gd name="T38" fmla="*/ 256 w 421"/>
                <a:gd name="T39" fmla="*/ 2 h 225"/>
                <a:gd name="T40" fmla="*/ 188 w 421"/>
                <a:gd name="T41" fmla="*/ 0 h 225"/>
                <a:gd name="T42" fmla="*/ 114 w 421"/>
                <a:gd name="T43" fmla="*/ 5 h 225"/>
                <a:gd name="T44" fmla="*/ 39 w 421"/>
                <a:gd name="T45" fmla="*/ 21 h 225"/>
                <a:gd name="T46" fmla="*/ 0 w 421"/>
                <a:gd name="T47" fmla="*/ 3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225">
                  <a:moveTo>
                    <a:pt x="0" y="35"/>
                  </a:moveTo>
                  <a:lnTo>
                    <a:pt x="0" y="41"/>
                  </a:lnTo>
                  <a:lnTo>
                    <a:pt x="6" y="79"/>
                  </a:lnTo>
                  <a:lnTo>
                    <a:pt x="17" y="113"/>
                  </a:lnTo>
                  <a:lnTo>
                    <a:pt x="37" y="148"/>
                  </a:lnTo>
                  <a:lnTo>
                    <a:pt x="68" y="182"/>
                  </a:lnTo>
                  <a:lnTo>
                    <a:pt x="113" y="209"/>
                  </a:lnTo>
                  <a:lnTo>
                    <a:pt x="173" y="224"/>
                  </a:lnTo>
                  <a:lnTo>
                    <a:pt x="211" y="225"/>
                  </a:lnTo>
                  <a:lnTo>
                    <a:pt x="248" y="224"/>
                  </a:lnTo>
                  <a:lnTo>
                    <a:pt x="310" y="209"/>
                  </a:lnTo>
                  <a:lnTo>
                    <a:pt x="354" y="182"/>
                  </a:lnTo>
                  <a:lnTo>
                    <a:pt x="385" y="148"/>
                  </a:lnTo>
                  <a:lnTo>
                    <a:pt x="404" y="113"/>
                  </a:lnTo>
                  <a:lnTo>
                    <a:pt x="415" y="79"/>
                  </a:lnTo>
                  <a:lnTo>
                    <a:pt x="421" y="41"/>
                  </a:lnTo>
                  <a:lnTo>
                    <a:pt x="421" y="35"/>
                  </a:lnTo>
                  <a:lnTo>
                    <a:pt x="415" y="33"/>
                  </a:lnTo>
                  <a:lnTo>
                    <a:pt x="344" y="14"/>
                  </a:lnTo>
                  <a:lnTo>
                    <a:pt x="256" y="2"/>
                  </a:lnTo>
                  <a:lnTo>
                    <a:pt x="188" y="0"/>
                  </a:lnTo>
                  <a:lnTo>
                    <a:pt x="114" y="5"/>
                  </a:lnTo>
                  <a:lnTo>
                    <a:pt x="39" y="2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3"/>
            <p:cNvSpPr>
              <a:spLocks/>
            </p:cNvSpPr>
            <p:nvPr/>
          </p:nvSpPr>
          <p:spPr bwMode="auto">
            <a:xfrm>
              <a:off x="3906" y="3555"/>
              <a:ext cx="142" cy="128"/>
            </a:xfrm>
            <a:custGeom>
              <a:avLst/>
              <a:gdLst>
                <a:gd name="T0" fmla="*/ 243 w 567"/>
                <a:gd name="T1" fmla="*/ 19 h 511"/>
                <a:gd name="T2" fmla="*/ 243 w 567"/>
                <a:gd name="T3" fmla="*/ 14 h 511"/>
                <a:gd name="T4" fmla="*/ 239 w 567"/>
                <a:gd name="T5" fmla="*/ 9 h 511"/>
                <a:gd name="T6" fmla="*/ 224 w 567"/>
                <a:gd name="T7" fmla="*/ 3 h 511"/>
                <a:gd name="T8" fmla="*/ 189 w 567"/>
                <a:gd name="T9" fmla="*/ 0 h 511"/>
                <a:gd name="T10" fmla="*/ 146 w 567"/>
                <a:gd name="T11" fmla="*/ 6 h 511"/>
                <a:gd name="T12" fmla="*/ 100 w 567"/>
                <a:gd name="T13" fmla="*/ 19 h 511"/>
                <a:gd name="T14" fmla="*/ 56 w 567"/>
                <a:gd name="T15" fmla="*/ 39 h 511"/>
                <a:gd name="T16" fmla="*/ 21 w 567"/>
                <a:gd name="T17" fmla="*/ 67 h 511"/>
                <a:gd name="T18" fmla="*/ 5 w 567"/>
                <a:gd name="T19" fmla="*/ 93 h 511"/>
                <a:gd name="T20" fmla="*/ 0 w 567"/>
                <a:gd name="T21" fmla="*/ 112 h 511"/>
                <a:gd name="T22" fmla="*/ 0 w 567"/>
                <a:gd name="T23" fmla="*/ 123 h 511"/>
                <a:gd name="T24" fmla="*/ 1 w 567"/>
                <a:gd name="T25" fmla="*/ 134 h 511"/>
                <a:gd name="T26" fmla="*/ 7 w 567"/>
                <a:gd name="T27" fmla="*/ 155 h 511"/>
                <a:gd name="T28" fmla="*/ 26 w 567"/>
                <a:gd name="T29" fmla="*/ 186 h 511"/>
                <a:gd name="T30" fmla="*/ 67 w 567"/>
                <a:gd name="T31" fmla="*/ 223 h 511"/>
                <a:gd name="T32" fmla="*/ 119 w 567"/>
                <a:gd name="T33" fmla="*/ 259 h 511"/>
                <a:gd name="T34" fmla="*/ 210 w 567"/>
                <a:gd name="T35" fmla="*/ 305 h 511"/>
                <a:gd name="T36" fmla="*/ 319 w 567"/>
                <a:gd name="T37" fmla="*/ 354 h 511"/>
                <a:gd name="T38" fmla="*/ 354 w 567"/>
                <a:gd name="T39" fmla="*/ 371 h 511"/>
                <a:gd name="T40" fmla="*/ 418 w 567"/>
                <a:gd name="T41" fmla="*/ 410 h 511"/>
                <a:gd name="T42" fmla="*/ 547 w 567"/>
                <a:gd name="T43" fmla="*/ 498 h 511"/>
                <a:gd name="T44" fmla="*/ 565 w 567"/>
                <a:gd name="T45" fmla="*/ 511 h 511"/>
                <a:gd name="T46" fmla="*/ 566 w 567"/>
                <a:gd name="T47" fmla="*/ 508 h 511"/>
                <a:gd name="T48" fmla="*/ 567 w 567"/>
                <a:gd name="T49" fmla="*/ 476 h 511"/>
                <a:gd name="T50" fmla="*/ 559 w 567"/>
                <a:gd name="T51" fmla="*/ 439 h 511"/>
                <a:gd name="T52" fmla="*/ 546 w 567"/>
                <a:gd name="T53" fmla="*/ 411 h 511"/>
                <a:gd name="T54" fmla="*/ 525 w 567"/>
                <a:gd name="T55" fmla="*/ 381 h 511"/>
                <a:gd name="T56" fmla="*/ 492 w 567"/>
                <a:gd name="T57" fmla="*/ 351 h 511"/>
                <a:gd name="T58" fmla="*/ 472 w 567"/>
                <a:gd name="T59" fmla="*/ 337 h 511"/>
                <a:gd name="T60" fmla="*/ 449 w 567"/>
                <a:gd name="T61" fmla="*/ 322 h 511"/>
                <a:gd name="T62" fmla="*/ 406 w 567"/>
                <a:gd name="T63" fmla="*/ 285 h 511"/>
                <a:gd name="T64" fmla="*/ 345 w 567"/>
                <a:gd name="T65" fmla="*/ 218 h 511"/>
                <a:gd name="T66" fmla="*/ 279 w 567"/>
                <a:gd name="T67" fmla="*/ 123 h 511"/>
                <a:gd name="T68" fmla="*/ 250 w 567"/>
                <a:gd name="T69" fmla="*/ 62 h 511"/>
                <a:gd name="T70" fmla="*/ 243 w 567"/>
                <a:gd name="T71" fmla="*/ 29 h 511"/>
                <a:gd name="T72" fmla="*/ 243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243" y="19"/>
                  </a:moveTo>
                  <a:lnTo>
                    <a:pt x="243" y="14"/>
                  </a:lnTo>
                  <a:lnTo>
                    <a:pt x="239" y="9"/>
                  </a:lnTo>
                  <a:lnTo>
                    <a:pt x="224" y="3"/>
                  </a:lnTo>
                  <a:lnTo>
                    <a:pt x="189" y="0"/>
                  </a:lnTo>
                  <a:lnTo>
                    <a:pt x="146" y="6"/>
                  </a:lnTo>
                  <a:lnTo>
                    <a:pt x="100" y="19"/>
                  </a:lnTo>
                  <a:lnTo>
                    <a:pt x="56" y="39"/>
                  </a:lnTo>
                  <a:lnTo>
                    <a:pt x="21" y="67"/>
                  </a:lnTo>
                  <a:lnTo>
                    <a:pt x="5" y="93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1" y="134"/>
                  </a:lnTo>
                  <a:lnTo>
                    <a:pt x="7" y="155"/>
                  </a:lnTo>
                  <a:lnTo>
                    <a:pt x="26" y="186"/>
                  </a:lnTo>
                  <a:lnTo>
                    <a:pt x="67" y="223"/>
                  </a:lnTo>
                  <a:lnTo>
                    <a:pt x="119" y="259"/>
                  </a:lnTo>
                  <a:lnTo>
                    <a:pt x="210" y="305"/>
                  </a:lnTo>
                  <a:lnTo>
                    <a:pt x="319" y="354"/>
                  </a:lnTo>
                  <a:lnTo>
                    <a:pt x="354" y="371"/>
                  </a:lnTo>
                  <a:lnTo>
                    <a:pt x="418" y="410"/>
                  </a:lnTo>
                  <a:lnTo>
                    <a:pt x="547" y="498"/>
                  </a:lnTo>
                  <a:lnTo>
                    <a:pt x="565" y="511"/>
                  </a:lnTo>
                  <a:lnTo>
                    <a:pt x="566" y="508"/>
                  </a:lnTo>
                  <a:lnTo>
                    <a:pt x="567" y="476"/>
                  </a:lnTo>
                  <a:lnTo>
                    <a:pt x="559" y="439"/>
                  </a:lnTo>
                  <a:lnTo>
                    <a:pt x="546" y="411"/>
                  </a:lnTo>
                  <a:lnTo>
                    <a:pt x="525" y="381"/>
                  </a:lnTo>
                  <a:lnTo>
                    <a:pt x="492" y="351"/>
                  </a:lnTo>
                  <a:lnTo>
                    <a:pt x="472" y="337"/>
                  </a:lnTo>
                  <a:lnTo>
                    <a:pt x="449" y="322"/>
                  </a:lnTo>
                  <a:lnTo>
                    <a:pt x="406" y="285"/>
                  </a:lnTo>
                  <a:lnTo>
                    <a:pt x="345" y="218"/>
                  </a:lnTo>
                  <a:lnTo>
                    <a:pt x="279" y="123"/>
                  </a:lnTo>
                  <a:lnTo>
                    <a:pt x="250" y="62"/>
                  </a:lnTo>
                  <a:lnTo>
                    <a:pt x="243" y="29"/>
                  </a:lnTo>
                  <a:lnTo>
                    <a:pt x="243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4047" y="3555"/>
              <a:ext cx="141" cy="128"/>
            </a:xfrm>
            <a:custGeom>
              <a:avLst/>
              <a:gdLst>
                <a:gd name="T0" fmla="*/ 324 w 567"/>
                <a:gd name="T1" fmla="*/ 19 h 511"/>
                <a:gd name="T2" fmla="*/ 324 w 567"/>
                <a:gd name="T3" fmla="*/ 14 h 511"/>
                <a:gd name="T4" fmla="*/ 328 w 567"/>
                <a:gd name="T5" fmla="*/ 9 h 511"/>
                <a:gd name="T6" fmla="*/ 343 w 567"/>
                <a:gd name="T7" fmla="*/ 3 h 511"/>
                <a:gd name="T8" fmla="*/ 378 w 567"/>
                <a:gd name="T9" fmla="*/ 0 h 511"/>
                <a:gd name="T10" fmla="*/ 421 w 567"/>
                <a:gd name="T11" fmla="*/ 6 h 511"/>
                <a:gd name="T12" fmla="*/ 467 w 567"/>
                <a:gd name="T13" fmla="*/ 19 h 511"/>
                <a:gd name="T14" fmla="*/ 511 w 567"/>
                <a:gd name="T15" fmla="*/ 39 h 511"/>
                <a:gd name="T16" fmla="*/ 546 w 567"/>
                <a:gd name="T17" fmla="*/ 67 h 511"/>
                <a:gd name="T18" fmla="*/ 562 w 567"/>
                <a:gd name="T19" fmla="*/ 93 h 511"/>
                <a:gd name="T20" fmla="*/ 567 w 567"/>
                <a:gd name="T21" fmla="*/ 112 h 511"/>
                <a:gd name="T22" fmla="*/ 567 w 567"/>
                <a:gd name="T23" fmla="*/ 123 h 511"/>
                <a:gd name="T24" fmla="*/ 567 w 567"/>
                <a:gd name="T25" fmla="*/ 134 h 511"/>
                <a:gd name="T26" fmla="*/ 561 w 567"/>
                <a:gd name="T27" fmla="*/ 155 h 511"/>
                <a:gd name="T28" fmla="*/ 541 w 567"/>
                <a:gd name="T29" fmla="*/ 186 h 511"/>
                <a:gd name="T30" fmla="*/ 501 w 567"/>
                <a:gd name="T31" fmla="*/ 223 h 511"/>
                <a:gd name="T32" fmla="*/ 448 w 567"/>
                <a:gd name="T33" fmla="*/ 259 h 511"/>
                <a:gd name="T34" fmla="*/ 359 w 567"/>
                <a:gd name="T35" fmla="*/ 305 h 511"/>
                <a:gd name="T36" fmla="*/ 248 w 567"/>
                <a:gd name="T37" fmla="*/ 354 h 511"/>
                <a:gd name="T38" fmla="*/ 213 w 567"/>
                <a:gd name="T39" fmla="*/ 371 h 511"/>
                <a:gd name="T40" fmla="*/ 149 w 567"/>
                <a:gd name="T41" fmla="*/ 410 h 511"/>
                <a:gd name="T42" fmla="*/ 20 w 567"/>
                <a:gd name="T43" fmla="*/ 498 h 511"/>
                <a:gd name="T44" fmla="*/ 2 w 567"/>
                <a:gd name="T45" fmla="*/ 511 h 511"/>
                <a:gd name="T46" fmla="*/ 2 w 567"/>
                <a:gd name="T47" fmla="*/ 508 h 511"/>
                <a:gd name="T48" fmla="*/ 0 w 567"/>
                <a:gd name="T49" fmla="*/ 476 h 511"/>
                <a:gd name="T50" fmla="*/ 9 w 567"/>
                <a:gd name="T51" fmla="*/ 439 h 511"/>
                <a:gd name="T52" fmla="*/ 22 w 567"/>
                <a:gd name="T53" fmla="*/ 411 h 511"/>
                <a:gd name="T54" fmla="*/ 42 w 567"/>
                <a:gd name="T55" fmla="*/ 381 h 511"/>
                <a:gd name="T56" fmla="*/ 75 w 567"/>
                <a:gd name="T57" fmla="*/ 351 h 511"/>
                <a:gd name="T58" fmla="*/ 96 w 567"/>
                <a:gd name="T59" fmla="*/ 337 h 511"/>
                <a:gd name="T60" fmla="*/ 118 w 567"/>
                <a:gd name="T61" fmla="*/ 322 h 511"/>
                <a:gd name="T62" fmla="*/ 162 w 567"/>
                <a:gd name="T63" fmla="*/ 285 h 511"/>
                <a:gd name="T64" fmla="*/ 223 w 567"/>
                <a:gd name="T65" fmla="*/ 218 h 511"/>
                <a:gd name="T66" fmla="*/ 288 w 567"/>
                <a:gd name="T67" fmla="*/ 123 h 511"/>
                <a:gd name="T68" fmla="*/ 317 w 567"/>
                <a:gd name="T69" fmla="*/ 62 h 511"/>
                <a:gd name="T70" fmla="*/ 325 w 567"/>
                <a:gd name="T71" fmla="*/ 29 h 511"/>
                <a:gd name="T72" fmla="*/ 324 w 567"/>
                <a:gd name="T73" fmla="*/ 19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7" h="511">
                  <a:moveTo>
                    <a:pt x="324" y="19"/>
                  </a:moveTo>
                  <a:lnTo>
                    <a:pt x="324" y="14"/>
                  </a:lnTo>
                  <a:lnTo>
                    <a:pt x="328" y="9"/>
                  </a:lnTo>
                  <a:lnTo>
                    <a:pt x="343" y="3"/>
                  </a:lnTo>
                  <a:lnTo>
                    <a:pt x="378" y="0"/>
                  </a:lnTo>
                  <a:lnTo>
                    <a:pt x="421" y="6"/>
                  </a:lnTo>
                  <a:lnTo>
                    <a:pt x="467" y="19"/>
                  </a:lnTo>
                  <a:lnTo>
                    <a:pt x="511" y="39"/>
                  </a:lnTo>
                  <a:lnTo>
                    <a:pt x="546" y="67"/>
                  </a:lnTo>
                  <a:lnTo>
                    <a:pt x="562" y="93"/>
                  </a:lnTo>
                  <a:lnTo>
                    <a:pt x="567" y="112"/>
                  </a:lnTo>
                  <a:lnTo>
                    <a:pt x="567" y="123"/>
                  </a:lnTo>
                  <a:lnTo>
                    <a:pt x="567" y="134"/>
                  </a:lnTo>
                  <a:lnTo>
                    <a:pt x="561" y="155"/>
                  </a:lnTo>
                  <a:lnTo>
                    <a:pt x="541" y="186"/>
                  </a:lnTo>
                  <a:lnTo>
                    <a:pt x="501" y="223"/>
                  </a:lnTo>
                  <a:lnTo>
                    <a:pt x="448" y="259"/>
                  </a:lnTo>
                  <a:lnTo>
                    <a:pt x="359" y="305"/>
                  </a:lnTo>
                  <a:lnTo>
                    <a:pt x="248" y="354"/>
                  </a:lnTo>
                  <a:lnTo>
                    <a:pt x="213" y="371"/>
                  </a:lnTo>
                  <a:lnTo>
                    <a:pt x="149" y="410"/>
                  </a:lnTo>
                  <a:lnTo>
                    <a:pt x="20" y="498"/>
                  </a:lnTo>
                  <a:lnTo>
                    <a:pt x="2" y="511"/>
                  </a:lnTo>
                  <a:lnTo>
                    <a:pt x="2" y="508"/>
                  </a:lnTo>
                  <a:lnTo>
                    <a:pt x="0" y="476"/>
                  </a:lnTo>
                  <a:lnTo>
                    <a:pt x="9" y="439"/>
                  </a:lnTo>
                  <a:lnTo>
                    <a:pt x="22" y="411"/>
                  </a:lnTo>
                  <a:lnTo>
                    <a:pt x="42" y="381"/>
                  </a:lnTo>
                  <a:lnTo>
                    <a:pt x="75" y="351"/>
                  </a:lnTo>
                  <a:lnTo>
                    <a:pt x="96" y="337"/>
                  </a:lnTo>
                  <a:lnTo>
                    <a:pt x="118" y="322"/>
                  </a:lnTo>
                  <a:lnTo>
                    <a:pt x="162" y="285"/>
                  </a:lnTo>
                  <a:lnTo>
                    <a:pt x="223" y="218"/>
                  </a:lnTo>
                  <a:lnTo>
                    <a:pt x="288" y="123"/>
                  </a:lnTo>
                  <a:lnTo>
                    <a:pt x="317" y="62"/>
                  </a:lnTo>
                  <a:lnTo>
                    <a:pt x="325" y="29"/>
                  </a:lnTo>
                  <a:lnTo>
                    <a:pt x="324" y="19"/>
                  </a:lnTo>
                  <a:close/>
                </a:path>
              </a:pathLst>
            </a:custGeom>
            <a:solidFill>
              <a:srgbClr val="3A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55"/>
            <p:cNvSpPr>
              <a:spLocks/>
            </p:cNvSpPr>
            <p:nvPr/>
          </p:nvSpPr>
          <p:spPr bwMode="auto">
            <a:xfrm>
              <a:off x="3779" y="2941"/>
              <a:ext cx="537" cy="626"/>
            </a:xfrm>
            <a:custGeom>
              <a:avLst/>
              <a:gdLst>
                <a:gd name="T0" fmla="*/ 987 w 2149"/>
                <a:gd name="T1" fmla="*/ 1 h 2505"/>
                <a:gd name="T2" fmla="*/ 687 w 2149"/>
                <a:gd name="T3" fmla="*/ 56 h 2505"/>
                <a:gd name="T4" fmla="*/ 453 w 2149"/>
                <a:gd name="T5" fmla="*/ 173 h 2505"/>
                <a:gd name="T6" fmla="*/ 279 w 2149"/>
                <a:gd name="T7" fmla="*/ 340 h 2505"/>
                <a:gd name="T8" fmla="*/ 154 w 2149"/>
                <a:gd name="T9" fmla="*/ 545 h 2505"/>
                <a:gd name="T10" fmla="*/ 72 w 2149"/>
                <a:gd name="T11" fmla="*/ 775 h 2505"/>
                <a:gd name="T12" fmla="*/ 25 w 2149"/>
                <a:gd name="T13" fmla="*/ 1019 h 2505"/>
                <a:gd name="T14" fmla="*/ 1 w 2149"/>
                <a:gd name="T15" fmla="*/ 1323 h 2505"/>
                <a:gd name="T16" fmla="*/ 0 w 2149"/>
                <a:gd name="T17" fmla="*/ 1497 h 2505"/>
                <a:gd name="T18" fmla="*/ 22 w 2149"/>
                <a:gd name="T19" fmla="*/ 1708 h 2505"/>
                <a:gd name="T20" fmla="*/ 66 w 2149"/>
                <a:gd name="T21" fmla="*/ 1895 h 2505"/>
                <a:gd name="T22" fmla="*/ 130 w 2149"/>
                <a:gd name="T23" fmla="*/ 2058 h 2505"/>
                <a:gd name="T24" fmla="*/ 210 w 2149"/>
                <a:gd name="T25" fmla="*/ 2198 h 2505"/>
                <a:gd name="T26" fmla="*/ 323 w 2149"/>
                <a:gd name="T27" fmla="*/ 2338 h 2505"/>
                <a:gd name="T28" fmla="*/ 515 w 2149"/>
                <a:gd name="T29" fmla="*/ 2484 h 2505"/>
                <a:gd name="T30" fmla="*/ 550 w 2149"/>
                <a:gd name="T31" fmla="*/ 2483 h 2505"/>
                <a:gd name="T32" fmla="*/ 418 w 2149"/>
                <a:gd name="T33" fmla="*/ 2168 h 2505"/>
                <a:gd name="T34" fmla="*/ 351 w 2149"/>
                <a:gd name="T35" fmla="*/ 1923 h 2505"/>
                <a:gd name="T36" fmla="*/ 316 w 2149"/>
                <a:gd name="T37" fmla="*/ 1700 h 2505"/>
                <a:gd name="T38" fmla="*/ 310 w 2149"/>
                <a:gd name="T39" fmla="*/ 1462 h 2505"/>
                <a:gd name="T40" fmla="*/ 345 w 2149"/>
                <a:gd name="T41" fmla="*/ 1219 h 2505"/>
                <a:gd name="T42" fmla="*/ 378 w 2149"/>
                <a:gd name="T43" fmla="*/ 1110 h 2505"/>
                <a:gd name="T44" fmla="*/ 461 w 2149"/>
                <a:gd name="T45" fmla="*/ 956 h 2505"/>
                <a:gd name="T46" fmla="*/ 569 w 2149"/>
                <a:gd name="T47" fmla="*/ 855 h 2505"/>
                <a:gd name="T48" fmla="*/ 687 w 2149"/>
                <a:gd name="T49" fmla="*/ 796 h 2505"/>
                <a:gd name="T50" fmla="*/ 837 w 2149"/>
                <a:gd name="T51" fmla="*/ 764 h 2505"/>
                <a:gd name="T52" fmla="*/ 1057 w 2149"/>
                <a:gd name="T53" fmla="*/ 780 h 2505"/>
                <a:gd name="T54" fmla="*/ 1092 w 2149"/>
                <a:gd name="T55" fmla="*/ 780 h 2505"/>
                <a:gd name="T56" fmla="*/ 1312 w 2149"/>
                <a:gd name="T57" fmla="*/ 764 h 2505"/>
                <a:gd name="T58" fmla="*/ 1462 w 2149"/>
                <a:gd name="T59" fmla="*/ 796 h 2505"/>
                <a:gd name="T60" fmla="*/ 1581 w 2149"/>
                <a:gd name="T61" fmla="*/ 855 h 2505"/>
                <a:gd name="T62" fmla="*/ 1688 w 2149"/>
                <a:gd name="T63" fmla="*/ 956 h 2505"/>
                <a:gd name="T64" fmla="*/ 1772 w 2149"/>
                <a:gd name="T65" fmla="*/ 1110 h 2505"/>
                <a:gd name="T66" fmla="*/ 1804 w 2149"/>
                <a:gd name="T67" fmla="*/ 1219 h 2505"/>
                <a:gd name="T68" fmla="*/ 1839 w 2149"/>
                <a:gd name="T69" fmla="*/ 1462 h 2505"/>
                <a:gd name="T70" fmla="*/ 1833 w 2149"/>
                <a:gd name="T71" fmla="*/ 1700 h 2505"/>
                <a:gd name="T72" fmla="*/ 1799 w 2149"/>
                <a:gd name="T73" fmla="*/ 1923 h 2505"/>
                <a:gd name="T74" fmla="*/ 1731 w 2149"/>
                <a:gd name="T75" fmla="*/ 2168 h 2505"/>
                <a:gd name="T76" fmla="*/ 1600 w 2149"/>
                <a:gd name="T77" fmla="*/ 2483 h 2505"/>
                <a:gd name="T78" fmla="*/ 1634 w 2149"/>
                <a:gd name="T79" fmla="*/ 2484 h 2505"/>
                <a:gd name="T80" fmla="*/ 1827 w 2149"/>
                <a:gd name="T81" fmla="*/ 2338 h 2505"/>
                <a:gd name="T82" fmla="*/ 1941 w 2149"/>
                <a:gd name="T83" fmla="*/ 2198 h 2505"/>
                <a:gd name="T84" fmla="*/ 2019 w 2149"/>
                <a:gd name="T85" fmla="*/ 2058 h 2505"/>
                <a:gd name="T86" fmla="*/ 2084 w 2149"/>
                <a:gd name="T87" fmla="*/ 1895 h 2505"/>
                <a:gd name="T88" fmla="*/ 2129 w 2149"/>
                <a:gd name="T89" fmla="*/ 1708 h 2505"/>
                <a:gd name="T90" fmla="*/ 2149 w 2149"/>
                <a:gd name="T91" fmla="*/ 1497 h 2505"/>
                <a:gd name="T92" fmla="*/ 2149 w 2149"/>
                <a:gd name="T93" fmla="*/ 1323 h 2505"/>
                <a:gd name="T94" fmla="*/ 2124 w 2149"/>
                <a:gd name="T95" fmla="*/ 1019 h 2505"/>
                <a:gd name="T96" fmla="*/ 2077 w 2149"/>
                <a:gd name="T97" fmla="*/ 775 h 2505"/>
                <a:gd name="T98" fmla="*/ 1995 w 2149"/>
                <a:gd name="T99" fmla="*/ 545 h 2505"/>
                <a:gd name="T100" fmla="*/ 1871 w 2149"/>
                <a:gd name="T101" fmla="*/ 340 h 2505"/>
                <a:gd name="T102" fmla="*/ 1696 w 2149"/>
                <a:gd name="T103" fmla="*/ 173 h 2505"/>
                <a:gd name="T104" fmla="*/ 1463 w 2149"/>
                <a:gd name="T105" fmla="*/ 56 h 2505"/>
                <a:gd name="T106" fmla="*/ 1162 w 2149"/>
                <a:gd name="T107" fmla="*/ 1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9" h="2505">
                  <a:moveTo>
                    <a:pt x="1075" y="0"/>
                  </a:moveTo>
                  <a:lnTo>
                    <a:pt x="987" y="1"/>
                  </a:lnTo>
                  <a:lnTo>
                    <a:pt x="828" y="20"/>
                  </a:lnTo>
                  <a:lnTo>
                    <a:pt x="687" y="56"/>
                  </a:lnTo>
                  <a:lnTo>
                    <a:pt x="563" y="108"/>
                  </a:lnTo>
                  <a:lnTo>
                    <a:pt x="453" y="173"/>
                  </a:lnTo>
                  <a:lnTo>
                    <a:pt x="359" y="251"/>
                  </a:lnTo>
                  <a:lnTo>
                    <a:pt x="279" y="340"/>
                  </a:lnTo>
                  <a:lnTo>
                    <a:pt x="211" y="438"/>
                  </a:lnTo>
                  <a:lnTo>
                    <a:pt x="154" y="545"/>
                  </a:lnTo>
                  <a:lnTo>
                    <a:pt x="109" y="658"/>
                  </a:lnTo>
                  <a:lnTo>
                    <a:pt x="72" y="775"/>
                  </a:lnTo>
                  <a:lnTo>
                    <a:pt x="45" y="896"/>
                  </a:lnTo>
                  <a:lnTo>
                    <a:pt x="25" y="1019"/>
                  </a:lnTo>
                  <a:lnTo>
                    <a:pt x="12" y="1141"/>
                  </a:lnTo>
                  <a:lnTo>
                    <a:pt x="1" y="1323"/>
                  </a:lnTo>
                  <a:lnTo>
                    <a:pt x="0" y="1440"/>
                  </a:lnTo>
                  <a:lnTo>
                    <a:pt x="0" y="1497"/>
                  </a:lnTo>
                  <a:lnTo>
                    <a:pt x="8" y="1606"/>
                  </a:lnTo>
                  <a:lnTo>
                    <a:pt x="22" y="1708"/>
                  </a:lnTo>
                  <a:lnTo>
                    <a:pt x="41" y="1805"/>
                  </a:lnTo>
                  <a:lnTo>
                    <a:pt x="66" y="1895"/>
                  </a:lnTo>
                  <a:lnTo>
                    <a:pt x="96" y="1979"/>
                  </a:lnTo>
                  <a:lnTo>
                    <a:pt x="130" y="2058"/>
                  </a:lnTo>
                  <a:lnTo>
                    <a:pt x="168" y="2131"/>
                  </a:lnTo>
                  <a:lnTo>
                    <a:pt x="210" y="2198"/>
                  </a:lnTo>
                  <a:lnTo>
                    <a:pt x="253" y="2258"/>
                  </a:lnTo>
                  <a:lnTo>
                    <a:pt x="323" y="2338"/>
                  </a:lnTo>
                  <a:lnTo>
                    <a:pt x="418" y="2423"/>
                  </a:lnTo>
                  <a:lnTo>
                    <a:pt x="515" y="2484"/>
                  </a:lnTo>
                  <a:lnTo>
                    <a:pt x="563" y="2505"/>
                  </a:lnTo>
                  <a:lnTo>
                    <a:pt x="550" y="2483"/>
                  </a:lnTo>
                  <a:lnTo>
                    <a:pt x="478" y="2325"/>
                  </a:lnTo>
                  <a:lnTo>
                    <a:pt x="418" y="2168"/>
                  </a:lnTo>
                  <a:lnTo>
                    <a:pt x="375" y="2026"/>
                  </a:lnTo>
                  <a:lnTo>
                    <a:pt x="351" y="1923"/>
                  </a:lnTo>
                  <a:lnTo>
                    <a:pt x="330" y="1814"/>
                  </a:lnTo>
                  <a:lnTo>
                    <a:pt x="316" y="1700"/>
                  </a:lnTo>
                  <a:lnTo>
                    <a:pt x="309" y="1583"/>
                  </a:lnTo>
                  <a:lnTo>
                    <a:pt x="310" y="1462"/>
                  </a:lnTo>
                  <a:lnTo>
                    <a:pt x="322" y="1341"/>
                  </a:lnTo>
                  <a:lnTo>
                    <a:pt x="345" y="1219"/>
                  </a:lnTo>
                  <a:lnTo>
                    <a:pt x="363" y="1159"/>
                  </a:lnTo>
                  <a:lnTo>
                    <a:pt x="378" y="1110"/>
                  </a:lnTo>
                  <a:lnTo>
                    <a:pt x="416" y="1026"/>
                  </a:lnTo>
                  <a:lnTo>
                    <a:pt x="461" y="956"/>
                  </a:lnTo>
                  <a:lnTo>
                    <a:pt x="513" y="900"/>
                  </a:lnTo>
                  <a:lnTo>
                    <a:pt x="569" y="855"/>
                  </a:lnTo>
                  <a:lnTo>
                    <a:pt x="627" y="820"/>
                  </a:lnTo>
                  <a:lnTo>
                    <a:pt x="687" y="796"/>
                  </a:lnTo>
                  <a:lnTo>
                    <a:pt x="748" y="778"/>
                  </a:lnTo>
                  <a:lnTo>
                    <a:pt x="837" y="764"/>
                  </a:lnTo>
                  <a:lnTo>
                    <a:pt x="942" y="764"/>
                  </a:lnTo>
                  <a:lnTo>
                    <a:pt x="1057" y="780"/>
                  </a:lnTo>
                  <a:lnTo>
                    <a:pt x="1075" y="785"/>
                  </a:lnTo>
                  <a:lnTo>
                    <a:pt x="1092" y="780"/>
                  </a:lnTo>
                  <a:lnTo>
                    <a:pt x="1207" y="764"/>
                  </a:lnTo>
                  <a:lnTo>
                    <a:pt x="1312" y="764"/>
                  </a:lnTo>
                  <a:lnTo>
                    <a:pt x="1402" y="778"/>
                  </a:lnTo>
                  <a:lnTo>
                    <a:pt x="1462" y="796"/>
                  </a:lnTo>
                  <a:lnTo>
                    <a:pt x="1522" y="820"/>
                  </a:lnTo>
                  <a:lnTo>
                    <a:pt x="1581" y="855"/>
                  </a:lnTo>
                  <a:lnTo>
                    <a:pt x="1636" y="900"/>
                  </a:lnTo>
                  <a:lnTo>
                    <a:pt x="1688" y="956"/>
                  </a:lnTo>
                  <a:lnTo>
                    <a:pt x="1733" y="1026"/>
                  </a:lnTo>
                  <a:lnTo>
                    <a:pt x="1772" y="1110"/>
                  </a:lnTo>
                  <a:lnTo>
                    <a:pt x="1787" y="1159"/>
                  </a:lnTo>
                  <a:lnTo>
                    <a:pt x="1804" y="1219"/>
                  </a:lnTo>
                  <a:lnTo>
                    <a:pt x="1828" y="1341"/>
                  </a:lnTo>
                  <a:lnTo>
                    <a:pt x="1839" y="1462"/>
                  </a:lnTo>
                  <a:lnTo>
                    <a:pt x="1840" y="1583"/>
                  </a:lnTo>
                  <a:lnTo>
                    <a:pt x="1833" y="1700"/>
                  </a:lnTo>
                  <a:lnTo>
                    <a:pt x="1819" y="1814"/>
                  </a:lnTo>
                  <a:lnTo>
                    <a:pt x="1799" y="1923"/>
                  </a:lnTo>
                  <a:lnTo>
                    <a:pt x="1774" y="2026"/>
                  </a:lnTo>
                  <a:lnTo>
                    <a:pt x="1731" y="2168"/>
                  </a:lnTo>
                  <a:lnTo>
                    <a:pt x="1672" y="2325"/>
                  </a:lnTo>
                  <a:lnTo>
                    <a:pt x="1600" y="2483"/>
                  </a:lnTo>
                  <a:lnTo>
                    <a:pt x="1587" y="2505"/>
                  </a:lnTo>
                  <a:lnTo>
                    <a:pt x="1634" y="2484"/>
                  </a:lnTo>
                  <a:lnTo>
                    <a:pt x="1731" y="2423"/>
                  </a:lnTo>
                  <a:lnTo>
                    <a:pt x="1827" y="2338"/>
                  </a:lnTo>
                  <a:lnTo>
                    <a:pt x="1896" y="2258"/>
                  </a:lnTo>
                  <a:lnTo>
                    <a:pt x="1941" y="2198"/>
                  </a:lnTo>
                  <a:lnTo>
                    <a:pt x="1981" y="2131"/>
                  </a:lnTo>
                  <a:lnTo>
                    <a:pt x="2019" y="2058"/>
                  </a:lnTo>
                  <a:lnTo>
                    <a:pt x="2053" y="1979"/>
                  </a:lnTo>
                  <a:lnTo>
                    <a:pt x="2084" y="1895"/>
                  </a:lnTo>
                  <a:lnTo>
                    <a:pt x="2108" y="1805"/>
                  </a:lnTo>
                  <a:lnTo>
                    <a:pt x="2129" y="1708"/>
                  </a:lnTo>
                  <a:lnTo>
                    <a:pt x="2142" y="1606"/>
                  </a:lnTo>
                  <a:lnTo>
                    <a:pt x="2149" y="1497"/>
                  </a:lnTo>
                  <a:lnTo>
                    <a:pt x="2149" y="1440"/>
                  </a:lnTo>
                  <a:lnTo>
                    <a:pt x="2149" y="1323"/>
                  </a:lnTo>
                  <a:lnTo>
                    <a:pt x="2138" y="1141"/>
                  </a:lnTo>
                  <a:lnTo>
                    <a:pt x="2124" y="1019"/>
                  </a:lnTo>
                  <a:lnTo>
                    <a:pt x="2104" y="896"/>
                  </a:lnTo>
                  <a:lnTo>
                    <a:pt x="2077" y="775"/>
                  </a:lnTo>
                  <a:lnTo>
                    <a:pt x="2041" y="658"/>
                  </a:lnTo>
                  <a:lnTo>
                    <a:pt x="1995" y="545"/>
                  </a:lnTo>
                  <a:lnTo>
                    <a:pt x="1938" y="438"/>
                  </a:lnTo>
                  <a:lnTo>
                    <a:pt x="1871" y="340"/>
                  </a:lnTo>
                  <a:lnTo>
                    <a:pt x="1790" y="251"/>
                  </a:lnTo>
                  <a:lnTo>
                    <a:pt x="1696" y="173"/>
                  </a:lnTo>
                  <a:lnTo>
                    <a:pt x="1587" y="108"/>
                  </a:lnTo>
                  <a:lnTo>
                    <a:pt x="1463" y="56"/>
                  </a:lnTo>
                  <a:lnTo>
                    <a:pt x="1321" y="20"/>
                  </a:lnTo>
                  <a:lnTo>
                    <a:pt x="1162" y="1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3830" y="3051"/>
              <a:ext cx="459" cy="339"/>
            </a:xfrm>
            <a:custGeom>
              <a:avLst/>
              <a:gdLst>
                <a:gd name="T0" fmla="*/ 1191 w 1834"/>
                <a:gd name="T1" fmla="*/ 490 h 1355"/>
                <a:gd name="T2" fmla="*/ 1180 w 1834"/>
                <a:gd name="T3" fmla="*/ 496 h 1355"/>
                <a:gd name="T4" fmla="*/ 1065 w 1834"/>
                <a:gd name="T5" fmla="*/ 544 h 1355"/>
                <a:gd name="T6" fmla="*/ 924 w 1834"/>
                <a:gd name="T7" fmla="*/ 591 h 1355"/>
                <a:gd name="T8" fmla="*/ 816 w 1834"/>
                <a:gd name="T9" fmla="*/ 616 h 1355"/>
                <a:gd name="T10" fmla="*/ 700 w 1834"/>
                <a:gd name="T11" fmla="*/ 634 h 1355"/>
                <a:gd name="T12" fmla="*/ 580 w 1834"/>
                <a:gd name="T13" fmla="*/ 638 h 1355"/>
                <a:gd name="T14" fmla="*/ 521 w 1834"/>
                <a:gd name="T15" fmla="*/ 633 h 1355"/>
                <a:gd name="T16" fmla="*/ 492 w 1834"/>
                <a:gd name="T17" fmla="*/ 630 h 1355"/>
                <a:gd name="T18" fmla="*/ 437 w 1834"/>
                <a:gd name="T19" fmla="*/ 631 h 1355"/>
                <a:gd name="T20" fmla="*/ 388 w 1834"/>
                <a:gd name="T21" fmla="*/ 641 h 1355"/>
                <a:gd name="T22" fmla="*/ 341 w 1834"/>
                <a:gd name="T23" fmla="*/ 656 h 1355"/>
                <a:gd name="T24" fmla="*/ 301 w 1834"/>
                <a:gd name="T25" fmla="*/ 678 h 1355"/>
                <a:gd name="T26" fmla="*/ 263 w 1834"/>
                <a:gd name="T27" fmla="*/ 705 h 1355"/>
                <a:gd name="T28" fmla="*/ 230 w 1834"/>
                <a:gd name="T29" fmla="*/ 737 h 1355"/>
                <a:gd name="T30" fmla="*/ 200 w 1834"/>
                <a:gd name="T31" fmla="*/ 773 h 1355"/>
                <a:gd name="T32" fmla="*/ 164 w 1834"/>
                <a:gd name="T33" fmla="*/ 832 h 1355"/>
                <a:gd name="T34" fmla="*/ 129 w 1834"/>
                <a:gd name="T35" fmla="*/ 919 h 1355"/>
                <a:gd name="T36" fmla="*/ 109 w 1834"/>
                <a:gd name="T37" fmla="*/ 1009 h 1355"/>
                <a:gd name="T38" fmla="*/ 103 w 1834"/>
                <a:gd name="T39" fmla="*/ 1098 h 1355"/>
                <a:gd name="T40" fmla="*/ 105 w 1834"/>
                <a:gd name="T41" fmla="*/ 1140 h 1355"/>
                <a:gd name="T42" fmla="*/ 0 w 1834"/>
                <a:gd name="T43" fmla="*/ 658 h 1355"/>
                <a:gd name="T44" fmla="*/ 190 w 1834"/>
                <a:gd name="T45" fmla="*/ 278 h 1355"/>
                <a:gd name="T46" fmla="*/ 731 w 1834"/>
                <a:gd name="T47" fmla="*/ 0 h 1355"/>
                <a:gd name="T48" fmla="*/ 1242 w 1834"/>
                <a:gd name="T49" fmla="*/ 24 h 1355"/>
                <a:gd name="T50" fmla="*/ 1484 w 1834"/>
                <a:gd name="T51" fmla="*/ 234 h 1355"/>
                <a:gd name="T52" fmla="*/ 1689 w 1834"/>
                <a:gd name="T53" fmla="*/ 490 h 1355"/>
                <a:gd name="T54" fmla="*/ 1834 w 1834"/>
                <a:gd name="T55" fmla="*/ 658 h 1355"/>
                <a:gd name="T56" fmla="*/ 1764 w 1834"/>
                <a:gd name="T57" fmla="*/ 1177 h 1355"/>
                <a:gd name="T58" fmla="*/ 1617 w 1834"/>
                <a:gd name="T59" fmla="*/ 1355 h 1355"/>
                <a:gd name="T60" fmla="*/ 1621 w 1834"/>
                <a:gd name="T61" fmla="*/ 1334 h 1355"/>
                <a:gd name="T62" fmla="*/ 1631 w 1834"/>
                <a:gd name="T63" fmla="*/ 1196 h 1355"/>
                <a:gd name="T64" fmla="*/ 1626 w 1834"/>
                <a:gd name="T65" fmla="*/ 1068 h 1355"/>
                <a:gd name="T66" fmla="*/ 1606 w 1834"/>
                <a:gd name="T67" fmla="*/ 961 h 1355"/>
                <a:gd name="T68" fmla="*/ 1586 w 1834"/>
                <a:gd name="T69" fmla="*/ 888 h 1355"/>
                <a:gd name="T70" fmla="*/ 1557 w 1834"/>
                <a:gd name="T71" fmla="*/ 815 h 1355"/>
                <a:gd name="T72" fmla="*/ 1517 w 1834"/>
                <a:gd name="T73" fmla="*/ 743 h 1355"/>
                <a:gd name="T74" fmla="*/ 1468 w 1834"/>
                <a:gd name="T75" fmla="*/ 676 h 1355"/>
                <a:gd name="T76" fmla="*/ 1406 w 1834"/>
                <a:gd name="T77" fmla="*/ 613 h 1355"/>
                <a:gd name="T78" fmla="*/ 1332 w 1834"/>
                <a:gd name="T79" fmla="*/ 557 h 1355"/>
                <a:gd name="T80" fmla="*/ 1243 w 1834"/>
                <a:gd name="T81" fmla="*/ 510 h 1355"/>
                <a:gd name="T82" fmla="*/ 1191 w 1834"/>
                <a:gd name="T83" fmla="*/ 49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34" h="1355">
                  <a:moveTo>
                    <a:pt x="1191" y="490"/>
                  </a:moveTo>
                  <a:lnTo>
                    <a:pt x="1180" y="496"/>
                  </a:lnTo>
                  <a:lnTo>
                    <a:pt x="1065" y="544"/>
                  </a:lnTo>
                  <a:lnTo>
                    <a:pt x="924" y="591"/>
                  </a:lnTo>
                  <a:lnTo>
                    <a:pt x="816" y="616"/>
                  </a:lnTo>
                  <a:lnTo>
                    <a:pt x="700" y="634"/>
                  </a:lnTo>
                  <a:lnTo>
                    <a:pt x="580" y="638"/>
                  </a:lnTo>
                  <a:lnTo>
                    <a:pt x="521" y="633"/>
                  </a:lnTo>
                  <a:lnTo>
                    <a:pt x="492" y="630"/>
                  </a:lnTo>
                  <a:lnTo>
                    <a:pt x="437" y="631"/>
                  </a:lnTo>
                  <a:lnTo>
                    <a:pt x="388" y="641"/>
                  </a:lnTo>
                  <a:lnTo>
                    <a:pt x="341" y="656"/>
                  </a:lnTo>
                  <a:lnTo>
                    <a:pt x="301" y="678"/>
                  </a:lnTo>
                  <a:lnTo>
                    <a:pt x="263" y="705"/>
                  </a:lnTo>
                  <a:lnTo>
                    <a:pt x="230" y="737"/>
                  </a:lnTo>
                  <a:lnTo>
                    <a:pt x="200" y="773"/>
                  </a:lnTo>
                  <a:lnTo>
                    <a:pt x="164" y="832"/>
                  </a:lnTo>
                  <a:lnTo>
                    <a:pt x="129" y="919"/>
                  </a:lnTo>
                  <a:lnTo>
                    <a:pt x="109" y="1009"/>
                  </a:lnTo>
                  <a:lnTo>
                    <a:pt x="103" y="1098"/>
                  </a:lnTo>
                  <a:lnTo>
                    <a:pt x="105" y="1140"/>
                  </a:lnTo>
                  <a:lnTo>
                    <a:pt x="0" y="658"/>
                  </a:lnTo>
                  <a:lnTo>
                    <a:pt x="190" y="278"/>
                  </a:lnTo>
                  <a:lnTo>
                    <a:pt x="731" y="0"/>
                  </a:lnTo>
                  <a:lnTo>
                    <a:pt x="1242" y="24"/>
                  </a:lnTo>
                  <a:lnTo>
                    <a:pt x="1484" y="234"/>
                  </a:lnTo>
                  <a:lnTo>
                    <a:pt x="1689" y="490"/>
                  </a:lnTo>
                  <a:lnTo>
                    <a:pt x="1834" y="658"/>
                  </a:lnTo>
                  <a:lnTo>
                    <a:pt x="1764" y="1177"/>
                  </a:lnTo>
                  <a:lnTo>
                    <a:pt x="1617" y="1355"/>
                  </a:lnTo>
                  <a:lnTo>
                    <a:pt x="1621" y="1334"/>
                  </a:lnTo>
                  <a:lnTo>
                    <a:pt x="1631" y="1196"/>
                  </a:lnTo>
                  <a:lnTo>
                    <a:pt x="1626" y="1068"/>
                  </a:lnTo>
                  <a:lnTo>
                    <a:pt x="1606" y="961"/>
                  </a:lnTo>
                  <a:lnTo>
                    <a:pt x="1586" y="888"/>
                  </a:lnTo>
                  <a:lnTo>
                    <a:pt x="1557" y="815"/>
                  </a:lnTo>
                  <a:lnTo>
                    <a:pt x="1517" y="743"/>
                  </a:lnTo>
                  <a:lnTo>
                    <a:pt x="1468" y="676"/>
                  </a:lnTo>
                  <a:lnTo>
                    <a:pt x="1406" y="613"/>
                  </a:lnTo>
                  <a:lnTo>
                    <a:pt x="1332" y="557"/>
                  </a:lnTo>
                  <a:lnTo>
                    <a:pt x="1243" y="510"/>
                  </a:lnTo>
                  <a:lnTo>
                    <a:pt x="1191" y="4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7035766" y="4121078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C62B88-285C-4D7C-919F-E8DF17996BA8}"/>
              </a:ext>
            </a:extLst>
          </p:cNvPr>
          <p:cNvSpPr txBox="1"/>
          <p:nvPr/>
        </p:nvSpPr>
        <p:spPr>
          <a:xfrm>
            <a:off x="5671758" y="5949293"/>
            <a:ext cx="19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이주민</a:t>
            </a: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0F4C92A3-F8F0-4204-9F61-E77760BF02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0388CCC1-CAB9-4259-9C9F-002FBF74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C135120A-59E0-4EF5-9B49-8DFE4549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BBCFDA5D-A848-42A7-9A9F-06CA665C9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B0AAE7B8-D03A-41C2-ABC8-193E3E343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BDAF6C3-15DC-47CF-B1AB-18BBE7818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A8297861-5A01-4C1F-9E8C-F06AE3FC9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F2818C30-E165-41F2-9782-7B45EDA62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202CDAB8-721A-436B-A8F3-388256F1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BE39AB1B-AFFE-4D0C-A59E-4321C97D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B7422B0C-AA0B-48FE-B7CB-AB88C756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E5A1EBE-4605-475A-8BC3-D67C4725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38406B2A-9BEF-4080-908F-C5D107EE7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1DA937A8-ADEA-43F2-BF87-CAAA1B43F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D849AC91-D925-4204-8473-8E341D6F5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BBA80AD3-0569-4BCC-BDE4-D38A0306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E53E7BA4-3FC7-408A-AD42-2CB9FA2DC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1F2BC495-93F5-48FB-885A-7F3EF6DD0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DFADB22D-EB5D-44DF-8E5C-400075919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67D43F3F-FF23-4E39-9F5B-5E670DE3B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674A1D1-A0EA-4361-9B15-36B57DB9BBF0}"/>
              </a:ext>
            </a:extLst>
          </p:cNvPr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0078" y="505540"/>
            <a:ext cx="5351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16.2.2 Undirected Model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FEA7BA-0E22-470A-BB88-E35860532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9" y="1374119"/>
            <a:ext cx="8613881" cy="51519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6F8BCC-7D26-44B6-9D76-D1E1171154C3}"/>
              </a:ext>
            </a:extLst>
          </p:cNvPr>
          <p:cNvSpPr/>
          <p:nvPr/>
        </p:nvSpPr>
        <p:spPr>
          <a:xfrm>
            <a:off x="6431280" y="2595880"/>
            <a:ext cx="2763520" cy="166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EBA1E0-7F79-4A96-8086-861C8D15E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056" y="2756495"/>
            <a:ext cx="2933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4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7792" y="505540"/>
            <a:ext cx="709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16.2.5 separation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&amp;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d-separation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453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Separation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Graphical model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random variable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간의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independent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관계와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dependent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관계를 확인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Edge : direct interaction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Path : </a:t>
            </a: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indirected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interaction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Inactive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path : observed variable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이 포함된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path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Active path : unobserved variable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로만 이루어진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41080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88837" y="505540"/>
            <a:ext cx="4214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16.2.5 d-separation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494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random variable(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확률변수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값이 주어졌을 때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dependent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와 </a:t>
            </a: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indepenent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한 관계를 확인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Cascading				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common parent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8"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		 a, b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dependent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870677-D723-408A-B128-ABBCC0CF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70" y="2686282"/>
            <a:ext cx="7404418" cy="12037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B4BF3F-3F93-4ADB-9E03-9EA5089C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57" y="4657010"/>
            <a:ext cx="2943225" cy="1695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9AE310-3ACB-4FBC-A3D9-413CED84C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20" y="4654628"/>
            <a:ext cx="28194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5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88832" y="505540"/>
            <a:ext cx="4214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16.2.5 d-separation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1944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V-structure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				a, b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는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dependent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				( ∵ explaining way effect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5D3885-AC6B-4059-912B-0FB35F90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4" y="2177305"/>
            <a:ext cx="2764155" cy="23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1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9284" y="505540"/>
            <a:ext cx="8013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16.3 sampling from graphical models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517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Forward sampling = ancestral sampling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Directed model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에서 사용 가능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화살표 방향은 한 변수의 확률 분포가 다른 변수의 확률 분포로 정의됨을 뜻함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Topological order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따름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Create sample many, many, many times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845C3B-00DF-4EB3-9FC4-69729BEC5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05"/>
          <a:stretch/>
        </p:blipFill>
        <p:spPr>
          <a:xfrm>
            <a:off x="1246362" y="4113505"/>
            <a:ext cx="4364024" cy="11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5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9284" y="505540"/>
            <a:ext cx="8013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16.3 sampling from graphical models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1F09E-B6BC-4D36-B6B3-C70042F2B3B0}"/>
              </a:ext>
            </a:extLst>
          </p:cNvPr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4C545D4A-7121-4C63-87D3-19518C32C940}"/>
              </a:ext>
            </a:extLst>
          </p:cNvPr>
          <p:cNvSpPr/>
          <p:nvPr/>
        </p:nvSpPr>
        <p:spPr>
          <a:xfrm>
            <a:off x="1110106" y="1497333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Buglary</a:t>
            </a:r>
            <a:endParaRPr lang="en-US" altLang="ko-KR" dirty="0"/>
          </a:p>
          <a:p>
            <a:pPr algn="ctr"/>
            <a:r>
              <a:rPr lang="en-US" altLang="ko-KR" sz="1400" dirty="0"/>
              <a:t>P(B)=0.001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F02801-DDBE-4575-B41E-90545C9506E5}"/>
              </a:ext>
            </a:extLst>
          </p:cNvPr>
          <p:cNvSpPr/>
          <p:nvPr/>
        </p:nvSpPr>
        <p:spPr>
          <a:xfrm>
            <a:off x="4003246" y="1497333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Earthquake</a:t>
            </a:r>
          </a:p>
          <a:p>
            <a:pPr algn="ctr"/>
            <a:r>
              <a:rPr lang="en-US" altLang="ko-KR" sz="1400" dirty="0"/>
              <a:t>P(E)=0.002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834FD15-C403-4514-A477-3A482FCC71EE}"/>
              </a:ext>
            </a:extLst>
          </p:cNvPr>
          <p:cNvSpPr/>
          <p:nvPr/>
        </p:nvSpPr>
        <p:spPr>
          <a:xfrm>
            <a:off x="2420746" y="2573036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5E0EB2E-B189-4237-B12A-3E6130EA0C81}"/>
              </a:ext>
            </a:extLst>
          </p:cNvPr>
          <p:cNvSpPr/>
          <p:nvPr/>
        </p:nvSpPr>
        <p:spPr>
          <a:xfrm>
            <a:off x="1110106" y="3648739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John Call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659C2CB-3482-4D12-A38A-2BF5B74AF410}"/>
              </a:ext>
            </a:extLst>
          </p:cNvPr>
          <p:cNvSpPr/>
          <p:nvPr/>
        </p:nvSpPr>
        <p:spPr>
          <a:xfrm>
            <a:off x="4003245" y="3648739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Marry Call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C03862-ED34-4077-BE05-07FEB5ACA1D1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236967" y="2228829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5AC6C0-E105-4C08-9E8F-DBDA12C9338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2236967" y="3304532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2668031-E69B-4B51-84ED-09D4D07BC53A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547607" y="3304532"/>
            <a:ext cx="1582499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15223F-8805-4043-8AAB-0FA12BE1643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547607" y="2228829"/>
            <a:ext cx="1582498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30">
            <a:extLst>
              <a:ext uri="{FF2B5EF4-FFF2-40B4-BE49-F238E27FC236}">
                <a16:creationId xmlns:a16="http://schemas.microsoft.com/office/drawing/2014/main" id="{4F72CA1A-C82A-4703-A7F2-BFE35140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82944"/>
              </p:ext>
            </p:extLst>
          </p:nvPr>
        </p:nvGraphicFramePr>
        <p:xfrm>
          <a:off x="7056741" y="4005862"/>
          <a:ext cx="2123772" cy="15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886">
                  <a:extLst>
                    <a:ext uri="{9D8B030D-6E8A-4147-A177-3AD203B41FA5}">
                      <a16:colId xmlns:a16="http://schemas.microsoft.com/office/drawing/2014/main" val="519685919"/>
                    </a:ext>
                  </a:extLst>
                </a:gridCol>
                <a:gridCol w="1061886">
                  <a:extLst>
                    <a:ext uri="{9D8B030D-6E8A-4147-A177-3AD203B41FA5}">
                      <a16:colId xmlns:a16="http://schemas.microsoft.com/office/drawing/2014/main" val="501691481"/>
                    </a:ext>
                  </a:extLst>
                </a:gridCol>
              </a:tblGrid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P(J|A)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86474"/>
                  </a:ext>
                </a:extLst>
              </a:tr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99239"/>
                  </a:ext>
                </a:extLst>
              </a:tr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25286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FCF4323-CB59-42B9-B767-7071E1F3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8080"/>
              </p:ext>
            </p:extLst>
          </p:nvPr>
        </p:nvGraphicFramePr>
        <p:xfrm>
          <a:off x="9399387" y="4005862"/>
          <a:ext cx="2123772" cy="15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886">
                  <a:extLst>
                    <a:ext uri="{9D8B030D-6E8A-4147-A177-3AD203B41FA5}">
                      <a16:colId xmlns:a16="http://schemas.microsoft.com/office/drawing/2014/main" val="519685919"/>
                    </a:ext>
                  </a:extLst>
                </a:gridCol>
                <a:gridCol w="1061886">
                  <a:extLst>
                    <a:ext uri="{9D8B030D-6E8A-4147-A177-3AD203B41FA5}">
                      <a16:colId xmlns:a16="http://schemas.microsoft.com/office/drawing/2014/main" val="501691481"/>
                    </a:ext>
                  </a:extLst>
                </a:gridCol>
              </a:tblGrid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P(M|A)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86474"/>
                  </a:ext>
                </a:extLst>
              </a:tr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99239"/>
                  </a:ext>
                </a:extLst>
              </a:tr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252866"/>
                  </a:ext>
                </a:extLst>
              </a:tr>
            </a:tbl>
          </a:graphicData>
        </a:graphic>
      </p:graphicFrame>
      <p:graphicFrame>
        <p:nvGraphicFramePr>
          <p:cNvPr id="25" name="표 35">
            <a:extLst>
              <a:ext uri="{FF2B5EF4-FFF2-40B4-BE49-F238E27FC236}">
                <a16:creationId xmlns:a16="http://schemas.microsoft.com/office/drawing/2014/main" id="{CC3A69E2-69DE-4854-84A6-0CEB83CF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56978"/>
              </p:ext>
            </p:extLst>
          </p:nvPr>
        </p:nvGraphicFramePr>
        <p:xfrm>
          <a:off x="7061896" y="1420406"/>
          <a:ext cx="4471332" cy="230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44">
                  <a:extLst>
                    <a:ext uri="{9D8B030D-6E8A-4147-A177-3AD203B41FA5}">
                      <a16:colId xmlns:a16="http://schemas.microsoft.com/office/drawing/2014/main" val="1692715091"/>
                    </a:ext>
                  </a:extLst>
                </a:gridCol>
                <a:gridCol w="1490444">
                  <a:extLst>
                    <a:ext uri="{9D8B030D-6E8A-4147-A177-3AD203B41FA5}">
                      <a16:colId xmlns:a16="http://schemas.microsoft.com/office/drawing/2014/main" val="1687445154"/>
                    </a:ext>
                  </a:extLst>
                </a:gridCol>
                <a:gridCol w="1490444">
                  <a:extLst>
                    <a:ext uri="{9D8B030D-6E8A-4147-A177-3AD203B41FA5}">
                      <a16:colId xmlns:a16="http://schemas.microsoft.com/office/drawing/2014/main" val="2003016216"/>
                    </a:ext>
                  </a:extLst>
                </a:gridCol>
              </a:tblGrid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P(A|B,E)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528156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570444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446606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58471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2351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2EEB81B-B6B3-4BEB-9FCB-D8479D25B351}"/>
              </a:ext>
            </a:extLst>
          </p:cNvPr>
          <p:cNvSpPr txBox="1"/>
          <p:nvPr/>
        </p:nvSpPr>
        <p:spPr>
          <a:xfrm>
            <a:off x="668841" y="4878066"/>
            <a:ext cx="10708560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P(E=T|MC=T) ? 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5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9284" y="505540"/>
            <a:ext cx="8013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16.3 sampling from graphical models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Gibbs sampling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20E81F-9561-4C73-8FA5-59AAF6C98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7" b="1708"/>
          <a:stretch/>
        </p:blipFill>
        <p:spPr>
          <a:xfrm>
            <a:off x="1027563" y="2288247"/>
            <a:ext cx="9683465" cy="35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9284" y="505540"/>
            <a:ext cx="8013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16.3 sampling from graphical models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Gibbs sampling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3ECED2-07CE-4263-A855-5C24C1EB4A31}"/>
              </a:ext>
            </a:extLst>
          </p:cNvPr>
          <p:cNvSpPr/>
          <p:nvPr/>
        </p:nvSpPr>
        <p:spPr>
          <a:xfrm>
            <a:off x="6569152" y="1621801"/>
            <a:ext cx="2253721" cy="7314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Buglary</a:t>
            </a:r>
            <a:endParaRPr lang="en-US" altLang="ko-KR" dirty="0"/>
          </a:p>
          <a:p>
            <a:pPr algn="ctr"/>
            <a:r>
              <a:rPr lang="en-US" altLang="ko-KR" sz="1400" dirty="0"/>
              <a:t>P(B)=0.001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DB0260-95E1-41B6-875A-6F758EE935D3}"/>
              </a:ext>
            </a:extLst>
          </p:cNvPr>
          <p:cNvSpPr/>
          <p:nvPr/>
        </p:nvSpPr>
        <p:spPr>
          <a:xfrm>
            <a:off x="9462292" y="1621801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Earthquake</a:t>
            </a:r>
          </a:p>
          <a:p>
            <a:pPr algn="ctr"/>
            <a:r>
              <a:rPr lang="en-US" altLang="ko-KR" sz="1400" dirty="0"/>
              <a:t>P(E)=0.002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73965A-0FEF-4F88-ABFB-3C4F6873CC1B}"/>
              </a:ext>
            </a:extLst>
          </p:cNvPr>
          <p:cNvSpPr/>
          <p:nvPr/>
        </p:nvSpPr>
        <p:spPr>
          <a:xfrm>
            <a:off x="7879792" y="2697504"/>
            <a:ext cx="2253721" cy="7314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001206-9DD2-49D9-BCA7-2B7C6AEDBE7E}"/>
              </a:ext>
            </a:extLst>
          </p:cNvPr>
          <p:cNvSpPr/>
          <p:nvPr/>
        </p:nvSpPr>
        <p:spPr>
          <a:xfrm>
            <a:off x="6569152" y="3773207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John Call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3C9907-9C5F-4F85-BAA9-771D0AD5C8FD}"/>
              </a:ext>
            </a:extLst>
          </p:cNvPr>
          <p:cNvSpPr/>
          <p:nvPr/>
        </p:nvSpPr>
        <p:spPr>
          <a:xfrm>
            <a:off x="9462291" y="3773207"/>
            <a:ext cx="2253721" cy="7314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Marry Call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0DE2DC-EA30-4BD2-A11B-D4CF7E9EB86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7696013" y="2353297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EF8502-8550-4E9C-8F95-0AACF747CBBD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7696013" y="3429000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E24901-539C-4535-9864-CED9CB02AA2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006653" y="3429000"/>
            <a:ext cx="1582499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798062-D3B5-4452-A43F-59A7A0E5912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006653" y="2353297"/>
            <a:ext cx="1582498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13EDBD-3FF1-470A-AA51-7A265C7D3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2" y="1467688"/>
            <a:ext cx="5195450" cy="49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2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9284" y="505540"/>
            <a:ext cx="8013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16.3 sampling from graphical models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Gibbs sampling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DB0260-95E1-41B6-875A-6F758EE935D3}"/>
              </a:ext>
            </a:extLst>
          </p:cNvPr>
          <p:cNvSpPr/>
          <p:nvPr/>
        </p:nvSpPr>
        <p:spPr>
          <a:xfrm>
            <a:off x="9462292" y="1621801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Earthquake</a:t>
            </a:r>
          </a:p>
          <a:p>
            <a:pPr algn="ctr"/>
            <a:r>
              <a:rPr lang="en-US" altLang="ko-KR" sz="1400" dirty="0"/>
              <a:t>P(E)=0.002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73965A-0FEF-4F88-ABFB-3C4F6873CC1B}"/>
              </a:ext>
            </a:extLst>
          </p:cNvPr>
          <p:cNvSpPr/>
          <p:nvPr/>
        </p:nvSpPr>
        <p:spPr>
          <a:xfrm>
            <a:off x="7879792" y="2697504"/>
            <a:ext cx="2253721" cy="7314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3C9907-9C5F-4F85-BAA9-771D0AD5C8FD}"/>
              </a:ext>
            </a:extLst>
          </p:cNvPr>
          <p:cNvSpPr/>
          <p:nvPr/>
        </p:nvSpPr>
        <p:spPr>
          <a:xfrm>
            <a:off x="9462291" y="3773207"/>
            <a:ext cx="2253721" cy="7314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Marry Call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0DE2DC-EA30-4BD2-A11B-D4CF7E9EB86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7696013" y="2353297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EF8502-8550-4E9C-8F95-0AACF747CBBD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7696013" y="3429000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E24901-539C-4535-9864-CED9CB02AA2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006653" y="3429000"/>
            <a:ext cx="1582499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798062-D3B5-4452-A43F-59A7A0E5912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006653" y="2353297"/>
            <a:ext cx="1582498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2DFF763-F831-4E18-8598-7CC5CBBF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78" y="1444277"/>
            <a:ext cx="6791325" cy="496252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3001206-9DD2-49D9-BCA7-2B7C6AEDBE7E}"/>
              </a:ext>
            </a:extLst>
          </p:cNvPr>
          <p:cNvSpPr/>
          <p:nvPr/>
        </p:nvSpPr>
        <p:spPr>
          <a:xfrm>
            <a:off x="6569152" y="3773207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John Call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3ECED2-07CE-4263-A855-5C24C1EB4A31}"/>
              </a:ext>
            </a:extLst>
          </p:cNvPr>
          <p:cNvSpPr/>
          <p:nvPr/>
        </p:nvSpPr>
        <p:spPr>
          <a:xfrm>
            <a:off x="6569152" y="1621801"/>
            <a:ext cx="2253721" cy="7314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Buglary</a:t>
            </a:r>
            <a:endParaRPr lang="en-US" altLang="ko-KR" dirty="0"/>
          </a:p>
          <a:p>
            <a:pPr algn="ctr"/>
            <a:r>
              <a:rPr lang="en-US" altLang="ko-KR" sz="1400" dirty="0"/>
              <a:t>P(B)=0.001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43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9284" y="505540"/>
            <a:ext cx="8013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16.3 sampling from graphical models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Gibbs sampling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DB0260-95E1-41B6-875A-6F758EE935D3}"/>
              </a:ext>
            </a:extLst>
          </p:cNvPr>
          <p:cNvSpPr/>
          <p:nvPr/>
        </p:nvSpPr>
        <p:spPr>
          <a:xfrm>
            <a:off x="9462292" y="1621801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Earthquake</a:t>
            </a:r>
          </a:p>
          <a:p>
            <a:pPr algn="ctr"/>
            <a:r>
              <a:rPr lang="en-US" altLang="ko-KR" sz="1400" dirty="0"/>
              <a:t>P(E)=0.002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73965A-0FEF-4F88-ABFB-3C4F6873CC1B}"/>
              </a:ext>
            </a:extLst>
          </p:cNvPr>
          <p:cNvSpPr/>
          <p:nvPr/>
        </p:nvSpPr>
        <p:spPr>
          <a:xfrm>
            <a:off x="7879792" y="2697504"/>
            <a:ext cx="2253721" cy="7314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3C9907-9C5F-4F85-BAA9-771D0AD5C8FD}"/>
              </a:ext>
            </a:extLst>
          </p:cNvPr>
          <p:cNvSpPr/>
          <p:nvPr/>
        </p:nvSpPr>
        <p:spPr>
          <a:xfrm>
            <a:off x="9462291" y="3773207"/>
            <a:ext cx="2253721" cy="7314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Marry Call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0DE2DC-EA30-4BD2-A11B-D4CF7E9EB86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7696013" y="2353297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EF8502-8550-4E9C-8F95-0AACF747CBBD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7696013" y="3429000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E24901-539C-4535-9864-CED9CB02AA2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006653" y="3429000"/>
            <a:ext cx="1582499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798062-D3B5-4452-A43F-59A7A0E5912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006653" y="2353297"/>
            <a:ext cx="1582498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B3001206-9DD2-49D9-BCA7-2B7C6AEDBE7E}"/>
              </a:ext>
            </a:extLst>
          </p:cNvPr>
          <p:cNvSpPr/>
          <p:nvPr/>
        </p:nvSpPr>
        <p:spPr>
          <a:xfrm>
            <a:off x="6569152" y="3773207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John Call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3ECED2-07CE-4263-A855-5C24C1EB4A31}"/>
              </a:ext>
            </a:extLst>
          </p:cNvPr>
          <p:cNvSpPr/>
          <p:nvPr/>
        </p:nvSpPr>
        <p:spPr>
          <a:xfrm>
            <a:off x="6569152" y="1621801"/>
            <a:ext cx="2253721" cy="7314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Buglary</a:t>
            </a:r>
            <a:endParaRPr lang="en-US" altLang="ko-KR" dirty="0"/>
          </a:p>
          <a:p>
            <a:pPr algn="ctr"/>
            <a:r>
              <a:rPr lang="en-US" altLang="ko-KR" sz="1400" dirty="0"/>
              <a:t>P(B)=0.001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C0851-934A-4CAE-A2EF-6C2BDD02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1628060"/>
            <a:ext cx="5295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2758" y="505540"/>
            <a:ext cx="10426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15.1 greedy layer-wise unsupervised pre-training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E1BB8-42FE-4C8A-A8DF-B29D8861A8D0}"/>
                  </a:ext>
                </a:extLst>
              </p:cNvPr>
              <p:cNvSpPr txBox="1"/>
              <p:nvPr/>
            </p:nvSpPr>
            <p:spPr>
              <a:xfrm>
                <a:off x="4034993" y="1412530"/>
                <a:ext cx="7488166" cy="389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RBM ( Restricted Boltzmann Machine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첫번째 블록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ea typeface="Verdana" panose="020B060403050404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𝑡𝑎𝑟𝑔𝑒𝑡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ko-KR" altLang="en-US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값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으로 이미 알고 있는 값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w : random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값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Gradient descent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, w 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조정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E1BB8-42FE-4C8A-A8DF-B29D8861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93" y="1412530"/>
                <a:ext cx="7488166" cy="3895297"/>
              </a:xfrm>
              <a:prstGeom prst="rect">
                <a:avLst/>
              </a:prstGeom>
              <a:blipFill>
                <a:blip r:embed="rId3"/>
                <a:stretch>
                  <a:fillRect l="-1710" r="-2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DA17679-B2EF-4F03-8DFF-6BDD5D22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70" y="48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049" name="_x294599280">
            <a:extLst>
              <a:ext uri="{FF2B5EF4-FFF2-40B4-BE49-F238E27FC236}">
                <a16:creationId xmlns:a16="http://schemas.microsoft.com/office/drawing/2014/main" id="{C70F395A-E7FE-4C2B-AFB0-FF457B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1412530"/>
            <a:ext cx="3095665" cy="46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_x297275816">
            <a:extLst>
              <a:ext uri="{FF2B5EF4-FFF2-40B4-BE49-F238E27FC236}">
                <a16:creationId xmlns:a16="http://schemas.microsoft.com/office/drawing/2014/main" id="{6514A6D1-77DF-415B-934A-5698CBCC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770" y="4827909"/>
            <a:ext cx="7239239" cy="5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7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2075" y="505540"/>
            <a:ext cx="8688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16.4 Advantages of Structured Modeling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452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Sampling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통해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생성하는 것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데이터 확률 모형을 </a:t>
            </a:r>
            <a:r>
              <a:rPr lang="ko-KR" alt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학습해야하는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것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확률 모형을 만든다는 것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Input data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의 분포를 정확하게 포착할수록 좋은 것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그런데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input data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는 서로 다른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feature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사이에 관계가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존재할 때가 많음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∴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dependence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잘 포착해서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graphical model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을 만들어야 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5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2075" y="505540"/>
            <a:ext cx="8688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16.4 Advantages of Structured Modeling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12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Graphical model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만드는 법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024542-B773-4C76-8699-005FAB0F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80" y="2301460"/>
            <a:ext cx="10089597" cy="32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7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2758" y="505540"/>
            <a:ext cx="10426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15.1 greedy layer-wise unsupervised pre-training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E1BB8-42FE-4C8A-A8DF-B29D8861A8D0}"/>
                  </a:ext>
                </a:extLst>
              </p:cNvPr>
              <p:cNvSpPr txBox="1"/>
              <p:nvPr/>
            </p:nvSpPr>
            <p:spPr>
              <a:xfrm>
                <a:off x="4034993" y="1226957"/>
                <a:ext cx="7488166" cy="536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RBM ( Restricted Boltzmann Machine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두번째 블록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𝑙𝑒𝑎𝑟𝑛𝑖𝑛𝑔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𝑟𝑢𝑙𝑒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첫번째 블록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+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두번째 블록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dirty="0">
                    <a:ea typeface="Verdana" panose="020B060403050404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𝑙𝑒𝑎𝑟𝑛𝑖𝑛𝑔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𝑟𝑢𝑙𝑒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&lt;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무한히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&gt;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dirty="0">
                    <a:ea typeface="Verdana" panose="020B060403050404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𝑙𝑒𝑎𝑟𝑛𝑖𝑛𝑔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𝑟𝑢𝑙𝑒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: 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E1BB8-42FE-4C8A-A8DF-B29D8861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93" y="1226957"/>
                <a:ext cx="7488166" cy="5364867"/>
              </a:xfrm>
              <a:prstGeom prst="rect">
                <a:avLst/>
              </a:prstGeom>
              <a:blipFill>
                <a:blip r:embed="rId3"/>
                <a:stretch>
                  <a:fillRect l="-1710" r="-2117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DA17679-B2EF-4F03-8DFF-6BDD5D22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70" y="48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049" name="_x294599280">
            <a:extLst>
              <a:ext uri="{FF2B5EF4-FFF2-40B4-BE49-F238E27FC236}">
                <a16:creationId xmlns:a16="http://schemas.microsoft.com/office/drawing/2014/main" id="{C70F395A-E7FE-4C2B-AFB0-FF457B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9" y="1502740"/>
            <a:ext cx="3095665" cy="46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297276824">
            <a:extLst>
              <a:ext uri="{FF2B5EF4-FFF2-40B4-BE49-F238E27FC236}">
                <a16:creationId xmlns:a16="http://schemas.microsoft.com/office/drawing/2014/main" id="{D6B6F70E-64EA-479F-BDAB-26EE00BF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66" y="2812478"/>
            <a:ext cx="3264190" cy="6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94589416">
            <a:extLst>
              <a:ext uri="{FF2B5EF4-FFF2-40B4-BE49-F238E27FC236}">
                <a16:creationId xmlns:a16="http://schemas.microsoft.com/office/drawing/2014/main" id="{4C3E4CF5-562C-4B00-B30E-9D9488FA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54" y="4503487"/>
            <a:ext cx="3213517" cy="6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820136992">
            <a:extLst>
              <a:ext uri="{FF2B5EF4-FFF2-40B4-BE49-F238E27FC236}">
                <a16:creationId xmlns:a16="http://schemas.microsoft.com/office/drawing/2014/main" id="{69A2DBA4-04F5-4FA3-AFC9-79F84FD6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54" y="5877891"/>
            <a:ext cx="3264190" cy="56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6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92123" y="505540"/>
            <a:ext cx="9807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16.1 The Challenge of Unstructured Modeling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DA17679-B2EF-4F03-8DFF-6BDD5D22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70" y="48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1589D-2139-4A46-9275-A2A3C21BF669}"/>
              </a:ext>
            </a:extLst>
          </p:cNvPr>
          <p:cNvSpPr txBox="1"/>
          <p:nvPr/>
        </p:nvSpPr>
        <p:spPr>
          <a:xfrm>
            <a:off x="814599" y="1417780"/>
            <a:ext cx="10708560" cy="453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Task of Generative Model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Density estimation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Denoising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Sample generation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Missing value imputation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 input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이해 필요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38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95193" y="505540"/>
            <a:ext cx="9801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16.1 The Challenge of Unstructured Modeling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85CB29-EBE7-4B4A-A28D-53E1C4B40F5E}"/>
              </a:ext>
            </a:extLst>
          </p:cNvPr>
          <p:cNvSpPr txBox="1"/>
          <p:nvPr/>
        </p:nvSpPr>
        <p:spPr>
          <a:xfrm>
            <a:off x="552528" y="1417780"/>
            <a:ext cx="11141261" cy="517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Challenge of Unstructured Modeling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random variable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들의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vector(X)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표현하는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distribution(P(X))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 는 위만큼의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가 필요함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						 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E5DDD4-A6FD-43C9-B00D-0CA44BFAB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723392"/>
            <a:ext cx="8458200" cy="2486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0E82C9-EBB1-41A9-8E48-D9190341E4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27" t="22467" r="15610"/>
          <a:stretch/>
        </p:blipFill>
        <p:spPr>
          <a:xfrm>
            <a:off x="7676936" y="4020404"/>
            <a:ext cx="4044464" cy="24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6421" y="505540"/>
            <a:ext cx="10119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16.2 Using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Graphs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to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Describe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Model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Structure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3FD8D8-5E7A-4EEC-90AC-000280DD663B}"/>
              </a:ext>
            </a:extLst>
          </p:cNvPr>
          <p:cNvSpPr txBox="1"/>
          <p:nvPr/>
        </p:nvSpPr>
        <p:spPr>
          <a:xfrm>
            <a:off x="814599" y="1417780"/>
            <a:ext cx="10708560" cy="452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Graphical model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: random variable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들 간의 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conditional dependency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를 표현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→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parameter </a:t>
            </a:r>
            <a:r>
              <a:rPr lang="ko-KR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수 감소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        Directed model		      Undirected model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    = Bayesian networks		  = Markov Random Field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E63D4D-83AA-4E14-AEB4-71D0254C6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22" b="10522"/>
          <a:stretch/>
        </p:blipFill>
        <p:spPr>
          <a:xfrm>
            <a:off x="6442629" y="3469967"/>
            <a:ext cx="4676223" cy="12439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754930-41C1-4900-AD29-814ABE70C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63" y="3445300"/>
            <a:ext cx="4691797" cy="14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2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8395" y="505540"/>
            <a:ext cx="5015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16.2.1 Directed Models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FD8D8-5E7A-4EEC-90AC-000280DD663B}"/>
                  </a:ext>
                </a:extLst>
              </p:cNvPr>
              <p:cNvSpPr txBox="1"/>
              <p:nvPr/>
            </p:nvSpPr>
            <p:spPr>
              <a:xfrm>
                <a:off x="723159" y="1417780"/>
                <a:ext cx="11033412" cy="467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한 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r.v.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에서 다른 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r.v.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간의 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conditional probability distribution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을 표현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en-US" altLang="ko-KR" sz="2800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marcov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property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적용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P</m:t>
                    </m:r>
                    <m:d>
                      <m:dPr>
                        <m:ctrlPr>
                          <a:rPr lang="en-US" altLang="ko-KR" sz="28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𝑝𝑎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후손을 제외한 모든 </a:t>
                </a: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node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와 조건부 독립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FD8D8-5E7A-4EEC-90AC-000280DD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59" y="1417780"/>
                <a:ext cx="11033412" cy="4673780"/>
              </a:xfrm>
              <a:prstGeom prst="rect">
                <a:avLst/>
              </a:prstGeom>
              <a:blipFill>
                <a:blip r:embed="rId3"/>
                <a:stretch>
                  <a:fillRect l="-1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CDE9B0F-CB82-43E1-A30F-8E0C611E9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5" t="1377" r="1" b="1311"/>
          <a:stretch/>
        </p:blipFill>
        <p:spPr>
          <a:xfrm>
            <a:off x="8344127" y="1593600"/>
            <a:ext cx="3412444" cy="38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97397" y="505540"/>
            <a:ext cx="4797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16.2.1 Directed model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FD8D8-5E7A-4EEC-90AC-000280DD663B}"/>
                  </a:ext>
                </a:extLst>
              </p:cNvPr>
              <p:cNvSpPr txBox="1"/>
              <p:nvPr/>
            </p:nvSpPr>
            <p:spPr>
              <a:xfrm>
                <a:off x="206270" y="4458514"/>
                <a:ext cx="7343021" cy="194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𝐵𝑢𝑔𝑙𝑎𝑟𝑦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𝐸𝑎𝑟𝑡h𝑞𝑢𝑎𝑘𝑒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𝐴𝑙𝑎𝑟𝑚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𝐵𝑢𝑔𝑙𝑎𝑟𝑦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,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𝐸𝑎𝑟𝑡h𝑞𝑢𝑎𝑘𝑒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)</m:t>
                      </m:r>
                    </m:oMath>
                  </m:oMathPara>
                </a14:m>
                <a:endParaRPr lang="en-US" altLang="ko-KR" sz="2800" b="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𝐽𝑜h𝑛𝐶𝑎𝑙𝑙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𝐴𝑙𝑎𝑟𝑚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sz="2800" dirty="0"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𝑀𝑎𝑟𝑟𝑦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𝐶𝑎𝑙𝑙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 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𝐴𝑙𝑎𝑟𝑚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)</m:t>
                    </m:r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FD8D8-5E7A-4EEC-90AC-000280DD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0" y="4458514"/>
                <a:ext cx="7343021" cy="19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6B468401-2AE7-42C7-9FC6-92C68531653D}"/>
              </a:ext>
            </a:extLst>
          </p:cNvPr>
          <p:cNvSpPr/>
          <p:nvPr/>
        </p:nvSpPr>
        <p:spPr>
          <a:xfrm>
            <a:off x="1110106" y="1497333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Buglary</a:t>
            </a:r>
            <a:endParaRPr lang="en-US" altLang="ko-KR" dirty="0"/>
          </a:p>
          <a:p>
            <a:pPr algn="ctr"/>
            <a:r>
              <a:rPr lang="en-US" altLang="ko-KR" sz="1400" dirty="0"/>
              <a:t>P(B)=0.001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D007AF-3A58-4A94-AD0F-78ED57511DE4}"/>
              </a:ext>
            </a:extLst>
          </p:cNvPr>
          <p:cNvSpPr/>
          <p:nvPr/>
        </p:nvSpPr>
        <p:spPr>
          <a:xfrm>
            <a:off x="4003246" y="1497333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Earthquake</a:t>
            </a:r>
          </a:p>
          <a:p>
            <a:pPr algn="ctr"/>
            <a:r>
              <a:rPr lang="en-US" altLang="ko-KR" sz="1400" dirty="0"/>
              <a:t>P(E)=0.002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117925-DE04-42EE-A2E4-494978662181}"/>
              </a:ext>
            </a:extLst>
          </p:cNvPr>
          <p:cNvSpPr/>
          <p:nvPr/>
        </p:nvSpPr>
        <p:spPr>
          <a:xfrm>
            <a:off x="2420746" y="2573036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BCAFF56-756E-4937-9262-564A42F7891D}"/>
              </a:ext>
            </a:extLst>
          </p:cNvPr>
          <p:cNvSpPr/>
          <p:nvPr/>
        </p:nvSpPr>
        <p:spPr>
          <a:xfrm>
            <a:off x="1110106" y="3648739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John Call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D076730-BB64-4945-9C5E-3AAD2FAF696D}"/>
              </a:ext>
            </a:extLst>
          </p:cNvPr>
          <p:cNvSpPr/>
          <p:nvPr/>
        </p:nvSpPr>
        <p:spPr>
          <a:xfrm>
            <a:off x="4003245" y="3648739"/>
            <a:ext cx="2253721" cy="7314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Marry Call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051B84F-D350-4738-95E0-387898756183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2236967" y="2228829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4B324F-2966-4502-9587-ED6572EEDF93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2236967" y="3304532"/>
            <a:ext cx="1310640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D14CD0-140E-4529-8D8F-822721B008BE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3547607" y="3304532"/>
            <a:ext cx="1582499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3DCC29-6628-40B8-9B38-4E1CF1FDE8D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547607" y="2228829"/>
            <a:ext cx="1582498" cy="3442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A5B7CD24-AB70-4BB2-8DE7-33EE71A3C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95957"/>
              </p:ext>
            </p:extLst>
          </p:nvPr>
        </p:nvGraphicFramePr>
        <p:xfrm>
          <a:off x="7056741" y="4005862"/>
          <a:ext cx="2123772" cy="15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886">
                  <a:extLst>
                    <a:ext uri="{9D8B030D-6E8A-4147-A177-3AD203B41FA5}">
                      <a16:colId xmlns:a16="http://schemas.microsoft.com/office/drawing/2014/main" val="519685919"/>
                    </a:ext>
                  </a:extLst>
                </a:gridCol>
                <a:gridCol w="1061886">
                  <a:extLst>
                    <a:ext uri="{9D8B030D-6E8A-4147-A177-3AD203B41FA5}">
                      <a16:colId xmlns:a16="http://schemas.microsoft.com/office/drawing/2014/main" val="501691481"/>
                    </a:ext>
                  </a:extLst>
                </a:gridCol>
              </a:tblGrid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P(J|A)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86474"/>
                  </a:ext>
                </a:extLst>
              </a:tr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99239"/>
                  </a:ext>
                </a:extLst>
              </a:tr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252866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BB3A25C-7C0B-4998-A070-A436F20A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73022"/>
              </p:ext>
            </p:extLst>
          </p:nvPr>
        </p:nvGraphicFramePr>
        <p:xfrm>
          <a:off x="9399387" y="4005862"/>
          <a:ext cx="2123772" cy="15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886">
                  <a:extLst>
                    <a:ext uri="{9D8B030D-6E8A-4147-A177-3AD203B41FA5}">
                      <a16:colId xmlns:a16="http://schemas.microsoft.com/office/drawing/2014/main" val="519685919"/>
                    </a:ext>
                  </a:extLst>
                </a:gridCol>
                <a:gridCol w="1061886">
                  <a:extLst>
                    <a:ext uri="{9D8B030D-6E8A-4147-A177-3AD203B41FA5}">
                      <a16:colId xmlns:a16="http://schemas.microsoft.com/office/drawing/2014/main" val="501691481"/>
                    </a:ext>
                  </a:extLst>
                </a:gridCol>
              </a:tblGrid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P(M|A)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86474"/>
                  </a:ext>
                </a:extLst>
              </a:tr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99239"/>
                  </a:ext>
                </a:extLst>
              </a:tr>
              <a:tr h="50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252866"/>
                  </a:ext>
                </a:extLst>
              </a:tr>
            </a:tbl>
          </a:graphicData>
        </a:graphic>
      </p:graphicFrame>
      <p:graphicFrame>
        <p:nvGraphicFramePr>
          <p:cNvPr id="34" name="표 35">
            <a:extLst>
              <a:ext uri="{FF2B5EF4-FFF2-40B4-BE49-F238E27FC236}">
                <a16:creationId xmlns:a16="http://schemas.microsoft.com/office/drawing/2014/main" id="{D01149B1-71EA-457A-BFAF-1E2E9FF1C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50658"/>
              </p:ext>
            </p:extLst>
          </p:nvPr>
        </p:nvGraphicFramePr>
        <p:xfrm>
          <a:off x="7061896" y="1420406"/>
          <a:ext cx="4471332" cy="230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44">
                  <a:extLst>
                    <a:ext uri="{9D8B030D-6E8A-4147-A177-3AD203B41FA5}">
                      <a16:colId xmlns:a16="http://schemas.microsoft.com/office/drawing/2014/main" val="1692715091"/>
                    </a:ext>
                  </a:extLst>
                </a:gridCol>
                <a:gridCol w="1490444">
                  <a:extLst>
                    <a:ext uri="{9D8B030D-6E8A-4147-A177-3AD203B41FA5}">
                      <a16:colId xmlns:a16="http://schemas.microsoft.com/office/drawing/2014/main" val="1687445154"/>
                    </a:ext>
                  </a:extLst>
                </a:gridCol>
                <a:gridCol w="1490444">
                  <a:extLst>
                    <a:ext uri="{9D8B030D-6E8A-4147-A177-3AD203B41FA5}">
                      <a16:colId xmlns:a16="http://schemas.microsoft.com/office/drawing/2014/main" val="2003016216"/>
                    </a:ext>
                  </a:extLst>
                </a:gridCol>
              </a:tblGrid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P(A|B,E)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528156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570444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446606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58471"/>
                  </a:ext>
                </a:extLst>
              </a:tr>
              <a:tr h="46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2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38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0078" y="505540"/>
            <a:ext cx="5351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16.2.2 Undirected Model</a:t>
            </a:r>
            <a:endParaRPr lang="en-US" altLang="ko-KR" sz="3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04930D65-9FCB-477C-B3AE-A04078AD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30" y="-2617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FD8D8-5E7A-4EEC-90AC-000280DD663B}"/>
                  </a:ext>
                </a:extLst>
              </p:cNvPr>
              <p:cNvSpPr txBox="1"/>
              <p:nvPr/>
            </p:nvSpPr>
            <p:spPr>
              <a:xfrm>
                <a:off x="814599" y="1417780"/>
                <a:ext cx="10708560" cy="440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no conditional probability distribution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ko-KR" alt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양방향으로 영향을 주거나 확실한 방향을 모를 때</a:t>
                </a: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dirty="0" err="1">
                    <a:ea typeface="Verdana" panose="020B0604030504040204" pitchFamily="34" charset="0"/>
                  </a:rPr>
                  <a:t>Nonormalized</a:t>
                </a:r>
                <a:r>
                  <a:rPr lang="en-US" altLang="ko-KR" sz="2800" b="0" dirty="0">
                    <a:ea typeface="Verdana" panose="020B0604030504040204" pitchFamily="34" charset="0"/>
                  </a:rPr>
                  <a:t> probability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𝑐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∅(∁)</m:t>
                        </m:r>
                      </m:e>
                    </m:nary>
                  </m:oMath>
                </a14:m>
                <a:r>
                  <a:rPr lang="en-US" altLang="ko-KR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&gt;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ea typeface="Verdana" panose="020B0604030504040204" pitchFamily="34" charset="0"/>
                  </a:rPr>
                  <a:t>Normalized probability 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𝑍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endParaRPr lang="en-US" altLang="ko-KR" sz="2800" b="0" i="0" dirty="0"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0" dirty="0" err="1">
                    <a:ea typeface="Verdana" panose="020B0604030504040204" pitchFamily="34" charset="0"/>
                  </a:rPr>
                  <a:t>Parition</a:t>
                </a:r>
                <a:r>
                  <a:rPr lang="en-US" altLang="ko-KR" sz="2800" b="0" dirty="0">
                    <a:ea typeface="Verdana" panose="020B0604030504040204" pitchFamily="34" charset="0"/>
                  </a:rPr>
                  <a:t> function 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𝑍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FD8D8-5E7A-4EEC-90AC-000280DD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9" y="1417780"/>
                <a:ext cx="10708560" cy="4409797"/>
              </a:xfrm>
              <a:prstGeom prst="rect">
                <a:avLst/>
              </a:prstGeom>
              <a:blipFill>
                <a:blip r:embed="rId3"/>
                <a:stretch>
                  <a:fillRect l="-1196" b="-1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5355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918</Words>
  <Application>Microsoft Office PowerPoint</Application>
  <PresentationFormat>와이드스크린</PresentationFormat>
  <Paragraphs>233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야놀자 야체 B</vt:lpstr>
      <vt:lpstr>한컴바탕</vt:lpstr>
      <vt:lpstr>Arial</vt:lpstr>
      <vt:lpstr>Cambria Math</vt:lpstr>
      <vt:lpstr>Verdana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주민</cp:lastModifiedBy>
  <cp:revision>204</cp:revision>
  <dcterms:created xsi:type="dcterms:W3CDTF">2020-01-17T04:26:26Z</dcterms:created>
  <dcterms:modified xsi:type="dcterms:W3CDTF">2020-09-28T16:17:09Z</dcterms:modified>
</cp:coreProperties>
</file>