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>
        <p:scale>
          <a:sx n="76" d="100"/>
          <a:sy n="76" d="100"/>
        </p:scale>
        <p:origin x="520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7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23402" y="1635968"/>
            <a:ext cx="5545195" cy="2365274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Depp learning study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Probability and Information Theory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71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3.9 Common Probability Distribution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1265820" y="1112389"/>
            <a:ext cx="9732929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Bernoulli Distribution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ko-KR" altLang="en-US" sz="2800" dirty="0">
                <a:ea typeface="야놀자 야체 B" panose="02020603020101020101"/>
              </a:rPr>
              <a:t>어떤 시행의 결과가 성공</a:t>
            </a:r>
            <a:r>
              <a:rPr lang="en-US" altLang="ko-KR" sz="2800" dirty="0">
                <a:ea typeface="야놀자 야체 B" panose="02020603020101020101"/>
              </a:rPr>
              <a:t>/</a:t>
            </a:r>
            <a:r>
              <a:rPr lang="ko-KR" altLang="en-US" sz="2800" dirty="0">
                <a:ea typeface="야놀자 야체 B" panose="02020603020101020101"/>
              </a:rPr>
              <a:t>실패인 경우 </a:t>
            </a:r>
            <a:endParaRPr lang="en-US" altLang="ko-KR" sz="2800" dirty="0">
              <a:ea typeface="야놀자 야체 B" panose="02020603020101020101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ea typeface="야놀자 야체 B" panose="02020603020101020101"/>
              </a:rPr>
              <a:t>- P(x=1) = p</a:t>
            </a:r>
            <a:r>
              <a:rPr lang="ko-KR" altLang="en-US" sz="2800" dirty="0">
                <a:ea typeface="야놀자 야체 B" panose="02020603020101020101"/>
              </a:rPr>
              <a:t>이면 </a:t>
            </a:r>
            <a:r>
              <a:rPr lang="en-US" altLang="ko-KR" sz="2800" dirty="0">
                <a:ea typeface="야놀자 야체 B" panose="02020603020101020101"/>
              </a:rPr>
              <a:t>P(x=0) = 1-p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ea typeface="야놀자 야체 B" panose="02020603020101020101"/>
              </a:rPr>
              <a:t>- P[X=x] = </a:t>
            </a:r>
            <a:r>
              <a:rPr lang="en-US" altLang="ko-KR" sz="2800" dirty="0" err="1">
                <a:ea typeface="야놀자 야체 B" panose="02020603020101020101"/>
              </a:rPr>
              <a:t>p^x</a:t>
            </a:r>
            <a:r>
              <a:rPr lang="en-US" altLang="ko-KR" sz="2800" dirty="0">
                <a:ea typeface="야놀자 야체 B" panose="02020603020101020101"/>
              </a:rPr>
              <a:t>(1-p)^(1-x)</a:t>
            </a:r>
            <a:endParaRPr lang="ko-KR" altLang="en-US" sz="2800" dirty="0"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2262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3.9 Common Probability Distribution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1265820" y="1054406"/>
            <a:ext cx="9732929" cy="16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ea typeface="야놀자 야체 B" panose="02020603020101020101"/>
              </a:rPr>
              <a:t>Multinoulli</a:t>
            </a:r>
            <a:r>
              <a:rPr lang="en-US" altLang="ko-KR" sz="2800" dirty="0">
                <a:ea typeface="야놀자 야체 B" panose="02020603020101020101"/>
              </a:rPr>
              <a:t> Distribution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ea typeface="야놀자 야체 B" panose="02020603020101020101"/>
              </a:rPr>
              <a:t>: 1</a:t>
            </a:r>
            <a:r>
              <a:rPr lang="ko-KR" altLang="en-US" sz="2800" dirty="0">
                <a:ea typeface="야놀자 야체 B" panose="02020603020101020101"/>
              </a:rPr>
              <a:t>부터 </a:t>
            </a:r>
            <a:r>
              <a:rPr lang="en-US" altLang="ko-KR" sz="2800" dirty="0">
                <a:ea typeface="야놀자 야체 B" panose="02020603020101020101"/>
              </a:rPr>
              <a:t>m</a:t>
            </a:r>
            <a:r>
              <a:rPr lang="ko-KR" altLang="en-US" sz="2800" dirty="0">
                <a:ea typeface="야놀자 야체 B" panose="02020603020101020101"/>
              </a:rPr>
              <a:t>까지의 정수 중 하나를 뽑을 확률 </a:t>
            </a:r>
          </a:p>
        </p:txBody>
      </p: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FD17565-4DB1-409D-9597-632223768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45" t="91621" r="29707"/>
          <a:stretch/>
        </p:blipFill>
        <p:spPr>
          <a:xfrm>
            <a:off x="1157681" y="3244022"/>
            <a:ext cx="8063909" cy="17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3.9 Common Probability Distribution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1065403" y="1155115"/>
            <a:ext cx="9732929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ea typeface="야놀자 야체 B" panose="02020603020101020101"/>
              </a:rPr>
              <a:t>Gausian</a:t>
            </a:r>
            <a:r>
              <a:rPr lang="en-US" altLang="ko-KR" sz="2800" dirty="0">
                <a:ea typeface="야놀자 야체 B" panose="02020603020101020101"/>
              </a:rPr>
              <a:t> Distribution ( </a:t>
            </a:r>
            <a:r>
              <a:rPr lang="ko-KR" altLang="en-US" sz="2800" dirty="0">
                <a:ea typeface="야놀자 야체 B" panose="02020603020101020101"/>
              </a:rPr>
              <a:t>정규분포</a:t>
            </a:r>
            <a:r>
              <a:rPr lang="en-US" altLang="ko-KR" sz="2800" dirty="0">
                <a:ea typeface="야놀자 야체 B" panose="02020603020101020101"/>
              </a:rPr>
              <a:t> )</a:t>
            </a:r>
            <a:endParaRPr lang="ko-KR" altLang="en-US" sz="2800" dirty="0">
              <a:ea typeface="야놀자 야체 B" panose="02020603020101020101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8823796-0785-4C40-8AFB-42374BB57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024" r="6597" b="68512"/>
          <a:stretch/>
        </p:blipFill>
        <p:spPr>
          <a:xfrm>
            <a:off x="1409741" y="2382936"/>
            <a:ext cx="9732928" cy="37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3.9 Common Probability Distribution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1065403" y="1155115"/>
            <a:ext cx="10245436" cy="474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ea typeface="야놀자 야체 B" panose="02020603020101020101"/>
              </a:rPr>
              <a:t>Gausian</a:t>
            </a:r>
            <a:r>
              <a:rPr lang="en-US" altLang="ko-KR" sz="2800" dirty="0">
                <a:ea typeface="야놀자 야체 B" panose="02020603020101020101"/>
              </a:rPr>
              <a:t> Distribution ( </a:t>
            </a:r>
            <a:r>
              <a:rPr lang="ko-KR" altLang="en-US" sz="2800" dirty="0">
                <a:ea typeface="야놀자 야체 B" panose="02020603020101020101"/>
              </a:rPr>
              <a:t>정규분포</a:t>
            </a:r>
            <a:r>
              <a:rPr lang="en-US" altLang="ko-KR" sz="2800" dirty="0">
                <a:ea typeface="야놀자 야체 B" panose="02020603020101020101"/>
              </a:rPr>
              <a:t> 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ea typeface="야놀자 야체 B" panose="02020603020101020101"/>
              </a:rPr>
              <a:t>Central limit theory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ko-KR" altLang="en-US" sz="2800" dirty="0">
                <a:ea typeface="야놀자 야체 B" panose="02020603020101020101"/>
              </a:rPr>
              <a:t>많은 </a:t>
            </a:r>
            <a:r>
              <a:rPr lang="en-US" altLang="ko-KR" sz="2800" dirty="0" err="1">
                <a:ea typeface="야놀자 야체 B" panose="02020603020101020101"/>
              </a:rPr>
              <a:t>indepent</a:t>
            </a:r>
            <a:r>
              <a:rPr lang="ko-KR" altLang="en-US" sz="2800" dirty="0">
                <a:ea typeface="야놀자 야체 B" panose="02020603020101020101"/>
              </a:rPr>
              <a:t>한 확률 변수들의 합은 정규분포에 근사함</a:t>
            </a:r>
            <a:endParaRPr lang="en-US" altLang="ko-KR" sz="2800" dirty="0"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ea typeface="야놀자 야체 B" panose="02020603020101020101"/>
              </a:rPr>
              <a:t>따라서</a:t>
            </a:r>
            <a:r>
              <a:rPr lang="en-US" altLang="ko-KR" sz="2800" dirty="0">
                <a:ea typeface="야놀자 야체 B" panose="02020603020101020101"/>
              </a:rPr>
              <a:t>, </a:t>
            </a:r>
            <a:r>
              <a:rPr lang="ko-KR" altLang="en-US" sz="2800" dirty="0">
                <a:ea typeface="야놀자 야체 B" panose="02020603020101020101"/>
              </a:rPr>
              <a:t>실수들이 어떤 형태를 </a:t>
            </a:r>
            <a:r>
              <a:rPr lang="ko-KR" altLang="en-US" sz="2800" dirty="0" err="1">
                <a:ea typeface="야놀자 야체 B" panose="02020603020101020101"/>
              </a:rPr>
              <a:t>취해야할지</a:t>
            </a:r>
            <a:r>
              <a:rPr lang="ko-KR" altLang="en-US" sz="2800" dirty="0">
                <a:ea typeface="야놀자 야체 B" panose="02020603020101020101"/>
              </a:rPr>
              <a:t> 모를 때 적합</a:t>
            </a:r>
            <a:endParaRPr lang="en-US" altLang="ko-KR" sz="2800" dirty="0"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ea typeface="야놀자 야체 B" panose="02020603020101020101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800" dirty="0">
                <a:ea typeface="야놀자 야체 B" panose="02020603020101020101"/>
              </a:rPr>
              <a:t>동일한 </a:t>
            </a:r>
            <a:r>
              <a:rPr lang="en-US" altLang="ko-KR" sz="2800" dirty="0">
                <a:ea typeface="야놀자 야체 B" panose="02020603020101020101"/>
              </a:rPr>
              <a:t>VAR</a:t>
            </a:r>
            <a:r>
              <a:rPr lang="ko-KR" altLang="en-US" sz="2800" dirty="0">
                <a:ea typeface="야놀자 야체 B" panose="02020603020101020101"/>
              </a:rPr>
              <a:t>을 갖는 모든 확률 분포 중 가장 큰 오차를 가짐</a:t>
            </a:r>
            <a:endParaRPr lang="en-US" altLang="ko-KR" sz="2800" dirty="0"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ea typeface="야놀자 야체 B" panose="02020603020101020101"/>
              </a:rPr>
              <a:t>따라서</a:t>
            </a:r>
            <a:r>
              <a:rPr lang="en-US" altLang="ko-KR" sz="2800" dirty="0">
                <a:ea typeface="야놀자 야체 B" panose="02020603020101020101"/>
              </a:rPr>
              <a:t>, </a:t>
            </a:r>
            <a:r>
              <a:rPr lang="ko-KR" altLang="en-US" sz="2800" dirty="0">
                <a:ea typeface="야놀자 야체 B" panose="02020603020101020101"/>
              </a:rPr>
              <a:t>적은 초기 지식으로 모델 만들 수 있음</a:t>
            </a:r>
            <a:endParaRPr lang="en-US" altLang="ko-KR" sz="2800" dirty="0"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2224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3.9 Common Probability Distribution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1265820" y="1054406"/>
            <a:ext cx="9732929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Exponential Distribution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51FF5E2-4C8D-4059-9170-C07248B46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" t="76967" r="11361" b="461"/>
          <a:stretch/>
        </p:blipFill>
        <p:spPr>
          <a:xfrm>
            <a:off x="1354224" y="2164483"/>
            <a:ext cx="9620276" cy="3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3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3.9 Common Probability Distribution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1265820" y="1054406"/>
            <a:ext cx="9732929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Laplace Distribution</a:t>
            </a: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B833D0C-2B74-411B-9716-5E6DE7E5D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8024" r="14023" b="67462"/>
          <a:stretch/>
        </p:blipFill>
        <p:spPr>
          <a:xfrm>
            <a:off x="1265819" y="2123708"/>
            <a:ext cx="9142851" cy="39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3.9 Common Probability Distribution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B9E29F-6AE3-4CC5-93FB-CC469AD017FF}"/>
                  </a:ext>
                </a:extLst>
              </p:cNvPr>
              <p:cNvSpPr txBox="1"/>
              <p:nvPr/>
            </p:nvSpPr>
            <p:spPr>
              <a:xfrm>
                <a:off x="1065403" y="1155115"/>
                <a:ext cx="10245436" cy="426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ea typeface="야놀자 야체 B" panose="02020603020101020101"/>
                  </a:rPr>
                  <a:t>The Dirac Distribution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800" dirty="0">
                    <a:ea typeface="야놀자 야체 B" panose="02020603020101020101"/>
                  </a:rPr>
                  <a:t>: </a:t>
                </a:r>
                <a:r>
                  <a:rPr lang="ko-KR" altLang="en-US" sz="2800" dirty="0">
                    <a:ea typeface="야놀자 야체 B" panose="02020603020101020101"/>
                  </a:rPr>
                  <a:t>확률 분포의 모든 </a:t>
                </a:r>
                <a:r>
                  <a:rPr lang="en-US" altLang="ko-KR" sz="2800" dirty="0">
                    <a:ea typeface="야놀자 야체 B" panose="02020603020101020101"/>
                  </a:rPr>
                  <a:t>mass</a:t>
                </a:r>
                <a:r>
                  <a:rPr lang="ko-KR" altLang="en-US" sz="2800" dirty="0">
                    <a:ea typeface="야놀자 야체 B" panose="02020603020101020101"/>
                  </a:rPr>
                  <a:t>는 </a:t>
                </a:r>
                <a:r>
                  <a:rPr lang="en-US" altLang="ko-KR" sz="2800" dirty="0">
                    <a:ea typeface="야놀자 야체 B" panose="02020603020101020101"/>
                  </a:rPr>
                  <a:t>0</a:t>
                </a:r>
                <a:r>
                  <a:rPr lang="ko-KR" altLang="en-US" sz="2800" dirty="0">
                    <a:ea typeface="야놀자 야체 B" panose="02020603020101020101"/>
                  </a:rPr>
                  <a:t>에 </a:t>
                </a:r>
                <a:r>
                  <a:rPr lang="ko-KR" altLang="en-US" sz="2800" dirty="0" err="1">
                    <a:ea typeface="야놀자 야체 B" panose="02020603020101020101"/>
                  </a:rPr>
                  <a:t>모여있다는</a:t>
                </a:r>
                <a:r>
                  <a:rPr lang="ko-KR" altLang="en-US" sz="2800" dirty="0">
                    <a:ea typeface="야놀자 야체 B" panose="02020603020101020101"/>
                  </a:rPr>
                  <a:t> 것을 표현</a:t>
                </a:r>
                <a:endParaRPr lang="en-US" altLang="ko-KR" sz="2800" dirty="0">
                  <a:ea typeface="야놀자 야체 B" panose="020206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2800" dirty="0">
                    <a:ea typeface="야놀자 야체 B" panose="02020603020101020101"/>
                  </a:rPr>
                  <a:t> 즉</a:t>
                </a:r>
                <a:r>
                  <a:rPr lang="en-US" altLang="ko-KR" sz="2800" dirty="0">
                    <a:ea typeface="야놀자 야체 B" panose="02020603020101020101"/>
                  </a:rPr>
                  <a:t>, 0</a:t>
                </a:r>
                <a:r>
                  <a:rPr lang="ko-KR" altLang="en-US" sz="2800" dirty="0">
                    <a:ea typeface="야놀자 야체 B" panose="02020603020101020101"/>
                  </a:rPr>
                  <a:t>을 제외한 모든 곳 </a:t>
                </a:r>
                <a:r>
                  <a:rPr lang="en-US" altLang="ko-KR" sz="2800" dirty="0">
                    <a:ea typeface="야놀자 야체 B" panose="02020603020101020101"/>
                  </a:rPr>
                  <a:t>= 0</a:t>
                </a:r>
              </a:p>
              <a:p>
                <a:pPr marL="457200" indent="-457200">
                  <a:lnSpc>
                    <a:spcPct val="200000"/>
                  </a:lnSpc>
                  <a:buFontTx/>
                  <a:buChar char="-"/>
                </a:pPr>
                <a:r>
                  <a:rPr lang="en-US" altLang="ko-KR" sz="2800" dirty="0">
                    <a:ea typeface="야놀자 야체 B" panose="02020603020101020101"/>
                  </a:rPr>
                  <a:t>Generalized function</a:t>
                </a:r>
                <a:r>
                  <a:rPr lang="ko-KR" altLang="en-US" sz="2800" dirty="0">
                    <a:ea typeface="야놀자 야체 B" panose="02020603020101020101"/>
                  </a:rPr>
                  <a:t>의 일종으로 적분했을 때 </a:t>
                </a:r>
                <a:r>
                  <a:rPr lang="en-US" altLang="ko-KR" sz="2800" dirty="0">
                    <a:ea typeface="야놀자 야체 B" panose="02020603020101020101"/>
                  </a:rPr>
                  <a:t>1</a:t>
                </a:r>
                <a:r>
                  <a:rPr lang="ko-KR" altLang="en-US" sz="2800" dirty="0">
                    <a:ea typeface="야놀자 야체 B" panose="02020603020101020101"/>
                  </a:rPr>
                  <a:t>이 됨</a:t>
                </a:r>
                <a:endParaRPr lang="en-US" altLang="ko-KR" sz="2800" dirty="0">
                  <a:ea typeface="야놀자 야체 B" panose="02020603020101020101"/>
                </a:endParaRPr>
              </a:p>
              <a:p>
                <a:pPr marL="457200" indent="-457200">
                  <a:lnSpc>
                    <a:spcPct val="200000"/>
                  </a:lnSpc>
                  <a:buFontTx/>
                  <a:buChar char="-"/>
                </a:pPr>
                <a:r>
                  <a:rPr lang="en-US" altLang="ko-KR" sz="2800" dirty="0">
                    <a:ea typeface="야놀자 야체 B" panose="02020603020101020101"/>
                  </a:rPr>
                  <a:t>P(x) =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  <a:ea typeface="야놀자 야체 B" panose="02020603020101020101"/>
                      </a:rPr>
                      <m:t>𝜁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야놀자 야체 B" panose="02020603020101020101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야놀자 야체 B" panose="02020603020101020101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야놀자 야체 B" panose="02020603020101020101"/>
                      </a:rPr>
                      <m:t>−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  <a:ea typeface="야놀자 야체 B" panose="02020603020101020101"/>
                      </a:rPr>
                      <m:t>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야놀자 야체 B" panose="02020603020101020101"/>
                      </a:rPr>
                      <m:t>)</m:t>
                    </m:r>
                  </m:oMath>
                </a14:m>
                <a:endParaRPr lang="en-US" altLang="ko-KR" sz="2800" dirty="0">
                  <a:ea typeface="야놀자 야체 B" panose="02020603020101020101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B9E29F-6AE3-4CC5-93FB-CC469AD0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03" y="1155115"/>
                <a:ext cx="10245436" cy="4264052"/>
              </a:xfrm>
              <a:prstGeom prst="rect">
                <a:avLst/>
              </a:prstGeom>
              <a:blipFill>
                <a:blip r:embed="rId2"/>
                <a:stretch>
                  <a:fillRect l="-1429" b="-3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82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3.9 Common Probability Distribution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Empirical Distribution 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ea typeface="야놀자 야체 B" panose="02020603020101020101"/>
              </a:rPr>
              <a:t>: n</a:t>
            </a:r>
            <a:r>
              <a:rPr lang="ko-KR" altLang="en-US" sz="2800" dirty="0">
                <a:ea typeface="야놀자 야체 B" panose="02020603020101020101"/>
              </a:rPr>
              <a:t>개의 표본에서 얻은 </a:t>
            </a:r>
            <a:r>
              <a:rPr lang="en-US" altLang="ko-KR" sz="2800" dirty="0">
                <a:ea typeface="야놀자 야체 B" panose="02020603020101020101"/>
              </a:rPr>
              <a:t>CDF</a:t>
            </a:r>
            <a:r>
              <a:rPr lang="ko-KR" altLang="en-US" sz="2800" dirty="0">
                <a:ea typeface="야놀자 야체 B" panose="02020603020101020101"/>
              </a:rPr>
              <a:t>를 </a:t>
            </a:r>
            <a:r>
              <a:rPr lang="en-US" altLang="ko-KR" sz="2800" dirty="0">
                <a:ea typeface="야놀자 야체 B" panose="02020603020101020101"/>
              </a:rPr>
              <a:t>1/n</a:t>
            </a:r>
            <a:r>
              <a:rPr lang="ko-KR" altLang="en-US" sz="2800" dirty="0">
                <a:ea typeface="야놀자 야체 B" panose="02020603020101020101"/>
              </a:rPr>
              <a:t>만큼 점프하는 단계를 그린 함수</a:t>
            </a:r>
            <a:endParaRPr lang="en-US" altLang="ko-KR" sz="2800" dirty="0">
              <a:ea typeface="야놀자 야체 B" panose="02020603020101020101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ea typeface="야놀자 야체 B" panose="02020603020101020101"/>
              </a:rPr>
              <a:t>Dirac delta </a:t>
            </a:r>
            <a:r>
              <a:rPr lang="ko-KR" altLang="en-US" sz="2800" dirty="0">
                <a:ea typeface="야놀자 야체 B" panose="02020603020101020101"/>
              </a:rPr>
              <a:t>함수가 포함되어 있음</a:t>
            </a: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BA83C4-FDDB-45EA-9BAA-DC1BF3FF4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1"/>
          <a:stretch/>
        </p:blipFill>
        <p:spPr>
          <a:xfrm>
            <a:off x="893361" y="3926401"/>
            <a:ext cx="5466826" cy="21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3.10 Useful Properties of Common Function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16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Logistic sigmoid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ea typeface="야놀자 야체 B" panose="02020603020101020101"/>
              </a:rPr>
              <a:t>: range</a:t>
            </a:r>
            <a:r>
              <a:rPr lang="ko-KR" altLang="en-US" sz="2800" dirty="0">
                <a:ea typeface="야놀자 야체 B" panose="02020603020101020101"/>
              </a:rPr>
              <a:t>가 </a:t>
            </a:r>
            <a:r>
              <a:rPr lang="en-US" altLang="ko-KR" sz="2800" dirty="0">
                <a:ea typeface="야놀자 야체 B" panose="02020603020101020101"/>
              </a:rPr>
              <a:t>(0,1)</a:t>
            </a:r>
            <a:r>
              <a:rPr lang="ko-KR" altLang="en-US" sz="2800" dirty="0">
                <a:ea typeface="야놀자 야체 B" panose="02020603020101020101"/>
              </a:rPr>
              <a:t>이므로 </a:t>
            </a:r>
            <a:r>
              <a:rPr lang="en-US" altLang="ko-KR" sz="2800" dirty="0" err="1">
                <a:ea typeface="야놀자 야체 B" panose="02020603020101020101"/>
              </a:rPr>
              <a:t>Bernuoulli</a:t>
            </a:r>
            <a:r>
              <a:rPr lang="en-US" altLang="ko-KR" sz="2800" dirty="0">
                <a:ea typeface="야놀자 야체 B" panose="02020603020101020101"/>
              </a:rPr>
              <a:t> Distribution</a:t>
            </a:r>
            <a:r>
              <a:rPr lang="ko-KR" altLang="en-US" sz="2800" dirty="0">
                <a:ea typeface="야놀자 야체 B" panose="02020603020101020101"/>
              </a:rPr>
              <a:t>에 활용</a:t>
            </a: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62A6CEC-E434-4CF2-B899-FDB9C3D22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13823" r="16958" b="67095"/>
          <a:stretch/>
        </p:blipFill>
        <p:spPr>
          <a:xfrm>
            <a:off x="1107347" y="3302237"/>
            <a:ext cx="8078598" cy="2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3.10 Useful Properties of Common Function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16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ea typeface="야놀자 야체 B" panose="02020603020101020101"/>
              </a:rPr>
              <a:t>Softmax</a:t>
            </a:r>
            <a:r>
              <a:rPr lang="en-US" altLang="ko-KR" sz="2800" dirty="0">
                <a:ea typeface="야놀자 야체 B" panose="02020603020101020101"/>
              </a:rPr>
              <a:t> function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ea typeface="야놀자 야체 B" panose="02020603020101020101"/>
              </a:rPr>
              <a:t>: range</a:t>
            </a:r>
            <a:r>
              <a:rPr lang="ko-KR" altLang="en-US" sz="2800" dirty="0">
                <a:ea typeface="야놀자 야체 B" panose="02020603020101020101"/>
              </a:rPr>
              <a:t>가 </a:t>
            </a:r>
            <a:r>
              <a:rPr lang="en-US" altLang="ko-KR" sz="2800" dirty="0">
                <a:ea typeface="야놀자 야체 B" panose="02020603020101020101"/>
              </a:rPr>
              <a:t>(0,inf)</a:t>
            </a:r>
            <a:r>
              <a:rPr lang="ko-KR" altLang="en-US" sz="2800" dirty="0">
                <a:ea typeface="야놀자 야체 B" panose="02020603020101020101"/>
              </a:rPr>
              <a:t>이므로 정규분포에 활용</a:t>
            </a: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2699FDC-8422-4EB8-BACF-D2B3890C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t="42307" r="10050" b="36514"/>
          <a:stretch/>
        </p:blipFill>
        <p:spPr>
          <a:xfrm>
            <a:off x="822122" y="3164324"/>
            <a:ext cx="8665827" cy="31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3.2 Random variable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165EBD-4BD2-4CE8-83D9-0F6353980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49" b="51315"/>
          <a:stretch/>
        </p:blipFill>
        <p:spPr>
          <a:xfrm>
            <a:off x="1226290" y="1478420"/>
            <a:ext cx="9916379" cy="46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3.12 Technical Details of Continuous Variables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Measure Theory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ko-KR" altLang="en-US" sz="2800" dirty="0">
                <a:ea typeface="야놀자 야체 B" panose="02020603020101020101"/>
              </a:rPr>
              <a:t>집합의 길이를 측정할 수 있는 도구로 실수의 부분집합들을 측정할 수 있음</a:t>
            </a:r>
            <a:endParaRPr lang="en-US" altLang="ko-KR" sz="2800" dirty="0">
              <a:ea typeface="야놀자 야체 B" panose="02020603020101020101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ea typeface="야놀자 야체 B" panose="02020603020101020101"/>
              </a:rPr>
              <a:t>모든 부분집합을 측정할 순 없음</a:t>
            </a:r>
            <a:endParaRPr lang="en-US" altLang="ko-KR" sz="2800" dirty="0">
              <a:ea typeface="야놀자 야체 B" panose="02020603020101020101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F4FFC6-58B0-482B-A60D-DC1B005C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8" y="3735065"/>
            <a:ext cx="8727347" cy="27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8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3.12 Technical Details of Continuous Variables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Measure Theory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B135B0-9467-4D9A-BF6C-C99C3B25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13" y="1887345"/>
            <a:ext cx="6261051" cy="45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1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3.12 Technical Details of Continuous Variables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Measure Theory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35B304-F87D-4E72-9940-EE37BC9BF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4" b="26121"/>
          <a:stretch/>
        </p:blipFill>
        <p:spPr>
          <a:xfrm>
            <a:off x="750748" y="2014062"/>
            <a:ext cx="6408096" cy="36212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C0E892-ACB6-4BEA-9B62-F6BE5F63E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28"/>
          <a:stretch/>
        </p:blipFill>
        <p:spPr>
          <a:xfrm>
            <a:off x="5618321" y="5080266"/>
            <a:ext cx="6000431" cy="12370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7585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3.12 Technical Details of Continuous Variables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Jacobian Matrix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ko-KR" altLang="en-US" sz="2800" dirty="0">
                <a:ea typeface="야놀자 야체 B" panose="02020603020101020101"/>
              </a:rPr>
              <a:t>좌표변환 시 </a:t>
            </a:r>
            <a:r>
              <a:rPr lang="ko-KR" altLang="en-US" sz="2800" dirty="0" err="1">
                <a:ea typeface="야놀자 야체 B" panose="02020603020101020101"/>
              </a:rPr>
              <a:t>미소변위에</a:t>
            </a:r>
            <a:r>
              <a:rPr lang="ko-KR" altLang="en-US" sz="2800" dirty="0">
                <a:ea typeface="야놀자 야체 B" panose="02020603020101020101"/>
              </a:rPr>
              <a:t> 대한 좌표 간 관계를 나타내는 행렬</a:t>
            </a: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842DBB-B65E-4341-B369-C084DE5D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77" y="2617222"/>
            <a:ext cx="8288089" cy="38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9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3.12 Technical Details of Continuous Variables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Jacobian Matrix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ko-KR" altLang="en-US" sz="2800" dirty="0">
                <a:ea typeface="야놀자 야체 B" panose="02020603020101020101"/>
              </a:rPr>
              <a:t>좌표변환 시 </a:t>
            </a:r>
            <a:r>
              <a:rPr lang="ko-KR" altLang="en-US" sz="2800" dirty="0" err="1">
                <a:ea typeface="야놀자 야체 B" panose="02020603020101020101"/>
              </a:rPr>
              <a:t>미소변위에</a:t>
            </a:r>
            <a:r>
              <a:rPr lang="ko-KR" altLang="en-US" sz="2800" dirty="0">
                <a:ea typeface="야놀자 야체 B" panose="02020603020101020101"/>
              </a:rPr>
              <a:t> 대한 좌표 간 관계를 나타내는 행렬</a:t>
            </a: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614F28-EA37-4F3C-959E-84D8AB8E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2" y="2831933"/>
            <a:ext cx="7458492" cy="32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3.13 Information Theory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453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ko-KR" altLang="en-US" sz="2800" dirty="0">
                <a:ea typeface="야놀자 야체 B" panose="02020603020101020101"/>
              </a:rPr>
              <a:t>정보량을 </a:t>
            </a:r>
            <a:r>
              <a:rPr lang="ko-KR" altLang="en-US" sz="2800" dirty="0" err="1">
                <a:ea typeface="야놀자 야체 B" panose="02020603020101020101"/>
              </a:rPr>
              <a:t>수치화하여</a:t>
            </a:r>
            <a:r>
              <a:rPr lang="ko-KR" altLang="en-US" sz="2800" dirty="0">
                <a:ea typeface="야놀자 야체 B" panose="02020603020101020101"/>
              </a:rPr>
              <a:t> 연산을 가능하게 하는 것</a:t>
            </a:r>
            <a:endParaRPr lang="en-US" altLang="ko-KR" sz="2800" dirty="0">
              <a:ea typeface="야놀자 야체 B" panose="02020603020101020101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Information I(x)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   I(x) = - log P(x)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ko-KR" altLang="en-US" sz="2800" dirty="0">
                <a:ea typeface="야놀자 야체 B" panose="02020603020101020101"/>
              </a:rPr>
              <a:t>단순히 정보의 양이 아니라 수신자 입장에서 얼마나 정보가 되는 정도를 뜻한다</a:t>
            </a:r>
            <a:endParaRPr lang="en-US" altLang="ko-KR" sz="2800" dirty="0"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ea typeface="야놀자 야체 B" panose="02020603020101020101"/>
              </a:rPr>
              <a:t>따라서</a:t>
            </a:r>
            <a:r>
              <a:rPr lang="en-US" altLang="ko-KR" sz="2800" dirty="0">
                <a:ea typeface="야놀자 야체 B" panose="02020603020101020101"/>
              </a:rPr>
              <a:t>, </a:t>
            </a:r>
            <a:r>
              <a:rPr lang="ko-KR" altLang="en-US" sz="2800" dirty="0">
                <a:ea typeface="야놀자 야체 B" panose="02020603020101020101"/>
              </a:rPr>
              <a:t>확률이 낮은 사건일수록 정보량이 높다</a:t>
            </a:r>
            <a:endParaRPr lang="en-US" altLang="ko-KR" sz="2800" dirty="0"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- </a:t>
            </a:r>
            <a:r>
              <a:rPr lang="ko-KR" altLang="en-US" sz="2800" dirty="0">
                <a:ea typeface="야놀자 야체 B" panose="02020603020101020101"/>
              </a:rPr>
              <a:t>단위 </a:t>
            </a:r>
            <a:r>
              <a:rPr lang="en-US" altLang="ko-KR" sz="2800" dirty="0">
                <a:ea typeface="야놀자 야체 B" panose="02020603020101020101"/>
              </a:rPr>
              <a:t>:</a:t>
            </a:r>
            <a:r>
              <a:rPr lang="ko-KR" altLang="en-US" sz="2800" dirty="0">
                <a:ea typeface="야놀자 야체 B" panose="02020603020101020101"/>
              </a:rPr>
              <a:t> </a:t>
            </a:r>
            <a:r>
              <a:rPr lang="en-US" altLang="ko-KR" sz="2800" dirty="0" err="1">
                <a:ea typeface="야놀자 야체 B" panose="02020603020101020101"/>
              </a:rPr>
              <a:t>nat</a:t>
            </a:r>
            <a:r>
              <a:rPr lang="en-US" altLang="ko-KR" sz="2800" dirty="0">
                <a:ea typeface="야놀자 야체 B" panose="02020603020101020101"/>
              </a:rPr>
              <a:t>(ln</a:t>
            </a:r>
            <a:r>
              <a:rPr lang="ko-KR" altLang="en-US" sz="2800" dirty="0">
                <a:ea typeface="야놀자 야체 B" panose="02020603020101020101"/>
              </a:rPr>
              <a:t>로그</a:t>
            </a:r>
            <a:r>
              <a:rPr lang="en-US" altLang="ko-KR" sz="2800" dirty="0">
                <a:ea typeface="야놀자 야체 B" panose="02020603020101020101"/>
              </a:rPr>
              <a:t>), </a:t>
            </a:r>
            <a:r>
              <a:rPr lang="ko-KR" altLang="en-US" sz="2800" dirty="0">
                <a:ea typeface="야놀자 야체 B" panose="02020603020101020101"/>
              </a:rPr>
              <a:t>비트</a:t>
            </a:r>
            <a:r>
              <a:rPr lang="en-US" altLang="ko-KR" sz="2800" dirty="0">
                <a:ea typeface="야놀자 야체 B" panose="02020603020101020101"/>
              </a:rPr>
              <a:t>(log2</a:t>
            </a:r>
            <a:r>
              <a:rPr lang="ko-KR" altLang="en-US" sz="2800" dirty="0">
                <a:ea typeface="야놀자 야체 B" panose="02020603020101020101"/>
              </a:rPr>
              <a:t> 로그</a:t>
            </a:r>
            <a:r>
              <a:rPr lang="en-US" altLang="ko-KR" sz="2800" dirty="0">
                <a:ea typeface="야놀자 야체 B" panose="02020603020101020101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91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3.13 Information Theory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Entropy H(x)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   H(x) = E[I(x)] = -E[log P(x)]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en-US" altLang="ko-KR" sz="2800" dirty="0" err="1">
                <a:ea typeface="야놀자 야체 B" panose="02020603020101020101"/>
              </a:rPr>
              <a:t>r.v.</a:t>
            </a:r>
            <a:r>
              <a:rPr lang="ko-KR" altLang="en-US" sz="2800" dirty="0">
                <a:ea typeface="야놀자 야체 B" panose="02020603020101020101"/>
              </a:rPr>
              <a:t>이 전달할 수 있는 정보량</a:t>
            </a:r>
            <a:endParaRPr lang="en-US" altLang="ko-KR" sz="2800" dirty="0">
              <a:ea typeface="야놀자 야체 B" panose="02020603020101020101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ea typeface="야놀자 야체 B" panose="02020603020101020101"/>
              </a:rPr>
              <a:t>높은 </a:t>
            </a:r>
            <a:r>
              <a:rPr lang="en-US" altLang="ko-KR" sz="2800" dirty="0">
                <a:ea typeface="야놀자 야체 B" panose="02020603020101020101"/>
              </a:rPr>
              <a:t>entropy</a:t>
            </a:r>
            <a:r>
              <a:rPr lang="ko-KR" altLang="en-US" sz="2800" dirty="0">
                <a:ea typeface="야놀자 야체 B" panose="02020603020101020101"/>
              </a:rPr>
              <a:t>일수록 많은 정보량 필요</a:t>
            </a:r>
            <a:endParaRPr lang="en-US" altLang="ko-KR" sz="2800" dirty="0">
              <a:ea typeface="야놀자 야체 B" panose="02020603020101020101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ea typeface="야놀자 야체 B" panose="02020603020101020101"/>
              </a:rPr>
              <a:t>모든 사건에 대하여 같은 확률을 가질 때 최대</a:t>
            </a:r>
            <a:endParaRPr lang="en-US" altLang="ko-KR" sz="2800" dirty="0">
              <a:ea typeface="야놀자 야체 B" panose="02020603020101020101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ea typeface="야놀자 야체 B" panose="02020603020101020101"/>
              </a:rPr>
              <a:t>Entropy = 0 : predictable</a:t>
            </a:r>
          </a:p>
        </p:txBody>
      </p:sp>
    </p:spTree>
    <p:extLst>
      <p:ext uri="{BB962C8B-B14F-4D97-AF65-F5344CB8AC3E}">
        <p14:creationId xmlns:p14="http://schemas.microsoft.com/office/powerpoint/2010/main" val="1168337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3.13 Information Theory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KLD : </a:t>
            </a:r>
            <a:r>
              <a:rPr lang="ko-KR" altLang="en-US" sz="2800" dirty="0">
                <a:ea typeface="야놀자 야체 B" panose="02020603020101020101"/>
              </a:rPr>
              <a:t>두 확률분포의 차이를 계산하는데 사용</a:t>
            </a:r>
            <a:endParaRPr lang="en-US" altLang="ko-KR" sz="2800" dirty="0"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= </a:t>
            </a:r>
            <a:r>
              <a:rPr lang="ko-KR" altLang="en-US" sz="2800" dirty="0">
                <a:ea typeface="야놀자 야체 B" panose="02020603020101020101"/>
              </a:rPr>
              <a:t>확률분포 </a:t>
            </a:r>
            <a:r>
              <a:rPr lang="en-US" altLang="ko-KR" sz="2800" dirty="0">
                <a:ea typeface="야놀자 야체 B" panose="02020603020101020101"/>
              </a:rPr>
              <a:t>P(x) </a:t>
            </a:r>
            <a:r>
              <a:rPr lang="ko-KR" altLang="en-US" sz="2800" dirty="0">
                <a:ea typeface="야놀자 야체 B" panose="02020603020101020101"/>
              </a:rPr>
              <a:t>대신에 다른 확률 분포 </a:t>
            </a:r>
            <a:r>
              <a:rPr lang="en-US" altLang="ko-KR" sz="2800" dirty="0">
                <a:ea typeface="야놀자 야체 B" panose="02020603020101020101"/>
              </a:rPr>
              <a:t>Q(x)</a:t>
            </a:r>
            <a:r>
              <a:rPr lang="ko-KR" altLang="en-US" sz="2800" dirty="0">
                <a:ea typeface="야놀자 야체 B" panose="02020603020101020101"/>
              </a:rPr>
              <a:t>를 사용할 경우</a:t>
            </a:r>
            <a:r>
              <a:rPr lang="en-US" altLang="ko-KR" sz="2800" dirty="0">
                <a:ea typeface="야놀자 야체 B" panose="02020603020101020101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ea typeface="야놀자 야체 B" panose="02020603020101020101"/>
              </a:rPr>
              <a:t>   발생할 수 있는 엔트로피 차이</a:t>
            </a:r>
            <a:endParaRPr lang="en-US" altLang="ko-KR" sz="2800" dirty="0"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3CDA48-4876-4B81-81FB-0969B8728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06"/>
          <a:stretch/>
        </p:blipFill>
        <p:spPr>
          <a:xfrm>
            <a:off x="861268" y="3307645"/>
            <a:ext cx="7519679" cy="14804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6025FC-624E-4CAB-878C-B07DEC00F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79" b="2388"/>
          <a:stretch/>
        </p:blipFill>
        <p:spPr>
          <a:xfrm>
            <a:off x="4621107" y="3887501"/>
            <a:ext cx="5609439" cy="25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6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3.14 Structed Probabilistic Model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ko-KR" altLang="en-US" sz="2800" dirty="0">
                <a:ea typeface="야놀자 야체 B" panose="02020603020101020101"/>
              </a:rPr>
              <a:t>확률을 </a:t>
            </a:r>
            <a:r>
              <a:rPr lang="ko-KR" altLang="en-US" sz="2800" dirty="0" err="1">
                <a:ea typeface="야놀자 야체 B" panose="02020603020101020101"/>
              </a:rPr>
              <a:t>인수분해하여</a:t>
            </a:r>
            <a:r>
              <a:rPr lang="ko-KR" altLang="en-US" sz="2800" dirty="0">
                <a:ea typeface="야놀자 야체 B" panose="02020603020101020101"/>
              </a:rPr>
              <a:t> 단순화할 때 필요한 것으로</a:t>
            </a:r>
            <a:r>
              <a:rPr lang="en-US" altLang="ko-KR" sz="2800" dirty="0">
                <a:ea typeface="야놀자 야체 B" panose="02020603020101020101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 </a:t>
            </a:r>
            <a:r>
              <a:rPr lang="ko-KR" altLang="en-US" sz="2800" dirty="0">
                <a:ea typeface="야놀자 야체 B" panose="02020603020101020101"/>
              </a:rPr>
              <a:t>변수들 간의 상호 의존 관계를 표현</a:t>
            </a:r>
            <a:endParaRPr lang="en-US" altLang="ko-KR" sz="2800" dirty="0">
              <a:ea typeface="야놀자 야체 B" panose="02020603020101020101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Direct Model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BF40E8-513E-4074-9FE6-EA6C9C81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38" y="3192326"/>
            <a:ext cx="7443831" cy="30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0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3.14 Structed Probabilistic Model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9E29F-6AE3-4CC5-93FB-CC469AD017FF}"/>
              </a:ext>
            </a:extLst>
          </p:cNvPr>
          <p:cNvSpPr txBox="1"/>
          <p:nvPr/>
        </p:nvSpPr>
        <p:spPr>
          <a:xfrm>
            <a:off x="750748" y="1222693"/>
            <a:ext cx="10763074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: </a:t>
            </a:r>
            <a:r>
              <a:rPr lang="ko-KR" altLang="en-US" sz="2800" dirty="0">
                <a:ea typeface="야놀자 야체 B" panose="02020603020101020101"/>
              </a:rPr>
              <a:t>확률을 </a:t>
            </a:r>
            <a:r>
              <a:rPr lang="ko-KR" altLang="en-US" sz="2800" dirty="0" err="1">
                <a:ea typeface="야놀자 야체 B" panose="02020603020101020101"/>
              </a:rPr>
              <a:t>인수분해하여</a:t>
            </a:r>
            <a:r>
              <a:rPr lang="ko-KR" altLang="en-US" sz="2800" dirty="0">
                <a:ea typeface="야놀자 야체 B" panose="02020603020101020101"/>
              </a:rPr>
              <a:t> 단순화할 때 필요한 것으로</a:t>
            </a:r>
            <a:r>
              <a:rPr lang="en-US" altLang="ko-KR" sz="2800" dirty="0">
                <a:ea typeface="야놀자 야체 B" panose="02020603020101020101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ea typeface="야놀자 야체 B" panose="02020603020101020101"/>
              </a:rPr>
              <a:t> </a:t>
            </a:r>
            <a:r>
              <a:rPr lang="ko-KR" altLang="en-US" sz="2800" dirty="0">
                <a:ea typeface="야놀자 야체 B" panose="02020603020101020101"/>
              </a:rPr>
              <a:t>변수들 간의 상호 의존 관계를 표현</a:t>
            </a:r>
            <a:endParaRPr lang="en-US" altLang="ko-KR" sz="2800" dirty="0">
              <a:ea typeface="야놀자 야체 B" panose="02020603020101020101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Undirect Model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ea typeface="야놀자 야체 B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6B2D8D-8C1C-47D6-9C1B-0B806504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05" y="3158658"/>
            <a:ext cx="8202173" cy="32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9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3.3 Probability Distribution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AFE121-70D3-4516-B04E-9F6C52EEA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2" t="59205" r="35082" b="8611"/>
          <a:stretch/>
        </p:blipFill>
        <p:spPr>
          <a:xfrm>
            <a:off x="1031845" y="1290317"/>
            <a:ext cx="6727971" cy="51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6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3.4 Marginal Probability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3BFD7F-D7EB-4C31-AA5C-98E9283C5619}"/>
              </a:ext>
            </a:extLst>
          </p:cNvPr>
          <p:cNvSpPr txBox="1"/>
          <p:nvPr/>
        </p:nvSpPr>
        <p:spPr>
          <a:xfrm>
            <a:off x="1241571" y="1501629"/>
            <a:ext cx="973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Joint probability distribution P(X,Y)</a:t>
            </a:r>
            <a:r>
              <a:rPr lang="ko-KR" altLang="en-US" sz="2800" dirty="0">
                <a:ea typeface="야놀자 야체 B" panose="02020603020101020101"/>
              </a:rPr>
              <a:t>에서 특정 변수에 대한 확률을 구할 수 있음</a:t>
            </a: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535BF7A2-EEAC-449F-AFC0-ED8F49006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724" r="57307" b="81184"/>
          <a:stretch/>
        </p:blipFill>
        <p:spPr>
          <a:xfrm>
            <a:off x="1435655" y="2874141"/>
            <a:ext cx="5711766" cy="15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9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3.5 Conditional Probability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3BFD7F-D7EB-4C31-AA5C-98E9283C5619}"/>
              </a:ext>
            </a:extLst>
          </p:cNvPr>
          <p:cNvSpPr txBox="1"/>
          <p:nvPr/>
        </p:nvSpPr>
        <p:spPr>
          <a:xfrm>
            <a:off x="1241571" y="1501629"/>
            <a:ext cx="973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B</a:t>
            </a:r>
            <a:r>
              <a:rPr lang="ko-KR" altLang="en-US" sz="2800" dirty="0">
                <a:ea typeface="야놀자 야체 B" panose="02020603020101020101"/>
              </a:rPr>
              <a:t>가</a:t>
            </a:r>
            <a:r>
              <a:rPr lang="en-US" altLang="ko-KR" sz="2800" dirty="0">
                <a:ea typeface="야놀자 야체 B" panose="02020603020101020101"/>
              </a:rPr>
              <a:t> </a:t>
            </a:r>
            <a:r>
              <a:rPr lang="ko-KR" altLang="en-US" sz="2800" dirty="0">
                <a:ea typeface="야놀자 야체 B" panose="02020603020101020101"/>
              </a:rPr>
              <a:t>일어날 때 </a:t>
            </a:r>
            <a:r>
              <a:rPr lang="en-US" altLang="ko-KR" sz="2800" dirty="0">
                <a:ea typeface="야놀자 야체 B" panose="02020603020101020101"/>
              </a:rPr>
              <a:t>A</a:t>
            </a:r>
            <a:r>
              <a:rPr lang="ko-KR" altLang="en-US" sz="2800" dirty="0">
                <a:ea typeface="야놀자 야체 B" panose="02020603020101020101"/>
              </a:rPr>
              <a:t>가 일어날 확률 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6D8F794-205A-40AE-B59A-EE468396E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88" r="44914" b="67288"/>
          <a:stretch/>
        </p:blipFill>
        <p:spPr>
          <a:xfrm>
            <a:off x="1232668" y="2848843"/>
            <a:ext cx="8861548" cy="10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3.11 Bayes’</a:t>
              </a:r>
              <a:r>
                <a:rPr lang="ko-KR" alt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Rule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3BFD7F-D7EB-4C31-AA5C-98E9283C5619}"/>
              </a:ext>
            </a:extLst>
          </p:cNvPr>
          <p:cNvSpPr txBox="1"/>
          <p:nvPr/>
        </p:nvSpPr>
        <p:spPr>
          <a:xfrm>
            <a:off x="1241571" y="1501629"/>
            <a:ext cx="973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야놀자 야체 B" panose="02020603020101020101"/>
              </a:rPr>
              <a:t>P[A|B]</a:t>
            </a:r>
            <a:r>
              <a:rPr lang="ko-KR" altLang="en-US" sz="2800" dirty="0">
                <a:ea typeface="야놀자 야체 B" panose="02020603020101020101"/>
              </a:rPr>
              <a:t>와 </a:t>
            </a:r>
            <a:r>
              <a:rPr lang="en-US" altLang="ko-KR" sz="2800" dirty="0">
                <a:ea typeface="야놀자 야체 B" panose="02020603020101020101"/>
              </a:rPr>
              <a:t>P[B]</a:t>
            </a:r>
            <a:r>
              <a:rPr lang="ko-KR" altLang="en-US" sz="2800" dirty="0">
                <a:ea typeface="야놀자 야체 B" panose="02020603020101020101"/>
              </a:rPr>
              <a:t>를 알고 있다면 </a:t>
            </a:r>
            <a:r>
              <a:rPr lang="en-US" altLang="ko-KR" sz="2800" dirty="0">
                <a:ea typeface="야놀자 야체 B" panose="02020603020101020101"/>
              </a:rPr>
              <a:t>P[B|A]</a:t>
            </a:r>
            <a:r>
              <a:rPr lang="ko-KR" altLang="en-US" sz="2800" dirty="0">
                <a:ea typeface="야놀자 야체 B" panose="02020603020101020101"/>
              </a:rPr>
              <a:t>도 알 수 있음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5246C16-BBC3-49EB-8D08-4ECE478BF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" t="48969" r="27138" b="43402"/>
          <a:stretch/>
        </p:blipFill>
        <p:spPr>
          <a:xfrm>
            <a:off x="1066538" y="2798977"/>
            <a:ext cx="9630134" cy="143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3.7 Independent</a:t>
              </a:r>
              <a:r>
                <a:rPr lang="ko-KR" alt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와 </a:t>
              </a:r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Conditional Independent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42A8190-C879-465B-A4F2-B54362662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0" t="70703" r="7115" b="9725"/>
          <a:stretch/>
        </p:blipFill>
        <p:spPr>
          <a:xfrm>
            <a:off x="813732" y="1635853"/>
            <a:ext cx="10783416" cy="33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3.8 Expectation, Variance and Covariance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01B625B-3EBA-412D-AD3B-2230E9436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9" t="7830" r="9326" b="67890"/>
          <a:stretch/>
        </p:blipFill>
        <p:spPr>
          <a:xfrm>
            <a:off x="1076051" y="1512793"/>
            <a:ext cx="9967155" cy="40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3.8 Expectation, Variance and Covariance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4DD16CEC-8862-486C-8469-4D8BEB3AE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5" b="39205"/>
          <a:stretch/>
        </p:blipFill>
        <p:spPr>
          <a:xfrm>
            <a:off x="920881" y="1548793"/>
            <a:ext cx="10273822" cy="39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520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607</Words>
  <Application>Microsoft Office PowerPoint</Application>
  <PresentationFormat>와이드스크린</PresentationFormat>
  <Paragraphs>91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야놀자 야체 B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주민</cp:lastModifiedBy>
  <cp:revision>10</cp:revision>
  <dcterms:created xsi:type="dcterms:W3CDTF">2020-03-16T05:47:02Z</dcterms:created>
  <dcterms:modified xsi:type="dcterms:W3CDTF">2020-05-21T12:21:12Z</dcterms:modified>
</cp:coreProperties>
</file>