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2" r:id="rId13"/>
    <p:sldId id="271" r:id="rId14"/>
    <p:sldId id="273" r:id="rId15"/>
    <p:sldId id="274" r:id="rId16"/>
    <p:sldId id="276" r:id="rId17"/>
    <p:sldId id="277" r:id="rId18"/>
    <p:sldId id="278" r:id="rId19"/>
    <p:sldId id="27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ECE"/>
    <a:srgbClr val="46AC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43" autoAdjust="0"/>
    <p:restoredTop sz="93767" autoAdjust="0"/>
  </p:normalViewPr>
  <p:slideViewPr>
    <p:cSldViewPr snapToGrid="0">
      <p:cViewPr>
        <p:scale>
          <a:sx n="61" d="100"/>
          <a:sy n="61" d="100"/>
        </p:scale>
        <p:origin x="1108" y="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41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81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65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99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25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61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11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14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64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3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94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58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04380" y="1983546"/>
            <a:ext cx="939071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6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Numerical Computation</a:t>
            </a:r>
          </a:p>
        </p:txBody>
      </p:sp>
      <p:grpSp>
        <p:nvGrpSpPr>
          <p:cNvPr id="12" name="Group 4"/>
          <p:cNvGrpSpPr>
            <a:grpSpLocks noChangeAspect="1"/>
          </p:cNvGrpSpPr>
          <p:nvPr/>
        </p:nvGrpSpPr>
        <p:grpSpPr bwMode="auto">
          <a:xfrm>
            <a:off x="5760355" y="4156005"/>
            <a:ext cx="678747" cy="943365"/>
            <a:chOff x="2371" y="2919"/>
            <a:chExt cx="513" cy="713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2575" y="3451"/>
              <a:ext cx="105" cy="118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2575" y="3451"/>
              <a:ext cx="105" cy="37"/>
            </a:xfrm>
            <a:custGeom>
              <a:avLst/>
              <a:gdLst>
                <a:gd name="T0" fmla="*/ 0 w 423"/>
                <a:gd name="T1" fmla="*/ 56 h 147"/>
                <a:gd name="T2" fmla="*/ 7 w 423"/>
                <a:gd name="T3" fmla="*/ 59 h 147"/>
                <a:gd name="T4" fmla="*/ 68 w 423"/>
                <a:gd name="T5" fmla="*/ 89 h 147"/>
                <a:gd name="T6" fmla="*/ 149 w 423"/>
                <a:gd name="T7" fmla="*/ 118 h 147"/>
                <a:gd name="T8" fmla="*/ 216 w 423"/>
                <a:gd name="T9" fmla="*/ 134 h 147"/>
                <a:gd name="T10" fmla="*/ 293 w 423"/>
                <a:gd name="T11" fmla="*/ 144 h 147"/>
                <a:gd name="T12" fmla="*/ 377 w 423"/>
                <a:gd name="T13" fmla="*/ 147 h 147"/>
                <a:gd name="T14" fmla="*/ 423 w 423"/>
                <a:gd name="T15" fmla="*/ 142 h 147"/>
                <a:gd name="T16" fmla="*/ 423 w 423"/>
                <a:gd name="T17" fmla="*/ 0 h 147"/>
                <a:gd name="T18" fmla="*/ 0 w 423"/>
                <a:gd name="T19" fmla="*/ 0 h 147"/>
                <a:gd name="T20" fmla="*/ 0 w 423"/>
                <a:gd name="T21" fmla="*/ 5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147">
                  <a:moveTo>
                    <a:pt x="0" y="56"/>
                  </a:moveTo>
                  <a:lnTo>
                    <a:pt x="7" y="59"/>
                  </a:lnTo>
                  <a:lnTo>
                    <a:pt x="68" y="89"/>
                  </a:lnTo>
                  <a:lnTo>
                    <a:pt x="149" y="118"/>
                  </a:lnTo>
                  <a:lnTo>
                    <a:pt x="216" y="134"/>
                  </a:lnTo>
                  <a:lnTo>
                    <a:pt x="293" y="144"/>
                  </a:lnTo>
                  <a:lnTo>
                    <a:pt x="377" y="147"/>
                  </a:lnTo>
                  <a:lnTo>
                    <a:pt x="423" y="142"/>
                  </a:lnTo>
                  <a:lnTo>
                    <a:pt x="423" y="0"/>
                  </a:lnTo>
                  <a:lnTo>
                    <a:pt x="0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2371" y="3209"/>
              <a:ext cx="103" cy="118"/>
            </a:xfrm>
            <a:custGeom>
              <a:avLst/>
              <a:gdLst>
                <a:gd name="T0" fmla="*/ 412 w 412"/>
                <a:gd name="T1" fmla="*/ 234 h 469"/>
                <a:gd name="T2" fmla="*/ 412 w 412"/>
                <a:gd name="T3" fmla="*/ 259 h 469"/>
                <a:gd name="T4" fmla="*/ 403 w 412"/>
                <a:gd name="T5" fmla="*/ 304 h 469"/>
                <a:gd name="T6" fmla="*/ 388 w 412"/>
                <a:gd name="T7" fmla="*/ 346 h 469"/>
                <a:gd name="T8" fmla="*/ 365 w 412"/>
                <a:gd name="T9" fmla="*/ 384 h 469"/>
                <a:gd name="T10" fmla="*/ 337 w 412"/>
                <a:gd name="T11" fmla="*/ 416 h 469"/>
                <a:gd name="T12" fmla="*/ 305 w 412"/>
                <a:gd name="T13" fmla="*/ 441 h 469"/>
                <a:gd name="T14" fmla="*/ 267 w 412"/>
                <a:gd name="T15" fmla="*/ 460 h 469"/>
                <a:gd name="T16" fmla="*/ 227 w 412"/>
                <a:gd name="T17" fmla="*/ 469 h 469"/>
                <a:gd name="T18" fmla="*/ 206 w 412"/>
                <a:gd name="T19" fmla="*/ 469 h 469"/>
                <a:gd name="T20" fmla="*/ 185 w 412"/>
                <a:gd name="T21" fmla="*/ 469 h 469"/>
                <a:gd name="T22" fmla="*/ 144 w 412"/>
                <a:gd name="T23" fmla="*/ 460 h 469"/>
                <a:gd name="T24" fmla="*/ 108 w 412"/>
                <a:gd name="T25" fmla="*/ 441 h 469"/>
                <a:gd name="T26" fmla="*/ 74 w 412"/>
                <a:gd name="T27" fmla="*/ 416 h 469"/>
                <a:gd name="T28" fmla="*/ 46 w 412"/>
                <a:gd name="T29" fmla="*/ 384 h 469"/>
                <a:gd name="T30" fmla="*/ 25 w 412"/>
                <a:gd name="T31" fmla="*/ 346 h 469"/>
                <a:gd name="T32" fmla="*/ 9 w 412"/>
                <a:gd name="T33" fmla="*/ 304 h 469"/>
                <a:gd name="T34" fmla="*/ 1 w 412"/>
                <a:gd name="T35" fmla="*/ 259 h 469"/>
                <a:gd name="T36" fmla="*/ 0 w 412"/>
                <a:gd name="T37" fmla="*/ 234 h 469"/>
                <a:gd name="T38" fmla="*/ 1 w 412"/>
                <a:gd name="T39" fmla="*/ 211 h 469"/>
                <a:gd name="T40" fmla="*/ 9 w 412"/>
                <a:gd name="T41" fmla="*/ 164 h 469"/>
                <a:gd name="T42" fmla="*/ 25 w 412"/>
                <a:gd name="T43" fmla="*/ 122 h 469"/>
                <a:gd name="T44" fmla="*/ 46 w 412"/>
                <a:gd name="T45" fmla="*/ 85 h 469"/>
                <a:gd name="T46" fmla="*/ 74 w 412"/>
                <a:gd name="T47" fmla="*/ 53 h 469"/>
                <a:gd name="T48" fmla="*/ 108 w 412"/>
                <a:gd name="T49" fmla="*/ 28 h 469"/>
                <a:gd name="T50" fmla="*/ 144 w 412"/>
                <a:gd name="T51" fmla="*/ 9 h 469"/>
                <a:gd name="T52" fmla="*/ 185 w 412"/>
                <a:gd name="T53" fmla="*/ 1 h 469"/>
                <a:gd name="T54" fmla="*/ 206 w 412"/>
                <a:gd name="T55" fmla="*/ 0 h 469"/>
                <a:gd name="T56" fmla="*/ 227 w 412"/>
                <a:gd name="T57" fmla="*/ 1 h 469"/>
                <a:gd name="T58" fmla="*/ 267 w 412"/>
                <a:gd name="T59" fmla="*/ 9 h 469"/>
                <a:gd name="T60" fmla="*/ 305 w 412"/>
                <a:gd name="T61" fmla="*/ 28 h 469"/>
                <a:gd name="T62" fmla="*/ 337 w 412"/>
                <a:gd name="T63" fmla="*/ 53 h 469"/>
                <a:gd name="T64" fmla="*/ 365 w 412"/>
                <a:gd name="T65" fmla="*/ 85 h 469"/>
                <a:gd name="T66" fmla="*/ 388 w 412"/>
                <a:gd name="T67" fmla="*/ 122 h 469"/>
                <a:gd name="T68" fmla="*/ 403 w 412"/>
                <a:gd name="T69" fmla="*/ 164 h 469"/>
                <a:gd name="T70" fmla="*/ 412 w 412"/>
                <a:gd name="T71" fmla="*/ 211 h 469"/>
                <a:gd name="T72" fmla="*/ 412 w 412"/>
                <a:gd name="T73" fmla="*/ 23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69">
                  <a:moveTo>
                    <a:pt x="412" y="234"/>
                  </a:moveTo>
                  <a:lnTo>
                    <a:pt x="412" y="259"/>
                  </a:lnTo>
                  <a:lnTo>
                    <a:pt x="403" y="304"/>
                  </a:lnTo>
                  <a:lnTo>
                    <a:pt x="388" y="346"/>
                  </a:lnTo>
                  <a:lnTo>
                    <a:pt x="365" y="384"/>
                  </a:lnTo>
                  <a:lnTo>
                    <a:pt x="337" y="416"/>
                  </a:lnTo>
                  <a:lnTo>
                    <a:pt x="305" y="441"/>
                  </a:lnTo>
                  <a:lnTo>
                    <a:pt x="267" y="460"/>
                  </a:lnTo>
                  <a:lnTo>
                    <a:pt x="227" y="469"/>
                  </a:lnTo>
                  <a:lnTo>
                    <a:pt x="206" y="469"/>
                  </a:lnTo>
                  <a:lnTo>
                    <a:pt x="185" y="469"/>
                  </a:lnTo>
                  <a:lnTo>
                    <a:pt x="144" y="460"/>
                  </a:lnTo>
                  <a:lnTo>
                    <a:pt x="108" y="441"/>
                  </a:lnTo>
                  <a:lnTo>
                    <a:pt x="74" y="416"/>
                  </a:lnTo>
                  <a:lnTo>
                    <a:pt x="46" y="384"/>
                  </a:lnTo>
                  <a:lnTo>
                    <a:pt x="25" y="346"/>
                  </a:lnTo>
                  <a:lnTo>
                    <a:pt x="9" y="304"/>
                  </a:lnTo>
                  <a:lnTo>
                    <a:pt x="1" y="259"/>
                  </a:lnTo>
                  <a:lnTo>
                    <a:pt x="0" y="234"/>
                  </a:lnTo>
                  <a:lnTo>
                    <a:pt x="1" y="211"/>
                  </a:lnTo>
                  <a:lnTo>
                    <a:pt x="9" y="164"/>
                  </a:lnTo>
                  <a:lnTo>
                    <a:pt x="25" y="122"/>
                  </a:lnTo>
                  <a:lnTo>
                    <a:pt x="46" y="85"/>
                  </a:lnTo>
                  <a:lnTo>
                    <a:pt x="74" y="53"/>
                  </a:lnTo>
                  <a:lnTo>
                    <a:pt x="108" y="28"/>
                  </a:lnTo>
                  <a:lnTo>
                    <a:pt x="144" y="9"/>
                  </a:lnTo>
                  <a:lnTo>
                    <a:pt x="185" y="1"/>
                  </a:lnTo>
                  <a:lnTo>
                    <a:pt x="206" y="0"/>
                  </a:lnTo>
                  <a:lnTo>
                    <a:pt x="227" y="1"/>
                  </a:lnTo>
                  <a:lnTo>
                    <a:pt x="267" y="9"/>
                  </a:lnTo>
                  <a:lnTo>
                    <a:pt x="305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8" y="122"/>
                  </a:lnTo>
                  <a:lnTo>
                    <a:pt x="403" y="164"/>
                  </a:lnTo>
                  <a:lnTo>
                    <a:pt x="412" y="211"/>
                  </a:lnTo>
                  <a:lnTo>
                    <a:pt x="412" y="23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8"/>
            <p:cNvSpPr>
              <a:spLocks/>
            </p:cNvSpPr>
            <p:nvPr/>
          </p:nvSpPr>
          <p:spPr bwMode="auto">
            <a:xfrm>
              <a:off x="2781" y="3209"/>
              <a:ext cx="103" cy="118"/>
            </a:xfrm>
            <a:custGeom>
              <a:avLst/>
              <a:gdLst>
                <a:gd name="T0" fmla="*/ 412 w 412"/>
                <a:gd name="T1" fmla="*/ 234 h 469"/>
                <a:gd name="T2" fmla="*/ 411 w 412"/>
                <a:gd name="T3" fmla="*/ 259 h 469"/>
                <a:gd name="T4" fmla="*/ 402 w 412"/>
                <a:gd name="T5" fmla="*/ 304 h 469"/>
                <a:gd name="T6" fmla="*/ 387 w 412"/>
                <a:gd name="T7" fmla="*/ 346 h 469"/>
                <a:gd name="T8" fmla="*/ 365 w 412"/>
                <a:gd name="T9" fmla="*/ 384 h 469"/>
                <a:gd name="T10" fmla="*/ 337 w 412"/>
                <a:gd name="T11" fmla="*/ 416 h 469"/>
                <a:gd name="T12" fmla="*/ 304 w 412"/>
                <a:gd name="T13" fmla="*/ 441 h 469"/>
                <a:gd name="T14" fmla="*/ 267 w 412"/>
                <a:gd name="T15" fmla="*/ 460 h 469"/>
                <a:gd name="T16" fmla="*/ 227 w 412"/>
                <a:gd name="T17" fmla="*/ 469 h 469"/>
                <a:gd name="T18" fmla="*/ 205 w 412"/>
                <a:gd name="T19" fmla="*/ 469 h 469"/>
                <a:gd name="T20" fmla="*/ 185 w 412"/>
                <a:gd name="T21" fmla="*/ 469 h 469"/>
                <a:gd name="T22" fmla="*/ 144 w 412"/>
                <a:gd name="T23" fmla="*/ 460 h 469"/>
                <a:gd name="T24" fmla="*/ 107 w 412"/>
                <a:gd name="T25" fmla="*/ 441 h 469"/>
                <a:gd name="T26" fmla="*/ 75 w 412"/>
                <a:gd name="T27" fmla="*/ 416 h 469"/>
                <a:gd name="T28" fmla="*/ 47 w 412"/>
                <a:gd name="T29" fmla="*/ 384 h 469"/>
                <a:gd name="T30" fmla="*/ 24 w 412"/>
                <a:gd name="T31" fmla="*/ 346 h 469"/>
                <a:gd name="T32" fmla="*/ 9 w 412"/>
                <a:gd name="T33" fmla="*/ 304 h 469"/>
                <a:gd name="T34" fmla="*/ 1 w 412"/>
                <a:gd name="T35" fmla="*/ 259 h 469"/>
                <a:gd name="T36" fmla="*/ 0 w 412"/>
                <a:gd name="T37" fmla="*/ 234 h 469"/>
                <a:gd name="T38" fmla="*/ 1 w 412"/>
                <a:gd name="T39" fmla="*/ 211 h 469"/>
                <a:gd name="T40" fmla="*/ 9 w 412"/>
                <a:gd name="T41" fmla="*/ 164 h 469"/>
                <a:gd name="T42" fmla="*/ 24 w 412"/>
                <a:gd name="T43" fmla="*/ 122 h 469"/>
                <a:gd name="T44" fmla="*/ 47 w 412"/>
                <a:gd name="T45" fmla="*/ 85 h 469"/>
                <a:gd name="T46" fmla="*/ 75 w 412"/>
                <a:gd name="T47" fmla="*/ 53 h 469"/>
                <a:gd name="T48" fmla="*/ 107 w 412"/>
                <a:gd name="T49" fmla="*/ 28 h 469"/>
                <a:gd name="T50" fmla="*/ 144 w 412"/>
                <a:gd name="T51" fmla="*/ 9 h 469"/>
                <a:gd name="T52" fmla="*/ 185 w 412"/>
                <a:gd name="T53" fmla="*/ 1 h 469"/>
                <a:gd name="T54" fmla="*/ 205 w 412"/>
                <a:gd name="T55" fmla="*/ 0 h 469"/>
                <a:gd name="T56" fmla="*/ 227 w 412"/>
                <a:gd name="T57" fmla="*/ 1 h 469"/>
                <a:gd name="T58" fmla="*/ 267 w 412"/>
                <a:gd name="T59" fmla="*/ 9 h 469"/>
                <a:gd name="T60" fmla="*/ 304 w 412"/>
                <a:gd name="T61" fmla="*/ 28 h 469"/>
                <a:gd name="T62" fmla="*/ 337 w 412"/>
                <a:gd name="T63" fmla="*/ 53 h 469"/>
                <a:gd name="T64" fmla="*/ 365 w 412"/>
                <a:gd name="T65" fmla="*/ 85 h 469"/>
                <a:gd name="T66" fmla="*/ 387 w 412"/>
                <a:gd name="T67" fmla="*/ 122 h 469"/>
                <a:gd name="T68" fmla="*/ 402 w 412"/>
                <a:gd name="T69" fmla="*/ 164 h 469"/>
                <a:gd name="T70" fmla="*/ 411 w 412"/>
                <a:gd name="T71" fmla="*/ 211 h 469"/>
                <a:gd name="T72" fmla="*/ 412 w 412"/>
                <a:gd name="T73" fmla="*/ 23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69">
                  <a:moveTo>
                    <a:pt x="412" y="234"/>
                  </a:moveTo>
                  <a:lnTo>
                    <a:pt x="411" y="259"/>
                  </a:lnTo>
                  <a:lnTo>
                    <a:pt x="402" y="304"/>
                  </a:lnTo>
                  <a:lnTo>
                    <a:pt x="387" y="346"/>
                  </a:lnTo>
                  <a:lnTo>
                    <a:pt x="365" y="384"/>
                  </a:lnTo>
                  <a:lnTo>
                    <a:pt x="337" y="416"/>
                  </a:lnTo>
                  <a:lnTo>
                    <a:pt x="304" y="441"/>
                  </a:lnTo>
                  <a:lnTo>
                    <a:pt x="267" y="460"/>
                  </a:lnTo>
                  <a:lnTo>
                    <a:pt x="227" y="469"/>
                  </a:lnTo>
                  <a:lnTo>
                    <a:pt x="205" y="469"/>
                  </a:lnTo>
                  <a:lnTo>
                    <a:pt x="185" y="469"/>
                  </a:lnTo>
                  <a:lnTo>
                    <a:pt x="144" y="460"/>
                  </a:lnTo>
                  <a:lnTo>
                    <a:pt x="107" y="441"/>
                  </a:lnTo>
                  <a:lnTo>
                    <a:pt x="75" y="416"/>
                  </a:lnTo>
                  <a:lnTo>
                    <a:pt x="47" y="384"/>
                  </a:lnTo>
                  <a:lnTo>
                    <a:pt x="24" y="346"/>
                  </a:lnTo>
                  <a:lnTo>
                    <a:pt x="9" y="304"/>
                  </a:lnTo>
                  <a:lnTo>
                    <a:pt x="1" y="259"/>
                  </a:lnTo>
                  <a:lnTo>
                    <a:pt x="0" y="234"/>
                  </a:lnTo>
                  <a:lnTo>
                    <a:pt x="1" y="211"/>
                  </a:lnTo>
                  <a:lnTo>
                    <a:pt x="9" y="164"/>
                  </a:lnTo>
                  <a:lnTo>
                    <a:pt x="24" y="122"/>
                  </a:lnTo>
                  <a:lnTo>
                    <a:pt x="47" y="85"/>
                  </a:lnTo>
                  <a:lnTo>
                    <a:pt x="75" y="53"/>
                  </a:lnTo>
                  <a:lnTo>
                    <a:pt x="107" y="28"/>
                  </a:lnTo>
                  <a:lnTo>
                    <a:pt x="144" y="9"/>
                  </a:lnTo>
                  <a:lnTo>
                    <a:pt x="185" y="1"/>
                  </a:lnTo>
                  <a:lnTo>
                    <a:pt x="205" y="0"/>
                  </a:lnTo>
                  <a:lnTo>
                    <a:pt x="227" y="1"/>
                  </a:lnTo>
                  <a:lnTo>
                    <a:pt x="267" y="9"/>
                  </a:lnTo>
                  <a:lnTo>
                    <a:pt x="304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7" y="122"/>
                  </a:lnTo>
                  <a:lnTo>
                    <a:pt x="402" y="164"/>
                  </a:lnTo>
                  <a:lnTo>
                    <a:pt x="411" y="211"/>
                  </a:lnTo>
                  <a:lnTo>
                    <a:pt x="412" y="23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2423" y="3006"/>
              <a:ext cx="409" cy="464"/>
            </a:xfrm>
            <a:custGeom>
              <a:avLst/>
              <a:gdLst>
                <a:gd name="T0" fmla="*/ 1637 w 1638"/>
                <a:gd name="T1" fmla="*/ 567 h 1857"/>
                <a:gd name="T2" fmla="*/ 1620 w 1638"/>
                <a:gd name="T3" fmla="*/ 445 h 1857"/>
                <a:gd name="T4" fmla="*/ 1577 w 1638"/>
                <a:gd name="T5" fmla="*/ 333 h 1857"/>
                <a:gd name="T6" fmla="*/ 1509 w 1638"/>
                <a:gd name="T7" fmla="*/ 234 h 1857"/>
                <a:gd name="T8" fmla="*/ 1415 w 1638"/>
                <a:gd name="T9" fmla="*/ 150 h 1857"/>
                <a:gd name="T10" fmla="*/ 1295 w 1638"/>
                <a:gd name="T11" fmla="*/ 83 h 1857"/>
                <a:gd name="T12" fmla="*/ 1146 w 1638"/>
                <a:gd name="T13" fmla="*/ 35 h 1857"/>
                <a:gd name="T14" fmla="*/ 970 w 1638"/>
                <a:gd name="T15" fmla="*/ 7 h 1857"/>
                <a:gd name="T16" fmla="*/ 819 w 1638"/>
                <a:gd name="T17" fmla="*/ 0 h 1857"/>
                <a:gd name="T18" fmla="*/ 668 w 1638"/>
                <a:gd name="T19" fmla="*/ 7 h 1857"/>
                <a:gd name="T20" fmla="*/ 491 w 1638"/>
                <a:gd name="T21" fmla="*/ 35 h 1857"/>
                <a:gd name="T22" fmla="*/ 343 w 1638"/>
                <a:gd name="T23" fmla="*/ 83 h 1857"/>
                <a:gd name="T24" fmla="*/ 223 w 1638"/>
                <a:gd name="T25" fmla="*/ 150 h 1857"/>
                <a:gd name="T26" fmla="*/ 129 w 1638"/>
                <a:gd name="T27" fmla="*/ 234 h 1857"/>
                <a:gd name="T28" fmla="*/ 61 w 1638"/>
                <a:gd name="T29" fmla="*/ 333 h 1857"/>
                <a:gd name="T30" fmla="*/ 18 w 1638"/>
                <a:gd name="T31" fmla="*/ 445 h 1857"/>
                <a:gd name="T32" fmla="*/ 0 w 1638"/>
                <a:gd name="T33" fmla="*/ 567 h 1857"/>
                <a:gd name="T34" fmla="*/ 0 w 1638"/>
                <a:gd name="T35" fmla="*/ 669 h 1857"/>
                <a:gd name="T36" fmla="*/ 7 w 1638"/>
                <a:gd name="T37" fmla="*/ 993 h 1857"/>
                <a:gd name="T38" fmla="*/ 38 w 1638"/>
                <a:gd name="T39" fmla="*/ 1202 h 1857"/>
                <a:gd name="T40" fmla="*/ 99 w 1638"/>
                <a:gd name="T41" fmla="*/ 1409 h 1857"/>
                <a:gd name="T42" fmla="*/ 205 w 1638"/>
                <a:gd name="T43" fmla="*/ 1595 h 1857"/>
                <a:gd name="T44" fmla="*/ 342 w 1638"/>
                <a:gd name="T45" fmla="*/ 1727 h 1857"/>
                <a:gd name="T46" fmla="*/ 444 w 1638"/>
                <a:gd name="T47" fmla="*/ 1784 h 1857"/>
                <a:gd name="T48" fmla="*/ 563 w 1638"/>
                <a:gd name="T49" fmla="*/ 1827 h 1857"/>
                <a:gd name="T50" fmla="*/ 701 w 1638"/>
                <a:gd name="T51" fmla="*/ 1852 h 1857"/>
                <a:gd name="T52" fmla="*/ 819 w 1638"/>
                <a:gd name="T53" fmla="*/ 1857 h 1857"/>
                <a:gd name="T54" fmla="*/ 937 w 1638"/>
                <a:gd name="T55" fmla="*/ 1852 h 1857"/>
                <a:gd name="T56" fmla="*/ 1075 w 1638"/>
                <a:gd name="T57" fmla="*/ 1827 h 1857"/>
                <a:gd name="T58" fmla="*/ 1193 w 1638"/>
                <a:gd name="T59" fmla="*/ 1784 h 1857"/>
                <a:gd name="T60" fmla="*/ 1295 w 1638"/>
                <a:gd name="T61" fmla="*/ 1727 h 1857"/>
                <a:gd name="T62" fmla="*/ 1434 w 1638"/>
                <a:gd name="T63" fmla="*/ 1595 h 1857"/>
                <a:gd name="T64" fmla="*/ 1539 w 1638"/>
                <a:gd name="T65" fmla="*/ 1409 h 1857"/>
                <a:gd name="T66" fmla="*/ 1601 w 1638"/>
                <a:gd name="T67" fmla="*/ 1202 h 1857"/>
                <a:gd name="T68" fmla="*/ 1630 w 1638"/>
                <a:gd name="T69" fmla="*/ 993 h 1857"/>
                <a:gd name="T70" fmla="*/ 1638 w 1638"/>
                <a:gd name="T71" fmla="*/ 669 h 1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8" h="1857">
                  <a:moveTo>
                    <a:pt x="1638" y="599"/>
                  </a:moveTo>
                  <a:lnTo>
                    <a:pt x="1637" y="567"/>
                  </a:lnTo>
                  <a:lnTo>
                    <a:pt x="1632" y="504"/>
                  </a:lnTo>
                  <a:lnTo>
                    <a:pt x="1620" y="445"/>
                  </a:lnTo>
                  <a:lnTo>
                    <a:pt x="1602" y="387"/>
                  </a:lnTo>
                  <a:lnTo>
                    <a:pt x="1577" y="333"/>
                  </a:lnTo>
                  <a:lnTo>
                    <a:pt x="1546" y="281"/>
                  </a:lnTo>
                  <a:lnTo>
                    <a:pt x="1509" y="234"/>
                  </a:lnTo>
                  <a:lnTo>
                    <a:pt x="1465" y="190"/>
                  </a:lnTo>
                  <a:lnTo>
                    <a:pt x="1415" y="150"/>
                  </a:lnTo>
                  <a:lnTo>
                    <a:pt x="1358" y="114"/>
                  </a:lnTo>
                  <a:lnTo>
                    <a:pt x="1295" y="83"/>
                  </a:lnTo>
                  <a:lnTo>
                    <a:pt x="1224" y="56"/>
                  </a:lnTo>
                  <a:lnTo>
                    <a:pt x="1146" y="35"/>
                  </a:lnTo>
                  <a:lnTo>
                    <a:pt x="1062" y="17"/>
                  </a:lnTo>
                  <a:lnTo>
                    <a:pt x="970" y="7"/>
                  </a:lnTo>
                  <a:lnTo>
                    <a:pt x="871" y="0"/>
                  </a:lnTo>
                  <a:lnTo>
                    <a:pt x="819" y="0"/>
                  </a:lnTo>
                  <a:lnTo>
                    <a:pt x="767" y="0"/>
                  </a:lnTo>
                  <a:lnTo>
                    <a:pt x="668" y="7"/>
                  </a:lnTo>
                  <a:lnTo>
                    <a:pt x="576" y="17"/>
                  </a:lnTo>
                  <a:lnTo>
                    <a:pt x="491" y="35"/>
                  </a:lnTo>
                  <a:lnTo>
                    <a:pt x="415" y="56"/>
                  </a:lnTo>
                  <a:lnTo>
                    <a:pt x="343" y="83"/>
                  </a:lnTo>
                  <a:lnTo>
                    <a:pt x="280" y="114"/>
                  </a:lnTo>
                  <a:lnTo>
                    <a:pt x="223" y="150"/>
                  </a:lnTo>
                  <a:lnTo>
                    <a:pt x="172" y="190"/>
                  </a:lnTo>
                  <a:lnTo>
                    <a:pt x="129" y="234"/>
                  </a:lnTo>
                  <a:lnTo>
                    <a:pt x="91" y="281"/>
                  </a:lnTo>
                  <a:lnTo>
                    <a:pt x="61" y="333"/>
                  </a:lnTo>
                  <a:lnTo>
                    <a:pt x="36" y="387"/>
                  </a:lnTo>
                  <a:lnTo>
                    <a:pt x="18" y="445"/>
                  </a:lnTo>
                  <a:lnTo>
                    <a:pt x="6" y="504"/>
                  </a:lnTo>
                  <a:lnTo>
                    <a:pt x="0" y="567"/>
                  </a:lnTo>
                  <a:lnTo>
                    <a:pt x="0" y="599"/>
                  </a:lnTo>
                  <a:lnTo>
                    <a:pt x="0" y="669"/>
                  </a:lnTo>
                  <a:lnTo>
                    <a:pt x="0" y="843"/>
                  </a:lnTo>
                  <a:lnTo>
                    <a:pt x="7" y="993"/>
                  </a:lnTo>
                  <a:lnTo>
                    <a:pt x="19" y="1097"/>
                  </a:lnTo>
                  <a:lnTo>
                    <a:pt x="38" y="1202"/>
                  </a:lnTo>
                  <a:lnTo>
                    <a:pt x="63" y="1307"/>
                  </a:lnTo>
                  <a:lnTo>
                    <a:pt x="99" y="1409"/>
                  </a:lnTo>
                  <a:lnTo>
                    <a:pt x="145" y="1505"/>
                  </a:lnTo>
                  <a:lnTo>
                    <a:pt x="205" y="1595"/>
                  </a:lnTo>
                  <a:lnTo>
                    <a:pt x="278" y="1674"/>
                  </a:lnTo>
                  <a:lnTo>
                    <a:pt x="342" y="1727"/>
                  </a:lnTo>
                  <a:lnTo>
                    <a:pt x="391" y="1757"/>
                  </a:lnTo>
                  <a:lnTo>
                    <a:pt x="444" y="1784"/>
                  </a:lnTo>
                  <a:lnTo>
                    <a:pt x="501" y="1808"/>
                  </a:lnTo>
                  <a:lnTo>
                    <a:pt x="563" y="1827"/>
                  </a:lnTo>
                  <a:lnTo>
                    <a:pt x="630" y="1842"/>
                  </a:lnTo>
                  <a:lnTo>
                    <a:pt x="701" y="1852"/>
                  </a:lnTo>
                  <a:lnTo>
                    <a:pt x="779" y="1857"/>
                  </a:lnTo>
                  <a:lnTo>
                    <a:pt x="819" y="1857"/>
                  </a:lnTo>
                  <a:lnTo>
                    <a:pt x="859" y="1857"/>
                  </a:lnTo>
                  <a:lnTo>
                    <a:pt x="937" y="1852"/>
                  </a:lnTo>
                  <a:lnTo>
                    <a:pt x="1008" y="1842"/>
                  </a:lnTo>
                  <a:lnTo>
                    <a:pt x="1075" y="1827"/>
                  </a:lnTo>
                  <a:lnTo>
                    <a:pt x="1136" y="1808"/>
                  </a:lnTo>
                  <a:lnTo>
                    <a:pt x="1193" y="1784"/>
                  </a:lnTo>
                  <a:lnTo>
                    <a:pt x="1246" y="1757"/>
                  </a:lnTo>
                  <a:lnTo>
                    <a:pt x="1295" y="1727"/>
                  </a:lnTo>
                  <a:lnTo>
                    <a:pt x="1360" y="1674"/>
                  </a:lnTo>
                  <a:lnTo>
                    <a:pt x="1434" y="1595"/>
                  </a:lnTo>
                  <a:lnTo>
                    <a:pt x="1493" y="1505"/>
                  </a:lnTo>
                  <a:lnTo>
                    <a:pt x="1539" y="1409"/>
                  </a:lnTo>
                  <a:lnTo>
                    <a:pt x="1575" y="1307"/>
                  </a:lnTo>
                  <a:lnTo>
                    <a:pt x="1601" y="1202"/>
                  </a:lnTo>
                  <a:lnTo>
                    <a:pt x="1619" y="1097"/>
                  </a:lnTo>
                  <a:lnTo>
                    <a:pt x="1630" y="993"/>
                  </a:lnTo>
                  <a:lnTo>
                    <a:pt x="1638" y="843"/>
                  </a:lnTo>
                  <a:lnTo>
                    <a:pt x="1638" y="669"/>
                  </a:lnTo>
                  <a:lnTo>
                    <a:pt x="1638" y="599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2506" y="3230"/>
              <a:ext cx="44" cy="48"/>
            </a:xfrm>
            <a:custGeom>
              <a:avLst/>
              <a:gdLst>
                <a:gd name="T0" fmla="*/ 176 w 176"/>
                <a:gd name="T1" fmla="*/ 97 h 194"/>
                <a:gd name="T2" fmla="*/ 175 w 176"/>
                <a:gd name="T3" fmla="*/ 117 h 194"/>
                <a:gd name="T4" fmla="*/ 162 w 176"/>
                <a:gd name="T5" fmla="*/ 152 h 194"/>
                <a:gd name="T6" fmla="*/ 138 w 176"/>
                <a:gd name="T7" fmla="*/ 178 h 194"/>
                <a:gd name="T8" fmla="*/ 106 w 176"/>
                <a:gd name="T9" fmla="*/ 193 h 194"/>
                <a:gd name="T10" fmla="*/ 88 w 176"/>
                <a:gd name="T11" fmla="*/ 194 h 194"/>
                <a:gd name="T12" fmla="*/ 70 w 176"/>
                <a:gd name="T13" fmla="*/ 193 h 194"/>
                <a:gd name="T14" fmla="*/ 38 w 176"/>
                <a:gd name="T15" fmla="*/ 178 h 194"/>
                <a:gd name="T16" fmla="*/ 14 w 176"/>
                <a:gd name="T17" fmla="*/ 152 h 194"/>
                <a:gd name="T18" fmla="*/ 1 w 176"/>
                <a:gd name="T19" fmla="*/ 117 h 194"/>
                <a:gd name="T20" fmla="*/ 0 w 176"/>
                <a:gd name="T21" fmla="*/ 97 h 194"/>
                <a:gd name="T22" fmla="*/ 1 w 176"/>
                <a:gd name="T23" fmla="*/ 78 h 194"/>
                <a:gd name="T24" fmla="*/ 14 w 176"/>
                <a:gd name="T25" fmla="*/ 42 h 194"/>
                <a:gd name="T26" fmla="*/ 38 w 176"/>
                <a:gd name="T27" fmla="*/ 17 h 194"/>
                <a:gd name="T28" fmla="*/ 70 w 176"/>
                <a:gd name="T29" fmla="*/ 1 h 194"/>
                <a:gd name="T30" fmla="*/ 88 w 176"/>
                <a:gd name="T31" fmla="*/ 0 h 194"/>
                <a:gd name="T32" fmla="*/ 106 w 176"/>
                <a:gd name="T33" fmla="*/ 1 h 194"/>
                <a:gd name="T34" fmla="*/ 138 w 176"/>
                <a:gd name="T35" fmla="*/ 17 h 194"/>
                <a:gd name="T36" fmla="*/ 162 w 176"/>
                <a:gd name="T37" fmla="*/ 42 h 194"/>
                <a:gd name="T38" fmla="*/ 175 w 176"/>
                <a:gd name="T39" fmla="*/ 78 h 194"/>
                <a:gd name="T40" fmla="*/ 176 w 176"/>
                <a:gd name="T4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4">
                  <a:moveTo>
                    <a:pt x="176" y="97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8"/>
                  </a:lnTo>
                  <a:lnTo>
                    <a:pt x="106" y="193"/>
                  </a:lnTo>
                  <a:lnTo>
                    <a:pt x="88" y="194"/>
                  </a:lnTo>
                  <a:lnTo>
                    <a:pt x="70" y="193"/>
                  </a:lnTo>
                  <a:lnTo>
                    <a:pt x="38" y="178"/>
                  </a:lnTo>
                  <a:lnTo>
                    <a:pt x="14" y="152"/>
                  </a:lnTo>
                  <a:lnTo>
                    <a:pt x="1" y="117"/>
                  </a:lnTo>
                  <a:lnTo>
                    <a:pt x="0" y="97"/>
                  </a:lnTo>
                  <a:lnTo>
                    <a:pt x="1" y="78"/>
                  </a:lnTo>
                  <a:lnTo>
                    <a:pt x="14" y="42"/>
                  </a:lnTo>
                  <a:lnTo>
                    <a:pt x="38" y="17"/>
                  </a:lnTo>
                  <a:lnTo>
                    <a:pt x="70" y="1"/>
                  </a:lnTo>
                  <a:lnTo>
                    <a:pt x="88" y="0"/>
                  </a:lnTo>
                  <a:lnTo>
                    <a:pt x="106" y="1"/>
                  </a:lnTo>
                  <a:lnTo>
                    <a:pt x="138" y="17"/>
                  </a:lnTo>
                  <a:lnTo>
                    <a:pt x="162" y="42"/>
                  </a:lnTo>
                  <a:lnTo>
                    <a:pt x="175" y="78"/>
                  </a:lnTo>
                  <a:lnTo>
                    <a:pt x="176" y="97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2512" y="3236"/>
              <a:ext cx="13" cy="14"/>
            </a:xfrm>
            <a:custGeom>
              <a:avLst/>
              <a:gdLst>
                <a:gd name="T0" fmla="*/ 53 w 53"/>
                <a:gd name="T1" fmla="*/ 27 h 54"/>
                <a:gd name="T2" fmla="*/ 51 w 53"/>
                <a:gd name="T3" fmla="*/ 38 h 54"/>
                <a:gd name="T4" fmla="*/ 37 w 53"/>
                <a:gd name="T5" fmla="*/ 52 h 54"/>
                <a:gd name="T6" fmla="*/ 26 w 53"/>
                <a:gd name="T7" fmla="*/ 54 h 54"/>
                <a:gd name="T8" fmla="*/ 15 w 53"/>
                <a:gd name="T9" fmla="*/ 52 h 54"/>
                <a:gd name="T10" fmla="*/ 1 w 53"/>
                <a:gd name="T11" fmla="*/ 38 h 54"/>
                <a:gd name="T12" fmla="*/ 0 w 53"/>
                <a:gd name="T13" fmla="*/ 27 h 54"/>
                <a:gd name="T14" fmla="*/ 1 w 53"/>
                <a:gd name="T15" fmla="*/ 16 h 54"/>
                <a:gd name="T16" fmla="*/ 15 w 53"/>
                <a:gd name="T17" fmla="*/ 2 h 54"/>
                <a:gd name="T18" fmla="*/ 26 w 53"/>
                <a:gd name="T19" fmla="*/ 0 h 54"/>
                <a:gd name="T20" fmla="*/ 37 w 53"/>
                <a:gd name="T21" fmla="*/ 2 h 54"/>
                <a:gd name="T22" fmla="*/ 51 w 53"/>
                <a:gd name="T23" fmla="*/ 16 h 54"/>
                <a:gd name="T24" fmla="*/ 53 w 53"/>
                <a:gd name="T25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4">
                  <a:moveTo>
                    <a:pt x="53" y="27"/>
                  </a:moveTo>
                  <a:lnTo>
                    <a:pt x="51" y="38"/>
                  </a:lnTo>
                  <a:lnTo>
                    <a:pt x="37" y="52"/>
                  </a:lnTo>
                  <a:lnTo>
                    <a:pt x="26" y="54"/>
                  </a:lnTo>
                  <a:lnTo>
                    <a:pt x="15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5" y="2"/>
                  </a:lnTo>
                  <a:lnTo>
                    <a:pt x="26" y="0"/>
                  </a:lnTo>
                  <a:lnTo>
                    <a:pt x="37" y="2"/>
                  </a:lnTo>
                  <a:lnTo>
                    <a:pt x="51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2490" y="3165"/>
              <a:ext cx="73" cy="31"/>
            </a:xfrm>
            <a:custGeom>
              <a:avLst/>
              <a:gdLst>
                <a:gd name="T0" fmla="*/ 9 w 291"/>
                <a:gd name="T1" fmla="*/ 115 h 126"/>
                <a:gd name="T2" fmla="*/ 17 w 291"/>
                <a:gd name="T3" fmla="*/ 118 h 126"/>
                <a:gd name="T4" fmla="*/ 36 w 291"/>
                <a:gd name="T5" fmla="*/ 117 h 126"/>
                <a:gd name="T6" fmla="*/ 69 w 291"/>
                <a:gd name="T7" fmla="*/ 106 h 126"/>
                <a:gd name="T8" fmla="*/ 114 w 291"/>
                <a:gd name="T9" fmla="*/ 95 h 126"/>
                <a:gd name="T10" fmla="*/ 151 w 291"/>
                <a:gd name="T11" fmla="*/ 90 h 126"/>
                <a:gd name="T12" fmla="*/ 194 w 291"/>
                <a:gd name="T13" fmla="*/ 96 h 126"/>
                <a:gd name="T14" fmla="*/ 245 w 291"/>
                <a:gd name="T15" fmla="*/ 111 h 126"/>
                <a:gd name="T16" fmla="*/ 273 w 291"/>
                <a:gd name="T17" fmla="*/ 125 h 126"/>
                <a:gd name="T18" fmla="*/ 278 w 291"/>
                <a:gd name="T19" fmla="*/ 126 h 126"/>
                <a:gd name="T20" fmla="*/ 286 w 291"/>
                <a:gd name="T21" fmla="*/ 118 h 126"/>
                <a:gd name="T22" fmla="*/ 291 w 291"/>
                <a:gd name="T23" fmla="*/ 102 h 126"/>
                <a:gd name="T24" fmla="*/ 289 w 291"/>
                <a:gd name="T25" fmla="*/ 79 h 126"/>
                <a:gd name="T26" fmla="*/ 279 w 291"/>
                <a:gd name="T27" fmla="*/ 55 h 126"/>
                <a:gd name="T28" fmla="*/ 260 w 291"/>
                <a:gd name="T29" fmla="*/ 31 h 126"/>
                <a:gd name="T30" fmla="*/ 227 w 291"/>
                <a:gd name="T31" fmla="*/ 12 h 126"/>
                <a:gd name="T32" fmla="*/ 182 w 291"/>
                <a:gd name="T33" fmla="*/ 1 h 126"/>
                <a:gd name="T34" fmla="*/ 152 w 291"/>
                <a:gd name="T35" fmla="*/ 0 h 126"/>
                <a:gd name="T36" fmla="*/ 126 w 291"/>
                <a:gd name="T37" fmla="*/ 0 h 126"/>
                <a:gd name="T38" fmla="*/ 83 w 291"/>
                <a:gd name="T39" fmla="*/ 8 h 126"/>
                <a:gd name="T40" fmla="*/ 50 w 291"/>
                <a:gd name="T41" fmla="*/ 23 h 126"/>
                <a:gd name="T42" fmla="*/ 26 w 291"/>
                <a:gd name="T43" fmla="*/ 43 h 126"/>
                <a:gd name="T44" fmla="*/ 10 w 291"/>
                <a:gd name="T45" fmla="*/ 63 h 126"/>
                <a:gd name="T46" fmla="*/ 2 w 291"/>
                <a:gd name="T47" fmla="*/ 83 h 126"/>
                <a:gd name="T48" fmla="*/ 0 w 291"/>
                <a:gd name="T49" fmla="*/ 100 h 126"/>
                <a:gd name="T50" fmla="*/ 4 w 291"/>
                <a:gd name="T51" fmla="*/ 113 h 126"/>
                <a:gd name="T52" fmla="*/ 9 w 291"/>
                <a:gd name="T53" fmla="*/ 11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1" h="126">
                  <a:moveTo>
                    <a:pt x="9" y="115"/>
                  </a:moveTo>
                  <a:lnTo>
                    <a:pt x="17" y="118"/>
                  </a:lnTo>
                  <a:lnTo>
                    <a:pt x="36" y="117"/>
                  </a:lnTo>
                  <a:lnTo>
                    <a:pt x="69" y="106"/>
                  </a:lnTo>
                  <a:lnTo>
                    <a:pt x="114" y="95"/>
                  </a:lnTo>
                  <a:lnTo>
                    <a:pt x="151" y="90"/>
                  </a:lnTo>
                  <a:lnTo>
                    <a:pt x="194" y="96"/>
                  </a:lnTo>
                  <a:lnTo>
                    <a:pt x="245" y="111"/>
                  </a:lnTo>
                  <a:lnTo>
                    <a:pt x="273" y="125"/>
                  </a:lnTo>
                  <a:lnTo>
                    <a:pt x="278" y="126"/>
                  </a:lnTo>
                  <a:lnTo>
                    <a:pt x="286" y="118"/>
                  </a:lnTo>
                  <a:lnTo>
                    <a:pt x="291" y="102"/>
                  </a:lnTo>
                  <a:lnTo>
                    <a:pt x="289" y="79"/>
                  </a:lnTo>
                  <a:lnTo>
                    <a:pt x="279" y="55"/>
                  </a:lnTo>
                  <a:lnTo>
                    <a:pt x="260" y="31"/>
                  </a:lnTo>
                  <a:lnTo>
                    <a:pt x="227" y="12"/>
                  </a:lnTo>
                  <a:lnTo>
                    <a:pt x="182" y="1"/>
                  </a:lnTo>
                  <a:lnTo>
                    <a:pt x="152" y="0"/>
                  </a:lnTo>
                  <a:lnTo>
                    <a:pt x="126" y="0"/>
                  </a:lnTo>
                  <a:lnTo>
                    <a:pt x="83" y="8"/>
                  </a:lnTo>
                  <a:lnTo>
                    <a:pt x="50" y="23"/>
                  </a:lnTo>
                  <a:lnTo>
                    <a:pt x="26" y="43"/>
                  </a:lnTo>
                  <a:lnTo>
                    <a:pt x="10" y="63"/>
                  </a:lnTo>
                  <a:lnTo>
                    <a:pt x="2" y="83"/>
                  </a:lnTo>
                  <a:lnTo>
                    <a:pt x="0" y="100"/>
                  </a:lnTo>
                  <a:lnTo>
                    <a:pt x="4" y="113"/>
                  </a:lnTo>
                  <a:lnTo>
                    <a:pt x="9" y="115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2708" y="3230"/>
              <a:ext cx="44" cy="48"/>
            </a:xfrm>
            <a:custGeom>
              <a:avLst/>
              <a:gdLst>
                <a:gd name="T0" fmla="*/ 176 w 176"/>
                <a:gd name="T1" fmla="*/ 97 h 194"/>
                <a:gd name="T2" fmla="*/ 175 w 176"/>
                <a:gd name="T3" fmla="*/ 117 h 194"/>
                <a:gd name="T4" fmla="*/ 162 w 176"/>
                <a:gd name="T5" fmla="*/ 152 h 194"/>
                <a:gd name="T6" fmla="*/ 138 w 176"/>
                <a:gd name="T7" fmla="*/ 178 h 194"/>
                <a:gd name="T8" fmla="*/ 106 w 176"/>
                <a:gd name="T9" fmla="*/ 193 h 194"/>
                <a:gd name="T10" fmla="*/ 88 w 176"/>
                <a:gd name="T11" fmla="*/ 194 h 194"/>
                <a:gd name="T12" fmla="*/ 70 w 176"/>
                <a:gd name="T13" fmla="*/ 193 h 194"/>
                <a:gd name="T14" fmla="*/ 38 w 176"/>
                <a:gd name="T15" fmla="*/ 178 h 194"/>
                <a:gd name="T16" fmla="*/ 14 w 176"/>
                <a:gd name="T17" fmla="*/ 152 h 194"/>
                <a:gd name="T18" fmla="*/ 1 w 176"/>
                <a:gd name="T19" fmla="*/ 117 h 194"/>
                <a:gd name="T20" fmla="*/ 0 w 176"/>
                <a:gd name="T21" fmla="*/ 97 h 194"/>
                <a:gd name="T22" fmla="*/ 1 w 176"/>
                <a:gd name="T23" fmla="*/ 78 h 194"/>
                <a:gd name="T24" fmla="*/ 14 w 176"/>
                <a:gd name="T25" fmla="*/ 42 h 194"/>
                <a:gd name="T26" fmla="*/ 38 w 176"/>
                <a:gd name="T27" fmla="*/ 17 h 194"/>
                <a:gd name="T28" fmla="*/ 70 w 176"/>
                <a:gd name="T29" fmla="*/ 1 h 194"/>
                <a:gd name="T30" fmla="*/ 88 w 176"/>
                <a:gd name="T31" fmla="*/ 0 h 194"/>
                <a:gd name="T32" fmla="*/ 106 w 176"/>
                <a:gd name="T33" fmla="*/ 1 h 194"/>
                <a:gd name="T34" fmla="*/ 138 w 176"/>
                <a:gd name="T35" fmla="*/ 17 h 194"/>
                <a:gd name="T36" fmla="*/ 162 w 176"/>
                <a:gd name="T37" fmla="*/ 42 h 194"/>
                <a:gd name="T38" fmla="*/ 175 w 176"/>
                <a:gd name="T39" fmla="*/ 78 h 194"/>
                <a:gd name="T40" fmla="*/ 176 w 176"/>
                <a:gd name="T4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4">
                  <a:moveTo>
                    <a:pt x="176" y="97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8"/>
                  </a:lnTo>
                  <a:lnTo>
                    <a:pt x="106" y="193"/>
                  </a:lnTo>
                  <a:lnTo>
                    <a:pt x="88" y="194"/>
                  </a:lnTo>
                  <a:lnTo>
                    <a:pt x="70" y="193"/>
                  </a:lnTo>
                  <a:lnTo>
                    <a:pt x="38" y="178"/>
                  </a:lnTo>
                  <a:lnTo>
                    <a:pt x="14" y="152"/>
                  </a:lnTo>
                  <a:lnTo>
                    <a:pt x="1" y="117"/>
                  </a:lnTo>
                  <a:lnTo>
                    <a:pt x="0" y="97"/>
                  </a:lnTo>
                  <a:lnTo>
                    <a:pt x="1" y="78"/>
                  </a:lnTo>
                  <a:lnTo>
                    <a:pt x="14" y="42"/>
                  </a:lnTo>
                  <a:lnTo>
                    <a:pt x="38" y="17"/>
                  </a:lnTo>
                  <a:lnTo>
                    <a:pt x="70" y="1"/>
                  </a:lnTo>
                  <a:lnTo>
                    <a:pt x="88" y="0"/>
                  </a:lnTo>
                  <a:lnTo>
                    <a:pt x="106" y="1"/>
                  </a:lnTo>
                  <a:lnTo>
                    <a:pt x="138" y="17"/>
                  </a:lnTo>
                  <a:lnTo>
                    <a:pt x="162" y="42"/>
                  </a:lnTo>
                  <a:lnTo>
                    <a:pt x="175" y="78"/>
                  </a:lnTo>
                  <a:lnTo>
                    <a:pt x="176" y="97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2714" y="3236"/>
              <a:ext cx="13" cy="14"/>
            </a:xfrm>
            <a:custGeom>
              <a:avLst/>
              <a:gdLst>
                <a:gd name="T0" fmla="*/ 54 w 54"/>
                <a:gd name="T1" fmla="*/ 27 h 54"/>
                <a:gd name="T2" fmla="*/ 52 w 54"/>
                <a:gd name="T3" fmla="*/ 38 h 54"/>
                <a:gd name="T4" fmla="*/ 38 w 54"/>
                <a:gd name="T5" fmla="*/ 52 h 54"/>
                <a:gd name="T6" fmla="*/ 27 w 54"/>
                <a:gd name="T7" fmla="*/ 54 h 54"/>
                <a:gd name="T8" fmla="*/ 16 w 54"/>
                <a:gd name="T9" fmla="*/ 52 h 54"/>
                <a:gd name="T10" fmla="*/ 2 w 54"/>
                <a:gd name="T11" fmla="*/ 38 h 54"/>
                <a:gd name="T12" fmla="*/ 0 w 54"/>
                <a:gd name="T13" fmla="*/ 27 h 54"/>
                <a:gd name="T14" fmla="*/ 2 w 54"/>
                <a:gd name="T15" fmla="*/ 16 h 54"/>
                <a:gd name="T16" fmla="*/ 16 w 54"/>
                <a:gd name="T17" fmla="*/ 2 h 54"/>
                <a:gd name="T18" fmla="*/ 27 w 54"/>
                <a:gd name="T19" fmla="*/ 0 h 54"/>
                <a:gd name="T20" fmla="*/ 38 w 54"/>
                <a:gd name="T21" fmla="*/ 2 h 54"/>
                <a:gd name="T22" fmla="*/ 52 w 54"/>
                <a:gd name="T23" fmla="*/ 16 h 54"/>
                <a:gd name="T24" fmla="*/ 54 w 54"/>
                <a:gd name="T25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54">
                  <a:moveTo>
                    <a:pt x="54" y="27"/>
                  </a:moveTo>
                  <a:lnTo>
                    <a:pt x="52" y="38"/>
                  </a:lnTo>
                  <a:lnTo>
                    <a:pt x="38" y="52"/>
                  </a:lnTo>
                  <a:lnTo>
                    <a:pt x="27" y="54"/>
                  </a:lnTo>
                  <a:lnTo>
                    <a:pt x="16" y="52"/>
                  </a:lnTo>
                  <a:lnTo>
                    <a:pt x="2" y="38"/>
                  </a:lnTo>
                  <a:lnTo>
                    <a:pt x="0" y="27"/>
                  </a:lnTo>
                  <a:lnTo>
                    <a:pt x="2" y="16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38" y="2"/>
                  </a:lnTo>
                  <a:lnTo>
                    <a:pt x="52" y="16"/>
                  </a:lnTo>
                  <a:lnTo>
                    <a:pt x="54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2692" y="3165"/>
              <a:ext cx="73" cy="31"/>
            </a:xfrm>
            <a:custGeom>
              <a:avLst/>
              <a:gdLst>
                <a:gd name="T0" fmla="*/ 281 w 290"/>
                <a:gd name="T1" fmla="*/ 115 h 126"/>
                <a:gd name="T2" fmla="*/ 274 w 290"/>
                <a:gd name="T3" fmla="*/ 118 h 126"/>
                <a:gd name="T4" fmla="*/ 255 w 290"/>
                <a:gd name="T5" fmla="*/ 117 h 126"/>
                <a:gd name="T6" fmla="*/ 221 w 290"/>
                <a:gd name="T7" fmla="*/ 106 h 126"/>
                <a:gd name="T8" fmla="*/ 176 w 290"/>
                <a:gd name="T9" fmla="*/ 95 h 126"/>
                <a:gd name="T10" fmla="*/ 139 w 290"/>
                <a:gd name="T11" fmla="*/ 90 h 126"/>
                <a:gd name="T12" fmla="*/ 97 w 290"/>
                <a:gd name="T13" fmla="*/ 96 h 126"/>
                <a:gd name="T14" fmla="*/ 46 w 290"/>
                <a:gd name="T15" fmla="*/ 111 h 126"/>
                <a:gd name="T16" fmla="*/ 18 w 290"/>
                <a:gd name="T17" fmla="*/ 125 h 126"/>
                <a:gd name="T18" fmla="*/ 13 w 290"/>
                <a:gd name="T19" fmla="*/ 126 h 126"/>
                <a:gd name="T20" fmla="*/ 4 w 290"/>
                <a:gd name="T21" fmla="*/ 118 h 126"/>
                <a:gd name="T22" fmla="*/ 0 w 290"/>
                <a:gd name="T23" fmla="*/ 102 h 126"/>
                <a:gd name="T24" fmla="*/ 2 w 290"/>
                <a:gd name="T25" fmla="*/ 79 h 126"/>
                <a:gd name="T26" fmla="*/ 12 w 290"/>
                <a:gd name="T27" fmla="*/ 55 h 126"/>
                <a:gd name="T28" fmla="*/ 31 w 290"/>
                <a:gd name="T29" fmla="*/ 31 h 126"/>
                <a:gd name="T30" fmla="*/ 64 w 290"/>
                <a:gd name="T31" fmla="*/ 12 h 126"/>
                <a:gd name="T32" fmla="*/ 109 w 290"/>
                <a:gd name="T33" fmla="*/ 1 h 126"/>
                <a:gd name="T34" fmla="*/ 139 w 290"/>
                <a:gd name="T35" fmla="*/ 0 h 126"/>
                <a:gd name="T36" fmla="*/ 165 w 290"/>
                <a:gd name="T37" fmla="*/ 0 h 126"/>
                <a:gd name="T38" fmla="*/ 208 w 290"/>
                <a:gd name="T39" fmla="*/ 8 h 126"/>
                <a:gd name="T40" fmla="*/ 240 w 290"/>
                <a:gd name="T41" fmla="*/ 23 h 126"/>
                <a:gd name="T42" fmla="*/ 265 w 290"/>
                <a:gd name="T43" fmla="*/ 43 h 126"/>
                <a:gd name="T44" fmla="*/ 280 w 290"/>
                <a:gd name="T45" fmla="*/ 63 h 126"/>
                <a:gd name="T46" fmla="*/ 289 w 290"/>
                <a:gd name="T47" fmla="*/ 83 h 126"/>
                <a:gd name="T48" fmla="*/ 290 w 290"/>
                <a:gd name="T49" fmla="*/ 100 h 126"/>
                <a:gd name="T50" fmla="*/ 286 w 290"/>
                <a:gd name="T51" fmla="*/ 113 h 126"/>
                <a:gd name="T52" fmla="*/ 281 w 290"/>
                <a:gd name="T53" fmla="*/ 11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0" h="126">
                  <a:moveTo>
                    <a:pt x="281" y="115"/>
                  </a:moveTo>
                  <a:lnTo>
                    <a:pt x="274" y="118"/>
                  </a:lnTo>
                  <a:lnTo>
                    <a:pt x="255" y="117"/>
                  </a:lnTo>
                  <a:lnTo>
                    <a:pt x="221" y="106"/>
                  </a:lnTo>
                  <a:lnTo>
                    <a:pt x="176" y="95"/>
                  </a:lnTo>
                  <a:lnTo>
                    <a:pt x="139" y="90"/>
                  </a:lnTo>
                  <a:lnTo>
                    <a:pt x="97" y="96"/>
                  </a:lnTo>
                  <a:lnTo>
                    <a:pt x="46" y="111"/>
                  </a:lnTo>
                  <a:lnTo>
                    <a:pt x="18" y="125"/>
                  </a:lnTo>
                  <a:lnTo>
                    <a:pt x="13" y="126"/>
                  </a:lnTo>
                  <a:lnTo>
                    <a:pt x="4" y="118"/>
                  </a:lnTo>
                  <a:lnTo>
                    <a:pt x="0" y="102"/>
                  </a:lnTo>
                  <a:lnTo>
                    <a:pt x="2" y="79"/>
                  </a:lnTo>
                  <a:lnTo>
                    <a:pt x="12" y="55"/>
                  </a:lnTo>
                  <a:lnTo>
                    <a:pt x="31" y="31"/>
                  </a:lnTo>
                  <a:lnTo>
                    <a:pt x="64" y="12"/>
                  </a:lnTo>
                  <a:lnTo>
                    <a:pt x="109" y="1"/>
                  </a:lnTo>
                  <a:lnTo>
                    <a:pt x="139" y="0"/>
                  </a:lnTo>
                  <a:lnTo>
                    <a:pt x="165" y="0"/>
                  </a:lnTo>
                  <a:lnTo>
                    <a:pt x="208" y="8"/>
                  </a:lnTo>
                  <a:lnTo>
                    <a:pt x="240" y="23"/>
                  </a:lnTo>
                  <a:lnTo>
                    <a:pt x="265" y="43"/>
                  </a:lnTo>
                  <a:lnTo>
                    <a:pt x="280" y="63"/>
                  </a:lnTo>
                  <a:lnTo>
                    <a:pt x="289" y="83"/>
                  </a:lnTo>
                  <a:lnTo>
                    <a:pt x="290" y="100"/>
                  </a:lnTo>
                  <a:lnTo>
                    <a:pt x="286" y="113"/>
                  </a:lnTo>
                  <a:lnTo>
                    <a:pt x="281" y="115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2592" y="3328"/>
              <a:ext cx="71" cy="26"/>
            </a:xfrm>
            <a:custGeom>
              <a:avLst/>
              <a:gdLst>
                <a:gd name="T0" fmla="*/ 141 w 282"/>
                <a:gd name="T1" fmla="*/ 43 h 101"/>
                <a:gd name="T2" fmla="*/ 109 w 282"/>
                <a:gd name="T3" fmla="*/ 41 h 101"/>
                <a:gd name="T4" fmla="*/ 58 w 282"/>
                <a:gd name="T5" fmla="*/ 23 h 101"/>
                <a:gd name="T6" fmla="*/ 21 w 282"/>
                <a:gd name="T7" fmla="*/ 5 h 101"/>
                <a:gd name="T8" fmla="*/ 6 w 282"/>
                <a:gd name="T9" fmla="*/ 0 h 101"/>
                <a:gd name="T10" fmla="*/ 0 w 282"/>
                <a:gd name="T11" fmla="*/ 4 h 101"/>
                <a:gd name="T12" fmla="*/ 0 w 282"/>
                <a:gd name="T13" fmla="*/ 9 h 101"/>
                <a:gd name="T14" fmla="*/ 2 w 282"/>
                <a:gd name="T15" fmla="*/ 21 h 101"/>
                <a:gd name="T16" fmla="*/ 13 w 282"/>
                <a:gd name="T17" fmla="*/ 53 h 101"/>
                <a:gd name="T18" fmla="*/ 36 w 282"/>
                <a:gd name="T19" fmla="*/ 74 h 101"/>
                <a:gd name="T20" fmla="*/ 58 w 282"/>
                <a:gd name="T21" fmla="*/ 86 h 101"/>
                <a:gd name="T22" fmla="*/ 85 w 282"/>
                <a:gd name="T23" fmla="*/ 96 h 101"/>
                <a:gd name="T24" fmla="*/ 120 w 282"/>
                <a:gd name="T25" fmla="*/ 100 h 101"/>
                <a:gd name="T26" fmla="*/ 141 w 282"/>
                <a:gd name="T27" fmla="*/ 101 h 101"/>
                <a:gd name="T28" fmla="*/ 162 w 282"/>
                <a:gd name="T29" fmla="*/ 100 h 101"/>
                <a:gd name="T30" fmla="*/ 197 w 282"/>
                <a:gd name="T31" fmla="*/ 96 h 101"/>
                <a:gd name="T32" fmla="*/ 225 w 282"/>
                <a:gd name="T33" fmla="*/ 86 h 101"/>
                <a:gd name="T34" fmla="*/ 246 w 282"/>
                <a:gd name="T35" fmla="*/ 74 h 101"/>
                <a:gd name="T36" fmla="*/ 268 w 282"/>
                <a:gd name="T37" fmla="*/ 53 h 101"/>
                <a:gd name="T38" fmla="*/ 281 w 282"/>
                <a:gd name="T39" fmla="*/ 21 h 101"/>
                <a:gd name="T40" fmla="*/ 282 w 282"/>
                <a:gd name="T41" fmla="*/ 9 h 101"/>
                <a:gd name="T42" fmla="*/ 281 w 282"/>
                <a:gd name="T43" fmla="*/ 4 h 101"/>
                <a:gd name="T44" fmla="*/ 276 w 282"/>
                <a:gd name="T45" fmla="*/ 0 h 101"/>
                <a:gd name="T46" fmla="*/ 261 w 282"/>
                <a:gd name="T47" fmla="*/ 5 h 101"/>
                <a:gd name="T48" fmla="*/ 225 w 282"/>
                <a:gd name="T49" fmla="*/ 23 h 101"/>
                <a:gd name="T50" fmla="*/ 173 w 282"/>
                <a:gd name="T51" fmla="*/ 41 h 101"/>
                <a:gd name="T52" fmla="*/ 141 w 282"/>
                <a:gd name="T53" fmla="*/ 4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2" h="101">
                  <a:moveTo>
                    <a:pt x="141" y="43"/>
                  </a:moveTo>
                  <a:lnTo>
                    <a:pt x="109" y="41"/>
                  </a:lnTo>
                  <a:lnTo>
                    <a:pt x="58" y="23"/>
                  </a:lnTo>
                  <a:lnTo>
                    <a:pt x="21" y="5"/>
                  </a:lnTo>
                  <a:lnTo>
                    <a:pt x="6" y="0"/>
                  </a:lnTo>
                  <a:lnTo>
                    <a:pt x="0" y="4"/>
                  </a:lnTo>
                  <a:lnTo>
                    <a:pt x="0" y="9"/>
                  </a:lnTo>
                  <a:lnTo>
                    <a:pt x="2" y="21"/>
                  </a:lnTo>
                  <a:lnTo>
                    <a:pt x="13" y="53"/>
                  </a:lnTo>
                  <a:lnTo>
                    <a:pt x="36" y="74"/>
                  </a:lnTo>
                  <a:lnTo>
                    <a:pt x="58" y="86"/>
                  </a:lnTo>
                  <a:lnTo>
                    <a:pt x="85" y="96"/>
                  </a:lnTo>
                  <a:lnTo>
                    <a:pt x="120" y="100"/>
                  </a:lnTo>
                  <a:lnTo>
                    <a:pt x="141" y="101"/>
                  </a:lnTo>
                  <a:lnTo>
                    <a:pt x="162" y="100"/>
                  </a:lnTo>
                  <a:lnTo>
                    <a:pt x="197" y="96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8" y="53"/>
                  </a:lnTo>
                  <a:lnTo>
                    <a:pt x="281" y="21"/>
                  </a:lnTo>
                  <a:lnTo>
                    <a:pt x="282" y="9"/>
                  </a:lnTo>
                  <a:lnTo>
                    <a:pt x="281" y="4"/>
                  </a:lnTo>
                  <a:lnTo>
                    <a:pt x="276" y="0"/>
                  </a:lnTo>
                  <a:lnTo>
                    <a:pt x="261" y="5"/>
                  </a:lnTo>
                  <a:lnTo>
                    <a:pt x="225" y="23"/>
                  </a:lnTo>
                  <a:lnTo>
                    <a:pt x="173" y="41"/>
                  </a:lnTo>
                  <a:lnTo>
                    <a:pt x="141" y="43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7"/>
            <p:cNvSpPr>
              <a:spLocks/>
            </p:cNvSpPr>
            <p:nvPr/>
          </p:nvSpPr>
          <p:spPr bwMode="auto">
            <a:xfrm>
              <a:off x="2615" y="3408"/>
              <a:ext cx="25" cy="9"/>
            </a:xfrm>
            <a:custGeom>
              <a:avLst/>
              <a:gdLst>
                <a:gd name="T0" fmla="*/ 49 w 97"/>
                <a:gd name="T1" fmla="*/ 14 h 34"/>
                <a:gd name="T2" fmla="*/ 28 w 97"/>
                <a:gd name="T3" fmla="*/ 12 h 34"/>
                <a:gd name="T4" fmla="*/ 8 w 97"/>
                <a:gd name="T5" fmla="*/ 1 h 34"/>
                <a:gd name="T6" fmla="*/ 1 w 97"/>
                <a:gd name="T7" fmla="*/ 0 h 34"/>
                <a:gd name="T8" fmla="*/ 0 w 97"/>
                <a:gd name="T9" fmla="*/ 2 h 34"/>
                <a:gd name="T10" fmla="*/ 1 w 97"/>
                <a:gd name="T11" fmla="*/ 12 h 34"/>
                <a:gd name="T12" fmla="*/ 16 w 97"/>
                <a:gd name="T13" fmla="*/ 27 h 34"/>
                <a:gd name="T14" fmla="*/ 35 w 97"/>
                <a:gd name="T15" fmla="*/ 33 h 34"/>
                <a:gd name="T16" fmla="*/ 49 w 97"/>
                <a:gd name="T17" fmla="*/ 34 h 34"/>
                <a:gd name="T18" fmla="*/ 63 w 97"/>
                <a:gd name="T19" fmla="*/ 33 h 34"/>
                <a:gd name="T20" fmla="*/ 82 w 97"/>
                <a:gd name="T21" fmla="*/ 27 h 34"/>
                <a:gd name="T22" fmla="*/ 96 w 97"/>
                <a:gd name="T23" fmla="*/ 12 h 34"/>
                <a:gd name="T24" fmla="*/ 97 w 97"/>
                <a:gd name="T25" fmla="*/ 2 h 34"/>
                <a:gd name="T26" fmla="*/ 97 w 97"/>
                <a:gd name="T27" fmla="*/ 0 h 34"/>
                <a:gd name="T28" fmla="*/ 91 w 97"/>
                <a:gd name="T29" fmla="*/ 1 h 34"/>
                <a:gd name="T30" fmla="*/ 70 w 97"/>
                <a:gd name="T31" fmla="*/ 12 h 34"/>
                <a:gd name="T32" fmla="*/ 49 w 97"/>
                <a:gd name="T33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" h="34">
                  <a:moveTo>
                    <a:pt x="49" y="14"/>
                  </a:moveTo>
                  <a:lnTo>
                    <a:pt x="28" y="12"/>
                  </a:lnTo>
                  <a:lnTo>
                    <a:pt x="8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12"/>
                  </a:lnTo>
                  <a:lnTo>
                    <a:pt x="16" y="27"/>
                  </a:lnTo>
                  <a:lnTo>
                    <a:pt x="35" y="33"/>
                  </a:lnTo>
                  <a:lnTo>
                    <a:pt x="49" y="34"/>
                  </a:lnTo>
                  <a:lnTo>
                    <a:pt x="63" y="33"/>
                  </a:lnTo>
                  <a:lnTo>
                    <a:pt x="82" y="27"/>
                  </a:lnTo>
                  <a:lnTo>
                    <a:pt x="96" y="12"/>
                  </a:lnTo>
                  <a:lnTo>
                    <a:pt x="97" y="2"/>
                  </a:lnTo>
                  <a:lnTo>
                    <a:pt x="97" y="0"/>
                  </a:lnTo>
                  <a:lnTo>
                    <a:pt x="91" y="1"/>
                  </a:lnTo>
                  <a:lnTo>
                    <a:pt x="70" y="12"/>
                  </a:lnTo>
                  <a:lnTo>
                    <a:pt x="49" y="1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2572" y="3380"/>
              <a:ext cx="111" cy="19"/>
            </a:xfrm>
            <a:custGeom>
              <a:avLst/>
              <a:gdLst>
                <a:gd name="T0" fmla="*/ 222 w 445"/>
                <a:gd name="T1" fmla="*/ 45 h 74"/>
                <a:gd name="T2" fmla="*/ 172 w 445"/>
                <a:gd name="T3" fmla="*/ 44 h 74"/>
                <a:gd name="T4" fmla="*/ 89 w 445"/>
                <a:gd name="T5" fmla="*/ 29 h 74"/>
                <a:gd name="T6" fmla="*/ 32 w 445"/>
                <a:gd name="T7" fmla="*/ 9 h 74"/>
                <a:gd name="T8" fmla="*/ 2 w 445"/>
                <a:gd name="T9" fmla="*/ 0 h 74"/>
                <a:gd name="T10" fmla="*/ 0 w 445"/>
                <a:gd name="T11" fmla="*/ 3 h 74"/>
                <a:gd name="T12" fmla="*/ 1 w 445"/>
                <a:gd name="T13" fmla="*/ 9 h 74"/>
                <a:gd name="T14" fmla="*/ 20 w 445"/>
                <a:gd name="T15" fmla="*/ 32 h 74"/>
                <a:gd name="T16" fmla="*/ 70 w 445"/>
                <a:gd name="T17" fmla="*/ 56 h 74"/>
                <a:gd name="T18" fmla="*/ 133 w 445"/>
                <a:gd name="T19" fmla="*/ 69 h 74"/>
                <a:gd name="T20" fmla="*/ 189 w 445"/>
                <a:gd name="T21" fmla="*/ 73 h 74"/>
                <a:gd name="T22" fmla="*/ 222 w 445"/>
                <a:gd name="T23" fmla="*/ 74 h 74"/>
                <a:gd name="T24" fmla="*/ 255 w 445"/>
                <a:gd name="T25" fmla="*/ 73 h 74"/>
                <a:gd name="T26" fmla="*/ 311 w 445"/>
                <a:gd name="T27" fmla="*/ 69 h 74"/>
                <a:gd name="T28" fmla="*/ 375 w 445"/>
                <a:gd name="T29" fmla="*/ 56 h 74"/>
                <a:gd name="T30" fmla="*/ 423 w 445"/>
                <a:gd name="T31" fmla="*/ 32 h 74"/>
                <a:gd name="T32" fmla="*/ 443 w 445"/>
                <a:gd name="T33" fmla="*/ 9 h 74"/>
                <a:gd name="T34" fmla="*/ 445 w 445"/>
                <a:gd name="T35" fmla="*/ 3 h 74"/>
                <a:gd name="T36" fmla="*/ 441 w 445"/>
                <a:gd name="T37" fmla="*/ 0 h 74"/>
                <a:gd name="T38" fmla="*/ 412 w 445"/>
                <a:gd name="T39" fmla="*/ 9 h 74"/>
                <a:gd name="T40" fmla="*/ 354 w 445"/>
                <a:gd name="T41" fmla="*/ 29 h 74"/>
                <a:gd name="T42" fmla="*/ 272 w 445"/>
                <a:gd name="T43" fmla="*/ 44 h 74"/>
                <a:gd name="T44" fmla="*/ 222 w 445"/>
                <a:gd name="T45" fmla="*/ 4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5" h="74">
                  <a:moveTo>
                    <a:pt x="222" y="45"/>
                  </a:moveTo>
                  <a:lnTo>
                    <a:pt x="172" y="44"/>
                  </a:lnTo>
                  <a:lnTo>
                    <a:pt x="89" y="29"/>
                  </a:lnTo>
                  <a:lnTo>
                    <a:pt x="32" y="9"/>
                  </a:lnTo>
                  <a:lnTo>
                    <a:pt x="2" y="0"/>
                  </a:lnTo>
                  <a:lnTo>
                    <a:pt x="0" y="3"/>
                  </a:lnTo>
                  <a:lnTo>
                    <a:pt x="1" y="9"/>
                  </a:lnTo>
                  <a:lnTo>
                    <a:pt x="20" y="32"/>
                  </a:lnTo>
                  <a:lnTo>
                    <a:pt x="70" y="56"/>
                  </a:lnTo>
                  <a:lnTo>
                    <a:pt x="133" y="69"/>
                  </a:lnTo>
                  <a:lnTo>
                    <a:pt x="189" y="73"/>
                  </a:lnTo>
                  <a:lnTo>
                    <a:pt x="222" y="74"/>
                  </a:lnTo>
                  <a:lnTo>
                    <a:pt x="255" y="73"/>
                  </a:lnTo>
                  <a:lnTo>
                    <a:pt x="311" y="69"/>
                  </a:lnTo>
                  <a:lnTo>
                    <a:pt x="375" y="56"/>
                  </a:lnTo>
                  <a:lnTo>
                    <a:pt x="423" y="32"/>
                  </a:lnTo>
                  <a:lnTo>
                    <a:pt x="443" y="9"/>
                  </a:lnTo>
                  <a:lnTo>
                    <a:pt x="445" y="3"/>
                  </a:lnTo>
                  <a:lnTo>
                    <a:pt x="441" y="0"/>
                  </a:lnTo>
                  <a:lnTo>
                    <a:pt x="412" y="9"/>
                  </a:lnTo>
                  <a:lnTo>
                    <a:pt x="354" y="29"/>
                  </a:lnTo>
                  <a:lnTo>
                    <a:pt x="272" y="44"/>
                  </a:lnTo>
                  <a:lnTo>
                    <a:pt x="222" y="45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19"/>
            <p:cNvSpPr>
              <a:spLocks/>
            </p:cNvSpPr>
            <p:nvPr/>
          </p:nvSpPr>
          <p:spPr bwMode="auto">
            <a:xfrm>
              <a:off x="2371" y="3499"/>
              <a:ext cx="256" cy="133"/>
            </a:xfrm>
            <a:custGeom>
              <a:avLst/>
              <a:gdLst>
                <a:gd name="T0" fmla="*/ 1026 w 1026"/>
                <a:gd name="T1" fmla="*/ 0 h 532"/>
                <a:gd name="T2" fmla="*/ 1026 w 1026"/>
                <a:gd name="T3" fmla="*/ 532 h 532"/>
                <a:gd name="T4" fmla="*/ 0 w 1026"/>
                <a:gd name="T5" fmla="*/ 532 h 532"/>
                <a:gd name="T6" fmla="*/ 1 w 1026"/>
                <a:gd name="T7" fmla="*/ 511 h 532"/>
                <a:gd name="T8" fmla="*/ 13 w 1026"/>
                <a:gd name="T9" fmla="*/ 469 h 532"/>
                <a:gd name="T10" fmla="*/ 37 w 1026"/>
                <a:gd name="T11" fmla="*/ 425 h 532"/>
                <a:gd name="T12" fmla="*/ 71 w 1026"/>
                <a:gd name="T13" fmla="*/ 380 h 532"/>
                <a:gd name="T14" fmla="*/ 114 w 1026"/>
                <a:gd name="T15" fmla="*/ 336 h 532"/>
                <a:gd name="T16" fmla="*/ 167 w 1026"/>
                <a:gd name="T17" fmla="*/ 290 h 532"/>
                <a:gd name="T18" fmla="*/ 227 w 1026"/>
                <a:gd name="T19" fmla="*/ 247 h 532"/>
                <a:gd name="T20" fmla="*/ 295 w 1026"/>
                <a:gd name="T21" fmla="*/ 205 h 532"/>
                <a:gd name="T22" fmla="*/ 406 w 1026"/>
                <a:gd name="T23" fmla="*/ 146 h 532"/>
                <a:gd name="T24" fmla="*/ 530 w 1026"/>
                <a:gd name="T25" fmla="*/ 94 h 532"/>
                <a:gd name="T26" fmla="*/ 616 w 1026"/>
                <a:gd name="T27" fmla="*/ 65 h 532"/>
                <a:gd name="T28" fmla="*/ 706 w 1026"/>
                <a:gd name="T29" fmla="*/ 41 h 532"/>
                <a:gd name="T30" fmla="*/ 796 w 1026"/>
                <a:gd name="T31" fmla="*/ 21 h 532"/>
                <a:gd name="T32" fmla="*/ 889 w 1026"/>
                <a:gd name="T33" fmla="*/ 7 h 532"/>
                <a:gd name="T34" fmla="*/ 980 w 1026"/>
                <a:gd name="T35" fmla="*/ 1 h 532"/>
                <a:gd name="T36" fmla="*/ 1026 w 1026"/>
                <a:gd name="T37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6" h="532">
                  <a:moveTo>
                    <a:pt x="1026" y="0"/>
                  </a:moveTo>
                  <a:lnTo>
                    <a:pt x="1026" y="532"/>
                  </a:lnTo>
                  <a:lnTo>
                    <a:pt x="0" y="532"/>
                  </a:lnTo>
                  <a:lnTo>
                    <a:pt x="1" y="511"/>
                  </a:lnTo>
                  <a:lnTo>
                    <a:pt x="13" y="469"/>
                  </a:lnTo>
                  <a:lnTo>
                    <a:pt x="37" y="425"/>
                  </a:lnTo>
                  <a:lnTo>
                    <a:pt x="71" y="380"/>
                  </a:lnTo>
                  <a:lnTo>
                    <a:pt x="114" y="336"/>
                  </a:lnTo>
                  <a:lnTo>
                    <a:pt x="167" y="290"/>
                  </a:lnTo>
                  <a:lnTo>
                    <a:pt x="227" y="247"/>
                  </a:lnTo>
                  <a:lnTo>
                    <a:pt x="295" y="205"/>
                  </a:lnTo>
                  <a:lnTo>
                    <a:pt x="406" y="146"/>
                  </a:lnTo>
                  <a:lnTo>
                    <a:pt x="530" y="94"/>
                  </a:lnTo>
                  <a:lnTo>
                    <a:pt x="616" y="65"/>
                  </a:lnTo>
                  <a:lnTo>
                    <a:pt x="706" y="41"/>
                  </a:lnTo>
                  <a:lnTo>
                    <a:pt x="796" y="21"/>
                  </a:lnTo>
                  <a:lnTo>
                    <a:pt x="889" y="7"/>
                  </a:lnTo>
                  <a:lnTo>
                    <a:pt x="980" y="1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0"/>
            <p:cNvSpPr>
              <a:spLocks/>
            </p:cNvSpPr>
            <p:nvPr/>
          </p:nvSpPr>
          <p:spPr bwMode="auto">
            <a:xfrm>
              <a:off x="2627" y="3499"/>
              <a:ext cx="257" cy="133"/>
            </a:xfrm>
            <a:custGeom>
              <a:avLst/>
              <a:gdLst>
                <a:gd name="T0" fmla="*/ 0 w 1026"/>
                <a:gd name="T1" fmla="*/ 0 h 532"/>
                <a:gd name="T2" fmla="*/ 0 w 1026"/>
                <a:gd name="T3" fmla="*/ 532 h 532"/>
                <a:gd name="T4" fmla="*/ 1026 w 1026"/>
                <a:gd name="T5" fmla="*/ 532 h 532"/>
                <a:gd name="T6" fmla="*/ 1025 w 1026"/>
                <a:gd name="T7" fmla="*/ 511 h 532"/>
                <a:gd name="T8" fmla="*/ 1012 w 1026"/>
                <a:gd name="T9" fmla="*/ 469 h 532"/>
                <a:gd name="T10" fmla="*/ 988 w 1026"/>
                <a:gd name="T11" fmla="*/ 425 h 532"/>
                <a:gd name="T12" fmla="*/ 955 w 1026"/>
                <a:gd name="T13" fmla="*/ 380 h 532"/>
                <a:gd name="T14" fmla="*/ 911 w 1026"/>
                <a:gd name="T15" fmla="*/ 336 h 532"/>
                <a:gd name="T16" fmla="*/ 859 w 1026"/>
                <a:gd name="T17" fmla="*/ 290 h 532"/>
                <a:gd name="T18" fmla="*/ 799 w 1026"/>
                <a:gd name="T19" fmla="*/ 247 h 532"/>
                <a:gd name="T20" fmla="*/ 731 w 1026"/>
                <a:gd name="T21" fmla="*/ 205 h 532"/>
                <a:gd name="T22" fmla="*/ 620 w 1026"/>
                <a:gd name="T23" fmla="*/ 146 h 532"/>
                <a:gd name="T24" fmla="*/ 496 w 1026"/>
                <a:gd name="T25" fmla="*/ 94 h 532"/>
                <a:gd name="T26" fmla="*/ 410 w 1026"/>
                <a:gd name="T27" fmla="*/ 65 h 532"/>
                <a:gd name="T28" fmla="*/ 321 w 1026"/>
                <a:gd name="T29" fmla="*/ 41 h 532"/>
                <a:gd name="T30" fmla="*/ 229 w 1026"/>
                <a:gd name="T31" fmla="*/ 21 h 532"/>
                <a:gd name="T32" fmla="*/ 137 w 1026"/>
                <a:gd name="T33" fmla="*/ 7 h 532"/>
                <a:gd name="T34" fmla="*/ 46 w 1026"/>
                <a:gd name="T35" fmla="*/ 1 h 532"/>
                <a:gd name="T36" fmla="*/ 0 w 1026"/>
                <a:gd name="T37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6" h="532">
                  <a:moveTo>
                    <a:pt x="0" y="0"/>
                  </a:moveTo>
                  <a:lnTo>
                    <a:pt x="0" y="532"/>
                  </a:lnTo>
                  <a:lnTo>
                    <a:pt x="1026" y="532"/>
                  </a:lnTo>
                  <a:lnTo>
                    <a:pt x="1025" y="511"/>
                  </a:lnTo>
                  <a:lnTo>
                    <a:pt x="1012" y="469"/>
                  </a:lnTo>
                  <a:lnTo>
                    <a:pt x="988" y="425"/>
                  </a:lnTo>
                  <a:lnTo>
                    <a:pt x="955" y="380"/>
                  </a:lnTo>
                  <a:lnTo>
                    <a:pt x="911" y="336"/>
                  </a:lnTo>
                  <a:lnTo>
                    <a:pt x="859" y="290"/>
                  </a:lnTo>
                  <a:lnTo>
                    <a:pt x="799" y="247"/>
                  </a:lnTo>
                  <a:lnTo>
                    <a:pt x="731" y="205"/>
                  </a:lnTo>
                  <a:lnTo>
                    <a:pt x="620" y="146"/>
                  </a:lnTo>
                  <a:lnTo>
                    <a:pt x="496" y="94"/>
                  </a:lnTo>
                  <a:lnTo>
                    <a:pt x="410" y="65"/>
                  </a:lnTo>
                  <a:lnTo>
                    <a:pt x="321" y="41"/>
                  </a:lnTo>
                  <a:lnTo>
                    <a:pt x="229" y="21"/>
                  </a:lnTo>
                  <a:lnTo>
                    <a:pt x="137" y="7"/>
                  </a:lnTo>
                  <a:lnTo>
                    <a:pt x="46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1"/>
            <p:cNvSpPr>
              <a:spLocks/>
            </p:cNvSpPr>
            <p:nvPr/>
          </p:nvSpPr>
          <p:spPr bwMode="auto">
            <a:xfrm>
              <a:off x="2550" y="3499"/>
              <a:ext cx="158" cy="46"/>
            </a:xfrm>
            <a:custGeom>
              <a:avLst/>
              <a:gdLst>
                <a:gd name="T0" fmla="*/ 312 w 635"/>
                <a:gd name="T1" fmla="*/ 0 h 186"/>
                <a:gd name="T2" fmla="*/ 234 w 635"/>
                <a:gd name="T3" fmla="*/ 2 h 186"/>
                <a:gd name="T4" fmla="*/ 78 w 635"/>
                <a:gd name="T5" fmla="*/ 21 h 186"/>
                <a:gd name="T6" fmla="*/ 0 w 635"/>
                <a:gd name="T7" fmla="*/ 38 h 186"/>
                <a:gd name="T8" fmla="*/ 5 w 635"/>
                <a:gd name="T9" fmla="*/ 44 h 186"/>
                <a:gd name="T10" fmla="*/ 45 w 635"/>
                <a:gd name="T11" fmla="*/ 85 h 186"/>
                <a:gd name="T12" fmla="*/ 103 w 635"/>
                <a:gd name="T13" fmla="*/ 127 h 186"/>
                <a:gd name="T14" fmla="*/ 152 w 635"/>
                <a:gd name="T15" fmla="*/ 151 h 186"/>
                <a:gd name="T16" fmla="*/ 209 w 635"/>
                <a:gd name="T17" fmla="*/ 172 h 186"/>
                <a:gd name="T18" fmla="*/ 276 w 635"/>
                <a:gd name="T19" fmla="*/ 185 h 186"/>
                <a:gd name="T20" fmla="*/ 312 w 635"/>
                <a:gd name="T21" fmla="*/ 186 h 186"/>
                <a:gd name="T22" fmla="*/ 346 w 635"/>
                <a:gd name="T23" fmla="*/ 185 h 186"/>
                <a:gd name="T24" fmla="*/ 408 w 635"/>
                <a:gd name="T25" fmla="*/ 174 h 186"/>
                <a:gd name="T26" fmla="*/ 465 w 635"/>
                <a:gd name="T27" fmla="*/ 156 h 186"/>
                <a:gd name="T28" fmla="*/ 514 w 635"/>
                <a:gd name="T29" fmla="*/ 133 h 186"/>
                <a:gd name="T30" fmla="*/ 574 w 635"/>
                <a:gd name="T31" fmla="*/ 95 h 186"/>
                <a:gd name="T32" fmla="*/ 625 w 635"/>
                <a:gd name="T33" fmla="*/ 52 h 186"/>
                <a:gd name="T34" fmla="*/ 635 w 635"/>
                <a:gd name="T35" fmla="*/ 42 h 186"/>
                <a:gd name="T36" fmla="*/ 555 w 635"/>
                <a:gd name="T37" fmla="*/ 23 h 186"/>
                <a:gd name="T38" fmla="*/ 433 w 635"/>
                <a:gd name="T39" fmla="*/ 6 h 186"/>
                <a:gd name="T40" fmla="*/ 352 w 635"/>
                <a:gd name="T41" fmla="*/ 1 h 186"/>
                <a:gd name="T42" fmla="*/ 312 w 635"/>
                <a:gd name="T4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5" h="186">
                  <a:moveTo>
                    <a:pt x="312" y="0"/>
                  </a:moveTo>
                  <a:lnTo>
                    <a:pt x="234" y="2"/>
                  </a:lnTo>
                  <a:lnTo>
                    <a:pt x="78" y="21"/>
                  </a:lnTo>
                  <a:lnTo>
                    <a:pt x="0" y="38"/>
                  </a:lnTo>
                  <a:lnTo>
                    <a:pt x="5" y="44"/>
                  </a:lnTo>
                  <a:lnTo>
                    <a:pt x="45" y="85"/>
                  </a:lnTo>
                  <a:lnTo>
                    <a:pt x="103" y="127"/>
                  </a:lnTo>
                  <a:lnTo>
                    <a:pt x="152" y="151"/>
                  </a:lnTo>
                  <a:lnTo>
                    <a:pt x="209" y="172"/>
                  </a:lnTo>
                  <a:lnTo>
                    <a:pt x="276" y="185"/>
                  </a:lnTo>
                  <a:lnTo>
                    <a:pt x="312" y="186"/>
                  </a:lnTo>
                  <a:lnTo>
                    <a:pt x="346" y="185"/>
                  </a:lnTo>
                  <a:lnTo>
                    <a:pt x="408" y="174"/>
                  </a:lnTo>
                  <a:lnTo>
                    <a:pt x="465" y="156"/>
                  </a:lnTo>
                  <a:lnTo>
                    <a:pt x="514" y="133"/>
                  </a:lnTo>
                  <a:lnTo>
                    <a:pt x="574" y="95"/>
                  </a:lnTo>
                  <a:lnTo>
                    <a:pt x="625" y="52"/>
                  </a:lnTo>
                  <a:lnTo>
                    <a:pt x="635" y="42"/>
                  </a:lnTo>
                  <a:lnTo>
                    <a:pt x="555" y="23"/>
                  </a:lnTo>
                  <a:lnTo>
                    <a:pt x="433" y="6"/>
                  </a:lnTo>
                  <a:lnTo>
                    <a:pt x="352" y="1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378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22"/>
            <p:cNvSpPr>
              <a:spLocks/>
            </p:cNvSpPr>
            <p:nvPr/>
          </p:nvSpPr>
          <p:spPr bwMode="auto">
            <a:xfrm>
              <a:off x="2575" y="3494"/>
              <a:ext cx="105" cy="28"/>
            </a:xfrm>
            <a:custGeom>
              <a:avLst/>
              <a:gdLst>
                <a:gd name="T0" fmla="*/ 0 w 423"/>
                <a:gd name="T1" fmla="*/ 36 h 112"/>
                <a:gd name="T2" fmla="*/ 9 w 423"/>
                <a:gd name="T3" fmla="*/ 46 h 112"/>
                <a:gd name="T4" fmla="*/ 78 w 423"/>
                <a:gd name="T5" fmla="*/ 89 h 112"/>
                <a:gd name="T6" fmla="*/ 136 w 423"/>
                <a:gd name="T7" fmla="*/ 106 h 112"/>
                <a:gd name="T8" fmla="*/ 185 w 423"/>
                <a:gd name="T9" fmla="*/ 112 h 112"/>
                <a:gd name="T10" fmla="*/ 212 w 423"/>
                <a:gd name="T11" fmla="*/ 112 h 112"/>
                <a:gd name="T12" fmla="*/ 240 w 423"/>
                <a:gd name="T13" fmla="*/ 112 h 112"/>
                <a:gd name="T14" fmla="*/ 287 w 423"/>
                <a:gd name="T15" fmla="*/ 106 h 112"/>
                <a:gd name="T16" fmla="*/ 345 w 423"/>
                <a:gd name="T17" fmla="*/ 89 h 112"/>
                <a:gd name="T18" fmla="*/ 415 w 423"/>
                <a:gd name="T19" fmla="*/ 46 h 112"/>
                <a:gd name="T20" fmla="*/ 423 w 423"/>
                <a:gd name="T21" fmla="*/ 36 h 112"/>
                <a:gd name="T22" fmla="*/ 416 w 423"/>
                <a:gd name="T23" fmla="*/ 34 h 112"/>
                <a:gd name="T24" fmla="*/ 345 w 423"/>
                <a:gd name="T25" fmla="*/ 15 h 112"/>
                <a:gd name="T26" fmla="*/ 257 w 423"/>
                <a:gd name="T27" fmla="*/ 3 h 112"/>
                <a:gd name="T28" fmla="*/ 189 w 423"/>
                <a:gd name="T29" fmla="*/ 0 h 112"/>
                <a:gd name="T30" fmla="*/ 116 w 423"/>
                <a:gd name="T31" fmla="*/ 6 h 112"/>
                <a:gd name="T32" fmla="*/ 39 w 423"/>
                <a:gd name="T33" fmla="*/ 23 h 112"/>
                <a:gd name="T34" fmla="*/ 0 w 423"/>
                <a:gd name="T35" fmla="*/ 3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3" h="112">
                  <a:moveTo>
                    <a:pt x="0" y="36"/>
                  </a:moveTo>
                  <a:lnTo>
                    <a:pt x="9" y="46"/>
                  </a:lnTo>
                  <a:lnTo>
                    <a:pt x="78" y="89"/>
                  </a:lnTo>
                  <a:lnTo>
                    <a:pt x="136" y="106"/>
                  </a:lnTo>
                  <a:lnTo>
                    <a:pt x="185" y="112"/>
                  </a:lnTo>
                  <a:lnTo>
                    <a:pt x="212" y="112"/>
                  </a:lnTo>
                  <a:lnTo>
                    <a:pt x="240" y="112"/>
                  </a:lnTo>
                  <a:lnTo>
                    <a:pt x="287" y="106"/>
                  </a:lnTo>
                  <a:lnTo>
                    <a:pt x="345" y="89"/>
                  </a:lnTo>
                  <a:lnTo>
                    <a:pt x="415" y="46"/>
                  </a:lnTo>
                  <a:lnTo>
                    <a:pt x="423" y="36"/>
                  </a:lnTo>
                  <a:lnTo>
                    <a:pt x="416" y="34"/>
                  </a:lnTo>
                  <a:lnTo>
                    <a:pt x="345" y="15"/>
                  </a:lnTo>
                  <a:lnTo>
                    <a:pt x="257" y="3"/>
                  </a:lnTo>
                  <a:lnTo>
                    <a:pt x="189" y="0"/>
                  </a:lnTo>
                  <a:lnTo>
                    <a:pt x="116" y="6"/>
                  </a:lnTo>
                  <a:lnTo>
                    <a:pt x="39" y="23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23"/>
            <p:cNvSpPr>
              <a:spLocks/>
            </p:cNvSpPr>
            <p:nvPr/>
          </p:nvSpPr>
          <p:spPr bwMode="auto">
            <a:xfrm>
              <a:off x="2396" y="2919"/>
              <a:ext cx="472" cy="373"/>
            </a:xfrm>
            <a:custGeom>
              <a:avLst/>
              <a:gdLst>
                <a:gd name="T0" fmla="*/ 1590 w 1886"/>
                <a:gd name="T1" fmla="*/ 262 h 1491"/>
                <a:gd name="T2" fmla="*/ 1424 w 1886"/>
                <a:gd name="T3" fmla="*/ 130 h 1491"/>
                <a:gd name="T4" fmla="*/ 1273 w 1886"/>
                <a:gd name="T5" fmla="*/ 57 h 1491"/>
                <a:gd name="T6" fmla="*/ 1119 w 1886"/>
                <a:gd name="T7" fmla="*/ 16 h 1491"/>
                <a:gd name="T8" fmla="*/ 936 w 1886"/>
                <a:gd name="T9" fmla="*/ 0 h 1491"/>
                <a:gd name="T10" fmla="*/ 722 w 1886"/>
                <a:gd name="T11" fmla="*/ 21 h 1491"/>
                <a:gd name="T12" fmla="*/ 606 w 1886"/>
                <a:gd name="T13" fmla="*/ 48 h 1491"/>
                <a:gd name="T14" fmla="*/ 407 w 1886"/>
                <a:gd name="T15" fmla="*/ 118 h 1491"/>
                <a:gd name="T16" fmla="*/ 258 w 1886"/>
                <a:gd name="T17" fmla="*/ 206 h 1491"/>
                <a:gd name="T18" fmla="*/ 148 w 1886"/>
                <a:gd name="T19" fmla="*/ 310 h 1491"/>
                <a:gd name="T20" fmla="*/ 73 w 1886"/>
                <a:gd name="T21" fmla="*/ 427 h 1491"/>
                <a:gd name="T22" fmla="*/ 28 w 1886"/>
                <a:gd name="T23" fmla="*/ 554 h 1491"/>
                <a:gd name="T24" fmla="*/ 2 w 1886"/>
                <a:gd name="T25" fmla="*/ 721 h 1491"/>
                <a:gd name="T26" fmla="*/ 3 w 1886"/>
                <a:gd name="T27" fmla="*/ 929 h 1491"/>
                <a:gd name="T28" fmla="*/ 37 w 1886"/>
                <a:gd name="T29" fmla="*/ 1279 h 1491"/>
                <a:gd name="T30" fmla="*/ 80 w 1886"/>
                <a:gd name="T31" fmla="*/ 1446 h 1491"/>
                <a:gd name="T32" fmla="*/ 117 w 1886"/>
                <a:gd name="T33" fmla="*/ 1490 h 1491"/>
                <a:gd name="T34" fmla="*/ 133 w 1886"/>
                <a:gd name="T35" fmla="*/ 1489 h 1491"/>
                <a:gd name="T36" fmla="*/ 159 w 1886"/>
                <a:gd name="T37" fmla="*/ 1453 h 1491"/>
                <a:gd name="T38" fmla="*/ 168 w 1886"/>
                <a:gd name="T39" fmla="*/ 1227 h 1491"/>
                <a:gd name="T40" fmla="*/ 171 w 1886"/>
                <a:gd name="T41" fmla="*/ 1135 h 1491"/>
                <a:gd name="T42" fmla="*/ 227 w 1886"/>
                <a:gd name="T43" fmla="*/ 1015 h 1491"/>
                <a:gd name="T44" fmla="*/ 324 w 1886"/>
                <a:gd name="T45" fmla="*/ 933 h 1491"/>
                <a:gd name="T46" fmla="*/ 407 w 1886"/>
                <a:gd name="T47" fmla="*/ 900 h 1491"/>
                <a:gd name="T48" fmla="*/ 516 w 1886"/>
                <a:gd name="T49" fmla="*/ 885 h 1491"/>
                <a:gd name="T50" fmla="*/ 615 w 1886"/>
                <a:gd name="T51" fmla="*/ 889 h 1491"/>
                <a:gd name="T52" fmla="*/ 824 w 1886"/>
                <a:gd name="T53" fmla="*/ 893 h 1491"/>
                <a:gd name="T54" fmla="*/ 1063 w 1886"/>
                <a:gd name="T55" fmla="*/ 863 h 1491"/>
                <a:gd name="T56" fmla="*/ 1313 w 1886"/>
                <a:gd name="T57" fmla="*/ 792 h 1491"/>
                <a:gd name="T58" fmla="*/ 1340 w 1886"/>
                <a:gd name="T59" fmla="*/ 808 h 1491"/>
                <a:gd name="T60" fmla="*/ 1488 w 1886"/>
                <a:gd name="T61" fmla="*/ 954 h 1491"/>
                <a:gd name="T62" fmla="*/ 1540 w 1886"/>
                <a:gd name="T63" fmla="*/ 984 h 1491"/>
                <a:gd name="T64" fmla="*/ 1583 w 1886"/>
                <a:gd name="T65" fmla="*/ 1010 h 1491"/>
                <a:gd name="T66" fmla="*/ 1624 w 1886"/>
                <a:gd name="T67" fmla="*/ 1068 h 1491"/>
                <a:gd name="T68" fmla="*/ 1663 w 1886"/>
                <a:gd name="T69" fmla="*/ 1207 h 1491"/>
                <a:gd name="T70" fmla="*/ 1695 w 1886"/>
                <a:gd name="T71" fmla="*/ 1429 h 1491"/>
                <a:gd name="T72" fmla="*/ 1716 w 1886"/>
                <a:gd name="T73" fmla="*/ 1466 h 1491"/>
                <a:gd name="T74" fmla="*/ 1729 w 1886"/>
                <a:gd name="T75" fmla="*/ 1465 h 1491"/>
                <a:gd name="T76" fmla="*/ 1780 w 1886"/>
                <a:gd name="T77" fmla="*/ 1378 h 1491"/>
                <a:gd name="T78" fmla="*/ 1860 w 1886"/>
                <a:gd name="T79" fmla="*/ 1102 h 1491"/>
                <a:gd name="T80" fmla="*/ 1885 w 1886"/>
                <a:gd name="T81" fmla="*/ 903 h 1491"/>
                <a:gd name="T82" fmla="*/ 1880 w 1886"/>
                <a:gd name="T83" fmla="*/ 698 h 1491"/>
                <a:gd name="T84" fmla="*/ 1830 w 1886"/>
                <a:gd name="T85" fmla="*/ 509 h 1491"/>
                <a:gd name="T86" fmla="*/ 1741 w 1886"/>
                <a:gd name="T87" fmla="*/ 372 h 1491"/>
                <a:gd name="T88" fmla="*/ 1667 w 1886"/>
                <a:gd name="T89" fmla="*/ 309 h 1491"/>
                <a:gd name="T90" fmla="*/ 1599 w 1886"/>
                <a:gd name="T91" fmla="*/ 274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86" h="1491">
                  <a:moveTo>
                    <a:pt x="1599" y="274"/>
                  </a:moveTo>
                  <a:lnTo>
                    <a:pt x="1590" y="262"/>
                  </a:lnTo>
                  <a:lnTo>
                    <a:pt x="1510" y="190"/>
                  </a:lnTo>
                  <a:lnTo>
                    <a:pt x="1424" y="130"/>
                  </a:lnTo>
                  <a:lnTo>
                    <a:pt x="1339" y="84"/>
                  </a:lnTo>
                  <a:lnTo>
                    <a:pt x="1273" y="57"/>
                  </a:lnTo>
                  <a:lnTo>
                    <a:pt x="1200" y="35"/>
                  </a:lnTo>
                  <a:lnTo>
                    <a:pt x="1119" y="16"/>
                  </a:lnTo>
                  <a:lnTo>
                    <a:pt x="1032" y="5"/>
                  </a:lnTo>
                  <a:lnTo>
                    <a:pt x="936" y="0"/>
                  </a:lnTo>
                  <a:lnTo>
                    <a:pt x="833" y="6"/>
                  </a:lnTo>
                  <a:lnTo>
                    <a:pt x="722" y="21"/>
                  </a:lnTo>
                  <a:lnTo>
                    <a:pt x="664" y="34"/>
                  </a:lnTo>
                  <a:lnTo>
                    <a:pt x="606" y="48"/>
                  </a:lnTo>
                  <a:lnTo>
                    <a:pt x="500" y="80"/>
                  </a:lnTo>
                  <a:lnTo>
                    <a:pt x="407" y="118"/>
                  </a:lnTo>
                  <a:lnTo>
                    <a:pt x="327" y="160"/>
                  </a:lnTo>
                  <a:lnTo>
                    <a:pt x="258" y="206"/>
                  </a:lnTo>
                  <a:lnTo>
                    <a:pt x="197" y="257"/>
                  </a:lnTo>
                  <a:lnTo>
                    <a:pt x="148" y="310"/>
                  </a:lnTo>
                  <a:lnTo>
                    <a:pt x="107" y="368"/>
                  </a:lnTo>
                  <a:lnTo>
                    <a:pt x="73" y="427"/>
                  </a:lnTo>
                  <a:lnTo>
                    <a:pt x="48" y="489"/>
                  </a:lnTo>
                  <a:lnTo>
                    <a:pt x="28" y="554"/>
                  </a:lnTo>
                  <a:lnTo>
                    <a:pt x="14" y="620"/>
                  </a:lnTo>
                  <a:lnTo>
                    <a:pt x="2" y="721"/>
                  </a:lnTo>
                  <a:lnTo>
                    <a:pt x="0" y="860"/>
                  </a:lnTo>
                  <a:lnTo>
                    <a:pt x="3" y="929"/>
                  </a:lnTo>
                  <a:lnTo>
                    <a:pt x="11" y="1062"/>
                  </a:lnTo>
                  <a:lnTo>
                    <a:pt x="37" y="1279"/>
                  </a:lnTo>
                  <a:lnTo>
                    <a:pt x="62" y="1392"/>
                  </a:lnTo>
                  <a:lnTo>
                    <a:pt x="80" y="1446"/>
                  </a:lnTo>
                  <a:lnTo>
                    <a:pt x="100" y="1479"/>
                  </a:lnTo>
                  <a:lnTo>
                    <a:pt x="117" y="1490"/>
                  </a:lnTo>
                  <a:lnTo>
                    <a:pt x="127" y="1491"/>
                  </a:lnTo>
                  <a:lnTo>
                    <a:pt x="133" y="1489"/>
                  </a:lnTo>
                  <a:lnTo>
                    <a:pt x="143" y="1481"/>
                  </a:lnTo>
                  <a:lnTo>
                    <a:pt x="159" y="1453"/>
                  </a:lnTo>
                  <a:lnTo>
                    <a:pt x="169" y="1389"/>
                  </a:lnTo>
                  <a:lnTo>
                    <a:pt x="168" y="1227"/>
                  </a:lnTo>
                  <a:lnTo>
                    <a:pt x="168" y="1162"/>
                  </a:lnTo>
                  <a:lnTo>
                    <a:pt x="171" y="1135"/>
                  </a:lnTo>
                  <a:lnTo>
                    <a:pt x="196" y="1066"/>
                  </a:lnTo>
                  <a:lnTo>
                    <a:pt x="227" y="1015"/>
                  </a:lnTo>
                  <a:lnTo>
                    <a:pt x="275" y="965"/>
                  </a:lnTo>
                  <a:lnTo>
                    <a:pt x="324" y="933"/>
                  </a:lnTo>
                  <a:lnTo>
                    <a:pt x="362" y="915"/>
                  </a:lnTo>
                  <a:lnTo>
                    <a:pt x="407" y="900"/>
                  </a:lnTo>
                  <a:lnTo>
                    <a:pt x="458" y="890"/>
                  </a:lnTo>
                  <a:lnTo>
                    <a:pt x="516" y="885"/>
                  </a:lnTo>
                  <a:lnTo>
                    <a:pt x="580" y="886"/>
                  </a:lnTo>
                  <a:lnTo>
                    <a:pt x="615" y="889"/>
                  </a:lnTo>
                  <a:lnTo>
                    <a:pt x="687" y="894"/>
                  </a:lnTo>
                  <a:lnTo>
                    <a:pt x="824" y="893"/>
                  </a:lnTo>
                  <a:lnTo>
                    <a:pt x="950" y="883"/>
                  </a:lnTo>
                  <a:lnTo>
                    <a:pt x="1063" y="863"/>
                  </a:lnTo>
                  <a:lnTo>
                    <a:pt x="1205" y="829"/>
                  </a:lnTo>
                  <a:lnTo>
                    <a:pt x="1313" y="792"/>
                  </a:lnTo>
                  <a:lnTo>
                    <a:pt x="1324" y="787"/>
                  </a:lnTo>
                  <a:lnTo>
                    <a:pt x="1340" y="808"/>
                  </a:lnTo>
                  <a:lnTo>
                    <a:pt x="1433" y="907"/>
                  </a:lnTo>
                  <a:lnTo>
                    <a:pt x="1488" y="954"/>
                  </a:lnTo>
                  <a:lnTo>
                    <a:pt x="1523" y="976"/>
                  </a:lnTo>
                  <a:lnTo>
                    <a:pt x="1540" y="984"/>
                  </a:lnTo>
                  <a:lnTo>
                    <a:pt x="1556" y="990"/>
                  </a:lnTo>
                  <a:lnTo>
                    <a:pt x="1583" y="1010"/>
                  </a:lnTo>
                  <a:lnTo>
                    <a:pt x="1605" y="1035"/>
                  </a:lnTo>
                  <a:lnTo>
                    <a:pt x="1624" y="1068"/>
                  </a:lnTo>
                  <a:lnTo>
                    <a:pt x="1645" y="1123"/>
                  </a:lnTo>
                  <a:lnTo>
                    <a:pt x="1663" y="1207"/>
                  </a:lnTo>
                  <a:lnTo>
                    <a:pt x="1681" y="1333"/>
                  </a:lnTo>
                  <a:lnTo>
                    <a:pt x="1695" y="1429"/>
                  </a:lnTo>
                  <a:lnTo>
                    <a:pt x="1707" y="1457"/>
                  </a:lnTo>
                  <a:lnTo>
                    <a:pt x="1716" y="1466"/>
                  </a:lnTo>
                  <a:lnTo>
                    <a:pt x="1723" y="1467"/>
                  </a:lnTo>
                  <a:lnTo>
                    <a:pt x="1729" y="1465"/>
                  </a:lnTo>
                  <a:lnTo>
                    <a:pt x="1746" y="1444"/>
                  </a:lnTo>
                  <a:lnTo>
                    <a:pt x="1780" y="1378"/>
                  </a:lnTo>
                  <a:lnTo>
                    <a:pt x="1828" y="1237"/>
                  </a:lnTo>
                  <a:lnTo>
                    <a:pt x="1860" y="1102"/>
                  </a:lnTo>
                  <a:lnTo>
                    <a:pt x="1876" y="1004"/>
                  </a:lnTo>
                  <a:lnTo>
                    <a:pt x="1885" y="903"/>
                  </a:lnTo>
                  <a:lnTo>
                    <a:pt x="1886" y="800"/>
                  </a:lnTo>
                  <a:lnTo>
                    <a:pt x="1880" y="698"/>
                  </a:lnTo>
                  <a:lnTo>
                    <a:pt x="1862" y="600"/>
                  </a:lnTo>
                  <a:lnTo>
                    <a:pt x="1830" y="509"/>
                  </a:lnTo>
                  <a:lnTo>
                    <a:pt x="1785" y="426"/>
                  </a:lnTo>
                  <a:lnTo>
                    <a:pt x="1741" y="372"/>
                  </a:lnTo>
                  <a:lnTo>
                    <a:pt x="1707" y="338"/>
                  </a:lnTo>
                  <a:lnTo>
                    <a:pt x="1667" y="309"/>
                  </a:lnTo>
                  <a:lnTo>
                    <a:pt x="1624" y="285"/>
                  </a:lnTo>
                  <a:lnTo>
                    <a:pt x="1599" y="27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3" name="Group 26"/>
          <p:cNvGrpSpPr>
            <a:grpSpLocks noChangeAspect="1"/>
          </p:cNvGrpSpPr>
          <p:nvPr/>
        </p:nvGrpSpPr>
        <p:grpSpPr bwMode="auto">
          <a:xfrm>
            <a:off x="4303681" y="4106524"/>
            <a:ext cx="860010" cy="981734"/>
            <a:chOff x="3722" y="2941"/>
            <a:chExt cx="650" cy="742"/>
          </a:xfrm>
        </p:grpSpPr>
        <p:sp>
          <p:nvSpPr>
            <p:cNvPr id="35" name="Freeform 27"/>
            <p:cNvSpPr>
              <a:spLocks/>
            </p:cNvSpPr>
            <p:nvPr/>
          </p:nvSpPr>
          <p:spPr bwMode="auto">
            <a:xfrm>
              <a:off x="3722" y="3095"/>
              <a:ext cx="326" cy="580"/>
            </a:xfrm>
            <a:custGeom>
              <a:avLst/>
              <a:gdLst>
                <a:gd name="T0" fmla="*/ 1303 w 1303"/>
                <a:gd name="T1" fmla="*/ 7 h 2317"/>
                <a:gd name="T2" fmla="*/ 1303 w 1303"/>
                <a:gd name="T3" fmla="*/ 2306 h 2317"/>
                <a:gd name="T4" fmla="*/ 1262 w 1303"/>
                <a:gd name="T5" fmla="*/ 2309 h 2317"/>
                <a:gd name="T6" fmla="*/ 1003 w 1303"/>
                <a:gd name="T7" fmla="*/ 2317 h 2317"/>
                <a:gd name="T8" fmla="*/ 833 w 1303"/>
                <a:gd name="T9" fmla="*/ 2311 h 2317"/>
                <a:gd name="T10" fmla="*/ 712 w 1303"/>
                <a:gd name="T11" fmla="*/ 2301 h 2317"/>
                <a:gd name="T12" fmla="*/ 591 w 1303"/>
                <a:gd name="T13" fmla="*/ 2284 h 2317"/>
                <a:gd name="T14" fmla="*/ 470 w 1303"/>
                <a:gd name="T15" fmla="*/ 2259 h 2317"/>
                <a:gd name="T16" fmla="*/ 356 w 1303"/>
                <a:gd name="T17" fmla="*/ 2224 h 2317"/>
                <a:gd name="T18" fmla="*/ 251 w 1303"/>
                <a:gd name="T19" fmla="*/ 2179 h 2317"/>
                <a:gd name="T20" fmla="*/ 181 w 1303"/>
                <a:gd name="T21" fmla="*/ 2137 h 2317"/>
                <a:gd name="T22" fmla="*/ 139 w 1303"/>
                <a:gd name="T23" fmla="*/ 2104 h 2317"/>
                <a:gd name="T24" fmla="*/ 102 w 1303"/>
                <a:gd name="T25" fmla="*/ 2069 h 2317"/>
                <a:gd name="T26" fmla="*/ 70 w 1303"/>
                <a:gd name="T27" fmla="*/ 2030 h 2317"/>
                <a:gd name="T28" fmla="*/ 43 w 1303"/>
                <a:gd name="T29" fmla="*/ 1987 h 2317"/>
                <a:gd name="T30" fmla="*/ 23 w 1303"/>
                <a:gd name="T31" fmla="*/ 1941 h 2317"/>
                <a:gd name="T32" fmla="*/ 8 w 1303"/>
                <a:gd name="T33" fmla="*/ 1889 h 2317"/>
                <a:gd name="T34" fmla="*/ 1 w 1303"/>
                <a:gd name="T35" fmla="*/ 1834 h 2317"/>
                <a:gd name="T36" fmla="*/ 0 w 1303"/>
                <a:gd name="T37" fmla="*/ 1805 h 2317"/>
                <a:gd name="T38" fmla="*/ 11 w 1303"/>
                <a:gd name="T39" fmla="*/ 1806 h 2317"/>
                <a:gd name="T40" fmla="*/ 79 w 1303"/>
                <a:gd name="T41" fmla="*/ 1806 h 2317"/>
                <a:gd name="T42" fmla="*/ 137 w 1303"/>
                <a:gd name="T43" fmla="*/ 1798 h 2317"/>
                <a:gd name="T44" fmla="*/ 195 w 1303"/>
                <a:gd name="T45" fmla="*/ 1779 h 2317"/>
                <a:gd name="T46" fmla="*/ 234 w 1303"/>
                <a:gd name="T47" fmla="*/ 1754 h 2317"/>
                <a:gd name="T48" fmla="*/ 256 w 1303"/>
                <a:gd name="T49" fmla="*/ 1732 h 2317"/>
                <a:gd name="T50" fmla="*/ 273 w 1303"/>
                <a:gd name="T51" fmla="*/ 1705 h 2317"/>
                <a:gd name="T52" fmla="*/ 284 w 1303"/>
                <a:gd name="T53" fmla="*/ 1670 h 2317"/>
                <a:gd name="T54" fmla="*/ 288 w 1303"/>
                <a:gd name="T55" fmla="*/ 1630 h 2317"/>
                <a:gd name="T56" fmla="*/ 284 w 1303"/>
                <a:gd name="T57" fmla="*/ 1583 h 2317"/>
                <a:gd name="T58" fmla="*/ 279 w 1303"/>
                <a:gd name="T59" fmla="*/ 1556 h 2317"/>
                <a:gd name="T60" fmla="*/ 262 w 1303"/>
                <a:gd name="T61" fmla="*/ 1485 h 2317"/>
                <a:gd name="T62" fmla="*/ 241 w 1303"/>
                <a:gd name="T63" fmla="*/ 1328 h 2317"/>
                <a:gd name="T64" fmla="*/ 229 w 1303"/>
                <a:gd name="T65" fmla="*/ 1158 h 2317"/>
                <a:gd name="T66" fmla="*/ 227 w 1303"/>
                <a:gd name="T67" fmla="*/ 981 h 2317"/>
                <a:gd name="T68" fmla="*/ 236 w 1303"/>
                <a:gd name="T69" fmla="*/ 714 h 2317"/>
                <a:gd name="T70" fmla="*/ 262 w 1303"/>
                <a:gd name="T71" fmla="*/ 390 h 2317"/>
                <a:gd name="T72" fmla="*/ 279 w 1303"/>
                <a:gd name="T73" fmla="*/ 258 h 2317"/>
                <a:gd name="T74" fmla="*/ 281 w 1303"/>
                <a:gd name="T75" fmla="*/ 243 h 2317"/>
                <a:gd name="T76" fmla="*/ 289 w 1303"/>
                <a:gd name="T77" fmla="*/ 214 h 2317"/>
                <a:gd name="T78" fmla="*/ 312 w 1303"/>
                <a:gd name="T79" fmla="*/ 177 h 2317"/>
                <a:gd name="T80" fmla="*/ 358 w 1303"/>
                <a:gd name="T81" fmla="*/ 132 h 2317"/>
                <a:gd name="T82" fmla="*/ 420 w 1303"/>
                <a:gd name="T83" fmla="*/ 96 h 2317"/>
                <a:gd name="T84" fmla="*/ 493 w 1303"/>
                <a:gd name="T85" fmla="*/ 67 h 2317"/>
                <a:gd name="T86" fmla="*/ 575 w 1303"/>
                <a:gd name="T87" fmla="*/ 44 h 2317"/>
                <a:gd name="T88" fmla="*/ 711 w 1303"/>
                <a:gd name="T89" fmla="*/ 19 h 2317"/>
                <a:gd name="T90" fmla="*/ 899 w 1303"/>
                <a:gd name="T91" fmla="*/ 3 h 2317"/>
                <a:gd name="T92" fmla="*/ 1075 w 1303"/>
                <a:gd name="T93" fmla="*/ 0 h 2317"/>
                <a:gd name="T94" fmla="*/ 1271 w 1303"/>
                <a:gd name="T95" fmla="*/ 5 h 2317"/>
                <a:gd name="T96" fmla="*/ 1303 w 1303"/>
                <a:gd name="T97" fmla="*/ 7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3" h="2317">
                  <a:moveTo>
                    <a:pt x="1303" y="7"/>
                  </a:moveTo>
                  <a:lnTo>
                    <a:pt x="1303" y="2306"/>
                  </a:lnTo>
                  <a:lnTo>
                    <a:pt x="1262" y="2309"/>
                  </a:lnTo>
                  <a:lnTo>
                    <a:pt x="1003" y="2317"/>
                  </a:lnTo>
                  <a:lnTo>
                    <a:pt x="833" y="2311"/>
                  </a:lnTo>
                  <a:lnTo>
                    <a:pt x="712" y="2301"/>
                  </a:lnTo>
                  <a:lnTo>
                    <a:pt x="591" y="2284"/>
                  </a:lnTo>
                  <a:lnTo>
                    <a:pt x="470" y="2259"/>
                  </a:lnTo>
                  <a:lnTo>
                    <a:pt x="356" y="2224"/>
                  </a:lnTo>
                  <a:lnTo>
                    <a:pt x="251" y="2179"/>
                  </a:lnTo>
                  <a:lnTo>
                    <a:pt x="181" y="2137"/>
                  </a:lnTo>
                  <a:lnTo>
                    <a:pt x="139" y="2104"/>
                  </a:lnTo>
                  <a:lnTo>
                    <a:pt x="102" y="2069"/>
                  </a:lnTo>
                  <a:lnTo>
                    <a:pt x="70" y="2030"/>
                  </a:lnTo>
                  <a:lnTo>
                    <a:pt x="43" y="1987"/>
                  </a:lnTo>
                  <a:lnTo>
                    <a:pt x="23" y="1941"/>
                  </a:lnTo>
                  <a:lnTo>
                    <a:pt x="8" y="1889"/>
                  </a:lnTo>
                  <a:lnTo>
                    <a:pt x="1" y="1834"/>
                  </a:lnTo>
                  <a:lnTo>
                    <a:pt x="0" y="1805"/>
                  </a:lnTo>
                  <a:lnTo>
                    <a:pt x="11" y="1806"/>
                  </a:lnTo>
                  <a:lnTo>
                    <a:pt x="79" y="1806"/>
                  </a:lnTo>
                  <a:lnTo>
                    <a:pt x="137" y="1798"/>
                  </a:lnTo>
                  <a:lnTo>
                    <a:pt x="195" y="1779"/>
                  </a:lnTo>
                  <a:lnTo>
                    <a:pt x="234" y="1754"/>
                  </a:lnTo>
                  <a:lnTo>
                    <a:pt x="256" y="1732"/>
                  </a:lnTo>
                  <a:lnTo>
                    <a:pt x="273" y="1705"/>
                  </a:lnTo>
                  <a:lnTo>
                    <a:pt x="284" y="1670"/>
                  </a:lnTo>
                  <a:lnTo>
                    <a:pt x="288" y="1630"/>
                  </a:lnTo>
                  <a:lnTo>
                    <a:pt x="284" y="1583"/>
                  </a:lnTo>
                  <a:lnTo>
                    <a:pt x="279" y="1556"/>
                  </a:lnTo>
                  <a:lnTo>
                    <a:pt x="262" y="1485"/>
                  </a:lnTo>
                  <a:lnTo>
                    <a:pt x="241" y="1328"/>
                  </a:lnTo>
                  <a:lnTo>
                    <a:pt x="229" y="1158"/>
                  </a:lnTo>
                  <a:lnTo>
                    <a:pt x="227" y="981"/>
                  </a:lnTo>
                  <a:lnTo>
                    <a:pt x="236" y="714"/>
                  </a:lnTo>
                  <a:lnTo>
                    <a:pt x="262" y="390"/>
                  </a:lnTo>
                  <a:lnTo>
                    <a:pt x="279" y="258"/>
                  </a:lnTo>
                  <a:lnTo>
                    <a:pt x="281" y="243"/>
                  </a:lnTo>
                  <a:lnTo>
                    <a:pt x="289" y="214"/>
                  </a:lnTo>
                  <a:lnTo>
                    <a:pt x="312" y="177"/>
                  </a:lnTo>
                  <a:lnTo>
                    <a:pt x="358" y="132"/>
                  </a:lnTo>
                  <a:lnTo>
                    <a:pt x="420" y="96"/>
                  </a:lnTo>
                  <a:lnTo>
                    <a:pt x="493" y="67"/>
                  </a:lnTo>
                  <a:lnTo>
                    <a:pt x="575" y="44"/>
                  </a:lnTo>
                  <a:lnTo>
                    <a:pt x="711" y="19"/>
                  </a:lnTo>
                  <a:lnTo>
                    <a:pt x="899" y="3"/>
                  </a:lnTo>
                  <a:lnTo>
                    <a:pt x="1075" y="0"/>
                  </a:lnTo>
                  <a:lnTo>
                    <a:pt x="1271" y="5"/>
                  </a:lnTo>
                  <a:lnTo>
                    <a:pt x="1303" y="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28"/>
            <p:cNvSpPr>
              <a:spLocks/>
            </p:cNvSpPr>
            <p:nvPr/>
          </p:nvSpPr>
          <p:spPr bwMode="auto">
            <a:xfrm>
              <a:off x="4047" y="3095"/>
              <a:ext cx="325" cy="580"/>
            </a:xfrm>
            <a:custGeom>
              <a:avLst/>
              <a:gdLst>
                <a:gd name="T0" fmla="*/ 0 w 1303"/>
                <a:gd name="T1" fmla="*/ 7 h 2317"/>
                <a:gd name="T2" fmla="*/ 0 w 1303"/>
                <a:gd name="T3" fmla="*/ 2306 h 2317"/>
                <a:gd name="T4" fmla="*/ 41 w 1303"/>
                <a:gd name="T5" fmla="*/ 2309 h 2317"/>
                <a:gd name="T6" fmla="*/ 300 w 1303"/>
                <a:gd name="T7" fmla="*/ 2317 h 2317"/>
                <a:gd name="T8" fmla="*/ 470 w 1303"/>
                <a:gd name="T9" fmla="*/ 2311 h 2317"/>
                <a:gd name="T10" fmla="*/ 591 w 1303"/>
                <a:gd name="T11" fmla="*/ 2301 h 2317"/>
                <a:gd name="T12" fmla="*/ 712 w 1303"/>
                <a:gd name="T13" fmla="*/ 2284 h 2317"/>
                <a:gd name="T14" fmla="*/ 833 w 1303"/>
                <a:gd name="T15" fmla="*/ 2259 h 2317"/>
                <a:gd name="T16" fmla="*/ 948 w 1303"/>
                <a:gd name="T17" fmla="*/ 2224 h 2317"/>
                <a:gd name="T18" fmla="*/ 1052 w 1303"/>
                <a:gd name="T19" fmla="*/ 2179 h 2317"/>
                <a:gd name="T20" fmla="*/ 1122 w 1303"/>
                <a:gd name="T21" fmla="*/ 2137 h 2317"/>
                <a:gd name="T22" fmla="*/ 1164 w 1303"/>
                <a:gd name="T23" fmla="*/ 2104 h 2317"/>
                <a:gd name="T24" fmla="*/ 1201 w 1303"/>
                <a:gd name="T25" fmla="*/ 2069 h 2317"/>
                <a:gd name="T26" fmla="*/ 1233 w 1303"/>
                <a:gd name="T27" fmla="*/ 2030 h 2317"/>
                <a:gd name="T28" fmla="*/ 1260 w 1303"/>
                <a:gd name="T29" fmla="*/ 1987 h 2317"/>
                <a:gd name="T30" fmla="*/ 1280 w 1303"/>
                <a:gd name="T31" fmla="*/ 1941 h 2317"/>
                <a:gd name="T32" fmla="*/ 1295 w 1303"/>
                <a:gd name="T33" fmla="*/ 1889 h 2317"/>
                <a:gd name="T34" fmla="*/ 1303 w 1303"/>
                <a:gd name="T35" fmla="*/ 1834 h 2317"/>
                <a:gd name="T36" fmla="*/ 1303 w 1303"/>
                <a:gd name="T37" fmla="*/ 1805 h 2317"/>
                <a:gd name="T38" fmla="*/ 1292 w 1303"/>
                <a:gd name="T39" fmla="*/ 1806 h 2317"/>
                <a:gd name="T40" fmla="*/ 1224 w 1303"/>
                <a:gd name="T41" fmla="*/ 1806 h 2317"/>
                <a:gd name="T42" fmla="*/ 1167 w 1303"/>
                <a:gd name="T43" fmla="*/ 1798 h 2317"/>
                <a:gd name="T44" fmla="*/ 1108 w 1303"/>
                <a:gd name="T45" fmla="*/ 1779 h 2317"/>
                <a:gd name="T46" fmla="*/ 1068 w 1303"/>
                <a:gd name="T47" fmla="*/ 1754 h 2317"/>
                <a:gd name="T48" fmla="*/ 1047 w 1303"/>
                <a:gd name="T49" fmla="*/ 1732 h 2317"/>
                <a:gd name="T50" fmla="*/ 1030 w 1303"/>
                <a:gd name="T51" fmla="*/ 1705 h 2317"/>
                <a:gd name="T52" fmla="*/ 1019 w 1303"/>
                <a:gd name="T53" fmla="*/ 1670 h 2317"/>
                <a:gd name="T54" fmla="*/ 1015 w 1303"/>
                <a:gd name="T55" fmla="*/ 1630 h 2317"/>
                <a:gd name="T56" fmla="*/ 1019 w 1303"/>
                <a:gd name="T57" fmla="*/ 1583 h 2317"/>
                <a:gd name="T58" fmla="*/ 1024 w 1303"/>
                <a:gd name="T59" fmla="*/ 1556 h 2317"/>
                <a:gd name="T60" fmla="*/ 1040 w 1303"/>
                <a:gd name="T61" fmla="*/ 1485 h 2317"/>
                <a:gd name="T62" fmla="*/ 1062 w 1303"/>
                <a:gd name="T63" fmla="*/ 1328 h 2317"/>
                <a:gd name="T64" fmla="*/ 1074 w 1303"/>
                <a:gd name="T65" fmla="*/ 1158 h 2317"/>
                <a:gd name="T66" fmla="*/ 1076 w 1303"/>
                <a:gd name="T67" fmla="*/ 981 h 2317"/>
                <a:gd name="T68" fmla="*/ 1067 w 1303"/>
                <a:gd name="T69" fmla="*/ 714 h 2317"/>
                <a:gd name="T70" fmla="*/ 1040 w 1303"/>
                <a:gd name="T71" fmla="*/ 390 h 2317"/>
                <a:gd name="T72" fmla="*/ 1024 w 1303"/>
                <a:gd name="T73" fmla="*/ 258 h 2317"/>
                <a:gd name="T74" fmla="*/ 1022 w 1303"/>
                <a:gd name="T75" fmla="*/ 243 h 2317"/>
                <a:gd name="T76" fmla="*/ 1014 w 1303"/>
                <a:gd name="T77" fmla="*/ 214 h 2317"/>
                <a:gd name="T78" fmla="*/ 991 w 1303"/>
                <a:gd name="T79" fmla="*/ 177 h 2317"/>
                <a:gd name="T80" fmla="*/ 945 w 1303"/>
                <a:gd name="T81" fmla="*/ 132 h 2317"/>
                <a:gd name="T82" fmla="*/ 883 w 1303"/>
                <a:gd name="T83" fmla="*/ 96 h 2317"/>
                <a:gd name="T84" fmla="*/ 810 w 1303"/>
                <a:gd name="T85" fmla="*/ 67 h 2317"/>
                <a:gd name="T86" fmla="*/ 727 w 1303"/>
                <a:gd name="T87" fmla="*/ 44 h 2317"/>
                <a:gd name="T88" fmla="*/ 592 w 1303"/>
                <a:gd name="T89" fmla="*/ 19 h 2317"/>
                <a:gd name="T90" fmla="*/ 404 w 1303"/>
                <a:gd name="T91" fmla="*/ 3 h 2317"/>
                <a:gd name="T92" fmla="*/ 228 w 1303"/>
                <a:gd name="T93" fmla="*/ 0 h 2317"/>
                <a:gd name="T94" fmla="*/ 32 w 1303"/>
                <a:gd name="T95" fmla="*/ 5 h 2317"/>
                <a:gd name="T96" fmla="*/ 0 w 1303"/>
                <a:gd name="T97" fmla="*/ 7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3" h="2317">
                  <a:moveTo>
                    <a:pt x="0" y="7"/>
                  </a:moveTo>
                  <a:lnTo>
                    <a:pt x="0" y="2306"/>
                  </a:lnTo>
                  <a:lnTo>
                    <a:pt x="41" y="2309"/>
                  </a:lnTo>
                  <a:lnTo>
                    <a:pt x="300" y="2317"/>
                  </a:lnTo>
                  <a:lnTo>
                    <a:pt x="470" y="2311"/>
                  </a:lnTo>
                  <a:lnTo>
                    <a:pt x="591" y="2301"/>
                  </a:lnTo>
                  <a:lnTo>
                    <a:pt x="712" y="2284"/>
                  </a:lnTo>
                  <a:lnTo>
                    <a:pt x="833" y="2259"/>
                  </a:lnTo>
                  <a:lnTo>
                    <a:pt x="948" y="2224"/>
                  </a:lnTo>
                  <a:lnTo>
                    <a:pt x="1052" y="2179"/>
                  </a:lnTo>
                  <a:lnTo>
                    <a:pt x="1122" y="2137"/>
                  </a:lnTo>
                  <a:lnTo>
                    <a:pt x="1164" y="2104"/>
                  </a:lnTo>
                  <a:lnTo>
                    <a:pt x="1201" y="2069"/>
                  </a:lnTo>
                  <a:lnTo>
                    <a:pt x="1233" y="2030"/>
                  </a:lnTo>
                  <a:lnTo>
                    <a:pt x="1260" y="1987"/>
                  </a:lnTo>
                  <a:lnTo>
                    <a:pt x="1280" y="1941"/>
                  </a:lnTo>
                  <a:lnTo>
                    <a:pt x="1295" y="1889"/>
                  </a:lnTo>
                  <a:lnTo>
                    <a:pt x="1303" y="1834"/>
                  </a:lnTo>
                  <a:lnTo>
                    <a:pt x="1303" y="1805"/>
                  </a:lnTo>
                  <a:lnTo>
                    <a:pt x="1292" y="1806"/>
                  </a:lnTo>
                  <a:lnTo>
                    <a:pt x="1224" y="1806"/>
                  </a:lnTo>
                  <a:lnTo>
                    <a:pt x="1167" y="1798"/>
                  </a:lnTo>
                  <a:lnTo>
                    <a:pt x="1108" y="1779"/>
                  </a:lnTo>
                  <a:lnTo>
                    <a:pt x="1068" y="1754"/>
                  </a:lnTo>
                  <a:lnTo>
                    <a:pt x="1047" y="1732"/>
                  </a:lnTo>
                  <a:lnTo>
                    <a:pt x="1030" y="1705"/>
                  </a:lnTo>
                  <a:lnTo>
                    <a:pt x="1019" y="1670"/>
                  </a:lnTo>
                  <a:lnTo>
                    <a:pt x="1015" y="1630"/>
                  </a:lnTo>
                  <a:lnTo>
                    <a:pt x="1019" y="1583"/>
                  </a:lnTo>
                  <a:lnTo>
                    <a:pt x="1024" y="1556"/>
                  </a:lnTo>
                  <a:lnTo>
                    <a:pt x="1040" y="1485"/>
                  </a:lnTo>
                  <a:lnTo>
                    <a:pt x="1062" y="1328"/>
                  </a:lnTo>
                  <a:lnTo>
                    <a:pt x="1074" y="1158"/>
                  </a:lnTo>
                  <a:lnTo>
                    <a:pt x="1076" y="981"/>
                  </a:lnTo>
                  <a:lnTo>
                    <a:pt x="1067" y="714"/>
                  </a:lnTo>
                  <a:lnTo>
                    <a:pt x="1040" y="390"/>
                  </a:lnTo>
                  <a:lnTo>
                    <a:pt x="1024" y="258"/>
                  </a:lnTo>
                  <a:lnTo>
                    <a:pt x="1022" y="243"/>
                  </a:lnTo>
                  <a:lnTo>
                    <a:pt x="1014" y="214"/>
                  </a:lnTo>
                  <a:lnTo>
                    <a:pt x="991" y="177"/>
                  </a:lnTo>
                  <a:lnTo>
                    <a:pt x="945" y="132"/>
                  </a:lnTo>
                  <a:lnTo>
                    <a:pt x="883" y="96"/>
                  </a:lnTo>
                  <a:lnTo>
                    <a:pt x="810" y="67"/>
                  </a:lnTo>
                  <a:lnTo>
                    <a:pt x="727" y="44"/>
                  </a:lnTo>
                  <a:lnTo>
                    <a:pt x="592" y="19"/>
                  </a:lnTo>
                  <a:lnTo>
                    <a:pt x="404" y="3"/>
                  </a:lnTo>
                  <a:lnTo>
                    <a:pt x="228" y="0"/>
                  </a:lnTo>
                  <a:lnTo>
                    <a:pt x="32" y="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29"/>
            <p:cNvSpPr>
              <a:spLocks/>
            </p:cNvSpPr>
            <p:nvPr/>
          </p:nvSpPr>
          <p:spPr bwMode="auto">
            <a:xfrm>
              <a:off x="4053" y="3502"/>
              <a:ext cx="133" cy="84"/>
            </a:xfrm>
            <a:custGeom>
              <a:avLst/>
              <a:gdLst>
                <a:gd name="T0" fmla="*/ 0 w 532"/>
                <a:gd name="T1" fmla="*/ 335 h 335"/>
                <a:gd name="T2" fmla="*/ 0 w 532"/>
                <a:gd name="T3" fmla="*/ 0 h 335"/>
                <a:gd name="T4" fmla="*/ 17 w 532"/>
                <a:gd name="T5" fmla="*/ 0 h 335"/>
                <a:gd name="T6" fmla="*/ 123 w 532"/>
                <a:gd name="T7" fmla="*/ 7 h 335"/>
                <a:gd name="T8" fmla="*/ 216 w 532"/>
                <a:gd name="T9" fmla="*/ 21 h 335"/>
                <a:gd name="T10" fmla="*/ 315 w 532"/>
                <a:gd name="T11" fmla="*/ 48 h 335"/>
                <a:gd name="T12" fmla="*/ 386 w 532"/>
                <a:gd name="T13" fmla="*/ 80 h 335"/>
                <a:gd name="T14" fmla="*/ 429 w 532"/>
                <a:gd name="T15" fmla="*/ 107 h 335"/>
                <a:gd name="T16" fmla="*/ 466 w 532"/>
                <a:gd name="T17" fmla="*/ 140 h 335"/>
                <a:gd name="T18" fmla="*/ 497 w 532"/>
                <a:gd name="T19" fmla="*/ 179 h 335"/>
                <a:gd name="T20" fmla="*/ 519 w 532"/>
                <a:gd name="T21" fmla="*/ 224 h 335"/>
                <a:gd name="T22" fmla="*/ 531 w 532"/>
                <a:gd name="T23" fmla="*/ 277 h 335"/>
                <a:gd name="T24" fmla="*/ 532 w 532"/>
                <a:gd name="T25" fmla="*/ 306 h 335"/>
                <a:gd name="T26" fmla="*/ 0 w 532"/>
                <a:gd name="T27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2" h="335">
                  <a:moveTo>
                    <a:pt x="0" y="335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23" y="7"/>
                  </a:lnTo>
                  <a:lnTo>
                    <a:pt x="216" y="21"/>
                  </a:lnTo>
                  <a:lnTo>
                    <a:pt x="315" y="48"/>
                  </a:lnTo>
                  <a:lnTo>
                    <a:pt x="386" y="80"/>
                  </a:lnTo>
                  <a:lnTo>
                    <a:pt x="429" y="107"/>
                  </a:lnTo>
                  <a:lnTo>
                    <a:pt x="466" y="140"/>
                  </a:lnTo>
                  <a:lnTo>
                    <a:pt x="497" y="179"/>
                  </a:lnTo>
                  <a:lnTo>
                    <a:pt x="519" y="224"/>
                  </a:lnTo>
                  <a:lnTo>
                    <a:pt x="531" y="277"/>
                  </a:lnTo>
                  <a:lnTo>
                    <a:pt x="532" y="306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B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30"/>
            <p:cNvSpPr>
              <a:spLocks/>
            </p:cNvSpPr>
            <p:nvPr/>
          </p:nvSpPr>
          <p:spPr bwMode="auto">
            <a:xfrm>
              <a:off x="3909" y="3502"/>
              <a:ext cx="133" cy="84"/>
            </a:xfrm>
            <a:custGeom>
              <a:avLst/>
              <a:gdLst>
                <a:gd name="T0" fmla="*/ 530 w 530"/>
                <a:gd name="T1" fmla="*/ 335 h 335"/>
                <a:gd name="T2" fmla="*/ 530 w 530"/>
                <a:gd name="T3" fmla="*/ 0 h 335"/>
                <a:gd name="T4" fmla="*/ 513 w 530"/>
                <a:gd name="T5" fmla="*/ 0 h 335"/>
                <a:gd name="T6" fmla="*/ 407 w 530"/>
                <a:gd name="T7" fmla="*/ 7 h 335"/>
                <a:gd name="T8" fmla="*/ 314 w 530"/>
                <a:gd name="T9" fmla="*/ 21 h 335"/>
                <a:gd name="T10" fmla="*/ 215 w 530"/>
                <a:gd name="T11" fmla="*/ 48 h 335"/>
                <a:gd name="T12" fmla="*/ 144 w 530"/>
                <a:gd name="T13" fmla="*/ 80 h 335"/>
                <a:gd name="T14" fmla="*/ 101 w 530"/>
                <a:gd name="T15" fmla="*/ 107 h 335"/>
                <a:gd name="T16" fmla="*/ 64 w 530"/>
                <a:gd name="T17" fmla="*/ 140 h 335"/>
                <a:gd name="T18" fmla="*/ 34 w 530"/>
                <a:gd name="T19" fmla="*/ 179 h 335"/>
                <a:gd name="T20" fmla="*/ 12 w 530"/>
                <a:gd name="T21" fmla="*/ 224 h 335"/>
                <a:gd name="T22" fmla="*/ 1 w 530"/>
                <a:gd name="T23" fmla="*/ 277 h 335"/>
                <a:gd name="T24" fmla="*/ 0 w 530"/>
                <a:gd name="T25" fmla="*/ 306 h 335"/>
                <a:gd name="T26" fmla="*/ 530 w 530"/>
                <a:gd name="T27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0" h="335">
                  <a:moveTo>
                    <a:pt x="530" y="335"/>
                  </a:moveTo>
                  <a:lnTo>
                    <a:pt x="530" y="0"/>
                  </a:lnTo>
                  <a:lnTo>
                    <a:pt x="513" y="0"/>
                  </a:lnTo>
                  <a:lnTo>
                    <a:pt x="407" y="7"/>
                  </a:lnTo>
                  <a:lnTo>
                    <a:pt x="314" y="21"/>
                  </a:lnTo>
                  <a:lnTo>
                    <a:pt x="215" y="48"/>
                  </a:lnTo>
                  <a:lnTo>
                    <a:pt x="144" y="80"/>
                  </a:lnTo>
                  <a:lnTo>
                    <a:pt x="101" y="107"/>
                  </a:lnTo>
                  <a:lnTo>
                    <a:pt x="64" y="140"/>
                  </a:lnTo>
                  <a:lnTo>
                    <a:pt x="34" y="179"/>
                  </a:lnTo>
                  <a:lnTo>
                    <a:pt x="12" y="224"/>
                  </a:lnTo>
                  <a:lnTo>
                    <a:pt x="1" y="277"/>
                  </a:lnTo>
                  <a:lnTo>
                    <a:pt x="0" y="306"/>
                  </a:lnTo>
                  <a:lnTo>
                    <a:pt x="530" y="335"/>
                  </a:lnTo>
                  <a:close/>
                </a:path>
              </a:pathLst>
            </a:custGeom>
            <a:solidFill>
              <a:srgbClr val="00B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Rectangle 31"/>
            <p:cNvSpPr>
              <a:spLocks noChangeArrowheads="1"/>
            </p:cNvSpPr>
            <p:nvPr/>
          </p:nvSpPr>
          <p:spPr bwMode="auto">
            <a:xfrm>
              <a:off x="3995" y="3502"/>
              <a:ext cx="105" cy="119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32"/>
            <p:cNvSpPr>
              <a:spLocks/>
            </p:cNvSpPr>
            <p:nvPr/>
          </p:nvSpPr>
          <p:spPr bwMode="auto">
            <a:xfrm>
              <a:off x="3995" y="3502"/>
              <a:ext cx="105" cy="37"/>
            </a:xfrm>
            <a:custGeom>
              <a:avLst/>
              <a:gdLst>
                <a:gd name="T0" fmla="*/ 0 w 421"/>
                <a:gd name="T1" fmla="*/ 56 h 147"/>
                <a:gd name="T2" fmla="*/ 5 w 421"/>
                <a:gd name="T3" fmla="*/ 59 h 147"/>
                <a:gd name="T4" fmla="*/ 66 w 421"/>
                <a:gd name="T5" fmla="*/ 91 h 147"/>
                <a:gd name="T6" fmla="*/ 148 w 421"/>
                <a:gd name="T7" fmla="*/ 119 h 147"/>
                <a:gd name="T8" fmla="*/ 215 w 421"/>
                <a:gd name="T9" fmla="*/ 135 h 147"/>
                <a:gd name="T10" fmla="*/ 291 w 421"/>
                <a:gd name="T11" fmla="*/ 146 h 147"/>
                <a:gd name="T12" fmla="*/ 376 w 421"/>
                <a:gd name="T13" fmla="*/ 147 h 147"/>
                <a:gd name="T14" fmla="*/ 421 w 421"/>
                <a:gd name="T15" fmla="*/ 143 h 147"/>
                <a:gd name="T16" fmla="*/ 421 w 421"/>
                <a:gd name="T17" fmla="*/ 0 h 147"/>
                <a:gd name="T18" fmla="*/ 0 w 421"/>
                <a:gd name="T19" fmla="*/ 0 h 147"/>
                <a:gd name="T20" fmla="*/ 0 w 421"/>
                <a:gd name="T21" fmla="*/ 5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1" h="147">
                  <a:moveTo>
                    <a:pt x="0" y="56"/>
                  </a:moveTo>
                  <a:lnTo>
                    <a:pt x="5" y="59"/>
                  </a:lnTo>
                  <a:lnTo>
                    <a:pt x="66" y="91"/>
                  </a:lnTo>
                  <a:lnTo>
                    <a:pt x="148" y="119"/>
                  </a:lnTo>
                  <a:lnTo>
                    <a:pt x="215" y="135"/>
                  </a:lnTo>
                  <a:lnTo>
                    <a:pt x="291" y="146"/>
                  </a:lnTo>
                  <a:lnTo>
                    <a:pt x="376" y="147"/>
                  </a:lnTo>
                  <a:lnTo>
                    <a:pt x="421" y="143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3"/>
            <p:cNvSpPr>
              <a:spLocks/>
            </p:cNvSpPr>
            <p:nvPr/>
          </p:nvSpPr>
          <p:spPr bwMode="auto">
            <a:xfrm>
              <a:off x="3792" y="3261"/>
              <a:ext cx="102" cy="117"/>
            </a:xfrm>
            <a:custGeom>
              <a:avLst/>
              <a:gdLst>
                <a:gd name="T0" fmla="*/ 410 w 410"/>
                <a:gd name="T1" fmla="*/ 235 h 470"/>
                <a:gd name="T2" fmla="*/ 409 w 410"/>
                <a:gd name="T3" fmla="*/ 259 h 470"/>
                <a:gd name="T4" fmla="*/ 402 w 410"/>
                <a:gd name="T5" fmla="*/ 305 h 470"/>
                <a:gd name="T6" fmla="*/ 386 w 410"/>
                <a:gd name="T7" fmla="*/ 347 h 470"/>
                <a:gd name="T8" fmla="*/ 364 w 410"/>
                <a:gd name="T9" fmla="*/ 385 h 470"/>
                <a:gd name="T10" fmla="*/ 336 w 410"/>
                <a:gd name="T11" fmla="*/ 416 h 470"/>
                <a:gd name="T12" fmla="*/ 303 w 410"/>
                <a:gd name="T13" fmla="*/ 442 h 470"/>
                <a:gd name="T14" fmla="*/ 266 w 410"/>
                <a:gd name="T15" fmla="*/ 459 h 470"/>
                <a:gd name="T16" fmla="*/ 227 w 410"/>
                <a:gd name="T17" fmla="*/ 469 h 470"/>
                <a:gd name="T18" fmla="*/ 205 w 410"/>
                <a:gd name="T19" fmla="*/ 470 h 470"/>
                <a:gd name="T20" fmla="*/ 184 w 410"/>
                <a:gd name="T21" fmla="*/ 469 h 470"/>
                <a:gd name="T22" fmla="*/ 144 w 410"/>
                <a:gd name="T23" fmla="*/ 459 h 470"/>
                <a:gd name="T24" fmla="*/ 107 w 410"/>
                <a:gd name="T25" fmla="*/ 442 h 470"/>
                <a:gd name="T26" fmla="*/ 74 w 410"/>
                <a:gd name="T27" fmla="*/ 416 h 470"/>
                <a:gd name="T28" fmla="*/ 46 w 410"/>
                <a:gd name="T29" fmla="*/ 385 h 470"/>
                <a:gd name="T30" fmla="*/ 24 w 410"/>
                <a:gd name="T31" fmla="*/ 347 h 470"/>
                <a:gd name="T32" fmla="*/ 8 w 410"/>
                <a:gd name="T33" fmla="*/ 305 h 470"/>
                <a:gd name="T34" fmla="*/ 0 w 410"/>
                <a:gd name="T35" fmla="*/ 259 h 470"/>
                <a:gd name="T36" fmla="*/ 0 w 410"/>
                <a:gd name="T37" fmla="*/ 235 h 470"/>
                <a:gd name="T38" fmla="*/ 0 w 410"/>
                <a:gd name="T39" fmla="*/ 210 h 470"/>
                <a:gd name="T40" fmla="*/ 8 w 410"/>
                <a:gd name="T41" fmla="*/ 165 h 470"/>
                <a:gd name="T42" fmla="*/ 24 w 410"/>
                <a:gd name="T43" fmla="*/ 123 h 470"/>
                <a:gd name="T44" fmla="*/ 46 w 410"/>
                <a:gd name="T45" fmla="*/ 85 h 470"/>
                <a:gd name="T46" fmla="*/ 74 w 410"/>
                <a:gd name="T47" fmla="*/ 53 h 470"/>
                <a:gd name="T48" fmla="*/ 107 w 410"/>
                <a:gd name="T49" fmla="*/ 28 h 470"/>
                <a:gd name="T50" fmla="*/ 144 w 410"/>
                <a:gd name="T51" fmla="*/ 10 h 470"/>
                <a:gd name="T52" fmla="*/ 184 w 410"/>
                <a:gd name="T53" fmla="*/ 0 h 470"/>
                <a:gd name="T54" fmla="*/ 205 w 410"/>
                <a:gd name="T55" fmla="*/ 0 h 470"/>
                <a:gd name="T56" fmla="*/ 227 w 410"/>
                <a:gd name="T57" fmla="*/ 0 h 470"/>
                <a:gd name="T58" fmla="*/ 266 w 410"/>
                <a:gd name="T59" fmla="*/ 10 h 470"/>
                <a:gd name="T60" fmla="*/ 303 w 410"/>
                <a:gd name="T61" fmla="*/ 28 h 470"/>
                <a:gd name="T62" fmla="*/ 336 w 410"/>
                <a:gd name="T63" fmla="*/ 53 h 470"/>
                <a:gd name="T64" fmla="*/ 364 w 410"/>
                <a:gd name="T65" fmla="*/ 85 h 470"/>
                <a:gd name="T66" fmla="*/ 386 w 410"/>
                <a:gd name="T67" fmla="*/ 123 h 470"/>
                <a:gd name="T68" fmla="*/ 402 w 410"/>
                <a:gd name="T69" fmla="*/ 165 h 470"/>
                <a:gd name="T70" fmla="*/ 409 w 410"/>
                <a:gd name="T71" fmla="*/ 210 h 470"/>
                <a:gd name="T72" fmla="*/ 410 w 410"/>
                <a:gd name="T73" fmla="*/ 235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0" h="470">
                  <a:moveTo>
                    <a:pt x="410" y="235"/>
                  </a:moveTo>
                  <a:lnTo>
                    <a:pt x="409" y="259"/>
                  </a:lnTo>
                  <a:lnTo>
                    <a:pt x="402" y="305"/>
                  </a:lnTo>
                  <a:lnTo>
                    <a:pt x="386" y="347"/>
                  </a:lnTo>
                  <a:lnTo>
                    <a:pt x="364" y="385"/>
                  </a:lnTo>
                  <a:lnTo>
                    <a:pt x="336" y="416"/>
                  </a:lnTo>
                  <a:lnTo>
                    <a:pt x="303" y="442"/>
                  </a:lnTo>
                  <a:lnTo>
                    <a:pt x="266" y="459"/>
                  </a:lnTo>
                  <a:lnTo>
                    <a:pt x="227" y="469"/>
                  </a:lnTo>
                  <a:lnTo>
                    <a:pt x="205" y="470"/>
                  </a:lnTo>
                  <a:lnTo>
                    <a:pt x="184" y="469"/>
                  </a:lnTo>
                  <a:lnTo>
                    <a:pt x="144" y="459"/>
                  </a:lnTo>
                  <a:lnTo>
                    <a:pt x="107" y="442"/>
                  </a:lnTo>
                  <a:lnTo>
                    <a:pt x="74" y="416"/>
                  </a:lnTo>
                  <a:lnTo>
                    <a:pt x="46" y="385"/>
                  </a:lnTo>
                  <a:lnTo>
                    <a:pt x="24" y="347"/>
                  </a:lnTo>
                  <a:lnTo>
                    <a:pt x="8" y="305"/>
                  </a:lnTo>
                  <a:lnTo>
                    <a:pt x="0" y="259"/>
                  </a:lnTo>
                  <a:lnTo>
                    <a:pt x="0" y="235"/>
                  </a:lnTo>
                  <a:lnTo>
                    <a:pt x="0" y="210"/>
                  </a:lnTo>
                  <a:lnTo>
                    <a:pt x="8" y="165"/>
                  </a:lnTo>
                  <a:lnTo>
                    <a:pt x="24" y="123"/>
                  </a:lnTo>
                  <a:lnTo>
                    <a:pt x="46" y="85"/>
                  </a:lnTo>
                  <a:lnTo>
                    <a:pt x="74" y="53"/>
                  </a:lnTo>
                  <a:lnTo>
                    <a:pt x="107" y="28"/>
                  </a:lnTo>
                  <a:lnTo>
                    <a:pt x="144" y="10"/>
                  </a:lnTo>
                  <a:lnTo>
                    <a:pt x="184" y="0"/>
                  </a:lnTo>
                  <a:lnTo>
                    <a:pt x="205" y="0"/>
                  </a:lnTo>
                  <a:lnTo>
                    <a:pt x="227" y="0"/>
                  </a:lnTo>
                  <a:lnTo>
                    <a:pt x="266" y="10"/>
                  </a:lnTo>
                  <a:lnTo>
                    <a:pt x="303" y="28"/>
                  </a:lnTo>
                  <a:lnTo>
                    <a:pt x="336" y="53"/>
                  </a:lnTo>
                  <a:lnTo>
                    <a:pt x="364" y="85"/>
                  </a:lnTo>
                  <a:lnTo>
                    <a:pt x="386" y="123"/>
                  </a:lnTo>
                  <a:lnTo>
                    <a:pt x="402" y="165"/>
                  </a:lnTo>
                  <a:lnTo>
                    <a:pt x="409" y="210"/>
                  </a:lnTo>
                  <a:lnTo>
                    <a:pt x="410" y="23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34"/>
            <p:cNvSpPr>
              <a:spLocks/>
            </p:cNvSpPr>
            <p:nvPr/>
          </p:nvSpPr>
          <p:spPr bwMode="auto">
            <a:xfrm>
              <a:off x="4201" y="3261"/>
              <a:ext cx="103" cy="117"/>
            </a:xfrm>
            <a:custGeom>
              <a:avLst/>
              <a:gdLst>
                <a:gd name="T0" fmla="*/ 411 w 411"/>
                <a:gd name="T1" fmla="*/ 235 h 470"/>
                <a:gd name="T2" fmla="*/ 411 w 411"/>
                <a:gd name="T3" fmla="*/ 259 h 470"/>
                <a:gd name="T4" fmla="*/ 402 w 411"/>
                <a:gd name="T5" fmla="*/ 305 h 470"/>
                <a:gd name="T6" fmla="*/ 387 w 411"/>
                <a:gd name="T7" fmla="*/ 347 h 470"/>
                <a:gd name="T8" fmla="*/ 364 w 411"/>
                <a:gd name="T9" fmla="*/ 385 h 470"/>
                <a:gd name="T10" fmla="*/ 336 w 411"/>
                <a:gd name="T11" fmla="*/ 416 h 470"/>
                <a:gd name="T12" fmla="*/ 304 w 411"/>
                <a:gd name="T13" fmla="*/ 442 h 470"/>
                <a:gd name="T14" fmla="*/ 267 w 411"/>
                <a:gd name="T15" fmla="*/ 459 h 470"/>
                <a:gd name="T16" fmla="*/ 227 w 411"/>
                <a:gd name="T17" fmla="*/ 469 h 470"/>
                <a:gd name="T18" fmla="*/ 205 w 411"/>
                <a:gd name="T19" fmla="*/ 470 h 470"/>
                <a:gd name="T20" fmla="*/ 185 w 411"/>
                <a:gd name="T21" fmla="*/ 469 h 470"/>
                <a:gd name="T22" fmla="*/ 144 w 411"/>
                <a:gd name="T23" fmla="*/ 459 h 470"/>
                <a:gd name="T24" fmla="*/ 107 w 411"/>
                <a:gd name="T25" fmla="*/ 442 h 470"/>
                <a:gd name="T26" fmla="*/ 74 w 411"/>
                <a:gd name="T27" fmla="*/ 416 h 470"/>
                <a:gd name="T28" fmla="*/ 46 w 411"/>
                <a:gd name="T29" fmla="*/ 385 h 470"/>
                <a:gd name="T30" fmla="*/ 24 w 411"/>
                <a:gd name="T31" fmla="*/ 347 h 470"/>
                <a:gd name="T32" fmla="*/ 8 w 411"/>
                <a:gd name="T33" fmla="*/ 305 h 470"/>
                <a:gd name="T34" fmla="*/ 1 w 411"/>
                <a:gd name="T35" fmla="*/ 259 h 470"/>
                <a:gd name="T36" fmla="*/ 0 w 411"/>
                <a:gd name="T37" fmla="*/ 235 h 470"/>
                <a:gd name="T38" fmla="*/ 1 w 411"/>
                <a:gd name="T39" fmla="*/ 210 h 470"/>
                <a:gd name="T40" fmla="*/ 8 w 411"/>
                <a:gd name="T41" fmla="*/ 165 h 470"/>
                <a:gd name="T42" fmla="*/ 24 w 411"/>
                <a:gd name="T43" fmla="*/ 123 h 470"/>
                <a:gd name="T44" fmla="*/ 46 w 411"/>
                <a:gd name="T45" fmla="*/ 85 h 470"/>
                <a:gd name="T46" fmla="*/ 74 w 411"/>
                <a:gd name="T47" fmla="*/ 53 h 470"/>
                <a:gd name="T48" fmla="*/ 107 w 411"/>
                <a:gd name="T49" fmla="*/ 28 h 470"/>
                <a:gd name="T50" fmla="*/ 144 w 411"/>
                <a:gd name="T51" fmla="*/ 10 h 470"/>
                <a:gd name="T52" fmla="*/ 185 w 411"/>
                <a:gd name="T53" fmla="*/ 0 h 470"/>
                <a:gd name="T54" fmla="*/ 205 w 411"/>
                <a:gd name="T55" fmla="*/ 0 h 470"/>
                <a:gd name="T56" fmla="*/ 227 w 411"/>
                <a:gd name="T57" fmla="*/ 0 h 470"/>
                <a:gd name="T58" fmla="*/ 267 w 411"/>
                <a:gd name="T59" fmla="*/ 10 h 470"/>
                <a:gd name="T60" fmla="*/ 304 w 411"/>
                <a:gd name="T61" fmla="*/ 28 h 470"/>
                <a:gd name="T62" fmla="*/ 336 w 411"/>
                <a:gd name="T63" fmla="*/ 53 h 470"/>
                <a:gd name="T64" fmla="*/ 364 w 411"/>
                <a:gd name="T65" fmla="*/ 85 h 470"/>
                <a:gd name="T66" fmla="*/ 387 w 411"/>
                <a:gd name="T67" fmla="*/ 123 h 470"/>
                <a:gd name="T68" fmla="*/ 402 w 411"/>
                <a:gd name="T69" fmla="*/ 165 h 470"/>
                <a:gd name="T70" fmla="*/ 411 w 411"/>
                <a:gd name="T71" fmla="*/ 210 h 470"/>
                <a:gd name="T72" fmla="*/ 411 w 411"/>
                <a:gd name="T73" fmla="*/ 235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1" h="470">
                  <a:moveTo>
                    <a:pt x="411" y="235"/>
                  </a:moveTo>
                  <a:lnTo>
                    <a:pt x="411" y="259"/>
                  </a:lnTo>
                  <a:lnTo>
                    <a:pt x="402" y="305"/>
                  </a:lnTo>
                  <a:lnTo>
                    <a:pt x="387" y="347"/>
                  </a:lnTo>
                  <a:lnTo>
                    <a:pt x="364" y="385"/>
                  </a:lnTo>
                  <a:lnTo>
                    <a:pt x="336" y="416"/>
                  </a:lnTo>
                  <a:lnTo>
                    <a:pt x="304" y="442"/>
                  </a:lnTo>
                  <a:lnTo>
                    <a:pt x="267" y="459"/>
                  </a:lnTo>
                  <a:lnTo>
                    <a:pt x="227" y="469"/>
                  </a:lnTo>
                  <a:lnTo>
                    <a:pt x="205" y="470"/>
                  </a:lnTo>
                  <a:lnTo>
                    <a:pt x="185" y="469"/>
                  </a:lnTo>
                  <a:lnTo>
                    <a:pt x="144" y="459"/>
                  </a:lnTo>
                  <a:lnTo>
                    <a:pt x="107" y="442"/>
                  </a:lnTo>
                  <a:lnTo>
                    <a:pt x="74" y="416"/>
                  </a:lnTo>
                  <a:lnTo>
                    <a:pt x="46" y="385"/>
                  </a:lnTo>
                  <a:lnTo>
                    <a:pt x="24" y="347"/>
                  </a:lnTo>
                  <a:lnTo>
                    <a:pt x="8" y="305"/>
                  </a:lnTo>
                  <a:lnTo>
                    <a:pt x="1" y="259"/>
                  </a:lnTo>
                  <a:lnTo>
                    <a:pt x="0" y="235"/>
                  </a:lnTo>
                  <a:lnTo>
                    <a:pt x="1" y="210"/>
                  </a:lnTo>
                  <a:lnTo>
                    <a:pt x="8" y="165"/>
                  </a:lnTo>
                  <a:lnTo>
                    <a:pt x="24" y="123"/>
                  </a:lnTo>
                  <a:lnTo>
                    <a:pt x="46" y="85"/>
                  </a:lnTo>
                  <a:lnTo>
                    <a:pt x="74" y="53"/>
                  </a:lnTo>
                  <a:lnTo>
                    <a:pt x="107" y="28"/>
                  </a:lnTo>
                  <a:lnTo>
                    <a:pt x="144" y="10"/>
                  </a:lnTo>
                  <a:lnTo>
                    <a:pt x="185" y="0"/>
                  </a:lnTo>
                  <a:lnTo>
                    <a:pt x="205" y="0"/>
                  </a:lnTo>
                  <a:lnTo>
                    <a:pt x="227" y="0"/>
                  </a:lnTo>
                  <a:lnTo>
                    <a:pt x="267" y="10"/>
                  </a:lnTo>
                  <a:lnTo>
                    <a:pt x="304" y="28"/>
                  </a:lnTo>
                  <a:lnTo>
                    <a:pt x="336" y="53"/>
                  </a:lnTo>
                  <a:lnTo>
                    <a:pt x="364" y="85"/>
                  </a:lnTo>
                  <a:lnTo>
                    <a:pt x="387" y="123"/>
                  </a:lnTo>
                  <a:lnTo>
                    <a:pt x="402" y="165"/>
                  </a:lnTo>
                  <a:lnTo>
                    <a:pt x="411" y="210"/>
                  </a:lnTo>
                  <a:lnTo>
                    <a:pt x="411" y="23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35"/>
            <p:cNvSpPr>
              <a:spLocks/>
            </p:cNvSpPr>
            <p:nvPr/>
          </p:nvSpPr>
          <p:spPr bwMode="auto">
            <a:xfrm>
              <a:off x="3843" y="3057"/>
              <a:ext cx="409" cy="464"/>
            </a:xfrm>
            <a:custGeom>
              <a:avLst/>
              <a:gdLst>
                <a:gd name="T0" fmla="*/ 1636 w 1637"/>
                <a:gd name="T1" fmla="*/ 567 h 1857"/>
                <a:gd name="T2" fmla="*/ 1618 w 1637"/>
                <a:gd name="T3" fmla="*/ 444 h 1857"/>
                <a:gd name="T4" fmla="*/ 1576 w 1637"/>
                <a:gd name="T5" fmla="*/ 333 h 1857"/>
                <a:gd name="T6" fmla="*/ 1508 w 1637"/>
                <a:gd name="T7" fmla="*/ 234 h 1857"/>
                <a:gd name="T8" fmla="*/ 1413 w 1637"/>
                <a:gd name="T9" fmla="*/ 150 h 1857"/>
                <a:gd name="T10" fmla="*/ 1293 w 1637"/>
                <a:gd name="T11" fmla="*/ 83 h 1857"/>
                <a:gd name="T12" fmla="*/ 1146 w 1637"/>
                <a:gd name="T13" fmla="*/ 35 h 1857"/>
                <a:gd name="T14" fmla="*/ 969 w 1637"/>
                <a:gd name="T15" fmla="*/ 5 h 1857"/>
                <a:gd name="T16" fmla="*/ 819 w 1637"/>
                <a:gd name="T17" fmla="*/ 0 h 1857"/>
                <a:gd name="T18" fmla="*/ 668 w 1637"/>
                <a:gd name="T19" fmla="*/ 5 h 1857"/>
                <a:gd name="T20" fmla="*/ 492 w 1637"/>
                <a:gd name="T21" fmla="*/ 35 h 1857"/>
                <a:gd name="T22" fmla="*/ 344 w 1637"/>
                <a:gd name="T23" fmla="*/ 83 h 1857"/>
                <a:gd name="T24" fmla="*/ 224 w 1637"/>
                <a:gd name="T25" fmla="*/ 150 h 1857"/>
                <a:gd name="T26" fmla="*/ 130 w 1637"/>
                <a:gd name="T27" fmla="*/ 234 h 1857"/>
                <a:gd name="T28" fmla="*/ 61 w 1637"/>
                <a:gd name="T29" fmla="*/ 333 h 1857"/>
                <a:gd name="T30" fmla="*/ 19 w 1637"/>
                <a:gd name="T31" fmla="*/ 444 h 1857"/>
                <a:gd name="T32" fmla="*/ 1 w 1637"/>
                <a:gd name="T33" fmla="*/ 567 h 1857"/>
                <a:gd name="T34" fmla="*/ 0 w 1637"/>
                <a:gd name="T35" fmla="*/ 668 h 1857"/>
                <a:gd name="T36" fmla="*/ 9 w 1637"/>
                <a:gd name="T37" fmla="*/ 992 h 1857"/>
                <a:gd name="T38" fmla="*/ 38 w 1637"/>
                <a:gd name="T39" fmla="*/ 1202 h 1857"/>
                <a:gd name="T40" fmla="*/ 100 w 1637"/>
                <a:gd name="T41" fmla="*/ 1408 h 1857"/>
                <a:gd name="T42" fmla="*/ 205 w 1637"/>
                <a:gd name="T43" fmla="*/ 1594 h 1857"/>
                <a:gd name="T44" fmla="*/ 343 w 1637"/>
                <a:gd name="T45" fmla="*/ 1725 h 1857"/>
                <a:gd name="T46" fmla="*/ 444 w 1637"/>
                <a:gd name="T47" fmla="*/ 1783 h 1857"/>
                <a:gd name="T48" fmla="*/ 563 w 1637"/>
                <a:gd name="T49" fmla="*/ 1827 h 1857"/>
                <a:gd name="T50" fmla="*/ 701 w 1637"/>
                <a:gd name="T51" fmla="*/ 1851 h 1857"/>
                <a:gd name="T52" fmla="*/ 819 w 1637"/>
                <a:gd name="T53" fmla="*/ 1857 h 1857"/>
                <a:gd name="T54" fmla="*/ 936 w 1637"/>
                <a:gd name="T55" fmla="*/ 1851 h 1857"/>
                <a:gd name="T56" fmla="*/ 1075 w 1637"/>
                <a:gd name="T57" fmla="*/ 1827 h 1857"/>
                <a:gd name="T58" fmla="*/ 1193 w 1637"/>
                <a:gd name="T59" fmla="*/ 1783 h 1857"/>
                <a:gd name="T60" fmla="*/ 1294 w 1637"/>
                <a:gd name="T61" fmla="*/ 1725 h 1857"/>
                <a:gd name="T62" fmla="*/ 1432 w 1637"/>
                <a:gd name="T63" fmla="*/ 1594 h 1857"/>
                <a:gd name="T64" fmla="*/ 1538 w 1637"/>
                <a:gd name="T65" fmla="*/ 1408 h 1857"/>
                <a:gd name="T66" fmla="*/ 1600 w 1637"/>
                <a:gd name="T67" fmla="*/ 1202 h 1857"/>
                <a:gd name="T68" fmla="*/ 1629 w 1637"/>
                <a:gd name="T69" fmla="*/ 992 h 1857"/>
                <a:gd name="T70" fmla="*/ 1637 w 1637"/>
                <a:gd name="T71" fmla="*/ 668 h 1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7" h="1857">
                  <a:moveTo>
                    <a:pt x="1636" y="599"/>
                  </a:moveTo>
                  <a:lnTo>
                    <a:pt x="1636" y="567"/>
                  </a:lnTo>
                  <a:lnTo>
                    <a:pt x="1630" y="504"/>
                  </a:lnTo>
                  <a:lnTo>
                    <a:pt x="1618" y="444"/>
                  </a:lnTo>
                  <a:lnTo>
                    <a:pt x="1600" y="387"/>
                  </a:lnTo>
                  <a:lnTo>
                    <a:pt x="1576" y="333"/>
                  </a:lnTo>
                  <a:lnTo>
                    <a:pt x="1545" y="281"/>
                  </a:lnTo>
                  <a:lnTo>
                    <a:pt x="1508" y="234"/>
                  </a:lnTo>
                  <a:lnTo>
                    <a:pt x="1464" y="190"/>
                  </a:lnTo>
                  <a:lnTo>
                    <a:pt x="1413" y="150"/>
                  </a:lnTo>
                  <a:lnTo>
                    <a:pt x="1356" y="114"/>
                  </a:lnTo>
                  <a:lnTo>
                    <a:pt x="1293" y="83"/>
                  </a:lnTo>
                  <a:lnTo>
                    <a:pt x="1223" y="56"/>
                  </a:lnTo>
                  <a:lnTo>
                    <a:pt x="1146" y="35"/>
                  </a:lnTo>
                  <a:lnTo>
                    <a:pt x="1061" y="17"/>
                  </a:lnTo>
                  <a:lnTo>
                    <a:pt x="969" y="5"/>
                  </a:lnTo>
                  <a:lnTo>
                    <a:pt x="871" y="0"/>
                  </a:lnTo>
                  <a:lnTo>
                    <a:pt x="819" y="0"/>
                  </a:lnTo>
                  <a:lnTo>
                    <a:pt x="766" y="0"/>
                  </a:lnTo>
                  <a:lnTo>
                    <a:pt x="668" y="5"/>
                  </a:lnTo>
                  <a:lnTo>
                    <a:pt x="577" y="17"/>
                  </a:lnTo>
                  <a:lnTo>
                    <a:pt x="492" y="35"/>
                  </a:lnTo>
                  <a:lnTo>
                    <a:pt x="414" y="56"/>
                  </a:lnTo>
                  <a:lnTo>
                    <a:pt x="344" y="83"/>
                  </a:lnTo>
                  <a:lnTo>
                    <a:pt x="281" y="114"/>
                  </a:lnTo>
                  <a:lnTo>
                    <a:pt x="224" y="150"/>
                  </a:lnTo>
                  <a:lnTo>
                    <a:pt x="173" y="190"/>
                  </a:lnTo>
                  <a:lnTo>
                    <a:pt x="130" y="234"/>
                  </a:lnTo>
                  <a:lnTo>
                    <a:pt x="93" y="281"/>
                  </a:lnTo>
                  <a:lnTo>
                    <a:pt x="61" y="333"/>
                  </a:lnTo>
                  <a:lnTo>
                    <a:pt x="38" y="387"/>
                  </a:lnTo>
                  <a:lnTo>
                    <a:pt x="19" y="444"/>
                  </a:lnTo>
                  <a:lnTo>
                    <a:pt x="8" y="504"/>
                  </a:lnTo>
                  <a:lnTo>
                    <a:pt x="1" y="567"/>
                  </a:lnTo>
                  <a:lnTo>
                    <a:pt x="1" y="599"/>
                  </a:lnTo>
                  <a:lnTo>
                    <a:pt x="0" y="668"/>
                  </a:lnTo>
                  <a:lnTo>
                    <a:pt x="1" y="842"/>
                  </a:lnTo>
                  <a:lnTo>
                    <a:pt x="9" y="992"/>
                  </a:lnTo>
                  <a:lnTo>
                    <a:pt x="20" y="1096"/>
                  </a:lnTo>
                  <a:lnTo>
                    <a:pt x="38" y="1202"/>
                  </a:lnTo>
                  <a:lnTo>
                    <a:pt x="64" y="1306"/>
                  </a:lnTo>
                  <a:lnTo>
                    <a:pt x="100" y="1408"/>
                  </a:lnTo>
                  <a:lnTo>
                    <a:pt x="146" y="1505"/>
                  </a:lnTo>
                  <a:lnTo>
                    <a:pt x="205" y="1594"/>
                  </a:lnTo>
                  <a:lnTo>
                    <a:pt x="279" y="1674"/>
                  </a:lnTo>
                  <a:lnTo>
                    <a:pt x="343" y="1725"/>
                  </a:lnTo>
                  <a:lnTo>
                    <a:pt x="392" y="1757"/>
                  </a:lnTo>
                  <a:lnTo>
                    <a:pt x="444" y="1783"/>
                  </a:lnTo>
                  <a:lnTo>
                    <a:pt x="501" y="1807"/>
                  </a:lnTo>
                  <a:lnTo>
                    <a:pt x="563" y="1827"/>
                  </a:lnTo>
                  <a:lnTo>
                    <a:pt x="629" y="1841"/>
                  </a:lnTo>
                  <a:lnTo>
                    <a:pt x="701" y="1851"/>
                  </a:lnTo>
                  <a:lnTo>
                    <a:pt x="778" y="1857"/>
                  </a:lnTo>
                  <a:lnTo>
                    <a:pt x="819" y="1857"/>
                  </a:lnTo>
                  <a:lnTo>
                    <a:pt x="859" y="1857"/>
                  </a:lnTo>
                  <a:lnTo>
                    <a:pt x="936" y="1851"/>
                  </a:lnTo>
                  <a:lnTo>
                    <a:pt x="1008" y="1841"/>
                  </a:lnTo>
                  <a:lnTo>
                    <a:pt x="1075" y="1827"/>
                  </a:lnTo>
                  <a:lnTo>
                    <a:pt x="1136" y="1807"/>
                  </a:lnTo>
                  <a:lnTo>
                    <a:pt x="1193" y="1783"/>
                  </a:lnTo>
                  <a:lnTo>
                    <a:pt x="1246" y="1757"/>
                  </a:lnTo>
                  <a:lnTo>
                    <a:pt x="1294" y="1725"/>
                  </a:lnTo>
                  <a:lnTo>
                    <a:pt x="1360" y="1674"/>
                  </a:lnTo>
                  <a:lnTo>
                    <a:pt x="1432" y="1594"/>
                  </a:lnTo>
                  <a:lnTo>
                    <a:pt x="1491" y="1505"/>
                  </a:lnTo>
                  <a:lnTo>
                    <a:pt x="1538" y="1408"/>
                  </a:lnTo>
                  <a:lnTo>
                    <a:pt x="1574" y="1306"/>
                  </a:lnTo>
                  <a:lnTo>
                    <a:pt x="1600" y="1202"/>
                  </a:lnTo>
                  <a:lnTo>
                    <a:pt x="1618" y="1096"/>
                  </a:lnTo>
                  <a:lnTo>
                    <a:pt x="1629" y="992"/>
                  </a:lnTo>
                  <a:lnTo>
                    <a:pt x="1637" y="842"/>
                  </a:lnTo>
                  <a:lnTo>
                    <a:pt x="1637" y="668"/>
                  </a:lnTo>
                  <a:lnTo>
                    <a:pt x="1636" y="599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36"/>
            <p:cNvSpPr>
              <a:spLocks/>
            </p:cNvSpPr>
            <p:nvPr/>
          </p:nvSpPr>
          <p:spPr bwMode="auto">
            <a:xfrm>
              <a:off x="3926" y="3281"/>
              <a:ext cx="44" cy="48"/>
            </a:xfrm>
            <a:custGeom>
              <a:avLst/>
              <a:gdLst>
                <a:gd name="T0" fmla="*/ 178 w 178"/>
                <a:gd name="T1" fmla="*/ 98 h 195"/>
                <a:gd name="T2" fmla="*/ 177 w 178"/>
                <a:gd name="T3" fmla="*/ 117 h 195"/>
                <a:gd name="T4" fmla="*/ 163 w 178"/>
                <a:gd name="T5" fmla="*/ 152 h 195"/>
                <a:gd name="T6" fmla="*/ 139 w 178"/>
                <a:gd name="T7" fmla="*/ 179 h 195"/>
                <a:gd name="T8" fmla="*/ 107 w 178"/>
                <a:gd name="T9" fmla="*/ 193 h 195"/>
                <a:gd name="T10" fmla="*/ 90 w 178"/>
                <a:gd name="T11" fmla="*/ 195 h 195"/>
                <a:gd name="T12" fmla="*/ 71 w 178"/>
                <a:gd name="T13" fmla="*/ 193 h 195"/>
                <a:gd name="T14" fmla="*/ 39 w 178"/>
                <a:gd name="T15" fmla="*/ 179 h 195"/>
                <a:gd name="T16" fmla="*/ 15 w 178"/>
                <a:gd name="T17" fmla="*/ 152 h 195"/>
                <a:gd name="T18" fmla="*/ 3 w 178"/>
                <a:gd name="T19" fmla="*/ 117 h 195"/>
                <a:gd name="T20" fmla="*/ 0 w 178"/>
                <a:gd name="T21" fmla="*/ 98 h 195"/>
                <a:gd name="T22" fmla="*/ 3 w 178"/>
                <a:gd name="T23" fmla="*/ 77 h 195"/>
                <a:gd name="T24" fmla="*/ 15 w 178"/>
                <a:gd name="T25" fmla="*/ 43 h 195"/>
                <a:gd name="T26" fmla="*/ 39 w 178"/>
                <a:gd name="T27" fmla="*/ 16 h 195"/>
                <a:gd name="T28" fmla="*/ 71 w 178"/>
                <a:gd name="T29" fmla="*/ 2 h 195"/>
                <a:gd name="T30" fmla="*/ 90 w 178"/>
                <a:gd name="T31" fmla="*/ 0 h 195"/>
                <a:gd name="T32" fmla="*/ 107 w 178"/>
                <a:gd name="T33" fmla="*/ 2 h 195"/>
                <a:gd name="T34" fmla="*/ 139 w 178"/>
                <a:gd name="T35" fmla="*/ 16 h 195"/>
                <a:gd name="T36" fmla="*/ 163 w 178"/>
                <a:gd name="T37" fmla="*/ 43 h 195"/>
                <a:gd name="T38" fmla="*/ 177 w 178"/>
                <a:gd name="T39" fmla="*/ 77 h 195"/>
                <a:gd name="T40" fmla="*/ 178 w 178"/>
                <a:gd name="T41" fmla="*/ 9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8" h="195">
                  <a:moveTo>
                    <a:pt x="178" y="98"/>
                  </a:moveTo>
                  <a:lnTo>
                    <a:pt x="177" y="117"/>
                  </a:lnTo>
                  <a:lnTo>
                    <a:pt x="163" y="152"/>
                  </a:lnTo>
                  <a:lnTo>
                    <a:pt x="139" y="179"/>
                  </a:lnTo>
                  <a:lnTo>
                    <a:pt x="107" y="193"/>
                  </a:lnTo>
                  <a:lnTo>
                    <a:pt x="90" y="195"/>
                  </a:lnTo>
                  <a:lnTo>
                    <a:pt x="71" y="193"/>
                  </a:lnTo>
                  <a:lnTo>
                    <a:pt x="39" y="179"/>
                  </a:lnTo>
                  <a:lnTo>
                    <a:pt x="15" y="152"/>
                  </a:lnTo>
                  <a:lnTo>
                    <a:pt x="3" y="117"/>
                  </a:lnTo>
                  <a:lnTo>
                    <a:pt x="0" y="98"/>
                  </a:lnTo>
                  <a:lnTo>
                    <a:pt x="3" y="77"/>
                  </a:lnTo>
                  <a:lnTo>
                    <a:pt x="15" y="43"/>
                  </a:lnTo>
                  <a:lnTo>
                    <a:pt x="39" y="16"/>
                  </a:lnTo>
                  <a:lnTo>
                    <a:pt x="71" y="2"/>
                  </a:lnTo>
                  <a:lnTo>
                    <a:pt x="90" y="0"/>
                  </a:lnTo>
                  <a:lnTo>
                    <a:pt x="107" y="2"/>
                  </a:lnTo>
                  <a:lnTo>
                    <a:pt x="139" y="16"/>
                  </a:lnTo>
                  <a:lnTo>
                    <a:pt x="163" y="43"/>
                  </a:lnTo>
                  <a:lnTo>
                    <a:pt x="177" y="77"/>
                  </a:lnTo>
                  <a:lnTo>
                    <a:pt x="178" y="98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37"/>
            <p:cNvSpPr>
              <a:spLocks/>
            </p:cNvSpPr>
            <p:nvPr/>
          </p:nvSpPr>
          <p:spPr bwMode="auto">
            <a:xfrm>
              <a:off x="3932" y="3288"/>
              <a:ext cx="13" cy="13"/>
            </a:xfrm>
            <a:custGeom>
              <a:avLst/>
              <a:gdLst>
                <a:gd name="T0" fmla="*/ 53 w 53"/>
                <a:gd name="T1" fmla="*/ 27 h 53"/>
                <a:gd name="T2" fmla="*/ 52 w 53"/>
                <a:gd name="T3" fmla="*/ 38 h 53"/>
                <a:gd name="T4" fmla="*/ 38 w 53"/>
                <a:gd name="T5" fmla="*/ 52 h 53"/>
                <a:gd name="T6" fmla="*/ 27 w 53"/>
                <a:gd name="T7" fmla="*/ 53 h 53"/>
                <a:gd name="T8" fmla="*/ 16 w 53"/>
                <a:gd name="T9" fmla="*/ 52 h 53"/>
                <a:gd name="T10" fmla="*/ 2 w 53"/>
                <a:gd name="T11" fmla="*/ 38 h 53"/>
                <a:gd name="T12" fmla="*/ 0 w 53"/>
                <a:gd name="T13" fmla="*/ 27 h 53"/>
                <a:gd name="T14" fmla="*/ 2 w 53"/>
                <a:gd name="T15" fmla="*/ 16 h 53"/>
                <a:gd name="T16" fmla="*/ 16 w 53"/>
                <a:gd name="T17" fmla="*/ 2 h 53"/>
                <a:gd name="T18" fmla="*/ 27 w 53"/>
                <a:gd name="T19" fmla="*/ 0 h 53"/>
                <a:gd name="T20" fmla="*/ 38 w 53"/>
                <a:gd name="T21" fmla="*/ 2 h 53"/>
                <a:gd name="T22" fmla="*/ 52 w 53"/>
                <a:gd name="T23" fmla="*/ 16 h 53"/>
                <a:gd name="T24" fmla="*/ 53 w 53"/>
                <a:gd name="T2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3">
                  <a:moveTo>
                    <a:pt x="53" y="27"/>
                  </a:moveTo>
                  <a:lnTo>
                    <a:pt x="52" y="38"/>
                  </a:lnTo>
                  <a:lnTo>
                    <a:pt x="38" y="52"/>
                  </a:lnTo>
                  <a:lnTo>
                    <a:pt x="27" y="53"/>
                  </a:lnTo>
                  <a:lnTo>
                    <a:pt x="16" y="52"/>
                  </a:lnTo>
                  <a:lnTo>
                    <a:pt x="2" y="38"/>
                  </a:lnTo>
                  <a:lnTo>
                    <a:pt x="0" y="27"/>
                  </a:lnTo>
                  <a:lnTo>
                    <a:pt x="2" y="16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38" y="2"/>
                  </a:lnTo>
                  <a:lnTo>
                    <a:pt x="52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38"/>
            <p:cNvSpPr>
              <a:spLocks/>
            </p:cNvSpPr>
            <p:nvPr/>
          </p:nvSpPr>
          <p:spPr bwMode="auto">
            <a:xfrm>
              <a:off x="3911" y="3231"/>
              <a:ext cx="72" cy="24"/>
            </a:xfrm>
            <a:custGeom>
              <a:avLst/>
              <a:gdLst>
                <a:gd name="T0" fmla="*/ 9 w 289"/>
                <a:gd name="T1" fmla="*/ 88 h 97"/>
                <a:gd name="T2" fmla="*/ 17 w 289"/>
                <a:gd name="T3" fmla="*/ 90 h 97"/>
                <a:gd name="T4" fmla="*/ 36 w 289"/>
                <a:gd name="T5" fmla="*/ 90 h 97"/>
                <a:gd name="T6" fmla="*/ 69 w 289"/>
                <a:gd name="T7" fmla="*/ 81 h 97"/>
                <a:gd name="T8" fmla="*/ 131 w 289"/>
                <a:gd name="T9" fmla="*/ 70 h 97"/>
                <a:gd name="T10" fmla="*/ 194 w 289"/>
                <a:gd name="T11" fmla="*/ 73 h 97"/>
                <a:gd name="T12" fmla="*/ 243 w 289"/>
                <a:gd name="T13" fmla="*/ 85 h 97"/>
                <a:gd name="T14" fmla="*/ 272 w 289"/>
                <a:gd name="T15" fmla="*/ 95 h 97"/>
                <a:gd name="T16" fmla="*/ 276 w 289"/>
                <a:gd name="T17" fmla="*/ 97 h 97"/>
                <a:gd name="T18" fmla="*/ 285 w 289"/>
                <a:gd name="T19" fmla="*/ 91 h 97"/>
                <a:gd name="T20" fmla="*/ 289 w 289"/>
                <a:gd name="T21" fmla="*/ 78 h 97"/>
                <a:gd name="T22" fmla="*/ 288 w 289"/>
                <a:gd name="T23" fmla="*/ 61 h 97"/>
                <a:gd name="T24" fmla="*/ 279 w 289"/>
                <a:gd name="T25" fmla="*/ 42 h 97"/>
                <a:gd name="T26" fmla="*/ 258 w 289"/>
                <a:gd name="T27" fmla="*/ 23 h 97"/>
                <a:gd name="T28" fmla="*/ 227 w 289"/>
                <a:gd name="T29" fmla="*/ 8 h 97"/>
                <a:gd name="T30" fmla="*/ 181 w 289"/>
                <a:gd name="T31" fmla="*/ 0 h 97"/>
                <a:gd name="T32" fmla="*/ 152 w 289"/>
                <a:gd name="T33" fmla="*/ 0 h 97"/>
                <a:gd name="T34" fmla="*/ 126 w 289"/>
                <a:gd name="T35" fmla="*/ 0 h 97"/>
                <a:gd name="T36" fmla="*/ 83 w 289"/>
                <a:gd name="T37" fmla="*/ 6 h 97"/>
                <a:gd name="T38" fmla="*/ 50 w 289"/>
                <a:gd name="T39" fmla="*/ 18 h 97"/>
                <a:gd name="T40" fmla="*/ 26 w 289"/>
                <a:gd name="T41" fmla="*/ 32 h 97"/>
                <a:gd name="T42" fmla="*/ 10 w 289"/>
                <a:gd name="T43" fmla="*/ 48 h 97"/>
                <a:gd name="T44" fmla="*/ 1 w 289"/>
                <a:gd name="T45" fmla="*/ 63 h 97"/>
                <a:gd name="T46" fmla="*/ 0 w 289"/>
                <a:gd name="T47" fmla="*/ 76 h 97"/>
                <a:gd name="T48" fmla="*/ 4 w 289"/>
                <a:gd name="T49" fmla="*/ 86 h 97"/>
                <a:gd name="T50" fmla="*/ 9 w 289"/>
                <a:gd name="T51" fmla="*/ 8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9" h="97">
                  <a:moveTo>
                    <a:pt x="9" y="88"/>
                  </a:moveTo>
                  <a:lnTo>
                    <a:pt x="17" y="90"/>
                  </a:lnTo>
                  <a:lnTo>
                    <a:pt x="36" y="90"/>
                  </a:lnTo>
                  <a:lnTo>
                    <a:pt x="69" y="81"/>
                  </a:lnTo>
                  <a:lnTo>
                    <a:pt x="131" y="70"/>
                  </a:lnTo>
                  <a:lnTo>
                    <a:pt x="194" y="73"/>
                  </a:lnTo>
                  <a:lnTo>
                    <a:pt x="243" y="85"/>
                  </a:lnTo>
                  <a:lnTo>
                    <a:pt x="272" y="95"/>
                  </a:lnTo>
                  <a:lnTo>
                    <a:pt x="276" y="97"/>
                  </a:lnTo>
                  <a:lnTo>
                    <a:pt x="285" y="91"/>
                  </a:lnTo>
                  <a:lnTo>
                    <a:pt x="289" y="78"/>
                  </a:lnTo>
                  <a:lnTo>
                    <a:pt x="288" y="61"/>
                  </a:lnTo>
                  <a:lnTo>
                    <a:pt x="279" y="42"/>
                  </a:lnTo>
                  <a:lnTo>
                    <a:pt x="258" y="23"/>
                  </a:lnTo>
                  <a:lnTo>
                    <a:pt x="227" y="8"/>
                  </a:lnTo>
                  <a:lnTo>
                    <a:pt x="181" y="0"/>
                  </a:lnTo>
                  <a:lnTo>
                    <a:pt x="152" y="0"/>
                  </a:lnTo>
                  <a:lnTo>
                    <a:pt x="126" y="0"/>
                  </a:lnTo>
                  <a:lnTo>
                    <a:pt x="83" y="6"/>
                  </a:lnTo>
                  <a:lnTo>
                    <a:pt x="50" y="18"/>
                  </a:lnTo>
                  <a:lnTo>
                    <a:pt x="26" y="32"/>
                  </a:lnTo>
                  <a:lnTo>
                    <a:pt x="10" y="48"/>
                  </a:lnTo>
                  <a:lnTo>
                    <a:pt x="1" y="63"/>
                  </a:lnTo>
                  <a:lnTo>
                    <a:pt x="0" y="76"/>
                  </a:lnTo>
                  <a:lnTo>
                    <a:pt x="4" y="86"/>
                  </a:lnTo>
                  <a:lnTo>
                    <a:pt x="9" y="88"/>
                  </a:lnTo>
                  <a:close/>
                </a:path>
              </a:pathLst>
            </a:custGeom>
            <a:solidFill>
              <a:srgbClr val="684B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39"/>
            <p:cNvSpPr>
              <a:spLocks/>
            </p:cNvSpPr>
            <p:nvPr/>
          </p:nvSpPr>
          <p:spPr bwMode="auto">
            <a:xfrm>
              <a:off x="4128" y="3281"/>
              <a:ext cx="44" cy="48"/>
            </a:xfrm>
            <a:custGeom>
              <a:avLst/>
              <a:gdLst>
                <a:gd name="T0" fmla="*/ 178 w 178"/>
                <a:gd name="T1" fmla="*/ 98 h 195"/>
                <a:gd name="T2" fmla="*/ 177 w 178"/>
                <a:gd name="T3" fmla="*/ 117 h 195"/>
                <a:gd name="T4" fmla="*/ 163 w 178"/>
                <a:gd name="T5" fmla="*/ 152 h 195"/>
                <a:gd name="T6" fmla="*/ 139 w 178"/>
                <a:gd name="T7" fmla="*/ 179 h 195"/>
                <a:gd name="T8" fmla="*/ 107 w 178"/>
                <a:gd name="T9" fmla="*/ 193 h 195"/>
                <a:gd name="T10" fmla="*/ 89 w 178"/>
                <a:gd name="T11" fmla="*/ 195 h 195"/>
                <a:gd name="T12" fmla="*/ 71 w 178"/>
                <a:gd name="T13" fmla="*/ 193 h 195"/>
                <a:gd name="T14" fmla="*/ 39 w 178"/>
                <a:gd name="T15" fmla="*/ 179 h 195"/>
                <a:gd name="T16" fmla="*/ 15 w 178"/>
                <a:gd name="T17" fmla="*/ 152 h 195"/>
                <a:gd name="T18" fmla="*/ 1 w 178"/>
                <a:gd name="T19" fmla="*/ 117 h 195"/>
                <a:gd name="T20" fmla="*/ 0 w 178"/>
                <a:gd name="T21" fmla="*/ 98 h 195"/>
                <a:gd name="T22" fmla="*/ 1 w 178"/>
                <a:gd name="T23" fmla="*/ 77 h 195"/>
                <a:gd name="T24" fmla="*/ 15 w 178"/>
                <a:gd name="T25" fmla="*/ 43 h 195"/>
                <a:gd name="T26" fmla="*/ 39 w 178"/>
                <a:gd name="T27" fmla="*/ 16 h 195"/>
                <a:gd name="T28" fmla="*/ 71 w 178"/>
                <a:gd name="T29" fmla="*/ 2 h 195"/>
                <a:gd name="T30" fmla="*/ 89 w 178"/>
                <a:gd name="T31" fmla="*/ 0 h 195"/>
                <a:gd name="T32" fmla="*/ 107 w 178"/>
                <a:gd name="T33" fmla="*/ 2 h 195"/>
                <a:gd name="T34" fmla="*/ 139 w 178"/>
                <a:gd name="T35" fmla="*/ 16 h 195"/>
                <a:gd name="T36" fmla="*/ 163 w 178"/>
                <a:gd name="T37" fmla="*/ 43 h 195"/>
                <a:gd name="T38" fmla="*/ 177 w 178"/>
                <a:gd name="T39" fmla="*/ 77 h 195"/>
                <a:gd name="T40" fmla="*/ 178 w 178"/>
                <a:gd name="T41" fmla="*/ 9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8" h="195">
                  <a:moveTo>
                    <a:pt x="178" y="98"/>
                  </a:moveTo>
                  <a:lnTo>
                    <a:pt x="177" y="117"/>
                  </a:lnTo>
                  <a:lnTo>
                    <a:pt x="163" y="152"/>
                  </a:lnTo>
                  <a:lnTo>
                    <a:pt x="139" y="179"/>
                  </a:lnTo>
                  <a:lnTo>
                    <a:pt x="107" y="193"/>
                  </a:lnTo>
                  <a:lnTo>
                    <a:pt x="89" y="195"/>
                  </a:lnTo>
                  <a:lnTo>
                    <a:pt x="71" y="193"/>
                  </a:lnTo>
                  <a:lnTo>
                    <a:pt x="39" y="179"/>
                  </a:lnTo>
                  <a:lnTo>
                    <a:pt x="15" y="152"/>
                  </a:lnTo>
                  <a:lnTo>
                    <a:pt x="1" y="117"/>
                  </a:lnTo>
                  <a:lnTo>
                    <a:pt x="0" y="98"/>
                  </a:lnTo>
                  <a:lnTo>
                    <a:pt x="1" y="77"/>
                  </a:lnTo>
                  <a:lnTo>
                    <a:pt x="15" y="43"/>
                  </a:lnTo>
                  <a:lnTo>
                    <a:pt x="39" y="16"/>
                  </a:lnTo>
                  <a:lnTo>
                    <a:pt x="71" y="2"/>
                  </a:lnTo>
                  <a:lnTo>
                    <a:pt x="89" y="0"/>
                  </a:lnTo>
                  <a:lnTo>
                    <a:pt x="107" y="2"/>
                  </a:lnTo>
                  <a:lnTo>
                    <a:pt x="139" y="16"/>
                  </a:lnTo>
                  <a:lnTo>
                    <a:pt x="163" y="43"/>
                  </a:lnTo>
                  <a:lnTo>
                    <a:pt x="177" y="77"/>
                  </a:lnTo>
                  <a:lnTo>
                    <a:pt x="178" y="98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0"/>
            <p:cNvSpPr>
              <a:spLocks/>
            </p:cNvSpPr>
            <p:nvPr/>
          </p:nvSpPr>
          <p:spPr bwMode="auto">
            <a:xfrm>
              <a:off x="4134" y="3288"/>
              <a:ext cx="13" cy="13"/>
            </a:xfrm>
            <a:custGeom>
              <a:avLst/>
              <a:gdLst>
                <a:gd name="T0" fmla="*/ 53 w 53"/>
                <a:gd name="T1" fmla="*/ 27 h 53"/>
                <a:gd name="T2" fmla="*/ 51 w 53"/>
                <a:gd name="T3" fmla="*/ 38 h 53"/>
                <a:gd name="T4" fmla="*/ 37 w 53"/>
                <a:gd name="T5" fmla="*/ 52 h 53"/>
                <a:gd name="T6" fmla="*/ 27 w 53"/>
                <a:gd name="T7" fmla="*/ 53 h 53"/>
                <a:gd name="T8" fmla="*/ 16 w 53"/>
                <a:gd name="T9" fmla="*/ 52 h 53"/>
                <a:gd name="T10" fmla="*/ 1 w 53"/>
                <a:gd name="T11" fmla="*/ 38 h 53"/>
                <a:gd name="T12" fmla="*/ 0 w 53"/>
                <a:gd name="T13" fmla="*/ 27 h 53"/>
                <a:gd name="T14" fmla="*/ 1 w 53"/>
                <a:gd name="T15" fmla="*/ 16 h 53"/>
                <a:gd name="T16" fmla="*/ 16 w 53"/>
                <a:gd name="T17" fmla="*/ 2 h 53"/>
                <a:gd name="T18" fmla="*/ 27 w 53"/>
                <a:gd name="T19" fmla="*/ 0 h 53"/>
                <a:gd name="T20" fmla="*/ 37 w 53"/>
                <a:gd name="T21" fmla="*/ 2 h 53"/>
                <a:gd name="T22" fmla="*/ 51 w 53"/>
                <a:gd name="T23" fmla="*/ 16 h 53"/>
                <a:gd name="T24" fmla="*/ 53 w 53"/>
                <a:gd name="T2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3">
                  <a:moveTo>
                    <a:pt x="53" y="27"/>
                  </a:moveTo>
                  <a:lnTo>
                    <a:pt x="51" y="38"/>
                  </a:lnTo>
                  <a:lnTo>
                    <a:pt x="37" y="52"/>
                  </a:lnTo>
                  <a:lnTo>
                    <a:pt x="27" y="53"/>
                  </a:lnTo>
                  <a:lnTo>
                    <a:pt x="16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37" y="2"/>
                  </a:lnTo>
                  <a:lnTo>
                    <a:pt x="51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1"/>
            <p:cNvSpPr>
              <a:spLocks/>
            </p:cNvSpPr>
            <p:nvPr/>
          </p:nvSpPr>
          <p:spPr bwMode="auto">
            <a:xfrm>
              <a:off x="4112" y="3231"/>
              <a:ext cx="73" cy="24"/>
            </a:xfrm>
            <a:custGeom>
              <a:avLst/>
              <a:gdLst>
                <a:gd name="T0" fmla="*/ 281 w 289"/>
                <a:gd name="T1" fmla="*/ 88 h 97"/>
                <a:gd name="T2" fmla="*/ 273 w 289"/>
                <a:gd name="T3" fmla="*/ 90 h 97"/>
                <a:gd name="T4" fmla="*/ 254 w 289"/>
                <a:gd name="T5" fmla="*/ 90 h 97"/>
                <a:gd name="T6" fmla="*/ 220 w 289"/>
                <a:gd name="T7" fmla="*/ 81 h 97"/>
                <a:gd name="T8" fmla="*/ 158 w 289"/>
                <a:gd name="T9" fmla="*/ 70 h 97"/>
                <a:gd name="T10" fmla="*/ 96 w 289"/>
                <a:gd name="T11" fmla="*/ 73 h 97"/>
                <a:gd name="T12" fmla="*/ 46 w 289"/>
                <a:gd name="T13" fmla="*/ 85 h 97"/>
                <a:gd name="T14" fmla="*/ 18 w 289"/>
                <a:gd name="T15" fmla="*/ 95 h 97"/>
                <a:gd name="T16" fmla="*/ 13 w 289"/>
                <a:gd name="T17" fmla="*/ 97 h 97"/>
                <a:gd name="T18" fmla="*/ 4 w 289"/>
                <a:gd name="T19" fmla="*/ 91 h 97"/>
                <a:gd name="T20" fmla="*/ 0 w 289"/>
                <a:gd name="T21" fmla="*/ 78 h 97"/>
                <a:gd name="T22" fmla="*/ 1 w 289"/>
                <a:gd name="T23" fmla="*/ 61 h 97"/>
                <a:gd name="T24" fmla="*/ 11 w 289"/>
                <a:gd name="T25" fmla="*/ 42 h 97"/>
                <a:gd name="T26" fmla="*/ 31 w 289"/>
                <a:gd name="T27" fmla="*/ 23 h 97"/>
                <a:gd name="T28" fmla="*/ 62 w 289"/>
                <a:gd name="T29" fmla="*/ 8 h 97"/>
                <a:gd name="T30" fmla="*/ 108 w 289"/>
                <a:gd name="T31" fmla="*/ 0 h 97"/>
                <a:gd name="T32" fmla="*/ 138 w 289"/>
                <a:gd name="T33" fmla="*/ 0 h 97"/>
                <a:gd name="T34" fmla="*/ 163 w 289"/>
                <a:gd name="T35" fmla="*/ 0 h 97"/>
                <a:gd name="T36" fmla="*/ 206 w 289"/>
                <a:gd name="T37" fmla="*/ 6 h 97"/>
                <a:gd name="T38" fmla="*/ 240 w 289"/>
                <a:gd name="T39" fmla="*/ 18 h 97"/>
                <a:gd name="T40" fmla="*/ 263 w 289"/>
                <a:gd name="T41" fmla="*/ 32 h 97"/>
                <a:gd name="T42" fmla="*/ 280 w 289"/>
                <a:gd name="T43" fmla="*/ 48 h 97"/>
                <a:gd name="T44" fmla="*/ 288 w 289"/>
                <a:gd name="T45" fmla="*/ 63 h 97"/>
                <a:gd name="T46" fmla="*/ 289 w 289"/>
                <a:gd name="T47" fmla="*/ 76 h 97"/>
                <a:gd name="T48" fmla="*/ 285 w 289"/>
                <a:gd name="T49" fmla="*/ 86 h 97"/>
                <a:gd name="T50" fmla="*/ 281 w 289"/>
                <a:gd name="T51" fmla="*/ 8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9" h="97">
                  <a:moveTo>
                    <a:pt x="281" y="88"/>
                  </a:moveTo>
                  <a:lnTo>
                    <a:pt x="273" y="90"/>
                  </a:lnTo>
                  <a:lnTo>
                    <a:pt x="254" y="90"/>
                  </a:lnTo>
                  <a:lnTo>
                    <a:pt x="220" y="81"/>
                  </a:lnTo>
                  <a:lnTo>
                    <a:pt x="158" y="70"/>
                  </a:lnTo>
                  <a:lnTo>
                    <a:pt x="96" y="73"/>
                  </a:lnTo>
                  <a:lnTo>
                    <a:pt x="46" y="85"/>
                  </a:lnTo>
                  <a:lnTo>
                    <a:pt x="18" y="95"/>
                  </a:lnTo>
                  <a:lnTo>
                    <a:pt x="13" y="97"/>
                  </a:lnTo>
                  <a:lnTo>
                    <a:pt x="4" y="91"/>
                  </a:lnTo>
                  <a:lnTo>
                    <a:pt x="0" y="78"/>
                  </a:lnTo>
                  <a:lnTo>
                    <a:pt x="1" y="61"/>
                  </a:lnTo>
                  <a:lnTo>
                    <a:pt x="11" y="42"/>
                  </a:lnTo>
                  <a:lnTo>
                    <a:pt x="31" y="23"/>
                  </a:lnTo>
                  <a:lnTo>
                    <a:pt x="62" y="8"/>
                  </a:lnTo>
                  <a:lnTo>
                    <a:pt x="108" y="0"/>
                  </a:lnTo>
                  <a:lnTo>
                    <a:pt x="138" y="0"/>
                  </a:lnTo>
                  <a:lnTo>
                    <a:pt x="163" y="0"/>
                  </a:lnTo>
                  <a:lnTo>
                    <a:pt x="206" y="6"/>
                  </a:lnTo>
                  <a:lnTo>
                    <a:pt x="240" y="18"/>
                  </a:lnTo>
                  <a:lnTo>
                    <a:pt x="263" y="32"/>
                  </a:lnTo>
                  <a:lnTo>
                    <a:pt x="280" y="48"/>
                  </a:lnTo>
                  <a:lnTo>
                    <a:pt x="288" y="63"/>
                  </a:lnTo>
                  <a:lnTo>
                    <a:pt x="289" y="76"/>
                  </a:lnTo>
                  <a:lnTo>
                    <a:pt x="285" y="86"/>
                  </a:lnTo>
                  <a:lnTo>
                    <a:pt x="281" y="88"/>
                  </a:lnTo>
                  <a:close/>
                </a:path>
              </a:pathLst>
            </a:custGeom>
            <a:solidFill>
              <a:srgbClr val="684B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2"/>
            <p:cNvSpPr>
              <a:spLocks/>
            </p:cNvSpPr>
            <p:nvPr/>
          </p:nvSpPr>
          <p:spPr bwMode="auto">
            <a:xfrm>
              <a:off x="4013" y="3380"/>
              <a:ext cx="70" cy="25"/>
            </a:xfrm>
            <a:custGeom>
              <a:avLst/>
              <a:gdLst>
                <a:gd name="T0" fmla="*/ 140 w 279"/>
                <a:gd name="T1" fmla="*/ 43 h 100"/>
                <a:gd name="T2" fmla="*/ 108 w 279"/>
                <a:gd name="T3" fmla="*/ 41 h 100"/>
                <a:gd name="T4" fmla="*/ 56 w 279"/>
                <a:gd name="T5" fmla="*/ 24 h 100"/>
                <a:gd name="T6" fmla="*/ 20 w 279"/>
                <a:gd name="T7" fmla="*/ 6 h 100"/>
                <a:gd name="T8" fmla="*/ 5 w 279"/>
                <a:gd name="T9" fmla="*/ 0 h 100"/>
                <a:gd name="T10" fmla="*/ 0 w 279"/>
                <a:gd name="T11" fmla="*/ 3 h 100"/>
                <a:gd name="T12" fmla="*/ 0 w 279"/>
                <a:gd name="T13" fmla="*/ 9 h 100"/>
                <a:gd name="T14" fmla="*/ 0 w 279"/>
                <a:gd name="T15" fmla="*/ 22 h 100"/>
                <a:gd name="T16" fmla="*/ 13 w 279"/>
                <a:gd name="T17" fmla="*/ 52 h 100"/>
                <a:gd name="T18" fmla="*/ 34 w 279"/>
                <a:gd name="T19" fmla="*/ 73 h 100"/>
                <a:gd name="T20" fmla="*/ 56 w 279"/>
                <a:gd name="T21" fmla="*/ 86 h 100"/>
                <a:gd name="T22" fmla="*/ 84 w 279"/>
                <a:gd name="T23" fmla="*/ 95 h 100"/>
                <a:gd name="T24" fmla="*/ 119 w 279"/>
                <a:gd name="T25" fmla="*/ 100 h 100"/>
                <a:gd name="T26" fmla="*/ 140 w 279"/>
                <a:gd name="T27" fmla="*/ 100 h 100"/>
                <a:gd name="T28" fmla="*/ 160 w 279"/>
                <a:gd name="T29" fmla="*/ 100 h 100"/>
                <a:gd name="T30" fmla="*/ 196 w 279"/>
                <a:gd name="T31" fmla="*/ 95 h 100"/>
                <a:gd name="T32" fmla="*/ 224 w 279"/>
                <a:gd name="T33" fmla="*/ 86 h 100"/>
                <a:gd name="T34" fmla="*/ 245 w 279"/>
                <a:gd name="T35" fmla="*/ 73 h 100"/>
                <a:gd name="T36" fmla="*/ 267 w 279"/>
                <a:gd name="T37" fmla="*/ 52 h 100"/>
                <a:gd name="T38" fmla="*/ 279 w 279"/>
                <a:gd name="T39" fmla="*/ 22 h 100"/>
                <a:gd name="T40" fmla="*/ 279 w 279"/>
                <a:gd name="T41" fmla="*/ 9 h 100"/>
                <a:gd name="T42" fmla="*/ 279 w 279"/>
                <a:gd name="T43" fmla="*/ 3 h 100"/>
                <a:gd name="T44" fmla="*/ 274 w 279"/>
                <a:gd name="T45" fmla="*/ 0 h 100"/>
                <a:gd name="T46" fmla="*/ 259 w 279"/>
                <a:gd name="T47" fmla="*/ 6 h 100"/>
                <a:gd name="T48" fmla="*/ 224 w 279"/>
                <a:gd name="T49" fmla="*/ 24 h 100"/>
                <a:gd name="T50" fmla="*/ 172 w 279"/>
                <a:gd name="T51" fmla="*/ 41 h 100"/>
                <a:gd name="T52" fmla="*/ 140 w 279"/>
                <a:gd name="T53" fmla="*/ 4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9" h="100">
                  <a:moveTo>
                    <a:pt x="140" y="43"/>
                  </a:moveTo>
                  <a:lnTo>
                    <a:pt x="108" y="41"/>
                  </a:lnTo>
                  <a:lnTo>
                    <a:pt x="56" y="24"/>
                  </a:lnTo>
                  <a:lnTo>
                    <a:pt x="20" y="6"/>
                  </a:lnTo>
                  <a:lnTo>
                    <a:pt x="5" y="0"/>
                  </a:lnTo>
                  <a:lnTo>
                    <a:pt x="0" y="3"/>
                  </a:lnTo>
                  <a:lnTo>
                    <a:pt x="0" y="9"/>
                  </a:lnTo>
                  <a:lnTo>
                    <a:pt x="0" y="22"/>
                  </a:lnTo>
                  <a:lnTo>
                    <a:pt x="13" y="52"/>
                  </a:lnTo>
                  <a:lnTo>
                    <a:pt x="34" y="73"/>
                  </a:lnTo>
                  <a:lnTo>
                    <a:pt x="56" y="86"/>
                  </a:lnTo>
                  <a:lnTo>
                    <a:pt x="84" y="95"/>
                  </a:lnTo>
                  <a:lnTo>
                    <a:pt x="119" y="100"/>
                  </a:lnTo>
                  <a:lnTo>
                    <a:pt x="140" y="100"/>
                  </a:lnTo>
                  <a:lnTo>
                    <a:pt x="160" y="100"/>
                  </a:lnTo>
                  <a:lnTo>
                    <a:pt x="196" y="95"/>
                  </a:lnTo>
                  <a:lnTo>
                    <a:pt x="224" y="86"/>
                  </a:lnTo>
                  <a:lnTo>
                    <a:pt x="245" y="73"/>
                  </a:lnTo>
                  <a:lnTo>
                    <a:pt x="267" y="52"/>
                  </a:lnTo>
                  <a:lnTo>
                    <a:pt x="279" y="22"/>
                  </a:lnTo>
                  <a:lnTo>
                    <a:pt x="279" y="9"/>
                  </a:lnTo>
                  <a:lnTo>
                    <a:pt x="279" y="3"/>
                  </a:lnTo>
                  <a:lnTo>
                    <a:pt x="274" y="0"/>
                  </a:lnTo>
                  <a:lnTo>
                    <a:pt x="259" y="6"/>
                  </a:lnTo>
                  <a:lnTo>
                    <a:pt x="224" y="24"/>
                  </a:lnTo>
                  <a:lnTo>
                    <a:pt x="172" y="41"/>
                  </a:lnTo>
                  <a:lnTo>
                    <a:pt x="140" y="43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43"/>
            <p:cNvSpPr>
              <a:spLocks/>
            </p:cNvSpPr>
            <p:nvPr/>
          </p:nvSpPr>
          <p:spPr bwMode="auto">
            <a:xfrm>
              <a:off x="4036" y="3460"/>
              <a:ext cx="24" cy="8"/>
            </a:xfrm>
            <a:custGeom>
              <a:avLst/>
              <a:gdLst>
                <a:gd name="T0" fmla="*/ 49 w 97"/>
                <a:gd name="T1" fmla="*/ 15 h 36"/>
                <a:gd name="T2" fmla="*/ 27 w 97"/>
                <a:gd name="T3" fmla="*/ 12 h 36"/>
                <a:gd name="T4" fmla="*/ 8 w 97"/>
                <a:gd name="T5" fmla="*/ 2 h 36"/>
                <a:gd name="T6" fmla="*/ 1 w 97"/>
                <a:gd name="T7" fmla="*/ 0 h 36"/>
                <a:gd name="T8" fmla="*/ 0 w 97"/>
                <a:gd name="T9" fmla="*/ 3 h 36"/>
                <a:gd name="T10" fmla="*/ 1 w 97"/>
                <a:gd name="T11" fmla="*/ 13 h 36"/>
                <a:gd name="T12" fmla="*/ 15 w 97"/>
                <a:gd name="T13" fmla="*/ 28 h 36"/>
                <a:gd name="T14" fmla="*/ 35 w 97"/>
                <a:gd name="T15" fmla="*/ 34 h 36"/>
                <a:gd name="T16" fmla="*/ 49 w 97"/>
                <a:gd name="T17" fmla="*/ 36 h 36"/>
                <a:gd name="T18" fmla="*/ 63 w 97"/>
                <a:gd name="T19" fmla="*/ 34 h 36"/>
                <a:gd name="T20" fmla="*/ 82 w 97"/>
                <a:gd name="T21" fmla="*/ 28 h 36"/>
                <a:gd name="T22" fmla="*/ 96 w 97"/>
                <a:gd name="T23" fmla="*/ 13 h 36"/>
                <a:gd name="T24" fmla="*/ 97 w 97"/>
                <a:gd name="T25" fmla="*/ 3 h 36"/>
                <a:gd name="T26" fmla="*/ 97 w 97"/>
                <a:gd name="T27" fmla="*/ 0 h 36"/>
                <a:gd name="T28" fmla="*/ 91 w 97"/>
                <a:gd name="T29" fmla="*/ 2 h 36"/>
                <a:gd name="T30" fmla="*/ 70 w 97"/>
                <a:gd name="T31" fmla="*/ 12 h 36"/>
                <a:gd name="T32" fmla="*/ 49 w 97"/>
                <a:gd name="T33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" h="36">
                  <a:moveTo>
                    <a:pt x="49" y="15"/>
                  </a:moveTo>
                  <a:lnTo>
                    <a:pt x="27" y="12"/>
                  </a:lnTo>
                  <a:lnTo>
                    <a:pt x="8" y="2"/>
                  </a:lnTo>
                  <a:lnTo>
                    <a:pt x="1" y="0"/>
                  </a:lnTo>
                  <a:lnTo>
                    <a:pt x="0" y="3"/>
                  </a:lnTo>
                  <a:lnTo>
                    <a:pt x="1" y="13"/>
                  </a:lnTo>
                  <a:lnTo>
                    <a:pt x="15" y="28"/>
                  </a:lnTo>
                  <a:lnTo>
                    <a:pt x="35" y="34"/>
                  </a:lnTo>
                  <a:lnTo>
                    <a:pt x="49" y="36"/>
                  </a:lnTo>
                  <a:lnTo>
                    <a:pt x="63" y="34"/>
                  </a:lnTo>
                  <a:lnTo>
                    <a:pt x="82" y="28"/>
                  </a:lnTo>
                  <a:lnTo>
                    <a:pt x="96" y="13"/>
                  </a:lnTo>
                  <a:lnTo>
                    <a:pt x="97" y="3"/>
                  </a:lnTo>
                  <a:lnTo>
                    <a:pt x="97" y="0"/>
                  </a:lnTo>
                  <a:lnTo>
                    <a:pt x="91" y="2"/>
                  </a:lnTo>
                  <a:lnTo>
                    <a:pt x="70" y="12"/>
                  </a:lnTo>
                  <a:lnTo>
                    <a:pt x="49" y="1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44"/>
            <p:cNvSpPr>
              <a:spLocks/>
            </p:cNvSpPr>
            <p:nvPr/>
          </p:nvSpPr>
          <p:spPr bwMode="auto">
            <a:xfrm>
              <a:off x="3992" y="3432"/>
              <a:ext cx="111" cy="18"/>
            </a:xfrm>
            <a:custGeom>
              <a:avLst/>
              <a:gdLst>
                <a:gd name="T0" fmla="*/ 223 w 445"/>
                <a:gd name="T1" fmla="*/ 45 h 73"/>
                <a:gd name="T2" fmla="*/ 172 w 445"/>
                <a:gd name="T3" fmla="*/ 43 h 73"/>
                <a:gd name="T4" fmla="*/ 90 w 445"/>
                <a:gd name="T5" fmla="*/ 28 h 73"/>
                <a:gd name="T6" fmla="*/ 33 w 445"/>
                <a:gd name="T7" fmla="*/ 10 h 73"/>
                <a:gd name="T8" fmla="*/ 3 w 445"/>
                <a:gd name="T9" fmla="*/ 0 h 73"/>
                <a:gd name="T10" fmla="*/ 0 w 445"/>
                <a:gd name="T11" fmla="*/ 3 h 73"/>
                <a:gd name="T12" fmla="*/ 2 w 445"/>
                <a:gd name="T13" fmla="*/ 10 h 73"/>
                <a:gd name="T14" fmla="*/ 21 w 445"/>
                <a:gd name="T15" fmla="*/ 31 h 73"/>
                <a:gd name="T16" fmla="*/ 71 w 445"/>
                <a:gd name="T17" fmla="*/ 55 h 73"/>
                <a:gd name="T18" fmla="*/ 134 w 445"/>
                <a:gd name="T19" fmla="*/ 69 h 73"/>
                <a:gd name="T20" fmla="*/ 189 w 445"/>
                <a:gd name="T21" fmla="*/ 73 h 73"/>
                <a:gd name="T22" fmla="*/ 223 w 445"/>
                <a:gd name="T23" fmla="*/ 73 h 73"/>
                <a:gd name="T24" fmla="*/ 256 w 445"/>
                <a:gd name="T25" fmla="*/ 73 h 73"/>
                <a:gd name="T26" fmla="*/ 311 w 445"/>
                <a:gd name="T27" fmla="*/ 69 h 73"/>
                <a:gd name="T28" fmla="*/ 374 w 445"/>
                <a:gd name="T29" fmla="*/ 55 h 73"/>
                <a:gd name="T30" fmla="*/ 424 w 445"/>
                <a:gd name="T31" fmla="*/ 31 h 73"/>
                <a:gd name="T32" fmla="*/ 443 w 445"/>
                <a:gd name="T33" fmla="*/ 10 h 73"/>
                <a:gd name="T34" fmla="*/ 445 w 445"/>
                <a:gd name="T35" fmla="*/ 3 h 73"/>
                <a:gd name="T36" fmla="*/ 442 w 445"/>
                <a:gd name="T37" fmla="*/ 0 h 73"/>
                <a:gd name="T38" fmla="*/ 412 w 445"/>
                <a:gd name="T39" fmla="*/ 10 h 73"/>
                <a:gd name="T40" fmla="*/ 355 w 445"/>
                <a:gd name="T41" fmla="*/ 28 h 73"/>
                <a:gd name="T42" fmla="*/ 273 w 445"/>
                <a:gd name="T43" fmla="*/ 43 h 73"/>
                <a:gd name="T44" fmla="*/ 223 w 445"/>
                <a:gd name="T45" fmla="*/ 4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5" h="73">
                  <a:moveTo>
                    <a:pt x="223" y="45"/>
                  </a:moveTo>
                  <a:lnTo>
                    <a:pt x="172" y="43"/>
                  </a:lnTo>
                  <a:lnTo>
                    <a:pt x="90" y="28"/>
                  </a:lnTo>
                  <a:lnTo>
                    <a:pt x="33" y="10"/>
                  </a:lnTo>
                  <a:lnTo>
                    <a:pt x="3" y="0"/>
                  </a:lnTo>
                  <a:lnTo>
                    <a:pt x="0" y="3"/>
                  </a:lnTo>
                  <a:lnTo>
                    <a:pt x="2" y="10"/>
                  </a:lnTo>
                  <a:lnTo>
                    <a:pt x="21" y="31"/>
                  </a:lnTo>
                  <a:lnTo>
                    <a:pt x="71" y="55"/>
                  </a:lnTo>
                  <a:lnTo>
                    <a:pt x="134" y="69"/>
                  </a:lnTo>
                  <a:lnTo>
                    <a:pt x="189" y="73"/>
                  </a:lnTo>
                  <a:lnTo>
                    <a:pt x="223" y="73"/>
                  </a:lnTo>
                  <a:lnTo>
                    <a:pt x="256" y="73"/>
                  </a:lnTo>
                  <a:lnTo>
                    <a:pt x="311" y="69"/>
                  </a:lnTo>
                  <a:lnTo>
                    <a:pt x="374" y="55"/>
                  </a:lnTo>
                  <a:lnTo>
                    <a:pt x="424" y="31"/>
                  </a:lnTo>
                  <a:lnTo>
                    <a:pt x="443" y="10"/>
                  </a:lnTo>
                  <a:lnTo>
                    <a:pt x="445" y="3"/>
                  </a:lnTo>
                  <a:lnTo>
                    <a:pt x="442" y="0"/>
                  </a:lnTo>
                  <a:lnTo>
                    <a:pt x="412" y="10"/>
                  </a:lnTo>
                  <a:lnTo>
                    <a:pt x="355" y="28"/>
                  </a:lnTo>
                  <a:lnTo>
                    <a:pt x="273" y="43"/>
                  </a:lnTo>
                  <a:lnTo>
                    <a:pt x="223" y="45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45"/>
            <p:cNvSpPr>
              <a:spLocks/>
            </p:cNvSpPr>
            <p:nvPr/>
          </p:nvSpPr>
          <p:spPr bwMode="auto">
            <a:xfrm>
              <a:off x="3890" y="3353"/>
              <a:ext cx="60" cy="60"/>
            </a:xfrm>
            <a:custGeom>
              <a:avLst/>
              <a:gdLst>
                <a:gd name="T0" fmla="*/ 241 w 241"/>
                <a:gd name="T1" fmla="*/ 121 h 241"/>
                <a:gd name="T2" fmla="*/ 239 w 241"/>
                <a:gd name="T3" fmla="*/ 145 h 241"/>
                <a:gd name="T4" fmla="*/ 221 w 241"/>
                <a:gd name="T5" fmla="*/ 188 h 241"/>
                <a:gd name="T6" fmla="*/ 188 w 241"/>
                <a:gd name="T7" fmla="*/ 221 h 241"/>
                <a:gd name="T8" fmla="*/ 145 w 241"/>
                <a:gd name="T9" fmla="*/ 240 h 241"/>
                <a:gd name="T10" fmla="*/ 121 w 241"/>
                <a:gd name="T11" fmla="*/ 241 h 241"/>
                <a:gd name="T12" fmla="*/ 96 w 241"/>
                <a:gd name="T13" fmla="*/ 240 h 241"/>
                <a:gd name="T14" fmla="*/ 53 w 241"/>
                <a:gd name="T15" fmla="*/ 221 h 241"/>
                <a:gd name="T16" fmla="*/ 21 w 241"/>
                <a:gd name="T17" fmla="*/ 188 h 241"/>
                <a:gd name="T18" fmla="*/ 2 w 241"/>
                <a:gd name="T19" fmla="*/ 145 h 241"/>
                <a:gd name="T20" fmla="*/ 0 w 241"/>
                <a:gd name="T21" fmla="*/ 121 h 241"/>
                <a:gd name="T22" fmla="*/ 2 w 241"/>
                <a:gd name="T23" fmla="*/ 96 h 241"/>
                <a:gd name="T24" fmla="*/ 21 w 241"/>
                <a:gd name="T25" fmla="*/ 53 h 241"/>
                <a:gd name="T26" fmla="*/ 53 w 241"/>
                <a:gd name="T27" fmla="*/ 20 h 241"/>
                <a:gd name="T28" fmla="*/ 96 w 241"/>
                <a:gd name="T29" fmla="*/ 3 h 241"/>
                <a:gd name="T30" fmla="*/ 121 w 241"/>
                <a:gd name="T31" fmla="*/ 0 h 241"/>
                <a:gd name="T32" fmla="*/ 145 w 241"/>
                <a:gd name="T33" fmla="*/ 3 h 241"/>
                <a:gd name="T34" fmla="*/ 188 w 241"/>
                <a:gd name="T35" fmla="*/ 20 h 241"/>
                <a:gd name="T36" fmla="*/ 221 w 241"/>
                <a:gd name="T37" fmla="*/ 53 h 241"/>
                <a:gd name="T38" fmla="*/ 239 w 241"/>
                <a:gd name="T39" fmla="*/ 96 h 241"/>
                <a:gd name="T40" fmla="*/ 241 w 241"/>
                <a:gd name="T41" fmla="*/ 12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1" h="241">
                  <a:moveTo>
                    <a:pt x="241" y="121"/>
                  </a:moveTo>
                  <a:lnTo>
                    <a:pt x="239" y="145"/>
                  </a:lnTo>
                  <a:lnTo>
                    <a:pt x="221" y="188"/>
                  </a:lnTo>
                  <a:lnTo>
                    <a:pt x="188" y="221"/>
                  </a:lnTo>
                  <a:lnTo>
                    <a:pt x="145" y="240"/>
                  </a:lnTo>
                  <a:lnTo>
                    <a:pt x="121" y="241"/>
                  </a:lnTo>
                  <a:lnTo>
                    <a:pt x="96" y="240"/>
                  </a:lnTo>
                  <a:lnTo>
                    <a:pt x="53" y="221"/>
                  </a:lnTo>
                  <a:lnTo>
                    <a:pt x="21" y="188"/>
                  </a:lnTo>
                  <a:lnTo>
                    <a:pt x="2" y="145"/>
                  </a:lnTo>
                  <a:lnTo>
                    <a:pt x="0" y="121"/>
                  </a:lnTo>
                  <a:lnTo>
                    <a:pt x="2" y="96"/>
                  </a:lnTo>
                  <a:lnTo>
                    <a:pt x="21" y="53"/>
                  </a:lnTo>
                  <a:lnTo>
                    <a:pt x="53" y="20"/>
                  </a:lnTo>
                  <a:lnTo>
                    <a:pt x="96" y="3"/>
                  </a:lnTo>
                  <a:lnTo>
                    <a:pt x="121" y="0"/>
                  </a:lnTo>
                  <a:lnTo>
                    <a:pt x="145" y="3"/>
                  </a:lnTo>
                  <a:lnTo>
                    <a:pt x="188" y="20"/>
                  </a:lnTo>
                  <a:lnTo>
                    <a:pt x="221" y="53"/>
                  </a:lnTo>
                  <a:lnTo>
                    <a:pt x="239" y="96"/>
                  </a:lnTo>
                  <a:lnTo>
                    <a:pt x="241" y="121"/>
                  </a:lnTo>
                  <a:close/>
                </a:path>
              </a:pathLst>
            </a:custGeom>
            <a:solidFill>
              <a:srgbClr val="F9A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46"/>
            <p:cNvSpPr>
              <a:spLocks/>
            </p:cNvSpPr>
            <p:nvPr/>
          </p:nvSpPr>
          <p:spPr bwMode="auto">
            <a:xfrm>
              <a:off x="4149" y="3353"/>
              <a:ext cx="61" cy="60"/>
            </a:xfrm>
            <a:custGeom>
              <a:avLst/>
              <a:gdLst>
                <a:gd name="T0" fmla="*/ 241 w 241"/>
                <a:gd name="T1" fmla="*/ 121 h 241"/>
                <a:gd name="T2" fmla="*/ 239 w 241"/>
                <a:gd name="T3" fmla="*/ 145 h 241"/>
                <a:gd name="T4" fmla="*/ 221 w 241"/>
                <a:gd name="T5" fmla="*/ 188 h 241"/>
                <a:gd name="T6" fmla="*/ 188 w 241"/>
                <a:gd name="T7" fmla="*/ 221 h 241"/>
                <a:gd name="T8" fmla="*/ 145 w 241"/>
                <a:gd name="T9" fmla="*/ 240 h 241"/>
                <a:gd name="T10" fmla="*/ 121 w 241"/>
                <a:gd name="T11" fmla="*/ 241 h 241"/>
                <a:gd name="T12" fmla="*/ 96 w 241"/>
                <a:gd name="T13" fmla="*/ 240 h 241"/>
                <a:gd name="T14" fmla="*/ 53 w 241"/>
                <a:gd name="T15" fmla="*/ 221 h 241"/>
                <a:gd name="T16" fmla="*/ 21 w 241"/>
                <a:gd name="T17" fmla="*/ 188 h 241"/>
                <a:gd name="T18" fmla="*/ 2 w 241"/>
                <a:gd name="T19" fmla="*/ 145 h 241"/>
                <a:gd name="T20" fmla="*/ 0 w 241"/>
                <a:gd name="T21" fmla="*/ 121 h 241"/>
                <a:gd name="T22" fmla="*/ 2 w 241"/>
                <a:gd name="T23" fmla="*/ 96 h 241"/>
                <a:gd name="T24" fmla="*/ 21 w 241"/>
                <a:gd name="T25" fmla="*/ 53 h 241"/>
                <a:gd name="T26" fmla="*/ 53 w 241"/>
                <a:gd name="T27" fmla="*/ 20 h 241"/>
                <a:gd name="T28" fmla="*/ 96 w 241"/>
                <a:gd name="T29" fmla="*/ 3 h 241"/>
                <a:gd name="T30" fmla="*/ 121 w 241"/>
                <a:gd name="T31" fmla="*/ 0 h 241"/>
                <a:gd name="T32" fmla="*/ 145 w 241"/>
                <a:gd name="T33" fmla="*/ 3 h 241"/>
                <a:gd name="T34" fmla="*/ 188 w 241"/>
                <a:gd name="T35" fmla="*/ 20 h 241"/>
                <a:gd name="T36" fmla="*/ 221 w 241"/>
                <a:gd name="T37" fmla="*/ 53 h 241"/>
                <a:gd name="T38" fmla="*/ 239 w 241"/>
                <a:gd name="T39" fmla="*/ 96 h 241"/>
                <a:gd name="T40" fmla="*/ 241 w 241"/>
                <a:gd name="T41" fmla="*/ 12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1" h="241">
                  <a:moveTo>
                    <a:pt x="241" y="121"/>
                  </a:moveTo>
                  <a:lnTo>
                    <a:pt x="239" y="145"/>
                  </a:lnTo>
                  <a:lnTo>
                    <a:pt x="221" y="188"/>
                  </a:lnTo>
                  <a:lnTo>
                    <a:pt x="188" y="221"/>
                  </a:lnTo>
                  <a:lnTo>
                    <a:pt x="145" y="240"/>
                  </a:lnTo>
                  <a:lnTo>
                    <a:pt x="121" y="241"/>
                  </a:lnTo>
                  <a:lnTo>
                    <a:pt x="96" y="240"/>
                  </a:lnTo>
                  <a:lnTo>
                    <a:pt x="53" y="221"/>
                  </a:lnTo>
                  <a:lnTo>
                    <a:pt x="21" y="188"/>
                  </a:lnTo>
                  <a:lnTo>
                    <a:pt x="2" y="145"/>
                  </a:lnTo>
                  <a:lnTo>
                    <a:pt x="0" y="121"/>
                  </a:lnTo>
                  <a:lnTo>
                    <a:pt x="2" y="96"/>
                  </a:lnTo>
                  <a:lnTo>
                    <a:pt x="21" y="53"/>
                  </a:lnTo>
                  <a:lnTo>
                    <a:pt x="53" y="20"/>
                  </a:lnTo>
                  <a:lnTo>
                    <a:pt x="96" y="3"/>
                  </a:lnTo>
                  <a:lnTo>
                    <a:pt x="121" y="0"/>
                  </a:lnTo>
                  <a:lnTo>
                    <a:pt x="145" y="3"/>
                  </a:lnTo>
                  <a:lnTo>
                    <a:pt x="188" y="20"/>
                  </a:lnTo>
                  <a:lnTo>
                    <a:pt x="221" y="53"/>
                  </a:lnTo>
                  <a:lnTo>
                    <a:pt x="239" y="96"/>
                  </a:lnTo>
                  <a:lnTo>
                    <a:pt x="241" y="121"/>
                  </a:lnTo>
                  <a:close/>
                </a:path>
              </a:pathLst>
            </a:custGeom>
            <a:solidFill>
              <a:srgbClr val="F9A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47"/>
            <p:cNvSpPr>
              <a:spLocks/>
            </p:cNvSpPr>
            <p:nvPr/>
          </p:nvSpPr>
          <p:spPr bwMode="auto">
            <a:xfrm>
              <a:off x="3817" y="3550"/>
              <a:ext cx="231" cy="133"/>
            </a:xfrm>
            <a:custGeom>
              <a:avLst/>
              <a:gdLst>
                <a:gd name="T0" fmla="*/ 923 w 923"/>
                <a:gd name="T1" fmla="*/ 0 h 532"/>
                <a:gd name="T2" fmla="*/ 923 w 923"/>
                <a:gd name="T3" fmla="*/ 532 h 532"/>
                <a:gd name="T4" fmla="*/ 0 w 923"/>
                <a:gd name="T5" fmla="*/ 532 h 532"/>
                <a:gd name="T6" fmla="*/ 1 w 923"/>
                <a:gd name="T7" fmla="*/ 511 h 532"/>
                <a:gd name="T8" fmla="*/ 10 w 923"/>
                <a:gd name="T9" fmla="*/ 468 h 532"/>
                <a:gd name="T10" fmla="*/ 30 w 923"/>
                <a:gd name="T11" fmla="*/ 425 h 532"/>
                <a:gd name="T12" fmla="*/ 58 w 923"/>
                <a:gd name="T13" fmla="*/ 380 h 532"/>
                <a:gd name="T14" fmla="*/ 94 w 923"/>
                <a:gd name="T15" fmla="*/ 335 h 532"/>
                <a:gd name="T16" fmla="*/ 138 w 923"/>
                <a:gd name="T17" fmla="*/ 291 h 532"/>
                <a:gd name="T18" fmla="*/ 190 w 923"/>
                <a:gd name="T19" fmla="*/ 246 h 532"/>
                <a:gd name="T20" fmla="*/ 248 w 923"/>
                <a:gd name="T21" fmla="*/ 204 h 532"/>
                <a:gd name="T22" fmla="*/ 312 w 923"/>
                <a:gd name="T23" fmla="*/ 166 h 532"/>
                <a:gd name="T24" fmla="*/ 380 w 923"/>
                <a:gd name="T25" fmla="*/ 128 h 532"/>
                <a:gd name="T26" fmla="*/ 455 w 923"/>
                <a:gd name="T27" fmla="*/ 95 h 532"/>
                <a:gd name="T28" fmla="*/ 533 w 923"/>
                <a:gd name="T29" fmla="*/ 66 h 532"/>
                <a:gd name="T30" fmla="*/ 615 w 923"/>
                <a:gd name="T31" fmla="*/ 41 h 532"/>
                <a:gd name="T32" fmla="*/ 700 w 923"/>
                <a:gd name="T33" fmla="*/ 21 h 532"/>
                <a:gd name="T34" fmla="*/ 788 w 923"/>
                <a:gd name="T35" fmla="*/ 7 h 532"/>
                <a:gd name="T36" fmla="*/ 877 w 923"/>
                <a:gd name="T37" fmla="*/ 0 h 532"/>
                <a:gd name="T38" fmla="*/ 923 w 923"/>
                <a:gd name="T39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3" h="532">
                  <a:moveTo>
                    <a:pt x="923" y="0"/>
                  </a:moveTo>
                  <a:lnTo>
                    <a:pt x="923" y="532"/>
                  </a:lnTo>
                  <a:lnTo>
                    <a:pt x="0" y="532"/>
                  </a:lnTo>
                  <a:lnTo>
                    <a:pt x="1" y="511"/>
                  </a:lnTo>
                  <a:lnTo>
                    <a:pt x="10" y="468"/>
                  </a:lnTo>
                  <a:lnTo>
                    <a:pt x="30" y="425"/>
                  </a:lnTo>
                  <a:lnTo>
                    <a:pt x="58" y="380"/>
                  </a:lnTo>
                  <a:lnTo>
                    <a:pt x="94" y="335"/>
                  </a:lnTo>
                  <a:lnTo>
                    <a:pt x="138" y="291"/>
                  </a:lnTo>
                  <a:lnTo>
                    <a:pt x="190" y="246"/>
                  </a:lnTo>
                  <a:lnTo>
                    <a:pt x="248" y="204"/>
                  </a:lnTo>
                  <a:lnTo>
                    <a:pt x="312" y="166"/>
                  </a:lnTo>
                  <a:lnTo>
                    <a:pt x="380" y="128"/>
                  </a:lnTo>
                  <a:lnTo>
                    <a:pt x="455" y="95"/>
                  </a:lnTo>
                  <a:lnTo>
                    <a:pt x="533" y="66"/>
                  </a:lnTo>
                  <a:lnTo>
                    <a:pt x="615" y="41"/>
                  </a:lnTo>
                  <a:lnTo>
                    <a:pt x="700" y="21"/>
                  </a:lnTo>
                  <a:lnTo>
                    <a:pt x="788" y="7"/>
                  </a:lnTo>
                  <a:lnTo>
                    <a:pt x="877" y="0"/>
                  </a:lnTo>
                  <a:lnTo>
                    <a:pt x="923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48"/>
            <p:cNvSpPr>
              <a:spLocks/>
            </p:cNvSpPr>
            <p:nvPr/>
          </p:nvSpPr>
          <p:spPr bwMode="auto">
            <a:xfrm>
              <a:off x="4048" y="3550"/>
              <a:ext cx="230" cy="133"/>
            </a:xfrm>
            <a:custGeom>
              <a:avLst/>
              <a:gdLst>
                <a:gd name="T0" fmla="*/ 0 w 923"/>
                <a:gd name="T1" fmla="*/ 0 h 532"/>
                <a:gd name="T2" fmla="*/ 0 w 923"/>
                <a:gd name="T3" fmla="*/ 532 h 532"/>
                <a:gd name="T4" fmla="*/ 923 w 923"/>
                <a:gd name="T5" fmla="*/ 532 h 532"/>
                <a:gd name="T6" fmla="*/ 923 w 923"/>
                <a:gd name="T7" fmla="*/ 511 h 532"/>
                <a:gd name="T8" fmla="*/ 912 w 923"/>
                <a:gd name="T9" fmla="*/ 468 h 532"/>
                <a:gd name="T10" fmla="*/ 892 w 923"/>
                <a:gd name="T11" fmla="*/ 425 h 532"/>
                <a:gd name="T12" fmla="*/ 864 w 923"/>
                <a:gd name="T13" fmla="*/ 380 h 532"/>
                <a:gd name="T14" fmla="*/ 828 w 923"/>
                <a:gd name="T15" fmla="*/ 335 h 532"/>
                <a:gd name="T16" fmla="*/ 784 w 923"/>
                <a:gd name="T17" fmla="*/ 291 h 532"/>
                <a:gd name="T18" fmla="*/ 732 w 923"/>
                <a:gd name="T19" fmla="*/ 246 h 532"/>
                <a:gd name="T20" fmla="*/ 674 w 923"/>
                <a:gd name="T21" fmla="*/ 204 h 532"/>
                <a:gd name="T22" fmla="*/ 611 w 923"/>
                <a:gd name="T23" fmla="*/ 166 h 532"/>
                <a:gd name="T24" fmla="*/ 542 w 923"/>
                <a:gd name="T25" fmla="*/ 128 h 532"/>
                <a:gd name="T26" fmla="*/ 468 w 923"/>
                <a:gd name="T27" fmla="*/ 95 h 532"/>
                <a:gd name="T28" fmla="*/ 389 w 923"/>
                <a:gd name="T29" fmla="*/ 66 h 532"/>
                <a:gd name="T30" fmla="*/ 307 w 923"/>
                <a:gd name="T31" fmla="*/ 41 h 532"/>
                <a:gd name="T32" fmla="*/ 222 w 923"/>
                <a:gd name="T33" fmla="*/ 21 h 532"/>
                <a:gd name="T34" fmla="*/ 134 w 923"/>
                <a:gd name="T35" fmla="*/ 7 h 532"/>
                <a:gd name="T36" fmla="*/ 45 w 923"/>
                <a:gd name="T37" fmla="*/ 0 h 532"/>
                <a:gd name="T38" fmla="*/ 0 w 923"/>
                <a:gd name="T39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3" h="532">
                  <a:moveTo>
                    <a:pt x="0" y="0"/>
                  </a:moveTo>
                  <a:lnTo>
                    <a:pt x="0" y="532"/>
                  </a:lnTo>
                  <a:lnTo>
                    <a:pt x="923" y="532"/>
                  </a:lnTo>
                  <a:lnTo>
                    <a:pt x="923" y="511"/>
                  </a:lnTo>
                  <a:lnTo>
                    <a:pt x="912" y="468"/>
                  </a:lnTo>
                  <a:lnTo>
                    <a:pt x="892" y="425"/>
                  </a:lnTo>
                  <a:lnTo>
                    <a:pt x="864" y="380"/>
                  </a:lnTo>
                  <a:lnTo>
                    <a:pt x="828" y="335"/>
                  </a:lnTo>
                  <a:lnTo>
                    <a:pt x="784" y="291"/>
                  </a:lnTo>
                  <a:lnTo>
                    <a:pt x="732" y="246"/>
                  </a:lnTo>
                  <a:lnTo>
                    <a:pt x="674" y="204"/>
                  </a:lnTo>
                  <a:lnTo>
                    <a:pt x="611" y="166"/>
                  </a:lnTo>
                  <a:lnTo>
                    <a:pt x="542" y="128"/>
                  </a:lnTo>
                  <a:lnTo>
                    <a:pt x="468" y="95"/>
                  </a:lnTo>
                  <a:lnTo>
                    <a:pt x="389" y="66"/>
                  </a:lnTo>
                  <a:lnTo>
                    <a:pt x="307" y="41"/>
                  </a:lnTo>
                  <a:lnTo>
                    <a:pt x="222" y="21"/>
                  </a:lnTo>
                  <a:lnTo>
                    <a:pt x="134" y="7"/>
                  </a:lnTo>
                  <a:lnTo>
                    <a:pt x="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49"/>
            <p:cNvSpPr>
              <a:spLocks/>
            </p:cNvSpPr>
            <p:nvPr/>
          </p:nvSpPr>
          <p:spPr bwMode="auto">
            <a:xfrm>
              <a:off x="3951" y="3550"/>
              <a:ext cx="97" cy="127"/>
            </a:xfrm>
            <a:custGeom>
              <a:avLst/>
              <a:gdLst>
                <a:gd name="T0" fmla="*/ 385 w 385"/>
                <a:gd name="T1" fmla="*/ 507 h 507"/>
                <a:gd name="T2" fmla="*/ 385 w 385"/>
                <a:gd name="T3" fmla="*/ 0 h 507"/>
                <a:gd name="T4" fmla="*/ 334 w 385"/>
                <a:gd name="T5" fmla="*/ 1 h 507"/>
                <a:gd name="T6" fmla="*/ 235 w 385"/>
                <a:gd name="T7" fmla="*/ 10 h 507"/>
                <a:gd name="T8" fmla="*/ 138 w 385"/>
                <a:gd name="T9" fmla="*/ 27 h 507"/>
                <a:gd name="T10" fmla="*/ 45 w 385"/>
                <a:gd name="T11" fmla="*/ 50 h 507"/>
                <a:gd name="T12" fmla="*/ 0 w 385"/>
                <a:gd name="T13" fmla="*/ 64 h 507"/>
                <a:gd name="T14" fmla="*/ 385 w 385"/>
                <a:gd name="T15" fmla="*/ 507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5" h="507">
                  <a:moveTo>
                    <a:pt x="385" y="507"/>
                  </a:moveTo>
                  <a:lnTo>
                    <a:pt x="385" y="0"/>
                  </a:lnTo>
                  <a:lnTo>
                    <a:pt x="334" y="1"/>
                  </a:lnTo>
                  <a:lnTo>
                    <a:pt x="235" y="10"/>
                  </a:lnTo>
                  <a:lnTo>
                    <a:pt x="138" y="27"/>
                  </a:lnTo>
                  <a:lnTo>
                    <a:pt x="45" y="50"/>
                  </a:lnTo>
                  <a:lnTo>
                    <a:pt x="0" y="64"/>
                  </a:lnTo>
                  <a:lnTo>
                    <a:pt x="385" y="5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50"/>
            <p:cNvSpPr>
              <a:spLocks/>
            </p:cNvSpPr>
            <p:nvPr/>
          </p:nvSpPr>
          <p:spPr bwMode="auto">
            <a:xfrm>
              <a:off x="4048" y="3550"/>
              <a:ext cx="96" cy="127"/>
            </a:xfrm>
            <a:custGeom>
              <a:avLst/>
              <a:gdLst>
                <a:gd name="T0" fmla="*/ 0 w 385"/>
                <a:gd name="T1" fmla="*/ 507 h 507"/>
                <a:gd name="T2" fmla="*/ 0 w 385"/>
                <a:gd name="T3" fmla="*/ 0 h 507"/>
                <a:gd name="T4" fmla="*/ 50 w 385"/>
                <a:gd name="T5" fmla="*/ 1 h 507"/>
                <a:gd name="T6" fmla="*/ 149 w 385"/>
                <a:gd name="T7" fmla="*/ 10 h 507"/>
                <a:gd name="T8" fmla="*/ 246 w 385"/>
                <a:gd name="T9" fmla="*/ 27 h 507"/>
                <a:gd name="T10" fmla="*/ 340 w 385"/>
                <a:gd name="T11" fmla="*/ 50 h 507"/>
                <a:gd name="T12" fmla="*/ 385 w 385"/>
                <a:gd name="T13" fmla="*/ 64 h 507"/>
                <a:gd name="T14" fmla="*/ 0 w 385"/>
                <a:gd name="T15" fmla="*/ 507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5" h="507">
                  <a:moveTo>
                    <a:pt x="0" y="507"/>
                  </a:moveTo>
                  <a:lnTo>
                    <a:pt x="0" y="0"/>
                  </a:lnTo>
                  <a:lnTo>
                    <a:pt x="50" y="1"/>
                  </a:lnTo>
                  <a:lnTo>
                    <a:pt x="149" y="10"/>
                  </a:lnTo>
                  <a:lnTo>
                    <a:pt x="246" y="27"/>
                  </a:lnTo>
                  <a:lnTo>
                    <a:pt x="340" y="50"/>
                  </a:lnTo>
                  <a:lnTo>
                    <a:pt x="385" y="64"/>
                  </a:lnTo>
                  <a:lnTo>
                    <a:pt x="0" y="5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51"/>
            <p:cNvSpPr>
              <a:spLocks/>
            </p:cNvSpPr>
            <p:nvPr/>
          </p:nvSpPr>
          <p:spPr bwMode="auto">
            <a:xfrm>
              <a:off x="3976" y="3550"/>
              <a:ext cx="143" cy="69"/>
            </a:xfrm>
            <a:custGeom>
              <a:avLst/>
              <a:gdLst>
                <a:gd name="T0" fmla="*/ 285 w 570"/>
                <a:gd name="T1" fmla="*/ 0 h 277"/>
                <a:gd name="T2" fmla="*/ 211 w 570"/>
                <a:gd name="T3" fmla="*/ 1 h 277"/>
                <a:gd name="T4" fmla="*/ 68 w 570"/>
                <a:gd name="T5" fmla="*/ 20 h 277"/>
                <a:gd name="T6" fmla="*/ 0 w 570"/>
                <a:gd name="T7" fmla="*/ 35 h 277"/>
                <a:gd name="T8" fmla="*/ 5 w 570"/>
                <a:gd name="T9" fmla="*/ 68 h 277"/>
                <a:gd name="T10" fmla="*/ 26 w 570"/>
                <a:gd name="T11" fmla="*/ 127 h 277"/>
                <a:gd name="T12" fmla="*/ 50 w 570"/>
                <a:gd name="T13" fmla="*/ 167 h 277"/>
                <a:gd name="T14" fmla="*/ 81 w 570"/>
                <a:gd name="T15" fmla="*/ 204 h 277"/>
                <a:gd name="T16" fmla="*/ 123 w 570"/>
                <a:gd name="T17" fmla="*/ 237 h 277"/>
                <a:gd name="T18" fmla="*/ 177 w 570"/>
                <a:gd name="T19" fmla="*/ 262 h 277"/>
                <a:gd name="T20" fmla="*/ 245 w 570"/>
                <a:gd name="T21" fmla="*/ 276 h 277"/>
                <a:gd name="T22" fmla="*/ 285 w 570"/>
                <a:gd name="T23" fmla="*/ 277 h 277"/>
                <a:gd name="T24" fmla="*/ 324 w 570"/>
                <a:gd name="T25" fmla="*/ 276 h 277"/>
                <a:gd name="T26" fmla="*/ 392 w 570"/>
                <a:gd name="T27" fmla="*/ 262 h 277"/>
                <a:gd name="T28" fmla="*/ 446 w 570"/>
                <a:gd name="T29" fmla="*/ 237 h 277"/>
                <a:gd name="T30" fmla="*/ 488 w 570"/>
                <a:gd name="T31" fmla="*/ 204 h 277"/>
                <a:gd name="T32" fmla="*/ 520 w 570"/>
                <a:gd name="T33" fmla="*/ 167 h 277"/>
                <a:gd name="T34" fmla="*/ 543 w 570"/>
                <a:gd name="T35" fmla="*/ 127 h 277"/>
                <a:gd name="T36" fmla="*/ 564 w 570"/>
                <a:gd name="T37" fmla="*/ 68 h 277"/>
                <a:gd name="T38" fmla="*/ 570 w 570"/>
                <a:gd name="T39" fmla="*/ 35 h 277"/>
                <a:gd name="T40" fmla="*/ 501 w 570"/>
                <a:gd name="T41" fmla="*/ 20 h 277"/>
                <a:gd name="T42" fmla="*/ 358 w 570"/>
                <a:gd name="T43" fmla="*/ 1 h 277"/>
                <a:gd name="T44" fmla="*/ 285 w 570"/>
                <a:gd name="T45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0" h="277">
                  <a:moveTo>
                    <a:pt x="285" y="0"/>
                  </a:moveTo>
                  <a:lnTo>
                    <a:pt x="211" y="1"/>
                  </a:lnTo>
                  <a:lnTo>
                    <a:pt x="68" y="20"/>
                  </a:lnTo>
                  <a:lnTo>
                    <a:pt x="0" y="35"/>
                  </a:lnTo>
                  <a:lnTo>
                    <a:pt x="5" y="68"/>
                  </a:lnTo>
                  <a:lnTo>
                    <a:pt x="26" y="127"/>
                  </a:lnTo>
                  <a:lnTo>
                    <a:pt x="50" y="167"/>
                  </a:lnTo>
                  <a:lnTo>
                    <a:pt x="81" y="204"/>
                  </a:lnTo>
                  <a:lnTo>
                    <a:pt x="123" y="237"/>
                  </a:lnTo>
                  <a:lnTo>
                    <a:pt x="177" y="262"/>
                  </a:lnTo>
                  <a:lnTo>
                    <a:pt x="245" y="276"/>
                  </a:lnTo>
                  <a:lnTo>
                    <a:pt x="285" y="277"/>
                  </a:lnTo>
                  <a:lnTo>
                    <a:pt x="324" y="276"/>
                  </a:lnTo>
                  <a:lnTo>
                    <a:pt x="392" y="262"/>
                  </a:lnTo>
                  <a:lnTo>
                    <a:pt x="446" y="237"/>
                  </a:lnTo>
                  <a:lnTo>
                    <a:pt x="488" y="204"/>
                  </a:lnTo>
                  <a:lnTo>
                    <a:pt x="520" y="167"/>
                  </a:lnTo>
                  <a:lnTo>
                    <a:pt x="543" y="127"/>
                  </a:lnTo>
                  <a:lnTo>
                    <a:pt x="564" y="68"/>
                  </a:lnTo>
                  <a:lnTo>
                    <a:pt x="570" y="35"/>
                  </a:lnTo>
                  <a:lnTo>
                    <a:pt x="501" y="20"/>
                  </a:lnTo>
                  <a:lnTo>
                    <a:pt x="358" y="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52"/>
            <p:cNvSpPr>
              <a:spLocks/>
            </p:cNvSpPr>
            <p:nvPr/>
          </p:nvSpPr>
          <p:spPr bwMode="auto">
            <a:xfrm>
              <a:off x="3995" y="3546"/>
              <a:ext cx="105" cy="56"/>
            </a:xfrm>
            <a:custGeom>
              <a:avLst/>
              <a:gdLst>
                <a:gd name="T0" fmla="*/ 0 w 421"/>
                <a:gd name="T1" fmla="*/ 35 h 225"/>
                <a:gd name="T2" fmla="*/ 0 w 421"/>
                <a:gd name="T3" fmla="*/ 41 h 225"/>
                <a:gd name="T4" fmla="*/ 6 w 421"/>
                <a:gd name="T5" fmla="*/ 79 h 225"/>
                <a:gd name="T6" fmla="*/ 17 w 421"/>
                <a:gd name="T7" fmla="*/ 113 h 225"/>
                <a:gd name="T8" fmla="*/ 37 w 421"/>
                <a:gd name="T9" fmla="*/ 148 h 225"/>
                <a:gd name="T10" fmla="*/ 68 w 421"/>
                <a:gd name="T11" fmla="*/ 182 h 225"/>
                <a:gd name="T12" fmla="*/ 113 w 421"/>
                <a:gd name="T13" fmla="*/ 209 h 225"/>
                <a:gd name="T14" fmla="*/ 173 w 421"/>
                <a:gd name="T15" fmla="*/ 224 h 225"/>
                <a:gd name="T16" fmla="*/ 211 w 421"/>
                <a:gd name="T17" fmla="*/ 225 h 225"/>
                <a:gd name="T18" fmla="*/ 248 w 421"/>
                <a:gd name="T19" fmla="*/ 224 h 225"/>
                <a:gd name="T20" fmla="*/ 310 w 421"/>
                <a:gd name="T21" fmla="*/ 209 h 225"/>
                <a:gd name="T22" fmla="*/ 354 w 421"/>
                <a:gd name="T23" fmla="*/ 182 h 225"/>
                <a:gd name="T24" fmla="*/ 385 w 421"/>
                <a:gd name="T25" fmla="*/ 148 h 225"/>
                <a:gd name="T26" fmla="*/ 404 w 421"/>
                <a:gd name="T27" fmla="*/ 113 h 225"/>
                <a:gd name="T28" fmla="*/ 415 w 421"/>
                <a:gd name="T29" fmla="*/ 79 h 225"/>
                <a:gd name="T30" fmla="*/ 421 w 421"/>
                <a:gd name="T31" fmla="*/ 41 h 225"/>
                <a:gd name="T32" fmla="*/ 421 w 421"/>
                <a:gd name="T33" fmla="*/ 35 h 225"/>
                <a:gd name="T34" fmla="*/ 415 w 421"/>
                <a:gd name="T35" fmla="*/ 33 h 225"/>
                <a:gd name="T36" fmla="*/ 344 w 421"/>
                <a:gd name="T37" fmla="*/ 14 h 225"/>
                <a:gd name="T38" fmla="*/ 256 w 421"/>
                <a:gd name="T39" fmla="*/ 2 h 225"/>
                <a:gd name="T40" fmla="*/ 188 w 421"/>
                <a:gd name="T41" fmla="*/ 0 h 225"/>
                <a:gd name="T42" fmla="*/ 114 w 421"/>
                <a:gd name="T43" fmla="*/ 5 h 225"/>
                <a:gd name="T44" fmla="*/ 39 w 421"/>
                <a:gd name="T45" fmla="*/ 21 h 225"/>
                <a:gd name="T46" fmla="*/ 0 w 421"/>
                <a:gd name="T47" fmla="*/ 3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21" h="225">
                  <a:moveTo>
                    <a:pt x="0" y="35"/>
                  </a:moveTo>
                  <a:lnTo>
                    <a:pt x="0" y="41"/>
                  </a:lnTo>
                  <a:lnTo>
                    <a:pt x="6" y="79"/>
                  </a:lnTo>
                  <a:lnTo>
                    <a:pt x="17" y="113"/>
                  </a:lnTo>
                  <a:lnTo>
                    <a:pt x="37" y="148"/>
                  </a:lnTo>
                  <a:lnTo>
                    <a:pt x="68" y="182"/>
                  </a:lnTo>
                  <a:lnTo>
                    <a:pt x="113" y="209"/>
                  </a:lnTo>
                  <a:lnTo>
                    <a:pt x="173" y="224"/>
                  </a:lnTo>
                  <a:lnTo>
                    <a:pt x="211" y="225"/>
                  </a:lnTo>
                  <a:lnTo>
                    <a:pt x="248" y="224"/>
                  </a:lnTo>
                  <a:lnTo>
                    <a:pt x="310" y="209"/>
                  </a:lnTo>
                  <a:lnTo>
                    <a:pt x="354" y="182"/>
                  </a:lnTo>
                  <a:lnTo>
                    <a:pt x="385" y="148"/>
                  </a:lnTo>
                  <a:lnTo>
                    <a:pt x="404" y="113"/>
                  </a:lnTo>
                  <a:lnTo>
                    <a:pt x="415" y="79"/>
                  </a:lnTo>
                  <a:lnTo>
                    <a:pt x="421" y="41"/>
                  </a:lnTo>
                  <a:lnTo>
                    <a:pt x="421" y="35"/>
                  </a:lnTo>
                  <a:lnTo>
                    <a:pt x="415" y="33"/>
                  </a:lnTo>
                  <a:lnTo>
                    <a:pt x="344" y="14"/>
                  </a:lnTo>
                  <a:lnTo>
                    <a:pt x="256" y="2"/>
                  </a:lnTo>
                  <a:lnTo>
                    <a:pt x="188" y="0"/>
                  </a:lnTo>
                  <a:lnTo>
                    <a:pt x="114" y="5"/>
                  </a:lnTo>
                  <a:lnTo>
                    <a:pt x="39" y="21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53"/>
            <p:cNvSpPr>
              <a:spLocks/>
            </p:cNvSpPr>
            <p:nvPr/>
          </p:nvSpPr>
          <p:spPr bwMode="auto">
            <a:xfrm>
              <a:off x="3906" y="3555"/>
              <a:ext cx="142" cy="128"/>
            </a:xfrm>
            <a:custGeom>
              <a:avLst/>
              <a:gdLst>
                <a:gd name="T0" fmla="*/ 243 w 567"/>
                <a:gd name="T1" fmla="*/ 19 h 511"/>
                <a:gd name="T2" fmla="*/ 243 w 567"/>
                <a:gd name="T3" fmla="*/ 14 h 511"/>
                <a:gd name="T4" fmla="*/ 239 w 567"/>
                <a:gd name="T5" fmla="*/ 9 h 511"/>
                <a:gd name="T6" fmla="*/ 224 w 567"/>
                <a:gd name="T7" fmla="*/ 3 h 511"/>
                <a:gd name="T8" fmla="*/ 189 w 567"/>
                <a:gd name="T9" fmla="*/ 0 h 511"/>
                <a:gd name="T10" fmla="*/ 146 w 567"/>
                <a:gd name="T11" fmla="*/ 6 h 511"/>
                <a:gd name="T12" fmla="*/ 100 w 567"/>
                <a:gd name="T13" fmla="*/ 19 h 511"/>
                <a:gd name="T14" fmla="*/ 56 w 567"/>
                <a:gd name="T15" fmla="*/ 39 h 511"/>
                <a:gd name="T16" fmla="*/ 21 w 567"/>
                <a:gd name="T17" fmla="*/ 67 h 511"/>
                <a:gd name="T18" fmla="*/ 5 w 567"/>
                <a:gd name="T19" fmla="*/ 93 h 511"/>
                <a:gd name="T20" fmla="*/ 0 w 567"/>
                <a:gd name="T21" fmla="*/ 112 h 511"/>
                <a:gd name="T22" fmla="*/ 0 w 567"/>
                <a:gd name="T23" fmla="*/ 123 h 511"/>
                <a:gd name="T24" fmla="*/ 1 w 567"/>
                <a:gd name="T25" fmla="*/ 134 h 511"/>
                <a:gd name="T26" fmla="*/ 7 w 567"/>
                <a:gd name="T27" fmla="*/ 155 h 511"/>
                <a:gd name="T28" fmla="*/ 26 w 567"/>
                <a:gd name="T29" fmla="*/ 186 h 511"/>
                <a:gd name="T30" fmla="*/ 67 w 567"/>
                <a:gd name="T31" fmla="*/ 223 h 511"/>
                <a:gd name="T32" fmla="*/ 119 w 567"/>
                <a:gd name="T33" fmla="*/ 259 h 511"/>
                <a:gd name="T34" fmla="*/ 210 w 567"/>
                <a:gd name="T35" fmla="*/ 305 h 511"/>
                <a:gd name="T36" fmla="*/ 319 w 567"/>
                <a:gd name="T37" fmla="*/ 354 h 511"/>
                <a:gd name="T38" fmla="*/ 354 w 567"/>
                <a:gd name="T39" fmla="*/ 371 h 511"/>
                <a:gd name="T40" fmla="*/ 418 w 567"/>
                <a:gd name="T41" fmla="*/ 410 h 511"/>
                <a:gd name="T42" fmla="*/ 547 w 567"/>
                <a:gd name="T43" fmla="*/ 498 h 511"/>
                <a:gd name="T44" fmla="*/ 565 w 567"/>
                <a:gd name="T45" fmla="*/ 511 h 511"/>
                <a:gd name="T46" fmla="*/ 566 w 567"/>
                <a:gd name="T47" fmla="*/ 508 h 511"/>
                <a:gd name="T48" fmla="*/ 567 w 567"/>
                <a:gd name="T49" fmla="*/ 476 h 511"/>
                <a:gd name="T50" fmla="*/ 559 w 567"/>
                <a:gd name="T51" fmla="*/ 439 h 511"/>
                <a:gd name="T52" fmla="*/ 546 w 567"/>
                <a:gd name="T53" fmla="*/ 411 h 511"/>
                <a:gd name="T54" fmla="*/ 525 w 567"/>
                <a:gd name="T55" fmla="*/ 381 h 511"/>
                <a:gd name="T56" fmla="*/ 492 w 567"/>
                <a:gd name="T57" fmla="*/ 351 h 511"/>
                <a:gd name="T58" fmla="*/ 472 w 567"/>
                <a:gd name="T59" fmla="*/ 337 h 511"/>
                <a:gd name="T60" fmla="*/ 449 w 567"/>
                <a:gd name="T61" fmla="*/ 322 h 511"/>
                <a:gd name="T62" fmla="*/ 406 w 567"/>
                <a:gd name="T63" fmla="*/ 285 h 511"/>
                <a:gd name="T64" fmla="*/ 345 w 567"/>
                <a:gd name="T65" fmla="*/ 218 h 511"/>
                <a:gd name="T66" fmla="*/ 279 w 567"/>
                <a:gd name="T67" fmla="*/ 123 h 511"/>
                <a:gd name="T68" fmla="*/ 250 w 567"/>
                <a:gd name="T69" fmla="*/ 62 h 511"/>
                <a:gd name="T70" fmla="*/ 243 w 567"/>
                <a:gd name="T71" fmla="*/ 29 h 511"/>
                <a:gd name="T72" fmla="*/ 243 w 567"/>
                <a:gd name="T73" fmla="*/ 19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7" h="511">
                  <a:moveTo>
                    <a:pt x="243" y="19"/>
                  </a:moveTo>
                  <a:lnTo>
                    <a:pt x="243" y="14"/>
                  </a:lnTo>
                  <a:lnTo>
                    <a:pt x="239" y="9"/>
                  </a:lnTo>
                  <a:lnTo>
                    <a:pt x="224" y="3"/>
                  </a:lnTo>
                  <a:lnTo>
                    <a:pt x="189" y="0"/>
                  </a:lnTo>
                  <a:lnTo>
                    <a:pt x="146" y="6"/>
                  </a:lnTo>
                  <a:lnTo>
                    <a:pt x="100" y="19"/>
                  </a:lnTo>
                  <a:lnTo>
                    <a:pt x="56" y="39"/>
                  </a:lnTo>
                  <a:lnTo>
                    <a:pt x="21" y="67"/>
                  </a:lnTo>
                  <a:lnTo>
                    <a:pt x="5" y="93"/>
                  </a:lnTo>
                  <a:lnTo>
                    <a:pt x="0" y="112"/>
                  </a:lnTo>
                  <a:lnTo>
                    <a:pt x="0" y="123"/>
                  </a:lnTo>
                  <a:lnTo>
                    <a:pt x="1" y="134"/>
                  </a:lnTo>
                  <a:lnTo>
                    <a:pt x="7" y="155"/>
                  </a:lnTo>
                  <a:lnTo>
                    <a:pt x="26" y="186"/>
                  </a:lnTo>
                  <a:lnTo>
                    <a:pt x="67" y="223"/>
                  </a:lnTo>
                  <a:lnTo>
                    <a:pt x="119" y="259"/>
                  </a:lnTo>
                  <a:lnTo>
                    <a:pt x="210" y="305"/>
                  </a:lnTo>
                  <a:lnTo>
                    <a:pt x="319" y="354"/>
                  </a:lnTo>
                  <a:lnTo>
                    <a:pt x="354" y="371"/>
                  </a:lnTo>
                  <a:lnTo>
                    <a:pt x="418" y="410"/>
                  </a:lnTo>
                  <a:lnTo>
                    <a:pt x="547" y="498"/>
                  </a:lnTo>
                  <a:lnTo>
                    <a:pt x="565" y="511"/>
                  </a:lnTo>
                  <a:lnTo>
                    <a:pt x="566" y="508"/>
                  </a:lnTo>
                  <a:lnTo>
                    <a:pt x="567" y="476"/>
                  </a:lnTo>
                  <a:lnTo>
                    <a:pt x="559" y="439"/>
                  </a:lnTo>
                  <a:lnTo>
                    <a:pt x="546" y="411"/>
                  </a:lnTo>
                  <a:lnTo>
                    <a:pt x="525" y="381"/>
                  </a:lnTo>
                  <a:lnTo>
                    <a:pt x="492" y="351"/>
                  </a:lnTo>
                  <a:lnTo>
                    <a:pt x="472" y="337"/>
                  </a:lnTo>
                  <a:lnTo>
                    <a:pt x="449" y="322"/>
                  </a:lnTo>
                  <a:lnTo>
                    <a:pt x="406" y="285"/>
                  </a:lnTo>
                  <a:lnTo>
                    <a:pt x="345" y="218"/>
                  </a:lnTo>
                  <a:lnTo>
                    <a:pt x="279" y="123"/>
                  </a:lnTo>
                  <a:lnTo>
                    <a:pt x="250" y="62"/>
                  </a:lnTo>
                  <a:lnTo>
                    <a:pt x="243" y="29"/>
                  </a:lnTo>
                  <a:lnTo>
                    <a:pt x="243" y="19"/>
                  </a:lnTo>
                  <a:close/>
                </a:path>
              </a:pathLst>
            </a:custGeom>
            <a:solidFill>
              <a:srgbClr val="3ABD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54"/>
            <p:cNvSpPr>
              <a:spLocks/>
            </p:cNvSpPr>
            <p:nvPr/>
          </p:nvSpPr>
          <p:spPr bwMode="auto">
            <a:xfrm>
              <a:off x="4047" y="3555"/>
              <a:ext cx="141" cy="128"/>
            </a:xfrm>
            <a:custGeom>
              <a:avLst/>
              <a:gdLst>
                <a:gd name="T0" fmla="*/ 324 w 567"/>
                <a:gd name="T1" fmla="*/ 19 h 511"/>
                <a:gd name="T2" fmla="*/ 324 w 567"/>
                <a:gd name="T3" fmla="*/ 14 h 511"/>
                <a:gd name="T4" fmla="*/ 328 w 567"/>
                <a:gd name="T5" fmla="*/ 9 h 511"/>
                <a:gd name="T6" fmla="*/ 343 w 567"/>
                <a:gd name="T7" fmla="*/ 3 h 511"/>
                <a:gd name="T8" fmla="*/ 378 w 567"/>
                <a:gd name="T9" fmla="*/ 0 h 511"/>
                <a:gd name="T10" fmla="*/ 421 w 567"/>
                <a:gd name="T11" fmla="*/ 6 h 511"/>
                <a:gd name="T12" fmla="*/ 467 w 567"/>
                <a:gd name="T13" fmla="*/ 19 h 511"/>
                <a:gd name="T14" fmla="*/ 511 w 567"/>
                <a:gd name="T15" fmla="*/ 39 h 511"/>
                <a:gd name="T16" fmla="*/ 546 w 567"/>
                <a:gd name="T17" fmla="*/ 67 h 511"/>
                <a:gd name="T18" fmla="*/ 562 w 567"/>
                <a:gd name="T19" fmla="*/ 93 h 511"/>
                <a:gd name="T20" fmla="*/ 567 w 567"/>
                <a:gd name="T21" fmla="*/ 112 h 511"/>
                <a:gd name="T22" fmla="*/ 567 w 567"/>
                <a:gd name="T23" fmla="*/ 123 h 511"/>
                <a:gd name="T24" fmla="*/ 567 w 567"/>
                <a:gd name="T25" fmla="*/ 134 h 511"/>
                <a:gd name="T26" fmla="*/ 561 w 567"/>
                <a:gd name="T27" fmla="*/ 155 h 511"/>
                <a:gd name="T28" fmla="*/ 541 w 567"/>
                <a:gd name="T29" fmla="*/ 186 h 511"/>
                <a:gd name="T30" fmla="*/ 501 w 567"/>
                <a:gd name="T31" fmla="*/ 223 h 511"/>
                <a:gd name="T32" fmla="*/ 448 w 567"/>
                <a:gd name="T33" fmla="*/ 259 h 511"/>
                <a:gd name="T34" fmla="*/ 359 w 567"/>
                <a:gd name="T35" fmla="*/ 305 h 511"/>
                <a:gd name="T36" fmla="*/ 248 w 567"/>
                <a:gd name="T37" fmla="*/ 354 h 511"/>
                <a:gd name="T38" fmla="*/ 213 w 567"/>
                <a:gd name="T39" fmla="*/ 371 h 511"/>
                <a:gd name="T40" fmla="*/ 149 w 567"/>
                <a:gd name="T41" fmla="*/ 410 h 511"/>
                <a:gd name="T42" fmla="*/ 20 w 567"/>
                <a:gd name="T43" fmla="*/ 498 h 511"/>
                <a:gd name="T44" fmla="*/ 2 w 567"/>
                <a:gd name="T45" fmla="*/ 511 h 511"/>
                <a:gd name="T46" fmla="*/ 2 w 567"/>
                <a:gd name="T47" fmla="*/ 508 h 511"/>
                <a:gd name="T48" fmla="*/ 0 w 567"/>
                <a:gd name="T49" fmla="*/ 476 h 511"/>
                <a:gd name="T50" fmla="*/ 9 w 567"/>
                <a:gd name="T51" fmla="*/ 439 h 511"/>
                <a:gd name="T52" fmla="*/ 22 w 567"/>
                <a:gd name="T53" fmla="*/ 411 h 511"/>
                <a:gd name="T54" fmla="*/ 42 w 567"/>
                <a:gd name="T55" fmla="*/ 381 h 511"/>
                <a:gd name="T56" fmla="*/ 75 w 567"/>
                <a:gd name="T57" fmla="*/ 351 h 511"/>
                <a:gd name="T58" fmla="*/ 96 w 567"/>
                <a:gd name="T59" fmla="*/ 337 h 511"/>
                <a:gd name="T60" fmla="*/ 118 w 567"/>
                <a:gd name="T61" fmla="*/ 322 h 511"/>
                <a:gd name="T62" fmla="*/ 162 w 567"/>
                <a:gd name="T63" fmla="*/ 285 h 511"/>
                <a:gd name="T64" fmla="*/ 223 w 567"/>
                <a:gd name="T65" fmla="*/ 218 h 511"/>
                <a:gd name="T66" fmla="*/ 288 w 567"/>
                <a:gd name="T67" fmla="*/ 123 h 511"/>
                <a:gd name="T68" fmla="*/ 317 w 567"/>
                <a:gd name="T69" fmla="*/ 62 h 511"/>
                <a:gd name="T70" fmla="*/ 325 w 567"/>
                <a:gd name="T71" fmla="*/ 29 h 511"/>
                <a:gd name="T72" fmla="*/ 324 w 567"/>
                <a:gd name="T73" fmla="*/ 19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7" h="511">
                  <a:moveTo>
                    <a:pt x="324" y="19"/>
                  </a:moveTo>
                  <a:lnTo>
                    <a:pt x="324" y="14"/>
                  </a:lnTo>
                  <a:lnTo>
                    <a:pt x="328" y="9"/>
                  </a:lnTo>
                  <a:lnTo>
                    <a:pt x="343" y="3"/>
                  </a:lnTo>
                  <a:lnTo>
                    <a:pt x="378" y="0"/>
                  </a:lnTo>
                  <a:lnTo>
                    <a:pt x="421" y="6"/>
                  </a:lnTo>
                  <a:lnTo>
                    <a:pt x="467" y="19"/>
                  </a:lnTo>
                  <a:lnTo>
                    <a:pt x="511" y="39"/>
                  </a:lnTo>
                  <a:lnTo>
                    <a:pt x="546" y="67"/>
                  </a:lnTo>
                  <a:lnTo>
                    <a:pt x="562" y="93"/>
                  </a:lnTo>
                  <a:lnTo>
                    <a:pt x="567" y="112"/>
                  </a:lnTo>
                  <a:lnTo>
                    <a:pt x="567" y="123"/>
                  </a:lnTo>
                  <a:lnTo>
                    <a:pt x="567" y="134"/>
                  </a:lnTo>
                  <a:lnTo>
                    <a:pt x="561" y="155"/>
                  </a:lnTo>
                  <a:lnTo>
                    <a:pt x="541" y="186"/>
                  </a:lnTo>
                  <a:lnTo>
                    <a:pt x="501" y="223"/>
                  </a:lnTo>
                  <a:lnTo>
                    <a:pt x="448" y="259"/>
                  </a:lnTo>
                  <a:lnTo>
                    <a:pt x="359" y="305"/>
                  </a:lnTo>
                  <a:lnTo>
                    <a:pt x="248" y="354"/>
                  </a:lnTo>
                  <a:lnTo>
                    <a:pt x="213" y="371"/>
                  </a:lnTo>
                  <a:lnTo>
                    <a:pt x="149" y="410"/>
                  </a:lnTo>
                  <a:lnTo>
                    <a:pt x="20" y="498"/>
                  </a:lnTo>
                  <a:lnTo>
                    <a:pt x="2" y="511"/>
                  </a:lnTo>
                  <a:lnTo>
                    <a:pt x="2" y="508"/>
                  </a:lnTo>
                  <a:lnTo>
                    <a:pt x="0" y="476"/>
                  </a:lnTo>
                  <a:lnTo>
                    <a:pt x="9" y="439"/>
                  </a:lnTo>
                  <a:lnTo>
                    <a:pt x="22" y="411"/>
                  </a:lnTo>
                  <a:lnTo>
                    <a:pt x="42" y="381"/>
                  </a:lnTo>
                  <a:lnTo>
                    <a:pt x="75" y="351"/>
                  </a:lnTo>
                  <a:lnTo>
                    <a:pt x="96" y="337"/>
                  </a:lnTo>
                  <a:lnTo>
                    <a:pt x="118" y="322"/>
                  </a:lnTo>
                  <a:lnTo>
                    <a:pt x="162" y="285"/>
                  </a:lnTo>
                  <a:lnTo>
                    <a:pt x="223" y="218"/>
                  </a:lnTo>
                  <a:lnTo>
                    <a:pt x="288" y="123"/>
                  </a:lnTo>
                  <a:lnTo>
                    <a:pt x="317" y="62"/>
                  </a:lnTo>
                  <a:lnTo>
                    <a:pt x="325" y="29"/>
                  </a:lnTo>
                  <a:lnTo>
                    <a:pt x="324" y="19"/>
                  </a:lnTo>
                  <a:close/>
                </a:path>
              </a:pathLst>
            </a:custGeom>
            <a:solidFill>
              <a:srgbClr val="3ABD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55"/>
            <p:cNvSpPr>
              <a:spLocks/>
            </p:cNvSpPr>
            <p:nvPr/>
          </p:nvSpPr>
          <p:spPr bwMode="auto">
            <a:xfrm>
              <a:off x="3779" y="2941"/>
              <a:ext cx="537" cy="626"/>
            </a:xfrm>
            <a:custGeom>
              <a:avLst/>
              <a:gdLst>
                <a:gd name="T0" fmla="*/ 987 w 2149"/>
                <a:gd name="T1" fmla="*/ 1 h 2505"/>
                <a:gd name="T2" fmla="*/ 687 w 2149"/>
                <a:gd name="T3" fmla="*/ 56 h 2505"/>
                <a:gd name="T4" fmla="*/ 453 w 2149"/>
                <a:gd name="T5" fmla="*/ 173 h 2505"/>
                <a:gd name="T6" fmla="*/ 279 w 2149"/>
                <a:gd name="T7" fmla="*/ 340 h 2505"/>
                <a:gd name="T8" fmla="*/ 154 w 2149"/>
                <a:gd name="T9" fmla="*/ 545 h 2505"/>
                <a:gd name="T10" fmla="*/ 72 w 2149"/>
                <a:gd name="T11" fmla="*/ 775 h 2505"/>
                <a:gd name="T12" fmla="*/ 25 w 2149"/>
                <a:gd name="T13" fmla="*/ 1019 h 2505"/>
                <a:gd name="T14" fmla="*/ 1 w 2149"/>
                <a:gd name="T15" fmla="*/ 1323 h 2505"/>
                <a:gd name="T16" fmla="*/ 0 w 2149"/>
                <a:gd name="T17" fmla="*/ 1497 h 2505"/>
                <a:gd name="T18" fmla="*/ 22 w 2149"/>
                <a:gd name="T19" fmla="*/ 1708 h 2505"/>
                <a:gd name="T20" fmla="*/ 66 w 2149"/>
                <a:gd name="T21" fmla="*/ 1895 h 2505"/>
                <a:gd name="T22" fmla="*/ 130 w 2149"/>
                <a:gd name="T23" fmla="*/ 2058 h 2505"/>
                <a:gd name="T24" fmla="*/ 210 w 2149"/>
                <a:gd name="T25" fmla="*/ 2198 h 2505"/>
                <a:gd name="T26" fmla="*/ 323 w 2149"/>
                <a:gd name="T27" fmla="*/ 2338 h 2505"/>
                <a:gd name="T28" fmla="*/ 515 w 2149"/>
                <a:gd name="T29" fmla="*/ 2484 h 2505"/>
                <a:gd name="T30" fmla="*/ 550 w 2149"/>
                <a:gd name="T31" fmla="*/ 2483 h 2505"/>
                <a:gd name="T32" fmla="*/ 418 w 2149"/>
                <a:gd name="T33" fmla="*/ 2168 h 2505"/>
                <a:gd name="T34" fmla="*/ 351 w 2149"/>
                <a:gd name="T35" fmla="*/ 1923 h 2505"/>
                <a:gd name="T36" fmla="*/ 316 w 2149"/>
                <a:gd name="T37" fmla="*/ 1700 h 2505"/>
                <a:gd name="T38" fmla="*/ 310 w 2149"/>
                <a:gd name="T39" fmla="*/ 1462 h 2505"/>
                <a:gd name="T40" fmla="*/ 345 w 2149"/>
                <a:gd name="T41" fmla="*/ 1219 h 2505"/>
                <a:gd name="T42" fmla="*/ 378 w 2149"/>
                <a:gd name="T43" fmla="*/ 1110 h 2505"/>
                <a:gd name="T44" fmla="*/ 461 w 2149"/>
                <a:gd name="T45" fmla="*/ 956 h 2505"/>
                <a:gd name="T46" fmla="*/ 569 w 2149"/>
                <a:gd name="T47" fmla="*/ 855 h 2505"/>
                <a:gd name="T48" fmla="*/ 687 w 2149"/>
                <a:gd name="T49" fmla="*/ 796 h 2505"/>
                <a:gd name="T50" fmla="*/ 837 w 2149"/>
                <a:gd name="T51" fmla="*/ 764 h 2505"/>
                <a:gd name="T52" fmla="*/ 1057 w 2149"/>
                <a:gd name="T53" fmla="*/ 780 h 2505"/>
                <a:gd name="T54" fmla="*/ 1092 w 2149"/>
                <a:gd name="T55" fmla="*/ 780 h 2505"/>
                <a:gd name="T56" fmla="*/ 1312 w 2149"/>
                <a:gd name="T57" fmla="*/ 764 h 2505"/>
                <a:gd name="T58" fmla="*/ 1462 w 2149"/>
                <a:gd name="T59" fmla="*/ 796 h 2505"/>
                <a:gd name="T60" fmla="*/ 1581 w 2149"/>
                <a:gd name="T61" fmla="*/ 855 h 2505"/>
                <a:gd name="T62" fmla="*/ 1688 w 2149"/>
                <a:gd name="T63" fmla="*/ 956 h 2505"/>
                <a:gd name="T64" fmla="*/ 1772 w 2149"/>
                <a:gd name="T65" fmla="*/ 1110 h 2505"/>
                <a:gd name="T66" fmla="*/ 1804 w 2149"/>
                <a:gd name="T67" fmla="*/ 1219 h 2505"/>
                <a:gd name="T68" fmla="*/ 1839 w 2149"/>
                <a:gd name="T69" fmla="*/ 1462 h 2505"/>
                <a:gd name="T70" fmla="*/ 1833 w 2149"/>
                <a:gd name="T71" fmla="*/ 1700 h 2505"/>
                <a:gd name="T72" fmla="*/ 1799 w 2149"/>
                <a:gd name="T73" fmla="*/ 1923 h 2505"/>
                <a:gd name="T74" fmla="*/ 1731 w 2149"/>
                <a:gd name="T75" fmla="*/ 2168 h 2505"/>
                <a:gd name="T76" fmla="*/ 1600 w 2149"/>
                <a:gd name="T77" fmla="*/ 2483 h 2505"/>
                <a:gd name="T78" fmla="*/ 1634 w 2149"/>
                <a:gd name="T79" fmla="*/ 2484 h 2505"/>
                <a:gd name="T80" fmla="*/ 1827 w 2149"/>
                <a:gd name="T81" fmla="*/ 2338 h 2505"/>
                <a:gd name="T82" fmla="*/ 1941 w 2149"/>
                <a:gd name="T83" fmla="*/ 2198 h 2505"/>
                <a:gd name="T84" fmla="*/ 2019 w 2149"/>
                <a:gd name="T85" fmla="*/ 2058 h 2505"/>
                <a:gd name="T86" fmla="*/ 2084 w 2149"/>
                <a:gd name="T87" fmla="*/ 1895 h 2505"/>
                <a:gd name="T88" fmla="*/ 2129 w 2149"/>
                <a:gd name="T89" fmla="*/ 1708 h 2505"/>
                <a:gd name="T90" fmla="*/ 2149 w 2149"/>
                <a:gd name="T91" fmla="*/ 1497 h 2505"/>
                <a:gd name="T92" fmla="*/ 2149 w 2149"/>
                <a:gd name="T93" fmla="*/ 1323 h 2505"/>
                <a:gd name="T94" fmla="*/ 2124 w 2149"/>
                <a:gd name="T95" fmla="*/ 1019 h 2505"/>
                <a:gd name="T96" fmla="*/ 2077 w 2149"/>
                <a:gd name="T97" fmla="*/ 775 h 2505"/>
                <a:gd name="T98" fmla="*/ 1995 w 2149"/>
                <a:gd name="T99" fmla="*/ 545 h 2505"/>
                <a:gd name="T100" fmla="*/ 1871 w 2149"/>
                <a:gd name="T101" fmla="*/ 340 h 2505"/>
                <a:gd name="T102" fmla="*/ 1696 w 2149"/>
                <a:gd name="T103" fmla="*/ 173 h 2505"/>
                <a:gd name="T104" fmla="*/ 1463 w 2149"/>
                <a:gd name="T105" fmla="*/ 56 h 2505"/>
                <a:gd name="T106" fmla="*/ 1162 w 2149"/>
                <a:gd name="T107" fmla="*/ 1 h 2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49" h="2505">
                  <a:moveTo>
                    <a:pt x="1075" y="0"/>
                  </a:moveTo>
                  <a:lnTo>
                    <a:pt x="987" y="1"/>
                  </a:lnTo>
                  <a:lnTo>
                    <a:pt x="828" y="20"/>
                  </a:lnTo>
                  <a:lnTo>
                    <a:pt x="687" y="56"/>
                  </a:lnTo>
                  <a:lnTo>
                    <a:pt x="563" y="108"/>
                  </a:lnTo>
                  <a:lnTo>
                    <a:pt x="453" y="173"/>
                  </a:lnTo>
                  <a:lnTo>
                    <a:pt x="359" y="251"/>
                  </a:lnTo>
                  <a:lnTo>
                    <a:pt x="279" y="340"/>
                  </a:lnTo>
                  <a:lnTo>
                    <a:pt x="211" y="438"/>
                  </a:lnTo>
                  <a:lnTo>
                    <a:pt x="154" y="545"/>
                  </a:lnTo>
                  <a:lnTo>
                    <a:pt x="109" y="658"/>
                  </a:lnTo>
                  <a:lnTo>
                    <a:pt x="72" y="775"/>
                  </a:lnTo>
                  <a:lnTo>
                    <a:pt x="45" y="896"/>
                  </a:lnTo>
                  <a:lnTo>
                    <a:pt x="25" y="1019"/>
                  </a:lnTo>
                  <a:lnTo>
                    <a:pt x="12" y="1141"/>
                  </a:lnTo>
                  <a:lnTo>
                    <a:pt x="1" y="1323"/>
                  </a:lnTo>
                  <a:lnTo>
                    <a:pt x="0" y="1440"/>
                  </a:lnTo>
                  <a:lnTo>
                    <a:pt x="0" y="1497"/>
                  </a:lnTo>
                  <a:lnTo>
                    <a:pt x="8" y="1606"/>
                  </a:lnTo>
                  <a:lnTo>
                    <a:pt x="22" y="1708"/>
                  </a:lnTo>
                  <a:lnTo>
                    <a:pt x="41" y="1805"/>
                  </a:lnTo>
                  <a:lnTo>
                    <a:pt x="66" y="1895"/>
                  </a:lnTo>
                  <a:lnTo>
                    <a:pt x="96" y="1979"/>
                  </a:lnTo>
                  <a:lnTo>
                    <a:pt x="130" y="2058"/>
                  </a:lnTo>
                  <a:lnTo>
                    <a:pt x="168" y="2131"/>
                  </a:lnTo>
                  <a:lnTo>
                    <a:pt x="210" y="2198"/>
                  </a:lnTo>
                  <a:lnTo>
                    <a:pt x="253" y="2258"/>
                  </a:lnTo>
                  <a:lnTo>
                    <a:pt x="323" y="2338"/>
                  </a:lnTo>
                  <a:lnTo>
                    <a:pt x="418" y="2423"/>
                  </a:lnTo>
                  <a:lnTo>
                    <a:pt x="515" y="2484"/>
                  </a:lnTo>
                  <a:lnTo>
                    <a:pt x="563" y="2505"/>
                  </a:lnTo>
                  <a:lnTo>
                    <a:pt x="550" y="2483"/>
                  </a:lnTo>
                  <a:lnTo>
                    <a:pt x="478" y="2325"/>
                  </a:lnTo>
                  <a:lnTo>
                    <a:pt x="418" y="2168"/>
                  </a:lnTo>
                  <a:lnTo>
                    <a:pt x="375" y="2026"/>
                  </a:lnTo>
                  <a:lnTo>
                    <a:pt x="351" y="1923"/>
                  </a:lnTo>
                  <a:lnTo>
                    <a:pt x="330" y="1814"/>
                  </a:lnTo>
                  <a:lnTo>
                    <a:pt x="316" y="1700"/>
                  </a:lnTo>
                  <a:lnTo>
                    <a:pt x="309" y="1583"/>
                  </a:lnTo>
                  <a:lnTo>
                    <a:pt x="310" y="1462"/>
                  </a:lnTo>
                  <a:lnTo>
                    <a:pt x="322" y="1341"/>
                  </a:lnTo>
                  <a:lnTo>
                    <a:pt x="345" y="1219"/>
                  </a:lnTo>
                  <a:lnTo>
                    <a:pt x="363" y="1159"/>
                  </a:lnTo>
                  <a:lnTo>
                    <a:pt x="378" y="1110"/>
                  </a:lnTo>
                  <a:lnTo>
                    <a:pt x="416" y="1026"/>
                  </a:lnTo>
                  <a:lnTo>
                    <a:pt x="461" y="956"/>
                  </a:lnTo>
                  <a:lnTo>
                    <a:pt x="513" y="900"/>
                  </a:lnTo>
                  <a:lnTo>
                    <a:pt x="569" y="855"/>
                  </a:lnTo>
                  <a:lnTo>
                    <a:pt x="627" y="820"/>
                  </a:lnTo>
                  <a:lnTo>
                    <a:pt x="687" y="796"/>
                  </a:lnTo>
                  <a:lnTo>
                    <a:pt x="748" y="778"/>
                  </a:lnTo>
                  <a:lnTo>
                    <a:pt x="837" y="764"/>
                  </a:lnTo>
                  <a:lnTo>
                    <a:pt x="942" y="764"/>
                  </a:lnTo>
                  <a:lnTo>
                    <a:pt x="1057" y="780"/>
                  </a:lnTo>
                  <a:lnTo>
                    <a:pt x="1075" y="785"/>
                  </a:lnTo>
                  <a:lnTo>
                    <a:pt x="1092" y="780"/>
                  </a:lnTo>
                  <a:lnTo>
                    <a:pt x="1207" y="764"/>
                  </a:lnTo>
                  <a:lnTo>
                    <a:pt x="1312" y="764"/>
                  </a:lnTo>
                  <a:lnTo>
                    <a:pt x="1402" y="778"/>
                  </a:lnTo>
                  <a:lnTo>
                    <a:pt x="1462" y="796"/>
                  </a:lnTo>
                  <a:lnTo>
                    <a:pt x="1522" y="820"/>
                  </a:lnTo>
                  <a:lnTo>
                    <a:pt x="1581" y="855"/>
                  </a:lnTo>
                  <a:lnTo>
                    <a:pt x="1636" y="900"/>
                  </a:lnTo>
                  <a:lnTo>
                    <a:pt x="1688" y="956"/>
                  </a:lnTo>
                  <a:lnTo>
                    <a:pt x="1733" y="1026"/>
                  </a:lnTo>
                  <a:lnTo>
                    <a:pt x="1772" y="1110"/>
                  </a:lnTo>
                  <a:lnTo>
                    <a:pt x="1787" y="1159"/>
                  </a:lnTo>
                  <a:lnTo>
                    <a:pt x="1804" y="1219"/>
                  </a:lnTo>
                  <a:lnTo>
                    <a:pt x="1828" y="1341"/>
                  </a:lnTo>
                  <a:lnTo>
                    <a:pt x="1839" y="1462"/>
                  </a:lnTo>
                  <a:lnTo>
                    <a:pt x="1840" y="1583"/>
                  </a:lnTo>
                  <a:lnTo>
                    <a:pt x="1833" y="1700"/>
                  </a:lnTo>
                  <a:lnTo>
                    <a:pt x="1819" y="1814"/>
                  </a:lnTo>
                  <a:lnTo>
                    <a:pt x="1799" y="1923"/>
                  </a:lnTo>
                  <a:lnTo>
                    <a:pt x="1774" y="2026"/>
                  </a:lnTo>
                  <a:lnTo>
                    <a:pt x="1731" y="2168"/>
                  </a:lnTo>
                  <a:lnTo>
                    <a:pt x="1672" y="2325"/>
                  </a:lnTo>
                  <a:lnTo>
                    <a:pt x="1600" y="2483"/>
                  </a:lnTo>
                  <a:lnTo>
                    <a:pt x="1587" y="2505"/>
                  </a:lnTo>
                  <a:lnTo>
                    <a:pt x="1634" y="2484"/>
                  </a:lnTo>
                  <a:lnTo>
                    <a:pt x="1731" y="2423"/>
                  </a:lnTo>
                  <a:lnTo>
                    <a:pt x="1827" y="2338"/>
                  </a:lnTo>
                  <a:lnTo>
                    <a:pt x="1896" y="2258"/>
                  </a:lnTo>
                  <a:lnTo>
                    <a:pt x="1941" y="2198"/>
                  </a:lnTo>
                  <a:lnTo>
                    <a:pt x="1981" y="2131"/>
                  </a:lnTo>
                  <a:lnTo>
                    <a:pt x="2019" y="2058"/>
                  </a:lnTo>
                  <a:lnTo>
                    <a:pt x="2053" y="1979"/>
                  </a:lnTo>
                  <a:lnTo>
                    <a:pt x="2084" y="1895"/>
                  </a:lnTo>
                  <a:lnTo>
                    <a:pt x="2108" y="1805"/>
                  </a:lnTo>
                  <a:lnTo>
                    <a:pt x="2129" y="1708"/>
                  </a:lnTo>
                  <a:lnTo>
                    <a:pt x="2142" y="1606"/>
                  </a:lnTo>
                  <a:lnTo>
                    <a:pt x="2149" y="1497"/>
                  </a:lnTo>
                  <a:lnTo>
                    <a:pt x="2149" y="1440"/>
                  </a:lnTo>
                  <a:lnTo>
                    <a:pt x="2149" y="1323"/>
                  </a:lnTo>
                  <a:lnTo>
                    <a:pt x="2138" y="1141"/>
                  </a:lnTo>
                  <a:lnTo>
                    <a:pt x="2124" y="1019"/>
                  </a:lnTo>
                  <a:lnTo>
                    <a:pt x="2104" y="896"/>
                  </a:lnTo>
                  <a:lnTo>
                    <a:pt x="2077" y="775"/>
                  </a:lnTo>
                  <a:lnTo>
                    <a:pt x="2041" y="658"/>
                  </a:lnTo>
                  <a:lnTo>
                    <a:pt x="1995" y="545"/>
                  </a:lnTo>
                  <a:lnTo>
                    <a:pt x="1938" y="438"/>
                  </a:lnTo>
                  <a:lnTo>
                    <a:pt x="1871" y="340"/>
                  </a:lnTo>
                  <a:lnTo>
                    <a:pt x="1790" y="251"/>
                  </a:lnTo>
                  <a:lnTo>
                    <a:pt x="1696" y="173"/>
                  </a:lnTo>
                  <a:lnTo>
                    <a:pt x="1587" y="108"/>
                  </a:lnTo>
                  <a:lnTo>
                    <a:pt x="1463" y="56"/>
                  </a:lnTo>
                  <a:lnTo>
                    <a:pt x="1321" y="20"/>
                  </a:lnTo>
                  <a:lnTo>
                    <a:pt x="1162" y="1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56"/>
            <p:cNvSpPr>
              <a:spLocks/>
            </p:cNvSpPr>
            <p:nvPr/>
          </p:nvSpPr>
          <p:spPr bwMode="auto">
            <a:xfrm>
              <a:off x="3830" y="3051"/>
              <a:ext cx="459" cy="339"/>
            </a:xfrm>
            <a:custGeom>
              <a:avLst/>
              <a:gdLst>
                <a:gd name="T0" fmla="*/ 1191 w 1834"/>
                <a:gd name="T1" fmla="*/ 490 h 1355"/>
                <a:gd name="T2" fmla="*/ 1180 w 1834"/>
                <a:gd name="T3" fmla="*/ 496 h 1355"/>
                <a:gd name="T4" fmla="*/ 1065 w 1834"/>
                <a:gd name="T5" fmla="*/ 544 h 1355"/>
                <a:gd name="T6" fmla="*/ 924 w 1834"/>
                <a:gd name="T7" fmla="*/ 591 h 1355"/>
                <a:gd name="T8" fmla="*/ 816 w 1834"/>
                <a:gd name="T9" fmla="*/ 616 h 1355"/>
                <a:gd name="T10" fmla="*/ 700 w 1834"/>
                <a:gd name="T11" fmla="*/ 634 h 1355"/>
                <a:gd name="T12" fmla="*/ 580 w 1834"/>
                <a:gd name="T13" fmla="*/ 638 h 1355"/>
                <a:gd name="T14" fmla="*/ 521 w 1834"/>
                <a:gd name="T15" fmla="*/ 633 h 1355"/>
                <a:gd name="T16" fmla="*/ 492 w 1834"/>
                <a:gd name="T17" fmla="*/ 630 h 1355"/>
                <a:gd name="T18" fmla="*/ 437 w 1834"/>
                <a:gd name="T19" fmla="*/ 631 h 1355"/>
                <a:gd name="T20" fmla="*/ 388 w 1834"/>
                <a:gd name="T21" fmla="*/ 641 h 1355"/>
                <a:gd name="T22" fmla="*/ 341 w 1834"/>
                <a:gd name="T23" fmla="*/ 656 h 1355"/>
                <a:gd name="T24" fmla="*/ 301 w 1834"/>
                <a:gd name="T25" fmla="*/ 678 h 1355"/>
                <a:gd name="T26" fmla="*/ 263 w 1834"/>
                <a:gd name="T27" fmla="*/ 705 h 1355"/>
                <a:gd name="T28" fmla="*/ 230 w 1834"/>
                <a:gd name="T29" fmla="*/ 737 h 1355"/>
                <a:gd name="T30" fmla="*/ 200 w 1834"/>
                <a:gd name="T31" fmla="*/ 773 h 1355"/>
                <a:gd name="T32" fmla="*/ 164 w 1834"/>
                <a:gd name="T33" fmla="*/ 832 h 1355"/>
                <a:gd name="T34" fmla="*/ 129 w 1834"/>
                <a:gd name="T35" fmla="*/ 919 h 1355"/>
                <a:gd name="T36" fmla="*/ 109 w 1834"/>
                <a:gd name="T37" fmla="*/ 1009 h 1355"/>
                <a:gd name="T38" fmla="*/ 103 w 1834"/>
                <a:gd name="T39" fmla="*/ 1098 h 1355"/>
                <a:gd name="T40" fmla="*/ 105 w 1834"/>
                <a:gd name="T41" fmla="*/ 1140 h 1355"/>
                <a:gd name="T42" fmla="*/ 0 w 1834"/>
                <a:gd name="T43" fmla="*/ 658 h 1355"/>
                <a:gd name="T44" fmla="*/ 190 w 1834"/>
                <a:gd name="T45" fmla="*/ 278 h 1355"/>
                <a:gd name="T46" fmla="*/ 731 w 1834"/>
                <a:gd name="T47" fmla="*/ 0 h 1355"/>
                <a:gd name="T48" fmla="*/ 1242 w 1834"/>
                <a:gd name="T49" fmla="*/ 24 h 1355"/>
                <a:gd name="T50" fmla="*/ 1484 w 1834"/>
                <a:gd name="T51" fmla="*/ 234 h 1355"/>
                <a:gd name="T52" fmla="*/ 1689 w 1834"/>
                <a:gd name="T53" fmla="*/ 490 h 1355"/>
                <a:gd name="T54" fmla="*/ 1834 w 1834"/>
                <a:gd name="T55" fmla="*/ 658 h 1355"/>
                <a:gd name="T56" fmla="*/ 1764 w 1834"/>
                <a:gd name="T57" fmla="*/ 1177 h 1355"/>
                <a:gd name="T58" fmla="*/ 1617 w 1834"/>
                <a:gd name="T59" fmla="*/ 1355 h 1355"/>
                <a:gd name="T60" fmla="*/ 1621 w 1834"/>
                <a:gd name="T61" fmla="*/ 1334 h 1355"/>
                <a:gd name="T62" fmla="*/ 1631 w 1834"/>
                <a:gd name="T63" fmla="*/ 1196 h 1355"/>
                <a:gd name="T64" fmla="*/ 1626 w 1834"/>
                <a:gd name="T65" fmla="*/ 1068 h 1355"/>
                <a:gd name="T66" fmla="*/ 1606 w 1834"/>
                <a:gd name="T67" fmla="*/ 961 h 1355"/>
                <a:gd name="T68" fmla="*/ 1586 w 1834"/>
                <a:gd name="T69" fmla="*/ 888 h 1355"/>
                <a:gd name="T70" fmla="*/ 1557 w 1834"/>
                <a:gd name="T71" fmla="*/ 815 h 1355"/>
                <a:gd name="T72" fmla="*/ 1517 w 1834"/>
                <a:gd name="T73" fmla="*/ 743 h 1355"/>
                <a:gd name="T74" fmla="*/ 1468 w 1834"/>
                <a:gd name="T75" fmla="*/ 676 h 1355"/>
                <a:gd name="T76" fmla="*/ 1406 w 1834"/>
                <a:gd name="T77" fmla="*/ 613 h 1355"/>
                <a:gd name="T78" fmla="*/ 1332 w 1834"/>
                <a:gd name="T79" fmla="*/ 557 h 1355"/>
                <a:gd name="T80" fmla="*/ 1243 w 1834"/>
                <a:gd name="T81" fmla="*/ 510 h 1355"/>
                <a:gd name="T82" fmla="*/ 1191 w 1834"/>
                <a:gd name="T83" fmla="*/ 490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34" h="1355">
                  <a:moveTo>
                    <a:pt x="1191" y="490"/>
                  </a:moveTo>
                  <a:lnTo>
                    <a:pt x="1180" y="496"/>
                  </a:lnTo>
                  <a:lnTo>
                    <a:pt x="1065" y="544"/>
                  </a:lnTo>
                  <a:lnTo>
                    <a:pt x="924" y="591"/>
                  </a:lnTo>
                  <a:lnTo>
                    <a:pt x="816" y="616"/>
                  </a:lnTo>
                  <a:lnTo>
                    <a:pt x="700" y="634"/>
                  </a:lnTo>
                  <a:lnTo>
                    <a:pt x="580" y="638"/>
                  </a:lnTo>
                  <a:lnTo>
                    <a:pt x="521" y="633"/>
                  </a:lnTo>
                  <a:lnTo>
                    <a:pt x="492" y="630"/>
                  </a:lnTo>
                  <a:lnTo>
                    <a:pt x="437" y="631"/>
                  </a:lnTo>
                  <a:lnTo>
                    <a:pt x="388" y="641"/>
                  </a:lnTo>
                  <a:lnTo>
                    <a:pt x="341" y="656"/>
                  </a:lnTo>
                  <a:lnTo>
                    <a:pt x="301" y="678"/>
                  </a:lnTo>
                  <a:lnTo>
                    <a:pt x="263" y="705"/>
                  </a:lnTo>
                  <a:lnTo>
                    <a:pt x="230" y="737"/>
                  </a:lnTo>
                  <a:lnTo>
                    <a:pt x="200" y="773"/>
                  </a:lnTo>
                  <a:lnTo>
                    <a:pt x="164" y="832"/>
                  </a:lnTo>
                  <a:lnTo>
                    <a:pt x="129" y="919"/>
                  </a:lnTo>
                  <a:lnTo>
                    <a:pt x="109" y="1009"/>
                  </a:lnTo>
                  <a:lnTo>
                    <a:pt x="103" y="1098"/>
                  </a:lnTo>
                  <a:lnTo>
                    <a:pt x="105" y="1140"/>
                  </a:lnTo>
                  <a:lnTo>
                    <a:pt x="0" y="658"/>
                  </a:lnTo>
                  <a:lnTo>
                    <a:pt x="190" y="278"/>
                  </a:lnTo>
                  <a:lnTo>
                    <a:pt x="731" y="0"/>
                  </a:lnTo>
                  <a:lnTo>
                    <a:pt x="1242" y="24"/>
                  </a:lnTo>
                  <a:lnTo>
                    <a:pt x="1484" y="234"/>
                  </a:lnTo>
                  <a:lnTo>
                    <a:pt x="1689" y="490"/>
                  </a:lnTo>
                  <a:lnTo>
                    <a:pt x="1834" y="658"/>
                  </a:lnTo>
                  <a:lnTo>
                    <a:pt x="1764" y="1177"/>
                  </a:lnTo>
                  <a:lnTo>
                    <a:pt x="1617" y="1355"/>
                  </a:lnTo>
                  <a:lnTo>
                    <a:pt x="1621" y="1334"/>
                  </a:lnTo>
                  <a:lnTo>
                    <a:pt x="1631" y="1196"/>
                  </a:lnTo>
                  <a:lnTo>
                    <a:pt x="1626" y="1068"/>
                  </a:lnTo>
                  <a:lnTo>
                    <a:pt x="1606" y="961"/>
                  </a:lnTo>
                  <a:lnTo>
                    <a:pt x="1586" y="888"/>
                  </a:lnTo>
                  <a:lnTo>
                    <a:pt x="1557" y="815"/>
                  </a:lnTo>
                  <a:lnTo>
                    <a:pt x="1517" y="743"/>
                  </a:lnTo>
                  <a:lnTo>
                    <a:pt x="1468" y="676"/>
                  </a:lnTo>
                  <a:lnTo>
                    <a:pt x="1406" y="613"/>
                  </a:lnTo>
                  <a:lnTo>
                    <a:pt x="1332" y="557"/>
                  </a:lnTo>
                  <a:lnTo>
                    <a:pt x="1243" y="510"/>
                  </a:lnTo>
                  <a:lnTo>
                    <a:pt x="1191" y="49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5" name="Group 59"/>
          <p:cNvGrpSpPr>
            <a:grpSpLocks noChangeAspect="1"/>
          </p:cNvGrpSpPr>
          <p:nvPr/>
        </p:nvGrpSpPr>
        <p:grpSpPr bwMode="auto">
          <a:xfrm>
            <a:off x="7035766" y="4121078"/>
            <a:ext cx="681393" cy="967180"/>
            <a:chOff x="5320" y="2917"/>
            <a:chExt cx="515" cy="731"/>
          </a:xfrm>
        </p:grpSpPr>
        <p:sp>
          <p:nvSpPr>
            <p:cNvPr id="67" name="Freeform 60"/>
            <p:cNvSpPr>
              <a:spLocks/>
            </p:cNvSpPr>
            <p:nvPr/>
          </p:nvSpPr>
          <p:spPr bwMode="auto">
            <a:xfrm>
              <a:off x="5578" y="3154"/>
              <a:ext cx="255" cy="472"/>
            </a:xfrm>
            <a:custGeom>
              <a:avLst/>
              <a:gdLst>
                <a:gd name="T0" fmla="*/ 0 w 1023"/>
                <a:gd name="T1" fmla="*/ 0 h 1886"/>
                <a:gd name="T2" fmla="*/ 0 w 1023"/>
                <a:gd name="T3" fmla="*/ 1886 h 1886"/>
                <a:gd name="T4" fmla="*/ 863 w 1023"/>
                <a:gd name="T5" fmla="*/ 1886 h 1886"/>
                <a:gd name="T6" fmla="*/ 884 w 1023"/>
                <a:gd name="T7" fmla="*/ 1779 h 1886"/>
                <a:gd name="T8" fmla="*/ 960 w 1023"/>
                <a:gd name="T9" fmla="*/ 1289 h 1886"/>
                <a:gd name="T10" fmla="*/ 988 w 1023"/>
                <a:gd name="T11" fmla="*/ 1064 h 1886"/>
                <a:gd name="T12" fmla="*/ 1011 w 1023"/>
                <a:gd name="T13" fmla="*/ 836 h 1886"/>
                <a:gd name="T14" fmla="*/ 1022 w 1023"/>
                <a:gd name="T15" fmla="*/ 620 h 1886"/>
                <a:gd name="T16" fmla="*/ 1023 w 1023"/>
                <a:gd name="T17" fmla="*/ 521 h 1886"/>
                <a:gd name="T18" fmla="*/ 1022 w 1023"/>
                <a:gd name="T19" fmla="*/ 497 h 1886"/>
                <a:gd name="T20" fmla="*/ 1017 w 1023"/>
                <a:gd name="T21" fmla="*/ 452 h 1886"/>
                <a:gd name="T22" fmla="*/ 1005 w 1023"/>
                <a:gd name="T23" fmla="*/ 409 h 1886"/>
                <a:gd name="T24" fmla="*/ 989 w 1023"/>
                <a:gd name="T25" fmla="*/ 370 h 1886"/>
                <a:gd name="T26" fmla="*/ 956 w 1023"/>
                <a:gd name="T27" fmla="*/ 315 h 1886"/>
                <a:gd name="T28" fmla="*/ 897 w 1023"/>
                <a:gd name="T29" fmla="*/ 251 h 1886"/>
                <a:gd name="T30" fmla="*/ 825 w 1023"/>
                <a:gd name="T31" fmla="*/ 196 h 1886"/>
                <a:gd name="T32" fmla="*/ 742 w 1023"/>
                <a:gd name="T33" fmla="*/ 151 h 1886"/>
                <a:gd name="T34" fmla="*/ 653 w 1023"/>
                <a:gd name="T35" fmla="*/ 112 h 1886"/>
                <a:gd name="T36" fmla="*/ 558 w 1023"/>
                <a:gd name="T37" fmla="*/ 81 h 1886"/>
                <a:gd name="T38" fmla="*/ 414 w 1023"/>
                <a:gd name="T39" fmla="*/ 45 h 1886"/>
                <a:gd name="T40" fmla="*/ 235 w 1023"/>
                <a:gd name="T41" fmla="*/ 17 h 1886"/>
                <a:gd name="T42" fmla="*/ 32 w 1023"/>
                <a:gd name="T43" fmla="*/ 0 h 1886"/>
                <a:gd name="T44" fmla="*/ 0 w 1023"/>
                <a:gd name="T45" fmla="*/ 0 h 1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23" h="1886">
                  <a:moveTo>
                    <a:pt x="0" y="0"/>
                  </a:moveTo>
                  <a:lnTo>
                    <a:pt x="0" y="1886"/>
                  </a:lnTo>
                  <a:lnTo>
                    <a:pt x="863" y="1886"/>
                  </a:lnTo>
                  <a:lnTo>
                    <a:pt x="884" y="1779"/>
                  </a:lnTo>
                  <a:lnTo>
                    <a:pt x="960" y="1289"/>
                  </a:lnTo>
                  <a:lnTo>
                    <a:pt x="988" y="1064"/>
                  </a:lnTo>
                  <a:lnTo>
                    <a:pt x="1011" y="836"/>
                  </a:lnTo>
                  <a:lnTo>
                    <a:pt x="1022" y="620"/>
                  </a:lnTo>
                  <a:lnTo>
                    <a:pt x="1023" y="521"/>
                  </a:lnTo>
                  <a:lnTo>
                    <a:pt x="1022" y="497"/>
                  </a:lnTo>
                  <a:lnTo>
                    <a:pt x="1017" y="452"/>
                  </a:lnTo>
                  <a:lnTo>
                    <a:pt x="1005" y="409"/>
                  </a:lnTo>
                  <a:lnTo>
                    <a:pt x="989" y="370"/>
                  </a:lnTo>
                  <a:lnTo>
                    <a:pt x="956" y="315"/>
                  </a:lnTo>
                  <a:lnTo>
                    <a:pt x="897" y="251"/>
                  </a:lnTo>
                  <a:lnTo>
                    <a:pt x="825" y="196"/>
                  </a:lnTo>
                  <a:lnTo>
                    <a:pt x="742" y="151"/>
                  </a:lnTo>
                  <a:lnTo>
                    <a:pt x="653" y="112"/>
                  </a:lnTo>
                  <a:lnTo>
                    <a:pt x="558" y="81"/>
                  </a:lnTo>
                  <a:lnTo>
                    <a:pt x="414" y="45"/>
                  </a:lnTo>
                  <a:lnTo>
                    <a:pt x="235" y="17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61"/>
            <p:cNvSpPr>
              <a:spLocks/>
            </p:cNvSpPr>
            <p:nvPr/>
          </p:nvSpPr>
          <p:spPr bwMode="auto">
            <a:xfrm>
              <a:off x="5322" y="3154"/>
              <a:ext cx="256" cy="472"/>
            </a:xfrm>
            <a:custGeom>
              <a:avLst/>
              <a:gdLst>
                <a:gd name="T0" fmla="*/ 1024 w 1024"/>
                <a:gd name="T1" fmla="*/ 0 h 1886"/>
                <a:gd name="T2" fmla="*/ 1024 w 1024"/>
                <a:gd name="T3" fmla="*/ 1886 h 1886"/>
                <a:gd name="T4" fmla="*/ 161 w 1024"/>
                <a:gd name="T5" fmla="*/ 1886 h 1886"/>
                <a:gd name="T6" fmla="*/ 140 w 1024"/>
                <a:gd name="T7" fmla="*/ 1779 h 1886"/>
                <a:gd name="T8" fmla="*/ 64 w 1024"/>
                <a:gd name="T9" fmla="*/ 1289 h 1886"/>
                <a:gd name="T10" fmla="*/ 36 w 1024"/>
                <a:gd name="T11" fmla="*/ 1064 h 1886"/>
                <a:gd name="T12" fmla="*/ 13 w 1024"/>
                <a:gd name="T13" fmla="*/ 836 h 1886"/>
                <a:gd name="T14" fmla="*/ 2 w 1024"/>
                <a:gd name="T15" fmla="*/ 620 h 1886"/>
                <a:gd name="T16" fmla="*/ 0 w 1024"/>
                <a:gd name="T17" fmla="*/ 521 h 1886"/>
                <a:gd name="T18" fmla="*/ 2 w 1024"/>
                <a:gd name="T19" fmla="*/ 497 h 1886"/>
                <a:gd name="T20" fmla="*/ 8 w 1024"/>
                <a:gd name="T21" fmla="*/ 452 h 1886"/>
                <a:gd name="T22" fmla="*/ 19 w 1024"/>
                <a:gd name="T23" fmla="*/ 409 h 1886"/>
                <a:gd name="T24" fmla="*/ 36 w 1024"/>
                <a:gd name="T25" fmla="*/ 370 h 1886"/>
                <a:gd name="T26" fmla="*/ 68 w 1024"/>
                <a:gd name="T27" fmla="*/ 315 h 1886"/>
                <a:gd name="T28" fmla="*/ 127 w 1024"/>
                <a:gd name="T29" fmla="*/ 251 h 1886"/>
                <a:gd name="T30" fmla="*/ 199 w 1024"/>
                <a:gd name="T31" fmla="*/ 196 h 1886"/>
                <a:gd name="T32" fmla="*/ 282 w 1024"/>
                <a:gd name="T33" fmla="*/ 151 h 1886"/>
                <a:gd name="T34" fmla="*/ 372 w 1024"/>
                <a:gd name="T35" fmla="*/ 112 h 1886"/>
                <a:gd name="T36" fmla="*/ 466 w 1024"/>
                <a:gd name="T37" fmla="*/ 81 h 1886"/>
                <a:gd name="T38" fmla="*/ 610 w 1024"/>
                <a:gd name="T39" fmla="*/ 45 h 1886"/>
                <a:gd name="T40" fmla="*/ 789 w 1024"/>
                <a:gd name="T41" fmla="*/ 17 h 1886"/>
                <a:gd name="T42" fmla="*/ 992 w 1024"/>
                <a:gd name="T43" fmla="*/ 0 h 1886"/>
                <a:gd name="T44" fmla="*/ 1024 w 1024"/>
                <a:gd name="T45" fmla="*/ 0 h 1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24" h="1886">
                  <a:moveTo>
                    <a:pt x="1024" y="0"/>
                  </a:moveTo>
                  <a:lnTo>
                    <a:pt x="1024" y="1886"/>
                  </a:lnTo>
                  <a:lnTo>
                    <a:pt x="161" y="1886"/>
                  </a:lnTo>
                  <a:lnTo>
                    <a:pt x="140" y="1779"/>
                  </a:lnTo>
                  <a:lnTo>
                    <a:pt x="64" y="1289"/>
                  </a:lnTo>
                  <a:lnTo>
                    <a:pt x="36" y="1064"/>
                  </a:lnTo>
                  <a:lnTo>
                    <a:pt x="13" y="836"/>
                  </a:lnTo>
                  <a:lnTo>
                    <a:pt x="2" y="620"/>
                  </a:lnTo>
                  <a:lnTo>
                    <a:pt x="0" y="521"/>
                  </a:lnTo>
                  <a:lnTo>
                    <a:pt x="2" y="497"/>
                  </a:lnTo>
                  <a:lnTo>
                    <a:pt x="8" y="452"/>
                  </a:lnTo>
                  <a:lnTo>
                    <a:pt x="19" y="409"/>
                  </a:lnTo>
                  <a:lnTo>
                    <a:pt x="36" y="370"/>
                  </a:lnTo>
                  <a:lnTo>
                    <a:pt x="68" y="315"/>
                  </a:lnTo>
                  <a:lnTo>
                    <a:pt x="127" y="251"/>
                  </a:lnTo>
                  <a:lnTo>
                    <a:pt x="199" y="196"/>
                  </a:lnTo>
                  <a:lnTo>
                    <a:pt x="282" y="151"/>
                  </a:lnTo>
                  <a:lnTo>
                    <a:pt x="372" y="112"/>
                  </a:lnTo>
                  <a:lnTo>
                    <a:pt x="466" y="81"/>
                  </a:lnTo>
                  <a:lnTo>
                    <a:pt x="610" y="45"/>
                  </a:lnTo>
                  <a:lnTo>
                    <a:pt x="789" y="17"/>
                  </a:lnTo>
                  <a:lnTo>
                    <a:pt x="992" y="0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Rectangle 62"/>
            <p:cNvSpPr>
              <a:spLocks noChangeArrowheads="1"/>
            </p:cNvSpPr>
            <p:nvPr/>
          </p:nvSpPr>
          <p:spPr bwMode="auto">
            <a:xfrm>
              <a:off x="5525" y="3467"/>
              <a:ext cx="105" cy="119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63"/>
            <p:cNvSpPr>
              <a:spLocks/>
            </p:cNvSpPr>
            <p:nvPr/>
          </p:nvSpPr>
          <p:spPr bwMode="auto">
            <a:xfrm>
              <a:off x="5525" y="3467"/>
              <a:ext cx="105" cy="37"/>
            </a:xfrm>
            <a:custGeom>
              <a:avLst/>
              <a:gdLst>
                <a:gd name="T0" fmla="*/ 0 w 421"/>
                <a:gd name="T1" fmla="*/ 56 h 146"/>
                <a:gd name="T2" fmla="*/ 5 w 421"/>
                <a:gd name="T3" fmla="*/ 59 h 146"/>
                <a:gd name="T4" fmla="*/ 66 w 421"/>
                <a:gd name="T5" fmla="*/ 90 h 146"/>
                <a:gd name="T6" fmla="*/ 147 w 421"/>
                <a:gd name="T7" fmla="*/ 118 h 146"/>
                <a:gd name="T8" fmla="*/ 215 w 421"/>
                <a:gd name="T9" fmla="*/ 134 h 146"/>
                <a:gd name="T10" fmla="*/ 291 w 421"/>
                <a:gd name="T11" fmla="*/ 145 h 146"/>
                <a:gd name="T12" fmla="*/ 376 w 421"/>
                <a:gd name="T13" fmla="*/ 146 h 146"/>
                <a:gd name="T14" fmla="*/ 421 w 421"/>
                <a:gd name="T15" fmla="*/ 143 h 146"/>
                <a:gd name="T16" fmla="*/ 421 w 421"/>
                <a:gd name="T17" fmla="*/ 0 h 146"/>
                <a:gd name="T18" fmla="*/ 0 w 421"/>
                <a:gd name="T19" fmla="*/ 0 h 146"/>
                <a:gd name="T20" fmla="*/ 0 w 421"/>
                <a:gd name="T21" fmla="*/ 5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1" h="146">
                  <a:moveTo>
                    <a:pt x="0" y="56"/>
                  </a:moveTo>
                  <a:lnTo>
                    <a:pt x="5" y="59"/>
                  </a:lnTo>
                  <a:lnTo>
                    <a:pt x="66" y="90"/>
                  </a:lnTo>
                  <a:lnTo>
                    <a:pt x="147" y="118"/>
                  </a:lnTo>
                  <a:lnTo>
                    <a:pt x="215" y="134"/>
                  </a:lnTo>
                  <a:lnTo>
                    <a:pt x="291" y="145"/>
                  </a:lnTo>
                  <a:lnTo>
                    <a:pt x="376" y="146"/>
                  </a:lnTo>
                  <a:lnTo>
                    <a:pt x="421" y="143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64"/>
            <p:cNvSpPr>
              <a:spLocks/>
            </p:cNvSpPr>
            <p:nvPr/>
          </p:nvSpPr>
          <p:spPr bwMode="auto">
            <a:xfrm>
              <a:off x="5322" y="3226"/>
              <a:ext cx="102" cy="117"/>
            </a:xfrm>
            <a:custGeom>
              <a:avLst/>
              <a:gdLst>
                <a:gd name="T0" fmla="*/ 412 w 412"/>
                <a:gd name="T1" fmla="*/ 235 h 470"/>
                <a:gd name="T2" fmla="*/ 411 w 412"/>
                <a:gd name="T3" fmla="*/ 259 h 470"/>
                <a:gd name="T4" fmla="*/ 402 w 412"/>
                <a:gd name="T5" fmla="*/ 305 h 470"/>
                <a:gd name="T6" fmla="*/ 387 w 412"/>
                <a:gd name="T7" fmla="*/ 347 h 470"/>
                <a:gd name="T8" fmla="*/ 365 w 412"/>
                <a:gd name="T9" fmla="*/ 385 h 470"/>
                <a:gd name="T10" fmla="*/ 337 w 412"/>
                <a:gd name="T11" fmla="*/ 416 h 470"/>
                <a:gd name="T12" fmla="*/ 305 w 412"/>
                <a:gd name="T13" fmla="*/ 442 h 470"/>
                <a:gd name="T14" fmla="*/ 268 w 412"/>
                <a:gd name="T15" fmla="*/ 460 h 470"/>
                <a:gd name="T16" fmla="*/ 227 w 412"/>
                <a:gd name="T17" fmla="*/ 469 h 470"/>
                <a:gd name="T18" fmla="*/ 207 w 412"/>
                <a:gd name="T19" fmla="*/ 470 h 470"/>
                <a:gd name="T20" fmla="*/ 185 w 412"/>
                <a:gd name="T21" fmla="*/ 469 h 470"/>
                <a:gd name="T22" fmla="*/ 146 w 412"/>
                <a:gd name="T23" fmla="*/ 460 h 470"/>
                <a:gd name="T24" fmla="*/ 108 w 412"/>
                <a:gd name="T25" fmla="*/ 442 h 470"/>
                <a:gd name="T26" fmla="*/ 76 w 412"/>
                <a:gd name="T27" fmla="*/ 416 h 470"/>
                <a:gd name="T28" fmla="*/ 48 w 412"/>
                <a:gd name="T29" fmla="*/ 385 h 470"/>
                <a:gd name="T30" fmla="*/ 25 w 412"/>
                <a:gd name="T31" fmla="*/ 347 h 470"/>
                <a:gd name="T32" fmla="*/ 10 w 412"/>
                <a:gd name="T33" fmla="*/ 305 h 470"/>
                <a:gd name="T34" fmla="*/ 2 w 412"/>
                <a:gd name="T35" fmla="*/ 259 h 470"/>
                <a:gd name="T36" fmla="*/ 0 w 412"/>
                <a:gd name="T37" fmla="*/ 235 h 470"/>
                <a:gd name="T38" fmla="*/ 2 w 412"/>
                <a:gd name="T39" fmla="*/ 210 h 470"/>
                <a:gd name="T40" fmla="*/ 10 w 412"/>
                <a:gd name="T41" fmla="*/ 165 h 470"/>
                <a:gd name="T42" fmla="*/ 25 w 412"/>
                <a:gd name="T43" fmla="*/ 123 h 470"/>
                <a:gd name="T44" fmla="*/ 48 w 412"/>
                <a:gd name="T45" fmla="*/ 85 h 470"/>
                <a:gd name="T46" fmla="*/ 76 w 412"/>
                <a:gd name="T47" fmla="*/ 53 h 470"/>
                <a:gd name="T48" fmla="*/ 108 w 412"/>
                <a:gd name="T49" fmla="*/ 28 h 470"/>
                <a:gd name="T50" fmla="*/ 146 w 412"/>
                <a:gd name="T51" fmla="*/ 10 h 470"/>
                <a:gd name="T52" fmla="*/ 185 w 412"/>
                <a:gd name="T53" fmla="*/ 0 h 470"/>
                <a:gd name="T54" fmla="*/ 207 w 412"/>
                <a:gd name="T55" fmla="*/ 0 h 470"/>
                <a:gd name="T56" fmla="*/ 227 w 412"/>
                <a:gd name="T57" fmla="*/ 0 h 470"/>
                <a:gd name="T58" fmla="*/ 268 w 412"/>
                <a:gd name="T59" fmla="*/ 10 h 470"/>
                <a:gd name="T60" fmla="*/ 305 w 412"/>
                <a:gd name="T61" fmla="*/ 28 h 470"/>
                <a:gd name="T62" fmla="*/ 337 w 412"/>
                <a:gd name="T63" fmla="*/ 53 h 470"/>
                <a:gd name="T64" fmla="*/ 365 w 412"/>
                <a:gd name="T65" fmla="*/ 85 h 470"/>
                <a:gd name="T66" fmla="*/ 387 w 412"/>
                <a:gd name="T67" fmla="*/ 123 h 470"/>
                <a:gd name="T68" fmla="*/ 402 w 412"/>
                <a:gd name="T69" fmla="*/ 165 h 470"/>
                <a:gd name="T70" fmla="*/ 411 w 412"/>
                <a:gd name="T71" fmla="*/ 210 h 470"/>
                <a:gd name="T72" fmla="*/ 412 w 412"/>
                <a:gd name="T73" fmla="*/ 235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70">
                  <a:moveTo>
                    <a:pt x="412" y="235"/>
                  </a:moveTo>
                  <a:lnTo>
                    <a:pt x="411" y="259"/>
                  </a:lnTo>
                  <a:lnTo>
                    <a:pt x="402" y="305"/>
                  </a:lnTo>
                  <a:lnTo>
                    <a:pt x="387" y="347"/>
                  </a:lnTo>
                  <a:lnTo>
                    <a:pt x="365" y="385"/>
                  </a:lnTo>
                  <a:lnTo>
                    <a:pt x="337" y="416"/>
                  </a:lnTo>
                  <a:lnTo>
                    <a:pt x="305" y="442"/>
                  </a:lnTo>
                  <a:lnTo>
                    <a:pt x="268" y="460"/>
                  </a:lnTo>
                  <a:lnTo>
                    <a:pt x="227" y="469"/>
                  </a:lnTo>
                  <a:lnTo>
                    <a:pt x="207" y="470"/>
                  </a:lnTo>
                  <a:lnTo>
                    <a:pt x="185" y="469"/>
                  </a:lnTo>
                  <a:lnTo>
                    <a:pt x="146" y="460"/>
                  </a:lnTo>
                  <a:lnTo>
                    <a:pt x="108" y="442"/>
                  </a:lnTo>
                  <a:lnTo>
                    <a:pt x="76" y="416"/>
                  </a:lnTo>
                  <a:lnTo>
                    <a:pt x="48" y="385"/>
                  </a:lnTo>
                  <a:lnTo>
                    <a:pt x="25" y="347"/>
                  </a:lnTo>
                  <a:lnTo>
                    <a:pt x="10" y="305"/>
                  </a:lnTo>
                  <a:lnTo>
                    <a:pt x="2" y="259"/>
                  </a:lnTo>
                  <a:lnTo>
                    <a:pt x="0" y="235"/>
                  </a:lnTo>
                  <a:lnTo>
                    <a:pt x="2" y="210"/>
                  </a:lnTo>
                  <a:lnTo>
                    <a:pt x="10" y="165"/>
                  </a:lnTo>
                  <a:lnTo>
                    <a:pt x="25" y="123"/>
                  </a:lnTo>
                  <a:lnTo>
                    <a:pt x="48" y="85"/>
                  </a:lnTo>
                  <a:lnTo>
                    <a:pt x="76" y="53"/>
                  </a:lnTo>
                  <a:lnTo>
                    <a:pt x="108" y="28"/>
                  </a:lnTo>
                  <a:lnTo>
                    <a:pt x="146" y="10"/>
                  </a:lnTo>
                  <a:lnTo>
                    <a:pt x="185" y="0"/>
                  </a:lnTo>
                  <a:lnTo>
                    <a:pt x="207" y="0"/>
                  </a:lnTo>
                  <a:lnTo>
                    <a:pt x="227" y="0"/>
                  </a:lnTo>
                  <a:lnTo>
                    <a:pt x="268" y="10"/>
                  </a:lnTo>
                  <a:lnTo>
                    <a:pt x="305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7" y="123"/>
                  </a:lnTo>
                  <a:lnTo>
                    <a:pt x="402" y="165"/>
                  </a:lnTo>
                  <a:lnTo>
                    <a:pt x="411" y="210"/>
                  </a:lnTo>
                  <a:lnTo>
                    <a:pt x="412" y="23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65"/>
            <p:cNvSpPr>
              <a:spLocks/>
            </p:cNvSpPr>
            <p:nvPr/>
          </p:nvSpPr>
          <p:spPr bwMode="auto">
            <a:xfrm>
              <a:off x="5731" y="3226"/>
              <a:ext cx="102" cy="117"/>
            </a:xfrm>
            <a:custGeom>
              <a:avLst/>
              <a:gdLst>
                <a:gd name="T0" fmla="*/ 410 w 410"/>
                <a:gd name="T1" fmla="*/ 235 h 470"/>
                <a:gd name="T2" fmla="*/ 409 w 410"/>
                <a:gd name="T3" fmla="*/ 259 h 470"/>
                <a:gd name="T4" fmla="*/ 402 w 410"/>
                <a:gd name="T5" fmla="*/ 305 h 470"/>
                <a:gd name="T6" fmla="*/ 386 w 410"/>
                <a:gd name="T7" fmla="*/ 347 h 470"/>
                <a:gd name="T8" fmla="*/ 364 w 410"/>
                <a:gd name="T9" fmla="*/ 385 h 470"/>
                <a:gd name="T10" fmla="*/ 336 w 410"/>
                <a:gd name="T11" fmla="*/ 416 h 470"/>
                <a:gd name="T12" fmla="*/ 303 w 410"/>
                <a:gd name="T13" fmla="*/ 442 h 470"/>
                <a:gd name="T14" fmla="*/ 266 w 410"/>
                <a:gd name="T15" fmla="*/ 460 h 470"/>
                <a:gd name="T16" fmla="*/ 226 w 410"/>
                <a:gd name="T17" fmla="*/ 469 h 470"/>
                <a:gd name="T18" fmla="*/ 205 w 410"/>
                <a:gd name="T19" fmla="*/ 470 h 470"/>
                <a:gd name="T20" fmla="*/ 184 w 410"/>
                <a:gd name="T21" fmla="*/ 469 h 470"/>
                <a:gd name="T22" fmla="*/ 144 w 410"/>
                <a:gd name="T23" fmla="*/ 460 h 470"/>
                <a:gd name="T24" fmla="*/ 106 w 410"/>
                <a:gd name="T25" fmla="*/ 442 h 470"/>
                <a:gd name="T26" fmla="*/ 74 w 410"/>
                <a:gd name="T27" fmla="*/ 416 h 470"/>
                <a:gd name="T28" fmla="*/ 46 w 410"/>
                <a:gd name="T29" fmla="*/ 385 h 470"/>
                <a:gd name="T30" fmla="*/ 24 w 410"/>
                <a:gd name="T31" fmla="*/ 347 h 470"/>
                <a:gd name="T32" fmla="*/ 9 w 410"/>
                <a:gd name="T33" fmla="*/ 305 h 470"/>
                <a:gd name="T34" fmla="*/ 0 w 410"/>
                <a:gd name="T35" fmla="*/ 259 h 470"/>
                <a:gd name="T36" fmla="*/ 0 w 410"/>
                <a:gd name="T37" fmla="*/ 235 h 470"/>
                <a:gd name="T38" fmla="*/ 0 w 410"/>
                <a:gd name="T39" fmla="*/ 210 h 470"/>
                <a:gd name="T40" fmla="*/ 9 w 410"/>
                <a:gd name="T41" fmla="*/ 165 h 470"/>
                <a:gd name="T42" fmla="*/ 24 w 410"/>
                <a:gd name="T43" fmla="*/ 123 h 470"/>
                <a:gd name="T44" fmla="*/ 46 w 410"/>
                <a:gd name="T45" fmla="*/ 85 h 470"/>
                <a:gd name="T46" fmla="*/ 74 w 410"/>
                <a:gd name="T47" fmla="*/ 53 h 470"/>
                <a:gd name="T48" fmla="*/ 106 w 410"/>
                <a:gd name="T49" fmla="*/ 28 h 470"/>
                <a:gd name="T50" fmla="*/ 144 w 410"/>
                <a:gd name="T51" fmla="*/ 10 h 470"/>
                <a:gd name="T52" fmla="*/ 184 w 410"/>
                <a:gd name="T53" fmla="*/ 0 h 470"/>
                <a:gd name="T54" fmla="*/ 205 w 410"/>
                <a:gd name="T55" fmla="*/ 0 h 470"/>
                <a:gd name="T56" fmla="*/ 226 w 410"/>
                <a:gd name="T57" fmla="*/ 0 h 470"/>
                <a:gd name="T58" fmla="*/ 266 w 410"/>
                <a:gd name="T59" fmla="*/ 10 h 470"/>
                <a:gd name="T60" fmla="*/ 303 w 410"/>
                <a:gd name="T61" fmla="*/ 28 h 470"/>
                <a:gd name="T62" fmla="*/ 336 w 410"/>
                <a:gd name="T63" fmla="*/ 53 h 470"/>
                <a:gd name="T64" fmla="*/ 364 w 410"/>
                <a:gd name="T65" fmla="*/ 85 h 470"/>
                <a:gd name="T66" fmla="*/ 386 w 410"/>
                <a:gd name="T67" fmla="*/ 123 h 470"/>
                <a:gd name="T68" fmla="*/ 402 w 410"/>
                <a:gd name="T69" fmla="*/ 165 h 470"/>
                <a:gd name="T70" fmla="*/ 409 w 410"/>
                <a:gd name="T71" fmla="*/ 210 h 470"/>
                <a:gd name="T72" fmla="*/ 410 w 410"/>
                <a:gd name="T73" fmla="*/ 235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0" h="470">
                  <a:moveTo>
                    <a:pt x="410" y="235"/>
                  </a:moveTo>
                  <a:lnTo>
                    <a:pt x="409" y="259"/>
                  </a:lnTo>
                  <a:lnTo>
                    <a:pt x="402" y="305"/>
                  </a:lnTo>
                  <a:lnTo>
                    <a:pt x="386" y="347"/>
                  </a:lnTo>
                  <a:lnTo>
                    <a:pt x="364" y="385"/>
                  </a:lnTo>
                  <a:lnTo>
                    <a:pt x="336" y="416"/>
                  </a:lnTo>
                  <a:lnTo>
                    <a:pt x="303" y="442"/>
                  </a:lnTo>
                  <a:lnTo>
                    <a:pt x="266" y="460"/>
                  </a:lnTo>
                  <a:lnTo>
                    <a:pt x="226" y="469"/>
                  </a:lnTo>
                  <a:lnTo>
                    <a:pt x="205" y="470"/>
                  </a:lnTo>
                  <a:lnTo>
                    <a:pt x="184" y="469"/>
                  </a:lnTo>
                  <a:lnTo>
                    <a:pt x="144" y="460"/>
                  </a:lnTo>
                  <a:lnTo>
                    <a:pt x="106" y="442"/>
                  </a:lnTo>
                  <a:lnTo>
                    <a:pt x="74" y="416"/>
                  </a:lnTo>
                  <a:lnTo>
                    <a:pt x="46" y="385"/>
                  </a:lnTo>
                  <a:lnTo>
                    <a:pt x="24" y="347"/>
                  </a:lnTo>
                  <a:lnTo>
                    <a:pt x="9" y="305"/>
                  </a:lnTo>
                  <a:lnTo>
                    <a:pt x="0" y="259"/>
                  </a:lnTo>
                  <a:lnTo>
                    <a:pt x="0" y="235"/>
                  </a:lnTo>
                  <a:lnTo>
                    <a:pt x="0" y="210"/>
                  </a:lnTo>
                  <a:lnTo>
                    <a:pt x="9" y="165"/>
                  </a:lnTo>
                  <a:lnTo>
                    <a:pt x="24" y="123"/>
                  </a:lnTo>
                  <a:lnTo>
                    <a:pt x="46" y="85"/>
                  </a:lnTo>
                  <a:lnTo>
                    <a:pt x="74" y="53"/>
                  </a:lnTo>
                  <a:lnTo>
                    <a:pt x="106" y="28"/>
                  </a:lnTo>
                  <a:lnTo>
                    <a:pt x="144" y="10"/>
                  </a:lnTo>
                  <a:lnTo>
                    <a:pt x="184" y="0"/>
                  </a:lnTo>
                  <a:lnTo>
                    <a:pt x="205" y="0"/>
                  </a:lnTo>
                  <a:lnTo>
                    <a:pt x="226" y="0"/>
                  </a:lnTo>
                  <a:lnTo>
                    <a:pt x="266" y="10"/>
                  </a:lnTo>
                  <a:lnTo>
                    <a:pt x="303" y="28"/>
                  </a:lnTo>
                  <a:lnTo>
                    <a:pt x="336" y="53"/>
                  </a:lnTo>
                  <a:lnTo>
                    <a:pt x="364" y="85"/>
                  </a:lnTo>
                  <a:lnTo>
                    <a:pt x="386" y="123"/>
                  </a:lnTo>
                  <a:lnTo>
                    <a:pt x="402" y="165"/>
                  </a:lnTo>
                  <a:lnTo>
                    <a:pt x="409" y="210"/>
                  </a:lnTo>
                  <a:lnTo>
                    <a:pt x="410" y="23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66"/>
            <p:cNvSpPr>
              <a:spLocks/>
            </p:cNvSpPr>
            <p:nvPr/>
          </p:nvSpPr>
          <p:spPr bwMode="auto">
            <a:xfrm>
              <a:off x="5373" y="3023"/>
              <a:ext cx="409" cy="464"/>
            </a:xfrm>
            <a:custGeom>
              <a:avLst/>
              <a:gdLst>
                <a:gd name="T0" fmla="*/ 1634 w 1634"/>
                <a:gd name="T1" fmla="*/ 566 h 1855"/>
                <a:gd name="T2" fmla="*/ 1616 w 1634"/>
                <a:gd name="T3" fmla="*/ 443 h 1855"/>
                <a:gd name="T4" fmla="*/ 1573 w 1634"/>
                <a:gd name="T5" fmla="*/ 332 h 1855"/>
                <a:gd name="T6" fmla="*/ 1505 w 1634"/>
                <a:gd name="T7" fmla="*/ 233 h 1855"/>
                <a:gd name="T8" fmla="*/ 1412 w 1634"/>
                <a:gd name="T9" fmla="*/ 150 h 1855"/>
                <a:gd name="T10" fmla="*/ 1291 w 1634"/>
                <a:gd name="T11" fmla="*/ 83 h 1855"/>
                <a:gd name="T12" fmla="*/ 1144 w 1634"/>
                <a:gd name="T13" fmla="*/ 34 h 1855"/>
                <a:gd name="T14" fmla="*/ 968 w 1634"/>
                <a:gd name="T15" fmla="*/ 5 h 1855"/>
                <a:gd name="T16" fmla="*/ 817 w 1634"/>
                <a:gd name="T17" fmla="*/ 0 h 1855"/>
                <a:gd name="T18" fmla="*/ 666 w 1634"/>
                <a:gd name="T19" fmla="*/ 5 h 1855"/>
                <a:gd name="T20" fmla="*/ 491 w 1634"/>
                <a:gd name="T21" fmla="*/ 34 h 1855"/>
                <a:gd name="T22" fmla="*/ 343 w 1634"/>
                <a:gd name="T23" fmla="*/ 83 h 1855"/>
                <a:gd name="T24" fmla="*/ 222 w 1634"/>
                <a:gd name="T25" fmla="*/ 150 h 1855"/>
                <a:gd name="T26" fmla="*/ 129 w 1634"/>
                <a:gd name="T27" fmla="*/ 233 h 1855"/>
                <a:gd name="T28" fmla="*/ 61 w 1634"/>
                <a:gd name="T29" fmla="*/ 332 h 1855"/>
                <a:gd name="T30" fmla="*/ 19 w 1634"/>
                <a:gd name="T31" fmla="*/ 443 h 1855"/>
                <a:gd name="T32" fmla="*/ 1 w 1634"/>
                <a:gd name="T33" fmla="*/ 566 h 1855"/>
                <a:gd name="T34" fmla="*/ 0 w 1634"/>
                <a:gd name="T35" fmla="*/ 667 h 1855"/>
                <a:gd name="T36" fmla="*/ 8 w 1634"/>
                <a:gd name="T37" fmla="*/ 991 h 1855"/>
                <a:gd name="T38" fmla="*/ 37 w 1634"/>
                <a:gd name="T39" fmla="*/ 1201 h 1855"/>
                <a:gd name="T40" fmla="*/ 99 w 1634"/>
                <a:gd name="T41" fmla="*/ 1406 h 1855"/>
                <a:gd name="T42" fmla="*/ 204 w 1634"/>
                <a:gd name="T43" fmla="*/ 1593 h 1855"/>
                <a:gd name="T44" fmla="*/ 343 w 1634"/>
                <a:gd name="T45" fmla="*/ 1724 h 1855"/>
                <a:gd name="T46" fmla="*/ 444 w 1634"/>
                <a:gd name="T47" fmla="*/ 1782 h 1855"/>
                <a:gd name="T48" fmla="*/ 562 w 1634"/>
                <a:gd name="T49" fmla="*/ 1825 h 1855"/>
                <a:gd name="T50" fmla="*/ 699 w 1634"/>
                <a:gd name="T51" fmla="*/ 1850 h 1855"/>
                <a:gd name="T52" fmla="*/ 817 w 1634"/>
                <a:gd name="T53" fmla="*/ 1855 h 1855"/>
                <a:gd name="T54" fmla="*/ 935 w 1634"/>
                <a:gd name="T55" fmla="*/ 1850 h 1855"/>
                <a:gd name="T56" fmla="*/ 1072 w 1634"/>
                <a:gd name="T57" fmla="*/ 1825 h 1855"/>
                <a:gd name="T58" fmla="*/ 1191 w 1634"/>
                <a:gd name="T59" fmla="*/ 1782 h 1855"/>
                <a:gd name="T60" fmla="*/ 1292 w 1634"/>
                <a:gd name="T61" fmla="*/ 1724 h 1855"/>
                <a:gd name="T62" fmla="*/ 1430 w 1634"/>
                <a:gd name="T63" fmla="*/ 1593 h 1855"/>
                <a:gd name="T64" fmla="*/ 1535 w 1634"/>
                <a:gd name="T65" fmla="*/ 1406 h 1855"/>
                <a:gd name="T66" fmla="*/ 1597 w 1634"/>
                <a:gd name="T67" fmla="*/ 1201 h 1855"/>
                <a:gd name="T68" fmla="*/ 1627 w 1634"/>
                <a:gd name="T69" fmla="*/ 991 h 1855"/>
                <a:gd name="T70" fmla="*/ 1634 w 1634"/>
                <a:gd name="T71" fmla="*/ 667 h 1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4" h="1855">
                  <a:moveTo>
                    <a:pt x="1634" y="598"/>
                  </a:moveTo>
                  <a:lnTo>
                    <a:pt x="1634" y="566"/>
                  </a:lnTo>
                  <a:lnTo>
                    <a:pt x="1628" y="504"/>
                  </a:lnTo>
                  <a:lnTo>
                    <a:pt x="1616" y="443"/>
                  </a:lnTo>
                  <a:lnTo>
                    <a:pt x="1598" y="386"/>
                  </a:lnTo>
                  <a:lnTo>
                    <a:pt x="1573" y="332"/>
                  </a:lnTo>
                  <a:lnTo>
                    <a:pt x="1543" y="281"/>
                  </a:lnTo>
                  <a:lnTo>
                    <a:pt x="1505" y="233"/>
                  </a:lnTo>
                  <a:lnTo>
                    <a:pt x="1462" y="189"/>
                  </a:lnTo>
                  <a:lnTo>
                    <a:pt x="1412" y="150"/>
                  </a:lnTo>
                  <a:lnTo>
                    <a:pt x="1355" y="114"/>
                  </a:lnTo>
                  <a:lnTo>
                    <a:pt x="1291" y="83"/>
                  </a:lnTo>
                  <a:lnTo>
                    <a:pt x="1220" y="56"/>
                  </a:lnTo>
                  <a:lnTo>
                    <a:pt x="1144" y="34"/>
                  </a:lnTo>
                  <a:lnTo>
                    <a:pt x="1059" y="17"/>
                  </a:lnTo>
                  <a:lnTo>
                    <a:pt x="968" y="5"/>
                  </a:lnTo>
                  <a:lnTo>
                    <a:pt x="869" y="0"/>
                  </a:lnTo>
                  <a:lnTo>
                    <a:pt x="817" y="0"/>
                  </a:lnTo>
                  <a:lnTo>
                    <a:pt x="765" y="0"/>
                  </a:lnTo>
                  <a:lnTo>
                    <a:pt x="666" y="5"/>
                  </a:lnTo>
                  <a:lnTo>
                    <a:pt x="575" y="17"/>
                  </a:lnTo>
                  <a:lnTo>
                    <a:pt x="491" y="34"/>
                  </a:lnTo>
                  <a:lnTo>
                    <a:pt x="413" y="56"/>
                  </a:lnTo>
                  <a:lnTo>
                    <a:pt x="343" y="83"/>
                  </a:lnTo>
                  <a:lnTo>
                    <a:pt x="279" y="114"/>
                  </a:lnTo>
                  <a:lnTo>
                    <a:pt x="222" y="150"/>
                  </a:lnTo>
                  <a:lnTo>
                    <a:pt x="173" y="189"/>
                  </a:lnTo>
                  <a:lnTo>
                    <a:pt x="129" y="233"/>
                  </a:lnTo>
                  <a:lnTo>
                    <a:pt x="92" y="281"/>
                  </a:lnTo>
                  <a:lnTo>
                    <a:pt x="61" y="332"/>
                  </a:lnTo>
                  <a:lnTo>
                    <a:pt x="36" y="386"/>
                  </a:lnTo>
                  <a:lnTo>
                    <a:pt x="19" y="443"/>
                  </a:lnTo>
                  <a:lnTo>
                    <a:pt x="6" y="504"/>
                  </a:lnTo>
                  <a:lnTo>
                    <a:pt x="1" y="566"/>
                  </a:lnTo>
                  <a:lnTo>
                    <a:pt x="0" y="598"/>
                  </a:lnTo>
                  <a:lnTo>
                    <a:pt x="0" y="667"/>
                  </a:lnTo>
                  <a:lnTo>
                    <a:pt x="0" y="841"/>
                  </a:lnTo>
                  <a:lnTo>
                    <a:pt x="8" y="991"/>
                  </a:lnTo>
                  <a:lnTo>
                    <a:pt x="19" y="1095"/>
                  </a:lnTo>
                  <a:lnTo>
                    <a:pt x="37" y="1201"/>
                  </a:lnTo>
                  <a:lnTo>
                    <a:pt x="63" y="1305"/>
                  </a:lnTo>
                  <a:lnTo>
                    <a:pt x="99" y="1406"/>
                  </a:lnTo>
                  <a:lnTo>
                    <a:pt x="145" y="1503"/>
                  </a:lnTo>
                  <a:lnTo>
                    <a:pt x="204" y="1593"/>
                  </a:lnTo>
                  <a:lnTo>
                    <a:pt x="277" y="1672"/>
                  </a:lnTo>
                  <a:lnTo>
                    <a:pt x="343" y="1724"/>
                  </a:lnTo>
                  <a:lnTo>
                    <a:pt x="391" y="1755"/>
                  </a:lnTo>
                  <a:lnTo>
                    <a:pt x="444" y="1782"/>
                  </a:lnTo>
                  <a:lnTo>
                    <a:pt x="500" y="1806"/>
                  </a:lnTo>
                  <a:lnTo>
                    <a:pt x="562" y="1825"/>
                  </a:lnTo>
                  <a:lnTo>
                    <a:pt x="628" y="1839"/>
                  </a:lnTo>
                  <a:lnTo>
                    <a:pt x="699" y="1850"/>
                  </a:lnTo>
                  <a:lnTo>
                    <a:pt x="777" y="1855"/>
                  </a:lnTo>
                  <a:lnTo>
                    <a:pt x="817" y="1855"/>
                  </a:lnTo>
                  <a:lnTo>
                    <a:pt x="857" y="1855"/>
                  </a:lnTo>
                  <a:lnTo>
                    <a:pt x="935" y="1850"/>
                  </a:lnTo>
                  <a:lnTo>
                    <a:pt x="1006" y="1839"/>
                  </a:lnTo>
                  <a:lnTo>
                    <a:pt x="1072" y="1825"/>
                  </a:lnTo>
                  <a:lnTo>
                    <a:pt x="1134" y="1806"/>
                  </a:lnTo>
                  <a:lnTo>
                    <a:pt x="1191" y="1782"/>
                  </a:lnTo>
                  <a:lnTo>
                    <a:pt x="1244" y="1755"/>
                  </a:lnTo>
                  <a:lnTo>
                    <a:pt x="1292" y="1724"/>
                  </a:lnTo>
                  <a:lnTo>
                    <a:pt x="1357" y="1672"/>
                  </a:lnTo>
                  <a:lnTo>
                    <a:pt x="1430" y="1593"/>
                  </a:lnTo>
                  <a:lnTo>
                    <a:pt x="1489" y="1503"/>
                  </a:lnTo>
                  <a:lnTo>
                    <a:pt x="1535" y="1406"/>
                  </a:lnTo>
                  <a:lnTo>
                    <a:pt x="1571" y="1305"/>
                  </a:lnTo>
                  <a:lnTo>
                    <a:pt x="1597" y="1201"/>
                  </a:lnTo>
                  <a:lnTo>
                    <a:pt x="1615" y="1095"/>
                  </a:lnTo>
                  <a:lnTo>
                    <a:pt x="1627" y="991"/>
                  </a:lnTo>
                  <a:lnTo>
                    <a:pt x="1634" y="841"/>
                  </a:lnTo>
                  <a:lnTo>
                    <a:pt x="1634" y="667"/>
                  </a:lnTo>
                  <a:lnTo>
                    <a:pt x="1634" y="598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67"/>
            <p:cNvSpPr>
              <a:spLocks/>
            </p:cNvSpPr>
            <p:nvPr/>
          </p:nvSpPr>
          <p:spPr bwMode="auto">
            <a:xfrm>
              <a:off x="5456" y="3246"/>
              <a:ext cx="44" cy="49"/>
            </a:xfrm>
            <a:custGeom>
              <a:avLst/>
              <a:gdLst>
                <a:gd name="T0" fmla="*/ 177 w 177"/>
                <a:gd name="T1" fmla="*/ 98 h 195"/>
                <a:gd name="T2" fmla="*/ 175 w 177"/>
                <a:gd name="T3" fmla="*/ 117 h 195"/>
                <a:gd name="T4" fmla="*/ 162 w 177"/>
                <a:gd name="T5" fmla="*/ 152 h 195"/>
                <a:gd name="T6" fmla="*/ 138 w 177"/>
                <a:gd name="T7" fmla="*/ 179 h 195"/>
                <a:gd name="T8" fmla="*/ 106 w 177"/>
                <a:gd name="T9" fmla="*/ 193 h 195"/>
                <a:gd name="T10" fmla="*/ 88 w 177"/>
                <a:gd name="T11" fmla="*/ 195 h 195"/>
                <a:gd name="T12" fmla="*/ 71 w 177"/>
                <a:gd name="T13" fmla="*/ 193 h 195"/>
                <a:gd name="T14" fmla="*/ 38 w 177"/>
                <a:gd name="T15" fmla="*/ 179 h 195"/>
                <a:gd name="T16" fmla="*/ 15 w 177"/>
                <a:gd name="T17" fmla="*/ 152 h 195"/>
                <a:gd name="T18" fmla="*/ 1 w 177"/>
                <a:gd name="T19" fmla="*/ 117 h 195"/>
                <a:gd name="T20" fmla="*/ 0 w 177"/>
                <a:gd name="T21" fmla="*/ 98 h 195"/>
                <a:gd name="T22" fmla="*/ 1 w 177"/>
                <a:gd name="T23" fmla="*/ 78 h 195"/>
                <a:gd name="T24" fmla="*/ 15 w 177"/>
                <a:gd name="T25" fmla="*/ 43 h 195"/>
                <a:gd name="T26" fmla="*/ 38 w 177"/>
                <a:gd name="T27" fmla="*/ 16 h 195"/>
                <a:gd name="T28" fmla="*/ 71 w 177"/>
                <a:gd name="T29" fmla="*/ 2 h 195"/>
                <a:gd name="T30" fmla="*/ 88 w 177"/>
                <a:gd name="T31" fmla="*/ 0 h 195"/>
                <a:gd name="T32" fmla="*/ 106 w 177"/>
                <a:gd name="T33" fmla="*/ 2 h 195"/>
                <a:gd name="T34" fmla="*/ 138 w 177"/>
                <a:gd name="T35" fmla="*/ 16 h 195"/>
                <a:gd name="T36" fmla="*/ 162 w 177"/>
                <a:gd name="T37" fmla="*/ 43 h 195"/>
                <a:gd name="T38" fmla="*/ 175 w 177"/>
                <a:gd name="T39" fmla="*/ 78 h 195"/>
                <a:gd name="T40" fmla="*/ 177 w 177"/>
                <a:gd name="T41" fmla="*/ 9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7" h="195">
                  <a:moveTo>
                    <a:pt x="177" y="98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9"/>
                  </a:lnTo>
                  <a:lnTo>
                    <a:pt x="106" y="193"/>
                  </a:lnTo>
                  <a:lnTo>
                    <a:pt x="88" y="195"/>
                  </a:lnTo>
                  <a:lnTo>
                    <a:pt x="71" y="193"/>
                  </a:lnTo>
                  <a:lnTo>
                    <a:pt x="38" y="179"/>
                  </a:lnTo>
                  <a:lnTo>
                    <a:pt x="15" y="152"/>
                  </a:lnTo>
                  <a:lnTo>
                    <a:pt x="1" y="117"/>
                  </a:lnTo>
                  <a:lnTo>
                    <a:pt x="0" y="98"/>
                  </a:lnTo>
                  <a:lnTo>
                    <a:pt x="1" y="78"/>
                  </a:lnTo>
                  <a:lnTo>
                    <a:pt x="15" y="43"/>
                  </a:lnTo>
                  <a:lnTo>
                    <a:pt x="38" y="16"/>
                  </a:lnTo>
                  <a:lnTo>
                    <a:pt x="71" y="2"/>
                  </a:lnTo>
                  <a:lnTo>
                    <a:pt x="88" y="0"/>
                  </a:lnTo>
                  <a:lnTo>
                    <a:pt x="106" y="2"/>
                  </a:lnTo>
                  <a:lnTo>
                    <a:pt x="138" y="16"/>
                  </a:lnTo>
                  <a:lnTo>
                    <a:pt x="162" y="43"/>
                  </a:lnTo>
                  <a:lnTo>
                    <a:pt x="175" y="78"/>
                  </a:lnTo>
                  <a:lnTo>
                    <a:pt x="177" y="98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68"/>
            <p:cNvSpPr>
              <a:spLocks/>
            </p:cNvSpPr>
            <p:nvPr/>
          </p:nvSpPr>
          <p:spPr bwMode="auto">
            <a:xfrm>
              <a:off x="5462" y="3253"/>
              <a:ext cx="13" cy="13"/>
            </a:xfrm>
            <a:custGeom>
              <a:avLst/>
              <a:gdLst>
                <a:gd name="T0" fmla="*/ 53 w 53"/>
                <a:gd name="T1" fmla="*/ 27 h 53"/>
                <a:gd name="T2" fmla="*/ 52 w 53"/>
                <a:gd name="T3" fmla="*/ 38 h 53"/>
                <a:gd name="T4" fmla="*/ 37 w 53"/>
                <a:gd name="T5" fmla="*/ 52 h 53"/>
                <a:gd name="T6" fmla="*/ 26 w 53"/>
                <a:gd name="T7" fmla="*/ 53 h 53"/>
                <a:gd name="T8" fmla="*/ 16 w 53"/>
                <a:gd name="T9" fmla="*/ 52 h 53"/>
                <a:gd name="T10" fmla="*/ 1 w 53"/>
                <a:gd name="T11" fmla="*/ 38 h 53"/>
                <a:gd name="T12" fmla="*/ 0 w 53"/>
                <a:gd name="T13" fmla="*/ 27 h 53"/>
                <a:gd name="T14" fmla="*/ 1 w 53"/>
                <a:gd name="T15" fmla="*/ 16 h 53"/>
                <a:gd name="T16" fmla="*/ 16 w 53"/>
                <a:gd name="T17" fmla="*/ 2 h 53"/>
                <a:gd name="T18" fmla="*/ 26 w 53"/>
                <a:gd name="T19" fmla="*/ 0 h 53"/>
                <a:gd name="T20" fmla="*/ 37 w 53"/>
                <a:gd name="T21" fmla="*/ 2 h 53"/>
                <a:gd name="T22" fmla="*/ 52 w 53"/>
                <a:gd name="T23" fmla="*/ 16 h 53"/>
                <a:gd name="T24" fmla="*/ 53 w 53"/>
                <a:gd name="T2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3">
                  <a:moveTo>
                    <a:pt x="53" y="27"/>
                  </a:moveTo>
                  <a:lnTo>
                    <a:pt x="52" y="38"/>
                  </a:lnTo>
                  <a:lnTo>
                    <a:pt x="37" y="52"/>
                  </a:lnTo>
                  <a:lnTo>
                    <a:pt x="26" y="53"/>
                  </a:lnTo>
                  <a:lnTo>
                    <a:pt x="16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6" y="2"/>
                  </a:lnTo>
                  <a:lnTo>
                    <a:pt x="26" y="0"/>
                  </a:lnTo>
                  <a:lnTo>
                    <a:pt x="37" y="2"/>
                  </a:lnTo>
                  <a:lnTo>
                    <a:pt x="52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69"/>
            <p:cNvSpPr>
              <a:spLocks/>
            </p:cNvSpPr>
            <p:nvPr/>
          </p:nvSpPr>
          <p:spPr bwMode="auto">
            <a:xfrm>
              <a:off x="5441" y="3196"/>
              <a:ext cx="72" cy="24"/>
            </a:xfrm>
            <a:custGeom>
              <a:avLst/>
              <a:gdLst>
                <a:gd name="T0" fmla="*/ 9 w 290"/>
                <a:gd name="T1" fmla="*/ 88 h 97"/>
                <a:gd name="T2" fmla="*/ 17 w 290"/>
                <a:gd name="T3" fmla="*/ 90 h 97"/>
                <a:gd name="T4" fmla="*/ 35 w 290"/>
                <a:gd name="T5" fmla="*/ 90 h 97"/>
                <a:gd name="T6" fmla="*/ 69 w 290"/>
                <a:gd name="T7" fmla="*/ 82 h 97"/>
                <a:gd name="T8" fmla="*/ 130 w 290"/>
                <a:gd name="T9" fmla="*/ 70 h 97"/>
                <a:gd name="T10" fmla="*/ 193 w 290"/>
                <a:gd name="T11" fmla="*/ 73 h 97"/>
                <a:gd name="T12" fmla="*/ 243 w 290"/>
                <a:gd name="T13" fmla="*/ 85 h 97"/>
                <a:gd name="T14" fmla="*/ 271 w 290"/>
                <a:gd name="T15" fmla="*/ 96 h 97"/>
                <a:gd name="T16" fmla="*/ 277 w 290"/>
                <a:gd name="T17" fmla="*/ 97 h 97"/>
                <a:gd name="T18" fmla="*/ 285 w 290"/>
                <a:gd name="T19" fmla="*/ 90 h 97"/>
                <a:gd name="T20" fmla="*/ 290 w 290"/>
                <a:gd name="T21" fmla="*/ 79 h 97"/>
                <a:gd name="T22" fmla="*/ 287 w 290"/>
                <a:gd name="T23" fmla="*/ 61 h 97"/>
                <a:gd name="T24" fmla="*/ 278 w 290"/>
                <a:gd name="T25" fmla="*/ 42 h 97"/>
                <a:gd name="T26" fmla="*/ 258 w 290"/>
                <a:gd name="T27" fmla="*/ 24 h 97"/>
                <a:gd name="T28" fmla="*/ 226 w 290"/>
                <a:gd name="T29" fmla="*/ 10 h 97"/>
                <a:gd name="T30" fmla="*/ 181 w 290"/>
                <a:gd name="T31" fmla="*/ 0 h 97"/>
                <a:gd name="T32" fmla="*/ 151 w 290"/>
                <a:gd name="T33" fmla="*/ 0 h 97"/>
                <a:gd name="T34" fmla="*/ 125 w 290"/>
                <a:gd name="T35" fmla="*/ 0 h 97"/>
                <a:gd name="T36" fmla="*/ 82 w 290"/>
                <a:gd name="T37" fmla="*/ 6 h 97"/>
                <a:gd name="T38" fmla="*/ 50 w 290"/>
                <a:gd name="T39" fmla="*/ 18 h 97"/>
                <a:gd name="T40" fmla="*/ 25 w 290"/>
                <a:gd name="T41" fmla="*/ 32 h 97"/>
                <a:gd name="T42" fmla="*/ 10 w 290"/>
                <a:gd name="T43" fmla="*/ 48 h 97"/>
                <a:gd name="T44" fmla="*/ 2 w 290"/>
                <a:gd name="T45" fmla="*/ 63 h 97"/>
                <a:gd name="T46" fmla="*/ 0 w 290"/>
                <a:gd name="T47" fmla="*/ 76 h 97"/>
                <a:gd name="T48" fmla="*/ 5 w 290"/>
                <a:gd name="T49" fmla="*/ 86 h 97"/>
                <a:gd name="T50" fmla="*/ 9 w 290"/>
                <a:gd name="T51" fmla="*/ 8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0" h="97">
                  <a:moveTo>
                    <a:pt x="9" y="88"/>
                  </a:moveTo>
                  <a:lnTo>
                    <a:pt x="17" y="90"/>
                  </a:lnTo>
                  <a:lnTo>
                    <a:pt x="35" y="90"/>
                  </a:lnTo>
                  <a:lnTo>
                    <a:pt x="69" y="82"/>
                  </a:lnTo>
                  <a:lnTo>
                    <a:pt x="130" y="70"/>
                  </a:lnTo>
                  <a:lnTo>
                    <a:pt x="193" y="73"/>
                  </a:lnTo>
                  <a:lnTo>
                    <a:pt x="243" y="85"/>
                  </a:lnTo>
                  <a:lnTo>
                    <a:pt x="271" y="96"/>
                  </a:lnTo>
                  <a:lnTo>
                    <a:pt x="277" y="97"/>
                  </a:lnTo>
                  <a:lnTo>
                    <a:pt x="285" y="90"/>
                  </a:lnTo>
                  <a:lnTo>
                    <a:pt x="290" y="79"/>
                  </a:lnTo>
                  <a:lnTo>
                    <a:pt x="287" y="61"/>
                  </a:lnTo>
                  <a:lnTo>
                    <a:pt x="278" y="42"/>
                  </a:lnTo>
                  <a:lnTo>
                    <a:pt x="258" y="24"/>
                  </a:lnTo>
                  <a:lnTo>
                    <a:pt x="226" y="10"/>
                  </a:lnTo>
                  <a:lnTo>
                    <a:pt x="181" y="0"/>
                  </a:lnTo>
                  <a:lnTo>
                    <a:pt x="151" y="0"/>
                  </a:lnTo>
                  <a:lnTo>
                    <a:pt x="125" y="0"/>
                  </a:lnTo>
                  <a:lnTo>
                    <a:pt x="82" y="6"/>
                  </a:lnTo>
                  <a:lnTo>
                    <a:pt x="50" y="18"/>
                  </a:lnTo>
                  <a:lnTo>
                    <a:pt x="25" y="32"/>
                  </a:lnTo>
                  <a:lnTo>
                    <a:pt x="10" y="48"/>
                  </a:lnTo>
                  <a:lnTo>
                    <a:pt x="2" y="63"/>
                  </a:lnTo>
                  <a:lnTo>
                    <a:pt x="0" y="76"/>
                  </a:lnTo>
                  <a:lnTo>
                    <a:pt x="5" y="86"/>
                  </a:lnTo>
                  <a:lnTo>
                    <a:pt x="9" y="88"/>
                  </a:lnTo>
                  <a:close/>
                </a:path>
              </a:pathLst>
            </a:custGeom>
            <a:solidFill>
              <a:srgbClr val="684B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70"/>
            <p:cNvSpPr>
              <a:spLocks/>
            </p:cNvSpPr>
            <p:nvPr/>
          </p:nvSpPr>
          <p:spPr bwMode="auto">
            <a:xfrm>
              <a:off x="5658" y="3246"/>
              <a:ext cx="44" cy="49"/>
            </a:xfrm>
            <a:custGeom>
              <a:avLst/>
              <a:gdLst>
                <a:gd name="T0" fmla="*/ 176 w 176"/>
                <a:gd name="T1" fmla="*/ 98 h 195"/>
                <a:gd name="T2" fmla="*/ 175 w 176"/>
                <a:gd name="T3" fmla="*/ 117 h 195"/>
                <a:gd name="T4" fmla="*/ 162 w 176"/>
                <a:gd name="T5" fmla="*/ 152 h 195"/>
                <a:gd name="T6" fmla="*/ 138 w 176"/>
                <a:gd name="T7" fmla="*/ 179 h 195"/>
                <a:gd name="T8" fmla="*/ 106 w 176"/>
                <a:gd name="T9" fmla="*/ 193 h 195"/>
                <a:gd name="T10" fmla="*/ 88 w 176"/>
                <a:gd name="T11" fmla="*/ 195 h 195"/>
                <a:gd name="T12" fmla="*/ 70 w 176"/>
                <a:gd name="T13" fmla="*/ 193 h 195"/>
                <a:gd name="T14" fmla="*/ 38 w 176"/>
                <a:gd name="T15" fmla="*/ 179 h 195"/>
                <a:gd name="T16" fmla="*/ 15 w 176"/>
                <a:gd name="T17" fmla="*/ 152 h 195"/>
                <a:gd name="T18" fmla="*/ 1 w 176"/>
                <a:gd name="T19" fmla="*/ 117 h 195"/>
                <a:gd name="T20" fmla="*/ 0 w 176"/>
                <a:gd name="T21" fmla="*/ 98 h 195"/>
                <a:gd name="T22" fmla="*/ 1 w 176"/>
                <a:gd name="T23" fmla="*/ 78 h 195"/>
                <a:gd name="T24" fmla="*/ 15 w 176"/>
                <a:gd name="T25" fmla="*/ 43 h 195"/>
                <a:gd name="T26" fmla="*/ 38 w 176"/>
                <a:gd name="T27" fmla="*/ 16 h 195"/>
                <a:gd name="T28" fmla="*/ 70 w 176"/>
                <a:gd name="T29" fmla="*/ 2 h 195"/>
                <a:gd name="T30" fmla="*/ 88 w 176"/>
                <a:gd name="T31" fmla="*/ 0 h 195"/>
                <a:gd name="T32" fmla="*/ 106 w 176"/>
                <a:gd name="T33" fmla="*/ 2 h 195"/>
                <a:gd name="T34" fmla="*/ 138 w 176"/>
                <a:gd name="T35" fmla="*/ 16 h 195"/>
                <a:gd name="T36" fmla="*/ 162 w 176"/>
                <a:gd name="T37" fmla="*/ 43 h 195"/>
                <a:gd name="T38" fmla="*/ 175 w 176"/>
                <a:gd name="T39" fmla="*/ 78 h 195"/>
                <a:gd name="T40" fmla="*/ 176 w 176"/>
                <a:gd name="T41" fmla="*/ 9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5">
                  <a:moveTo>
                    <a:pt x="176" y="98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9"/>
                  </a:lnTo>
                  <a:lnTo>
                    <a:pt x="106" y="193"/>
                  </a:lnTo>
                  <a:lnTo>
                    <a:pt x="88" y="195"/>
                  </a:lnTo>
                  <a:lnTo>
                    <a:pt x="70" y="193"/>
                  </a:lnTo>
                  <a:lnTo>
                    <a:pt x="38" y="179"/>
                  </a:lnTo>
                  <a:lnTo>
                    <a:pt x="15" y="152"/>
                  </a:lnTo>
                  <a:lnTo>
                    <a:pt x="1" y="117"/>
                  </a:lnTo>
                  <a:lnTo>
                    <a:pt x="0" y="98"/>
                  </a:lnTo>
                  <a:lnTo>
                    <a:pt x="1" y="78"/>
                  </a:lnTo>
                  <a:lnTo>
                    <a:pt x="15" y="43"/>
                  </a:lnTo>
                  <a:lnTo>
                    <a:pt x="38" y="16"/>
                  </a:lnTo>
                  <a:lnTo>
                    <a:pt x="70" y="2"/>
                  </a:lnTo>
                  <a:lnTo>
                    <a:pt x="88" y="0"/>
                  </a:lnTo>
                  <a:lnTo>
                    <a:pt x="106" y="2"/>
                  </a:lnTo>
                  <a:lnTo>
                    <a:pt x="138" y="16"/>
                  </a:lnTo>
                  <a:lnTo>
                    <a:pt x="162" y="43"/>
                  </a:lnTo>
                  <a:lnTo>
                    <a:pt x="175" y="78"/>
                  </a:lnTo>
                  <a:lnTo>
                    <a:pt x="176" y="98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71"/>
            <p:cNvSpPr>
              <a:spLocks/>
            </p:cNvSpPr>
            <p:nvPr/>
          </p:nvSpPr>
          <p:spPr bwMode="auto">
            <a:xfrm>
              <a:off x="5664" y="3253"/>
              <a:ext cx="13" cy="13"/>
            </a:xfrm>
            <a:custGeom>
              <a:avLst/>
              <a:gdLst>
                <a:gd name="T0" fmla="*/ 53 w 53"/>
                <a:gd name="T1" fmla="*/ 27 h 53"/>
                <a:gd name="T2" fmla="*/ 52 w 53"/>
                <a:gd name="T3" fmla="*/ 38 h 53"/>
                <a:gd name="T4" fmla="*/ 37 w 53"/>
                <a:gd name="T5" fmla="*/ 52 h 53"/>
                <a:gd name="T6" fmla="*/ 26 w 53"/>
                <a:gd name="T7" fmla="*/ 53 h 53"/>
                <a:gd name="T8" fmla="*/ 15 w 53"/>
                <a:gd name="T9" fmla="*/ 52 h 53"/>
                <a:gd name="T10" fmla="*/ 1 w 53"/>
                <a:gd name="T11" fmla="*/ 38 h 53"/>
                <a:gd name="T12" fmla="*/ 0 w 53"/>
                <a:gd name="T13" fmla="*/ 27 h 53"/>
                <a:gd name="T14" fmla="*/ 1 w 53"/>
                <a:gd name="T15" fmla="*/ 16 h 53"/>
                <a:gd name="T16" fmla="*/ 15 w 53"/>
                <a:gd name="T17" fmla="*/ 2 h 53"/>
                <a:gd name="T18" fmla="*/ 26 w 53"/>
                <a:gd name="T19" fmla="*/ 0 h 53"/>
                <a:gd name="T20" fmla="*/ 37 w 53"/>
                <a:gd name="T21" fmla="*/ 2 h 53"/>
                <a:gd name="T22" fmla="*/ 52 w 53"/>
                <a:gd name="T23" fmla="*/ 16 h 53"/>
                <a:gd name="T24" fmla="*/ 53 w 53"/>
                <a:gd name="T2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3">
                  <a:moveTo>
                    <a:pt x="53" y="27"/>
                  </a:moveTo>
                  <a:lnTo>
                    <a:pt x="52" y="38"/>
                  </a:lnTo>
                  <a:lnTo>
                    <a:pt x="37" y="52"/>
                  </a:lnTo>
                  <a:lnTo>
                    <a:pt x="26" y="53"/>
                  </a:lnTo>
                  <a:lnTo>
                    <a:pt x="15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5" y="2"/>
                  </a:lnTo>
                  <a:lnTo>
                    <a:pt x="26" y="0"/>
                  </a:lnTo>
                  <a:lnTo>
                    <a:pt x="37" y="2"/>
                  </a:lnTo>
                  <a:lnTo>
                    <a:pt x="52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72"/>
            <p:cNvSpPr>
              <a:spLocks/>
            </p:cNvSpPr>
            <p:nvPr/>
          </p:nvSpPr>
          <p:spPr bwMode="auto">
            <a:xfrm>
              <a:off x="5642" y="3196"/>
              <a:ext cx="73" cy="24"/>
            </a:xfrm>
            <a:custGeom>
              <a:avLst/>
              <a:gdLst>
                <a:gd name="T0" fmla="*/ 282 w 290"/>
                <a:gd name="T1" fmla="*/ 88 h 97"/>
                <a:gd name="T2" fmla="*/ 273 w 290"/>
                <a:gd name="T3" fmla="*/ 90 h 97"/>
                <a:gd name="T4" fmla="*/ 255 w 290"/>
                <a:gd name="T5" fmla="*/ 90 h 97"/>
                <a:gd name="T6" fmla="*/ 222 w 290"/>
                <a:gd name="T7" fmla="*/ 82 h 97"/>
                <a:gd name="T8" fmla="*/ 159 w 290"/>
                <a:gd name="T9" fmla="*/ 70 h 97"/>
                <a:gd name="T10" fmla="*/ 97 w 290"/>
                <a:gd name="T11" fmla="*/ 73 h 97"/>
                <a:gd name="T12" fmla="*/ 47 w 290"/>
                <a:gd name="T13" fmla="*/ 85 h 97"/>
                <a:gd name="T14" fmla="*/ 19 w 290"/>
                <a:gd name="T15" fmla="*/ 96 h 97"/>
                <a:gd name="T16" fmla="*/ 13 w 290"/>
                <a:gd name="T17" fmla="*/ 97 h 97"/>
                <a:gd name="T18" fmla="*/ 6 w 290"/>
                <a:gd name="T19" fmla="*/ 90 h 97"/>
                <a:gd name="T20" fmla="*/ 0 w 290"/>
                <a:gd name="T21" fmla="*/ 79 h 97"/>
                <a:gd name="T22" fmla="*/ 3 w 290"/>
                <a:gd name="T23" fmla="*/ 61 h 97"/>
                <a:gd name="T24" fmla="*/ 12 w 290"/>
                <a:gd name="T25" fmla="*/ 42 h 97"/>
                <a:gd name="T26" fmla="*/ 32 w 290"/>
                <a:gd name="T27" fmla="*/ 24 h 97"/>
                <a:gd name="T28" fmla="*/ 64 w 290"/>
                <a:gd name="T29" fmla="*/ 10 h 97"/>
                <a:gd name="T30" fmla="*/ 110 w 290"/>
                <a:gd name="T31" fmla="*/ 0 h 97"/>
                <a:gd name="T32" fmla="*/ 139 w 290"/>
                <a:gd name="T33" fmla="*/ 0 h 97"/>
                <a:gd name="T34" fmla="*/ 165 w 290"/>
                <a:gd name="T35" fmla="*/ 0 h 97"/>
                <a:gd name="T36" fmla="*/ 208 w 290"/>
                <a:gd name="T37" fmla="*/ 6 h 97"/>
                <a:gd name="T38" fmla="*/ 241 w 290"/>
                <a:gd name="T39" fmla="*/ 18 h 97"/>
                <a:gd name="T40" fmla="*/ 265 w 290"/>
                <a:gd name="T41" fmla="*/ 32 h 97"/>
                <a:gd name="T42" fmla="*/ 281 w 290"/>
                <a:gd name="T43" fmla="*/ 48 h 97"/>
                <a:gd name="T44" fmla="*/ 288 w 290"/>
                <a:gd name="T45" fmla="*/ 63 h 97"/>
                <a:gd name="T46" fmla="*/ 290 w 290"/>
                <a:gd name="T47" fmla="*/ 76 h 97"/>
                <a:gd name="T48" fmla="*/ 286 w 290"/>
                <a:gd name="T49" fmla="*/ 86 h 97"/>
                <a:gd name="T50" fmla="*/ 282 w 290"/>
                <a:gd name="T51" fmla="*/ 8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0" h="97">
                  <a:moveTo>
                    <a:pt x="282" y="88"/>
                  </a:moveTo>
                  <a:lnTo>
                    <a:pt x="273" y="90"/>
                  </a:lnTo>
                  <a:lnTo>
                    <a:pt x="255" y="90"/>
                  </a:lnTo>
                  <a:lnTo>
                    <a:pt x="222" y="82"/>
                  </a:lnTo>
                  <a:lnTo>
                    <a:pt x="159" y="70"/>
                  </a:lnTo>
                  <a:lnTo>
                    <a:pt x="97" y="73"/>
                  </a:lnTo>
                  <a:lnTo>
                    <a:pt x="47" y="85"/>
                  </a:lnTo>
                  <a:lnTo>
                    <a:pt x="19" y="96"/>
                  </a:lnTo>
                  <a:lnTo>
                    <a:pt x="13" y="97"/>
                  </a:lnTo>
                  <a:lnTo>
                    <a:pt x="6" y="90"/>
                  </a:lnTo>
                  <a:lnTo>
                    <a:pt x="0" y="79"/>
                  </a:lnTo>
                  <a:lnTo>
                    <a:pt x="3" y="61"/>
                  </a:lnTo>
                  <a:lnTo>
                    <a:pt x="12" y="42"/>
                  </a:lnTo>
                  <a:lnTo>
                    <a:pt x="32" y="24"/>
                  </a:lnTo>
                  <a:lnTo>
                    <a:pt x="64" y="10"/>
                  </a:lnTo>
                  <a:lnTo>
                    <a:pt x="110" y="0"/>
                  </a:lnTo>
                  <a:lnTo>
                    <a:pt x="139" y="0"/>
                  </a:lnTo>
                  <a:lnTo>
                    <a:pt x="165" y="0"/>
                  </a:lnTo>
                  <a:lnTo>
                    <a:pt x="208" y="6"/>
                  </a:lnTo>
                  <a:lnTo>
                    <a:pt x="241" y="18"/>
                  </a:lnTo>
                  <a:lnTo>
                    <a:pt x="265" y="32"/>
                  </a:lnTo>
                  <a:lnTo>
                    <a:pt x="281" y="48"/>
                  </a:lnTo>
                  <a:lnTo>
                    <a:pt x="288" y="63"/>
                  </a:lnTo>
                  <a:lnTo>
                    <a:pt x="290" y="76"/>
                  </a:lnTo>
                  <a:lnTo>
                    <a:pt x="286" y="86"/>
                  </a:lnTo>
                  <a:lnTo>
                    <a:pt x="282" y="88"/>
                  </a:lnTo>
                  <a:close/>
                </a:path>
              </a:pathLst>
            </a:custGeom>
            <a:solidFill>
              <a:srgbClr val="684B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73"/>
            <p:cNvSpPr>
              <a:spLocks/>
            </p:cNvSpPr>
            <p:nvPr/>
          </p:nvSpPr>
          <p:spPr bwMode="auto">
            <a:xfrm>
              <a:off x="5542" y="3345"/>
              <a:ext cx="71" cy="25"/>
            </a:xfrm>
            <a:custGeom>
              <a:avLst/>
              <a:gdLst>
                <a:gd name="T0" fmla="*/ 140 w 280"/>
                <a:gd name="T1" fmla="*/ 43 h 100"/>
                <a:gd name="T2" fmla="*/ 108 w 280"/>
                <a:gd name="T3" fmla="*/ 41 h 100"/>
                <a:gd name="T4" fmla="*/ 57 w 280"/>
                <a:gd name="T5" fmla="*/ 24 h 100"/>
                <a:gd name="T6" fmla="*/ 20 w 280"/>
                <a:gd name="T7" fmla="*/ 6 h 100"/>
                <a:gd name="T8" fmla="*/ 5 w 280"/>
                <a:gd name="T9" fmla="*/ 0 h 100"/>
                <a:gd name="T10" fmla="*/ 1 w 280"/>
                <a:gd name="T11" fmla="*/ 3 h 100"/>
                <a:gd name="T12" fmla="*/ 0 w 280"/>
                <a:gd name="T13" fmla="*/ 9 h 100"/>
                <a:gd name="T14" fmla="*/ 1 w 280"/>
                <a:gd name="T15" fmla="*/ 22 h 100"/>
                <a:gd name="T16" fmla="*/ 14 w 280"/>
                <a:gd name="T17" fmla="*/ 52 h 100"/>
                <a:gd name="T18" fmla="*/ 35 w 280"/>
                <a:gd name="T19" fmla="*/ 73 h 100"/>
                <a:gd name="T20" fmla="*/ 57 w 280"/>
                <a:gd name="T21" fmla="*/ 86 h 100"/>
                <a:gd name="T22" fmla="*/ 85 w 280"/>
                <a:gd name="T23" fmla="*/ 95 h 100"/>
                <a:gd name="T24" fmla="*/ 119 w 280"/>
                <a:gd name="T25" fmla="*/ 100 h 100"/>
                <a:gd name="T26" fmla="*/ 140 w 280"/>
                <a:gd name="T27" fmla="*/ 100 h 100"/>
                <a:gd name="T28" fmla="*/ 161 w 280"/>
                <a:gd name="T29" fmla="*/ 100 h 100"/>
                <a:gd name="T30" fmla="*/ 196 w 280"/>
                <a:gd name="T31" fmla="*/ 95 h 100"/>
                <a:gd name="T32" fmla="*/ 223 w 280"/>
                <a:gd name="T33" fmla="*/ 86 h 100"/>
                <a:gd name="T34" fmla="*/ 245 w 280"/>
                <a:gd name="T35" fmla="*/ 73 h 100"/>
                <a:gd name="T36" fmla="*/ 267 w 280"/>
                <a:gd name="T37" fmla="*/ 52 h 100"/>
                <a:gd name="T38" fmla="*/ 279 w 280"/>
                <a:gd name="T39" fmla="*/ 22 h 100"/>
                <a:gd name="T40" fmla="*/ 280 w 280"/>
                <a:gd name="T41" fmla="*/ 9 h 100"/>
                <a:gd name="T42" fmla="*/ 280 w 280"/>
                <a:gd name="T43" fmla="*/ 3 h 100"/>
                <a:gd name="T44" fmla="*/ 275 w 280"/>
                <a:gd name="T45" fmla="*/ 0 h 100"/>
                <a:gd name="T46" fmla="*/ 260 w 280"/>
                <a:gd name="T47" fmla="*/ 6 h 100"/>
                <a:gd name="T48" fmla="*/ 223 w 280"/>
                <a:gd name="T49" fmla="*/ 24 h 100"/>
                <a:gd name="T50" fmla="*/ 172 w 280"/>
                <a:gd name="T51" fmla="*/ 41 h 100"/>
                <a:gd name="T52" fmla="*/ 140 w 280"/>
                <a:gd name="T53" fmla="*/ 4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0" h="100">
                  <a:moveTo>
                    <a:pt x="140" y="43"/>
                  </a:moveTo>
                  <a:lnTo>
                    <a:pt x="108" y="41"/>
                  </a:lnTo>
                  <a:lnTo>
                    <a:pt x="57" y="24"/>
                  </a:lnTo>
                  <a:lnTo>
                    <a:pt x="20" y="6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9"/>
                  </a:lnTo>
                  <a:lnTo>
                    <a:pt x="1" y="22"/>
                  </a:lnTo>
                  <a:lnTo>
                    <a:pt x="14" y="52"/>
                  </a:lnTo>
                  <a:lnTo>
                    <a:pt x="35" y="73"/>
                  </a:lnTo>
                  <a:lnTo>
                    <a:pt x="57" y="86"/>
                  </a:lnTo>
                  <a:lnTo>
                    <a:pt x="85" y="95"/>
                  </a:lnTo>
                  <a:lnTo>
                    <a:pt x="119" y="100"/>
                  </a:lnTo>
                  <a:lnTo>
                    <a:pt x="140" y="100"/>
                  </a:lnTo>
                  <a:lnTo>
                    <a:pt x="161" y="100"/>
                  </a:lnTo>
                  <a:lnTo>
                    <a:pt x="196" y="95"/>
                  </a:lnTo>
                  <a:lnTo>
                    <a:pt x="223" y="86"/>
                  </a:lnTo>
                  <a:lnTo>
                    <a:pt x="245" y="73"/>
                  </a:lnTo>
                  <a:lnTo>
                    <a:pt x="267" y="52"/>
                  </a:lnTo>
                  <a:lnTo>
                    <a:pt x="279" y="22"/>
                  </a:lnTo>
                  <a:lnTo>
                    <a:pt x="280" y="9"/>
                  </a:lnTo>
                  <a:lnTo>
                    <a:pt x="280" y="3"/>
                  </a:lnTo>
                  <a:lnTo>
                    <a:pt x="275" y="0"/>
                  </a:lnTo>
                  <a:lnTo>
                    <a:pt x="260" y="6"/>
                  </a:lnTo>
                  <a:lnTo>
                    <a:pt x="223" y="24"/>
                  </a:lnTo>
                  <a:lnTo>
                    <a:pt x="172" y="41"/>
                  </a:lnTo>
                  <a:lnTo>
                    <a:pt x="140" y="43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74"/>
            <p:cNvSpPr>
              <a:spLocks/>
            </p:cNvSpPr>
            <p:nvPr/>
          </p:nvSpPr>
          <p:spPr bwMode="auto">
            <a:xfrm>
              <a:off x="5566" y="3425"/>
              <a:ext cx="24" cy="9"/>
            </a:xfrm>
            <a:custGeom>
              <a:avLst/>
              <a:gdLst>
                <a:gd name="T0" fmla="*/ 48 w 97"/>
                <a:gd name="T1" fmla="*/ 15 h 35"/>
                <a:gd name="T2" fmla="*/ 27 w 97"/>
                <a:gd name="T3" fmla="*/ 12 h 35"/>
                <a:gd name="T4" fmla="*/ 7 w 97"/>
                <a:gd name="T5" fmla="*/ 2 h 35"/>
                <a:gd name="T6" fmla="*/ 0 w 97"/>
                <a:gd name="T7" fmla="*/ 0 h 35"/>
                <a:gd name="T8" fmla="*/ 0 w 97"/>
                <a:gd name="T9" fmla="*/ 3 h 35"/>
                <a:gd name="T10" fmla="*/ 1 w 97"/>
                <a:gd name="T11" fmla="*/ 13 h 35"/>
                <a:gd name="T12" fmla="*/ 15 w 97"/>
                <a:gd name="T13" fmla="*/ 28 h 35"/>
                <a:gd name="T14" fmla="*/ 35 w 97"/>
                <a:gd name="T15" fmla="*/ 34 h 35"/>
                <a:gd name="T16" fmla="*/ 48 w 97"/>
                <a:gd name="T17" fmla="*/ 35 h 35"/>
                <a:gd name="T18" fmla="*/ 62 w 97"/>
                <a:gd name="T19" fmla="*/ 34 h 35"/>
                <a:gd name="T20" fmla="*/ 81 w 97"/>
                <a:gd name="T21" fmla="*/ 28 h 35"/>
                <a:gd name="T22" fmla="*/ 96 w 97"/>
                <a:gd name="T23" fmla="*/ 13 h 35"/>
                <a:gd name="T24" fmla="*/ 97 w 97"/>
                <a:gd name="T25" fmla="*/ 3 h 35"/>
                <a:gd name="T26" fmla="*/ 96 w 97"/>
                <a:gd name="T27" fmla="*/ 0 h 35"/>
                <a:gd name="T28" fmla="*/ 89 w 97"/>
                <a:gd name="T29" fmla="*/ 2 h 35"/>
                <a:gd name="T30" fmla="*/ 69 w 97"/>
                <a:gd name="T31" fmla="*/ 12 h 35"/>
                <a:gd name="T32" fmla="*/ 48 w 97"/>
                <a:gd name="T33" fmla="*/ 1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" h="35">
                  <a:moveTo>
                    <a:pt x="48" y="15"/>
                  </a:moveTo>
                  <a:lnTo>
                    <a:pt x="27" y="12"/>
                  </a:lnTo>
                  <a:lnTo>
                    <a:pt x="7" y="2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13"/>
                  </a:lnTo>
                  <a:lnTo>
                    <a:pt x="15" y="28"/>
                  </a:lnTo>
                  <a:lnTo>
                    <a:pt x="35" y="34"/>
                  </a:lnTo>
                  <a:lnTo>
                    <a:pt x="48" y="35"/>
                  </a:lnTo>
                  <a:lnTo>
                    <a:pt x="62" y="34"/>
                  </a:lnTo>
                  <a:lnTo>
                    <a:pt x="81" y="28"/>
                  </a:lnTo>
                  <a:lnTo>
                    <a:pt x="96" y="13"/>
                  </a:lnTo>
                  <a:lnTo>
                    <a:pt x="97" y="3"/>
                  </a:lnTo>
                  <a:lnTo>
                    <a:pt x="96" y="0"/>
                  </a:lnTo>
                  <a:lnTo>
                    <a:pt x="89" y="2"/>
                  </a:lnTo>
                  <a:lnTo>
                    <a:pt x="69" y="12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75"/>
            <p:cNvSpPr>
              <a:spLocks/>
            </p:cNvSpPr>
            <p:nvPr/>
          </p:nvSpPr>
          <p:spPr bwMode="auto">
            <a:xfrm>
              <a:off x="5522" y="3397"/>
              <a:ext cx="111" cy="18"/>
            </a:xfrm>
            <a:custGeom>
              <a:avLst/>
              <a:gdLst>
                <a:gd name="T0" fmla="*/ 222 w 444"/>
                <a:gd name="T1" fmla="*/ 45 h 73"/>
                <a:gd name="T2" fmla="*/ 172 w 444"/>
                <a:gd name="T3" fmla="*/ 43 h 73"/>
                <a:gd name="T4" fmla="*/ 90 w 444"/>
                <a:gd name="T5" fmla="*/ 28 h 73"/>
                <a:gd name="T6" fmla="*/ 32 w 444"/>
                <a:gd name="T7" fmla="*/ 10 h 73"/>
                <a:gd name="T8" fmla="*/ 3 w 444"/>
                <a:gd name="T9" fmla="*/ 0 h 73"/>
                <a:gd name="T10" fmla="*/ 0 w 444"/>
                <a:gd name="T11" fmla="*/ 3 h 73"/>
                <a:gd name="T12" fmla="*/ 1 w 444"/>
                <a:gd name="T13" fmla="*/ 10 h 73"/>
                <a:gd name="T14" fmla="*/ 22 w 444"/>
                <a:gd name="T15" fmla="*/ 31 h 73"/>
                <a:gd name="T16" fmla="*/ 70 w 444"/>
                <a:gd name="T17" fmla="*/ 55 h 73"/>
                <a:gd name="T18" fmla="*/ 133 w 444"/>
                <a:gd name="T19" fmla="*/ 69 h 73"/>
                <a:gd name="T20" fmla="*/ 189 w 444"/>
                <a:gd name="T21" fmla="*/ 73 h 73"/>
                <a:gd name="T22" fmla="*/ 222 w 444"/>
                <a:gd name="T23" fmla="*/ 73 h 73"/>
                <a:gd name="T24" fmla="*/ 255 w 444"/>
                <a:gd name="T25" fmla="*/ 73 h 73"/>
                <a:gd name="T26" fmla="*/ 311 w 444"/>
                <a:gd name="T27" fmla="*/ 69 h 73"/>
                <a:gd name="T28" fmla="*/ 374 w 444"/>
                <a:gd name="T29" fmla="*/ 55 h 73"/>
                <a:gd name="T30" fmla="*/ 423 w 444"/>
                <a:gd name="T31" fmla="*/ 31 h 73"/>
                <a:gd name="T32" fmla="*/ 443 w 444"/>
                <a:gd name="T33" fmla="*/ 10 h 73"/>
                <a:gd name="T34" fmla="*/ 444 w 444"/>
                <a:gd name="T35" fmla="*/ 3 h 73"/>
                <a:gd name="T36" fmla="*/ 442 w 444"/>
                <a:gd name="T37" fmla="*/ 0 h 73"/>
                <a:gd name="T38" fmla="*/ 412 w 444"/>
                <a:gd name="T39" fmla="*/ 10 h 73"/>
                <a:gd name="T40" fmla="*/ 355 w 444"/>
                <a:gd name="T41" fmla="*/ 28 h 73"/>
                <a:gd name="T42" fmla="*/ 272 w 444"/>
                <a:gd name="T43" fmla="*/ 43 h 73"/>
                <a:gd name="T44" fmla="*/ 222 w 444"/>
                <a:gd name="T45" fmla="*/ 4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4" h="73">
                  <a:moveTo>
                    <a:pt x="222" y="45"/>
                  </a:moveTo>
                  <a:lnTo>
                    <a:pt x="172" y="43"/>
                  </a:lnTo>
                  <a:lnTo>
                    <a:pt x="90" y="28"/>
                  </a:lnTo>
                  <a:lnTo>
                    <a:pt x="32" y="10"/>
                  </a:lnTo>
                  <a:lnTo>
                    <a:pt x="3" y="0"/>
                  </a:lnTo>
                  <a:lnTo>
                    <a:pt x="0" y="3"/>
                  </a:lnTo>
                  <a:lnTo>
                    <a:pt x="1" y="10"/>
                  </a:lnTo>
                  <a:lnTo>
                    <a:pt x="22" y="31"/>
                  </a:lnTo>
                  <a:lnTo>
                    <a:pt x="70" y="55"/>
                  </a:lnTo>
                  <a:lnTo>
                    <a:pt x="133" y="69"/>
                  </a:lnTo>
                  <a:lnTo>
                    <a:pt x="189" y="73"/>
                  </a:lnTo>
                  <a:lnTo>
                    <a:pt x="222" y="73"/>
                  </a:lnTo>
                  <a:lnTo>
                    <a:pt x="255" y="73"/>
                  </a:lnTo>
                  <a:lnTo>
                    <a:pt x="311" y="69"/>
                  </a:lnTo>
                  <a:lnTo>
                    <a:pt x="374" y="55"/>
                  </a:lnTo>
                  <a:lnTo>
                    <a:pt x="423" y="31"/>
                  </a:lnTo>
                  <a:lnTo>
                    <a:pt x="443" y="10"/>
                  </a:lnTo>
                  <a:lnTo>
                    <a:pt x="444" y="3"/>
                  </a:lnTo>
                  <a:lnTo>
                    <a:pt x="442" y="0"/>
                  </a:lnTo>
                  <a:lnTo>
                    <a:pt x="412" y="10"/>
                  </a:lnTo>
                  <a:lnTo>
                    <a:pt x="355" y="28"/>
                  </a:lnTo>
                  <a:lnTo>
                    <a:pt x="272" y="43"/>
                  </a:lnTo>
                  <a:lnTo>
                    <a:pt x="222" y="45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76"/>
            <p:cNvSpPr>
              <a:spLocks/>
            </p:cNvSpPr>
            <p:nvPr/>
          </p:nvSpPr>
          <p:spPr bwMode="auto">
            <a:xfrm>
              <a:off x="5420" y="3318"/>
              <a:ext cx="60" cy="60"/>
            </a:xfrm>
            <a:custGeom>
              <a:avLst/>
              <a:gdLst>
                <a:gd name="T0" fmla="*/ 239 w 239"/>
                <a:gd name="T1" fmla="*/ 121 h 240"/>
                <a:gd name="T2" fmla="*/ 238 w 239"/>
                <a:gd name="T3" fmla="*/ 145 h 240"/>
                <a:gd name="T4" fmla="*/ 220 w 239"/>
                <a:gd name="T5" fmla="*/ 188 h 240"/>
                <a:gd name="T6" fmla="*/ 187 w 239"/>
                <a:gd name="T7" fmla="*/ 221 h 240"/>
                <a:gd name="T8" fmla="*/ 144 w 239"/>
                <a:gd name="T9" fmla="*/ 239 h 240"/>
                <a:gd name="T10" fmla="*/ 119 w 239"/>
                <a:gd name="T11" fmla="*/ 240 h 240"/>
                <a:gd name="T12" fmla="*/ 95 w 239"/>
                <a:gd name="T13" fmla="*/ 239 h 240"/>
                <a:gd name="T14" fmla="*/ 52 w 239"/>
                <a:gd name="T15" fmla="*/ 221 h 240"/>
                <a:gd name="T16" fmla="*/ 19 w 239"/>
                <a:gd name="T17" fmla="*/ 188 h 240"/>
                <a:gd name="T18" fmla="*/ 1 w 239"/>
                <a:gd name="T19" fmla="*/ 145 h 240"/>
                <a:gd name="T20" fmla="*/ 0 w 239"/>
                <a:gd name="T21" fmla="*/ 121 h 240"/>
                <a:gd name="T22" fmla="*/ 1 w 239"/>
                <a:gd name="T23" fmla="*/ 96 h 240"/>
                <a:gd name="T24" fmla="*/ 19 w 239"/>
                <a:gd name="T25" fmla="*/ 53 h 240"/>
                <a:gd name="T26" fmla="*/ 52 w 239"/>
                <a:gd name="T27" fmla="*/ 20 h 240"/>
                <a:gd name="T28" fmla="*/ 95 w 239"/>
                <a:gd name="T29" fmla="*/ 3 h 240"/>
                <a:gd name="T30" fmla="*/ 119 w 239"/>
                <a:gd name="T31" fmla="*/ 0 h 240"/>
                <a:gd name="T32" fmla="*/ 144 w 239"/>
                <a:gd name="T33" fmla="*/ 3 h 240"/>
                <a:gd name="T34" fmla="*/ 187 w 239"/>
                <a:gd name="T35" fmla="*/ 20 h 240"/>
                <a:gd name="T36" fmla="*/ 220 w 239"/>
                <a:gd name="T37" fmla="*/ 53 h 240"/>
                <a:gd name="T38" fmla="*/ 238 w 239"/>
                <a:gd name="T39" fmla="*/ 96 h 240"/>
                <a:gd name="T40" fmla="*/ 239 w 239"/>
                <a:gd name="T41" fmla="*/ 12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9" h="240">
                  <a:moveTo>
                    <a:pt x="239" y="121"/>
                  </a:moveTo>
                  <a:lnTo>
                    <a:pt x="238" y="145"/>
                  </a:lnTo>
                  <a:lnTo>
                    <a:pt x="220" y="188"/>
                  </a:lnTo>
                  <a:lnTo>
                    <a:pt x="187" y="221"/>
                  </a:lnTo>
                  <a:lnTo>
                    <a:pt x="144" y="239"/>
                  </a:lnTo>
                  <a:lnTo>
                    <a:pt x="119" y="240"/>
                  </a:lnTo>
                  <a:lnTo>
                    <a:pt x="95" y="239"/>
                  </a:lnTo>
                  <a:lnTo>
                    <a:pt x="52" y="221"/>
                  </a:lnTo>
                  <a:lnTo>
                    <a:pt x="19" y="188"/>
                  </a:lnTo>
                  <a:lnTo>
                    <a:pt x="1" y="145"/>
                  </a:lnTo>
                  <a:lnTo>
                    <a:pt x="0" y="121"/>
                  </a:lnTo>
                  <a:lnTo>
                    <a:pt x="1" y="96"/>
                  </a:lnTo>
                  <a:lnTo>
                    <a:pt x="19" y="53"/>
                  </a:lnTo>
                  <a:lnTo>
                    <a:pt x="52" y="20"/>
                  </a:lnTo>
                  <a:lnTo>
                    <a:pt x="95" y="3"/>
                  </a:lnTo>
                  <a:lnTo>
                    <a:pt x="119" y="0"/>
                  </a:lnTo>
                  <a:lnTo>
                    <a:pt x="144" y="3"/>
                  </a:lnTo>
                  <a:lnTo>
                    <a:pt x="187" y="20"/>
                  </a:lnTo>
                  <a:lnTo>
                    <a:pt x="220" y="53"/>
                  </a:lnTo>
                  <a:lnTo>
                    <a:pt x="238" y="96"/>
                  </a:lnTo>
                  <a:lnTo>
                    <a:pt x="239" y="121"/>
                  </a:lnTo>
                  <a:close/>
                </a:path>
              </a:pathLst>
            </a:custGeom>
            <a:solidFill>
              <a:srgbClr val="F9A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77"/>
            <p:cNvSpPr>
              <a:spLocks/>
            </p:cNvSpPr>
            <p:nvPr/>
          </p:nvSpPr>
          <p:spPr bwMode="auto">
            <a:xfrm>
              <a:off x="5679" y="3318"/>
              <a:ext cx="60" cy="60"/>
            </a:xfrm>
            <a:custGeom>
              <a:avLst/>
              <a:gdLst>
                <a:gd name="T0" fmla="*/ 239 w 239"/>
                <a:gd name="T1" fmla="*/ 121 h 240"/>
                <a:gd name="T2" fmla="*/ 238 w 239"/>
                <a:gd name="T3" fmla="*/ 145 h 240"/>
                <a:gd name="T4" fmla="*/ 220 w 239"/>
                <a:gd name="T5" fmla="*/ 188 h 240"/>
                <a:gd name="T6" fmla="*/ 187 w 239"/>
                <a:gd name="T7" fmla="*/ 221 h 240"/>
                <a:gd name="T8" fmla="*/ 144 w 239"/>
                <a:gd name="T9" fmla="*/ 239 h 240"/>
                <a:gd name="T10" fmla="*/ 120 w 239"/>
                <a:gd name="T11" fmla="*/ 240 h 240"/>
                <a:gd name="T12" fmla="*/ 95 w 239"/>
                <a:gd name="T13" fmla="*/ 239 h 240"/>
                <a:gd name="T14" fmla="*/ 52 w 239"/>
                <a:gd name="T15" fmla="*/ 221 h 240"/>
                <a:gd name="T16" fmla="*/ 19 w 239"/>
                <a:gd name="T17" fmla="*/ 188 h 240"/>
                <a:gd name="T18" fmla="*/ 1 w 239"/>
                <a:gd name="T19" fmla="*/ 145 h 240"/>
                <a:gd name="T20" fmla="*/ 0 w 239"/>
                <a:gd name="T21" fmla="*/ 121 h 240"/>
                <a:gd name="T22" fmla="*/ 1 w 239"/>
                <a:gd name="T23" fmla="*/ 96 h 240"/>
                <a:gd name="T24" fmla="*/ 19 w 239"/>
                <a:gd name="T25" fmla="*/ 53 h 240"/>
                <a:gd name="T26" fmla="*/ 52 w 239"/>
                <a:gd name="T27" fmla="*/ 20 h 240"/>
                <a:gd name="T28" fmla="*/ 95 w 239"/>
                <a:gd name="T29" fmla="*/ 3 h 240"/>
                <a:gd name="T30" fmla="*/ 120 w 239"/>
                <a:gd name="T31" fmla="*/ 0 h 240"/>
                <a:gd name="T32" fmla="*/ 144 w 239"/>
                <a:gd name="T33" fmla="*/ 3 h 240"/>
                <a:gd name="T34" fmla="*/ 187 w 239"/>
                <a:gd name="T35" fmla="*/ 20 h 240"/>
                <a:gd name="T36" fmla="*/ 220 w 239"/>
                <a:gd name="T37" fmla="*/ 53 h 240"/>
                <a:gd name="T38" fmla="*/ 238 w 239"/>
                <a:gd name="T39" fmla="*/ 96 h 240"/>
                <a:gd name="T40" fmla="*/ 239 w 239"/>
                <a:gd name="T41" fmla="*/ 12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9" h="240">
                  <a:moveTo>
                    <a:pt x="239" y="121"/>
                  </a:moveTo>
                  <a:lnTo>
                    <a:pt x="238" y="145"/>
                  </a:lnTo>
                  <a:lnTo>
                    <a:pt x="220" y="188"/>
                  </a:lnTo>
                  <a:lnTo>
                    <a:pt x="187" y="221"/>
                  </a:lnTo>
                  <a:lnTo>
                    <a:pt x="144" y="239"/>
                  </a:lnTo>
                  <a:lnTo>
                    <a:pt x="120" y="240"/>
                  </a:lnTo>
                  <a:lnTo>
                    <a:pt x="95" y="239"/>
                  </a:lnTo>
                  <a:lnTo>
                    <a:pt x="52" y="221"/>
                  </a:lnTo>
                  <a:lnTo>
                    <a:pt x="19" y="188"/>
                  </a:lnTo>
                  <a:lnTo>
                    <a:pt x="1" y="145"/>
                  </a:lnTo>
                  <a:lnTo>
                    <a:pt x="0" y="121"/>
                  </a:lnTo>
                  <a:lnTo>
                    <a:pt x="1" y="96"/>
                  </a:lnTo>
                  <a:lnTo>
                    <a:pt x="19" y="53"/>
                  </a:lnTo>
                  <a:lnTo>
                    <a:pt x="52" y="20"/>
                  </a:lnTo>
                  <a:lnTo>
                    <a:pt x="95" y="3"/>
                  </a:lnTo>
                  <a:lnTo>
                    <a:pt x="120" y="0"/>
                  </a:lnTo>
                  <a:lnTo>
                    <a:pt x="144" y="3"/>
                  </a:lnTo>
                  <a:lnTo>
                    <a:pt x="187" y="20"/>
                  </a:lnTo>
                  <a:lnTo>
                    <a:pt x="220" y="53"/>
                  </a:lnTo>
                  <a:lnTo>
                    <a:pt x="238" y="96"/>
                  </a:lnTo>
                  <a:lnTo>
                    <a:pt x="239" y="121"/>
                  </a:lnTo>
                  <a:close/>
                </a:path>
              </a:pathLst>
            </a:custGeom>
            <a:solidFill>
              <a:srgbClr val="F9A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78"/>
            <p:cNvSpPr>
              <a:spLocks/>
            </p:cNvSpPr>
            <p:nvPr/>
          </p:nvSpPr>
          <p:spPr bwMode="auto">
            <a:xfrm>
              <a:off x="5347" y="3515"/>
              <a:ext cx="231" cy="133"/>
            </a:xfrm>
            <a:custGeom>
              <a:avLst/>
              <a:gdLst>
                <a:gd name="T0" fmla="*/ 923 w 923"/>
                <a:gd name="T1" fmla="*/ 0 h 532"/>
                <a:gd name="T2" fmla="*/ 923 w 923"/>
                <a:gd name="T3" fmla="*/ 532 h 532"/>
                <a:gd name="T4" fmla="*/ 0 w 923"/>
                <a:gd name="T5" fmla="*/ 532 h 532"/>
                <a:gd name="T6" fmla="*/ 2 w 923"/>
                <a:gd name="T7" fmla="*/ 511 h 532"/>
                <a:gd name="T8" fmla="*/ 11 w 923"/>
                <a:gd name="T9" fmla="*/ 468 h 532"/>
                <a:gd name="T10" fmla="*/ 32 w 923"/>
                <a:gd name="T11" fmla="*/ 425 h 532"/>
                <a:gd name="T12" fmla="*/ 60 w 923"/>
                <a:gd name="T13" fmla="*/ 380 h 532"/>
                <a:gd name="T14" fmla="*/ 96 w 923"/>
                <a:gd name="T15" fmla="*/ 335 h 532"/>
                <a:gd name="T16" fmla="*/ 140 w 923"/>
                <a:gd name="T17" fmla="*/ 291 h 532"/>
                <a:gd name="T18" fmla="*/ 191 w 923"/>
                <a:gd name="T19" fmla="*/ 247 h 532"/>
                <a:gd name="T20" fmla="*/ 249 w 923"/>
                <a:gd name="T21" fmla="*/ 205 h 532"/>
                <a:gd name="T22" fmla="*/ 313 w 923"/>
                <a:gd name="T23" fmla="*/ 166 h 532"/>
                <a:gd name="T24" fmla="*/ 382 w 923"/>
                <a:gd name="T25" fmla="*/ 128 h 532"/>
                <a:gd name="T26" fmla="*/ 456 w 923"/>
                <a:gd name="T27" fmla="*/ 95 h 532"/>
                <a:gd name="T28" fmla="*/ 534 w 923"/>
                <a:gd name="T29" fmla="*/ 66 h 532"/>
                <a:gd name="T30" fmla="*/ 616 w 923"/>
                <a:gd name="T31" fmla="*/ 41 h 532"/>
                <a:gd name="T32" fmla="*/ 701 w 923"/>
                <a:gd name="T33" fmla="*/ 22 h 532"/>
                <a:gd name="T34" fmla="*/ 788 w 923"/>
                <a:gd name="T35" fmla="*/ 8 h 532"/>
                <a:gd name="T36" fmla="*/ 877 w 923"/>
                <a:gd name="T37" fmla="*/ 0 h 532"/>
                <a:gd name="T38" fmla="*/ 923 w 923"/>
                <a:gd name="T39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3" h="532">
                  <a:moveTo>
                    <a:pt x="923" y="0"/>
                  </a:moveTo>
                  <a:lnTo>
                    <a:pt x="923" y="532"/>
                  </a:lnTo>
                  <a:lnTo>
                    <a:pt x="0" y="532"/>
                  </a:lnTo>
                  <a:lnTo>
                    <a:pt x="2" y="511"/>
                  </a:lnTo>
                  <a:lnTo>
                    <a:pt x="11" y="468"/>
                  </a:lnTo>
                  <a:lnTo>
                    <a:pt x="32" y="425"/>
                  </a:lnTo>
                  <a:lnTo>
                    <a:pt x="60" y="380"/>
                  </a:lnTo>
                  <a:lnTo>
                    <a:pt x="96" y="335"/>
                  </a:lnTo>
                  <a:lnTo>
                    <a:pt x="140" y="291"/>
                  </a:lnTo>
                  <a:lnTo>
                    <a:pt x="191" y="247"/>
                  </a:lnTo>
                  <a:lnTo>
                    <a:pt x="249" y="205"/>
                  </a:lnTo>
                  <a:lnTo>
                    <a:pt x="313" y="166"/>
                  </a:lnTo>
                  <a:lnTo>
                    <a:pt x="382" y="128"/>
                  </a:lnTo>
                  <a:lnTo>
                    <a:pt x="456" y="95"/>
                  </a:lnTo>
                  <a:lnTo>
                    <a:pt x="534" y="66"/>
                  </a:lnTo>
                  <a:lnTo>
                    <a:pt x="616" y="41"/>
                  </a:lnTo>
                  <a:lnTo>
                    <a:pt x="701" y="22"/>
                  </a:lnTo>
                  <a:lnTo>
                    <a:pt x="788" y="8"/>
                  </a:lnTo>
                  <a:lnTo>
                    <a:pt x="877" y="0"/>
                  </a:lnTo>
                  <a:lnTo>
                    <a:pt x="923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79"/>
            <p:cNvSpPr>
              <a:spLocks/>
            </p:cNvSpPr>
            <p:nvPr/>
          </p:nvSpPr>
          <p:spPr bwMode="auto">
            <a:xfrm>
              <a:off x="5578" y="3515"/>
              <a:ext cx="230" cy="133"/>
            </a:xfrm>
            <a:custGeom>
              <a:avLst/>
              <a:gdLst>
                <a:gd name="T0" fmla="*/ 0 w 922"/>
                <a:gd name="T1" fmla="*/ 0 h 532"/>
                <a:gd name="T2" fmla="*/ 0 w 922"/>
                <a:gd name="T3" fmla="*/ 532 h 532"/>
                <a:gd name="T4" fmla="*/ 922 w 922"/>
                <a:gd name="T5" fmla="*/ 532 h 532"/>
                <a:gd name="T6" fmla="*/ 921 w 922"/>
                <a:gd name="T7" fmla="*/ 511 h 532"/>
                <a:gd name="T8" fmla="*/ 912 w 922"/>
                <a:gd name="T9" fmla="*/ 468 h 532"/>
                <a:gd name="T10" fmla="*/ 892 w 922"/>
                <a:gd name="T11" fmla="*/ 425 h 532"/>
                <a:gd name="T12" fmla="*/ 864 w 922"/>
                <a:gd name="T13" fmla="*/ 380 h 532"/>
                <a:gd name="T14" fmla="*/ 828 w 922"/>
                <a:gd name="T15" fmla="*/ 335 h 532"/>
                <a:gd name="T16" fmla="*/ 784 w 922"/>
                <a:gd name="T17" fmla="*/ 291 h 532"/>
                <a:gd name="T18" fmla="*/ 732 w 922"/>
                <a:gd name="T19" fmla="*/ 247 h 532"/>
                <a:gd name="T20" fmla="*/ 674 w 922"/>
                <a:gd name="T21" fmla="*/ 205 h 532"/>
                <a:gd name="T22" fmla="*/ 611 w 922"/>
                <a:gd name="T23" fmla="*/ 166 h 532"/>
                <a:gd name="T24" fmla="*/ 541 w 922"/>
                <a:gd name="T25" fmla="*/ 128 h 532"/>
                <a:gd name="T26" fmla="*/ 468 w 922"/>
                <a:gd name="T27" fmla="*/ 95 h 532"/>
                <a:gd name="T28" fmla="*/ 389 w 922"/>
                <a:gd name="T29" fmla="*/ 66 h 532"/>
                <a:gd name="T30" fmla="*/ 308 w 922"/>
                <a:gd name="T31" fmla="*/ 41 h 532"/>
                <a:gd name="T32" fmla="*/ 222 w 922"/>
                <a:gd name="T33" fmla="*/ 22 h 532"/>
                <a:gd name="T34" fmla="*/ 135 w 922"/>
                <a:gd name="T35" fmla="*/ 8 h 532"/>
                <a:gd name="T36" fmla="*/ 46 w 922"/>
                <a:gd name="T37" fmla="*/ 0 h 532"/>
                <a:gd name="T38" fmla="*/ 0 w 922"/>
                <a:gd name="T39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2" h="532">
                  <a:moveTo>
                    <a:pt x="0" y="0"/>
                  </a:moveTo>
                  <a:lnTo>
                    <a:pt x="0" y="532"/>
                  </a:lnTo>
                  <a:lnTo>
                    <a:pt x="922" y="532"/>
                  </a:lnTo>
                  <a:lnTo>
                    <a:pt x="921" y="511"/>
                  </a:lnTo>
                  <a:lnTo>
                    <a:pt x="912" y="468"/>
                  </a:lnTo>
                  <a:lnTo>
                    <a:pt x="892" y="425"/>
                  </a:lnTo>
                  <a:lnTo>
                    <a:pt x="864" y="380"/>
                  </a:lnTo>
                  <a:lnTo>
                    <a:pt x="828" y="335"/>
                  </a:lnTo>
                  <a:lnTo>
                    <a:pt x="784" y="291"/>
                  </a:lnTo>
                  <a:lnTo>
                    <a:pt x="732" y="247"/>
                  </a:lnTo>
                  <a:lnTo>
                    <a:pt x="674" y="205"/>
                  </a:lnTo>
                  <a:lnTo>
                    <a:pt x="611" y="166"/>
                  </a:lnTo>
                  <a:lnTo>
                    <a:pt x="541" y="128"/>
                  </a:lnTo>
                  <a:lnTo>
                    <a:pt x="468" y="95"/>
                  </a:lnTo>
                  <a:lnTo>
                    <a:pt x="389" y="66"/>
                  </a:lnTo>
                  <a:lnTo>
                    <a:pt x="308" y="41"/>
                  </a:lnTo>
                  <a:lnTo>
                    <a:pt x="222" y="22"/>
                  </a:lnTo>
                  <a:lnTo>
                    <a:pt x="135" y="8"/>
                  </a:lnTo>
                  <a:lnTo>
                    <a:pt x="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80"/>
            <p:cNvSpPr>
              <a:spLocks/>
            </p:cNvSpPr>
            <p:nvPr/>
          </p:nvSpPr>
          <p:spPr bwMode="auto">
            <a:xfrm>
              <a:off x="5490" y="3518"/>
              <a:ext cx="88" cy="130"/>
            </a:xfrm>
            <a:custGeom>
              <a:avLst/>
              <a:gdLst>
                <a:gd name="T0" fmla="*/ 173 w 349"/>
                <a:gd name="T1" fmla="*/ 2 h 520"/>
                <a:gd name="T2" fmla="*/ 169 w 349"/>
                <a:gd name="T3" fmla="*/ 2 h 520"/>
                <a:gd name="T4" fmla="*/ 165 w 349"/>
                <a:gd name="T5" fmla="*/ 3 h 520"/>
                <a:gd name="T6" fmla="*/ 123 w 349"/>
                <a:gd name="T7" fmla="*/ 11 h 520"/>
                <a:gd name="T8" fmla="*/ 40 w 349"/>
                <a:gd name="T9" fmla="*/ 29 h 520"/>
                <a:gd name="T10" fmla="*/ 0 w 349"/>
                <a:gd name="T11" fmla="*/ 41 h 520"/>
                <a:gd name="T12" fmla="*/ 349 w 349"/>
                <a:gd name="T13" fmla="*/ 520 h 520"/>
                <a:gd name="T14" fmla="*/ 349 w 349"/>
                <a:gd name="T15" fmla="*/ 254 h 520"/>
                <a:gd name="T16" fmla="*/ 192 w 349"/>
                <a:gd name="T17" fmla="*/ 0 h 520"/>
                <a:gd name="T18" fmla="*/ 183 w 349"/>
                <a:gd name="T19" fmla="*/ 0 h 520"/>
                <a:gd name="T20" fmla="*/ 173 w 349"/>
                <a:gd name="T21" fmla="*/ 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9" h="520">
                  <a:moveTo>
                    <a:pt x="173" y="2"/>
                  </a:moveTo>
                  <a:lnTo>
                    <a:pt x="169" y="2"/>
                  </a:lnTo>
                  <a:lnTo>
                    <a:pt x="165" y="3"/>
                  </a:lnTo>
                  <a:lnTo>
                    <a:pt x="123" y="11"/>
                  </a:lnTo>
                  <a:lnTo>
                    <a:pt x="40" y="29"/>
                  </a:lnTo>
                  <a:lnTo>
                    <a:pt x="0" y="41"/>
                  </a:lnTo>
                  <a:lnTo>
                    <a:pt x="349" y="520"/>
                  </a:lnTo>
                  <a:lnTo>
                    <a:pt x="349" y="254"/>
                  </a:lnTo>
                  <a:lnTo>
                    <a:pt x="192" y="0"/>
                  </a:lnTo>
                  <a:lnTo>
                    <a:pt x="183" y="0"/>
                  </a:lnTo>
                  <a:lnTo>
                    <a:pt x="173" y="2"/>
                  </a:lnTo>
                  <a:close/>
                </a:path>
              </a:pathLst>
            </a:custGeom>
            <a:solidFill>
              <a:srgbClr val="378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81"/>
            <p:cNvSpPr>
              <a:spLocks/>
            </p:cNvSpPr>
            <p:nvPr/>
          </p:nvSpPr>
          <p:spPr bwMode="auto">
            <a:xfrm>
              <a:off x="5578" y="3518"/>
              <a:ext cx="87" cy="130"/>
            </a:xfrm>
            <a:custGeom>
              <a:avLst/>
              <a:gdLst>
                <a:gd name="T0" fmla="*/ 176 w 350"/>
                <a:gd name="T1" fmla="*/ 2 h 520"/>
                <a:gd name="T2" fmla="*/ 180 w 350"/>
                <a:gd name="T3" fmla="*/ 2 h 520"/>
                <a:gd name="T4" fmla="*/ 184 w 350"/>
                <a:gd name="T5" fmla="*/ 3 h 520"/>
                <a:gd name="T6" fmla="*/ 226 w 350"/>
                <a:gd name="T7" fmla="*/ 11 h 520"/>
                <a:gd name="T8" fmla="*/ 309 w 350"/>
                <a:gd name="T9" fmla="*/ 29 h 520"/>
                <a:gd name="T10" fmla="*/ 350 w 350"/>
                <a:gd name="T11" fmla="*/ 41 h 520"/>
                <a:gd name="T12" fmla="*/ 0 w 350"/>
                <a:gd name="T13" fmla="*/ 520 h 520"/>
                <a:gd name="T14" fmla="*/ 0 w 350"/>
                <a:gd name="T15" fmla="*/ 254 h 520"/>
                <a:gd name="T16" fmla="*/ 157 w 350"/>
                <a:gd name="T17" fmla="*/ 0 h 520"/>
                <a:gd name="T18" fmla="*/ 167 w 350"/>
                <a:gd name="T19" fmla="*/ 0 h 520"/>
                <a:gd name="T20" fmla="*/ 176 w 350"/>
                <a:gd name="T21" fmla="*/ 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0" h="520">
                  <a:moveTo>
                    <a:pt x="176" y="2"/>
                  </a:moveTo>
                  <a:lnTo>
                    <a:pt x="180" y="2"/>
                  </a:lnTo>
                  <a:lnTo>
                    <a:pt x="184" y="3"/>
                  </a:lnTo>
                  <a:lnTo>
                    <a:pt x="226" y="11"/>
                  </a:lnTo>
                  <a:lnTo>
                    <a:pt x="309" y="29"/>
                  </a:lnTo>
                  <a:lnTo>
                    <a:pt x="350" y="41"/>
                  </a:lnTo>
                  <a:lnTo>
                    <a:pt x="0" y="520"/>
                  </a:lnTo>
                  <a:lnTo>
                    <a:pt x="0" y="254"/>
                  </a:lnTo>
                  <a:lnTo>
                    <a:pt x="157" y="0"/>
                  </a:lnTo>
                  <a:lnTo>
                    <a:pt x="167" y="0"/>
                  </a:lnTo>
                  <a:lnTo>
                    <a:pt x="176" y="2"/>
                  </a:lnTo>
                  <a:close/>
                </a:path>
              </a:pathLst>
            </a:custGeom>
            <a:solidFill>
              <a:srgbClr val="378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82"/>
            <p:cNvSpPr>
              <a:spLocks/>
            </p:cNvSpPr>
            <p:nvPr/>
          </p:nvSpPr>
          <p:spPr bwMode="auto">
            <a:xfrm>
              <a:off x="5320" y="2917"/>
              <a:ext cx="515" cy="665"/>
            </a:xfrm>
            <a:custGeom>
              <a:avLst/>
              <a:gdLst>
                <a:gd name="T0" fmla="*/ 942 w 2060"/>
                <a:gd name="T1" fmla="*/ 1 h 2658"/>
                <a:gd name="T2" fmla="*/ 643 w 2060"/>
                <a:gd name="T3" fmla="*/ 47 h 2658"/>
                <a:gd name="T4" fmla="*/ 410 w 2060"/>
                <a:gd name="T5" fmla="*/ 147 h 2658"/>
                <a:gd name="T6" fmla="*/ 240 w 2060"/>
                <a:gd name="T7" fmla="*/ 297 h 2658"/>
                <a:gd name="T8" fmla="*/ 121 w 2060"/>
                <a:gd name="T9" fmla="*/ 487 h 2658"/>
                <a:gd name="T10" fmla="*/ 47 w 2060"/>
                <a:gd name="T11" fmla="*/ 715 h 2658"/>
                <a:gd name="T12" fmla="*/ 10 w 2060"/>
                <a:gd name="T13" fmla="*/ 971 h 2658"/>
                <a:gd name="T14" fmla="*/ 0 w 2060"/>
                <a:gd name="T15" fmla="*/ 1321 h 2658"/>
                <a:gd name="T16" fmla="*/ 12 w 2060"/>
                <a:gd name="T17" fmla="*/ 1543 h 2658"/>
                <a:gd name="T18" fmla="*/ 67 w 2060"/>
                <a:gd name="T19" fmla="*/ 1813 h 2658"/>
                <a:gd name="T20" fmla="*/ 161 w 2060"/>
                <a:gd name="T21" fmla="*/ 2046 h 2658"/>
                <a:gd name="T22" fmla="*/ 282 w 2060"/>
                <a:gd name="T23" fmla="*/ 2241 h 2658"/>
                <a:gd name="T24" fmla="*/ 444 w 2060"/>
                <a:gd name="T25" fmla="*/ 2433 h 2658"/>
                <a:gd name="T26" fmla="*/ 700 w 2060"/>
                <a:gd name="T27" fmla="*/ 2645 h 2658"/>
                <a:gd name="T28" fmla="*/ 697 w 2060"/>
                <a:gd name="T29" fmla="*/ 2624 h 2658"/>
                <a:gd name="T30" fmla="*/ 539 w 2060"/>
                <a:gd name="T31" fmla="*/ 2324 h 2658"/>
                <a:gd name="T32" fmla="*/ 443 w 2060"/>
                <a:gd name="T33" fmla="*/ 2070 h 2658"/>
                <a:gd name="T34" fmla="*/ 369 w 2060"/>
                <a:gd name="T35" fmla="*/ 1768 h 2658"/>
                <a:gd name="T36" fmla="*/ 344 w 2060"/>
                <a:gd name="T37" fmla="*/ 1432 h 2658"/>
                <a:gd name="T38" fmla="*/ 364 w 2060"/>
                <a:gd name="T39" fmla="*/ 1211 h 2658"/>
                <a:gd name="T40" fmla="*/ 404 w 2060"/>
                <a:gd name="T41" fmla="*/ 1031 h 2658"/>
                <a:gd name="T42" fmla="*/ 471 w 2060"/>
                <a:gd name="T43" fmla="*/ 851 h 2658"/>
                <a:gd name="T44" fmla="*/ 565 w 2060"/>
                <a:gd name="T45" fmla="*/ 672 h 2658"/>
                <a:gd name="T46" fmla="*/ 579 w 2060"/>
                <a:gd name="T47" fmla="*/ 652 h 2658"/>
                <a:gd name="T48" fmla="*/ 490 w 2060"/>
                <a:gd name="T49" fmla="*/ 902 h 2658"/>
                <a:gd name="T50" fmla="*/ 482 w 2060"/>
                <a:gd name="T51" fmla="*/ 1000 h 2658"/>
                <a:gd name="T52" fmla="*/ 678 w 2060"/>
                <a:gd name="T53" fmla="*/ 965 h 2658"/>
                <a:gd name="T54" fmla="*/ 1030 w 2060"/>
                <a:gd name="T55" fmla="*/ 949 h 2658"/>
                <a:gd name="T56" fmla="*/ 1383 w 2060"/>
                <a:gd name="T57" fmla="*/ 965 h 2658"/>
                <a:gd name="T58" fmla="*/ 1578 w 2060"/>
                <a:gd name="T59" fmla="*/ 1000 h 2658"/>
                <a:gd name="T60" fmla="*/ 1571 w 2060"/>
                <a:gd name="T61" fmla="*/ 902 h 2658"/>
                <a:gd name="T62" fmla="*/ 1482 w 2060"/>
                <a:gd name="T63" fmla="*/ 652 h 2658"/>
                <a:gd name="T64" fmla="*/ 1496 w 2060"/>
                <a:gd name="T65" fmla="*/ 672 h 2658"/>
                <a:gd name="T66" fmla="*/ 1590 w 2060"/>
                <a:gd name="T67" fmla="*/ 851 h 2658"/>
                <a:gd name="T68" fmla="*/ 1656 w 2060"/>
                <a:gd name="T69" fmla="*/ 1031 h 2658"/>
                <a:gd name="T70" fmla="*/ 1697 w 2060"/>
                <a:gd name="T71" fmla="*/ 1211 h 2658"/>
                <a:gd name="T72" fmla="*/ 1717 w 2060"/>
                <a:gd name="T73" fmla="*/ 1432 h 2658"/>
                <a:gd name="T74" fmla="*/ 1691 w 2060"/>
                <a:gd name="T75" fmla="*/ 1768 h 2658"/>
                <a:gd name="T76" fmla="*/ 1617 w 2060"/>
                <a:gd name="T77" fmla="*/ 2070 h 2658"/>
                <a:gd name="T78" fmla="*/ 1520 w 2060"/>
                <a:gd name="T79" fmla="*/ 2324 h 2658"/>
                <a:gd name="T80" fmla="*/ 1364 w 2060"/>
                <a:gd name="T81" fmla="*/ 2624 h 2658"/>
                <a:gd name="T82" fmla="*/ 1360 w 2060"/>
                <a:gd name="T83" fmla="*/ 2645 h 2658"/>
                <a:gd name="T84" fmla="*/ 1617 w 2060"/>
                <a:gd name="T85" fmla="*/ 2433 h 2658"/>
                <a:gd name="T86" fmla="*/ 1778 w 2060"/>
                <a:gd name="T87" fmla="*/ 2241 h 2658"/>
                <a:gd name="T88" fmla="*/ 1899 w 2060"/>
                <a:gd name="T89" fmla="*/ 2046 h 2658"/>
                <a:gd name="T90" fmla="*/ 1993 w 2060"/>
                <a:gd name="T91" fmla="*/ 1813 h 2658"/>
                <a:gd name="T92" fmla="*/ 2048 w 2060"/>
                <a:gd name="T93" fmla="*/ 1543 h 2658"/>
                <a:gd name="T94" fmla="*/ 2060 w 2060"/>
                <a:gd name="T95" fmla="*/ 1321 h 2658"/>
                <a:gd name="T96" fmla="*/ 2051 w 2060"/>
                <a:gd name="T97" fmla="*/ 971 h 2658"/>
                <a:gd name="T98" fmla="*/ 2014 w 2060"/>
                <a:gd name="T99" fmla="*/ 715 h 2658"/>
                <a:gd name="T100" fmla="*/ 1940 w 2060"/>
                <a:gd name="T101" fmla="*/ 487 h 2658"/>
                <a:gd name="T102" fmla="*/ 1821 w 2060"/>
                <a:gd name="T103" fmla="*/ 297 h 2658"/>
                <a:gd name="T104" fmla="*/ 1649 w 2060"/>
                <a:gd name="T105" fmla="*/ 147 h 2658"/>
                <a:gd name="T106" fmla="*/ 1418 w 2060"/>
                <a:gd name="T107" fmla="*/ 47 h 2658"/>
                <a:gd name="T108" fmla="*/ 1118 w 2060"/>
                <a:gd name="T109" fmla="*/ 1 h 2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60" h="2658">
                  <a:moveTo>
                    <a:pt x="1030" y="0"/>
                  </a:moveTo>
                  <a:lnTo>
                    <a:pt x="942" y="1"/>
                  </a:lnTo>
                  <a:lnTo>
                    <a:pt x="783" y="17"/>
                  </a:lnTo>
                  <a:lnTo>
                    <a:pt x="643" y="47"/>
                  </a:lnTo>
                  <a:lnTo>
                    <a:pt x="518" y="90"/>
                  </a:lnTo>
                  <a:lnTo>
                    <a:pt x="410" y="147"/>
                  </a:lnTo>
                  <a:lnTo>
                    <a:pt x="318" y="216"/>
                  </a:lnTo>
                  <a:lnTo>
                    <a:pt x="240" y="297"/>
                  </a:lnTo>
                  <a:lnTo>
                    <a:pt x="174" y="387"/>
                  </a:lnTo>
                  <a:lnTo>
                    <a:pt x="121" y="487"/>
                  </a:lnTo>
                  <a:lnTo>
                    <a:pt x="78" y="597"/>
                  </a:lnTo>
                  <a:lnTo>
                    <a:pt x="47" y="715"/>
                  </a:lnTo>
                  <a:lnTo>
                    <a:pt x="24" y="839"/>
                  </a:lnTo>
                  <a:lnTo>
                    <a:pt x="10" y="971"/>
                  </a:lnTo>
                  <a:lnTo>
                    <a:pt x="1" y="1107"/>
                  </a:lnTo>
                  <a:lnTo>
                    <a:pt x="0" y="1321"/>
                  </a:lnTo>
                  <a:lnTo>
                    <a:pt x="6" y="1470"/>
                  </a:lnTo>
                  <a:lnTo>
                    <a:pt x="12" y="1543"/>
                  </a:lnTo>
                  <a:lnTo>
                    <a:pt x="33" y="1683"/>
                  </a:lnTo>
                  <a:lnTo>
                    <a:pt x="67" y="1813"/>
                  </a:lnTo>
                  <a:lnTo>
                    <a:pt x="110" y="1935"/>
                  </a:lnTo>
                  <a:lnTo>
                    <a:pt x="161" y="2046"/>
                  </a:lnTo>
                  <a:lnTo>
                    <a:pt x="219" y="2148"/>
                  </a:lnTo>
                  <a:lnTo>
                    <a:pt x="282" y="2241"/>
                  </a:lnTo>
                  <a:lnTo>
                    <a:pt x="346" y="2324"/>
                  </a:lnTo>
                  <a:lnTo>
                    <a:pt x="444" y="2433"/>
                  </a:lnTo>
                  <a:lnTo>
                    <a:pt x="564" y="2544"/>
                  </a:lnTo>
                  <a:lnTo>
                    <a:pt x="700" y="2645"/>
                  </a:lnTo>
                  <a:lnTo>
                    <a:pt x="721" y="2658"/>
                  </a:lnTo>
                  <a:lnTo>
                    <a:pt x="697" y="2624"/>
                  </a:lnTo>
                  <a:lnTo>
                    <a:pt x="589" y="2429"/>
                  </a:lnTo>
                  <a:lnTo>
                    <a:pt x="539" y="2324"/>
                  </a:lnTo>
                  <a:lnTo>
                    <a:pt x="490" y="2204"/>
                  </a:lnTo>
                  <a:lnTo>
                    <a:pt x="443" y="2070"/>
                  </a:lnTo>
                  <a:lnTo>
                    <a:pt x="402" y="1924"/>
                  </a:lnTo>
                  <a:lnTo>
                    <a:pt x="369" y="1768"/>
                  </a:lnTo>
                  <a:lnTo>
                    <a:pt x="349" y="1603"/>
                  </a:lnTo>
                  <a:lnTo>
                    <a:pt x="344" y="1432"/>
                  </a:lnTo>
                  <a:lnTo>
                    <a:pt x="352" y="1300"/>
                  </a:lnTo>
                  <a:lnTo>
                    <a:pt x="364" y="1211"/>
                  </a:lnTo>
                  <a:lnTo>
                    <a:pt x="381" y="1121"/>
                  </a:lnTo>
                  <a:lnTo>
                    <a:pt x="404" y="1031"/>
                  </a:lnTo>
                  <a:lnTo>
                    <a:pt x="434" y="942"/>
                  </a:lnTo>
                  <a:lnTo>
                    <a:pt x="471" y="851"/>
                  </a:lnTo>
                  <a:lnTo>
                    <a:pt x="514" y="761"/>
                  </a:lnTo>
                  <a:lnTo>
                    <a:pt x="565" y="672"/>
                  </a:lnTo>
                  <a:lnTo>
                    <a:pt x="593" y="626"/>
                  </a:lnTo>
                  <a:lnTo>
                    <a:pt x="579" y="652"/>
                  </a:lnTo>
                  <a:lnTo>
                    <a:pt x="514" y="806"/>
                  </a:lnTo>
                  <a:lnTo>
                    <a:pt x="490" y="902"/>
                  </a:lnTo>
                  <a:lnTo>
                    <a:pt x="481" y="967"/>
                  </a:lnTo>
                  <a:lnTo>
                    <a:pt x="482" y="1000"/>
                  </a:lnTo>
                  <a:lnTo>
                    <a:pt x="501" y="993"/>
                  </a:lnTo>
                  <a:lnTo>
                    <a:pt x="678" y="965"/>
                  </a:lnTo>
                  <a:lnTo>
                    <a:pt x="888" y="950"/>
                  </a:lnTo>
                  <a:lnTo>
                    <a:pt x="1030" y="949"/>
                  </a:lnTo>
                  <a:lnTo>
                    <a:pt x="1172" y="950"/>
                  </a:lnTo>
                  <a:lnTo>
                    <a:pt x="1383" y="965"/>
                  </a:lnTo>
                  <a:lnTo>
                    <a:pt x="1559" y="993"/>
                  </a:lnTo>
                  <a:lnTo>
                    <a:pt x="1578" y="1000"/>
                  </a:lnTo>
                  <a:lnTo>
                    <a:pt x="1578" y="967"/>
                  </a:lnTo>
                  <a:lnTo>
                    <a:pt x="1571" y="902"/>
                  </a:lnTo>
                  <a:lnTo>
                    <a:pt x="1546" y="806"/>
                  </a:lnTo>
                  <a:lnTo>
                    <a:pt x="1482" y="652"/>
                  </a:lnTo>
                  <a:lnTo>
                    <a:pt x="1467" y="626"/>
                  </a:lnTo>
                  <a:lnTo>
                    <a:pt x="1496" y="672"/>
                  </a:lnTo>
                  <a:lnTo>
                    <a:pt x="1546" y="761"/>
                  </a:lnTo>
                  <a:lnTo>
                    <a:pt x="1590" y="851"/>
                  </a:lnTo>
                  <a:lnTo>
                    <a:pt x="1626" y="942"/>
                  </a:lnTo>
                  <a:lnTo>
                    <a:pt x="1656" y="1031"/>
                  </a:lnTo>
                  <a:lnTo>
                    <a:pt x="1679" y="1121"/>
                  </a:lnTo>
                  <a:lnTo>
                    <a:pt x="1697" y="1211"/>
                  </a:lnTo>
                  <a:lnTo>
                    <a:pt x="1709" y="1300"/>
                  </a:lnTo>
                  <a:lnTo>
                    <a:pt x="1717" y="1432"/>
                  </a:lnTo>
                  <a:lnTo>
                    <a:pt x="1712" y="1603"/>
                  </a:lnTo>
                  <a:lnTo>
                    <a:pt x="1691" y="1768"/>
                  </a:lnTo>
                  <a:lnTo>
                    <a:pt x="1659" y="1924"/>
                  </a:lnTo>
                  <a:lnTo>
                    <a:pt x="1617" y="2070"/>
                  </a:lnTo>
                  <a:lnTo>
                    <a:pt x="1570" y="2204"/>
                  </a:lnTo>
                  <a:lnTo>
                    <a:pt x="1520" y="2324"/>
                  </a:lnTo>
                  <a:lnTo>
                    <a:pt x="1471" y="2429"/>
                  </a:lnTo>
                  <a:lnTo>
                    <a:pt x="1364" y="2624"/>
                  </a:lnTo>
                  <a:lnTo>
                    <a:pt x="1340" y="2658"/>
                  </a:lnTo>
                  <a:lnTo>
                    <a:pt x="1360" y="2645"/>
                  </a:lnTo>
                  <a:lnTo>
                    <a:pt x="1496" y="2544"/>
                  </a:lnTo>
                  <a:lnTo>
                    <a:pt x="1617" y="2433"/>
                  </a:lnTo>
                  <a:lnTo>
                    <a:pt x="1714" y="2324"/>
                  </a:lnTo>
                  <a:lnTo>
                    <a:pt x="1778" y="2241"/>
                  </a:lnTo>
                  <a:lnTo>
                    <a:pt x="1841" y="2148"/>
                  </a:lnTo>
                  <a:lnTo>
                    <a:pt x="1899" y="2046"/>
                  </a:lnTo>
                  <a:lnTo>
                    <a:pt x="1950" y="1935"/>
                  </a:lnTo>
                  <a:lnTo>
                    <a:pt x="1993" y="1813"/>
                  </a:lnTo>
                  <a:lnTo>
                    <a:pt x="2028" y="1683"/>
                  </a:lnTo>
                  <a:lnTo>
                    <a:pt x="2048" y="1543"/>
                  </a:lnTo>
                  <a:lnTo>
                    <a:pt x="2053" y="1470"/>
                  </a:lnTo>
                  <a:lnTo>
                    <a:pt x="2060" y="1321"/>
                  </a:lnTo>
                  <a:lnTo>
                    <a:pt x="2059" y="1107"/>
                  </a:lnTo>
                  <a:lnTo>
                    <a:pt x="2051" y="971"/>
                  </a:lnTo>
                  <a:lnTo>
                    <a:pt x="2036" y="839"/>
                  </a:lnTo>
                  <a:lnTo>
                    <a:pt x="2014" y="715"/>
                  </a:lnTo>
                  <a:lnTo>
                    <a:pt x="1981" y="597"/>
                  </a:lnTo>
                  <a:lnTo>
                    <a:pt x="1940" y="487"/>
                  </a:lnTo>
                  <a:lnTo>
                    <a:pt x="1886" y="387"/>
                  </a:lnTo>
                  <a:lnTo>
                    <a:pt x="1821" y="297"/>
                  </a:lnTo>
                  <a:lnTo>
                    <a:pt x="1742" y="216"/>
                  </a:lnTo>
                  <a:lnTo>
                    <a:pt x="1649" y="147"/>
                  </a:lnTo>
                  <a:lnTo>
                    <a:pt x="1542" y="90"/>
                  </a:lnTo>
                  <a:lnTo>
                    <a:pt x="1418" y="47"/>
                  </a:lnTo>
                  <a:lnTo>
                    <a:pt x="1277" y="17"/>
                  </a:lnTo>
                  <a:lnTo>
                    <a:pt x="1118" y="1"/>
                  </a:lnTo>
                  <a:lnTo>
                    <a:pt x="103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83"/>
            <p:cNvSpPr>
              <a:spLocks/>
            </p:cNvSpPr>
            <p:nvPr/>
          </p:nvSpPr>
          <p:spPr bwMode="auto">
            <a:xfrm>
              <a:off x="5525" y="3511"/>
              <a:ext cx="105" cy="96"/>
            </a:xfrm>
            <a:custGeom>
              <a:avLst/>
              <a:gdLst>
                <a:gd name="T0" fmla="*/ 0 w 421"/>
                <a:gd name="T1" fmla="*/ 36 h 385"/>
                <a:gd name="T2" fmla="*/ 210 w 421"/>
                <a:gd name="T3" fmla="*/ 385 h 385"/>
                <a:gd name="T4" fmla="*/ 421 w 421"/>
                <a:gd name="T5" fmla="*/ 36 h 385"/>
                <a:gd name="T6" fmla="*/ 414 w 421"/>
                <a:gd name="T7" fmla="*/ 33 h 385"/>
                <a:gd name="T8" fmla="*/ 343 w 421"/>
                <a:gd name="T9" fmla="*/ 14 h 385"/>
                <a:gd name="T10" fmla="*/ 256 w 421"/>
                <a:gd name="T11" fmla="*/ 2 h 385"/>
                <a:gd name="T12" fmla="*/ 187 w 421"/>
                <a:gd name="T13" fmla="*/ 0 h 385"/>
                <a:gd name="T14" fmla="*/ 114 w 421"/>
                <a:gd name="T15" fmla="*/ 5 h 385"/>
                <a:gd name="T16" fmla="*/ 37 w 421"/>
                <a:gd name="T17" fmla="*/ 22 h 385"/>
                <a:gd name="T18" fmla="*/ 0 w 421"/>
                <a:gd name="T19" fmla="*/ 3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1" h="385">
                  <a:moveTo>
                    <a:pt x="0" y="36"/>
                  </a:moveTo>
                  <a:lnTo>
                    <a:pt x="210" y="385"/>
                  </a:lnTo>
                  <a:lnTo>
                    <a:pt x="421" y="36"/>
                  </a:lnTo>
                  <a:lnTo>
                    <a:pt x="414" y="33"/>
                  </a:lnTo>
                  <a:lnTo>
                    <a:pt x="343" y="14"/>
                  </a:lnTo>
                  <a:lnTo>
                    <a:pt x="256" y="2"/>
                  </a:lnTo>
                  <a:lnTo>
                    <a:pt x="187" y="0"/>
                  </a:lnTo>
                  <a:lnTo>
                    <a:pt x="114" y="5"/>
                  </a:lnTo>
                  <a:lnTo>
                    <a:pt x="37" y="22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92" name="직선 연결선 91"/>
          <p:cNvCxnSpPr/>
          <p:nvPr/>
        </p:nvCxnSpPr>
        <p:spPr>
          <a:xfrm>
            <a:off x="3916304" y="5099370"/>
            <a:ext cx="4104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111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03CFFC3-CACD-4B9A-B23F-00DE9F7367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46" t="-6856" r="17349" b="22143"/>
          <a:stretch/>
        </p:blipFill>
        <p:spPr>
          <a:xfrm>
            <a:off x="878772" y="3349128"/>
            <a:ext cx="6199698" cy="3003332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07664" y="505540"/>
            <a:ext cx="61766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4.3 Gradient </a:t>
            </a:r>
            <a:r>
              <a:rPr lang="en-US" altLang="ko-KR" sz="36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Desent</a:t>
            </a:r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Method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2F04D6-FE32-40EE-968D-84203B340159}"/>
                  </a:ext>
                </a:extLst>
              </p:cNvPr>
              <p:cNvSpPr txBox="1"/>
              <p:nvPr/>
            </p:nvSpPr>
            <p:spPr>
              <a:xfrm>
                <a:off x="878772" y="1467688"/>
                <a:ext cx="10434455" cy="2335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: step size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① 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너무 작으면 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: iteration 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수 증가</a:t>
                </a: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ko-KR" sz="2800" dirty="0">
                    <a:latin typeface="Verdana" panose="020B0604030504040204" pitchFamily="34" charset="0"/>
                  </a:rPr>
                  <a:t>②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너무 크면 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diverge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할 가능성 多</a:t>
                </a: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endParaRPr lang="ko-KR" altLang="en-US" dirty="0">
                  <a:latin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2F04D6-FE32-40EE-968D-84203B340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72" y="1467688"/>
                <a:ext cx="10434455" cy="2335191"/>
              </a:xfrm>
              <a:prstGeom prst="rect">
                <a:avLst/>
              </a:prstGeom>
              <a:blipFill>
                <a:blip r:embed="rId3"/>
                <a:stretch>
                  <a:fillRect l="-11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447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07664" y="505540"/>
            <a:ext cx="61766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4.3 Gradient </a:t>
            </a:r>
            <a:r>
              <a:rPr lang="en-US" altLang="ko-KR" sz="36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Desent</a:t>
            </a:r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Method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2F04D6-FE32-40EE-968D-84203B340159}"/>
                  </a:ext>
                </a:extLst>
              </p:cNvPr>
              <p:cNvSpPr txBox="1"/>
              <p:nvPr/>
            </p:nvSpPr>
            <p:spPr>
              <a:xfrm>
                <a:off x="878772" y="1467688"/>
                <a:ext cx="10434455" cy="5039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ko-KR" altLang="en-US" sz="2800" i="1" smtClean="0">
                        <a:latin typeface="Cambria Math" panose="02040503050406030204" pitchFamily="18" charset="0"/>
                      </a:rPr>
                      <m:t>따</m:t>
                    </m:r>
                    <m:r>
                      <a:rPr lang="ko-KR" altLang="en-US" sz="2800" i="1">
                        <a:latin typeface="Cambria Math" panose="02040503050406030204" pitchFamily="18" charset="0"/>
                      </a:rPr>
                      <m:t>라</m:t>
                    </m:r>
                    <m:r>
                      <a:rPr lang="ko-KR" altLang="en-US" sz="2800" i="1" smtClean="0">
                        <a:latin typeface="Cambria Math" panose="02040503050406030204" pitchFamily="18" charset="0"/>
                      </a:rPr>
                      <m:t>서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ko-KR" altLang="en-US" sz="2800" i="1" dirty="0">
                        <a:latin typeface="Cambria Math" panose="02040503050406030204" pitchFamily="18" charset="0"/>
                      </a:rPr>
                      <m:t>적</m:t>
                    </m:r>
                    <m:r>
                      <a:rPr lang="ko-KR" altLang="en-US" sz="2800" i="1" dirty="0" smtClean="0">
                        <a:latin typeface="Cambria Math" panose="02040503050406030204" pitchFamily="18" charset="0"/>
                      </a:rPr>
                      <m:t>당</m:t>
                    </m:r>
                    <m:r>
                      <a:rPr lang="ko-KR" altLang="en-US" sz="2800" i="1" dirty="0">
                        <a:latin typeface="Cambria Math" panose="02040503050406030204" pitchFamily="18" charset="0"/>
                      </a:rPr>
                      <m:t>한</m:t>
                    </m:r>
                    <m:r>
                      <a:rPr lang="en-US" altLang="ko-KR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800" i="1" dirty="0">
                        <a:latin typeface="Cambria Math" panose="02040503050406030204" pitchFamily="18" charset="0"/>
                      </a:rPr>
                      <m:t>크</m:t>
                    </m:r>
                    <m:r>
                      <a:rPr lang="ko-KR" altLang="en-US" sz="2800" i="1" dirty="0" smtClean="0">
                        <a:latin typeface="Cambria Math" panose="02040503050406030204" pitchFamily="18" charset="0"/>
                      </a:rPr>
                      <m:t>기</m:t>
                    </m:r>
                    <m:r>
                      <a:rPr lang="ko-KR" altLang="en-US" sz="2800" i="1" dirty="0"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800" i="1">
                        <a:latin typeface="Cambria Math" panose="02040503050406030204" pitchFamily="18" charset="0"/>
                      </a:rPr>
                      <m:t>필</m:t>
                    </m:r>
                  </m:oMath>
                </a14:m>
                <a:r>
                  <a:rPr lang="ko-KR" altLang="en-US" sz="2800" dirty="0">
                    <a:latin typeface="Verdana" panose="020B0604030504040204" pitchFamily="34" charset="0"/>
                  </a:rPr>
                  <a:t>요</a:t>
                </a:r>
                <a:endParaRPr lang="en-US" altLang="ko-KR" sz="2800" dirty="0">
                  <a:latin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① </a:t>
                </a:r>
                <a:r>
                  <a:rPr lang="en-US" altLang="ko-KR" sz="2800" dirty="0">
                    <a:solidFill>
                      <a:srgbClr val="46ACA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fixed step size 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: L-Lipschitz function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∥∇</a:t>
                </a:r>
                <a:r>
                  <a:rPr lang="en-US" altLang="ko-KR" sz="28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f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(</a:t>
                </a:r>
                <a:r>
                  <a:rPr lang="en-US" altLang="ko-KR" sz="28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x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)−∇</a:t>
                </a:r>
                <a:r>
                  <a:rPr lang="en-US" altLang="ko-KR" sz="28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f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(</a:t>
                </a:r>
                <a:r>
                  <a:rPr lang="en-US" altLang="ko-KR" sz="28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y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)∥ 2 ≤</a:t>
                </a:r>
                <a:r>
                  <a:rPr lang="en-US" altLang="ko-KR" sz="2800" i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L</a:t>
                </a:r>
                <a:r>
                  <a:rPr lang="en-US" altLang="ko-KR" sz="2800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∥</a:t>
                </a:r>
                <a:r>
                  <a:rPr lang="en-US" altLang="ko-KR" sz="2800" i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x</a:t>
                </a:r>
                <a:r>
                  <a:rPr lang="en-US" altLang="ko-KR" sz="2800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−</a:t>
                </a:r>
                <a:r>
                  <a:rPr lang="en-US" altLang="ko-KR" sz="2800" i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y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∥ 2 ,   ∀</a:t>
                </a:r>
                <a:r>
                  <a:rPr lang="en-US" altLang="ko-KR" sz="28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x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, </a:t>
                </a:r>
                <a:r>
                  <a:rPr lang="en-US" altLang="ko-KR" sz="2800" i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y</a:t>
                </a:r>
                <a:r>
                  <a:rPr lang="en-US" altLang="ko-KR" sz="2800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∈</a:t>
                </a:r>
                <a:r>
                  <a:rPr lang="en-US" altLang="ko-KR" sz="2800" i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R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 </a:t>
                </a:r>
                <a:r>
                  <a:rPr lang="en-US" altLang="ko-KR" sz="28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n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 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: loss function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이 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L-Lipschitz function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이면  </a:t>
                </a: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 step size </a:t>
                </a:r>
                <a14:m>
                  <m:oMath xmlns:m="http://schemas.openxmlformats.org/officeDocument/2006/math">
                    <m:r>
                      <a:rPr lang="en-US" altLang="ko-K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를 만족할 시 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gradient descent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가 수렴함</a:t>
                </a:r>
                <a:endParaRPr lang="en-US" altLang="ko-KR" sz="2800" dirty="0">
                  <a:latin typeface="Verdana" panose="020B0604030504040204" pitchFamily="34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ko-KR" altLang="ko-KR" sz="2800" dirty="0">
                    <a:latin typeface="Verdana" panose="020B0604030504040204" pitchFamily="34" charset="0"/>
                  </a:rPr>
                  <a:t>②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altLang="ko-KR" sz="2800" dirty="0">
                    <a:solidFill>
                      <a:srgbClr val="46ACA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step size update 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: Line search</a:t>
                </a:r>
              </a:p>
              <a:p>
                <a:pPr algn="just">
                  <a:lnSpc>
                    <a:spcPct val="150000"/>
                  </a:lnSpc>
                </a:pPr>
                <a:endParaRPr lang="ko-KR" altLang="en-US" sz="2800" dirty="0">
                  <a:latin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2F04D6-FE32-40EE-968D-84203B340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72" y="1467688"/>
                <a:ext cx="10434455" cy="5039393"/>
              </a:xfrm>
              <a:prstGeom prst="rect">
                <a:avLst/>
              </a:prstGeom>
              <a:blipFill>
                <a:blip r:embed="rId2"/>
                <a:stretch>
                  <a:fillRect l="-11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6206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76875" y="505540"/>
            <a:ext cx="40382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4.3 Hessian Matrix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F45087A-303E-4CB3-8492-E58BD9E0F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80" y="2411796"/>
            <a:ext cx="5512019" cy="36421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3E9CF4-B78A-4E33-9738-1503BBABB8F8}"/>
              </a:ext>
            </a:extLst>
          </p:cNvPr>
          <p:cNvSpPr txBox="1"/>
          <p:nvPr/>
        </p:nvSpPr>
        <p:spPr>
          <a:xfrm>
            <a:off x="878772" y="1467688"/>
            <a:ext cx="10434455" cy="651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: Curvature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측정</a:t>
            </a:r>
            <a:endParaRPr lang="ko-KR" altLang="en-US" sz="2800" dirty="0">
              <a:latin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5013E2-F70E-43AC-BADE-51678D443AC8}"/>
                  </a:ext>
                </a:extLst>
              </p:cNvPr>
              <p:cNvSpPr txBox="1"/>
              <p:nvPr/>
            </p:nvSpPr>
            <p:spPr>
              <a:xfrm>
                <a:off x="5969877" y="2270259"/>
                <a:ext cx="5894544" cy="388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ko-KR" sz="2800" dirty="0">
                    <a:latin typeface="Verdana" panose="020B0604030504040204" pitchFamily="34" charset="0"/>
                  </a:rPr>
                  <a:t>Symmetric matrix : A</a:t>
                </a:r>
                <a:r>
                  <a:rPr lang="ko-KR" altLang="en-US" sz="2800" dirty="0">
                    <a:latin typeface="Verdana" panose="020B0604030504040204" pitchFamily="34" charset="0"/>
                  </a:rPr>
                  <a:t> </a:t>
                </a:r>
                <a:r>
                  <a:rPr lang="en-US" altLang="ko-KR" sz="2800" dirty="0">
                    <a:latin typeface="Verdana" panose="020B0604030504040204" pitchFamily="34" charset="0"/>
                  </a:rPr>
                  <a:t>=</a:t>
                </a:r>
                <a:r>
                  <a:rPr lang="ko-KR" altLang="en-US" sz="2800" dirty="0">
                    <a:latin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sz="2800" dirty="0">
                  <a:latin typeface="Verdana" panose="020B0604030504040204" pitchFamily="34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→ eigenvalue decomposition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ko-KR" sz="2800" dirty="0">
                    <a:latin typeface="Verdana" panose="020B0604030504040204" pitchFamily="34" charset="0"/>
                  </a:rPr>
                  <a:t>Critical point</a:t>
                </a:r>
                <a:r>
                  <a:rPr lang="ko-KR" altLang="en-US" sz="2800" dirty="0">
                    <a:latin typeface="Verdana" panose="020B0604030504040204" pitchFamily="34" charset="0"/>
                  </a:rPr>
                  <a:t>를 구한 후</a:t>
                </a:r>
                <a:r>
                  <a:rPr lang="en-US" altLang="ko-KR" sz="2800" dirty="0">
                    <a:latin typeface="Verdana" panose="020B0604030504040204" pitchFamily="34" charset="0"/>
                  </a:rPr>
                  <a:t>,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ko-KR" altLang="en-US"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①</a:t>
                </a:r>
                <a:r>
                  <a:rPr lang="ko-KR" altLang="en-US" sz="2800" dirty="0">
                    <a:latin typeface="Verdana" panose="020B0604030504040204" pitchFamily="34" charset="0"/>
                  </a:rPr>
                  <a:t>모든 </a:t>
                </a:r>
                <a:r>
                  <a:rPr lang="en-US" altLang="ko-KR" sz="2800" dirty="0">
                    <a:latin typeface="Verdana" panose="020B0604030504040204" pitchFamily="34" charset="0"/>
                  </a:rPr>
                  <a:t>eigenvalue &gt; 0 : </a:t>
                </a:r>
                <a:r>
                  <a:rPr lang="ko-KR" altLang="en-US" sz="2800" dirty="0" err="1">
                    <a:latin typeface="Verdana" panose="020B0604030504040204" pitchFamily="34" charset="0"/>
                  </a:rPr>
                  <a:t>극소값</a:t>
                </a:r>
                <a:endParaRPr lang="en-US" altLang="ko-KR" sz="2800" dirty="0">
                  <a:latin typeface="Verdana" panose="020B0604030504040204" pitchFamily="34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ko-KR" altLang="en-US"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②</a:t>
                </a:r>
                <a:r>
                  <a:rPr lang="ko-KR" altLang="en-US" sz="2800" dirty="0">
                    <a:latin typeface="Verdana" panose="020B0604030504040204" pitchFamily="34" charset="0"/>
                  </a:rPr>
                  <a:t>모든 </a:t>
                </a:r>
                <a:r>
                  <a:rPr lang="en-US" altLang="ko-KR" sz="2800" dirty="0">
                    <a:latin typeface="Verdana" panose="020B0604030504040204" pitchFamily="34" charset="0"/>
                  </a:rPr>
                  <a:t>eigenvalue &lt; 0 : </a:t>
                </a:r>
                <a:r>
                  <a:rPr lang="ko-KR" altLang="en-US" sz="2800" dirty="0" err="1">
                    <a:latin typeface="Verdana" panose="020B0604030504040204" pitchFamily="34" charset="0"/>
                  </a:rPr>
                  <a:t>극대값</a:t>
                </a:r>
                <a:endParaRPr lang="en-US" altLang="ko-KR" sz="2800" dirty="0">
                  <a:latin typeface="Verdana" panose="020B0604030504040204" pitchFamily="34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ko-KR" altLang="en-US"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③</a:t>
                </a:r>
                <a:r>
                  <a:rPr lang="ko-KR" altLang="en-US" sz="2800" dirty="0">
                    <a:latin typeface="Verdana" panose="020B0604030504040204" pitchFamily="34" charset="0"/>
                  </a:rPr>
                  <a:t>양</a:t>
                </a:r>
                <a:r>
                  <a:rPr lang="en-US" altLang="ko-KR" sz="2800" dirty="0">
                    <a:latin typeface="Verdana" panose="020B0604030504040204" pitchFamily="34" charset="0"/>
                  </a:rPr>
                  <a:t>/</a:t>
                </a:r>
                <a:r>
                  <a:rPr lang="ko-KR" altLang="en-US" sz="2800" dirty="0">
                    <a:latin typeface="Verdana" panose="020B0604030504040204" pitchFamily="34" charset="0"/>
                  </a:rPr>
                  <a:t>음수 </a:t>
                </a:r>
                <a:r>
                  <a:rPr lang="en-US" altLang="ko-KR" sz="2800" dirty="0">
                    <a:latin typeface="Verdana" panose="020B0604030504040204" pitchFamily="34" charset="0"/>
                  </a:rPr>
                  <a:t>:</a:t>
                </a:r>
                <a:r>
                  <a:rPr lang="ko-KR" altLang="en-US" sz="2800" dirty="0">
                    <a:latin typeface="Verdana" panose="020B0604030504040204" pitchFamily="34" charset="0"/>
                  </a:rPr>
                  <a:t> </a:t>
                </a:r>
                <a:r>
                  <a:rPr lang="en-US" altLang="ko-KR" sz="2800" dirty="0">
                    <a:latin typeface="Verdana" panose="020B0604030504040204" pitchFamily="34" charset="0"/>
                  </a:rPr>
                  <a:t>saddle point</a:t>
                </a:r>
                <a:endParaRPr lang="ko-KR" altLang="en-US" sz="2800" dirty="0">
                  <a:latin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5013E2-F70E-43AC-BADE-51678D443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877" y="2270259"/>
                <a:ext cx="5894544" cy="3886320"/>
              </a:xfrm>
              <a:prstGeom prst="rect">
                <a:avLst/>
              </a:prstGeom>
              <a:blipFill>
                <a:blip r:embed="rId3"/>
                <a:stretch>
                  <a:fillRect l="-2068" b="-34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0392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51559" y="505540"/>
            <a:ext cx="46889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4.3 Newton’s</a:t>
            </a:r>
            <a:r>
              <a:rPr lang="ko-KR" altLang="en-US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Method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7556FC-F310-4A7E-A3A9-49BF7DBB3881}"/>
                  </a:ext>
                </a:extLst>
              </p:cNvPr>
              <p:cNvSpPr txBox="1"/>
              <p:nvPr/>
            </p:nvSpPr>
            <p:spPr>
              <a:xfrm>
                <a:off x="878772" y="1467688"/>
                <a:ext cx="10434455" cy="3807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: 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매 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step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마다 현재 위치에서 가장 가파른 아래로 내려가는 기울기 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-</a:t>
                </a:r>
                <a:r>
                  <a:rPr lang="en-US" altLang="ko-KR"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∇f(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𝑥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(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𝑘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)</m:t>
                        </m:r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)</m:t>
                    </m:r>
                    <m:r>
                      <a:rPr lang="ko-KR" altLang="en-US" sz="2800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와</m:t>
                    </m:r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Curvature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를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계산하여 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time step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을 조정하여 이동하고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, iterative algorithm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임 </a:t>
                </a: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/>
                    </m:sSup>
                    <m:r>
                      <a:rPr lang="en-US" altLang="ko-KR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28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280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28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280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𝐻</m:t>
                    </m:r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28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280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/>
                    </m:sSup>
                  </m:oMath>
                </a14:m>
                <a:endParaRPr lang="en-US" altLang="ko-KR" sz="2800" dirty="0">
                  <a:latin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Verdana" panose="020B0604030504040204" pitchFamily="34" charset="0"/>
                  </a:rPr>
                  <a:t>	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sz="2800" b="0" i="1" smtClean="0">
                        <a:latin typeface="Cambria Math" panose="02040503050406030204" pitchFamily="18" charset="0"/>
                      </a:rPr>
                      <m:t>𝜀</m:t>
                    </m:r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 + </m:t>
                    </m:r>
                    <m:f>
                      <m:f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8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𝐻𝑔</m:t>
                    </m:r>
                  </m:oMath>
                </a14:m>
                <a:r>
                  <a:rPr lang="ko-KR" altLang="en-US" sz="2800" dirty="0">
                    <a:latin typeface="Verdana" panose="020B0604030504040204" pitchFamily="34" charset="0"/>
                  </a:rPr>
                  <a:t> </a:t>
                </a:r>
                <a:r>
                  <a:rPr lang="en-US" altLang="ko-KR" sz="2800" dirty="0">
                    <a:latin typeface="Verdana" panose="020B0604030504040204" pitchFamily="34" charset="0"/>
                  </a:rPr>
                  <a:t>( </a:t>
                </a:r>
                <a14:m>
                  <m:oMath xmlns:m="http://schemas.openxmlformats.org/officeDocument/2006/math">
                    <m:r>
                      <a:rPr lang="en-US" altLang="ko-K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</m:t>
                    </m:r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8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sz="2800" i="1">
                        <a:latin typeface="Cambria Math" panose="02040503050406030204" pitchFamily="18" charset="0"/>
                      </a:rPr>
                      <m:t>𝜀</m:t>
                    </m:r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/>
                    </m:sSup>
                    <m:r>
                      <a:rPr lang="en-US" altLang="ko-KR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800" dirty="0">
                  <a:latin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7556FC-F310-4A7E-A3A9-49BF7DBB3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72" y="1467688"/>
                <a:ext cx="10434455" cy="3807261"/>
              </a:xfrm>
              <a:prstGeom prst="rect">
                <a:avLst/>
              </a:prstGeom>
              <a:blipFill>
                <a:blip r:embed="rId2"/>
                <a:stretch>
                  <a:fillRect l="-1168" r="-935" b="-8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AE7B7B63-B6E1-48BF-80FA-7F2686C8772D}"/>
              </a:ext>
            </a:extLst>
          </p:cNvPr>
          <p:cNvSpPr/>
          <p:nvPr/>
        </p:nvSpPr>
        <p:spPr>
          <a:xfrm>
            <a:off x="5181600" y="4498428"/>
            <a:ext cx="1629104" cy="776521"/>
          </a:xfrm>
          <a:prstGeom prst="rect">
            <a:avLst/>
          </a:prstGeom>
          <a:noFill/>
          <a:ln w="38100">
            <a:solidFill>
              <a:srgbClr val="FABEC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ABEC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438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51559" y="505540"/>
            <a:ext cx="46889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4.3 Newton’s</a:t>
            </a:r>
            <a:r>
              <a:rPr lang="ko-KR" altLang="en-US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Method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9C99057-2FA4-423D-83BE-F5EF80B33A7D}"/>
              </a:ext>
            </a:extLst>
          </p:cNvPr>
          <p:cNvGrpSpPr/>
          <p:nvPr/>
        </p:nvGrpSpPr>
        <p:grpSpPr>
          <a:xfrm>
            <a:off x="609310" y="1167615"/>
            <a:ext cx="10913849" cy="1861472"/>
            <a:chOff x="609310" y="1167615"/>
            <a:chExt cx="10913849" cy="1861472"/>
          </a:xfrm>
        </p:grpSpPr>
        <p:cxnSp>
          <p:nvCxnSpPr>
            <p:cNvPr id="92" name="직선 연결선 91"/>
            <p:cNvCxnSpPr/>
            <p:nvPr/>
          </p:nvCxnSpPr>
          <p:spPr>
            <a:xfrm>
              <a:off x="723159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A7556FC-F310-4A7E-A3A9-49BF7DBB3881}"/>
                    </a:ext>
                  </a:extLst>
                </p:cNvPr>
                <p:cNvSpPr txBox="1"/>
                <p:nvPr/>
              </p:nvSpPr>
              <p:spPr>
                <a:xfrm>
                  <a:off x="609310" y="1167615"/>
                  <a:ext cx="10434455" cy="18614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/>
                        </m:s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p>
                          <m:sSup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8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  <m:sSup>
                          <m:sSup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f>
                          <m:f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8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𝐻𝑔</m:t>
                        </m:r>
                      </m:oMath>
                    </m:oMathPara>
                  </a14:m>
                  <a:endParaRPr lang="en-US" altLang="ko-KR" sz="2800" b="0" dirty="0">
                    <a:latin typeface="Verdana" panose="020B0604030504040204" pitchFamily="34" charset="0"/>
                  </a:endParaRPr>
                </a:p>
                <a:p>
                  <a:pPr algn="just">
                    <a:lnSpc>
                      <a:spcPct val="150000"/>
                    </a:lnSpc>
                  </a:pPr>
                  <a:r>
                    <a:rPr lang="ko-KR" altLang="en-US" sz="2800" dirty="0">
                      <a:solidFill>
                        <a:srgbClr val="FABECE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① </a:t>
                  </a:r>
                  <a:r>
                    <a:rPr lang="ko-KR" altLang="en-US" sz="2800" dirty="0">
                      <a:latin typeface="Verdana" panose="020B0604030504040204" pitchFamily="34" charset="0"/>
                    </a:rPr>
                    <a:t>값이 크면</a:t>
                  </a:r>
                  <a:r>
                    <a:rPr lang="en-US" altLang="ko-KR" sz="2800" dirty="0">
                      <a:latin typeface="Verdana" panose="020B0604030504040204" pitchFamily="34" charset="0"/>
                    </a:rPr>
                    <a:t>, gradient descent step</a:t>
                  </a:r>
                  <a:r>
                    <a:rPr lang="ko-KR" altLang="en-US" sz="2800" dirty="0">
                      <a:latin typeface="Verdana" panose="020B0604030504040204" pitchFamily="34" charset="0"/>
                    </a:rPr>
                    <a:t>은 </a:t>
                  </a:r>
                  <a:r>
                    <a:rPr lang="en-US" altLang="ko-KR" sz="2800" dirty="0">
                      <a:latin typeface="Verdana" panose="020B0604030504040204" pitchFamily="34" charset="0"/>
                    </a:rPr>
                    <a:t>uphill</a:t>
                  </a:r>
                  <a:endParaRPr lang="ko-KR" altLang="en-US" sz="2800" dirty="0">
                    <a:latin typeface="Verdana" panose="020B0604030504040204" pitchFamily="34" charset="0"/>
                  </a:endParaRP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A7556FC-F310-4A7E-A3A9-49BF7DBB38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10" y="1167615"/>
                  <a:ext cx="10434455" cy="1861472"/>
                </a:xfrm>
                <a:prstGeom prst="rect">
                  <a:avLst/>
                </a:prstGeom>
                <a:blipFill>
                  <a:blip r:embed="rId2"/>
                  <a:stretch>
                    <a:fillRect l="-1227" b="-85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E7B7B63-B6E1-48BF-80FA-7F2686C8772D}"/>
                </a:ext>
              </a:extLst>
            </p:cNvPr>
            <p:cNvSpPr/>
            <p:nvPr/>
          </p:nvSpPr>
          <p:spPr>
            <a:xfrm>
              <a:off x="5011985" y="1501585"/>
              <a:ext cx="1735656" cy="856862"/>
            </a:xfrm>
            <a:prstGeom prst="rect">
              <a:avLst/>
            </a:prstGeom>
            <a:noFill/>
            <a:ln w="38100">
              <a:solidFill>
                <a:srgbClr val="FABECE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46ACA1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5457A194-90DD-4D25-B80D-E19663A2C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59" y="3137087"/>
            <a:ext cx="4500482" cy="32521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FDD33A0-6812-4378-9D60-32F379C76B61}"/>
                  </a:ext>
                </a:extLst>
              </p:cNvPr>
              <p:cNvSpPr txBox="1"/>
              <p:nvPr/>
            </p:nvSpPr>
            <p:spPr>
              <a:xfrm>
                <a:off x="5826537" y="3137087"/>
                <a:ext cx="5439828" cy="2753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time step </a:t>
                </a:r>
                <a14:m>
                  <m:oMath xmlns:m="http://schemas.openxmlformats.org/officeDocument/2006/math">
                    <m:r>
                      <a:rPr lang="ko-KR" altLang="en-US" sz="28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sSup>
                          <m:sSup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2800" dirty="0">
                    <a:latin typeface="Verdana" panose="020B0604030504040204" pitchFamily="34" charset="0"/>
                  </a:rPr>
                  <a:t>만약 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g</a:t>
                </a:r>
                <a:r>
                  <a:rPr lang="ko-KR" altLang="en-US" sz="2800" dirty="0">
                    <a:latin typeface="Verdana" panose="020B0604030504040204" pitchFamily="34" charset="0"/>
                  </a:rPr>
                  <a:t>가 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H</a:t>
                </a:r>
                <a:r>
                  <a:rPr lang="ko-KR" altLang="en-US" sz="2800" dirty="0">
                    <a:latin typeface="Verdana" panose="020B0604030504040204" pitchFamily="34" charset="0"/>
                  </a:rPr>
                  <a:t>의 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eigenvector</a:t>
                </a:r>
                <a:r>
                  <a:rPr lang="ko-KR" altLang="en-US" sz="2800" dirty="0">
                    <a:latin typeface="Verdana" panose="020B0604030504040204" pitchFamily="34" charset="0"/>
                  </a:rPr>
                  <a:t>이면</a:t>
                </a: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time step </a:t>
                </a:r>
                <a14:m>
                  <m:oMath xmlns:m="http://schemas.openxmlformats.org/officeDocument/2006/math">
                    <m:r>
                      <a:rPr lang="ko-KR" altLang="en-US" sz="28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dirty="0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fPr>
                      <m:num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sz="2800" i="1" dirty="0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⋋</m:t>
                            </m:r>
                          </m:e>
                          <m:sub>
                            <m:r>
                              <a:rPr lang="en-US" altLang="ko-KR" sz="2800" b="0" i="1" dirty="0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𝑚𝑎𝑥</m:t>
                            </m:r>
                          </m:sub>
                        </m:sSub>
                      </m:den>
                    </m:f>
                  </m:oMath>
                </a14:m>
                <a:endParaRPr lang="ko-KR" altLang="en-US" sz="2800" dirty="0">
                  <a:latin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FDD33A0-6812-4378-9D60-32F379C76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537" y="3137087"/>
                <a:ext cx="5439828" cy="2753126"/>
              </a:xfrm>
              <a:prstGeom prst="rect">
                <a:avLst/>
              </a:prstGeom>
              <a:blipFill>
                <a:blip r:embed="rId4"/>
                <a:stretch>
                  <a:fillRect l="-23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8643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51559" y="505540"/>
            <a:ext cx="46889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4.3 Newton’s</a:t>
            </a:r>
            <a:r>
              <a:rPr lang="ko-KR" altLang="en-US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Method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9C99057-2FA4-423D-83BE-F5EF80B33A7D}"/>
              </a:ext>
            </a:extLst>
          </p:cNvPr>
          <p:cNvGrpSpPr/>
          <p:nvPr/>
        </p:nvGrpSpPr>
        <p:grpSpPr>
          <a:xfrm>
            <a:off x="609310" y="1167615"/>
            <a:ext cx="10913849" cy="1865319"/>
            <a:chOff x="609310" y="1167615"/>
            <a:chExt cx="10913849" cy="1865319"/>
          </a:xfrm>
        </p:grpSpPr>
        <p:cxnSp>
          <p:nvCxnSpPr>
            <p:cNvPr id="92" name="직선 연결선 91"/>
            <p:cNvCxnSpPr/>
            <p:nvPr/>
          </p:nvCxnSpPr>
          <p:spPr>
            <a:xfrm>
              <a:off x="723159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A7556FC-F310-4A7E-A3A9-49BF7DBB3881}"/>
                    </a:ext>
                  </a:extLst>
                </p:cNvPr>
                <p:cNvSpPr txBox="1"/>
                <p:nvPr/>
              </p:nvSpPr>
              <p:spPr>
                <a:xfrm>
                  <a:off x="609310" y="1167615"/>
                  <a:ext cx="10434455" cy="18653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/>
                        </m:s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p>
                          <m:sSup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8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  <m:sSup>
                          <m:sSup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f>
                          <m:f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8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𝐻𝑔</m:t>
                        </m:r>
                      </m:oMath>
                    </m:oMathPara>
                  </a14:m>
                  <a:endParaRPr lang="en-US" altLang="ko-KR" sz="2800" b="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2800" b="0" dirty="0">
                      <a:solidFill>
                        <a:srgbClr val="FABECE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</a:rPr>
                    <a:t>②</a:t>
                  </a:r>
                  <a:r>
                    <a:rPr lang="en-US" altLang="ko-KR" sz="2800" b="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0 or </a:t>
                  </a:r>
                  <a:r>
                    <a:rPr lang="ko-KR" altLang="en-US" sz="2800" b="0" dirty="0">
                      <a:latin typeface="Verdana" panose="020B0604030504040204" pitchFamily="34" charset="0"/>
                      <a:ea typeface="맑은 고딕" panose="020B0503020000020004" pitchFamily="50" charset="-127"/>
                    </a:rPr>
                    <a:t>음수 </a:t>
                  </a:r>
                  <a:r>
                    <a:rPr lang="en-US" altLang="ko-KR" sz="2800" b="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: learning rate</a:t>
                  </a:r>
                  <a:r>
                    <a:rPr lang="ko-KR" altLang="en-US" sz="2800" b="0" dirty="0">
                      <a:latin typeface="Verdana" panose="020B0604030504040204" pitchFamily="34" charset="0"/>
                      <a:ea typeface="맑은 고딕" panose="020B0503020000020004" pitchFamily="50" charset="-127"/>
                    </a:rPr>
                    <a:t>를 증가시키면 </a:t>
                  </a:r>
                  <a:r>
                    <a:rPr lang="en-US" altLang="ko-KR" sz="2800" b="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f</a:t>
                  </a:r>
                  <a:r>
                    <a:rPr lang="ko-KR" altLang="en-US" sz="2800" b="0" dirty="0">
                      <a:latin typeface="Verdana" panose="020B0604030504040204" pitchFamily="34" charset="0"/>
                      <a:ea typeface="맑은 고딕" panose="020B0503020000020004" pitchFamily="50" charset="-127"/>
                    </a:rPr>
                    <a:t>가</a:t>
                  </a:r>
                  <a:r>
                    <a:rPr lang="en-US" altLang="ko-KR" sz="2800" b="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</a:t>
                  </a:r>
                  <a:r>
                    <a:rPr lang="ko-KR" altLang="en-US" sz="2800" b="0" dirty="0">
                      <a:latin typeface="Verdana" panose="020B0604030504040204" pitchFamily="34" charset="0"/>
                      <a:ea typeface="맑은 고딕" panose="020B0503020000020004" pitchFamily="50" charset="-127"/>
                    </a:rPr>
                    <a:t>계속 감소할 것 </a:t>
                  </a:r>
                  <a:endParaRPr lang="en-US" altLang="ko-KR" sz="2800" b="0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A7556FC-F310-4A7E-A3A9-49BF7DBB38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10" y="1167615"/>
                  <a:ext cx="10434455" cy="1865319"/>
                </a:xfrm>
                <a:prstGeom prst="rect">
                  <a:avLst/>
                </a:prstGeom>
                <a:blipFill>
                  <a:blip r:embed="rId2"/>
                  <a:stretch>
                    <a:fillRect l="-1227" b="-81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E7B7B63-B6E1-48BF-80FA-7F2686C8772D}"/>
                </a:ext>
              </a:extLst>
            </p:cNvPr>
            <p:cNvSpPr/>
            <p:nvPr/>
          </p:nvSpPr>
          <p:spPr>
            <a:xfrm>
              <a:off x="5011985" y="1501585"/>
              <a:ext cx="1735656" cy="856862"/>
            </a:xfrm>
            <a:prstGeom prst="rect">
              <a:avLst/>
            </a:prstGeom>
            <a:noFill/>
            <a:ln w="38100">
              <a:solidFill>
                <a:srgbClr val="FABECE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ABECE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5457A194-90DD-4D25-B80D-E19663A2C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59" y="3137087"/>
            <a:ext cx="4500482" cy="325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59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33930" y="505540"/>
            <a:ext cx="63241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4.4 Constrained Optimization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2F04D6-FE32-40EE-968D-84203B340159}"/>
                  </a:ext>
                </a:extLst>
              </p:cNvPr>
              <p:cNvSpPr txBox="1"/>
              <p:nvPr/>
            </p:nvSpPr>
            <p:spPr>
              <a:xfrm>
                <a:off x="878772" y="1467688"/>
                <a:ext cx="10434455" cy="4537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: loss</a:t>
                </a:r>
                <a:r>
                  <a:rPr lang="ko-KR" altLang="en-US" sz="2800" dirty="0">
                    <a:latin typeface="Verdana" panose="020B0604030504040204" pitchFamily="34" charset="0"/>
                  </a:rPr>
                  <a:t> 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function</a:t>
                </a:r>
                <a:r>
                  <a:rPr lang="ko-KR" altLang="en-US" sz="2800" dirty="0">
                    <a:latin typeface="Verdana" panose="020B0604030504040204" pitchFamily="34" charset="0"/>
                  </a:rPr>
                  <a:t>의 영역을 제한하는 조건식이 붙은 경우</a:t>
                </a:r>
                <a:endParaRPr lang="en-US" altLang="ko-KR" sz="2800" dirty="0">
                  <a:latin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ko-KR" sz="2800" dirty="0">
                    <a:latin typeface="Verdana" panose="020B0604030504040204" pitchFamily="34" charset="0"/>
                    <a:ea typeface="맑은 고딕" panose="020B0503020000020004" pitchFamily="50" charset="-127"/>
                  </a:rPr>
                  <a:t>①</a:t>
                </a:r>
                <a:r>
                  <a:rPr lang="en-US" altLang="ko-KR" sz="2800" dirty="0">
                    <a:latin typeface="Verdana" panose="020B0604030504040204" pitchFamily="34" charset="0"/>
                    <a:ea typeface="맑은 고딕" panose="020B0503020000020004" pitchFamily="50" charset="-127"/>
                  </a:rPr>
                  <a:t> Equality Constrained Optimization</a:t>
                </a:r>
              </a:p>
              <a:p>
                <a:pPr marL="457200" indent="-45720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Lagrange Multiplier 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사용 </a:t>
                </a: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sz="2800" dirty="0">
                  <a:latin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2800" dirty="0">
                    <a:latin typeface="Verdana" panose="020B0604030504040204" pitchFamily="34" charset="0"/>
                  </a:rPr>
                  <a:t>풀이 </a:t>
                </a:r>
                <a:r>
                  <a:rPr lang="en-US" altLang="ko-KR" sz="2800" dirty="0">
                    <a:latin typeface="Verdana" panose="020B0604030504040204" pitchFamily="34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2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8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</a:rPr>
                  <a:t>=</a:t>
                </a:r>
                <a:r>
                  <a:rPr lang="en-US" altLang="ko-KR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</a:rPr>
                  <a:t>=…=</a:t>
                </a:r>
                <a:r>
                  <a:rPr lang="en-US" altLang="ko-KR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</a:rPr>
                  <a:t>=0     /   </a:t>
                </a:r>
                <a:r>
                  <a:rPr lang="en-US" altLang="ko-KR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8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</a:rPr>
                  <a:t>=</a:t>
                </a:r>
                <a:r>
                  <a:rPr lang="en-US" altLang="ko-KR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</a:rPr>
                  <a:t>=…=</a:t>
                </a:r>
                <a:r>
                  <a:rPr lang="en-US" altLang="ko-KR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</a:rPr>
                  <a:t>=0</a:t>
                </a:r>
                <a:endParaRPr lang="ko-KR" altLang="en-US" sz="2800" dirty="0">
                  <a:latin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2F04D6-FE32-40EE-968D-84203B340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72" y="1467688"/>
                <a:ext cx="10434455" cy="4537652"/>
              </a:xfrm>
              <a:prstGeom prst="rect">
                <a:avLst/>
              </a:prstGeom>
              <a:blipFill>
                <a:blip r:embed="rId2"/>
                <a:stretch>
                  <a:fillRect l="-11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3402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33930" y="505540"/>
            <a:ext cx="63241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4.4 Constrained Optimization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2F04D6-FE32-40EE-968D-84203B340159}"/>
                  </a:ext>
                </a:extLst>
              </p:cNvPr>
              <p:cNvSpPr txBox="1"/>
              <p:nvPr/>
            </p:nvSpPr>
            <p:spPr>
              <a:xfrm>
                <a:off x="878772" y="1467688"/>
                <a:ext cx="10434455" cy="4674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ko-KR" sz="2800" dirty="0">
                    <a:latin typeface="Verdana" panose="020B0604030504040204" pitchFamily="34" charset="0"/>
                    <a:ea typeface="맑은 고딕" panose="020B0503020000020004" pitchFamily="50" charset="-127"/>
                  </a:rPr>
                  <a:t>①</a:t>
                </a:r>
                <a:r>
                  <a:rPr lang="en-US" altLang="ko-KR" sz="2800" dirty="0">
                    <a:latin typeface="Verdana" panose="020B0604030504040204" pitchFamily="34" charset="0"/>
                    <a:ea typeface="맑은 고딕" panose="020B0503020000020004" pitchFamily="50" charset="-127"/>
                  </a:rPr>
                  <a:t> Equality Constrained Optimization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Verdana" panose="020B0604030504040204" pitchFamily="34" charset="0"/>
                    <a:ea typeface="맑은 고딕" panose="020B0503020000020004" pitchFamily="50" charset="-127"/>
                  </a:rPr>
                  <a:t>Ex)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  <a:ea typeface="맑은 고딕" panose="020B0503020000020004" pitchFamily="50" charset="-127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2</m:t>
                    </m:r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𝑥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+3</m:t>
                    </m:r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𝑦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−4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𝑥𝑦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+5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𝑥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+3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𝑦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−7 </m:t>
                    </m:r>
                    <m:r>
                      <a:rPr lang="ko-KR" altLang="en-US" sz="2800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일</m:t>
                    </m:r>
                  </m:oMath>
                </a14:m>
                <a:r>
                  <a:rPr lang="ko-KR" altLang="en-US" sz="2800" dirty="0">
                    <a:latin typeface="Verdana" panose="020B0604030504040204" pitchFamily="34" charset="0"/>
                    <a:ea typeface="맑은 고딕" panose="020B0503020000020004" pitchFamily="50" charset="-127"/>
                  </a:rPr>
                  <a:t> 때</a:t>
                </a:r>
                <a:r>
                  <a:rPr lang="en-US" altLang="ko-KR" sz="2800" dirty="0">
                    <a:latin typeface="Verdana" panose="020B0604030504040204" pitchFamily="34" charset="0"/>
                    <a:ea typeface="맑은 고딕" panose="020B0503020000020004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ko-KR" altLang="en-US" sz="28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  <a:ea typeface="맑은 고딕" panose="020B0503020000020004" pitchFamily="50" charset="-127"/>
                  </a:rPr>
                  <a:t>=min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ko-KR" altLang="en-US" sz="2800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  <a:ea typeface="맑은 고딕" panose="020B0503020000020004" pitchFamily="50" charset="-127"/>
                  </a:rPr>
                  <a:t>?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Verdana" panose="020B0604030504040204" pitchFamily="34" charset="0"/>
                    <a:ea typeface="맑은 고딕" panose="020B0503020000020004" pitchFamily="50" charset="-127"/>
                  </a:rPr>
                  <a:t>      </a:t>
                </a:r>
                <a:r>
                  <a:rPr lang="ko-KR" altLang="en-US" sz="2800" dirty="0">
                    <a:latin typeface="Verdana" panose="020B0604030504040204" pitchFamily="34" charset="0"/>
                    <a:ea typeface="맑은 고딕" panose="020B0503020000020004" pitchFamily="50" charset="-127"/>
                  </a:rPr>
                  <a:t>단</a:t>
                </a:r>
                <a:r>
                  <a:rPr lang="en-US" altLang="ko-KR" sz="2800" dirty="0">
                    <a:latin typeface="Verdana" panose="020B0604030504040204" pitchFamily="34" charset="0"/>
                    <a:ea typeface="맑은 고딕" panose="020B0503020000020004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𝑓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1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=3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𝑥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−2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𝑦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+1=0</m:t>
                    </m:r>
                  </m:oMath>
                </a14:m>
                <a:endParaRPr lang="en-US" altLang="ko-KR" sz="2800" dirty="0">
                  <a:latin typeface="Verdana" panose="020B0604030504040204" pitchFamily="34" charset="0"/>
                  <a:ea typeface="맑은 고딕" panose="020B0503020000020004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𝑠𝑜𝑙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sz="2800" dirty="0">
                  <a:latin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Verdana" panose="020B060403050404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800" i="1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800" i="1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−7 </m:t>
                    </m:r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</a:rPr>
                  <a:t>-</a:t>
                </a:r>
                <a:r>
                  <a:rPr lang="en-US" altLang="ko-KR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(3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altLang="ko-KR" sz="2800" dirty="0">
                  <a:latin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→ </a:t>
                </a:r>
                <a14:m>
                  <m:oMath xmlns:m="http://schemas.openxmlformats.org/officeDocument/2006/math">
                    <m:r>
                      <a:rPr lang="en-US" altLang="ko-KR" sz="28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2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</a:rPr>
                  <a:t>=</a:t>
                </a:r>
                <a:r>
                  <a:rPr lang="en-US" altLang="ko-KR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</a:rPr>
                  <a:t>=0     /   </a:t>
                </a:r>
                <a:r>
                  <a:rPr lang="en-US" altLang="ko-KR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8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</a:rPr>
                  <a:t>=0</a:t>
                </a:r>
                <a:endParaRPr lang="ko-KR" altLang="en-US" sz="2800" dirty="0">
                  <a:latin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2F04D6-FE32-40EE-968D-84203B340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72" y="1467688"/>
                <a:ext cx="10434455" cy="4674421"/>
              </a:xfrm>
              <a:prstGeom prst="rect">
                <a:avLst/>
              </a:prstGeom>
              <a:blipFill>
                <a:blip r:embed="rId2"/>
                <a:stretch>
                  <a:fillRect l="-1168" r="-30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80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33930" y="505540"/>
            <a:ext cx="63241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4.4 Constrained Optimization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2F04D6-FE32-40EE-968D-84203B340159}"/>
                  </a:ext>
                </a:extLst>
              </p:cNvPr>
              <p:cNvSpPr txBox="1"/>
              <p:nvPr/>
            </p:nvSpPr>
            <p:spPr>
              <a:xfrm>
                <a:off x="878772" y="1467688"/>
                <a:ext cx="10434455" cy="3620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ko-KR" sz="2800" dirty="0">
                    <a:latin typeface="Verdana" panose="020B0604030504040204" pitchFamily="34" charset="0"/>
                    <a:ea typeface="맑은 고딕" panose="020B0503020000020004" pitchFamily="50" charset="-127"/>
                  </a:rPr>
                  <a:t>②</a:t>
                </a:r>
                <a:r>
                  <a:rPr lang="en-US" altLang="ko-KR" sz="2800" dirty="0">
                    <a:latin typeface="Verdana" panose="020B0604030504040204" pitchFamily="34" charset="0"/>
                    <a:ea typeface="맑은 고딕" panose="020B0503020000020004" pitchFamily="50" charset="-127"/>
                  </a:rPr>
                  <a:t> Inequality Constrained Optimization</a:t>
                </a:r>
              </a:p>
              <a:p>
                <a:pPr marL="457200" indent="-45720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2800" dirty="0" err="1">
                    <a:latin typeface="Verdana" panose="020B0604030504040204" pitchFamily="34" charset="0"/>
                    <a:ea typeface="맑은 고딕" panose="020B0503020000020004" pitchFamily="50" charset="-127"/>
                  </a:rPr>
                  <a:t>Karush</a:t>
                </a:r>
                <a:r>
                  <a:rPr lang="en-US" altLang="ko-KR" sz="2800" dirty="0">
                    <a:latin typeface="Verdana" panose="020B0604030504040204" pitchFamily="34" charset="0"/>
                    <a:ea typeface="맑은 고딕" panose="020B0503020000020004" pitchFamily="50" charset="-127"/>
                  </a:rPr>
                  <a:t>-Kuhn-Tucker(KKT) </a:t>
                </a:r>
                <a:r>
                  <a:rPr lang="ko-KR" altLang="en-US" sz="2800" dirty="0">
                    <a:latin typeface="Verdana" panose="020B0604030504040204" pitchFamily="34" charset="0"/>
                    <a:ea typeface="맑은 고딕" panose="020B0503020000020004" pitchFamily="50" charset="-127"/>
                  </a:rPr>
                  <a:t>조건 사용</a:t>
                </a:r>
                <a:endParaRPr lang="en-US" altLang="ko-KR" sz="2800" dirty="0">
                  <a:latin typeface="Verdana" panose="020B0604030504040204" pitchFamily="34" charset="0"/>
                  <a:ea typeface="맑은 고딕" panose="020B0503020000020004" pitchFamily="50" charset="-127"/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</a:rPr>
                  <a:t>=</a:t>
                </a:r>
                <a:r>
                  <a:rPr lang="en-US" altLang="ko-KR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</a:rPr>
                  <a:t>=…=</a:t>
                </a:r>
                <a:r>
                  <a:rPr lang="en-US" altLang="ko-KR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</a:rPr>
                  <a:t>=0</a:t>
                </a: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  <a:ea typeface="맑은 고딕" panose="020B0503020000020004" pitchFamily="50" charset="-127"/>
                  </a:rPr>
                  <a:t>&gt;0</a:t>
                </a: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2800" dirty="0">
                  <a:latin typeface="Verdana" panose="020B0604030504040204" pitchFamily="34" charset="0"/>
                  <a:ea typeface="맑은 고딕" panose="020B0503020000020004" pitchFamily="50" charset="-127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2F04D6-FE32-40EE-968D-84203B340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72" y="1467688"/>
                <a:ext cx="10434455" cy="3620607"/>
              </a:xfrm>
              <a:prstGeom prst="rect">
                <a:avLst/>
              </a:prstGeom>
              <a:blipFill>
                <a:blip r:embed="rId2"/>
                <a:stretch>
                  <a:fillRect l="-11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6022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33930" y="505540"/>
            <a:ext cx="63241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4.4 Constrained Optimization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2F04D6-FE32-40EE-968D-84203B340159}"/>
                  </a:ext>
                </a:extLst>
              </p:cNvPr>
              <p:cNvSpPr txBox="1"/>
              <p:nvPr/>
            </p:nvSpPr>
            <p:spPr>
              <a:xfrm>
                <a:off x="878772" y="1308111"/>
                <a:ext cx="10434455" cy="5960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ko-KR" sz="2800" dirty="0">
                    <a:latin typeface="Verdana" panose="020B0604030504040204" pitchFamily="34" charset="0"/>
                  </a:rPr>
                  <a:t>②</a:t>
                </a:r>
                <a:r>
                  <a:rPr lang="en-US" altLang="ko-KR" sz="2800" dirty="0">
                    <a:latin typeface="Verdana" panose="020B0604030504040204" pitchFamily="34" charset="0"/>
                  </a:rPr>
                  <a:t> Inequality Constrained Optimization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Verdana" panose="020B0604030504040204" pitchFamily="34" charset="0"/>
                    <a:ea typeface="맑은 고딕" panose="020B0503020000020004" pitchFamily="50" charset="-127"/>
                  </a:rPr>
                  <a:t>Ex)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  <a:ea typeface="맑은 고딕" panose="020B0503020000020004" pitchFamily="50" charset="-127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2</m:t>
                    </m:r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𝑥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+3</m:t>
                    </m:r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𝑦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−4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𝑥𝑦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+5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𝑥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+3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𝑦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−7 </m:t>
                    </m:r>
                    <m:r>
                      <a:rPr lang="ko-KR" altLang="en-US" sz="2800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일</m:t>
                    </m:r>
                  </m:oMath>
                </a14:m>
                <a:r>
                  <a:rPr lang="ko-KR" altLang="en-US" sz="2800" dirty="0">
                    <a:latin typeface="Verdana" panose="020B0604030504040204" pitchFamily="34" charset="0"/>
                    <a:ea typeface="맑은 고딕" panose="020B0503020000020004" pitchFamily="50" charset="-127"/>
                  </a:rPr>
                  <a:t> 때</a:t>
                </a:r>
                <a:r>
                  <a:rPr lang="en-US" altLang="ko-KR" sz="2800" dirty="0">
                    <a:latin typeface="Verdana" panose="020B0604030504040204" pitchFamily="34" charset="0"/>
                    <a:ea typeface="맑은 고딕" panose="020B0503020000020004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ko-KR" altLang="en-US" sz="28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  <a:ea typeface="맑은 고딕" panose="020B0503020000020004" pitchFamily="50" charset="-127"/>
                  </a:rPr>
                  <a:t>=min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ko-KR" altLang="en-US" sz="2800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  <a:ea typeface="맑은 고딕" panose="020B0503020000020004" pitchFamily="50" charset="-127"/>
                  </a:rPr>
                  <a:t>?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Verdana" panose="020B0604030504040204" pitchFamily="34" charset="0"/>
                    <a:ea typeface="맑은 고딕" panose="020B0503020000020004" pitchFamily="50" charset="-127"/>
                  </a:rPr>
                  <a:t>      </a:t>
                </a:r>
                <a:r>
                  <a:rPr lang="ko-KR" altLang="en-US" sz="2800" dirty="0">
                    <a:latin typeface="Verdana" panose="020B0604030504040204" pitchFamily="34" charset="0"/>
                    <a:ea typeface="맑은 고딕" panose="020B0503020000020004" pitchFamily="50" charset="-127"/>
                  </a:rPr>
                  <a:t>단</a:t>
                </a:r>
                <a:r>
                  <a:rPr lang="en-US" altLang="ko-KR" sz="2800" dirty="0">
                    <a:latin typeface="Verdana" panose="020B0604030504040204" pitchFamily="34" charset="0"/>
                    <a:ea typeface="맑은 고딕" panose="020B0503020000020004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𝑓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1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=3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𝑥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−2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𝑦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+1≥0</m:t>
                    </m:r>
                  </m:oMath>
                </a14:m>
                <a:endParaRPr lang="en-US" altLang="ko-KR" sz="2800" dirty="0">
                  <a:latin typeface="Verdana" panose="020B0604030504040204" pitchFamily="34" charset="0"/>
                  <a:ea typeface="맑은 고딕" panose="020B0503020000020004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𝑠𝑜𝑙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sz="2800" dirty="0">
                  <a:latin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Verdana" panose="020B060403050404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800" i="1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800" i="1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−7 </m:t>
                    </m:r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</a:rPr>
                  <a:t>-</a:t>
                </a:r>
                <a:r>
                  <a:rPr lang="en-US" altLang="ko-KR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(3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altLang="ko-KR" sz="2800" dirty="0">
                  <a:latin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→ </a:t>
                </a:r>
                <a14:m>
                  <m:oMath xmlns:m="http://schemas.openxmlformats.org/officeDocument/2006/math">
                    <m:r>
                      <a:rPr lang="en-US" altLang="ko-KR" sz="28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2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</a:rPr>
                  <a:t>=</a:t>
                </a:r>
                <a:r>
                  <a:rPr lang="en-US" altLang="ko-KR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</a:rPr>
                  <a:t>=0     /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</a:rPr>
                  <a:t>&gt;0  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</a:rPr>
                  <a:t>(3x-2y+1)=0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2800" dirty="0">
                    <a:latin typeface="Verdana" panose="020B0604030504040204" pitchFamily="34" charset="0"/>
                  </a:rPr>
                  <a:t>로 해 구한 후</a:t>
                </a:r>
                <a:r>
                  <a:rPr lang="en-US" altLang="ko-KR" sz="2800" dirty="0">
                    <a:latin typeface="Verdana" panose="020B0604030504040204" pitchFamily="34" charset="0"/>
                  </a:rPr>
                  <a:t>, </a:t>
                </a:r>
                <a:r>
                  <a:rPr lang="ko-KR" altLang="en-US" sz="2800" dirty="0">
                    <a:latin typeface="Verdana" panose="020B0604030504040204" pitchFamily="34" charset="0"/>
                  </a:rPr>
                  <a:t>조건식에 알맞은 해인지 확인</a:t>
                </a:r>
                <a:endParaRPr lang="en-US" altLang="ko-KR" sz="2800" dirty="0">
                  <a:latin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ko-KR" altLang="en-US" sz="2800" dirty="0">
                  <a:latin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2F04D6-FE32-40EE-968D-84203B340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72" y="1308111"/>
                <a:ext cx="10434455" cy="5960991"/>
              </a:xfrm>
              <a:prstGeom prst="rect">
                <a:avLst/>
              </a:prstGeom>
              <a:blipFill>
                <a:blip r:embed="rId2"/>
                <a:stretch>
                  <a:fillRect l="-1168" r="-30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9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42119" y="505540"/>
            <a:ext cx="61077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4.1 Overflow and Underflow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52F04D6-FE32-40EE-968D-84203B340159}"/>
              </a:ext>
            </a:extLst>
          </p:cNvPr>
          <p:cNvSpPr txBox="1"/>
          <p:nvPr/>
        </p:nvSpPr>
        <p:spPr>
          <a:xfrm>
            <a:off x="878771" y="1609199"/>
            <a:ext cx="104344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ko-KR" altLang="en-US" sz="2800" dirty="0">
                <a:latin typeface="Verdana" panose="020B0604030504040204" pitchFamily="34" charset="0"/>
              </a:rPr>
              <a:t>실수를 유한한 비트로 표현하면서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approximation error </a:t>
            </a:r>
            <a:r>
              <a:rPr lang="ko-KR" altLang="en-US" sz="2800" dirty="0">
                <a:latin typeface="Verdana" panose="020B0604030504040204" pitchFamily="34" charset="0"/>
              </a:rPr>
              <a:t>발생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46ACA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→ Rounding error</a:t>
            </a:r>
          </a:p>
          <a:p>
            <a:pPr>
              <a:lnSpc>
                <a:spcPct val="150000"/>
              </a:lnSpc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① Overflow : </a:t>
            </a:r>
            <a:r>
              <a:rPr lang="ko-KR" altLang="en-US" sz="2800" dirty="0">
                <a:latin typeface="Verdana" panose="020B0604030504040204" pitchFamily="34" charset="0"/>
              </a:rPr>
              <a:t>매우 큰 수가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inf/-inf</a:t>
            </a:r>
            <a:r>
              <a:rPr lang="ko-KR" altLang="en-US" sz="2800" dirty="0">
                <a:latin typeface="Verdana" panose="020B0604030504040204" pitchFamily="34" charset="0"/>
              </a:rPr>
              <a:t>로 근사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ko-KR" sz="2800" dirty="0">
                <a:latin typeface="Verdana" panose="020B0604030504040204" pitchFamily="34" charset="0"/>
              </a:rPr>
              <a:t>②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 Underflow</a:t>
            </a:r>
            <a:r>
              <a:rPr lang="ko-KR" altLang="en-US" sz="2800" dirty="0">
                <a:latin typeface="Verdana" panose="020B0604030504040204" pitchFamily="34" charset="0"/>
              </a:rPr>
              <a:t>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r>
              <a:rPr lang="ko-KR" altLang="en-US" sz="2800" dirty="0">
                <a:latin typeface="Verdana" panose="020B0604030504040204" pitchFamily="34" charset="0"/>
              </a:rPr>
              <a:t>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 lang="ko-KR" altLang="en-US" sz="2800" dirty="0">
                <a:latin typeface="Verdana" panose="020B0604030504040204" pitchFamily="34" charset="0"/>
              </a:rPr>
              <a:t>에 가까운 수가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 lang="ko-KR" altLang="en-US" sz="2800" dirty="0">
                <a:latin typeface="Verdana" panose="020B0604030504040204" pitchFamily="34" charset="0"/>
              </a:rPr>
              <a:t>으로 근사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→ </a:t>
            </a:r>
            <a:r>
              <a:rPr lang="ko-KR" altLang="en-US" sz="2800" dirty="0">
                <a:latin typeface="Verdana" panose="020B0604030504040204" pitchFamily="34" charset="0"/>
              </a:rPr>
              <a:t>많은 함수가 다른 값 출력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ex) log0 , 2/0</a:t>
            </a:r>
          </a:p>
          <a:p>
            <a:endParaRPr lang="ko-KR" alt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81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70959" y="505540"/>
            <a:ext cx="26500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4.1 </a:t>
            </a:r>
            <a:r>
              <a:rPr lang="en-US" altLang="ko-KR" sz="36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Softmax</a:t>
            </a:r>
            <a:endParaRPr lang="en-US" altLang="ko-KR" sz="36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2F04D6-FE32-40EE-968D-84203B340159}"/>
                  </a:ext>
                </a:extLst>
              </p:cNvPr>
              <p:cNvSpPr txBox="1"/>
              <p:nvPr/>
            </p:nvSpPr>
            <p:spPr>
              <a:xfrm>
                <a:off x="878771" y="1609199"/>
                <a:ext cx="10434455" cy="2741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: Multinomial distribution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에서 쓰임</a:t>
                </a: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algn="ctr"/>
                <a:r>
                  <a:rPr lang="en-US" altLang="ko-KR" sz="2800" dirty="0" err="1">
                    <a:solidFill>
                      <a:srgbClr val="46ACA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Softmax</a:t>
                </a:r>
                <a:r>
                  <a:rPr lang="en-US" altLang="ko-KR" sz="2800" dirty="0">
                    <a:solidFill>
                      <a:srgbClr val="46ACA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dirty="0" smtClean="0">
                            <a:solidFill>
                              <a:srgbClr val="46ACA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2800" b="0" i="1" dirty="0" smtClean="0">
                            <a:solidFill>
                              <a:srgbClr val="46ACA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dirty="0" smtClean="0">
                            <a:solidFill>
                              <a:srgbClr val="46ACA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800" dirty="0">
                    <a:solidFill>
                      <a:srgbClr val="46ACA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)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400" i="1" dirty="0" smtClean="0">
                            <a:solidFill>
                              <a:srgbClr val="46ACA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4400" i="1" dirty="0" smtClean="0">
                                <a:solidFill>
                                  <a:srgbClr val="46ACA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4400" b="0" i="1" dirty="0" smtClean="0">
                                <a:solidFill>
                                  <a:srgbClr val="46ACA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4400" b="0" i="1" dirty="0" smtClean="0">
                                <a:solidFill>
                                  <a:srgbClr val="46ACA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𝑥𝑖</m:t>
                            </m:r>
                          </m:sup>
                        </m:sSup>
                      </m:num>
                      <m:den>
                        <m:r>
                          <a:rPr lang="en-US" altLang="ko-KR" sz="4400" b="0" i="1" dirty="0" smtClean="0">
                            <a:solidFill>
                              <a:srgbClr val="46ACA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 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4400" i="1" dirty="0" smtClean="0">
                                <a:solidFill>
                                  <a:srgbClr val="46ACA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4400" b="0" i="1" dirty="0" smtClean="0">
                                <a:solidFill>
                                  <a:srgbClr val="46ACA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𝑗</m:t>
                            </m:r>
                            <m:r>
                              <a:rPr lang="en-US" altLang="ko-KR" sz="4400" b="0" i="1" dirty="0" smtClean="0">
                                <a:solidFill>
                                  <a:srgbClr val="46ACA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4400" b="0" i="1" dirty="0" smtClean="0">
                                <a:solidFill>
                                  <a:srgbClr val="46ACA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4400" b="0" i="1" dirty="0" smtClean="0">
                                    <a:solidFill>
                                      <a:srgbClr val="46ACA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4400" b="0" i="1" dirty="0" smtClean="0">
                                    <a:solidFill>
                                      <a:srgbClr val="46ACA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4400" b="0" i="1" dirty="0" smtClean="0">
                                    <a:solidFill>
                                      <a:srgbClr val="46ACA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𝑥𝑗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altLang="ko-KR" sz="4400" dirty="0">
                  <a:solidFill>
                    <a:srgbClr val="46ACA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endParaRPr lang="ko-KR" altLang="en-US" dirty="0">
                  <a:latin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2F04D6-FE32-40EE-968D-84203B340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71" y="1609199"/>
                <a:ext cx="10434455" cy="2741648"/>
              </a:xfrm>
              <a:prstGeom prst="rect">
                <a:avLst/>
              </a:prstGeom>
              <a:blipFill>
                <a:blip r:embed="rId2"/>
                <a:stretch>
                  <a:fillRect l="-1168" t="-2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D2A245A9-DF47-4D13-843F-AD2C0C5E5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71" y="3503066"/>
            <a:ext cx="3586326" cy="274517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EB59A3C-237D-4C96-8F64-80F9343C2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959" y="3535114"/>
            <a:ext cx="6692768" cy="271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0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70959" y="505540"/>
            <a:ext cx="26500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4.1 </a:t>
            </a:r>
            <a:r>
              <a:rPr lang="en-US" altLang="ko-KR" sz="36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Softmax</a:t>
            </a:r>
            <a:endParaRPr lang="en-US" altLang="ko-KR" sz="36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2F04D6-FE32-40EE-968D-84203B340159}"/>
                  </a:ext>
                </a:extLst>
              </p:cNvPr>
              <p:cNvSpPr txBox="1"/>
              <p:nvPr/>
            </p:nvSpPr>
            <p:spPr>
              <a:xfrm>
                <a:off x="878771" y="1609199"/>
                <a:ext cx="10434455" cy="2741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: Multinomial distribution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에서 쓰임</a:t>
                </a: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algn="ctr"/>
                <a:r>
                  <a:rPr lang="en-US" altLang="ko-KR" sz="2800" dirty="0" err="1">
                    <a:solidFill>
                      <a:srgbClr val="46ACA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Softmax</a:t>
                </a:r>
                <a:r>
                  <a:rPr lang="en-US" altLang="ko-KR" sz="2800" dirty="0">
                    <a:solidFill>
                      <a:srgbClr val="46ACA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dirty="0" smtClean="0">
                            <a:solidFill>
                              <a:srgbClr val="46ACA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2800" b="0" i="1" dirty="0" smtClean="0">
                            <a:solidFill>
                              <a:srgbClr val="46ACA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dirty="0" smtClean="0">
                            <a:solidFill>
                              <a:srgbClr val="46ACA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800" dirty="0">
                    <a:solidFill>
                      <a:srgbClr val="46ACA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)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400" i="1" dirty="0" smtClean="0">
                            <a:solidFill>
                              <a:srgbClr val="46ACA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4400" i="1" dirty="0" smtClean="0">
                                <a:solidFill>
                                  <a:srgbClr val="46ACA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4400" b="0" i="1" dirty="0" smtClean="0">
                                <a:solidFill>
                                  <a:srgbClr val="46ACA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4400" b="0" i="1" dirty="0" smtClean="0">
                                <a:solidFill>
                                  <a:srgbClr val="46ACA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𝑥𝑖</m:t>
                            </m:r>
                          </m:sup>
                        </m:sSup>
                      </m:num>
                      <m:den>
                        <m:r>
                          <a:rPr lang="en-US" altLang="ko-KR" sz="4400" b="0" i="1" dirty="0" smtClean="0">
                            <a:solidFill>
                              <a:srgbClr val="46ACA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 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4400" i="1" dirty="0" smtClean="0">
                                <a:solidFill>
                                  <a:srgbClr val="46ACA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4400" b="0" i="1" dirty="0" smtClean="0">
                                <a:solidFill>
                                  <a:srgbClr val="46ACA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𝑗</m:t>
                            </m:r>
                            <m:r>
                              <a:rPr lang="en-US" altLang="ko-KR" sz="4400" b="0" i="1" dirty="0" smtClean="0">
                                <a:solidFill>
                                  <a:srgbClr val="46ACA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4400" b="0" i="1" dirty="0" smtClean="0">
                                <a:solidFill>
                                  <a:srgbClr val="46ACA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4400" b="0" i="1" dirty="0" smtClean="0">
                                    <a:solidFill>
                                      <a:srgbClr val="46ACA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4400" b="0" i="1" dirty="0" smtClean="0">
                                    <a:solidFill>
                                      <a:srgbClr val="46ACA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4400" b="0" i="1" dirty="0" smtClean="0">
                                    <a:solidFill>
                                      <a:srgbClr val="46ACA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𝑥𝑗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altLang="ko-KR" sz="4400" dirty="0">
                  <a:solidFill>
                    <a:srgbClr val="46ACA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endParaRPr lang="ko-KR" altLang="en-US" dirty="0">
                  <a:latin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2F04D6-FE32-40EE-968D-84203B340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71" y="1609199"/>
                <a:ext cx="10434455" cy="2741648"/>
              </a:xfrm>
              <a:prstGeom prst="rect">
                <a:avLst/>
              </a:prstGeom>
              <a:blipFill>
                <a:blip r:embed="rId2"/>
                <a:stretch>
                  <a:fillRect l="-1168" t="-2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그룹 10">
            <a:extLst>
              <a:ext uri="{FF2B5EF4-FFF2-40B4-BE49-F238E27FC236}">
                <a16:creationId xmlns:a16="http://schemas.microsoft.com/office/drawing/2014/main" id="{7A27D095-4C26-4DAC-8C1D-C8D9F553F4E7}"/>
              </a:ext>
            </a:extLst>
          </p:cNvPr>
          <p:cNvGrpSpPr/>
          <p:nvPr/>
        </p:nvGrpSpPr>
        <p:grpSpPr>
          <a:xfrm>
            <a:off x="609309" y="3877126"/>
            <a:ext cx="11057174" cy="1903556"/>
            <a:chOff x="723159" y="3681555"/>
            <a:chExt cx="10703917" cy="167109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5A1B1A3-263A-4028-AF88-A1C1855887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9892"/>
            <a:stretch/>
          </p:blipFill>
          <p:spPr>
            <a:xfrm>
              <a:off x="723159" y="3681556"/>
              <a:ext cx="5801600" cy="167109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8EF0873-0E30-416B-8968-8336851267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8754"/>
            <a:stretch/>
          </p:blipFill>
          <p:spPr>
            <a:xfrm>
              <a:off x="6415333" y="3681555"/>
              <a:ext cx="1474536" cy="166702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B2EBCC0-E2B0-4234-BF08-B7B60B959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46794" y="3685624"/>
              <a:ext cx="3480282" cy="16670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4618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70959" y="505540"/>
            <a:ext cx="26500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4.1 </a:t>
            </a:r>
            <a:r>
              <a:rPr lang="en-US" altLang="ko-KR" sz="36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Softmax</a:t>
            </a:r>
            <a:endParaRPr lang="en-US" altLang="ko-KR" sz="36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2F04D6-FE32-40EE-968D-84203B340159}"/>
                  </a:ext>
                </a:extLst>
              </p:cNvPr>
              <p:cNvSpPr txBox="1"/>
              <p:nvPr/>
            </p:nvSpPr>
            <p:spPr>
              <a:xfrm>
                <a:off x="878771" y="1609199"/>
                <a:ext cx="10434455" cy="453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하지만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, </a:t>
                </a:r>
                <a:endParaRPr lang="en-US" altLang="ko-KR" sz="2800" i="1" dirty="0">
                  <a:latin typeface="Cambria Math" panose="02040503050406030204" pitchFamily="18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800" dirty="0">
                        <a:latin typeface="Verdana" panose="020B0604030504040204" pitchFamily="34" charset="0"/>
                        <a:ea typeface="Verdana" panose="020B0604030504040204" pitchFamily="34" charset="0"/>
                      </a:rPr>
                      <m:t>Underflow</m:t>
                    </m:r>
                    <m:r>
                      <a:rPr lang="en-US" altLang="ko-KR" sz="2800" b="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: </m:t>
                    </m:r>
                    <m:sSup>
                      <m:sSupPr>
                        <m:ctrlPr>
                          <a:rPr lang="en-US" altLang="ko-KR" sz="28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</m:t>
                        </m:r>
                      </m:sup>
                    </m:sSup>
                    <m:r>
                      <a:rPr lang="ko-KR" altLang="en-US" sz="2800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가</m:t>
                    </m:r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매우 작은 수 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𝑥𝑖</m:t>
                        </m:r>
                      </m:sup>
                    </m:sSup>
                  </m:oMath>
                </a14:m>
                <a:r>
                  <a:rPr lang="ko-KR" altLang="en-US" sz="28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는 </a:t>
                </a:r>
                <a:r>
                  <a:rPr lang="en-US" altLang="ko-KR" sz="28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0</a:t>
                </a:r>
                <a:r>
                  <a:rPr lang="ko-KR" altLang="en-US" sz="28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으로 근사</a:t>
                </a:r>
                <a:endParaRPr lang="en-US" altLang="ko-KR" sz="28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Overflow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</m:t>
                        </m:r>
                      </m:sup>
                    </m:sSup>
                    <m:r>
                      <a:rPr lang="ko-KR" altLang="en-US" sz="2800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가</m:t>
                    </m:r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매우 큰 수 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 dirty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sz="2800" i="1" dirty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800" i="1" dirty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𝑥𝑖</m:t>
                        </m:r>
                      </m:sup>
                    </m:sSup>
                  </m:oMath>
                </a14:m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는 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inf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으로 근사</a:t>
                </a: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따라서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, </a:t>
                </a:r>
              </a:p>
              <a:p>
                <a:r>
                  <a:rPr lang="en-US" altLang="ko-KR" sz="2800" dirty="0" err="1">
                    <a:solidFill>
                      <a:schemeClr val="tx1"/>
                    </a:solidFill>
                    <a:ea typeface="Verdana" panose="020B0604030504040204" pitchFamily="34" charset="0"/>
                  </a:rPr>
                  <a:t>Softmax</a:t>
                </a:r>
                <a:r>
                  <a:rPr lang="en-US" altLang="ko-KR" sz="2800" dirty="0">
                    <a:solidFill>
                      <a:schemeClr val="tx1"/>
                    </a:solidFill>
                    <a:ea typeface="Verdana" panose="020B060403050404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800" dirty="0">
                    <a:solidFill>
                      <a:schemeClr val="tx1"/>
                    </a:solidFill>
                    <a:ea typeface="Verdana" panose="020B0604030504040204" pitchFamily="34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𝑥𝑖</m:t>
                            </m:r>
                            <m:r>
                              <a:rPr lang="en-US" altLang="ko-KR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−</m:t>
                            </m:r>
                            <m:r>
                              <a:rPr lang="en-US" altLang="ko-KR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𝑋</m:t>
                            </m:r>
                          </m:sup>
                        </m:sSup>
                      </m:num>
                      <m:den>
                        <m:r>
                          <a:rPr lang="en-US" altLang="ko-KR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 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𝑗</m:t>
                            </m:r>
                            <m:r>
                              <a:rPr lang="en-US" altLang="ko-KR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𝑥</m:t>
                                </m:r>
                                <m:r>
                                  <a:rPr lang="en-US" altLang="ko-KR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𝑗</m:t>
                                </m:r>
                                <m:r>
                                  <a:rPr lang="en-US" altLang="ko-KR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−</m:t>
                                </m:r>
                                <m:r>
                                  <a:rPr lang="en-US" altLang="ko-KR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𝑋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사용해서 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overflow 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막음</a:t>
                </a: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( underflow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는 여전히 발생 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2F04D6-FE32-40EE-968D-84203B340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71" y="1609199"/>
                <a:ext cx="10434455" cy="4536755"/>
              </a:xfrm>
              <a:prstGeom prst="rect">
                <a:avLst/>
              </a:prstGeom>
              <a:blipFill>
                <a:blip r:embed="rId2"/>
                <a:stretch>
                  <a:fillRect l="-1168" b="-28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086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02169" y="505540"/>
            <a:ext cx="47876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4.2 Poor Conditioning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2F04D6-FE32-40EE-968D-84203B340159}"/>
                  </a:ext>
                </a:extLst>
              </p:cNvPr>
              <p:cNvSpPr txBox="1"/>
              <p:nvPr/>
            </p:nvSpPr>
            <p:spPr>
              <a:xfrm>
                <a:off x="878771" y="1525119"/>
                <a:ext cx="10434455" cy="5170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solidFill>
                      <a:srgbClr val="46ACA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Conditioning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: input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의 작은 변화에 대해 함수가 얼마나 빠르게 변화하는가</a:t>
                </a: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- 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변화가 크면 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rounding error 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발생 가능성 多</a:t>
                </a: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endParaRPr lang="en-US" altLang="ko-KR" dirty="0">
                  <a:latin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solidFill>
                      <a:srgbClr val="46ACA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Condition Number ↑ → Conditioning ↑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: F(x)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 dirty="0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𝐴</m:t>
                        </m:r>
                      </m:e>
                      <m:sup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−1</m:t>
                        </m:r>
                      </m:sup>
                    </m:sSup>
                    <m:r>
                      <a:rPr lang="en-US" altLang="ko-KR" sz="2800" b="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𝑥</m:t>
                    </m:r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( A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는 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n*n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행렬 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)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에서 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A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가 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eigenvalue decomposition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가능할 때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, A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의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condition number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는 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max eigenvalue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와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min eigenvalue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의 비율임</a:t>
                </a: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endParaRPr lang="ko-KR" altLang="en-US" dirty="0">
                  <a:latin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2F04D6-FE32-40EE-968D-84203B340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71" y="1525119"/>
                <a:ext cx="10434455" cy="5170646"/>
              </a:xfrm>
              <a:prstGeom prst="rect">
                <a:avLst/>
              </a:prstGeom>
              <a:blipFill>
                <a:blip r:embed="rId2"/>
                <a:stretch>
                  <a:fillRect l="-11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2074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93286" y="505540"/>
            <a:ext cx="70054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4.3 Gradient Based Optimization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52F04D6-FE32-40EE-968D-84203B340159}"/>
              </a:ext>
            </a:extLst>
          </p:cNvPr>
          <p:cNvSpPr txBox="1"/>
          <p:nvPr/>
        </p:nvSpPr>
        <p:spPr>
          <a:xfrm>
            <a:off x="878771" y="1609199"/>
            <a:ext cx="104344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46ACA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Optimization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US" altLang="ko-KR" sz="2800" dirty="0">
                <a:latin typeface="Verdana" panose="020B0604030504040204" pitchFamily="34" charset="0"/>
              </a:rPr>
              <a:t>loss function</a:t>
            </a:r>
            <a:r>
              <a:rPr lang="ko-KR" altLang="en-US" sz="2800" dirty="0">
                <a:latin typeface="Verdana" panose="020B0604030504040204" pitchFamily="34" charset="0"/>
              </a:rPr>
              <a:t>의 최소</a:t>
            </a:r>
            <a:r>
              <a:rPr lang="en-US" altLang="ko-KR" sz="2800" dirty="0">
                <a:latin typeface="Verdana" panose="020B0604030504040204" pitchFamily="34" charset="0"/>
              </a:rPr>
              <a:t>/</a:t>
            </a:r>
            <a:r>
              <a:rPr lang="ko-KR" altLang="en-US" sz="2800" dirty="0">
                <a:latin typeface="Verdana" panose="020B0604030504040204" pitchFamily="34" charset="0"/>
              </a:rPr>
              <a:t>최대가 되는 지점을 찾는 것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하지만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항상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optimum point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을 찾을 수 있는 거 아님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Why?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미분불가 함수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, saddle point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→ </a:t>
            </a:r>
            <a:r>
              <a:rPr lang="en-US" altLang="ko-KR" sz="2800" dirty="0">
                <a:latin typeface="Verdana" panose="020B0604030504040204" pitchFamily="34" charset="0"/>
              </a:rPr>
              <a:t>optimum point</a:t>
            </a:r>
            <a:r>
              <a:rPr lang="ko-KR" altLang="en-US" sz="2800" dirty="0">
                <a:latin typeface="Verdana" panose="020B0604030504040204" pitchFamily="34" charset="0"/>
              </a:rPr>
              <a:t>를 찾은 경우 </a:t>
            </a:r>
            <a:r>
              <a:rPr lang="en-US" altLang="ko-KR" sz="2800" dirty="0">
                <a:latin typeface="Verdana" panose="020B0604030504040204" pitchFamily="34" charset="0"/>
              </a:rPr>
              <a:t>: convex optimization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ko-KR" alt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238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9DB249E-51D9-41FD-A090-A0DA7473B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462" y="3079450"/>
            <a:ext cx="6164153" cy="320391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26723" y="505540"/>
            <a:ext cx="53385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4.3 Convex Optimization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2F04D6-FE32-40EE-968D-84203B340159}"/>
                  </a:ext>
                </a:extLst>
              </p:cNvPr>
              <p:cNvSpPr txBox="1"/>
              <p:nvPr/>
            </p:nvSpPr>
            <p:spPr>
              <a:xfrm>
                <a:off x="878771" y="1609199"/>
                <a:ext cx="10434455" cy="5539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solidFill>
                      <a:srgbClr val="46ACA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Convex function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2800" dirty="0">
                  <a:solidFill>
                    <a:srgbClr val="46ACA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800" dirty="0">
                  <a:solidFill>
                    <a:srgbClr val="46ACA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solidFill>
                      <a:srgbClr val="46ACA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: Optimal</a:t>
                </a:r>
                <a:r>
                  <a:rPr lang="ko-KR" altLang="en-US" sz="2800" dirty="0">
                    <a:solidFill>
                      <a:srgbClr val="46ACA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한 값 밖에 없음</a:t>
                </a:r>
                <a:endParaRPr lang="en-US" altLang="ko-KR" sz="2800" dirty="0">
                  <a:solidFill>
                    <a:srgbClr val="46ACA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 err="1">
                    <a:solidFill>
                      <a:srgbClr val="46ACA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Stricky</a:t>
                </a:r>
                <a:r>
                  <a:rPr lang="en-US" altLang="ko-KR" sz="2800" dirty="0">
                    <a:solidFill>
                      <a:srgbClr val="46ACA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convex function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ko-KR" sz="2800" i="1" dirty="0">
                    <a:latin typeface="Verdana" panose="020B0604030504040204" pitchFamily="34" charset="0"/>
                    <a:ea typeface="MathJax_Math-Web"/>
                  </a:rPr>
                  <a:t>f</a:t>
                </a:r>
                <a:r>
                  <a:rPr lang="ko-KR" altLang="ko-KR" sz="2800" dirty="0">
                    <a:latin typeface="Verdana" panose="020B0604030504040204" pitchFamily="34" charset="0"/>
                    <a:ea typeface="MathJax_Main-Web"/>
                  </a:rPr>
                  <a:t>(</a:t>
                </a:r>
                <a:r>
                  <a:rPr lang="ko-KR" altLang="ko-KR" sz="2800" i="1" dirty="0" err="1">
                    <a:latin typeface="Verdana" panose="020B0604030504040204" pitchFamily="34" charset="0"/>
                    <a:ea typeface="MathJax_Math-Web"/>
                  </a:rPr>
                  <a:t>λ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sz="2800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</m:t>
                    </m:r>
                  </m:oMath>
                </a14:m>
                <a:r>
                  <a:rPr lang="ko-KR" altLang="ko-KR" sz="2800" dirty="0">
                    <a:latin typeface="Verdana" panose="020B0604030504040204" pitchFamily="34" charset="0"/>
                  </a:rPr>
                  <a:t> </a:t>
                </a:r>
                <a:r>
                  <a:rPr lang="ko-KR" altLang="ko-KR" sz="2800" dirty="0">
                    <a:latin typeface="Verdana" panose="020B0604030504040204" pitchFamily="34" charset="0"/>
                    <a:ea typeface="MathJax_Main-Web"/>
                  </a:rPr>
                  <a:t>+(1−</a:t>
                </a:r>
                <a:r>
                  <a:rPr lang="ko-KR" altLang="ko-KR" sz="2800" i="1" dirty="0">
                    <a:latin typeface="Verdana" panose="020B0604030504040204" pitchFamily="34" charset="0"/>
                    <a:ea typeface="MathJax_Math-Web"/>
                  </a:rPr>
                  <a:t>λ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ko-KR" sz="2800" dirty="0">
                    <a:latin typeface="Verdana" panose="020B0604030504040204" pitchFamily="34" charset="0"/>
                    <a:ea typeface="MathJax_Main-Web"/>
                  </a:rPr>
                  <a:t>)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 &lt;  </a:t>
                </a:r>
                <a:r>
                  <a:rPr lang="ko-KR" altLang="ko-KR" sz="2800" i="1" dirty="0" err="1">
                    <a:latin typeface="Verdana" panose="020B0604030504040204" pitchFamily="34" charset="0"/>
                    <a:ea typeface="MathJax_Math-Web"/>
                  </a:rPr>
                  <a:t>λf</a:t>
                </a:r>
                <a:r>
                  <a:rPr lang="ko-KR" altLang="ko-KR" sz="2800" dirty="0">
                    <a:latin typeface="Verdana" panose="020B0604030504040204" pitchFamily="34" charset="0"/>
                    <a:ea typeface="MathJax_Main-Web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ko-KR" sz="2800" dirty="0">
                    <a:latin typeface="Verdana" panose="020B0604030504040204" pitchFamily="34" charset="0"/>
                    <a:ea typeface="MathJax_Main-Web"/>
                  </a:rPr>
                  <a:t>)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ko-KR" altLang="ko-KR" sz="2800" dirty="0">
                    <a:latin typeface="Verdana" panose="020B0604030504040204" pitchFamily="34" charset="0"/>
                    <a:ea typeface="MathJax_Main-Web"/>
                  </a:rPr>
                  <a:t>+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ko-KR" altLang="ko-KR" sz="2800" dirty="0">
                    <a:latin typeface="Verdana" panose="020B0604030504040204" pitchFamily="34" charset="0"/>
                    <a:ea typeface="MathJax_Main-Web"/>
                  </a:rPr>
                  <a:t>(1−</a:t>
                </a:r>
                <a:r>
                  <a:rPr lang="ko-KR" altLang="ko-KR" sz="2800" i="1" dirty="0">
                    <a:latin typeface="Verdana" panose="020B0604030504040204" pitchFamily="34" charset="0"/>
                    <a:ea typeface="MathJax_Math-Web"/>
                  </a:rPr>
                  <a:t>λ</a:t>
                </a:r>
                <a:r>
                  <a:rPr lang="ko-KR" altLang="ko-KR" sz="2800" dirty="0">
                    <a:latin typeface="Verdana" panose="020B0604030504040204" pitchFamily="34" charset="0"/>
                    <a:ea typeface="MathJax_Main-Web"/>
                  </a:rPr>
                  <a:t>)</a:t>
                </a:r>
                <a:r>
                  <a:rPr lang="ko-KR" altLang="ko-KR" sz="2800" i="1" dirty="0" err="1">
                    <a:latin typeface="Verdana" panose="020B0604030504040204" pitchFamily="34" charset="0"/>
                    <a:ea typeface="MathJax_Math-Web"/>
                  </a:rPr>
                  <a:t>f</a:t>
                </a:r>
                <a:r>
                  <a:rPr lang="ko-KR" altLang="ko-KR" sz="2800" dirty="0">
                    <a:latin typeface="Verdana" panose="020B0604030504040204" pitchFamily="34" charset="0"/>
                    <a:ea typeface="MathJax_Main-Web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ko-KR" sz="2800" dirty="0">
                    <a:latin typeface="Verdana" panose="020B0604030504040204" pitchFamily="34" charset="0"/>
                    <a:ea typeface="MathJax_Main-Web"/>
                  </a:rPr>
                  <a:t>) 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endParaRPr lang="ko-KR" altLang="en-US" dirty="0">
                  <a:latin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2F04D6-FE32-40EE-968D-84203B340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71" y="1609199"/>
                <a:ext cx="10434455" cy="5539978"/>
              </a:xfrm>
              <a:prstGeom prst="rect">
                <a:avLst/>
              </a:prstGeom>
              <a:blipFill>
                <a:blip r:embed="rId3"/>
                <a:stretch>
                  <a:fillRect l="-11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AEBB5673-FA2C-47D5-BF5F-784876DD3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8482" y="2283583"/>
                <a:ext cx="12696497" cy="120988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algn="just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ko-KR" altLang="ko-KR" sz="2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anose="020B0604030504040204" pitchFamily="34" charset="0"/>
                    <a:ea typeface="MathJax_Math-Web"/>
                  </a:rPr>
                  <a:t>f</a:t>
                </a:r>
                <a:r>
                  <a:rPr kumimoji="0" lang="ko-KR" altLang="ko-KR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anose="020B0604030504040204" pitchFamily="34" charset="0"/>
                    <a:ea typeface="MathJax_Main-Web"/>
                  </a:rPr>
                  <a:t>(</a:t>
                </a:r>
                <a:r>
                  <a:rPr kumimoji="0" lang="ko-KR" altLang="ko-KR" sz="2800" b="0" i="1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anose="020B0604030504040204" pitchFamily="34" charset="0"/>
                    <a:ea typeface="MathJax_Math-Web"/>
                  </a:rPr>
                  <a:t>λ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sz="2800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</m:t>
                    </m:r>
                  </m:oMath>
                </a14:m>
                <a:r>
                  <a:rPr kumimoji="0" lang="ko-KR" altLang="ko-KR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anose="020B0604030504040204" pitchFamily="34" charset="0"/>
                  </a:rPr>
                  <a:t> </a:t>
                </a:r>
                <a:r>
                  <a:rPr kumimoji="0" lang="ko-KR" altLang="ko-KR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anose="020B0604030504040204" pitchFamily="34" charset="0"/>
                    <a:ea typeface="MathJax_Main-Web"/>
                  </a:rPr>
                  <a:t>+(1−</a:t>
                </a:r>
                <a:r>
                  <a:rPr kumimoji="0" lang="ko-KR" altLang="ko-KR" sz="2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anose="020B0604030504040204" pitchFamily="34" charset="0"/>
                    <a:ea typeface="MathJax_Math-Web"/>
                  </a:rPr>
                  <a:t>λ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ko-KR" altLang="ko-KR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anose="020B0604030504040204" pitchFamily="34" charset="0"/>
                    <a:ea typeface="MathJax_Main-Web"/>
                  </a:rPr>
                  <a:t>)</a:t>
                </a:r>
                <a:r>
                  <a:rPr kumimoji="0" lang="en-US" altLang="ko-KR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  </a:t>
                </a:r>
                <a:r>
                  <a:rPr kumimoji="0" lang="ko-KR" altLang="ko-KR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anose="020B0604030504040204" pitchFamily="34" charset="0"/>
                    <a:ea typeface="MathJax_Main-Web"/>
                  </a:rPr>
                  <a:t>≤</a:t>
                </a:r>
                <a:r>
                  <a:rPr kumimoji="0" lang="en-US" altLang="ko-KR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  </a:t>
                </a:r>
                <a:r>
                  <a:rPr kumimoji="0" lang="ko-KR" altLang="ko-KR" sz="2800" b="0" i="1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anose="020B0604030504040204" pitchFamily="34" charset="0"/>
                    <a:ea typeface="MathJax_Math-Web"/>
                  </a:rPr>
                  <a:t>λf</a:t>
                </a:r>
                <a:r>
                  <a:rPr kumimoji="0" lang="ko-KR" altLang="ko-KR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anose="020B0604030504040204" pitchFamily="34" charset="0"/>
                    <a:ea typeface="MathJax_Main-Web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ko-KR" altLang="ko-KR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anose="020B0604030504040204" pitchFamily="34" charset="0"/>
                    <a:ea typeface="MathJax_Main-Web"/>
                  </a:rPr>
                  <a:t>)</a:t>
                </a:r>
                <a:r>
                  <a:rPr kumimoji="0" lang="en-US" altLang="ko-KR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kumimoji="0" lang="ko-KR" altLang="ko-KR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anose="020B0604030504040204" pitchFamily="34" charset="0"/>
                    <a:ea typeface="MathJax_Main-Web"/>
                  </a:rPr>
                  <a:t>+</a:t>
                </a:r>
                <a:r>
                  <a:rPr kumimoji="0" lang="en-US" altLang="ko-KR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kumimoji="0" lang="ko-KR" altLang="ko-KR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anose="020B0604030504040204" pitchFamily="34" charset="0"/>
                    <a:ea typeface="MathJax_Main-Web"/>
                  </a:rPr>
                  <a:t>(1−</a:t>
                </a:r>
                <a:r>
                  <a:rPr kumimoji="0" lang="ko-KR" altLang="ko-KR" sz="2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anose="020B0604030504040204" pitchFamily="34" charset="0"/>
                    <a:ea typeface="MathJax_Math-Web"/>
                  </a:rPr>
                  <a:t>λ</a:t>
                </a:r>
                <a:r>
                  <a:rPr kumimoji="0" lang="ko-KR" altLang="ko-KR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anose="020B0604030504040204" pitchFamily="34" charset="0"/>
                    <a:ea typeface="MathJax_Main-Web"/>
                  </a:rPr>
                  <a:t>)</a:t>
                </a:r>
                <a:r>
                  <a:rPr kumimoji="0" lang="ko-KR" altLang="ko-KR" sz="2800" b="0" i="1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anose="020B0604030504040204" pitchFamily="34" charset="0"/>
                    <a:ea typeface="MathJax_Math-Web"/>
                  </a:rPr>
                  <a:t>f</a:t>
                </a:r>
                <a:r>
                  <a:rPr kumimoji="0" lang="ko-KR" altLang="ko-KR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anose="020B0604030504040204" pitchFamily="34" charset="0"/>
                    <a:ea typeface="MathJax_Main-Web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ko-KR" altLang="ko-KR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anose="020B0604030504040204" pitchFamily="34" charset="0"/>
                    <a:ea typeface="MathJax_Main-Web"/>
                  </a:rPr>
                  <a:t>) </a:t>
                </a:r>
                <a:r>
                  <a:rPr kumimoji="0" lang="en-US" altLang="ko-KR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</a:p>
              <a:p>
                <a:pPr lvl="0" algn="just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ko-KR" altLang="ko-KR" sz="2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anose="020B0604030504040204" pitchFamily="34" charset="0"/>
                    <a:ea typeface="MathJax_Main-Web"/>
                  </a:rPr>
                  <a:t>for</a:t>
                </a:r>
                <a:r>
                  <a:rPr kumimoji="0" lang="ko-KR" altLang="ko-KR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anose="020B0604030504040204" pitchFamily="34" charset="0"/>
                    <a:ea typeface="MathJax_Main-Web"/>
                  </a:rPr>
                  <a:t> </a:t>
                </a:r>
                <a:r>
                  <a:rPr kumimoji="0" lang="en-US" altLang="ko-KR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   </a:t>
                </a:r>
                <a:r>
                  <a:rPr kumimoji="0" lang="ko-KR" altLang="ko-KR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anose="020B0604030504040204" pitchFamily="34" charset="0"/>
                    <a:ea typeface="MathJax_Main-Web"/>
                  </a:rPr>
                  <a:t>∀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ko-KR" altLang="ko-KR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anose="020B0604030504040204" pitchFamily="34" charset="0"/>
                    <a:ea typeface="MathJax_Main-Web"/>
                  </a:rPr>
                  <a:t>,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ko-KR" sz="2800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</m:t>
                    </m:r>
                  </m:oMath>
                </a14:m>
                <a:r>
                  <a:rPr kumimoji="0" lang="ko-KR" altLang="ko-KR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anose="020B0604030504040204" pitchFamily="34" charset="0"/>
                    <a:ea typeface="MathJax_Main-Web"/>
                  </a:rPr>
                  <a:t>∈</a:t>
                </a:r>
                <a:r>
                  <a:rPr kumimoji="0" lang="ko-KR" altLang="ko-KR" sz="2800" b="0" i="1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anose="020B0604030504040204" pitchFamily="34" charset="0"/>
                    <a:ea typeface="MathJax_Math-Web"/>
                  </a:rPr>
                  <a:t>X</a:t>
                </a:r>
                <a:r>
                  <a:rPr kumimoji="0" lang="ko-KR" altLang="ko-KR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anose="020B0604030504040204" pitchFamily="34" charset="0"/>
                    <a:ea typeface="MathJax_Main-Web"/>
                  </a:rPr>
                  <a:t>,</a:t>
                </a:r>
                <a:r>
                  <a:rPr kumimoji="0" lang="en-US" altLang="ko-KR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  </a:t>
                </a:r>
                <a:r>
                  <a:rPr kumimoji="0" lang="ko-KR" altLang="ko-KR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anose="020B0604030504040204" pitchFamily="34" charset="0"/>
                    <a:ea typeface="MathJax_Main-Web"/>
                  </a:rPr>
                  <a:t>∀</a:t>
                </a:r>
                <a:r>
                  <a:rPr kumimoji="0" lang="ko-KR" altLang="ko-KR" sz="2800" b="0" i="1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anose="020B0604030504040204" pitchFamily="34" charset="0"/>
                    <a:ea typeface="MathJax_Math-Web"/>
                  </a:rPr>
                  <a:t>λ</a:t>
                </a:r>
                <a:r>
                  <a:rPr kumimoji="0" lang="ko-KR" altLang="ko-KR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anose="020B0604030504040204" pitchFamily="34" charset="0"/>
                    <a:ea typeface="MathJax_Main-Web"/>
                  </a:rPr>
                  <a:t>∈[0,1]</a:t>
                </a:r>
                <a:endParaRPr kumimoji="0" lang="ko-KR" altLang="ko-KR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AEBB5673-FA2C-47D5-BF5F-784876DD3A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8482" y="2283583"/>
                <a:ext cx="12696497" cy="1209883"/>
              </a:xfrm>
              <a:prstGeom prst="rect">
                <a:avLst/>
              </a:prstGeom>
              <a:blipFill>
                <a:blip r:embed="rId4"/>
                <a:stretch>
                  <a:fillRect l="-1728" b="-1767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0B62067B-3D6C-45EB-890E-0607DFAE9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9504" y="1417780"/>
            <a:ext cx="53530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1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07664" y="505540"/>
            <a:ext cx="61766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4.3 Gradient </a:t>
            </a:r>
            <a:r>
              <a:rPr lang="en-US" altLang="ko-KR" sz="36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Desent</a:t>
            </a:r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Method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2F04D6-FE32-40EE-968D-84203B340159}"/>
                  </a:ext>
                </a:extLst>
              </p:cNvPr>
              <p:cNvSpPr txBox="1"/>
              <p:nvPr/>
            </p:nvSpPr>
            <p:spPr>
              <a:xfrm>
                <a:off x="878772" y="1467688"/>
                <a:ext cx="10434455" cy="3035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: 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매 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step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마다 현재 위치에서 가장 가파른 아래로 내려가는 기울기 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-</a:t>
                </a:r>
                <a:r>
                  <a:rPr lang="en-US" altLang="ko-KR"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∇f(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𝑥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(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𝑘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)</m:t>
                        </m:r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)</m:t>
                    </m:r>
                    <m:r>
                      <a:rPr lang="ko-KR" altLang="en-US" sz="2800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를</m:t>
                    </m:r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계산하여 이동하고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, iterative algorithm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임 </a:t>
                </a: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-</a:t>
                </a:r>
                <a:r>
                  <a:rPr lang="en-US" altLang="ko-KR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80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2800" dirty="0">
                    <a:latin typeface="맑은 고딕" panose="020B0503020000020004" pitchFamily="50" charset="-127"/>
                  </a:rPr>
                  <a:t> ∇f(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: step size </a:t>
                </a:r>
              </a:p>
              <a:p>
                <a:endParaRPr lang="ko-KR" altLang="en-US" dirty="0">
                  <a:latin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2F04D6-FE32-40EE-968D-84203B340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72" y="1467688"/>
                <a:ext cx="10434455" cy="3035254"/>
              </a:xfrm>
              <a:prstGeom prst="rect">
                <a:avLst/>
              </a:prstGeom>
              <a:blipFill>
                <a:blip r:embed="rId2"/>
                <a:stretch>
                  <a:fillRect l="-1168" r="-9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714125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906</Words>
  <Application>Microsoft Office PowerPoint</Application>
  <PresentationFormat>와이드스크린</PresentationFormat>
  <Paragraphs>109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야놀자 야체 B</vt:lpstr>
      <vt:lpstr>Arial</vt:lpstr>
      <vt:lpstr>Cambria Math</vt:lpstr>
      <vt:lpstr>Verdana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이 주민</cp:lastModifiedBy>
  <cp:revision>19</cp:revision>
  <dcterms:created xsi:type="dcterms:W3CDTF">2020-01-17T04:26:26Z</dcterms:created>
  <dcterms:modified xsi:type="dcterms:W3CDTF">2020-05-27T05:20:55Z</dcterms:modified>
</cp:coreProperties>
</file>