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2" r:id="rId3"/>
    <p:sldId id="267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89" r:id="rId21"/>
    <p:sldId id="29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180"/>
    <a:srgbClr val="E54C4F"/>
    <a:srgbClr val="EAEDF6"/>
    <a:srgbClr val="FBC096"/>
    <a:srgbClr val="1AAFC7"/>
    <a:srgbClr val="214473"/>
    <a:srgbClr val="1E5C8B"/>
    <a:srgbClr val="132843"/>
    <a:srgbClr val="132741"/>
    <a:srgbClr val="245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0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4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4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1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53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99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85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0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65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92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2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4107" y="427931"/>
            <a:ext cx="11386468" cy="17151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Machine Learning Basics</a:t>
            </a:r>
          </a:p>
        </p:txBody>
      </p:sp>
      <p:sp>
        <p:nvSpPr>
          <p:cNvPr id="202" name="포인트가 4개인 별 201"/>
          <p:cNvSpPr/>
          <p:nvPr/>
        </p:nvSpPr>
        <p:spPr>
          <a:xfrm rot="835507">
            <a:off x="11452417" y="5567766"/>
            <a:ext cx="264507" cy="264507"/>
          </a:xfrm>
          <a:prstGeom prst="star4">
            <a:avLst>
              <a:gd name="adj" fmla="val 22995"/>
            </a:avLst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포인트가 4개인 별 202"/>
          <p:cNvSpPr/>
          <p:nvPr/>
        </p:nvSpPr>
        <p:spPr>
          <a:xfrm rot="21289849">
            <a:off x="11623426" y="5415270"/>
            <a:ext cx="136955" cy="136955"/>
          </a:xfrm>
          <a:prstGeom prst="star4">
            <a:avLst>
              <a:gd name="adj" fmla="val 22995"/>
            </a:avLst>
          </a:prstGeom>
          <a:solidFill>
            <a:srgbClr val="FFC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52" y="5551857"/>
            <a:ext cx="906953" cy="90695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502854" y="2462456"/>
            <a:ext cx="5201738" cy="39665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84107" y="5787554"/>
            <a:ext cx="1188282" cy="641458"/>
            <a:chOff x="484107" y="5486401"/>
            <a:chExt cx="2125071" cy="1147156"/>
          </a:xfrm>
        </p:grpSpPr>
        <p:sp>
          <p:nvSpPr>
            <p:cNvPr id="77" name="직사각형 76"/>
            <p:cNvSpPr/>
            <p:nvPr/>
          </p:nvSpPr>
          <p:spPr>
            <a:xfrm>
              <a:off x="484107" y="5486401"/>
              <a:ext cx="572042" cy="11471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74091" y="587066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4466" y="587066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7775" y="611459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1308" y="611936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6774" y="636251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985776" y="6013975"/>
              <a:ext cx="572042" cy="619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322977" y="611936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068443" y="636251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319819" y="636805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487445" y="5758985"/>
              <a:ext cx="572042" cy="8745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77429" y="587066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27804" y="587066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24646" y="611936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570112" y="636251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21488" y="636805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70933" y="561567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21308" y="561567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037136" y="6257905"/>
              <a:ext cx="572042" cy="3756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19803" y="6362511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371179" y="6368056"/>
              <a:ext cx="143309" cy="1433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833">
            <a:off x="5257292" y="3387056"/>
            <a:ext cx="1840095" cy="184009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916766" y="1768025"/>
            <a:ext cx="277825" cy="1149598"/>
            <a:chOff x="783041" y="1701350"/>
            <a:chExt cx="277825" cy="1149598"/>
          </a:xfrm>
        </p:grpSpPr>
        <p:sp>
          <p:nvSpPr>
            <p:cNvPr id="47" name="타원 46"/>
            <p:cNvSpPr/>
            <p:nvPr/>
          </p:nvSpPr>
          <p:spPr>
            <a:xfrm>
              <a:off x="783041" y="2577840"/>
              <a:ext cx="273108" cy="27310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787758" y="1701350"/>
              <a:ext cx="273108" cy="27310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855463" y="1837904"/>
              <a:ext cx="128264" cy="90536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846580" y="1748975"/>
            <a:ext cx="277825" cy="1149598"/>
            <a:chOff x="783041" y="1701350"/>
            <a:chExt cx="277825" cy="1149598"/>
          </a:xfrm>
        </p:grpSpPr>
        <p:sp>
          <p:nvSpPr>
            <p:cNvPr id="51" name="타원 50"/>
            <p:cNvSpPr/>
            <p:nvPr/>
          </p:nvSpPr>
          <p:spPr>
            <a:xfrm>
              <a:off x="783041" y="2577840"/>
              <a:ext cx="273108" cy="27310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87758" y="1701350"/>
              <a:ext cx="273108" cy="27310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855463" y="1837904"/>
              <a:ext cx="128264" cy="90536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2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5.6 Maximum a Posterior Estimation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983727" y="1504950"/>
            <a:ext cx="1032066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MLE</a:t>
            </a:r>
            <a:r>
              <a:rPr lang="ko-KR" altLang="en-US" sz="2800" dirty="0"/>
              <a:t>는 오직 지금 주어진 데이터만 잘 설명하는 </a:t>
            </a:r>
            <a:r>
              <a:rPr lang="en-US" altLang="ko-KR" sz="2800" dirty="0"/>
              <a:t>Parameter </a:t>
            </a:r>
            <a:r>
              <a:rPr lang="ko-KR" altLang="en-US" sz="2800" dirty="0"/>
              <a:t>설정하지만 우리는 보다 </a:t>
            </a:r>
            <a:r>
              <a:rPr lang="en-US" altLang="ko-KR" sz="2800" dirty="0"/>
              <a:t>general </a:t>
            </a:r>
            <a:r>
              <a:rPr lang="ko-KR" altLang="en-US" sz="2800" dirty="0"/>
              <a:t>한 것을 원함 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/>
              <a:t>MAP</a:t>
            </a:r>
            <a:r>
              <a:rPr lang="ko-KR" altLang="en-US" sz="2800" b="1" dirty="0"/>
              <a:t>는 사전확률을 개입할 수 있어 </a:t>
            </a:r>
            <a:r>
              <a:rPr lang="en-US" altLang="ko-KR" sz="2800" b="1" dirty="0"/>
              <a:t>general</a:t>
            </a:r>
            <a:r>
              <a:rPr lang="ko-KR" altLang="en-US" sz="2800" b="1" dirty="0"/>
              <a:t>해짐</a:t>
            </a: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/>
              <a:t>Generalization </a:t>
            </a:r>
            <a:r>
              <a:rPr lang="ko-KR" altLang="en-US" sz="2800" b="1" dirty="0"/>
              <a:t>이란</a:t>
            </a:r>
            <a:r>
              <a:rPr lang="en-US" altLang="ko-KR" sz="2800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: ML</a:t>
            </a:r>
            <a:r>
              <a:rPr lang="ko-KR" altLang="en-US" sz="2800" dirty="0"/>
              <a:t>이 이전에 보지 못한 </a:t>
            </a:r>
            <a:r>
              <a:rPr lang="en-US" altLang="ko-KR" sz="2800" dirty="0"/>
              <a:t>input</a:t>
            </a:r>
            <a:r>
              <a:rPr lang="ko-KR" altLang="en-US" sz="2800" dirty="0"/>
              <a:t>에도 잘 동작하는 </a:t>
            </a:r>
            <a:r>
              <a:rPr lang="en-US" altLang="ko-KR" sz="2800" dirty="0"/>
              <a:t>ability</a:t>
            </a:r>
          </a:p>
        </p:txBody>
      </p:sp>
    </p:spTree>
    <p:extLst>
      <p:ext uri="{BB962C8B-B14F-4D97-AF65-F5344CB8AC3E}">
        <p14:creationId xmlns:p14="http://schemas.microsoft.com/office/powerpoint/2010/main" val="303019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9791" y="1341985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5.2 Capacity, Overfitting and Underfitting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983727" y="1504950"/>
            <a:ext cx="10320661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ML</a:t>
            </a:r>
            <a:r>
              <a:rPr lang="ko-KR" altLang="en-US" sz="2800" b="1" dirty="0"/>
              <a:t>이 잘 돌아가려면</a:t>
            </a:r>
            <a:r>
              <a:rPr lang="en-US" altLang="ko-KR" sz="2800" b="1" dirty="0"/>
              <a:t>,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Training error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error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error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 최소화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Capacity 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하는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ability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Underfitting : training error ↑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capacity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낮은 모델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Overfitting : capacity</a:t>
            </a:r>
            <a:r>
              <a:rPr lang="ko-KR" altLang="en-US" sz="2800" dirty="0"/>
              <a:t>가 높은 모델로 </a:t>
            </a:r>
            <a:r>
              <a:rPr lang="en-US" altLang="ko-KR" sz="2800" dirty="0"/>
              <a:t>test</a:t>
            </a:r>
            <a:r>
              <a:rPr lang="ko-KR" altLang="en-US" sz="2800" dirty="0"/>
              <a:t> </a:t>
            </a:r>
            <a:r>
              <a:rPr lang="en-US" altLang="ko-KR" sz="2800" dirty="0"/>
              <a:t>error</a:t>
            </a:r>
            <a:r>
              <a:rPr lang="en-US" altLang="ko-KR" sz="2800" dirty="0">
                <a:latin typeface="맑은 고딕" panose="020B0503020000020004" pitchFamily="50" charset="-127"/>
              </a:rPr>
              <a:t> ↑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맑은 고딕" panose="020B0503020000020004" pitchFamily="50" charset="-127"/>
              </a:rPr>
              <a:t>No free lunch Theorem 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BDA36-2DE7-427C-87F8-6C90878F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" y="2307159"/>
            <a:ext cx="10939168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5.2 Regularization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983727" y="1504950"/>
            <a:ext cx="10320661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Overfitting </a:t>
            </a:r>
            <a:r>
              <a:rPr lang="ko-KR" altLang="en-US" sz="2800" b="1" dirty="0"/>
              <a:t>해결하기 위한 방법 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사용하면서 과적합을 유발하는 파라미터의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 줄임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4069F-E62C-43D5-BB56-70376BF6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4" y="3549274"/>
            <a:ext cx="89249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5.2 Regularization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983727" y="1504950"/>
                <a:ext cx="10320661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b="1" dirty="0"/>
                  <a:t>Ex)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Weight decay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/>
                  <a:t>가중치가 크면 </a:t>
                </a:r>
                <a:r>
                  <a:rPr lang="en-US" altLang="ko-KR" sz="2800" dirty="0"/>
                  <a:t>overfitting</a:t>
                </a:r>
                <a:r>
                  <a:rPr lang="ko-KR" altLang="en-US" sz="2800" dirty="0"/>
                  <a:t>될 가능성이 큼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2800" dirty="0"/>
                  <a:t> 큰 가중치에 대해서는 그에 상응하는 큰 </a:t>
                </a:r>
                <a:r>
                  <a:rPr lang="ko-KR" altLang="en-US" sz="2800" dirty="0" err="1"/>
                  <a:t>패널티</a:t>
                </a:r>
                <a:r>
                  <a:rPr lang="ko-KR" altLang="en-US" sz="2800" dirty="0"/>
                  <a:t> 부과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  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↑: underfitting 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가능성 </a:t>
                </a: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   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↓</a:t>
                </a:r>
                <a:r>
                  <a:rPr lang="en-US" altLang="ko-KR" sz="2800" dirty="0">
                    <a:latin typeface="맑은 고딕" panose="020B0503020000020004" pitchFamily="50" charset="-127"/>
                  </a:rPr>
                  <a:t>: overfitting </a:t>
                </a:r>
                <a:r>
                  <a:rPr lang="ko-KR" altLang="en-US" sz="2800" dirty="0">
                    <a:latin typeface="맑은 고딕" panose="020B0503020000020004" pitchFamily="50" charset="-127"/>
                  </a:rPr>
                  <a:t>가능성 </a:t>
                </a:r>
                <a:endParaRPr lang="en-US" altLang="ko-KR" sz="2800" dirty="0">
                  <a:latin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7" y="1504950"/>
                <a:ext cx="10320661" cy="4534575"/>
              </a:xfrm>
              <a:prstGeom prst="rect">
                <a:avLst/>
              </a:prstGeom>
              <a:blipFill>
                <a:blip r:embed="rId2"/>
                <a:stretch>
                  <a:fillRect l="-1181" b="-2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3034345-8E52-4887-989F-B5B9EC40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460354"/>
            <a:ext cx="5619750" cy="137160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7468B25-D559-4541-83E5-BDD294F7FD94}"/>
              </a:ext>
            </a:extLst>
          </p:cNvPr>
          <p:cNvSpPr/>
          <p:nvPr/>
        </p:nvSpPr>
        <p:spPr>
          <a:xfrm>
            <a:off x="7105650" y="3973483"/>
            <a:ext cx="457200" cy="429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0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5.3 Hyperparameters and Validation Sets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983727" y="3964639"/>
                <a:ext cx="10320661" cy="19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Training set : hypothesis </a:t>
                </a:r>
                <a:r>
                  <a:rPr lang="ko-KR" altLang="en-US" sz="2800" dirty="0"/>
                  <a:t>학습해서 </a:t>
                </a:r>
                <a:r>
                  <a:rPr lang="en-US" altLang="ko-KR" sz="2800" dirty="0"/>
                  <a:t>w, b </a:t>
                </a:r>
                <a:r>
                  <a:rPr lang="ko-KR" altLang="en-US" sz="2800" dirty="0"/>
                  <a:t>결정</a:t>
                </a:r>
                <a:endParaRPr lang="en-US" altLang="ko-KR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/>
                  <a:t>Validation set : hyperparameter </a:t>
                </a:r>
                <a:r>
                  <a:rPr lang="ko-KR" altLang="en-US" sz="2800" dirty="0"/>
                  <a:t>인 </a:t>
                </a:r>
                <a:r>
                  <a:rPr lang="ko-KR" altLang="en-US" sz="2800" dirty="0" err="1"/>
                  <a:t>학습률</a:t>
                </a:r>
                <a:r>
                  <a:rPr lang="en-US" altLang="ko-KR" sz="2800" dirty="0"/>
                  <a:t>,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튜닝</a:t>
                </a:r>
                <a:endParaRPr lang="en-US" altLang="ko-KR" sz="2800" dirty="0"/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/>
                  <a:t>overfitting</a:t>
                </a:r>
                <a:r>
                  <a:rPr lang="ko-KR" altLang="en-US" sz="2800" dirty="0"/>
                  <a:t>을 </a:t>
                </a:r>
                <a:r>
                  <a:rPr lang="en-US" altLang="ko-KR" sz="2800" dirty="0"/>
                  <a:t>hyperparameter </a:t>
                </a:r>
                <a:r>
                  <a:rPr lang="ko-KR" altLang="en-US" sz="2800" dirty="0"/>
                  <a:t>조정으로 막음</a:t>
                </a:r>
                <a:endParaRPr lang="en-US" altLang="ko-KR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7" y="3964639"/>
                <a:ext cx="10320661" cy="1948034"/>
              </a:xfrm>
              <a:prstGeom prst="rect">
                <a:avLst/>
              </a:prstGeom>
              <a:blipFill>
                <a:blip r:embed="rId2"/>
                <a:stretch>
                  <a:fillRect l="-1418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E3C57EE-1423-407A-A2F5-48C2F47F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67" y="1526147"/>
            <a:ext cx="6626748" cy="22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0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5.3 Hyperparameters and Validation Sets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783041" y="1480966"/>
            <a:ext cx="10320661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K-fold cross-validation : training set</a:t>
            </a:r>
            <a:r>
              <a:rPr lang="ko-KR" altLang="en-US" sz="2800" dirty="0"/>
              <a:t>을 서로 다른 부분 집합에 대해 평가하여 </a:t>
            </a:r>
            <a:r>
              <a:rPr lang="en-US" altLang="ko-KR" sz="2800" dirty="0"/>
              <a:t>avg</a:t>
            </a:r>
            <a:r>
              <a:rPr lang="ko-KR" altLang="en-US" sz="2800" dirty="0"/>
              <a:t>로 구함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3754E-C675-4950-B68B-88B85920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64" y="2845766"/>
            <a:ext cx="6726436" cy="37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Estimator,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Bias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and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Variance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783041" y="1480966"/>
            <a:ext cx="10320661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Point Estimator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FF2FD-A4C8-42D5-9DE1-CD63C607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134" y="1469968"/>
            <a:ext cx="3885954" cy="2084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DE5B2-C188-43DD-B7BF-7EC6C5AE175B}"/>
              </a:ext>
            </a:extLst>
          </p:cNvPr>
          <p:cNvSpPr txBox="1"/>
          <p:nvPr/>
        </p:nvSpPr>
        <p:spPr>
          <a:xfrm>
            <a:off x="783040" y="2148595"/>
            <a:ext cx="1064961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Estimation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  : </a:t>
            </a:r>
            <a:r>
              <a:rPr lang="ko-KR" altLang="en-US" sz="2800" dirty="0"/>
              <a:t>표본으로부터 모집단의 </a:t>
            </a:r>
            <a:r>
              <a:rPr lang="ko-KR" altLang="en-US" sz="2800" dirty="0" err="1"/>
              <a:t>모수를</a:t>
            </a:r>
            <a:r>
              <a:rPr lang="ko-KR" altLang="en-US" sz="2800" dirty="0"/>
              <a:t> 추론하는 것 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Estimator : Estimation</a:t>
            </a:r>
            <a:r>
              <a:rPr lang="ko-KR" altLang="en-US" sz="2800" dirty="0"/>
              <a:t>을 함수화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                </a:t>
            </a:r>
            <a:r>
              <a:rPr lang="ko-KR" altLang="en-US" sz="2800" dirty="0"/>
              <a:t>추출된 표본은 </a:t>
            </a:r>
            <a:r>
              <a:rPr lang="en-US" altLang="ko-KR" sz="2800" dirty="0" err="1"/>
              <a:t>r.v.</a:t>
            </a:r>
            <a:r>
              <a:rPr lang="ko-KR" altLang="en-US" sz="2800" dirty="0"/>
              <a:t>로 항상 결과가 다름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                </a:t>
            </a:r>
            <a:r>
              <a:rPr lang="ko-KR" altLang="en-US" sz="2800" dirty="0"/>
              <a:t>따라서 달라지는 표본에 대해 함수화 한 것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-   </a:t>
            </a:r>
            <a:r>
              <a:rPr lang="en-US" altLang="ko-KR" sz="2800" dirty="0" err="1"/>
              <a:t>Estimatie</a:t>
            </a:r>
            <a:r>
              <a:rPr lang="en-US" altLang="ko-KR" sz="2800" dirty="0"/>
              <a:t> : Estimator</a:t>
            </a:r>
            <a:r>
              <a:rPr lang="ko-KR" altLang="en-US" sz="2800" dirty="0"/>
              <a:t>에 실제 표본을 넣은 것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4528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Trading off Bias and Variance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783041" y="1480966"/>
            <a:ext cx="10320661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Bias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: h(x)</a:t>
            </a:r>
            <a:r>
              <a:rPr lang="ko-KR" altLang="en-US" sz="2800" dirty="0"/>
              <a:t>가 </a:t>
            </a:r>
            <a:r>
              <a:rPr lang="en-US" altLang="ko-KR" sz="2800" dirty="0"/>
              <a:t>y(x)</a:t>
            </a:r>
            <a:r>
              <a:rPr lang="ko-KR" altLang="en-US" sz="2800" dirty="0"/>
              <a:t>와 얼마나 떨어져 있는가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 즉</a:t>
            </a:r>
            <a:r>
              <a:rPr lang="en-US" altLang="ko-KR" sz="2800" dirty="0"/>
              <a:t>, bias</a:t>
            </a:r>
            <a:r>
              <a:rPr lang="ko-KR" altLang="en-US" sz="2800" dirty="0"/>
              <a:t>가 낮으면 지금 관측하는 데이터에 </a:t>
            </a:r>
            <a:r>
              <a:rPr lang="en-US" altLang="ko-KR" sz="2800" dirty="0"/>
              <a:t>overfitting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Unbiased estimator : Bias = 0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DC551D-308B-4B34-9F2C-805BC1D6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73" y="2350971"/>
            <a:ext cx="4124325" cy="1019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6413F0-AD86-4928-ADEF-EF52F9592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76" b="16191"/>
          <a:stretch/>
        </p:blipFill>
        <p:spPr>
          <a:xfrm>
            <a:off x="6881352" y="5230162"/>
            <a:ext cx="2092007" cy="854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A8FD43-9191-4EA7-935F-1C60123F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180" y="5490670"/>
            <a:ext cx="390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Trading off Bias and Variance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783041" y="1480966"/>
                <a:ext cx="10320661" cy="332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𝑣𝑎𝑟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𝐸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𝐸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결과로 나오는 </a:t>
                </a:r>
                <a:r>
                  <a:rPr lang="ko-KR" altLang="en-US"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예측값이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흩어진 정도</a:t>
                </a:r>
                <a:endPara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높은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variance = </a:t>
                </a: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높은 </a:t>
                </a:r>
                <a:r>
                  <a:rPr lang="en-US" altLang="ko-KR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complexity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1" y="1480966"/>
                <a:ext cx="10320661" cy="3323923"/>
              </a:xfrm>
              <a:prstGeom prst="rect">
                <a:avLst/>
              </a:prstGeom>
              <a:blipFill>
                <a:blip r:embed="rId2"/>
                <a:stretch>
                  <a:fillRect l="-1418" b="-4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06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Trading off Bias and Variance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5F750-55D1-41CA-A3FD-5114E1D3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7" y="1469968"/>
            <a:ext cx="5240537" cy="5139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1C8356-D0F6-4418-9761-7C3F3730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4422"/>
            <a:ext cx="3525095" cy="51381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F86844-82A8-4A30-8DB3-CAF8A7A19094}"/>
              </a:ext>
            </a:extLst>
          </p:cNvPr>
          <p:cNvSpPr/>
          <p:nvPr/>
        </p:nvSpPr>
        <p:spPr>
          <a:xfrm>
            <a:off x="9039225" y="1676400"/>
            <a:ext cx="2600325" cy="56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ysClr val="windowText" lastClr="000000"/>
                </a:solidFill>
              </a:rPr>
              <a:t>선형 모델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FD4D6-3A74-4EEE-9CB7-2B2B5B1BC1AA}"/>
              </a:ext>
            </a:extLst>
          </p:cNvPr>
          <p:cNvSpPr/>
          <p:nvPr/>
        </p:nvSpPr>
        <p:spPr>
          <a:xfrm>
            <a:off x="9037438" y="4154978"/>
            <a:ext cx="2600325" cy="56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ysClr val="windowText" lastClr="000000"/>
                </a:solidFill>
              </a:rPr>
              <a:t>구불한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 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89A3C-7E94-441A-915B-2566F6B42DF8}"/>
              </a:ext>
            </a:extLst>
          </p:cNvPr>
          <p:cNvSpPr txBox="1"/>
          <p:nvPr/>
        </p:nvSpPr>
        <p:spPr>
          <a:xfrm>
            <a:off x="7877175" y="3047643"/>
            <a:ext cx="376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현재 데이터를 맞추지 못하므로 </a:t>
            </a:r>
            <a:r>
              <a:rPr lang="ko-KR" altLang="en-US" sz="2000"/>
              <a:t>큰 </a:t>
            </a:r>
            <a:r>
              <a:rPr lang="en-US" altLang="ko-KR" sz="2000" dirty="0"/>
              <a:t>bias </a:t>
            </a:r>
            <a:r>
              <a:rPr lang="ko-KR" altLang="en-US" sz="2000" dirty="0"/>
              <a:t>가짐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0E720-7DB5-483A-85F8-F49B0B671D54}"/>
              </a:ext>
            </a:extLst>
          </p:cNvPr>
          <p:cNvSpPr txBox="1"/>
          <p:nvPr/>
        </p:nvSpPr>
        <p:spPr>
          <a:xfrm>
            <a:off x="8395303" y="5589698"/>
            <a:ext cx="376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현재 데이터를 맞추므로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작은 </a:t>
            </a:r>
            <a:r>
              <a:rPr lang="en-US" altLang="ko-KR" sz="2000" dirty="0"/>
              <a:t>bias </a:t>
            </a:r>
            <a:r>
              <a:rPr lang="ko-KR" altLang="en-US" sz="2000" dirty="0"/>
              <a:t>가짐</a:t>
            </a:r>
          </a:p>
        </p:txBody>
      </p:sp>
    </p:spTree>
    <p:extLst>
      <p:ext uri="{BB962C8B-B14F-4D97-AF65-F5344CB8AC3E}">
        <p14:creationId xmlns:p14="http://schemas.microsoft.com/office/powerpoint/2010/main" val="10345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5.1 Learning Algorithms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983727" y="1590675"/>
            <a:ext cx="10320661" cy="453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Machine learning </a:t>
            </a:r>
            <a:r>
              <a:rPr lang="ko-KR" altLang="en-US" sz="2800" dirty="0"/>
              <a:t>구성 요소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 Experience</a:t>
            </a:r>
            <a:r>
              <a:rPr lang="ko-KR" altLang="en-US" sz="2800" dirty="0"/>
              <a:t> </a:t>
            </a:r>
            <a:r>
              <a:rPr lang="en-US" altLang="ko-KR" sz="2800" dirty="0"/>
              <a:t>E</a:t>
            </a:r>
            <a:r>
              <a:rPr lang="ko-KR" altLang="en-US" sz="2800" dirty="0"/>
              <a:t>를 </a:t>
            </a:r>
            <a:r>
              <a:rPr lang="en-US" altLang="ko-KR" sz="2800" dirty="0"/>
              <a:t>learning</a:t>
            </a:r>
            <a:r>
              <a:rPr lang="ko-KR" altLang="en-US" sz="2800" dirty="0"/>
              <a:t>할 </a:t>
            </a:r>
            <a:r>
              <a:rPr lang="en-US" altLang="ko-KR" sz="2800" dirty="0"/>
              <a:t>computer program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/>
              <a:t> 각각의 </a:t>
            </a:r>
            <a:r>
              <a:rPr lang="en-US" altLang="ko-KR" sz="2800" dirty="0"/>
              <a:t>E</a:t>
            </a:r>
            <a:r>
              <a:rPr lang="ko-KR" altLang="en-US" sz="2800" dirty="0"/>
              <a:t>에 대응되는 </a:t>
            </a:r>
            <a:r>
              <a:rPr lang="en-US" altLang="ko-KR" sz="2800" dirty="0"/>
              <a:t>class Task T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/>
              <a:t> Task</a:t>
            </a:r>
            <a:r>
              <a:rPr lang="ko-KR" altLang="en-US" sz="2800" dirty="0"/>
              <a:t>의 </a:t>
            </a:r>
            <a:r>
              <a:rPr lang="en-US" altLang="ko-KR" sz="2800" dirty="0"/>
              <a:t>performance measure P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- Accuracy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- Error rate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- 0-1 loss : </a:t>
            </a:r>
            <a:r>
              <a:rPr lang="ko-KR" altLang="en-US" sz="2800" dirty="0"/>
              <a:t>분류 성공 </a:t>
            </a:r>
            <a:r>
              <a:rPr lang="en-US" altLang="ko-KR" sz="2800" dirty="0"/>
              <a:t>= 0, </a:t>
            </a:r>
            <a:r>
              <a:rPr lang="ko-KR" altLang="en-US" sz="2800" dirty="0"/>
              <a:t>실패 </a:t>
            </a:r>
            <a:r>
              <a:rPr lang="en-US" altLang="ko-KR" sz="2800" dirty="0"/>
              <a:t>= 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8267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3803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5.4 Trading off Bias and Variance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3F5B93-D3A1-4BA1-8387-692FFF25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1" y="1469968"/>
            <a:ext cx="5638800" cy="771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B622AF-ACE4-40E2-BA84-CEBDCBB7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191009"/>
            <a:ext cx="3562350" cy="542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D9C630-D350-4942-89BA-7A8EABCCD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4"/>
          <a:stretch/>
        </p:blipFill>
        <p:spPr>
          <a:xfrm>
            <a:off x="4487943" y="2241493"/>
            <a:ext cx="5362575" cy="18049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2B5BD0-9C8A-4ABF-A313-D01A53F9E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43" y="3991669"/>
            <a:ext cx="6581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5.1 Learning Algorithms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983727" y="1504950"/>
            <a:ext cx="10320661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정의 </a:t>
            </a:r>
            <a:r>
              <a:rPr lang="en-US" altLang="ko-KR" sz="2800" b="1" dirty="0"/>
              <a:t>1. </a:t>
            </a:r>
            <a:r>
              <a:rPr lang="ko-KR" altLang="en-US" sz="2800" b="1" dirty="0"/>
              <a:t>함수를 찾는 알고리즘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: Experience E</a:t>
            </a:r>
            <a:r>
              <a:rPr lang="ko-KR" altLang="en-US" sz="2800" dirty="0"/>
              <a:t>를 사용하여 </a:t>
            </a:r>
            <a:r>
              <a:rPr lang="en-US" altLang="ko-KR" sz="2800" dirty="0"/>
              <a:t>learning</a:t>
            </a:r>
            <a:r>
              <a:rPr lang="ko-KR" altLang="en-US" sz="2800" dirty="0"/>
              <a:t>하기 위해 </a:t>
            </a:r>
            <a:r>
              <a:rPr lang="en-US" altLang="ko-KR" sz="2800" dirty="0"/>
              <a:t>task T</a:t>
            </a:r>
            <a:r>
              <a:rPr lang="ko-KR" altLang="en-US" sz="2800" dirty="0"/>
              <a:t>의     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Performance P</a:t>
            </a:r>
            <a:r>
              <a:rPr lang="ko-KR" altLang="en-US" sz="2800" dirty="0"/>
              <a:t>가 개선되도록 하는 </a:t>
            </a:r>
            <a:r>
              <a:rPr lang="en-US" altLang="ko-KR" sz="2800" dirty="0"/>
              <a:t>Algorithm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8E6199-0979-499E-B6DA-FA64A245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6981" y="3500609"/>
            <a:ext cx="6894244" cy="29860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92FD903-0ECA-4C57-A639-4ABD76FF2F92}"/>
              </a:ext>
            </a:extLst>
          </p:cNvPr>
          <p:cNvSpPr/>
          <p:nvPr/>
        </p:nvSpPr>
        <p:spPr>
          <a:xfrm>
            <a:off x="3124200" y="4987115"/>
            <a:ext cx="457200" cy="429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A15F04-6473-4ADD-B360-0D51C1A7E1B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352800" y="5416780"/>
            <a:ext cx="0" cy="393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BF7CCF-6AB6-42A2-838C-1A09997CBCA7}"/>
              </a:ext>
            </a:extLst>
          </p:cNvPr>
          <p:cNvSpPr txBox="1"/>
          <p:nvPr/>
        </p:nvSpPr>
        <p:spPr>
          <a:xfrm>
            <a:off x="612001" y="5762296"/>
            <a:ext cx="813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Supervised learning vs Unsupervised learning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9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4107" y="418406"/>
            <a:ext cx="11386468" cy="61919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CD282-A767-4863-891E-BDE4D1D10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38"/>
          <a:stretch/>
        </p:blipFill>
        <p:spPr>
          <a:xfrm>
            <a:off x="1438377" y="648219"/>
            <a:ext cx="9829800" cy="25998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05D215-86C7-447C-AA70-6AF101A8B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t="78434" r="23353" b="-468"/>
          <a:stretch/>
        </p:blipFill>
        <p:spPr>
          <a:xfrm>
            <a:off x="1438377" y="3429000"/>
            <a:ext cx="9331285" cy="1537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B69F82-4FAF-48D5-A8BC-3024B88DE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34"/>
          <a:stretch/>
        </p:blipFill>
        <p:spPr>
          <a:xfrm>
            <a:off x="1201480" y="1948122"/>
            <a:ext cx="9331285" cy="38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5.5 ~ 5.6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45A2-A1EA-46BE-8130-7C0C8ACBEC1D}"/>
              </a:ext>
            </a:extLst>
          </p:cNvPr>
          <p:cNvSpPr txBox="1"/>
          <p:nvPr/>
        </p:nvSpPr>
        <p:spPr>
          <a:xfrm>
            <a:off x="983727" y="1504950"/>
            <a:ext cx="1032066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정의 </a:t>
            </a:r>
            <a:r>
              <a:rPr lang="en-US" altLang="ko-KR" sz="2800" b="1" dirty="0"/>
              <a:t>2. Probability density </a:t>
            </a:r>
            <a:r>
              <a:rPr lang="ko-KR" altLang="en-US" sz="2800" b="1" dirty="0"/>
              <a:t>찾는 과정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: </a:t>
            </a:r>
            <a:r>
              <a:rPr lang="ko-KR" altLang="en-US" sz="2800" dirty="0"/>
              <a:t>확률분포를 가정하고</a:t>
            </a:r>
            <a:r>
              <a:rPr lang="en-US" altLang="ko-KR" sz="2800" dirty="0"/>
              <a:t>, </a:t>
            </a:r>
            <a:r>
              <a:rPr lang="ko-KR" altLang="en-US" sz="2800" dirty="0"/>
              <a:t>적절한 확률분포의 </a:t>
            </a:r>
            <a:r>
              <a:rPr lang="en-US" altLang="ko-KR" sz="2800" dirty="0"/>
              <a:t>parameter</a:t>
            </a:r>
            <a:r>
              <a:rPr lang="ko-KR" altLang="en-US" sz="2800" dirty="0"/>
              <a:t>을 유추하는 과정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주어진 데이터가 </a:t>
            </a:r>
            <a:r>
              <a:rPr lang="en-US" altLang="ko-KR" sz="2800" dirty="0"/>
              <a:t>gaussian distribution</a:t>
            </a:r>
            <a:r>
              <a:rPr lang="ko-KR" altLang="en-US" sz="2800" dirty="0"/>
              <a:t>으로 </a:t>
            </a:r>
            <a:r>
              <a:rPr lang="en-US" altLang="ko-KR" sz="2800" dirty="0"/>
              <a:t>drawn </a:t>
            </a:r>
            <a:r>
              <a:rPr lang="ko-KR" altLang="en-US" sz="2800" dirty="0"/>
              <a:t>되었다고 가정하고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데이터와 현상을 잘 설명하는 </a:t>
            </a:r>
            <a:r>
              <a:rPr lang="en-US" altLang="ko-KR" sz="2800" dirty="0"/>
              <a:t>mean</a:t>
            </a:r>
            <a:r>
              <a:rPr lang="ko-KR" altLang="en-US" sz="2800" dirty="0"/>
              <a:t>과 </a:t>
            </a:r>
            <a:r>
              <a:rPr lang="en-US" altLang="ko-KR" sz="2800" dirty="0"/>
              <a:t>covariance</a:t>
            </a:r>
            <a:r>
              <a:rPr lang="ko-KR" altLang="en-US" sz="2800" dirty="0"/>
              <a:t>를 찾는 과정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7323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5.5 Maximum Likelihood Estimation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983727" y="1504950"/>
                <a:ext cx="10320661" cy="324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b="1" dirty="0"/>
                  <a:t>Likelihood function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1" dirty="0"/>
                  <a:t>: </a:t>
                </a:r>
                <a:r>
                  <a:rPr lang="en-US" altLang="ko-KR" sz="2800" b="1" dirty="0" err="1"/>
                  <a:t>observased</a:t>
                </a:r>
                <a:r>
                  <a:rPr lang="en-US" altLang="ko-KR" sz="2800" b="1" dirty="0"/>
                  <a:t> data </a:t>
                </a:r>
                <a:r>
                  <a:rPr lang="en-US" altLang="ko-KR" sz="2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Parameter 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𝜽</m:t>
                    </m:r>
                  </m:oMath>
                </a14:m>
                <a:endPara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Cf.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Probability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function : fixed parameter </a:t>
                </a:r>
                <a14:m>
                  <m:oMath xmlns:m="http://schemas.openxmlformats.org/officeDocument/2006/math">
                    <m:r>
                      <a:rPr lang="ko-KR" altLang="en-US" sz="28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280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800" dirty="0">
                        <a:latin typeface="맑은 고딕" panose="020B0503020000020004" pitchFamily="50" charset="-127"/>
                      </a:rPr>
                      <m:t>→</m:t>
                    </m:r>
                  </m:oMath>
                </a14:m>
                <a:r>
                  <a:rPr lang="en-US" altLang="ko-KR" sz="2800" dirty="0"/>
                  <a:t> Probability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Ex) </a:t>
                </a:r>
                <a:r>
                  <a:rPr lang="ko-KR" altLang="en-US" sz="2800" dirty="0"/>
                  <a:t>동전을 </a:t>
                </a:r>
                <a:r>
                  <a:rPr lang="en-US" altLang="ko-KR" sz="2800" dirty="0"/>
                  <a:t>10</a:t>
                </a:r>
                <a:r>
                  <a:rPr lang="ko-KR" altLang="en-US" sz="2800" dirty="0"/>
                  <a:t>번 던져서 </a:t>
                </a:r>
                <a:r>
                  <a:rPr lang="en-US" altLang="ko-KR" sz="2800" dirty="0"/>
                  <a:t>7</a:t>
                </a:r>
                <a:r>
                  <a:rPr lang="ko-KR" altLang="en-US" sz="2800" dirty="0"/>
                  <a:t>번 앞면이 나올 때 </a:t>
                </a:r>
                <a:r>
                  <a:rPr lang="en-US" altLang="ko-KR" sz="2800" dirty="0"/>
                  <a:t>likelihood function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7" y="1504950"/>
                <a:ext cx="10320661" cy="3240695"/>
              </a:xfrm>
              <a:prstGeom prst="rect">
                <a:avLst/>
              </a:prstGeom>
              <a:blipFill>
                <a:blip r:embed="rId2"/>
                <a:stretch>
                  <a:fillRect l="-1181" r="-236" b="-4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B19F57-6D43-4F07-B529-A70313A5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4906415"/>
            <a:ext cx="2924175" cy="638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FF5FFE-6966-4A0E-893A-EFA90759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45" y="1477069"/>
            <a:ext cx="106584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5.5 Maximum Likelihood Estimation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983727" y="1504950"/>
                <a:ext cx="10320661" cy="196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: Likelihood</a:t>
                </a:r>
                <a:r>
                  <a:rPr lang="ko-KR" altLang="en-US" sz="2800" dirty="0"/>
                  <a:t>를 최대로 만드는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2800" dirty="0"/>
                  <a:t>를 </a:t>
                </a:r>
                <a:r>
                  <a:rPr lang="en-US" altLang="ko-KR" sz="2800" dirty="0"/>
                  <a:t>estimate </a:t>
                </a:r>
                <a:r>
                  <a:rPr lang="ko-KR" altLang="en-US" sz="2800" dirty="0"/>
                  <a:t>하는 방법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X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8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800" dirty="0"/>
                  <a:t> )</a:t>
                </a:r>
                <a:r>
                  <a:rPr lang="ko-KR" altLang="en-US" sz="2800" dirty="0"/>
                  <a:t>인 </a:t>
                </a:r>
                <a:r>
                  <a:rPr lang="en-US" altLang="ko-KR" sz="2800" dirty="0"/>
                  <a:t>Observation</a:t>
                </a:r>
                <a:r>
                  <a:rPr lang="ko-KR" altLang="en-US" sz="2800" dirty="0"/>
                  <a:t>에서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sz="2800" b="1" dirty="0"/>
                  <a:t> = </a:t>
                </a:r>
                <a:r>
                  <a:rPr lang="en-US" altLang="ko-KR" sz="2800" b="1" dirty="0" err="1"/>
                  <a:t>arg</a:t>
                </a:r>
                <a:r>
                  <a:rPr lang="en-US" altLang="ko-KR" sz="2800" b="1" dirty="0"/>
                  <a:t> max L(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ko-KR" sz="2800" b="1" dirty="0"/>
                  <a:t> </a:t>
                </a:r>
                <a:r>
                  <a:rPr lang="en-US" altLang="ko-KR" sz="2800" b="1" dirty="0" err="1"/>
                  <a:t>arg</a:t>
                </a:r>
                <a:r>
                  <a:rPr lang="en-US" altLang="ko-KR" sz="2800" b="1" dirty="0"/>
                  <a:t> max f( X |</a:t>
                </a: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/>
                  <a:t>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7" y="1504950"/>
                <a:ext cx="10320661" cy="1969898"/>
              </a:xfrm>
              <a:prstGeom prst="rect">
                <a:avLst/>
              </a:prstGeom>
              <a:blipFill>
                <a:blip r:embed="rId2"/>
                <a:stretch>
                  <a:fillRect l="-1181" b="-7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0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5.5 Conditional Likelihood Estimation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983727" y="1504950"/>
                <a:ext cx="10320661" cy="4575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: machine learning</a:t>
                </a:r>
                <a:r>
                  <a:rPr lang="ko-KR" altLang="en-US" sz="2800" dirty="0"/>
                  <a:t>은 주로 </a:t>
                </a:r>
                <a:r>
                  <a:rPr lang="en-US" altLang="ko-KR" sz="2800" dirty="0"/>
                  <a:t>supervised learning</a:t>
                </a:r>
                <a:r>
                  <a:rPr lang="ko-KR" altLang="en-US" sz="2800" dirty="0"/>
                  <a:t>을 수행하므로 </a:t>
                </a:r>
                <a:r>
                  <a:rPr lang="en-US" altLang="ko-KR" sz="2800" dirty="0"/>
                  <a:t>X</a:t>
                </a:r>
                <a:r>
                  <a:rPr lang="ko-KR" altLang="en-US" sz="2800" dirty="0"/>
                  <a:t>와 </a:t>
                </a:r>
                <a:r>
                  <a:rPr lang="en-US" altLang="ko-KR" sz="2800" dirty="0"/>
                  <a:t>Y</a:t>
                </a:r>
                <a:r>
                  <a:rPr lang="ko-KR" altLang="en-US" sz="2800" dirty="0"/>
                  <a:t>가 주어졌을 때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정답 </a:t>
                </a:r>
                <a:r>
                  <a:rPr lang="en-US" altLang="ko-KR" sz="2800" dirty="0"/>
                  <a:t>Y</a:t>
                </a:r>
                <a:r>
                  <a:rPr lang="ko-KR" altLang="en-US" sz="2800" dirty="0"/>
                  <a:t>가 나타날 확률을 최대화하는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찾음</a:t>
                </a:r>
                <a:endParaRPr lang="en-US" altLang="ko-KR" sz="2800" dirty="0"/>
              </a:p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2800" dirty="0"/>
                  <a:t>Observation</a:t>
                </a:r>
                <a:r>
                  <a:rPr lang="ko-KR" altLang="en-US" sz="2800" dirty="0"/>
                  <a:t>이 </a:t>
                </a:r>
                <a:r>
                  <a:rPr lang="en-US" altLang="ko-KR" sz="2800" dirty="0" err="1"/>
                  <a:t>i.i.d</a:t>
                </a:r>
                <a:r>
                  <a:rPr lang="en-US" altLang="ko-KR" sz="2800" dirty="0"/>
                  <a:t>( independent &amp; identical distributed)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    </a:t>
                </a:r>
                <a:r>
                  <a:rPr lang="ko-KR" altLang="en-US" sz="2800" dirty="0"/>
                  <a:t>하다면</a:t>
                </a:r>
                <a:r>
                  <a:rPr lang="en-US" altLang="ko-KR" sz="28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1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800" b="1" dirty="0"/>
                          <m:t>L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(</m:t>
                        </m:r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8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( 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800" b="1" dirty="0"/>
                          <m:t> |</m:t>
                        </m:r>
                        <m:r>
                          <m:rPr>
                            <m:nor/>
                          </m:rPr>
                          <a:rPr lang="ko-KR" altLang="en-US" sz="2800" b="1" dirty="0"/>
                          <m:t> </m:t>
                        </m:r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) </m:t>
                        </m:r>
                      </m:e>
                    </m:nary>
                  </m:oMath>
                </a14:m>
                <a:endParaRPr lang="en-US" altLang="ko-KR" sz="2800" b="1" dirty="0"/>
              </a:p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ko-KR" altLang="en-US" sz="2800" dirty="0"/>
                  <a:t>여기에 </a:t>
                </a:r>
                <a:r>
                  <a:rPr lang="en-US" altLang="ko-KR" sz="2800" dirty="0"/>
                  <a:t>log </a:t>
                </a:r>
                <a:r>
                  <a:rPr lang="ko-KR" altLang="en-US" sz="2800" dirty="0"/>
                  <a:t>를 씌우면 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1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L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(</m:t>
                        </m:r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( 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800" b="1" dirty="0"/>
                          <m:t> |</m:t>
                        </m:r>
                        <m:r>
                          <m:rPr>
                            <m:nor/>
                          </m:rPr>
                          <a:rPr lang="ko-KR" altLang="en-US" sz="2800" b="1" dirty="0"/>
                          <m:t> </m:t>
                        </m:r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) </m:t>
                        </m:r>
                      </m:e>
                    </m:nary>
                  </m:oMath>
                </a14:m>
                <a:endParaRPr lang="en-US" altLang="ko-KR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7" y="1504950"/>
                <a:ext cx="10320661" cy="4575099"/>
              </a:xfrm>
              <a:prstGeom prst="rect">
                <a:avLst/>
              </a:prstGeom>
              <a:blipFill>
                <a:blip r:embed="rId2"/>
                <a:stretch>
                  <a:fillRect l="-1418" r="-1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175277C5-F5EC-40CD-976C-96DE8AF832E0}"/>
              </a:ext>
            </a:extLst>
          </p:cNvPr>
          <p:cNvSpPr/>
          <p:nvPr/>
        </p:nvSpPr>
        <p:spPr>
          <a:xfrm>
            <a:off x="2562225" y="5631334"/>
            <a:ext cx="457200" cy="429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4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4107" y="1313410"/>
            <a:ext cx="11386468" cy="5320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4107" y="418406"/>
            <a:ext cx="11386468" cy="712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5.6 Maximum a Posterior Estimation</a:t>
            </a:r>
          </a:p>
        </p:txBody>
      </p:sp>
      <p:sp>
        <p:nvSpPr>
          <p:cNvPr id="7" name="타원 6"/>
          <p:cNvSpPr/>
          <p:nvPr/>
        </p:nvSpPr>
        <p:spPr>
          <a:xfrm>
            <a:off x="783041" y="592800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855463" y="2769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231966" y="590031"/>
            <a:ext cx="273108" cy="2731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1304388" y="0"/>
            <a:ext cx="128264" cy="77169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/>
              <p:nvPr/>
            </p:nvSpPr>
            <p:spPr>
              <a:xfrm>
                <a:off x="983727" y="1504950"/>
                <a:ext cx="10320661" cy="326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: posterior(</a:t>
                </a:r>
                <a:r>
                  <a:rPr lang="ko-KR" altLang="en-US" sz="2800" dirty="0"/>
                  <a:t>사후 확률</a:t>
                </a:r>
                <a:r>
                  <a:rPr lang="en-US" altLang="ko-KR" sz="2800" dirty="0"/>
                  <a:t>)</a:t>
                </a:r>
                <a:r>
                  <a:rPr lang="ko-KR" altLang="en-US" sz="2800" dirty="0"/>
                  <a:t>을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최대로 하는 </a:t>
                </a:r>
                <a:r>
                  <a:rPr lang="en-US" altLang="ko-KR" sz="2800" dirty="0"/>
                  <a:t>parameter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찾기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sz="2800" b="1" dirty="0"/>
                  <a:t> = </a:t>
                </a:r>
                <a:r>
                  <a:rPr lang="en-US" altLang="ko-KR" sz="2800" b="1" dirty="0" err="1"/>
                  <a:t>arg</a:t>
                </a:r>
                <a:r>
                  <a:rPr lang="en-US" altLang="ko-KR" sz="2800" b="1" dirty="0"/>
                  <a:t> max f(</a:t>
                </a: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/>
                  <a:t>| X )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b="1" dirty="0"/>
                  <a:t>f(</a:t>
                </a: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/>
                  <a:t>| X )</a:t>
                </a:r>
                <a:r>
                  <a:rPr lang="ko-KR" altLang="en-US" sz="2800" b="1" dirty="0"/>
                  <a:t>가 필요하지만 우리가 관측할 수 있는 것은 </a:t>
                </a:r>
                <a:r>
                  <a:rPr lang="en-US" altLang="ko-KR" sz="2800" b="1" dirty="0"/>
                  <a:t>f(</a:t>
                </a: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sz="2800" b="1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ko-KR" altLang="en-US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/>
                  <a:t> ) </a:t>
                </a:r>
                <a:r>
                  <a:rPr lang="ko-KR" altLang="en-US" sz="2800" b="1" dirty="0"/>
                  <a:t>뿐이므로 </a:t>
                </a:r>
                <a:r>
                  <a:rPr lang="en-US" altLang="ko-KR" sz="2800" b="1" dirty="0"/>
                  <a:t>Bayes’ Theorem </a:t>
                </a:r>
                <a:r>
                  <a:rPr lang="ko-KR" altLang="en-US" sz="2800" b="1" dirty="0"/>
                  <a:t>필요</a:t>
                </a:r>
                <a:endParaRPr lang="en-US" altLang="ko-KR" sz="2800" b="1" dirty="0"/>
              </a:p>
              <a:p>
                <a:pPr>
                  <a:lnSpc>
                    <a:spcPct val="150000"/>
                  </a:lnSpc>
                </a:pPr>
                <a:endParaRPr lang="en-US" altLang="ko-KR" sz="2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8B45A2-A1EA-46BE-8130-7C0C8ACB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7" y="1504950"/>
                <a:ext cx="10320661" cy="3267818"/>
              </a:xfrm>
              <a:prstGeom prst="rect">
                <a:avLst/>
              </a:prstGeom>
              <a:blipFill>
                <a:blip r:embed="rId2"/>
                <a:stretch>
                  <a:fillRect l="-1418" r="-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F30CCA8-3D90-450F-99A8-B2648FAF5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" b="7359"/>
          <a:stretch/>
        </p:blipFill>
        <p:spPr>
          <a:xfrm>
            <a:off x="1338641" y="4133850"/>
            <a:ext cx="9167434" cy="24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0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655</Words>
  <Application>Microsoft Office PowerPoint</Application>
  <PresentationFormat>와이드스크린</PresentationFormat>
  <Paragraphs>100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115</cp:revision>
  <dcterms:created xsi:type="dcterms:W3CDTF">2019-02-08T07:37:09Z</dcterms:created>
  <dcterms:modified xsi:type="dcterms:W3CDTF">2020-06-03T16:15:47Z</dcterms:modified>
</cp:coreProperties>
</file>