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64" r:id="rId4"/>
    <p:sldId id="280" r:id="rId5"/>
    <p:sldId id="281" r:id="rId6"/>
    <p:sldId id="282" r:id="rId7"/>
    <p:sldId id="266" r:id="rId8"/>
    <p:sldId id="283" r:id="rId9"/>
    <p:sldId id="267" r:id="rId10"/>
    <p:sldId id="294" r:id="rId11"/>
    <p:sldId id="295" r:id="rId12"/>
    <p:sldId id="296" r:id="rId13"/>
    <p:sldId id="297" r:id="rId14"/>
    <p:sldId id="299" r:id="rId15"/>
    <p:sldId id="298" r:id="rId16"/>
    <p:sldId id="268" r:id="rId17"/>
    <p:sldId id="269" r:id="rId18"/>
    <p:sldId id="270" r:id="rId19"/>
    <p:sldId id="272" r:id="rId20"/>
    <p:sldId id="284" r:id="rId21"/>
    <p:sldId id="285" r:id="rId22"/>
    <p:sldId id="286" r:id="rId23"/>
    <p:sldId id="271" r:id="rId24"/>
    <p:sldId id="287" r:id="rId25"/>
    <p:sldId id="273" r:id="rId26"/>
    <p:sldId id="288" r:id="rId27"/>
    <p:sldId id="289" r:id="rId28"/>
    <p:sldId id="290" r:id="rId29"/>
    <p:sldId id="291" r:id="rId30"/>
    <p:sldId id="276" r:id="rId31"/>
    <p:sldId id="292" r:id="rId32"/>
    <p:sldId id="29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CE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767" autoAdjust="0"/>
  </p:normalViewPr>
  <p:slideViewPr>
    <p:cSldViewPr snapToGrid="0">
      <p:cViewPr varScale="1">
        <p:scale>
          <a:sx n="40" d="100"/>
          <a:sy n="40" d="100"/>
        </p:scale>
        <p:origin x="60" y="5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Support vector machine</a:t>
            </a:r>
            <a:r>
              <a:rPr lang="ko-KR" altLang="en-US" dirty="0"/>
              <a:t>은 </a:t>
            </a:r>
            <a:r>
              <a:rPr lang="en-US" altLang="ko-KR" dirty="0"/>
              <a:t>classification</a:t>
            </a:r>
            <a:r>
              <a:rPr lang="ko-KR" altLang="en-US" dirty="0"/>
              <a:t>을 직선으로 하는 방법이다</a:t>
            </a:r>
            <a:r>
              <a:rPr lang="en-US" altLang="ko-KR" dirty="0"/>
              <a:t>. </a:t>
            </a:r>
            <a:r>
              <a:rPr lang="ko-KR" altLang="en-US" dirty="0"/>
              <a:t>데이터 공간에서 샘플 그룹을 구분할 수 있는 초평면의 가지수는 무수히 많다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초평면에 의해 </a:t>
            </a:r>
            <a:r>
              <a:rPr lang="ko-KR" altLang="en-US" dirty="0" err="1"/>
              <a:t>분리도니</a:t>
            </a:r>
            <a:r>
              <a:rPr lang="ko-KR" altLang="en-US" dirty="0"/>
              <a:t> 점들 중에 초평면과 가장 가까운 점과 </a:t>
            </a:r>
            <a:r>
              <a:rPr lang="ko-KR" altLang="en-US" dirty="0" err="1"/>
              <a:t>초평면</a:t>
            </a:r>
            <a:r>
              <a:rPr lang="ko-KR" altLang="en-US" dirty="0"/>
              <a:t> 사이의 거리를 마진이라고 정의하며 초평면마다 고유의 마진을 가지게 된다</a:t>
            </a:r>
            <a:r>
              <a:rPr lang="en-US" altLang="ko-KR" dirty="0"/>
              <a:t>. </a:t>
            </a:r>
            <a:r>
              <a:rPr lang="ko-KR" altLang="en-US" dirty="0"/>
              <a:t>이때 오차를 허용하지 않는 </a:t>
            </a:r>
            <a:r>
              <a:rPr lang="en-US" altLang="ko-KR" dirty="0" err="1"/>
              <a:t>svm</a:t>
            </a:r>
            <a:r>
              <a:rPr lang="ko-KR" altLang="en-US" dirty="0"/>
              <a:t>을 </a:t>
            </a:r>
            <a:r>
              <a:rPr lang="en-US" altLang="ko-KR" dirty="0"/>
              <a:t>hard margin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2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서포트벡터를 지나는 두개의 평면을 각각 마이너스 </a:t>
            </a:r>
            <a:r>
              <a:rPr lang="ko-KR" altLang="en-US" dirty="0" err="1"/>
              <a:t>플래인</a:t>
            </a:r>
            <a:r>
              <a:rPr lang="en-US" altLang="ko-KR" dirty="0"/>
              <a:t>,</a:t>
            </a:r>
            <a:r>
              <a:rPr lang="ko-KR" altLang="en-US" dirty="0"/>
              <a:t> 플러스 </a:t>
            </a:r>
            <a:r>
              <a:rPr lang="ko-KR" altLang="en-US" dirty="0" err="1"/>
              <a:t>플래인이라고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 err="1"/>
              <a:t>그떄의</a:t>
            </a:r>
            <a:r>
              <a:rPr lang="ko-KR" altLang="en-US" dirty="0"/>
              <a:t> 식은 </a:t>
            </a:r>
            <a:r>
              <a:rPr lang="en-US" altLang="ko-KR" dirty="0" err="1"/>
              <a:t>wx+b</a:t>
            </a:r>
            <a:r>
              <a:rPr lang="en-US" altLang="ko-KR" dirty="0"/>
              <a:t>=1.wx+b=-1</a:t>
            </a:r>
            <a:r>
              <a:rPr lang="ko-KR" altLang="en-US" dirty="0"/>
              <a:t>로 두 평면 사이의 거리를 구하면 </a:t>
            </a:r>
            <a:r>
              <a:rPr lang="en-US" altLang="ko-KR" dirty="0"/>
              <a:t>2/w</a:t>
            </a:r>
            <a:r>
              <a:rPr lang="ko-KR" altLang="en-US" dirty="0"/>
              <a:t>가 되고 </a:t>
            </a:r>
            <a:r>
              <a:rPr lang="en-US" altLang="ko-KR" dirty="0" err="1"/>
              <a:t>svm</a:t>
            </a:r>
            <a:r>
              <a:rPr lang="ko-KR" altLang="en-US" dirty="0"/>
              <a:t>은 마진을 넓히는게 목표이므로 목적함수가 다음과 같게 </a:t>
            </a:r>
            <a:r>
              <a:rPr lang="ko-KR" altLang="en-US" dirty="0" err="1"/>
              <a:t>된당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9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서포트벡터를 지나는 두개의 평면을 각각 마이너스 </a:t>
            </a:r>
            <a:r>
              <a:rPr lang="ko-KR" altLang="en-US" dirty="0" err="1"/>
              <a:t>플래인</a:t>
            </a:r>
            <a:r>
              <a:rPr lang="en-US" altLang="ko-KR" dirty="0"/>
              <a:t>,</a:t>
            </a:r>
            <a:r>
              <a:rPr lang="ko-KR" altLang="en-US" dirty="0"/>
              <a:t> 플러스 </a:t>
            </a:r>
            <a:r>
              <a:rPr lang="ko-KR" altLang="en-US" dirty="0" err="1"/>
              <a:t>플래인이라고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 err="1"/>
              <a:t>그떄의</a:t>
            </a:r>
            <a:r>
              <a:rPr lang="ko-KR" altLang="en-US" dirty="0"/>
              <a:t> 식은 </a:t>
            </a:r>
            <a:r>
              <a:rPr lang="en-US" altLang="ko-KR" dirty="0" err="1"/>
              <a:t>wx+b</a:t>
            </a:r>
            <a:r>
              <a:rPr lang="en-US" altLang="ko-KR" dirty="0"/>
              <a:t>=1.wx+b=-1</a:t>
            </a:r>
            <a:r>
              <a:rPr lang="ko-KR" altLang="en-US" dirty="0"/>
              <a:t>로 두 평면 사이의 거리를 구하면 </a:t>
            </a:r>
            <a:r>
              <a:rPr lang="en-US" altLang="ko-KR" dirty="0"/>
              <a:t>2/w</a:t>
            </a:r>
            <a:r>
              <a:rPr lang="ko-KR" altLang="en-US" dirty="0"/>
              <a:t>가 되고 </a:t>
            </a:r>
            <a:r>
              <a:rPr lang="en-US" altLang="ko-KR" dirty="0" err="1"/>
              <a:t>svm</a:t>
            </a:r>
            <a:r>
              <a:rPr lang="ko-KR" altLang="en-US" dirty="0"/>
              <a:t>은 마진을 넓히는게 목표이므로 목적함수가 다음과 같게 </a:t>
            </a:r>
            <a:r>
              <a:rPr lang="ko-KR" altLang="en-US" dirty="0" err="1"/>
              <a:t>된당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3811" y="1983546"/>
            <a:ext cx="96118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Machine Learning Basics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352566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이주민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723159" y="1397461"/>
            <a:ext cx="101904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Linear kernel</a:t>
            </a: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</a:rPr>
              <a:t>polynomial kernel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F3497-E40E-44B4-A1F0-5952361B1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" r="8007" b="58342"/>
          <a:stretch/>
        </p:blipFill>
        <p:spPr>
          <a:xfrm>
            <a:off x="1115060" y="2934689"/>
            <a:ext cx="8831580" cy="33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904240" y="1308111"/>
            <a:ext cx="1019048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</a:rPr>
              <a:t>③ </a:t>
            </a:r>
            <a:r>
              <a:rPr lang="en-US" altLang="ko-KR" sz="2800" dirty="0">
                <a:latin typeface="맑은 고딕" panose="020B0503020000020004" pitchFamily="50" charset="-127"/>
              </a:rPr>
              <a:t>sigmoid kernel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</a:rPr>
              <a:t>④ </a:t>
            </a:r>
            <a:r>
              <a:rPr lang="en-US" altLang="ko-KR" sz="2800" dirty="0">
                <a:latin typeface="맑은 고딕" panose="020B0503020000020004" pitchFamily="50" charset="-127"/>
              </a:rPr>
              <a:t>Gaussian kernel ( RBF )</a:t>
            </a:r>
            <a:endParaRPr lang="ko-KR" altLang="en-US" sz="2800" dirty="0"/>
          </a:p>
          <a:p>
            <a:pPr>
              <a:lnSpc>
                <a:spcPct val="150000"/>
              </a:lnSpc>
            </a:pPr>
            <a:endParaRPr lang="en-US" altLang="ko-KR" sz="280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23A38-0C21-4136-A36F-456A38F32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53" b="1703"/>
          <a:stretch/>
        </p:blipFill>
        <p:spPr>
          <a:xfrm>
            <a:off x="1236980" y="2676584"/>
            <a:ext cx="8242300" cy="36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4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904240" y="1308111"/>
            <a:ext cx="101904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</a:rPr>
              <a:t>패키지 설치</a:t>
            </a:r>
            <a:r>
              <a:rPr lang="en-US" altLang="ko-KR" sz="2800" dirty="0">
                <a:latin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</a:rPr>
              <a:t>작업환경 설정</a:t>
            </a:r>
            <a:r>
              <a:rPr lang="en-US" altLang="ko-KR" sz="2800" dirty="0">
                <a:latin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</a:rPr>
              <a:t>데이터 불러오기</a:t>
            </a:r>
            <a:endParaRPr lang="en-US" altLang="ko-KR" sz="280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9B3C2-FE77-4CD0-90E9-6245F862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963483"/>
            <a:ext cx="10609760" cy="4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904240" y="1308111"/>
            <a:ext cx="101904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</a:rPr>
              <a:t>2. Support vector </a:t>
            </a:r>
            <a:r>
              <a:rPr lang="ko-KR" altLang="en-US" sz="2800" dirty="0">
                <a:latin typeface="맑은 고딕" panose="020B0503020000020004" pitchFamily="50" charset="-127"/>
              </a:rPr>
              <a:t>함수 </a:t>
            </a:r>
            <a:endParaRPr lang="en-US" altLang="ko-KR" sz="28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C420F-14ED-43EE-8A0B-72387D7D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12"/>
          <a:stretch/>
        </p:blipFill>
        <p:spPr>
          <a:xfrm>
            <a:off x="723159" y="1963482"/>
            <a:ext cx="10710072" cy="1768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322AE3-D5A6-4D30-885D-F4A004E6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" t="27758" r="34795"/>
          <a:stretch/>
        </p:blipFill>
        <p:spPr>
          <a:xfrm>
            <a:off x="5268054" y="1395357"/>
            <a:ext cx="6346258" cy="5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904240" y="1308111"/>
            <a:ext cx="101904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</a:rPr>
              <a:t>2. Support vector </a:t>
            </a:r>
            <a:r>
              <a:rPr lang="ko-KR" altLang="en-US" sz="2800" dirty="0">
                <a:latin typeface="맑은 고딕" panose="020B0503020000020004" pitchFamily="50" charset="-127"/>
              </a:rPr>
              <a:t>함수 </a:t>
            </a:r>
            <a:endParaRPr lang="en-US" altLang="ko-KR" sz="280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EC645-FDEF-4354-9929-B4AD830A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1436393"/>
            <a:ext cx="8629388" cy="49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501B7-40D3-4E82-B5EA-24374882B40B}"/>
              </a:ext>
            </a:extLst>
          </p:cNvPr>
          <p:cNvSpPr txBox="1"/>
          <p:nvPr/>
        </p:nvSpPr>
        <p:spPr>
          <a:xfrm>
            <a:off x="904240" y="1308111"/>
            <a:ext cx="1019048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</a:rPr>
              <a:t>3. Support vector machine </a:t>
            </a:r>
            <a:r>
              <a:rPr lang="ko-KR" altLang="en-US" sz="2800" dirty="0">
                <a:latin typeface="맑은 고딕" panose="020B0503020000020004" pitchFamily="50" charset="-127"/>
              </a:rPr>
              <a:t>결과</a:t>
            </a:r>
            <a:endParaRPr lang="en-US" altLang="ko-KR" sz="2800" dirty="0">
              <a:latin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err="1">
                <a:latin typeface="맑은 고딕" panose="020B0503020000020004" pitchFamily="50" charset="-127"/>
              </a:rPr>
              <a:t>Svm</a:t>
            </a:r>
            <a:r>
              <a:rPr lang="en-US" altLang="ko-KR" sz="2800" dirty="0">
                <a:latin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</a:rPr>
              <a:t>모델에 적용한 </a:t>
            </a:r>
            <a:r>
              <a:rPr lang="ko-KR" altLang="en-US" sz="2800" dirty="0" err="1">
                <a:latin typeface="맑은 고딕" panose="020B0503020000020004" pitchFamily="50" charset="-127"/>
              </a:rPr>
              <a:t>예측범주와</a:t>
            </a:r>
            <a:r>
              <a:rPr lang="ko-KR" altLang="en-US" sz="2800" dirty="0">
                <a:latin typeface="맑은 고딕" panose="020B0503020000020004" pitchFamily="50" charset="-127"/>
              </a:rPr>
              <a:t> </a:t>
            </a:r>
            <a:r>
              <a:rPr lang="ko-KR" altLang="en-US" sz="2800" dirty="0" err="1">
                <a:latin typeface="맑은 고딕" panose="020B0503020000020004" pitchFamily="50" charset="-127"/>
              </a:rPr>
              <a:t>실제범주</a:t>
            </a:r>
            <a:r>
              <a:rPr lang="ko-KR" altLang="en-US" sz="2800" dirty="0">
                <a:latin typeface="맑은 고딕" panose="020B0503020000020004" pitchFamily="50" charset="-127"/>
              </a:rPr>
              <a:t> 비교</a:t>
            </a:r>
            <a:endParaRPr lang="en-US" altLang="ko-KR" sz="2800" dirty="0">
              <a:latin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맑은 고딕" panose="020B0503020000020004" pitchFamily="50" charset="-127"/>
              </a:rPr>
              <a:t>Predict( </a:t>
            </a:r>
            <a:r>
              <a:rPr lang="en-US" altLang="ko-KR" sz="2800" dirty="0" err="1">
                <a:latin typeface="맑은 고딕" panose="020B0503020000020004" pitchFamily="50" charset="-127"/>
              </a:rPr>
              <a:t>svm</a:t>
            </a:r>
            <a:r>
              <a:rPr lang="en-US" altLang="ko-KR" sz="2800" dirty="0">
                <a:latin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</a:rPr>
              <a:t>결과모델</a:t>
            </a:r>
            <a:r>
              <a:rPr lang="en-US" altLang="ko-KR" sz="2800" dirty="0">
                <a:latin typeface="맑은 고딕" panose="020B0503020000020004" pitchFamily="50" charset="-127"/>
              </a:rPr>
              <a:t>, x(</a:t>
            </a:r>
            <a:r>
              <a:rPr lang="ko-KR" altLang="en-US" sz="2800" dirty="0">
                <a:latin typeface="맑은 고딕" panose="020B0503020000020004" pitchFamily="50" charset="-127"/>
              </a:rPr>
              <a:t>데이터</a:t>
            </a:r>
            <a:r>
              <a:rPr lang="en-US" altLang="ko-KR" sz="2800" dirty="0">
                <a:latin typeface="맑은 고딕" panose="020B0503020000020004" pitchFamily="50" charset="-127"/>
              </a:rPr>
              <a:t>) )</a:t>
            </a:r>
            <a:r>
              <a:rPr lang="ko-KR" altLang="en-US" sz="2800" dirty="0">
                <a:latin typeface="맑은 고딕" panose="020B0503020000020004" pitchFamily="50" charset="-127"/>
              </a:rPr>
              <a:t> </a:t>
            </a:r>
            <a:endParaRPr lang="en-US" altLang="ko-KR" sz="280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3CEB90-2E56-4DFA-92E7-018CB5B7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8" y="2013286"/>
            <a:ext cx="8067915" cy="4436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6B0F44-EFDC-4B11-B4B9-0D959E5A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09" y="4808139"/>
            <a:ext cx="4552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7953" y="505540"/>
            <a:ext cx="5516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5.7.3 K-Nearest Neighbor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ADFCF0-4E1C-4E54-9CB3-78A7BA12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1486893"/>
            <a:ext cx="5129001" cy="4781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4A0ED-D717-4872-AF92-DDB8395E725E}"/>
              </a:ext>
            </a:extLst>
          </p:cNvPr>
          <p:cNvSpPr txBox="1"/>
          <p:nvPr/>
        </p:nvSpPr>
        <p:spPr>
          <a:xfrm>
            <a:off x="6492240" y="1511112"/>
            <a:ext cx="4409440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K</a:t>
            </a:r>
            <a:r>
              <a:rPr lang="ko-KR" altLang="en-US" sz="2800" dirty="0"/>
              <a:t>의 개수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너무 크면 </a:t>
            </a:r>
            <a:r>
              <a:rPr lang="en-US" altLang="ko-KR" sz="2800" dirty="0"/>
              <a:t>underfitting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너무 작으면 </a:t>
            </a:r>
            <a:r>
              <a:rPr lang="en-US" altLang="ko-KR" sz="2800"/>
              <a:t>overfitting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거리</a:t>
            </a:r>
            <a:r>
              <a:rPr lang="en-US" altLang="ko-KR" sz="2800" dirty="0"/>
              <a:t> </a:t>
            </a:r>
            <a:r>
              <a:rPr lang="ko-KR" altLang="en-US" sz="2800" dirty="0"/>
              <a:t>계산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Euclidian distance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 err="1"/>
              <a:t>Manhatten</a:t>
            </a:r>
            <a:r>
              <a:rPr lang="en-US" altLang="ko-KR" sz="2800" dirty="0"/>
              <a:t> distance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71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5983" y="505540"/>
            <a:ext cx="8020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 Unsupervised learning algorithms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442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K-means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ARM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PCA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Expectation Maximization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Verdana" panose="020B0604030504040204" pitchFamily="34" charset="0"/>
              </a:rPr>
              <a:t>Density Estimation</a:t>
            </a:r>
            <a:endParaRPr lang="ko-KR" altLang="en-US" sz="32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4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5191" y="505540"/>
            <a:ext cx="532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5.8.1 K-means clustering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/>
              <p:nvPr/>
            </p:nvSpPr>
            <p:spPr>
              <a:xfrm>
                <a:off x="878772" y="1467688"/>
                <a:ext cx="10434455" cy="496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군집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k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개에 각각 하나의 중심을 가지며 각 개체는 가장 가까운 중심에 할당되는 방식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 = C1 U C2 U C3 … U Ck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손실함수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J(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(1)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…, 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𝑐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: </a:t>
                </a:r>
                <a:r>
                  <a:rPr lang="en-US" altLang="ko-KR" sz="2800" dirty="0" err="1">
                    <a:latin typeface="Verdana" panose="020B0604030504040204" pitchFamily="34" charset="0"/>
                  </a:rPr>
                  <a:t>i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번째 데이터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 가 속한 그룹</a:t>
                </a:r>
                <a:endParaRPr lang="en-US" altLang="ko-KR" sz="2800" dirty="0">
                  <a:latin typeface="Verdana" panose="020B0604030504040204" pitchFamily="34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</a:rPr>
                  <a:t>: k</a:t>
                </a:r>
                <a:r>
                  <a:rPr lang="ko-KR" altLang="en-US" sz="2800" dirty="0">
                    <a:latin typeface="Verdana" panose="020B0604030504040204" pitchFamily="34" charset="0"/>
                  </a:rPr>
                  <a:t>번째 그룹의 무게중심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2F04D6-FE32-40EE-968D-84203B34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2" y="1467688"/>
                <a:ext cx="10434455" cy="4960012"/>
              </a:xfrm>
              <a:prstGeom prst="rect">
                <a:avLst/>
              </a:prstGeom>
              <a:blipFill>
                <a:blip r:embed="rId2"/>
                <a:stretch>
                  <a:fillRect l="-1168" r="-292" b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0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5193" y="505540"/>
            <a:ext cx="532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5.8.1 K-means clustering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723158" y="1381060"/>
            <a:ext cx="10910041" cy="38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K=2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지정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중심은 랜덤하게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① Expectation step   : 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각 데이터와 기준점 사이 거리를 구해서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가장 가까운 기준점에 속하게 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95B35B-7732-4FB4-89B3-226E4491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7" y="2143236"/>
            <a:ext cx="5200121" cy="1669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352FFF-8D55-421A-8B97-74BC26A7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4574415"/>
            <a:ext cx="5372841" cy="18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1111" y="505540"/>
            <a:ext cx="7649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 Supervised Learning Algorithms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1" y="1609199"/>
            <a:ext cx="10434455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Linear/Logistic Regression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Navie</a:t>
            </a:r>
            <a:r>
              <a:rPr lang="en-US" altLang="ko-KR" sz="2800" dirty="0"/>
              <a:t> Bayes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KNN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SVM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Decision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Neural Network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5193" y="505540"/>
            <a:ext cx="532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5.8.1 K-means clustering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576432" y="1323673"/>
            <a:ext cx="11287988" cy="23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sz="2800" dirty="0">
                <a:latin typeface="Verdana" panose="020B0604030504040204" pitchFamily="34" charset="0"/>
              </a:rPr>
              <a:t>②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Maximization step 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각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Cluster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내의 무게중심으로 기준점 이동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CEF736-E8F5-467F-A4FD-1C3C5485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" y="2220351"/>
            <a:ext cx="5372841" cy="1807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EFA74F-3D94-40E9-B246-CA58A4AE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4676815"/>
            <a:ext cx="5372841" cy="18403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18D5E-800E-4E99-B2A5-95E822774109}"/>
              </a:ext>
            </a:extLst>
          </p:cNvPr>
          <p:cNvSpPr/>
          <p:nvPr/>
        </p:nvSpPr>
        <p:spPr>
          <a:xfrm>
            <a:off x="576432" y="4171465"/>
            <a:ext cx="3797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① Expectation step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022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5193" y="505540"/>
            <a:ext cx="532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5.8.1 K-means clustering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/>
              <p:nvPr/>
            </p:nvSpPr>
            <p:spPr>
              <a:xfrm>
                <a:off x="576432" y="1323673"/>
                <a:ext cx="11287988" cy="615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800" dirty="0">
                    <a:latin typeface="Verdana" panose="020B0604030504040204" pitchFamily="34" charset="0"/>
                  </a:rPr>
                  <a:t>②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Maximization step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E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스텝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(1)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…,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ko-KR" alt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에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대해서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J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최소화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M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스텝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ko-KR" alt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에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대해서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J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최소화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013E2-F70E-43AC-BADE-51678D44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2" y="1323673"/>
                <a:ext cx="11287988" cy="6154890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F0A879F-728D-4E9C-8052-380A2182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3" y="2234720"/>
            <a:ext cx="6031548" cy="20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5193" y="505540"/>
            <a:ext cx="532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5.8.1 K-means clustering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013E2-F70E-43AC-BADE-51678D443AC8}"/>
              </a:ext>
            </a:extLst>
          </p:cNvPr>
          <p:cNvSpPr txBox="1"/>
          <p:nvPr/>
        </p:nvSpPr>
        <p:spPr>
          <a:xfrm>
            <a:off x="576432" y="1323673"/>
            <a:ext cx="11287988" cy="23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K(hyper parameter)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정하기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FA0B4-6B66-49B7-B188-A6F12956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66" y="2270259"/>
            <a:ext cx="7960677" cy="35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24863" y="505540"/>
            <a:ext cx="7542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Principal Component Analysis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7556FC-F310-4A7E-A3A9-49BF7DBB3881}"/>
              </a:ext>
            </a:extLst>
          </p:cNvPr>
          <p:cNvSpPr txBox="1"/>
          <p:nvPr/>
        </p:nvSpPr>
        <p:spPr>
          <a:xfrm>
            <a:off x="878772" y="1467688"/>
            <a:ext cx="10434455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차원을 축소했을 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많은 정보를 볼 수 있는 장면으로 값 변환</a:t>
            </a:r>
            <a:endParaRPr lang="ko-KR" altLang="en-US" sz="2800" dirty="0">
              <a:latin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F808C3-8418-4B40-9418-C02CE740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1237"/>
            <a:ext cx="9144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24863" y="505540"/>
            <a:ext cx="7542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Principal Component Analysis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7556FC-F310-4A7E-A3A9-49BF7DBB3881}"/>
              </a:ext>
            </a:extLst>
          </p:cNvPr>
          <p:cNvSpPr txBox="1"/>
          <p:nvPr/>
        </p:nvSpPr>
        <p:spPr>
          <a:xfrm>
            <a:off x="878772" y="1467688"/>
            <a:ext cx="10434455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차원을 축소했을 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많은 정보를 볼 수 있는 장면으로 값 변환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개의 변수로 구성된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개의 관측치를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개의 변수로 구성된 데이터로 요약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데이터 차원 축소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n by p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n by k 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요약된 변수는 기존 변수의 선형 조합으로 생성됨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데이터의 분산을 최대한 보존하는 새로운 축을 찾고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축에 데이터를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사영시키는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ko-KR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5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8"/>
            <a:ext cx="10847587" cy="2921734"/>
            <a:chOff x="675572" y="1309779"/>
            <a:chExt cx="10847587" cy="137200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83930"/>
              <a:ext cx="10434455" cy="129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원래 데이터의 공분산 행렬</a:t>
              </a:r>
              <a:r>
                <a: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(Covariance matric) </a:t>
              </a:r>
              <a:r>
                <a:rPr lang="ko-KR" altLang="en-US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Verdana" panose="020B0604030504040204" pitchFamily="34" charset="0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28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C1F18AE-8889-4A4E-AC3C-5ED0F788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1" y="2112349"/>
            <a:ext cx="10500718" cy="42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6"/>
            <a:ext cx="10847587" cy="1378625"/>
            <a:chOff x="675572" y="1309779"/>
            <a:chExt cx="10847587" cy="647384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83930"/>
              <a:ext cx="10434455" cy="57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: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선형변환을 할 때 크기만 바뀌고 방향은 그대로인 벡터 </a:t>
              </a: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EB76D5-34B4-4415-BF62-C6B8C9B0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" y="2752010"/>
            <a:ext cx="9153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5"/>
            <a:ext cx="10847587" cy="1846457"/>
            <a:chOff x="675572" y="1309779"/>
            <a:chExt cx="10847587" cy="86707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832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공분산 행렬의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고유값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분해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SVD 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F1E49A-6F03-4360-BE1C-CC151C84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3" y="2712712"/>
            <a:ext cx="8392160" cy="37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5"/>
            <a:ext cx="10847587" cy="1846457"/>
            <a:chOff x="675572" y="1309779"/>
            <a:chExt cx="10847587" cy="86707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832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공분산 행렬의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고유값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분해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SVD 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F1E49A-6F03-4360-BE1C-CC151C84F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30"/>
          <a:stretch/>
        </p:blipFill>
        <p:spPr>
          <a:xfrm>
            <a:off x="1081973" y="2651752"/>
            <a:ext cx="8392160" cy="551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1585C2-2EF0-49C6-BDAC-5554EBA0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73" y="3169768"/>
            <a:ext cx="8392160" cy="33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1"/>
            <a:ext cx="10847587" cy="1292460"/>
            <a:chOff x="675572" y="1309779"/>
            <a:chExt cx="10847587" cy="606923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57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Principal axis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사영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(Z)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B34E740-425D-47EF-9AA2-8B4880E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0" y="2112342"/>
            <a:ext cx="10799999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5758" y="505540"/>
            <a:ext cx="818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5.7.1 Linearly Support Vector Machine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67688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Hard Margin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E829D-ABA9-4D51-9024-14F7B450D509}"/>
              </a:ext>
            </a:extLst>
          </p:cNvPr>
          <p:cNvSpPr txBox="1"/>
          <p:nvPr/>
        </p:nvSpPr>
        <p:spPr>
          <a:xfrm>
            <a:off x="6883618" y="1941095"/>
            <a:ext cx="4980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/>
              <a:t>Classfication</a:t>
            </a:r>
            <a:r>
              <a:rPr lang="en-US" altLang="ko-KR" sz="3600" dirty="0"/>
              <a:t>(</a:t>
            </a:r>
            <a:r>
              <a:rPr lang="ko-KR" altLang="en-US" sz="3600" dirty="0"/>
              <a:t>분류</a:t>
            </a:r>
            <a:r>
              <a:rPr lang="en-US" altLang="ko-KR" sz="3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N</a:t>
            </a:r>
            <a:r>
              <a:rPr lang="ko-KR" altLang="en-US" sz="2800" dirty="0"/>
              <a:t>차원 데이터 공간에서 샘플 그룹들을 구분해내는 최적의 분할선을 찾아내는 것</a:t>
            </a:r>
            <a:endParaRPr lang="en-US" altLang="ko-KR" sz="28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BF70DA-AA10-446F-B354-79F18F71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6" y="2186409"/>
            <a:ext cx="6004847" cy="42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27237" y="505540"/>
            <a:ext cx="493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5.9.1 Gradient Descent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92D341-EDC9-47D8-A8E1-BD71BE60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5" y="2043845"/>
            <a:ext cx="10459288" cy="33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0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4657" y="505540"/>
            <a:ext cx="718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5.9.2 Stochastic Gradient Descent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2C0196-2E22-490E-AF2F-DAEA749D8EB6}"/>
              </a:ext>
            </a:extLst>
          </p:cNvPr>
          <p:cNvSpPr txBox="1"/>
          <p:nvPr/>
        </p:nvSpPr>
        <p:spPr>
          <a:xfrm>
            <a:off x="650240" y="1654706"/>
            <a:ext cx="87174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데이터가 많아지면 학습시간이 길어지는 문제가 생김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Stochastic Gradient Descent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E0DE5-DBFA-466B-8D26-83C46A08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801690"/>
            <a:ext cx="5029154" cy="36313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B75CA-3154-4284-BAEA-A2E32992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48" y="2457277"/>
            <a:ext cx="5514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2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4657" y="505540"/>
            <a:ext cx="718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5.9.2 Stochastic Gradient Descent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2C0196-2E22-490E-AF2F-DAEA749D8EB6}"/>
              </a:ext>
            </a:extLst>
          </p:cNvPr>
          <p:cNvSpPr txBox="1"/>
          <p:nvPr/>
        </p:nvSpPr>
        <p:spPr>
          <a:xfrm>
            <a:off x="650240" y="1654706"/>
            <a:ext cx="1084848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</a:rPr>
              <a:t>Stochastic Gradient Descent : </a:t>
            </a:r>
            <a:r>
              <a:rPr lang="ko-KR" altLang="en-US" sz="2800" dirty="0">
                <a:latin typeface="맑은 고딕" panose="020B0503020000020004" pitchFamily="50" charset="-127"/>
              </a:rPr>
              <a:t>손실함수의 </a:t>
            </a:r>
            <a:r>
              <a:rPr lang="ko-KR" altLang="en-US" sz="2800" dirty="0" err="1">
                <a:latin typeface="맑은 고딕" panose="020B0503020000020004" pitchFamily="50" charset="-127"/>
              </a:rPr>
              <a:t>출력값이</a:t>
            </a:r>
            <a:r>
              <a:rPr lang="ko-KR" altLang="en-US" sz="2800" dirty="0">
                <a:latin typeface="맑은 고딕" panose="020B0503020000020004" pitchFamily="50" charset="-127"/>
              </a:rPr>
              <a:t> 정확하지 않음</a:t>
            </a:r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minibatch Stochastic Gradient Descent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504C47-A304-4221-8BBB-7393A2A6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2729755"/>
            <a:ext cx="6256761" cy="36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7672" y="505540"/>
            <a:ext cx="403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5.7.1 Linearly SVM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Hard Margin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544EE0-1FB1-438B-8AC4-2E19950B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9" y="2112349"/>
            <a:ext cx="4853105" cy="427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/>
              <p:nvPr/>
            </p:nvSpPr>
            <p:spPr>
              <a:xfrm>
                <a:off x="5683084" y="1989978"/>
                <a:ext cx="5840076" cy="38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분할선은 초평면의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normal vector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와 편향 상수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 의해 정의 됨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Support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vector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초평면과 거리가 가장 가까운 점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84" y="1989978"/>
                <a:ext cx="5840076" cy="3883179"/>
              </a:xfrm>
              <a:prstGeom prst="rect">
                <a:avLst/>
              </a:prstGeom>
              <a:blipFill>
                <a:blip r:embed="rId4"/>
                <a:stretch>
                  <a:fillRect l="-2088" r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42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7670" y="505540"/>
            <a:ext cx="403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5.7.1 Linearly SVM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Hard Margin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544EE0-1FB1-438B-8AC4-2E19950B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9" y="2112349"/>
            <a:ext cx="4853105" cy="427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/>
              <p:nvPr/>
            </p:nvSpPr>
            <p:spPr>
              <a:xfrm>
                <a:off x="5683084" y="1989978"/>
                <a:ext cx="5840076" cy="2282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Hard margin SVM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목적함수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argmax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 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argmin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84" y="1989978"/>
                <a:ext cx="5840076" cy="2282804"/>
              </a:xfrm>
              <a:prstGeom prst="rect">
                <a:avLst/>
              </a:prstGeom>
              <a:blipFill>
                <a:blip r:embed="rId4"/>
                <a:stretch>
                  <a:fillRect l="-2088" b="-6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2B373-F245-4E1C-B5A7-70DB7E370418}"/>
                  </a:ext>
                </a:extLst>
              </p:cNvPr>
              <p:cNvSpPr txBox="1"/>
              <p:nvPr/>
            </p:nvSpPr>
            <p:spPr>
              <a:xfrm>
                <a:off x="953802" y="4947920"/>
                <a:ext cx="193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2B373-F245-4E1C-B5A7-70DB7E3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02" y="4947920"/>
                <a:ext cx="1930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8B4A19-4BA0-40E9-BEED-65D5BBCBD497}"/>
                  </a:ext>
                </a:extLst>
              </p:cNvPr>
              <p:cNvSpPr txBox="1"/>
              <p:nvPr/>
            </p:nvSpPr>
            <p:spPr>
              <a:xfrm>
                <a:off x="2593209" y="2809009"/>
                <a:ext cx="193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8B4A19-4BA0-40E9-BEED-65D5BBCB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09" y="2809009"/>
                <a:ext cx="1930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5CA4A-2356-41A5-8BF8-D3A33C66363D}"/>
                  </a:ext>
                </a:extLst>
              </p:cNvPr>
              <p:cNvSpPr txBox="1"/>
              <p:nvPr/>
            </p:nvSpPr>
            <p:spPr>
              <a:xfrm>
                <a:off x="1350528" y="3887170"/>
                <a:ext cx="193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5CA4A-2356-41A5-8BF8-D3A33C663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28" y="3887170"/>
                <a:ext cx="1930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2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7670" y="505540"/>
            <a:ext cx="403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5.7.1 Linearly SVM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F04D6-FE32-40EE-968D-84203B340159}"/>
              </a:ext>
            </a:extLst>
          </p:cNvPr>
          <p:cNvSpPr txBox="1"/>
          <p:nvPr/>
        </p:nvSpPr>
        <p:spPr>
          <a:xfrm>
            <a:off x="878772" y="1403520"/>
            <a:ext cx="1043445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Soft Margin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1AEE698-0728-476D-8975-0519B702F075}"/>
              </a:ext>
            </a:extLst>
          </p:cNvPr>
          <p:cNvSpPr/>
          <p:nvPr/>
        </p:nvSpPr>
        <p:spPr>
          <a:xfrm>
            <a:off x="8373979" y="2701376"/>
            <a:ext cx="417095" cy="6801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E68352-C877-4BD1-ACF2-F332D19E113E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8582527" y="3381574"/>
            <a:ext cx="0" cy="45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1F0650-50F6-40FE-82B3-97D0D1359942}"/>
              </a:ext>
            </a:extLst>
          </p:cNvPr>
          <p:cNvCxnSpPr/>
          <p:nvPr/>
        </p:nvCxnSpPr>
        <p:spPr>
          <a:xfrm>
            <a:off x="2438400" y="3789680"/>
            <a:ext cx="496602" cy="822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B6C5AD-A213-4A3D-9ACC-E7146C9E9CA0}"/>
              </a:ext>
            </a:extLst>
          </p:cNvPr>
          <p:cNvCxnSpPr>
            <a:cxnSpLocks/>
          </p:cNvCxnSpPr>
          <p:nvPr/>
        </p:nvCxnSpPr>
        <p:spPr>
          <a:xfrm>
            <a:off x="2270141" y="2558614"/>
            <a:ext cx="1113139" cy="1810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86B872-0A1E-4611-B3DE-15101B55296E}"/>
              </a:ext>
            </a:extLst>
          </p:cNvPr>
          <p:cNvCxnSpPr>
            <a:cxnSpLocks/>
          </p:cNvCxnSpPr>
          <p:nvPr/>
        </p:nvCxnSpPr>
        <p:spPr>
          <a:xfrm>
            <a:off x="3806059" y="3669431"/>
            <a:ext cx="125861" cy="2421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11BA65-9A0D-4998-9C30-29044C494F8F}"/>
                  </a:ext>
                </a:extLst>
              </p:cNvPr>
              <p:cNvSpPr txBox="1"/>
              <p:nvPr/>
            </p:nvSpPr>
            <p:spPr>
              <a:xfrm>
                <a:off x="2185459" y="4201160"/>
                <a:ext cx="64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11BA65-9A0D-4998-9C30-29044C49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59" y="4201160"/>
                <a:ext cx="640622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C30064-3D81-4883-9184-D9862396CDF9}"/>
                  </a:ext>
                </a:extLst>
              </p:cNvPr>
              <p:cNvSpPr txBox="1"/>
              <p:nvPr/>
            </p:nvSpPr>
            <p:spPr>
              <a:xfrm>
                <a:off x="2954048" y="3542268"/>
                <a:ext cx="64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C30064-3D81-4883-9184-D9862396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48" y="3542268"/>
                <a:ext cx="64062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E5E5B8-0177-4F31-8F9A-B2E18BF572CF}"/>
                  </a:ext>
                </a:extLst>
              </p:cNvPr>
              <p:cNvSpPr txBox="1"/>
              <p:nvPr/>
            </p:nvSpPr>
            <p:spPr>
              <a:xfrm>
                <a:off x="3868989" y="3655814"/>
                <a:ext cx="64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E5E5B8-0177-4F31-8F9A-B2E18BF5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89" y="3655814"/>
                <a:ext cx="64062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6A3F0200-2CC1-45B8-A657-722B8C3B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76" y="2291202"/>
            <a:ext cx="5314026" cy="3819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E956B9-264B-430F-AD07-85B90A6CB358}"/>
              </a:ext>
            </a:extLst>
          </p:cNvPr>
          <p:cNvSpPr txBox="1"/>
          <p:nvPr/>
        </p:nvSpPr>
        <p:spPr>
          <a:xfrm>
            <a:off x="5270367" y="4080911"/>
            <a:ext cx="6624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</a:t>
            </a:r>
            <a:r>
              <a:rPr lang="ko-KR" altLang="en-US" sz="2400" dirty="0"/>
              <a:t>가 크면 </a:t>
            </a:r>
            <a:r>
              <a:rPr lang="en-US" altLang="ko-KR" sz="2400" dirty="0"/>
              <a:t>Training error</a:t>
            </a:r>
            <a:r>
              <a:rPr lang="ko-KR" altLang="en-US" sz="2400" dirty="0"/>
              <a:t>를 많이 허용하지 않음</a:t>
            </a:r>
            <a:endParaRPr lang="en-US" altLang="ko-KR" sz="2400" dirty="0"/>
          </a:p>
          <a:p>
            <a:pPr algn="ctr"/>
            <a:r>
              <a:rPr lang="en-US" altLang="ko-KR" sz="2400" dirty="0"/>
              <a:t>= overfit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</a:t>
            </a:r>
            <a:r>
              <a:rPr lang="ko-KR" altLang="en-US" sz="2400" dirty="0"/>
              <a:t>가 작으면 </a:t>
            </a:r>
            <a:r>
              <a:rPr lang="en-US" altLang="ko-KR" sz="2400" dirty="0"/>
              <a:t>Training error</a:t>
            </a:r>
            <a:r>
              <a:rPr lang="ko-KR" altLang="en-US" sz="2400" dirty="0"/>
              <a:t>를 많이 허용함</a:t>
            </a:r>
            <a:endParaRPr lang="en-US" altLang="ko-KR" sz="2400" dirty="0"/>
          </a:p>
          <a:p>
            <a:pPr algn="ctr"/>
            <a:r>
              <a:rPr lang="en-US" altLang="ko-KR" sz="2400" dirty="0"/>
              <a:t>= underfit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/>
              <p:nvPr/>
            </p:nvSpPr>
            <p:spPr>
              <a:xfrm>
                <a:off x="5683084" y="1989978"/>
                <a:ext cx="5840076" cy="131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Soft margin SVM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목적함수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argmin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+ C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p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𝜉</m:t>
                        </m:r>
                      </m:e>
                    </m:nary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DDAE0-9DFC-4729-865E-702EED91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84" y="1989978"/>
                <a:ext cx="5840076" cy="1313052"/>
              </a:xfrm>
              <a:prstGeom prst="rect">
                <a:avLst/>
              </a:prstGeom>
              <a:blipFill>
                <a:blip r:embed="rId7"/>
                <a:stretch>
                  <a:fillRect l="-2088" b="-10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6427" y="505540"/>
            <a:ext cx="8479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Nonlinear SVM – </a:t>
            </a:r>
            <a:r>
              <a:rPr lang="en-US" altLang="ko-KR" sz="36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Kernal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trick 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  <a:endParaRPr lang="en-US" altLang="ko-KR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289E654-567A-4446-813A-625A0E22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/>
          <a:stretch/>
        </p:blipFill>
        <p:spPr>
          <a:xfrm>
            <a:off x="1856427" y="1636477"/>
            <a:ext cx="8372406" cy="3457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B2053-70B5-483A-8E73-E50F8789D9C1}"/>
                  </a:ext>
                </a:extLst>
              </p:cNvPr>
              <p:cNvSpPr txBox="1"/>
              <p:nvPr/>
            </p:nvSpPr>
            <p:spPr>
              <a:xfrm>
                <a:off x="6644640" y="5403266"/>
                <a:ext cx="340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feature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space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B2053-70B5-483A-8E73-E50F8789D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5403266"/>
                <a:ext cx="3403600" cy="523220"/>
              </a:xfrm>
              <a:prstGeom prst="rect">
                <a:avLst/>
              </a:prstGeom>
              <a:blipFill>
                <a:blip r:embed="rId3"/>
                <a:stretch>
                  <a:fillRect l="-3584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8CE0D-ECA4-4D09-B781-58E7B6A9D6A5}"/>
                  </a:ext>
                </a:extLst>
              </p:cNvPr>
              <p:cNvSpPr txBox="1"/>
              <p:nvPr/>
            </p:nvSpPr>
            <p:spPr>
              <a:xfrm>
                <a:off x="2413079" y="5403266"/>
                <a:ext cx="340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Input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space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8CE0D-ECA4-4D09-B781-58E7B6A9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79" y="5403266"/>
                <a:ext cx="3403600" cy="523220"/>
              </a:xfrm>
              <a:prstGeom prst="rect">
                <a:avLst/>
              </a:prstGeom>
              <a:blipFill>
                <a:blip r:embed="rId4"/>
                <a:stretch>
                  <a:fillRect l="-3763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ED0FEB9-BE0E-47BD-AF61-CF6E4F2D934F}"/>
              </a:ext>
            </a:extLst>
          </p:cNvPr>
          <p:cNvSpPr txBox="1"/>
          <p:nvPr/>
        </p:nvSpPr>
        <p:spPr>
          <a:xfrm>
            <a:off x="5462759" y="3582965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q&gt;&gt;p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23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3256" y="505540"/>
            <a:ext cx="4485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Nonlinear SVM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2761F-C216-41F2-837D-1A8E71067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1" b="15686"/>
          <a:stretch/>
        </p:blipFill>
        <p:spPr>
          <a:xfrm>
            <a:off x="4106439" y="1365232"/>
            <a:ext cx="3787393" cy="29152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8369DC-A2FC-4496-8D61-191A38A68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0" t="46467"/>
          <a:stretch/>
        </p:blipFill>
        <p:spPr>
          <a:xfrm>
            <a:off x="1936956" y="4079745"/>
            <a:ext cx="8372406" cy="23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9092" y="505540"/>
            <a:ext cx="445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5.7.2 kernel function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501B7-40D3-4E82-B5EA-24374882B40B}"/>
                  </a:ext>
                </a:extLst>
              </p:cNvPr>
              <p:cNvSpPr txBox="1"/>
              <p:nvPr/>
            </p:nvSpPr>
            <p:spPr>
              <a:xfrm>
                <a:off x="965200" y="1656080"/>
                <a:ext cx="10190480" cy="13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800" dirty="0"/>
                  <a:t> 이용해서 직접 데이터를 변환할 필요없이 </a:t>
                </a:r>
                <a:r>
                  <a:rPr lang="en-US" altLang="ko-KR" sz="2800" dirty="0"/>
                  <a:t>inner product</a:t>
                </a:r>
                <a:r>
                  <a:rPr lang="ko-KR" altLang="en-US" sz="2800" dirty="0"/>
                  <a:t>에 해당되는 </a:t>
                </a:r>
                <a:r>
                  <a:rPr lang="en-US" altLang="ko-KR" sz="2800" dirty="0"/>
                  <a:t>&lt;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sz="2800" dirty="0"/>
                  <a:t>(xi),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sz="2800" dirty="0"/>
                  <a:t>(</a:t>
                </a:r>
                <a:r>
                  <a:rPr lang="en-US" altLang="ko-KR" sz="2800" dirty="0" err="1"/>
                  <a:t>xj</a:t>
                </a:r>
                <a:r>
                  <a:rPr lang="en-US" altLang="ko-KR" sz="2800" dirty="0"/>
                  <a:t>)&gt;</a:t>
                </a:r>
                <a:r>
                  <a:rPr lang="ko-KR" altLang="en-US" sz="2800" dirty="0"/>
                  <a:t>를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정의해서 단순화한 것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501B7-40D3-4E82-B5EA-24374882B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656080"/>
                <a:ext cx="10190480" cy="1306383"/>
              </a:xfrm>
              <a:prstGeom prst="rect">
                <a:avLst/>
              </a:prstGeom>
              <a:blipFill>
                <a:blip r:embed="rId2"/>
                <a:stretch>
                  <a:fillRect l="-1196" r="-658" b="-12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88C686A-F95C-4121-8C67-32918D9D1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0" t="46467"/>
          <a:stretch/>
        </p:blipFill>
        <p:spPr>
          <a:xfrm>
            <a:off x="965200" y="3070463"/>
            <a:ext cx="8372406" cy="2386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9AECA4-F6D6-4B83-BE07-21274E3097B9}"/>
              </a:ext>
            </a:extLst>
          </p:cNvPr>
          <p:cNvSpPr txBox="1"/>
          <p:nvPr/>
        </p:nvSpPr>
        <p:spPr>
          <a:xfrm>
            <a:off x="3068320" y="5521285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= K( xi, </a:t>
            </a:r>
            <a:r>
              <a:rPr lang="en-US" altLang="ko-KR" sz="2800" b="1" dirty="0" err="1">
                <a:solidFill>
                  <a:srgbClr val="FF0000"/>
                </a:solidFill>
              </a:rPr>
              <a:t>xj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148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792</Words>
  <Application>Microsoft Office PowerPoint</Application>
  <PresentationFormat>와이드스크린</PresentationFormat>
  <Paragraphs>140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야놀자 야체 B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36</cp:revision>
  <dcterms:created xsi:type="dcterms:W3CDTF">2020-01-17T04:26:26Z</dcterms:created>
  <dcterms:modified xsi:type="dcterms:W3CDTF">2020-06-25T04:52:08Z</dcterms:modified>
</cp:coreProperties>
</file>