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300" r:id="rId4"/>
    <p:sldId id="264" r:id="rId5"/>
    <p:sldId id="280" r:id="rId6"/>
    <p:sldId id="281" r:id="rId7"/>
    <p:sldId id="282" r:id="rId8"/>
    <p:sldId id="301" r:id="rId9"/>
    <p:sldId id="266" r:id="rId10"/>
    <p:sldId id="302" r:id="rId11"/>
    <p:sldId id="269" r:id="rId12"/>
    <p:sldId id="303" r:id="rId13"/>
    <p:sldId id="304" r:id="rId14"/>
    <p:sldId id="305" r:id="rId15"/>
    <p:sldId id="270" r:id="rId16"/>
    <p:sldId id="286" r:id="rId17"/>
    <p:sldId id="306" r:id="rId18"/>
    <p:sldId id="307" r:id="rId19"/>
    <p:sldId id="308" r:id="rId20"/>
    <p:sldId id="309" r:id="rId21"/>
    <p:sldId id="31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AB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3767" autoAdjust="0"/>
  </p:normalViewPr>
  <p:slideViewPr>
    <p:cSldViewPr snapToGrid="0">
      <p:cViewPr varScale="1">
        <p:scale>
          <a:sx n="63" d="100"/>
          <a:sy n="63" d="100"/>
        </p:scale>
        <p:origin x="10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699CC-E80F-4EF8-B0B2-6E1B89D6E74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E0F58-9A4D-43E3-8959-3E9FAE69E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1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1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21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9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23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6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Cross entropy : </a:t>
            </a:r>
            <a:r>
              <a:rPr lang="ko-KR" altLang="en-US" dirty="0"/>
              <a:t>실제분포 </a:t>
            </a:r>
            <a:r>
              <a:rPr lang="en-US" altLang="ko-KR" dirty="0"/>
              <a:t>p</a:t>
            </a:r>
            <a:r>
              <a:rPr lang="ko-KR" altLang="en-US" dirty="0"/>
              <a:t>에 대해서 예측분포 </a:t>
            </a:r>
            <a:r>
              <a:rPr lang="en-US" altLang="ko-KR" dirty="0"/>
              <a:t>q</a:t>
            </a:r>
            <a:r>
              <a:rPr lang="ko-KR" altLang="en-US" dirty="0"/>
              <a:t>의 중요도를 반영한 </a:t>
            </a:r>
            <a:r>
              <a:rPr lang="ko-KR" altLang="en-US" dirty="0" err="1"/>
              <a:t>기대값</a:t>
            </a:r>
            <a:endParaRPr lang="en-US" altLang="ko-KR" dirty="0"/>
          </a:p>
          <a:p>
            <a:r>
              <a:rPr lang="ko-KR" altLang="en-US" dirty="0"/>
              <a:t>실제분포 </a:t>
            </a:r>
            <a:r>
              <a:rPr lang="en-US" altLang="ko-KR" dirty="0"/>
              <a:t>p</a:t>
            </a:r>
            <a:r>
              <a:rPr lang="ko-KR" altLang="en-US" dirty="0"/>
              <a:t>를 예측한 예측분포 </a:t>
            </a:r>
            <a:r>
              <a:rPr lang="en-US" altLang="ko-KR" dirty="0"/>
              <a:t>q</a:t>
            </a:r>
            <a:r>
              <a:rPr lang="ko-KR" altLang="en-US" dirty="0"/>
              <a:t>의 값이 낮으면 예측분포 </a:t>
            </a:r>
            <a:r>
              <a:rPr lang="en-US" altLang="ko-KR" dirty="0"/>
              <a:t>q</a:t>
            </a:r>
            <a:r>
              <a:rPr lang="ko-KR" altLang="en-US" dirty="0"/>
              <a:t>의 유용성인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1/q</a:t>
            </a:r>
            <a:r>
              <a:rPr lang="ko-KR" altLang="en-US" dirty="0"/>
              <a:t>는 커짐</a:t>
            </a:r>
            <a:endParaRPr lang="en-US" altLang="ko-KR" dirty="0"/>
          </a:p>
          <a:p>
            <a:r>
              <a:rPr lang="en-US" altLang="ko-KR" dirty="0"/>
              <a:t>Kl : </a:t>
            </a:r>
            <a:r>
              <a:rPr lang="ko-KR" altLang="en-US" dirty="0"/>
              <a:t>이상적인 분포에 대해 그 분포를 근사하여 다른 분포를 사용해 샘플링 한다면 발생할 수 있는 정보 엔트로피 차이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4820" y="1983546"/>
            <a:ext cx="107098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Deep feedforward Network</a:t>
            </a: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760355" y="4156005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26"/>
          <p:cNvGrpSpPr>
            <a:grpSpLocks noChangeAspect="1"/>
          </p:cNvGrpSpPr>
          <p:nvPr/>
        </p:nvGrpSpPr>
        <p:grpSpPr bwMode="auto">
          <a:xfrm>
            <a:off x="4303681" y="4106524"/>
            <a:ext cx="860010" cy="981734"/>
            <a:chOff x="3722" y="2941"/>
            <a:chExt cx="650" cy="742"/>
          </a:xfrm>
        </p:grpSpPr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722" y="3095"/>
              <a:ext cx="326" cy="580"/>
            </a:xfrm>
            <a:custGeom>
              <a:avLst/>
              <a:gdLst>
                <a:gd name="T0" fmla="*/ 1303 w 1303"/>
                <a:gd name="T1" fmla="*/ 7 h 2317"/>
                <a:gd name="T2" fmla="*/ 1303 w 1303"/>
                <a:gd name="T3" fmla="*/ 2306 h 2317"/>
                <a:gd name="T4" fmla="*/ 1262 w 1303"/>
                <a:gd name="T5" fmla="*/ 2309 h 2317"/>
                <a:gd name="T6" fmla="*/ 1003 w 1303"/>
                <a:gd name="T7" fmla="*/ 2317 h 2317"/>
                <a:gd name="T8" fmla="*/ 833 w 1303"/>
                <a:gd name="T9" fmla="*/ 2311 h 2317"/>
                <a:gd name="T10" fmla="*/ 712 w 1303"/>
                <a:gd name="T11" fmla="*/ 2301 h 2317"/>
                <a:gd name="T12" fmla="*/ 591 w 1303"/>
                <a:gd name="T13" fmla="*/ 2284 h 2317"/>
                <a:gd name="T14" fmla="*/ 470 w 1303"/>
                <a:gd name="T15" fmla="*/ 2259 h 2317"/>
                <a:gd name="T16" fmla="*/ 356 w 1303"/>
                <a:gd name="T17" fmla="*/ 2224 h 2317"/>
                <a:gd name="T18" fmla="*/ 251 w 1303"/>
                <a:gd name="T19" fmla="*/ 2179 h 2317"/>
                <a:gd name="T20" fmla="*/ 181 w 1303"/>
                <a:gd name="T21" fmla="*/ 2137 h 2317"/>
                <a:gd name="T22" fmla="*/ 139 w 1303"/>
                <a:gd name="T23" fmla="*/ 2104 h 2317"/>
                <a:gd name="T24" fmla="*/ 102 w 1303"/>
                <a:gd name="T25" fmla="*/ 2069 h 2317"/>
                <a:gd name="T26" fmla="*/ 70 w 1303"/>
                <a:gd name="T27" fmla="*/ 2030 h 2317"/>
                <a:gd name="T28" fmla="*/ 43 w 1303"/>
                <a:gd name="T29" fmla="*/ 1987 h 2317"/>
                <a:gd name="T30" fmla="*/ 23 w 1303"/>
                <a:gd name="T31" fmla="*/ 1941 h 2317"/>
                <a:gd name="T32" fmla="*/ 8 w 1303"/>
                <a:gd name="T33" fmla="*/ 1889 h 2317"/>
                <a:gd name="T34" fmla="*/ 1 w 1303"/>
                <a:gd name="T35" fmla="*/ 1834 h 2317"/>
                <a:gd name="T36" fmla="*/ 0 w 1303"/>
                <a:gd name="T37" fmla="*/ 1805 h 2317"/>
                <a:gd name="T38" fmla="*/ 11 w 1303"/>
                <a:gd name="T39" fmla="*/ 1806 h 2317"/>
                <a:gd name="T40" fmla="*/ 79 w 1303"/>
                <a:gd name="T41" fmla="*/ 1806 h 2317"/>
                <a:gd name="T42" fmla="*/ 137 w 1303"/>
                <a:gd name="T43" fmla="*/ 1798 h 2317"/>
                <a:gd name="T44" fmla="*/ 195 w 1303"/>
                <a:gd name="T45" fmla="*/ 1779 h 2317"/>
                <a:gd name="T46" fmla="*/ 234 w 1303"/>
                <a:gd name="T47" fmla="*/ 1754 h 2317"/>
                <a:gd name="T48" fmla="*/ 256 w 1303"/>
                <a:gd name="T49" fmla="*/ 1732 h 2317"/>
                <a:gd name="T50" fmla="*/ 273 w 1303"/>
                <a:gd name="T51" fmla="*/ 1705 h 2317"/>
                <a:gd name="T52" fmla="*/ 284 w 1303"/>
                <a:gd name="T53" fmla="*/ 1670 h 2317"/>
                <a:gd name="T54" fmla="*/ 288 w 1303"/>
                <a:gd name="T55" fmla="*/ 1630 h 2317"/>
                <a:gd name="T56" fmla="*/ 284 w 1303"/>
                <a:gd name="T57" fmla="*/ 1583 h 2317"/>
                <a:gd name="T58" fmla="*/ 279 w 1303"/>
                <a:gd name="T59" fmla="*/ 1556 h 2317"/>
                <a:gd name="T60" fmla="*/ 262 w 1303"/>
                <a:gd name="T61" fmla="*/ 1485 h 2317"/>
                <a:gd name="T62" fmla="*/ 241 w 1303"/>
                <a:gd name="T63" fmla="*/ 1328 h 2317"/>
                <a:gd name="T64" fmla="*/ 229 w 1303"/>
                <a:gd name="T65" fmla="*/ 1158 h 2317"/>
                <a:gd name="T66" fmla="*/ 227 w 1303"/>
                <a:gd name="T67" fmla="*/ 981 h 2317"/>
                <a:gd name="T68" fmla="*/ 236 w 1303"/>
                <a:gd name="T69" fmla="*/ 714 h 2317"/>
                <a:gd name="T70" fmla="*/ 262 w 1303"/>
                <a:gd name="T71" fmla="*/ 390 h 2317"/>
                <a:gd name="T72" fmla="*/ 279 w 1303"/>
                <a:gd name="T73" fmla="*/ 258 h 2317"/>
                <a:gd name="T74" fmla="*/ 281 w 1303"/>
                <a:gd name="T75" fmla="*/ 243 h 2317"/>
                <a:gd name="T76" fmla="*/ 289 w 1303"/>
                <a:gd name="T77" fmla="*/ 214 h 2317"/>
                <a:gd name="T78" fmla="*/ 312 w 1303"/>
                <a:gd name="T79" fmla="*/ 177 h 2317"/>
                <a:gd name="T80" fmla="*/ 358 w 1303"/>
                <a:gd name="T81" fmla="*/ 132 h 2317"/>
                <a:gd name="T82" fmla="*/ 420 w 1303"/>
                <a:gd name="T83" fmla="*/ 96 h 2317"/>
                <a:gd name="T84" fmla="*/ 493 w 1303"/>
                <a:gd name="T85" fmla="*/ 67 h 2317"/>
                <a:gd name="T86" fmla="*/ 575 w 1303"/>
                <a:gd name="T87" fmla="*/ 44 h 2317"/>
                <a:gd name="T88" fmla="*/ 711 w 1303"/>
                <a:gd name="T89" fmla="*/ 19 h 2317"/>
                <a:gd name="T90" fmla="*/ 899 w 1303"/>
                <a:gd name="T91" fmla="*/ 3 h 2317"/>
                <a:gd name="T92" fmla="*/ 1075 w 1303"/>
                <a:gd name="T93" fmla="*/ 0 h 2317"/>
                <a:gd name="T94" fmla="*/ 1271 w 1303"/>
                <a:gd name="T95" fmla="*/ 5 h 2317"/>
                <a:gd name="T96" fmla="*/ 1303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047" y="3095"/>
              <a:ext cx="325" cy="580"/>
            </a:xfrm>
            <a:custGeom>
              <a:avLst/>
              <a:gdLst>
                <a:gd name="T0" fmla="*/ 0 w 1303"/>
                <a:gd name="T1" fmla="*/ 7 h 2317"/>
                <a:gd name="T2" fmla="*/ 0 w 1303"/>
                <a:gd name="T3" fmla="*/ 2306 h 2317"/>
                <a:gd name="T4" fmla="*/ 41 w 1303"/>
                <a:gd name="T5" fmla="*/ 2309 h 2317"/>
                <a:gd name="T6" fmla="*/ 300 w 1303"/>
                <a:gd name="T7" fmla="*/ 2317 h 2317"/>
                <a:gd name="T8" fmla="*/ 470 w 1303"/>
                <a:gd name="T9" fmla="*/ 2311 h 2317"/>
                <a:gd name="T10" fmla="*/ 591 w 1303"/>
                <a:gd name="T11" fmla="*/ 2301 h 2317"/>
                <a:gd name="T12" fmla="*/ 712 w 1303"/>
                <a:gd name="T13" fmla="*/ 2284 h 2317"/>
                <a:gd name="T14" fmla="*/ 833 w 1303"/>
                <a:gd name="T15" fmla="*/ 2259 h 2317"/>
                <a:gd name="T16" fmla="*/ 948 w 1303"/>
                <a:gd name="T17" fmla="*/ 2224 h 2317"/>
                <a:gd name="T18" fmla="*/ 1052 w 1303"/>
                <a:gd name="T19" fmla="*/ 2179 h 2317"/>
                <a:gd name="T20" fmla="*/ 1122 w 1303"/>
                <a:gd name="T21" fmla="*/ 2137 h 2317"/>
                <a:gd name="T22" fmla="*/ 1164 w 1303"/>
                <a:gd name="T23" fmla="*/ 2104 h 2317"/>
                <a:gd name="T24" fmla="*/ 1201 w 1303"/>
                <a:gd name="T25" fmla="*/ 2069 h 2317"/>
                <a:gd name="T26" fmla="*/ 1233 w 1303"/>
                <a:gd name="T27" fmla="*/ 2030 h 2317"/>
                <a:gd name="T28" fmla="*/ 1260 w 1303"/>
                <a:gd name="T29" fmla="*/ 1987 h 2317"/>
                <a:gd name="T30" fmla="*/ 1280 w 1303"/>
                <a:gd name="T31" fmla="*/ 1941 h 2317"/>
                <a:gd name="T32" fmla="*/ 1295 w 1303"/>
                <a:gd name="T33" fmla="*/ 1889 h 2317"/>
                <a:gd name="T34" fmla="*/ 1303 w 1303"/>
                <a:gd name="T35" fmla="*/ 1834 h 2317"/>
                <a:gd name="T36" fmla="*/ 1303 w 1303"/>
                <a:gd name="T37" fmla="*/ 1805 h 2317"/>
                <a:gd name="T38" fmla="*/ 1292 w 1303"/>
                <a:gd name="T39" fmla="*/ 1806 h 2317"/>
                <a:gd name="T40" fmla="*/ 1224 w 1303"/>
                <a:gd name="T41" fmla="*/ 1806 h 2317"/>
                <a:gd name="T42" fmla="*/ 1167 w 1303"/>
                <a:gd name="T43" fmla="*/ 1798 h 2317"/>
                <a:gd name="T44" fmla="*/ 1108 w 1303"/>
                <a:gd name="T45" fmla="*/ 1779 h 2317"/>
                <a:gd name="T46" fmla="*/ 1068 w 1303"/>
                <a:gd name="T47" fmla="*/ 1754 h 2317"/>
                <a:gd name="T48" fmla="*/ 1047 w 1303"/>
                <a:gd name="T49" fmla="*/ 1732 h 2317"/>
                <a:gd name="T50" fmla="*/ 1030 w 1303"/>
                <a:gd name="T51" fmla="*/ 1705 h 2317"/>
                <a:gd name="T52" fmla="*/ 1019 w 1303"/>
                <a:gd name="T53" fmla="*/ 1670 h 2317"/>
                <a:gd name="T54" fmla="*/ 1015 w 1303"/>
                <a:gd name="T55" fmla="*/ 1630 h 2317"/>
                <a:gd name="T56" fmla="*/ 1019 w 1303"/>
                <a:gd name="T57" fmla="*/ 1583 h 2317"/>
                <a:gd name="T58" fmla="*/ 1024 w 1303"/>
                <a:gd name="T59" fmla="*/ 1556 h 2317"/>
                <a:gd name="T60" fmla="*/ 1040 w 1303"/>
                <a:gd name="T61" fmla="*/ 1485 h 2317"/>
                <a:gd name="T62" fmla="*/ 1062 w 1303"/>
                <a:gd name="T63" fmla="*/ 1328 h 2317"/>
                <a:gd name="T64" fmla="*/ 1074 w 1303"/>
                <a:gd name="T65" fmla="*/ 1158 h 2317"/>
                <a:gd name="T66" fmla="*/ 1076 w 1303"/>
                <a:gd name="T67" fmla="*/ 981 h 2317"/>
                <a:gd name="T68" fmla="*/ 1067 w 1303"/>
                <a:gd name="T69" fmla="*/ 714 h 2317"/>
                <a:gd name="T70" fmla="*/ 1040 w 1303"/>
                <a:gd name="T71" fmla="*/ 390 h 2317"/>
                <a:gd name="T72" fmla="*/ 1024 w 1303"/>
                <a:gd name="T73" fmla="*/ 258 h 2317"/>
                <a:gd name="T74" fmla="*/ 1022 w 1303"/>
                <a:gd name="T75" fmla="*/ 243 h 2317"/>
                <a:gd name="T76" fmla="*/ 1014 w 1303"/>
                <a:gd name="T77" fmla="*/ 214 h 2317"/>
                <a:gd name="T78" fmla="*/ 991 w 1303"/>
                <a:gd name="T79" fmla="*/ 177 h 2317"/>
                <a:gd name="T80" fmla="*/ 945 w 1303"/>
                <a:gd name="T81" fmla="*/ 132 h 2317"/>
                <a:gd name="T82" fmla="*/ 883 w 1303"/>
                <a:gd name="T83" fmla="*/ 96 h 2317"/>
                <a:gd name="T84" fmla="*/ 810 w 1303"/>
                <a:gd name="T85" fmla="*/ 67 h 2317"/>
                <a:gd name="T86" fmla="*/ 727 w 1303"/>
                <a:gd name="T87" fmla="*/ 44 h 2317"/>
                <a:gd name="T88" fmla="*/ 592 w 1303"/>
                <a:gd name="T89" fmla="*/ 19 h 2317"/>
                <a:gd name="T90" fmla="*/ 404 w 1303"/>
                <a:gd name="T91" fmla="*/ 3 h 2317"/>
                <a:gd name="T92" fmla="*/ 228 w 1303"/>
                <a:gd name="T93" fmla="*/ 0 h 2317"/>
                <a:gd name="T94" fmla="*/ 32 w 1303"/>
                <a:gd name="T95" fmla="*/ 5 h 2317"/>
                <a:gd name="T96" fmla="*/ 0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053" y="3502"/>
              <a:ext cx="133" cy="84"/>
            </a:xfrm>
            <a:custGeom>
              <a:avLst/>
              <a:gdLst>
                <a:gd name="T0" fmla="*/ 0 w 532"/>
                <a:gd name="T1" fmla="*/ 335 h 335"/>
                <a:gd name="T2" fmla="*/ 0 w 532"/>
                <a:gd name="T3" fmla="*/ 0 h 335"/>
                <a:gd name="T4" fmla="*/ 17 w 532"/>
                <a:gd name="T5" fmla="*/ 0 h 335"/>
                <a:gd name="T6" fmla="*/ 123 w 532"/>
                <a:gd name="T7" fmla="*/ 7 h 335"/>
                <a:gd name="T8" fmla="*/ 216 w 532"/>
                <a:gd name="T9" fmla="*/ 21 h 335"/>
                <a:gd name="T10" fmla="*/ 315 w 532"/>
                <a:gd name="T11" fmla="*/ 48 h 335"/>
                <a:gd name="T12" fmla="*/ 386 w 532"/>
                <a:gd name="T13" fmla="*/ 80 h 335"/>
                <a:gd name="T14" fmla="*/ 429 w 532"/>
                <a:gd name="T15" fmla="*/ 107 h 335"/>
                <a:gd name="T16" fmla="*/ 466 w 532"/>
                <a:gd name="T17" fmla="*/ 140 h 335"/>
                <a:gd name="T18" fmla="*/ 497 w 532"/>
                <a:gd name="T19" fmla="*/ 179 h 335"/>
                <a:gd name="T20" fmla="*/ 519 w 532"/>
                <a:gd name="T21" fmla="*/ 224 h 335"/>
                <a:gd name="T22" fmla="*/ 531 w 532"/>
                <a:gd name="T23" fmla="*/ 277 h 335"/>
                <a:gd name="T24" fmla="*/ 532 w 532"/>
                <a:gd name="T25" fmla="*/ 306 h 335"/>
                <a:gd name="T26" fmla="*/ 0 w 532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2" h="335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909" y="3502"/>
              <a:ext cx="133" cy="84"/>
            </a:xfrm>
            <a:custGeom>
              <a:avLst/>
              <a:gdLst>
                <a:gd name="T0" fmla="*/ 530 w 530"/>
                <a:gd name="T1" fmla="*/ 335 h 335"/>
                <a:gd name="T2" fmla="*/ 530 w 530"/>
                <a:gd name="T3" fmla="*/ 0 h 335"/>
                <a:gd name="T4" fmla="*/ 513 w 530"/>
                <a:gd name="T5" fmla="*/ 0 h 335"/>
                <a:gd name="T6" fmla="*/ 407 w 530"/>
                <a:gd name="T7" fmla="*/ 7 h 335"/>
                <a:gd name="T8" fmla="*/ 314 w 530"/>
                <a:gd name="T9" fmla="*/ 21 h 335"/>
                <a:gd name="T10" fmla="*/ 215 w 530"/>
                <a:gd name="T11" fmla="*/ 48 h 335"/>
                <a:gd name="T12" fmla="*/ 144 w 530"/>
                <a:gd name="T13" fmla="*/ 80 h 335"/>
                <a:gd name="T14" fmla="*/ 101 w 530"/>
                <a:gd name="T15" fmla="*/ 107 h 335"/>
                <a:gd name="T16" fmla="*/ 64 w 530"/>
                <a:gd name="T17" fmla="*/ 140 h 335"/>
                <a:gd name="T18" fmla="*/ 34 w 530"/>
                <a:gd name="T19" fmla="*/ 179 h 335"/>
                <a:gd name="T20" fmla="*/ 12 w 530"/>
                <a:gd name="T21" fmla="*/ 224 h 335"/>
                <a:gd name="T22" fmla="*/ 1 w 530"/>
                <a:gd name="T23" fmla="*/ 277 h 335"/>
                <a:gd name="T24" fmla="*/ 0 w 530"/>
                <a:gd name="T25" fmla="*/ 306 h 335"/>
                <a:gd name="T26" fmla="*/ 530 w 530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335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995" y="3502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995" y="3502"/>
              <a:ext cx="105" cy="37"/>
            </a:xfrm>
            <a:custGeom>
              <a:avLst/>
              <a:gdLst>
                <a:gd name="T0" fmla="*/ 0 w 421"/>
                <a:gd name="T1" fmla="*/ 56 h 147"/>
                <a:gd name="T2" fmla="*/ 5 w 421"/>
                <a:gd name="T3" fmla="*/ 59 h 147"/>
                <a:gd name="T4" fmla="*/ 66 w 421"/>
                <a:gd name="T5" fmla="*/ 91 h 147"/>
                <a:gd name="T6" fmla="*/ 148 w 421"/>
                <a:gd name="T7" fmla="*/ 119 h 147"/>
                <a:gd name="T8" fmla="*/ 215 w 421"/>
                <a:gd name="T9" fmla="*/ 135 h 147"/>
                <a:gd name="T10" fmla="*/ 291 w 421"/>
                <a:gd name="T11" fmla="*/ 146 h 147"/>
                <a:gd name="T12" fmla="*/ 376 w 421"/>
                <a:gd name="T13" fmla="*/ 147 h 147"/>
                <a:gd name="T14" fmla="*/ 421 w 421"/>
                <a:gd name="T15" fmla="*/ 143 h 147"/>
                <a:gd name="T16" fmla="*/ 421 w 421"/>
                <a:gd name="T17" fmla="*/ 0 h 147"/>
                <a:gd name="T18" fmla="*/ 0 w 421"/>
                <a:gd name="T19" fmla="*/ 0 h 147"/>
                <a:gd name="T20" fmla="*/ 0 w 421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7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3792" y="3261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59 h 470"/>
                <a:gd name="T16" fmla="*/ 227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59 h 470"/>
                <a:gd name="T24" fmla="*/ 107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8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8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7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7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4201" y="3261"/>
              <a:ext cx="103" cy="117"/>
            </a:xfrm>
            <a:custGeom>
              <a:avLst/>
              <a:gdLst>
                <a:gd name="T0" fmla="*/ 411 w 411"/>
                <a:gd name="T1" fmla="*/ 235 h 470"/>
                <a:gd name="T2" fmla="*/ 411 w 411"/>
                <a:gd name="T3" fmla="*/ 259 h 470"/>
                <a:gd name="T4" fmla="*/ 402 w 411"/>
                <a:gd name="T5" fmla="*/ 305 h 470"/>
                <a:gd name="T6" fmla="*/ 387 w 411"/>
                <a:gd name="T7" fmla="*/ 347 h 470"/>
                <a:gd name="T8" fmla="*/ 364 w 411"/>
                <a:gd name="T9" fmla="*/ 385 h 470"/>
                <a:gd name="T10" fmla="*/ 336 w 411"/>
                <a:gd name="T11" fmla="*/ 416 h 470"/>
                <a:gd name="T12" fmla="*/ 304 w 411"/>
                <a:gd name="T13" fmla="*/ 442 h 470"/>
                <a:gd name="T14" fmla="*/ 267 w 411"/>
                <a:gd name="T15" fmla="*/ 459 h 470"/>
                <a:gd name="T16" fmla="*/ 227 w 411"/>
                <a:gd name="T17" fmla="*/ 469 h 470"/>
                <a:gd name="T18" fmla="*/ 205 w 411"/>
                <a:gd name="T19" fmla="*/ 470 h 470"/>
                <a:gd name="T20" fmla="*/ 185 w 411"/>
                <a:gd name="T21" fmla="*/ 469 h 470"/>
                <a:gd name="T22" fmla="*/ 144 w 411"/>
                <a:gd name="T23" fmla="*/ 459 h 470"/>
                <a:gd name="T24" fmla="*/ 107 w 411"/>
                <a:gd name="T25" fmla="*/ 442 h 470"/>
                <a:gd name="T26" fmla="*/ 74 w 411"/>
                <a:gd name="T27" fmla="*/ 416 h 470"/>
                <a:gd name="T28" fmla="*/ 46 w 411"/>
                <a:gd name="T29" fmla="*/ 385 h 470"/>
                <a:gd name="T30" fmla="*/ 24 w 411"/>
                <a:gd name="T31" fmla="*/ 347 h 470"/>
                <a:gd name="T32" fmla="*/ 8 w 411"/>
                <a:gd name="T33" fmla="*/ 305 h 470"/>
                <a:gd name="T34" fmla="*/ 1 w 411"/>
                <a:gd name="T35" fmla="*/ 259 h 470"/>
                <a:gd name="T36" fmla="*/ 0 w 411"/>
                <a:gd name="T37" fmla="*/ 235 h 470"/>
                <a:gd name="T38" fmla="*/ 1 w 411"/>
                <a:gd name="T39" fmla="*/ 210 h 470"/>
                <a:gd name="T40" fmla="*/ 8 w 411"/>
                <a:gd name="T41" fmla="*/ 165 h 470"/>
                <a:gd name="T42" fmla="*/ 24 w 411"/>
                <a:gd name="T43" fmla="*/ 123 h 470"/>
                <a:gd name="T44" fmla="*/ 46 w 411"/>
                <a:gd name="T45" fmla="*/ 85 h 470"/>
                <a:gd name="T46" fmla="*/ 74 w 411"/>
                <a:gd name="T47" fmla="*/ 53 h 470"/>
                <a:gd name="T48" fmla="*/ 107 w 411"/>
                <a:gd name="T49" fmla="*/ 28 h 470"/>
                <a:gd name="T50" fmla="*/ 144 w 411"/>
                <a:gd name="T51" fmla="*/ 10 h 470"/>
                <a:gd name="T52" fmla="*/ 185 w 411"/>
                <a:gd name="T53" fmla="*/ 0 h 470"/>
                <a:gd name="T54" fmla="*/ 205 w 411"/>
                <a:gd name="T55" fmla="*/ 0 h 470"/>
                <a:gd name="T56" fmla="*/ 227 w 411"/>
                <a:gd name="T57" fmla="*/ 0 h 470"/>
                <a:gd name="T58" fmla="*/ 267 w 411"/>
                <a:gd name="T59" fmla="*/ 10 h 470"/>
                <a:gd name="T60" fmla="*/ 304 w 411"/>
                <a:gd name="T61" fmla="*/ 28 h 470"/>
                <a:gd name="T62" fmla="*/ 336 w 411"/>
                <a:gd name="T63" fmla="*/ 53 h 470"/>
                <a:gd name="T64" fmla="*/ 364 w 411"/>
                <a:gd name="T65" fmla="*/ 85 h 470"/>
                <a:gd name="T66" fmla="*/ 387 w 411"/>
                <a:gd name="T67" fmla="*/ 123 h 470"/>
                <a:gd name="T68" fmla="*/ 402 w 411"/>
                <a:gd name="T69" fmla="*/ 165 h 470"/>
                <a:gd name="T70" fmla="*/ 411 w 411"/>
                <a:gd name="T71" fmla="*/ 210 h 470"/>
                <a:gd name="T72" fmla="*/ 411 w 411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47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3843" y="3057"/>
              <a:ext cx="409" cy="464"/>
            </a:xfrm>
            <a:custGeom>
              <a:avLst/>
              <a:gdLst>
                <a:gd name="T0" fmla="*/ 1636 w 1637"/>
                <a:gd name="T1" fmla="*/ 567 h 1857"/>
                <a:gd name="T2" fmla="*/ 1618 w 1637"/>
                <a:gd name="T3" fmla="*/ 444 h 1857"/>
                <a:gd name="T4" fmla="*/ 1576 w 1637"/>
                <a:gd name="T5" fmla="*/ 333 h 1857"/>
                <a:gd name="T6" fmla="*/ 1508 w 1637"/>
                <a:gd name="T7" fmla="*/ 234 h 1857"/>
                <a:gd name="T8" fmla="*/ 1413 w 1637"/>
                <a:gd name="T9" fmla="*/ 150 h 1857"/>
                <a:gd name="T10" fmla="*/ 1293 w 1637"/>
                <a:gd name="T11" fmla="*/ 83 h 1857"/>
                <a:gd name="T12" fmla="*/ 1146 w 1637"/>
                <a:gd name="T13" fmla="*/ 35 h 1857"/>
                <a:gd name="T14" fmla="*/ 969 w 1637"/>
                <a:gd name="T15" fmla="*/ 5 h 1857"/>
                <a:gd name="T16" fmla="*/ 819 w 1637"/>
                <a:gd name="T17" fmla="*/ 0 h 1857"/>
                <a:gd name="T18" fmla="*/ 668 w 1637"/>
                <a:gd name="T19" fmla="*/ 5 h 1857"/>
                <a:gd name="T20" fmla="*/ 492 w 1637"/>
                <a:gd name="T21" fmla="*/ 35 h 1857"/>
                <a:gd name="T22" fmla="*/ 344 w 1637"/>
                <a:gd name="T23" fmla="*/ 83 h 1857"/>
                <a:gd name="T24" fmla="*/ 224 w 1637"/>
                <a:gd name="T25" fmla="*/ 150 h 1857"/>
                <a:gd name="T26" fmla="*/ 130 w 1637"/>
                <a:gd name="T27" fmla="*/ 234 h 1857"/>
                <a:gd name="T28" fmla="*/ 61 w 1637"/>
                <a:gd name="T29" fmla="*/ 333 h 1857"/>
                <a:gd name="T30" fmla="*/ 19 w 1637"/>
                <a:gd name="T31" fmla="*/ 444 h 1857"/>
                <a:gd name="T32" fmla="*/ 1 w 1637"/>
                <a:gd name="T33" fmla="*/ 567 h 1857"/>
                <a:gd name="T34" fmla="*/ 0 w 1637"/>
                <a:gd name="T35" fmla="*/ 668 h 1857"/>
                <a:gd name="T36" fmla="*/ 9 w 1637"/>
                <a:gd name="T37" fmla="*/ 992 h 1857"/>
                <a:gd name="T38" fmla="*/ 38 w 1637"/>
                <a:gd name="T39" fmla="*/ 1202 h 1857"/>
                <a:gd name="T40" fmla="*/ 100 w 1637"/>
                <a:gd name="T41" fmla="*/ 1408 h 1857"/>
                <a:gd name="T42" fmla="*/ 205 w 1637"/>
                <a:gd name="T43" fmla="*/ 1594 h 1857"/>
                <a:gd name="T44" fmla="*/ 343 w 1637"/>
                <a:gd name="T45" fmla="*/ 1725 h 1857"/>
                <a:gd name="T46" fmla="*/ 444 w 1637"/>
                <a:gd name="T47" fmla="*/ 1783 h 1857"/>
                <a:gd name="T48" fmla="*/ 563 w 1637"/>
                <a:gd name="T49" fmla="*/ 1827 h 1857"/>
                <a:gd name="T50" fmla="*/ 701 w 1637"/>
                <a:gd name="T51" fmla="*/ 1851 h 1857"/>
                <a:gd name="T52" fmla="*/ 819 w 1637"/>
                <a:gd name="T53" fmla="*/ 1857 h 1857"/>
                <a:gd name="T54" fmla="*/ 936 w 1637"/>
                <a:gd name="T55" fmla="*/ 1851 h 1857"/>
                <a:gd name="T56" fmla="*/ 1075 w 1637"/>
                <a:gd name="T57" fmla="*/ 1827 h 1857"/>
                <a:gd name="T58" fmla="*/ 1193 w 1637"/>
                <a:gd name="T59" fmla="*/ 1783 h 1857"/>
                <a:gd name="T60" fmla="*/ 1294 w 1637"/>
                <a:gd name="T61" fmla="*/ 1725 h 1857"/>
                <a:gd name="T62" fmla="*/ 1432 w 1637"/>
                <a:gd name="T63" fmla="*/ 1594 h 1857"/>
                <a:gd name="T64" fmla="*/ 1538 w 1637"/>
                <a:gd name="T65" fmla="*/ 1408 h 1857"/>
                <a:gd name="T66" fmla="*/ 1600 w 1637"/>
                <a:gd name="T67" fmla="*/ 1202 h 1857"/>
                <a:gd name="T68" fmla="*/ 1629 w 1637"/>
                <a:gd name="T69" fmla="*/ 992 h 1857"/>
                <a:gd name="T70" fmla="*/ 1637 w 1637"/>
                <a:gd name="T71" fmla="*/ 66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7" h="1857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926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90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3 w 178"/>
                <a:gd name="T19" fmla="*/ 117 h 195"/>
                <a:gd name="T20" fmla="*/ 0 w 178"/>
                <a:gd name="T21" fmla="*/ 98 h 195"/>
                <a:gd name="T22" fmla="*/ 3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90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932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8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2 w 53"/>
                <a:gd name="T11" fmla="*/ 38 h 53"/>
                <a:gd name="T12" fmla="*/ 0 w 53"/>
                <a:gd name="T13" fmla="*/ 27 h 53"/>
                <a:gd name="T14" fmla="*/ 2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8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911" y="3231"/>
              <a:ext cx="72" cy="24"/>
            </a:xfrm>
            <a:custGeom>
              <a:avLst/>
              <a:gdLst>
                <a:gd name="T0" fmla="*/ 9 w 289"/>
                <a:gd name="T1" fmla="*/ 88 h 97"/>
                <a:gd name="T2" fmla="*/ 17 w 289"/>
                <a:gd name="T3" fmla="*/ 90 h 97"/>
                <a:gd name="T4" fmla="*/ 36 w 289"/>
                <a:gd name="T5" fmla="*/ 90 h 97"/>
                <a:gd name="T6" fmla="*/ 69 w 289"/>
                <a:gd name="T7" fmla="*/ 81 h 97"/>
                <a:gd name="T8" fmla="*/ 131 w 289"/>
                <a:gd name="T9" fmla="*/ 70 h 97"/>
                <a:gd name="T10" fmla="*/ 194 w 289"/>
                <a:gd name="T11" fmla="*/ 73 h 97"/>
                <a:gd name="T12" fmla="*/ 243 w 289"/>
                <a:gd name="T13" fmla="*/ 85 h 97"/>
                <a:gd name="T14" fmla="*/ 272 w 289"/>
                <a:gd name="T15" fmla="*/ 95 h 97"/>
                <a:gd name="T16" fmla="*/ 276 w 289"/>
                <a:gd name="T17" fmla="*/ 97 h 97"/>
                <a:gd name="T18" fmla="*/ 285 w 289"/>
                <a:gd name="T19" fmla="*/ 91 h 97"/>
                <a:gd name="T20" fmla="*/ 289 w 289"/>
                <a:gd name="T21" fmla="*/ 78 h 97"/>
                <a:gd name="T22" fmla="*/ 288 w 289"/>
                <a:gd name="T23" fmla="*/ 61 h 97"/>
                <a:gd name="T24" fmla="*/ 279 w 289"/>
                <a:gd name="T25" fmla="*/ 42 h 97"/>
                <a:gd name="T26" fmla="*/ 258 w 289"/>
                <a:gd name="T27" fmla="*/ 23 h 97"/>
                <a:gd name="T28" fmla="*/ 227 w 289"/>
                <a:gd name="T29" fmla="*/ 8 h 97"/>
                <a:gd name="T30" fmla="*/ 181 w 289"/>
                <a:gd name="T31" fmla="*/ 0 h 97"/>
                <a:gd name="T32" fmla="*/ 152 w 289"/>
                <a:gd name="T33" fmla="*/ 0 h 97"/>
                <a:gd name="T34" fmla="*/ 126 w 289"/>
                <a:gd name="T35" fmla="*/ 0 h 97"/>
                <a:gd name="T36" fmla="*/ 83 w 289"/>
                <a:gd name="T37" fmla="*/ 6 h 97"/>
                <a:gd name="T38" fmla="*/ 50 w 289"/>
                <a:gd name="T39" fmla="*/ 18 h 97"/>
                <a:gd name="T40" fmla="*/ 26 w 289"/>
                <a:gd name="T41" fmla="*/ 32 h 97"/>
                <a:gd name="T42" fmla="*/ 10 w 289"/>
                <a:gd name="T43" fmla="*/ 48 h 97"/>
                <a:gd name="T44" fmla="*/ 1 w 289"/>
                <a:gd name="T45" fmla="*/ 63 h 97"/>
                <a:gd name="T46" fmla="*/ 0 w 289"/>
                <a:gd name="T47" fmla="*/ 76 h 97"/>
                <a:gd name="T48" fmla="*/ 4 w 289"/>
                <a:gd name="T49" fmla="*/ 86 h 97"/>
                <a:gd name="T50" fmla="*/ 9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128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89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1 w 178"/>
                <a:gd name="T19" fmla="*/ 117 h 195"/>
                <a:gd name="T20" fmla="*/ 0 w 178"/>
                <a:gd name="T21" fmla="*/ 98 h 195"/>
                <a:gd name="T22" fmla="*/ 1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89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4134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1 w 53"/>
                <a:gd name="T3" fmla="*/ 38 h 53"/>
                <a:gd name="T4" fmla="*/ 37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7 w 53"/>
                <a:gd name="T21" fmla="*/ 2 h 53"/>
                <a:gd name="T22" fmla="*/ 51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4112" y="3231"/>
              <a:ext cx="73" cy="24"/>
            </a:xfrm>
            <a:custGeom>
              <a:avLst/>
              <a:gdLst>
                <a:gd name="T0" fmla="*/ 281 w 289"/>
                <a:gd name="T1" fmla="*/ 88 h 97"/>
                <a:gd name="T2" fmla="*/ 273 w 289"/>
                <a:gd name="T3" fmla="*/ 90 h 97"/>
                <a:gd name="T4" fmla="*/ 254 w 289"/>
                <a:gd name="T5" fmla="*/ 90 h 97"/>
                <a:gd name="T6" fmla="*/ 220 w 289"/>
                <a:gd name="T7" fmla="*/ 81 h 97"/>
                <a:gd name="T8" fmla="*/ 158 w 289"/>
                <a:gd name="T9" fmla="*/ 70 h 97"/>
                <a:gd name="T10" fmla="*/ 96 w 289"/>
                <a:gd name="T11" fmla="*/ 73 h 97"/>
                <a:gd name="T12" fmla="*/ 46 w 289"/>
                <a:gd name="T13" fmla="*/ 85 h 97"/>
                <a:gd name="T14" fmla="*/ 18 w 289"/>
                <a:gd name="T15" fmla="*/ 95 h 97"/>
                <a:gd name="T16" fmla="*/ 13 w 289"/>
                <a:gd name="T17" fmla="*/ 97 h 97"/>
                <a:gd name="T18" fmla="*/ 4 w 289"/>
                <a:gd name="T19" fmla="*/ 91 h 97"/>
                <a:gd name="T20" fmla="*/ 0 w 289"/>
                <a:gd name="T21" fmla="*/ 78 h 97"/>
                <a:gd name="T22" fmla="*/ 1 w 289"/>
                <a:gd name="T23" fmla="*/ 61 h 97"/>
                <a:gd name="T24" fmla="*/ 11 w 289"/>
                <a:gd name="T25" fmla="*/ 42 h 97"/>
                <a:gd name="T26" fmla="*/ 31 w 289"/>
                <a:gd name="T27" fmla="*/ 23 h 97"/>
                <a:gd name="T28" fmla="*/ 62 w 289"/>
                <a:gd name="T29" fmla="*/ 8 h 97"/>
                <a:gd name="T30" fmla="*/ 108 w 289"/>
                <a:gd name="T31" fmla="*/ 0 h 97"/>
                <a:gd name="T32" fmla="*/ 138 w 289"/>
                <a:gd name="T33" fmla="*/ 0 h 97"/>
                <a:gd name="T34" fmla="*/ 163 w 289"/>
                <a:gd name="T35" fmla="*/ 0 h 97"/>
                <a:gd name="T36" fmla="*/ 206 w 289"/>
                <a:gd name="T37" fmla="*/ 6 h 97"/>
                <a:gd name="T38" fmla="*/ 240 w 289"/>
                <a:gd name="T39" fmla="*/ 18 h 97"/>
                <a:gd name="T40" fmla="*/ 263 w 289"/>
                <a:gd name="T41" fmla="*/ 32 h 97"/>
                <a:gd name="T42" fmla="*/ 280 w 289"/>
                <a:gd name="T43" fmla="*/ 48 h 97"/>
                <a:gd name="T44" fmla="*/ 288 w 289"/>
                <a:gd name="T45" fmla="*/ 63 h 97"/>
                <a:gd name="T46" fmla="*/ 289 w 289"/>
                <a:gd name="T47" fmla="*/ 76 h 97"/>
                <a:gd name="T48" fmla="*/ 285 w 289"/>
                <a:gd name="T49" fmla="*/ 86 h 97"/>
                <a:gd name="T50" fmla="*/ 281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013" y="3380"/>
              <a:ext cx="70" cy="25"/>
            </a:xfrm>
            <a:custGeom>
              <a:avLst/>
              <a:gdLst>
                <a:gd name="T0" fmla="*/ 140 w 279"/>
                <a:gd name="T1" fmla="*/ 43 h 100"/>
                <a:gd name="T2" fmla="*/ 108 w 279"/>
                <a:gd name="T3" fmla="*/ 41 h 100"/>
                <a:gd name="T4" fmla="*/ 56 w 279"/>
                <a:gd name="T5" fmla="*/ 24 h 100"/>
                <a:gd name="T6" fmla="*/ 20 w 279"/>
                <a:gd name="T7" fmla="*/ 6 h 100"/>
                <a:gd name="T8" fmla="*/ 5 w 279"/>
                <a:gd name="T9" fmla="*/ 0 h 100"/>
                <a:gd name="T10" fmla="*/ 0 w 279"/>
                <a:gd name="T11" fmla="*/ 3 h 100"/>
                <a:gd name="T12" fmla="*/ 0 w 279"/>
                <a:gd name="T13" fmla="*/ 9 h 100"/>
                <a:gd name="T14" fmla="*/ 0 w 279"/>
                <a:gd name="T15" fmla="*/ 22 h 100"/>
                <a:gd name="T16" fmla="*/ 13 w 279"/>
                <a:gd name="T17" fmla="*/ 52 h 100"/>
                <a:gd name="T18" fmla="*/ 34 w 279"/>
                <a:gd name="T19" fmla="*/ 73 h 100"/>
                <a:gd name="T20" fmla="*/ 56 w 279"/>
                <a:gd name="T21" fmla="*/ 86 h 100"/>
                <a:gd name="T22" fmla="*/ 84 w 279"/>
                <a:gd name="T23" fmla="*/ 95 h 100"/>
                <a:gd name="T24" fmla="*/ 119 w 279"/>
                <a:gd name="T25" fmla="*/ 100 h 100"/>
                <a:gd name="T26" fmla="*/ 140 w 279"/>
                <a:gd name="T27" fmla="*/ 100 h 100"/>
                <a:gd name="T28" fmla="*/ 160 w 279"/>
                <a:gd name="T29" fmla="*/ 100 h 100"/>
                <a:gd name="T30" fmla="*/ 196 w 279"/>
                <a:gd name="T31" fmla="*/ 95 h 100"/>
                <a:gd name="T32" fmla="*/ 224 w 279"/>
                <a:gd name="T33" fmla="*/ 86 h 100"/>
                <a:gd name="T34" fmla="*/ 245 w 279"/>
                <a:gd name="T35" fmla="*/ 73 h 100"/>
                <a:gd name="T36" fmla="*/ 267 w 279"/>
                <a:gd name="T37" fmla="*/ 52 h 100"/>
                <a:gd name="T38" fmla="*/ 279 w 279"/>
                <a:gd name="T39" fmla="*/ 22 h 100"/>
                <a:gd name="T40" fmla="*/ 279 w 279"/>
                <a:gd name="T41" fmla="*/ 9 h 100"/>
                <a:gd name="T42" fmla="*/ 279 w 279"/>
                <a:gd name="T43" fmla="*/ 3 h 100"/>
                <a:gd name="T44" fmla="*/ 274 w 279"/>
                <a:gd name="T45" fmla="*/ 0 h 100"/>
                <a:gd name="T46" fmla="*/ 259 w 279"/>
                <a:gd name="T47" fmla="*/ 6 h 100"/>
                <a:gd name="T48" fmla="*/ 224 w 279"/>
                <a:gd name="T49" fmla="*/ 24 h 100"/>
                <a:gd name="T50" fmla="*/ 172 w 279"/>
                <a:gd name="T51" fmla="*/ 41 h 100"/>
                <a:gd name="T52" fmla="*/ 140 w 279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0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4036" y="3460"/>
              <a:ext cx="24" cy="8"/>
            </a:xfrm>
            <a:custGeom>
              <a:avLst/>
              <a:gdLst>
                <a:gd name="T0" fmla="*/ 49 w 97"/>
                <a:gd name="T1" fmla="*/ 15 h 36"/>
                <a:gd name="T2" fmla="*/ 27 w 97"/>
                <a:gd name="T3" fmla="*/ 12 h 36"/>
                <a:gd name="T4" fmla="*/ 8 w 97"/>
                <a:gd name="T5" fmla="*/ 2 h 36"/>
                <a:gd name="T6" fmla="*/ 1 w 97"/>
                <a:gd name="T7" fmla="*/ 0 h 36"/>
                <a:gd name="T8" fmla="*/ 0 w 97"/>
                <a:gd name="T9" fmla="*/ 3 h 36"/>
                <a:gd name="T10" fmla="*/ 1 w 97"/>
                <a:gd name="T11" fmla="*/ 13 h 36"/>
                <a:gd name="T12" fmla="*/ 15 w 97"/>
                <a:gd name="T13" fmla="*/ 28 h 36"/>
                <a:gd name="T14" fmla="*/ 35 w 97"/>
                <a:gd name="T15" fmla="*/ 34 h 36"/>
                <a:gd name="T16" fmla="*/ 49 w 97"/>
                <a:gd name="T17" fmla="*/ 36 h 36"/>
                <a:gd name="T18" fmla="*/ 63 w 97"/>
                <a:gd name="T19" fmla="*/ 34 h 36"/>
                <a:gd name="T20" fmla="*/ 82 w 97"/>
                <a:gd name="T21" fmla="*/ 28 h 36"/>
                <a:gd name="T22" fmla="*/ 96 w 97"/>
                <a:gd name="T23" fmla="*/ 13 h 36"/>
                <a:gd name="T24" fmla="*/ 97 w 97"/>
                <a:gd name="T25" fmla="*/ 3 h 36"/>
                <a:gd name="T26" fmla="*/ 97 w 97"/>
                <a:gd name="T27" fmla="*/ 0 h 36"/>
                <a:gd name="T28" fmla="*/ 91 w 97"/>
                <a:gd name="T29" fmla="*/ 2 h 36"/>
                <a:gd name="T30" fmla="*/ 70 w 97"/>
                <a:gd name="T31" fmla="*/ 12 h 36"/>
                <a:gd name="T32" fmla="*/ 49 w 97"/>
                <a:gd name="T3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6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3992" y="3432"/>
              <a:ext cx="111" cy="18"/>
            </a:xfrm>
            <a:custGeom>
              <a:avLst/>
              <a:gdLst>
                <a:gd name="T0" fmla="*/ 223 w 445"/>
                <a:gd name="T1" fmla="*/ 45 h 73"/>
                <a:gd name="T2" fmla="*/ 172 w 445"/>
                <a:gd name="T3" fmla="*/ 43 h 73"/>
                <a:gd name="T4" fmla="*/ 90 w 445"/>
                <a:gd name="T5" fmla="*/ 28 h 73"/>
                <a:gd name="T6" fmla="*/ 33 w 445"/>
                <a:gd name="T7" fmla="*/ 10 h 73"/>
                <a:gd name="T8" fmla="*/ 3 w 445"/>
                <a:gd name="T9" fmla="*/ 0 h 73"/>
                <a:gd name="T10" fmla="*/ 0 w 445"/>
                <a:gd name="T11" fmla="*/ 3 h 73"/>
                <a:gd name="T12" fmla="*/ 2 w 445"/>
                <a:gd name="T13" fmla="*/ 10 h 73"/>
                <a:gd name="T14" fmla="*/ 21 w 445"/>
                <a:gd name="T15" fmla="*/ 31 h 73"/>
                <a:gd name="T16" fmla="*/ 71 w 445"/>
                <a:gd name="T17" fmla="*/ 55 h 73"/>
                <a:gd name="T18" fmla="*/ 134 w 445"/>
                <a:gd name="T19" fmla="*/ 69 h 73"/>
                <a:gd name="T20" fmla="*/ 189 w 445"/>
                <a:gd name="T21" fmla="*/ 73 h 73"/>
                <a:gd name="T22" fmla="*/ 223 w 445"/>
                <a:gd name="T23" fmla="*/ 73 h 73"/>
                <a:gd name="T24" fmla="*/ 256 w 445"/>
                <a:gd name="T25" fmla="*/ 73 h 73"/>
                <a:gd name="T26" fmla="*/ 311 w 445"/>
                <a:gd name="T27" fmla="*/ 69 h 73"/>
                <a:gd name="T28" fmla="*/ 374 w 445"/>
                <a:gd name="T29" fmla="*/ 55 h 73"/>
                <a:gd name="T30" fmla="*/ 424 w 445"/>
                <a:gd name="T31" fmla="*/ 31 h 73"/>
                <a:gd name="T32" fmla="*/ 443 w 445"/>
                <a:gd name="T33" fmla="*/ 10 h 73"/>
                <a:gd name="T34" fmla="*/ 445 w 445"/>
                <a:gd name="T35" fmla="*/ 3 h 73"/>
                <a:gd name="T36" fmla="*/ 442 w 445"/>
                <a:gd name="T37" fmla="*/ 0 h 73"/>
                <a:gd name="T38" fmla="*/ 412 w 445"/>
                <a:gd name="T39" fmla="*/ 10 h 73"/>
                <a:gd name="T40" fmla="*/ 355 w 445"/>
                <a:gd name="T41" fmla="*/ 28 h 73"/>
                <a:gd name="T42" fmla="*/ 273 w 445"/>
                <a:gd name="T43" fmla="*/ 43 h 73"/>
                <a:gd name="T44" fmla="*/ 223 w 445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3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3890" y="3353"/>
              <a:ext cx="60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4149" y="3353"/>
              <a:ext cx="61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3817" y="3550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1 w 923"/>
                <a:gd name="T7" fmla="*/ 511 h 532"/>
                <a:gd name="T8" fmla="*/ 10 w 923"/>
                <a:gd name="T9" fmla="*/ 468 h 532"/>
                <a:gd name="T10" fmla="*/ 30 w 923"/>
                <a:gd name="T11" fmla="*/ 425 h 532"/>
                <a:gd name="T12" fmla="*/ 58 w 923"/>
                <a:gd name="T13" fmla="*/ 380 h 532"/>
                <a:gd name="T14" fmla="*/ 94 w 923"/>
                <a:gd name="T15" fmla="*/ 335 h 532"/>
                <a:gd name="T16" fmla="*/ 138 w 923"/>
                <a:gd name="T17" fmla="*/ 291 h 532"/>
                <a:gd name="T18" fmla="*/ 190 w 923"/>
                <a:gd name="T19" fmla="*/ 246 h 532"/>
                <a:gd name="T20" fmla="*/ 248 w 923"/>
                <a:gd name="T21" fmla="*/ 204 h 532"/>
                <a:gd name="T22" fmla="*/ 312 w 923"/>
                <a:gd name="T23" fmla="*/ 166 h 532"/>
                <a:gd name="T24" fmla="*/ 380 w 923"/>
                <a:gd name="T25" fmla="*/ 128 h 532"/>
                <a:gd name="T26" fmla="*/ 455 w 923"/>
                <a:gd name="T27" fmla="*/ 95 h 532"/>
                <a:gd name="T28" fmla="*/ 533 w 923"/>
                <a:gd name="T29" fmla="*/ 66 h 532"/>
                <a:gd name="T30" fmla="*/ 615 w 923"/>
                <a:gd name="T31" fmla="*/ 41 h 532"/>
                <a:gd name="T32" fmla="*/ 700 w 923"/>
                <a:gd name="T33" fmla="*/ 21 h 532"/>
                <a:gd name="T34" fmla="*/ 788 w 923"/>
                <a:gd name="T35" fmla="*/ 7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4048" y="3550"/>
              <a:ext cx="230" cy="133"/>
            </a:xfrm>
            <a:custGeom>
              <a:avLst/>
              <a:gdLst>
                <a:gd name="T0" fmla="*/ 0 w 923"/>
                <a:gd name="T1" fmla="*/ 0 h 532"/>
                <a:gd name="T2" fmla="*/ 0 w 923"/>
                <a:gd name="T3" fmla="*/ 532 h 532"/>
                <a:gd name="T4" fmla="*/ 923 w 923"/>
                <a:gd name="T5" fmla="*/ 532 h 532"/>
                <a:gd name="T6" fmla="*/ 923 w 923"/>
                <a:gd name="T7" fmla="*/ 511 h 532"/>
                <a:gd name="T8" fmla="*/ 912 w 923"/>
                <a:gd name="T9" fmla="*/ 468 h 532"/>
                <a:gd name="T10" fmla="*/ 892 w 923"/>
                <a:gd name="T11" fmla="*/ 425 h 532"/>
                <a:gd name="T12" fmla="*/ 864 w 923"/>
                <a:gd name="T13" fmla="*/ 380 h 532"/>
                <a:gd name="T14" fmla="*/ 828 w 923"/>
                <a:gd name="T15" fmla="*/ 335 h 532"/>
                <a:gd name="T16" fmla="*/ 784 w 923"/>
                <a:gd name="T17" fmla="*/ 291 h 532"/>
                <a:gd name="T18" fmla="*/ 732 w 923"/>
                <a:gd name="T19" fmla="*/ 246 h 532"/>
                <a:gd name="T20" fmla="*/ 674 w 923"/>
                <a:gd name="T21" fmla="*/ 204 h 532"/>
                <a:gd name="T22" fmla="*/ 611 w 923"/>
                <a:gd name="T23" fmla="*/ 166 h 532"/>
                <a:gd name="T24" fmla="*/ 542 w 923"/>
                <a:gd name="T25" fmla="*/ 128 h 532"/>
                <a:gd name="T26" fmla="*/ 468 w 923"/>
                <a:gd name="T27" fmla="*/ 95 h 532"/>
                <a:gd name="T28" fmla="*/ 389 w 923"/>
                <a:gd name="T29" fmla="*/ 66 h 532"/>
                <a:gd name="T30" fmla="*/ 307 w 923"/>
                <a:gd name="T31" fmla="*/ 41 h 532"/>
                <a:gd name="T32" fmla="*/ 222 w 923"/>
                <a:gd name="T33" fmla="*/ 21 h 532"/>
                <a:gd name="T34" fmla="*/ 134 w 923"/>
                <a:gd name="T35" fmla="*/ 7 h 532"/>
                <a:gd name="T36" fmla="*/ 45 w 923"/>
                <a:gd name="T37" fmla="*/ 0 h 532"/>
                <a:gd name="T38" fmla="*/ 0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3951" y="3550"/>
              <a:ext cx="97" cy="127"/>
            </a:xfrm>
            <a:custGeom>
              <a:avLst/>
              <a:gdLst>
                <a:gd name="T0" fmla="*/ 385 w 385"/>
                <a:gd name="T1" fmla="*/ 507 h 507"/>
                <a:gd name="T2" fmla="*/ 385 w 385"/>
                <a:gd name="T3" fmla="*/ 0 h 507"/>
                <a:gd name="T4" fmla="*/ 334 w 385"/>
                <a:gd name="T5" fmla="*/ 1 h 507"/>
                <a:gd name="T6" fmla="*/ 235 w 385"/>
                <a:gd name="T7" fmla="*/ 10 h 507"/>
                <a:gd name="T8" fmla="*/ 138 w 385"/>
                <a:gd name="T9" fmla="*/ 27 h 507"/>
                <a:gd name="T10" fmla="*/ 45 w 385"/>
                <a:gd name="T11" fmla="*/ 50 h 507"/>
                <a:gd name="T12" fmla="*/ 0 w 385"/>
                <a:gd name="T13" fmla="*/ 64 h 507"/>
                <a:gd name="T14" fmla="*/ 385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4048" y="3550"/>
              <a:ext cx="96" cy="127"/>
            </a:xfrm>
            <a:custGeom>
              <a:avLst/>
              <a:gdLst>
                <a:gd name="T0" fmla="*/ 0 w 385"/>
                <a:gd name="T1" fmla="*/ 507 h 507"/>
                <a:gd name="T2" fmla="*/ 0 w 385"/>
                <a:gd name="T3" fmla="*/ 0 h 507"/>
                <a:gd name="T4" fmla="*/ 50 w 385"/>
                <a:gd name="T5" fmla="*/ 1 h 507"/>
                <a:gd name="T6" fmla="*/ 149 w 385"/>
                <a:gd name="T7" fmla="*/ 10 h 507"/>
                <a:gd name="T8" fmla="*/ 246 w 385"/>
                <a:gd name="T9" fmla="*/ 27 h 507"/>
                <a:gd name="T10" fmla="*/ 340 w 385"/>
                <a:gd name="T11" fmla="*/ 50 h 507"/>
                <a:gd name="T12" fmla="*/ 385 w 385"/>
                <a:gd name="T13" fmla="*/ 64 h 507"/>
                <a:gd name="T14" fmla="*/ 0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976" y="3550"/>
              <a:ext cx="143" cy="69"/>
            </a:xfrm>
            <a:custGeom>
              <a:avLst/>
              <a:gdLst>
                <a:gd name="T0" fmla="*/ 285 w 570"/>
                <a:gd name="T1" fmla="*/ 0 h 277"/>
                <a:gd name="T2" fmla="*/ 211 w 570"/>
                <a:gd name="T3" fmla="*/ 1 h 277"/>
                <a:gd name="T4" fmla="*/ 68 w 570"/>
                <a:gd name="T5" fmla="*/ 20 h 277"/>
                <a:gd name="T6" fmla="*/ 0 w 570"/>
                <a:gd name="T7" fmla="*/ 35 h 277"/>
                <a:gd name="T8" fmla="*/ 5 w 570"/>
                <a:gd name="T9" fmla="*/ 68 h 277"/>
                <a:gd name="T10" fmla="*/ 26 w 570"/>
                <a:gd name="T11" fmla="*/ 127 h 277"/>
                <a:gd name="T12" fmla="*/ 50 w 570"/>
                <a:gd name="T13" fmla="*/ 167 h 277"/>
                <a:gd name="T14" fmla="*/ 81 w 570"/>
                <a:gd name="T15" fmla="*/ 204 h 277"/>
                <a:gd name="T16" fmla="*/ 123 w 570"/>
                <a:gd name="T17" fmla="*/ 237 h 277"/>
                <a:gd name="T18" fmla="*/ 177 w 570"/>
                <a:gd name="T19" fmla="*/ 262 h 277"/>
                <a:gd name="T20" fmla="*/ 245 w 570"/>
                <a:gd name="T21" fmla="*/ 276 h 277"/>
                <a:gd name="T22" fmla="*/ 285 w 570"/>
                <a:gd name="T23" fmla="*/ 277 h 277"/>
                <a:gd name="T24" fmla="*/ 324 w 570"/>
                <a:gd name="T25" fmla="*/ 276 h 277"/>
                <a:gd name="T26" fmla="*/ 392 w 570"/>
                <a:gd name="T27" fmla="*/ 262 h 277"/>
                <a:gd name="T28" fmla="*/ 446 w 570"/>
                <a:gd name="T29" fmla="*/ 237 h 277"/>
                <a:gd name="T30" fmla="*/ 488 w 570"/>
                <a:gd name="T31" fmla="*/ 204 h 277"/>
                <a:gd name="T32" fmla="*/ 520 w 570"/>
                <a:gd name="T33" fmla="*/ 167 h 277"/>
                <a:gd name="T34" fmla="*/ 543 w 570"/>
                <a:gd name="T35" fmla="*/ 127 h 277"/>
                <a:gd name="T36" fmla="*/ 564 w 570"/>
                <a:gd name="T37" fmla="*/ 68 h 277"/>
                <a:gd name="T38" fmla="*/ 570 w 570"/>
                <a:gd name="T39" fmla="*/ 35 h 277"/>
                <a:gd name="T40" fmla="*/ 501 w 570"/>
                <a:gd name="T41" fmla="*/ 20 h 277"/>
                <a:gd name="T42" fmla="*/ 358 w 570"/>
                <a:gd name="T43" fmla="*/ 1 h 277"/>
                <a:gd name="T44" fmla="*/ 285 w 570"/>
                <a:gd name="T4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277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995" y="3546"/>
              <a:ext cx="105" cy="56"/>
            </a:xfrm>
            <a:custGeom>
              <a:avLst/>
              <a:gdLst>
                <a:gd name="T0" fmla="*/ 0 w 421"/>
                <a:gd name="T1" fmla="*/ 35 h 225"/>
                <a:gd name="T2" fmla="*/ 0 w 421"/>
                <a:gd name="T3" fmla="*/ 41 h 225"/>
                <a:gd name="T4" fmla="*/ 6 w 421"/>
                <a:gd name="T5" fmla="*/ 79 h 225"/>
                <a:gd name="T6" fmla="*/ 17 w 421"/>
                <a:gd name="T7" fmla="*/ 113 h 225"/>
                <a:gd name="T8" fmla="*/ 37 w 421"/>
                <a:gd name="T9" fmla="*/ 148 h 225"/>
                <a:gd name="T10" fmla="*/ 68 w 421"/>
                <a:gd name="T11" fmla="*/ 182 h 225"/>
                <a:gd name="T12" fmla="*/ 113 w 421"/>
                <a:gd name="T13" fmla="*/ 209 h 225"/>
                <a:gd name="T14" fmla="*/ 173 w 421"/>
                <a:gd name="T15" fmla="*/ 224 h 225"/>
                <a:gd name="T16" fmla="*/ 211 w 421"/>
                <a:gd name="T17" fmla="*/ 225 h 225"/>
                <a:gd name="T18" fmla="*/ 248 w 421"/>
                <a:gd name="T19" fmla="*/ 224 h 225"/>
                <a:gd name="T20" fmla="*/ 310 w 421"/>
                <a:gd name="T21" fmla="*/ 209 h 225"/>
                <a:gd name="T22" fmla="*/ 354 w 421"/>
                <a:gd name="T23" fmla="*/ 182 h 225"/>
                <a:gd name="T24" fmla="*/ 385 w 421"/>
                <a:gd name="T25" fmla="*/ 148 h 225"/>
                <a:gd name="T26" fmla="*/ 404 w 421"/>
                <a:gd name="T27" fmla="*/ 113 h 225"/>
                <a:gd name="T28" fmla="*/ 415 w 421"/>
                <a:gd name="T29" fmla="*/ 79 h 225"/>
                <a:gd name="T30" fmla="*/ 421 w 421"/>
                <a:gd name="T31" fmla="*/ 41 h 225"/>
                <a:gd name="T32" fmla="*/ 421 w 421"/>
                <a:gd name="T33" fmla="*/ 35 h 225"/>
                <a:gd name="T34" fmla="*/ 415 w 421"/>
                <a:gd name="T35" fmla="*/ 33 h 225"/>
                <a:gd name="T36" fmla="*/ 344 w 421"/>
                <a:gd name="T37" fmla="*/ 14 h 225"/>
                <a:gd name="T38" fmla="*/ 256 w 421"/>
                <a:gd name="T39" fmla="*/ 2 h 225"/>
                <a:gd name="T40" fmla="*/ 188 w 421"/>
                <a:gd name="T41" fmla="*/ 0 h 225"/>
                <a:gd name="T42" fmla="*/ 114 w 421"/>
                <a:gd name="T43" fmla="*/ 5 h 225"/>
                <a:gd name="T44" fmla="*/ 39 w 421"/>
                <a:gd name="T45" fmla="*/ 21 h 225"/>
                <a:gd name="T46" fmla="*/ 0 w 421"/>
                <a:gd name="T47" fmla="*/ 3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225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906" y="3555"/>
              <a:ext cx="142" cy="128"/>
            </a:xfrm>
            <a:custGeom>
              <a:avLst/>
              <a:gdLst>
                <a:gd name="T0" fmla="*/ 243 w 567"/>
                <a:gd name="T1" fmla="*/ 19 h 511"/>
                <a:gd name="T2" fmla="*/ 243 w 567"/>
                <a:gd name="T3" fmla="*/ 14 h 511"/>
                <a:gd name="T4" fmla="*/ 239 w 567"/>
                <a:gd name="T5" fmla="*/ 9 h 511"/>
                <a:gd name="T6" fmla="*/ 224 w 567"/>
                <a:gd name="T7" fmla="*/ 3 h 511"/>
                <a:gd name="T8" fmla="*/ 189 w 567"/>
                <a:gd name="T9" fmla="*/ 0 h 511"/>
                <a:gd name="T10" fmla="*/ 146 w 567"/>
                <a:gd name="T11" fmla="*/ 6 h 511"/>
                <a:gd name="T12" fmla="*/ 100 w 567"/>
                <a:gd name="T13" fmla="*/ 19 h 511"/>
                <a:gd name="T14" fmla="*/ 56 w 567"/>
                <a:gd name="T15" fmla="*/ 39 h 511"/>
                <a:gd name="T16" fmla="*/ 21 w 567"/>
                <a:gd name="T17" fmla="*/ 67 h 511"/>
                <a:gd name="T18" fmla="*/ 5 w 567"/>
                <a:gd name="T19" fmla="*/ 93 h 511"/>
                <a:gd name="T20" fmla="*/ 0 w 567"/>
                <a:gd name="T21" fmla="*/ 112 h 511"/>
                <a:gd name="T22" fmla="*/ 0 w 567"/>
                <a:gd name="T23" fmla="*/ 123 h 511"/>
                <a:gd name="T24" fmla="*/ 1 w 567"/>
                <a:gd name="T25" fmla="*/ 134 h 511"/>
                <a:gd name="T26" fmla="*/ 7 w 567"/>
                <a:gd name="T27" fmla="*/ 155 h 511"/>
                <a:gd name="T28" fmla="*/ 26 w 567"/>
                <a:gd name="T29" fmla="*/ 186 h 511"/>
                <a:gd name="T30" fmla="*/ 67 w 567"/>
                <a:gd name="T31" fmla="*/ 223 h 511"/>
                <a:gd name="T32" fmla="*/ 119 w 567"/>
                <a:gd name="T33" fmla="*/ 259 h 511"/>
                <a:gd name="T34" fmla="*/ 210 w 567"/>
                <a:gd name="T35" fmla="*/ 305 h 511"/>
                <a:gd name="T36" fmla="*/ 319 w 567"/>
                <a:gd name="T37" fmla="*/ 354 h 511"/>
                <a:gd name="T38" fmla="*/ 354 w 567"/>
                <a:gd name="T39" fmla="*/ 371 h 511"/>
                <a:gd name="T40" fmla="*/ 418 w 567"/>
                <a:gd name="T41" fmla="*/ 410 h 511"/>
                <a:gd name="T42" fmla="*/ 547 w 567"/>
                <a:gd name="T43" fmla="*/ 498 h 511"/>
                <a:gd name="T44" fmla="*/ 565 w 567"/>
                <a:gd name="T45" fmla="*/ 511 h 511"/>
                <a:gd name="T46" fmla="*/ 566 w 567"/>
                <a:gd name="T47" fmla="*/ 508 h 511"/>
                <a:gd name="T48" fmla="*/ 567 w 567"/>
                <a:gd name="T49" fmla="*/ 476 h 511"/>
                <a:gd name="T50" fmla="*/ 559 w 567"/>
                <a:gd name="T51" fmla="*/ 439 h 511"/>
                <a:gd name="T52" fmla="*/ 546 w 567"/>
                <a:gd name="T53" fmla="*/ 411 h 511"/>
                <a:gd name="T54" fmla="*/ 525 w 567"/>
                <a:gd name="T55" fmla="*/ 381 h 511"/>
                <a:gd name="T56" fmla="*/ 492 w 567"/>
                <a:gd name="T57" fmla="*/ 351 h 511"/>
                <a:gd name="T58" fmla="*/ 472 w 567"/>
                <a:gd name="T59" fmla="*/ 337 h 511"/>
                <a:gd name="T60" fmla="*/ 449 w 567"/>
                <a:gd name="T61" fmla="*/ 322 h 511"/>
                <a:gd name="T62" fmla="*/ 406 w 567"/>
                <a:gd name="T63" fmla="*/ 285 h 511"/>
                <a:gd name="T64" fmla="*/ 345 w 567"/>
                <a:gd name="T65" fmla="*/ 218 h 511"/>
                <a:gd name="T66" fmla="*/ 279 w 567"/>
                <a:gd name="T67" fmla="*/ 123 h 511"/>
                <a:gd name="T68" fmla="*/ 250 w 567"/>
                <a:gd name="T69" fmla="*/ 62 h 511"/>
                <a:gd name="T70" fmla="*/ 243 w 567"/>
                <a:gd name="T71" fmla="*/ 29 h 511"/>
                <a:gd name="T72" fmla="*/ 243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47" y="3555"/>
              <a:ext cx="141" cy="128"/>
            </a:xfrm>
            <a:custGeom>
              <a:avLst/>
              <a:gdLst>
                <a:gd name="T0" fmla="*/ 324 w 567"/>
                <a:gd name="T1" fmla="*/ 19 h 511"/>
                <a:gd name="T2" fmla="*/ 324 w 567"/>
                <a:gd name="T3" fmla="*/ 14 h 511"/>
                <a:gd name="T4" fmla="*/ 328 w 567"/>
                <a:gd name="T5" fmla="*/ 9 h 511"/>
                <a:gd name="T6" fmla="*/ 343 w 567"/>
                <a:gd name="T7" fmla="*/ 3 h 511"/>
                <a:gd name="T8" fmla="*/ 378 w 567"/>
                <a:gd name="T9" fmla="*/ 0 h 511"/>
                <a:gd name="T10" fmla="*/ 421 w 567"/>
                <a:gd name="T11" fmla="*/ 6 h 511"/>
                <a:gd name="T12" fmla="*/ 467 w 567"/>
                <a:gd name="T13" fmla="*/ 19 h 511"/>
                <a:gd name="T14" fmla="*/ 511 w 567"/>
                <a:gd name="T15" fmla="*/ 39 h 511"/>
                <a:gd name="T16" fmla="*/ 546 w 567"/>
                <a:gd name="T17" fmla="*/ 67 h 511"/>
                <a:gd name="T18" fmla="*/ 562 w 567"/>
                <a:gd name="T19" fmla="*/ 93 h 511"/>
                <a:gd name="T20" fmla="*/ 567 w 567"/>
                <a:gd name="T21" fmla="*/ 112 h 511"/>
                <a:gd name="T22" fmla="*/ 567 w 567"/>
                <a:gd name="T23" fmla="*/ 123 h 511"/>
                <a:gd name="T24" fmla="*/ 567 w 567"/>
                <a:gd name="T25" fmla="*/ 134 h 511"/>
                <a:gd name="T26" fmla="*/ 561 w 567"/>
                <a:gd name="T27" fmla="*/ 155 h 511"/>
                <a:gd name="T28" fmla="*/ 541 w 567"/>
                <a:gd name="T29" fmla="*/ 186 h 511"/>
                <a:gd name="T30" fmla="*/ 501 w 567"/>
                <a:gd name="T31" fmla="*/ 223 h 511"/>
                <a:gd name="T32" fmla="*/ 448 w 567"/>
                <a:gd name="T33" fmla="*/ 259 h 511"/>
                <a:gd name="T34" fmla="*/ 359 w 567"/>
                <a:gd name="T35" fmla="*/ 305 h 511"/>
                <a:gd name="T36" fmla="*/ 248 w 567"/>
                <a:gd name="T37" fmla="*/ 354 h 511"/>
                <a:gd name="T38" fmla="*/ 213 w 567"/>
                <a:gd name="T39" fmla="*/ 371 h 511"/>
                <a:gd name="T40" fmla="*/ 149 w 567"/>
                <a:gd name="T41" fmla="*/ 410 h 511"/>
                <a:gd name="T42" fmla="*/ 20 w 567"/>
                <a:gd name="T43" fmla="*/ 498 h 511"/>
                <a:gd name="T44" fmla="*/ 2 w 567"/>
                <a:gd name="T45" fmla="*/ 511 h 511"/>
                <a:gd name="T46" fmla="*/ 2 w 567"/>
                <a:gd name="T47" fmla="*/ 508 h 511"/>
                <a:gd name="T48" fmla="*/ 0 w 567"/>
                <a:gd name="T49" fmla="*/ 476 h 511"/>
                <a:gd name="T50" fmla="*/ 9 w 567"/>
                <a:gd name="T51" fmla="*/ 439 h 511"/>
                <a:gd name="T52" fmla="*/ 22 w 567"/>
                <a:gd name="T53" fmla="*/ 411 h 511"/>
                <a:gd name="T54" fmla="*/ 42 w 567"/>
                <a:gd name="T55" fmla="*/ 381 h 511"/>
                <a:gd name="T56" fmla="*/ 75 w 567"/>
                <a:gd name="T57" fmla="*/ 351 h 511"/>
                <a:gd name="T58" fmla="*/ 96 w 567"/>
                <a:gd name="T59" fmla="*/ 337 h 511"/>
                <a:gd name="T60" fmla="*/ 118 w 567"/>
                <a:gd name="T61" fmla="*/ 322 h 511"/>
                <a:gd name="T62" fmla="*/ 162 w 567"/>
                <a:gd name="T63" fmla="*/ 285 h 511"/>
                <a:gd name="T64" fmla="*/ 223 w 567"/>
                <a:gd name="T65" fmla="*/ 218 h 511"/>
                <a:gd name="T66" fmla="*/ 288 w 567"/>
                <a:gd name="T67" fmla="*/ 123 h 511"/>
                <a:gd name="T68" fmla="*/ 317 w 567"/>
                <a:gd name="T69" fmla="*/ 62 h 511"/>
                <a:gd name="T70" fmla="*/ 325 w 567"/>
                <a:gd name="T71" fmla="*/ 29 h 511"/>
                <a:gd name="T72" fmla="*/ 324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779" y="2941"/>
              <a:ext cx="537" cy="626"/>
            </a:xfrm>
            <a:custGeom>
              <a:avLst/>
              <a:gdLst>
                <a:gd name="T0" fmla="*/ 987 w 2149"/>
                <a:gd name="T1" fmla="*/ 1 h 2505"/>
                <a:gd name="T2" fmla="*/ 687 w 2149"/>
                <a:gd name="T3" fmla="*/ 56 h 2505"/>
                <a:gd name="T4" fmla="*/ 453 w 2149"/>
                <a:gd name="T5" fmla="*/ 173 h 2505"/>
                <a:gd name="T6" fmla="*/ 279 w 2149"/>
                <a:gd name="T7" fmla="*/ 340 h 2505"/>
                <a:gd name="T8" fmla="*/ 154 w 2149"/>
                <a:gd name="T9" fmla="*/ 545 h 2505"/>
                <a:gd name="T10" fmla="*/ 72 w 2149"/>
                <a:gd name="T11" fmla="*/ 775 h 2505"/>
                <a:gd name="T12" fmla="*/ 25 w 2149"/>
                <a:gd name="T13" fmla="*/ 1019 h 2505"/>
                <a:gd name="T14" fmla="*/ 1 w 2149"/>
                <a:gd name="T15" fmla="*/ 1323 h 2505"/>
                <a:gd name="T16" fmla="*/ 0 w 2149"/>
                <a:gd name="T17" fmla="*/ 1497 h 2505"/>
                <a:gd name="T18" fmla="*/ 22 w 2149"/>
                <a:gd name="T19" fmla="*/ 1708 h 2505"/>
                <a:gd name="T20" fmla="*/ 66 w 2149"/>
                <a:gd name="T21" fmla="*/ 1895 h 2505"/>
                <a:gd name="T22" fmla="*/ 130 w 2149"/>
                <a:gd name="T23" fmla="*/ 2058 h 2505"/>
                <a:gd name="T24" fmla="*/ 210 w 2149"/>
                <a:gd name="T25" fmla="*/ 2198 h 2505"/>
                <a:gd name="T26" fmla="*/ 323 w 2149"/>
                <a:gd name="T27" fmla="*/ 2338 h 2505"/>
                <a:gd name="T28" fmla="*/ 515 w 2149"/>
                <a:gd name="T29" fmla="*/ 2484 h 2505"/>
                <a:gd name="T30" fmla="*/ 550 w 2149"/>
                <a:gd name="T31" fmla="*/ 2483 h 2505"/>
                <a:gd name="T32" fmla="*/ 418 w 2149"/>
                <a:gd name="T33" fmla="*/ 2168 h 2505"/>
                <a:gd name="T34" fmla="*/ 351 w 2149"/>
                <a:gd name="T35" fmla="*/ 1923 h 2505"/>
                <a:gd name="T36" fmla="*/ 316 w 2149"/>
                <a:gd name="T37" fmla="*/ 1700 h 2505"/>
                <a:gd name="T38" fmla="*/ 310 w 2149"/>
                <a:gd name="T39" fmla="*/ 1462 h 2505"/>
                <a:gd name="T40" fmla="*/ 345 w 2149"/>
                <a:gd name="T41" fmla="*/ 1219 h 2505"/>
                <a:gd name="T42" fmla="*/ 378 w 2149"/>
                <a:gd name="T43" fmla="*/ 1110 h 2505"/>
                <a:gd name="T44" fmla="*/ 461 w 2149"/>
                <a:gd name="T45" fmla="*/ 956 h 2505"/>
                <a:gd name="T46" fmla="*/ 569 w 2149"/>
                <a:gd name="T47" fmla="*/ 855 h 2505"/>
                <a:gd name="T48" fmla="*/ 687 w 2149"/>
                <a:gd name="T49" fmla="*/ 796 h 2505"/>
                <a:gd name="T50" fmla="*/ 837 w 2149"/>
                <a:gd name="T51" fmla="*/ 764 h 2505"/>
                <a:gd name="T52" fmla="*/ 1057 w 2149"/>
                <a:gd name="T53" fmla="*/ 780 h 2505"/>
                <a:gd name="T54" fmla="*/ 1092 w 2149"/>
                <a:gd name="T55" fmla="*/ 780 h 2505"/>
                <a:gd name="T56" fmla="*/ 1312 w 2149"/>
                <a:gd name="T57" fmla="*/ 764 h 2505"/>
                <a:gd name="T58" fmla="*/ 1462 w 2149"/>
                <a:gd name="T59" fmla="*/ 796 h 2505"/>
                <a:gd name="T60" fmla="*/ 1581 w 2149"/>
                <a:gd name="T61" fmla="*/ 855 h 2505"/>
                <a:gd name="T62" fmla="*/ 1688 w 2149"/>
                <a:gd name="T63" fmla="*/ 956 h 2505"/>
                <a:gd name="T64" fmla="*/ 1772 w 2149"/>
                <a:gd name="T65" fmla="*/ 1110 h 2505"/>
                <a:gd name="T66" fmla="*/ 1804 w 2149"/>
                <a:gd name="T67" fmla="*/ 1219 h 2505"/>
                <a:gd name="T68" fmla="*/ 1839 w 2149"/>
                <a:gd name="T69" fmla="*/ 1462 h 2505"/>
                <a:gd name="T70" fmla="*/ 1833 w 2149"/>
                <a:gd name="T71" fmla="*/ 1700 h 2505"/>
                <a:gd name="T72" fmla="*/ 1799 w 2149"/>
                <a:gd name="T73" fmla="*/ 1923 h 2505"/>
                <a:gd name="T74" fmla="*/ 1731 w 2149"/>
                <a:gd name="T75" fmla="*/ 2168 h 2505"/>
                <a:gd name="T76" fmla="*/ 1600 w 2149"/>
                <a:gd name="T77" fmla="*/ 2483 h 2505"/>
                <a:gd name="T78" fmla="*/ 1634 w 2149"/>
                <a:gd name="T79" fmla="*/ 2484 h 2505"/>
                <a:gd name="T80" fmla="*/ 1827 w 2149"/>
                <a:gd name="T81" fmla="*/ 2338 h 2505"/>
                <a:gd name="T82" fmla="*/ 1941 w 2149"/>
                <a:gd name="T83" fmla="*/ 2198 h 2505"/>
                <a:gd name="T84" fmla="*/ 2019 w 2149"/>
                <a:gd name="T85" fmla="*/ 2058 h 2505"/>
                <a:gd name="T86" fmla="*/ 2084 w 2149"/>
                <a:gd name="T87" fmla="*/ 1895 h 2505"/>
                <a:gd name="T88" fmla="*/ 2129 w 2149"/>
                <a:gd name="T89" fmla="*/ 1708 h 2505"/>
                <a:gd name="T90" fmla="*/ 2149 w 2149"/>
                <a:gd name="T91" fmla="*/ 1497 h 2505"/>
                <a:gd name="T92" fmla="*/ 2149 w 2149"/>
                <a:gd name="T93" fmla="*/ 1323 h 2505"/>
                <a:gd name="T94" fmla="*/ 2124 w 2149"/>
                <a:gd name="T95" fmla="*/ 1019 h 2505"/>
                <a:gd name="T96" fmla="*/ 2077 w 2149"/>
                <a:gd name="T97" fmla="*/ 775 h 2505"/>
                <a:gd name="T98" fmla="*/ 1995 w 2149"/>
                <a:gd name="T99" fmla="*/ 545 h 2505"/>
                <a:gd name="T100" fmla="*/ 1871 w 2149"/>
                <a:gd name="T101" fmla="*/ 340 h 2505"/>
                <a:gd name="T102" fmla="*/ 1696 w 2149"/>
                <a:gd name="T103" fmla="*/ 173 h 2505"/>
                <a:gd name="T104" fmla="*/ 1463 w 2149"/>
                <a:gd name="T105" fmla="*/ 56 h 2505"/>
                <a:gd name="T106" fmla="*/ 1162 w 2149"/>
                <a:gd name="T107" fmla="*/ 1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2505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3830" y="3051"/>
              <a:ext cx="459" cy="339"/>
            </a:xfrm>
            <a:custGeom>
              <a:avLst/>
              <a:gdLst>
                <a:gd name="T0" fmla="*/ 1191 w 1834"/>
                <a:gd name="T1" fmla="*/ 490 h 1355"/>
                <a:gd name="T2" fmla="*/ 1180 w 1834"/>
                <a:gd name="T3" fmla="*/ 496 h 1355"/>
                <a:gd name="T4" fmla="*/ 1065 w 1834"/>
                <a:gd name="T5" fmla="*/ 544 h 1355"/>
                <a:gd name="T6" fmla="*/ 924 w 1834"/>
                <a:gd name="T7" fmla="*/ 591 h 1355"/>
                <a:gd name="T8" fmla="*/ 816 w 1834"/>
                <a:gd name="T9" fmla="*/ 616 h 1355"/>
                <a:gd name="T10" fmla="*/ 700 w 1834"/>
                <a:gd name="T11" fmla="*/ 634 h 1355"/>
                <a:gd name="T12" fmla="*/ 580 w 1834"/>
                <a:gd name="T13" fmla="*/ 638 h 1355"/>
                <a:gd name="T14" fmla="*/ 521 w 1834"/>
                <a:gd name="T15" fmla="*/ 633 h 1355"/>
                <a:gd name="T16" fmla="*/ 492 w 1834"/>
                <a:gd name="T17" fmla="*/ 630 h 1355"/>
                <a:gd name="T18" fmla="*/ 437 w 1834"/>
                <a:gd name="T19" fmla="*/ 631 h 1355"/>
                <a:gd name="T20" fmla="*/ 388 w 1834"/>
                <a:gd name="T21" fmla="*/ 641 h 1355"/>
                <a:gd name="T22" fmla="*/ 341 w 1834"/>
                <a:gd name="T23" fmla="*/ 656 h 1355"/>
                <a:gd name="T24" fmla="*/ 301 w 1834"/>
                <a:gd name="T25" fmla="*/ 678 h 1355"/>
                <a:gd name="T26" fmla="*/ 263 w 1834"/>
                <a:gd name="T27" fmla="*/ 705 h 1355"/>
                <a:gd name="T28" fmla="*/ 230 w 1834"/>
                <a:gd name="T29" fmla="*/ 737 h 1355"/>
                <a:gd name="T30" fmla="*/ 200 w 1834"/>
                <a:gd name="T31" fmla="*/ 773 h 1355"/>
                <a:gd name="T32" fmla="*/ 164 w 1834"/>
                <a:gd name="T33" fmla="*/ 832 h 1355"/>
                <a:gd name="T34" fmla="*/ 129 w 1834"/>
                <a:gd name="T35" fmla="*/ 919 h 1355"/>
                <a:gd name="T36" fmla="*/ 109 w 1834"/>
                <a:gd name="T37" fmla="*/ 1009 h 1355"/>
                <a:gd name="T38" fmla="*/ 103 w 1834"/>
                <a:gd name="T39" fmla="*/ 1098 h 1355"/>
                <a:gd name="T40" fmla="*/ 105 w 1834"/>
                <a:gd name="T41" fmla="*/ 1140 h 1355"/>
                <a:gd name="T42" fmla="*/ 0 w 1834"/>
                <a:gd name="T43" fmla="*/ 658 h 1355"/>
                <a:gd name="T44" fmla="*/ 190 w 1834"/>
                <a:gd name="T45" fmla="*/ 278 h 1355"/>
                <a:gd name="T46" fmla="*/ 731 w 1834"/>
                <a:gd name="T47" fmla="*/ 0 h 1355"/>
                <a:gd name="T48" fmla="*/ 1242 w 1834"/>
                <a:gd name="T49" fmla="*/ 24 h 1355"/>
                <a:gd name="T50" fmla="*/ 1484 w 1834"/>
                <a:gd name="T51" fmla="*/ 234 h 1355"/>
                <a:gd name="T52" fmla="*/ 1689 w 1834"/>
                <a:gd name="T53" fmla="*/ 490 h 1355"/>
                <a:gd name="T54" fmla="*/ 1834 w 1834"/>
                <a:gd name="T55" fmla="*/ 658 h 1355"/>
                <a:gd name="T56" fmla="*/ 1764 w 1834"/>
                <a:gd name="T57" fmla="*/ 1177 h 1355"/>
                <a:gd name="T58" fmla="*/ 1617 w 1834"/>
                <a:gd name="T59" fmla="*/ 1355 h 1355"/>
                <a:gd name="T60" fmla="*/ 1621 w 1834"/>
                <a:gd name="T61" fmla="*/ 1334 h 1355"/>
                <a:gd name="T62" fmla="*/ 1631 w 1834"/>
                <a:gd name="T63" fmla="*/ 1196 h 1355"/>
                <a:gd name="T64" fmla="*/ 1626 w 1834"/>
                <a:gd name="T65" fmla="*/ 1068 h 1355"/>
                <a:gd name="T66" fmla="*/ 1606 w 1834"/>
                <a:gd name="T67" fmla="*/ 961 h 1355"/>
                <a:gd name="T68" fmla="*/ 1586 w 1834"/>
                <a:gd name="T69" fmla="*/ 888 h 1355"/>
                <a:gd name="T70" fmla="*/ 1557 w 1834"/>
                <a:gd name="T71" fmla="*/ 815 h 1355"/>
                <a:gd name="T72" fmla="*/ 1517 w 1834"/>
                <a:gd name="T73" fmla="*/ 743 h 1355"/>
                <a:gd name="T74" fmla="*/ 1468 w 1834"/>
                <a:gd name="T75" fmla="*/ 676 h 1355"/>
                <a:gd name="T76" fmla="*/ 1406 w 1834"/>
                <a:gd name="T77" fmla="*/ 613 h 1355"/>
                <a:gd name="T78" fmla="*/ 1332 w 1834"/>
                <a:gd name="T79" fmla="*/ 557 h 1355"/>
                <a:gd name="T80" fmla="*/ 1243 w 1834"/>
                <a:gd name="T81" fmla="*/ 510 h 1355"/>
                <a:gd name="T82" fmla="*/ 1191 w 1834"/>
                <a:gd name="T83" fmla="*/ 49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4" h="1355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7035766" y="4121078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62B88-285C-4D7C-919F-E8DF17996BA8}"/>
              </a:ext>
            </a:extLst>
          </p:cNvPr>
          <p:cNvSpPr txBox="1"/>
          <p:nvPr/>
        </p:nvSpPr>
        <p:spPr>
          <a:xfrm>
            <a:off x="5671758" y="5352566"/>
            <a:ext cx="190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이주민</a:t>
            </a: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5197" y="505540"/>
            <a:ext cx="4121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6.2.1 Cost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AB0E8B-C209-4E69-AD93-F48EEEC41654}"/>
              </a:ext>
            </a:extLst>
          </p:cNvPr>
          <p:cNvSpPr txBox="1"/>
          <p:nvPr/>
        </p:nvSpPr>
        <p:spPr>
          <a:xfrm>
            <a:off x="558653" y="1398901"/>
            <a:ext cx="11313228" cy="130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Cross-entropy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장점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최적이 아닌 잘못된 정보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(q)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entropy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같음 기호 14">
            <a:extLst>
              <a:ext uri="{FF2B5EF4-FFF2-40B4-BE49-F238E27FC236}">
                <a16:creationId xmlns:a16="http://schemas.microsoft.com/office/drawing/2014/main" id="{127D5176-E43C-4181-904E-831C8A6834B9}"/>
              </a:ext>
            </a:extLst>
          </p:cNvPr>
          <p:cNvSpPr/>
          <p:nvPr/>
        </p:nvSpPr>
        <p:spPr>
          <a:xfrm rot="5400000">
            <a:off x="6047470" y="3563799"/>
            <a:ext cx="912820" cy="876909"/>
          </a:xfrm>
          <a:prstGeom prst="mathEqual">
            <a:avLst>
              <a:gd name="adj1" fmla="val 17727"/>
              <a:gd name="adj2" fmla="val 256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C57E1A-F306-49FD-8D35-B194789B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33" y="2021832"/>
            <a:ext cx="8188960" cy="44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5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2682" y="505540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6.2.2 Output Unit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67688"/>
            <a:ext cx="10434455" cy="147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Verdana" panose="020B0604030504040204" pitchFamily="34" charset="0"/>
              </a:rPr>
              <a:t>Linear Unit 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Verdana" panose="020B0604030504040204" pitchFamily="34" charset="0"/>
              </a:rPr>
              <a:t>: Gaussian output distribution</a:t>
            </a:r>
            <a:r>
              <a:rPr lang="ko-KR" altLang="en-US" sz="3200" dirty="0">
                <a:latin typeface="Verdana" panose="020B0604030504040204" pitchFamily="34" charset="0"/>
              </a:rPr>
              <a:t>에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15E29C-6A41-439B-9357-E624F5DF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31" y="3249469"/>
            <a:ext cx="6708140" cy="28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2682" y="505540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6.2.2 Output Unit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67688"/>
            <a:ext cx="10434455" cy="147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Verdana" panose="020B0604030504040204" pitchFamily="34" charset="0"/>
              </a:rPr>
              <a:t>Sigmoid Unit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Verdana" panose="020B0604030504040204" pitchFamily="34" charset="0"/>
              </a:rPr>
              <a:t>: Binary classification</a:t>
            </a:r>
            <a:r>
              <a:rPr lang="ko-KR" altLang="en-US" sz="3200" dirty="0">
                <a:latin typeface="Verdana" panose="020B0604030504040204" pitchFamily="34" charset="0"/>
              </a:rPr>
              <a:t>에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08390-A904-4DDA-A57F-A75CEC61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3049425"/>
            <a:ext cx="4734159" cy="32465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9E4040-6F4A-44CB-8098-524242ED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59" y="3540760"/>
            <a:ext cx="4269658" cy="17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6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2682" y="505540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6.2.2 Output Unit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67688"/>
            <a:ext cx="10434455" cy="147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Verdana" panose="020B0604030504040204" pitchFamily="34" charset="0"/>
              </a:rPr>
              <a:t>Softmax</a:t>
            </a:r>
            <a:r>
              <a:rPr lang="en-US" altLang="ko-KR" sz="3200" dirty="0">
                <a:latin typeface="Verdana" panose="020B0604030504040204" pitchFamily="34" charset="0"/>
              </a:rPr>
              <a:t> Unit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Verdana" panose="020B0604030504040204" pitchFamily="34" charset="0"/>
              </a:rPr>
              <a:t>: multiclass classification</a:t>
            </a:r>
            <a:r>
              <a:rPr lang="ko-KR" altLang="en-US" sz="3200" dirty="0">
                <a:latin typeface="Verdana" panose="020B0604030504040204" pitchFamily="34" charset="0"/>
              </a:rPr>
              <a:t>에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2DF65-4BB8-4EB0-AAA1-77164CE17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6" y="3049425"/>
            <a:ext cx="11058525" cy="190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B6B15-1FC6-4E21-ADB0-C364B2473EB6}"/>
                  </a:ext>
                </a:extLst>
              </p:cNvPr>
              <p:cNvSpPr txBox="1"/>
              <p:nvPr/>
            </p:nvSpPr>
            <p:spPr>
              <a:xfrm>
                <a:off x="6875082" y="5183347"/>
                <a:ext cx="6096000" cy="916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Softmax(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𝑥𝑖</m:t>
                            </m:r>
                          </m:sup>
                        </m:sSup>
                      </m:num>
                      <m:den>
                        <m:r>
                          <a:rPr lang="en-US" altLang="ko-K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𝑗</m:t>
                            </m:r>
                            <m:r>
                              <a:rPr lang="en-US" altLang="ko-KR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𝑥𝑗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B6B15-1FC6-4E21-ADB0-C364B247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82" y="5183347"/>
                <a:ext cx="6096000" cy="916405"/>
              </a:xfrm>
              <a:prstGeom prst="rect">
                <a:avLst/>
              </a:prstGeom>
              <a:blipFill>
                <a:blip r:embed="rId3"/>
                <a:stretch>
                  <a:fillRect l="-21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18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70959" y="505540"/>
            <a:ext cx="2650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4.1 </a:t>
            </a:r>
            <a:r>
              <a:rPr lang="en-US" altLang="ko-KR" sz="36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Softmax</a:t>
            </a:r>
            <a:endParaRPr lang="en-US" altLang="ko-KR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1" y="1609199"/>
                <a:ext cx="10723949" cy="453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하지만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endParaRPr lang="en-US" altLang="ko-KR" sz="2800" i="1" dirty="0"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800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m:t>Underflow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: </m:t>
                    </m:r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p>
                    </m:sSup>
                    <m:r>
                      <a:rPr lang="ko-KR" altLang="en-US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가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매우 작은 수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𝑥𝑖</m:t>
                        </m:r>
                      </m:sup>
                    </m:sSup>
                  </m:oMath>
                </a14:m>
                <a:r>
                  <a:rPr lang="ko-KR" altLang="en-US" sz="2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는 </a:t>
                </a:r>
                <a:r>
                  <a:rPr lang="en-US" altLang="ko-KR" sz="2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0</a:t>
                </a:r>
                <a:r>
                  <a:rPr lang="ko-KR" altLang="en-US" sz="2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으로 근사</a:t>
                </a:r>
                <a:endParaRPr lang="en-US" altLang="ko-KR" sz="28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Overflow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p>
                    </m:sSup>
                    <m:r>
                      <a:rPr lang="ko-KR" altLang="en-US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가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매우 큰 수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𝑥𝑖</m:t>
                        </m:r>
                      </m:sup>
                    </m:sSup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는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inf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으로 근사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따라서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</a:p>
              <a:p>
                <a:r>
                  <a:rPr lang="en-US" altLang="ko-KR" sz="2800" dirty="0" err="1">
                    <a:solidFill>
                      <a:schemeClr val="tx1"/>
                    </a:solidFill>
                    <a:ea typeface="Verdana" panose="020B0604030504040204" pitchFamily="34" charset="0"/>
                  </a:rPr>
                  <a:t>Softmax</a:t>
                </a:r>
                <a:r>
                  <a:rPr lang="en-US" altLang="ko-KR" sz="2800" dirty="0">
                    <a:solidFill>
                      <a:schemeClr val="tx1"/>
                    </a:solidFill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chemeClr val="tx1"/>
                    </a:solidFill>
                    <a:ea typeface="Verdana" panose="020B0604030504040204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𝑥𝑖</m:t>
                            </m:r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altLang="ko-K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𝑗</m:t>
                            </m:r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US" altLang="ko-KR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𝑗</m:t>
                                </m:r>
                                <m:r>
                                  <a:rPr lang="en-US" altLang="ko-K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−</m:t>
                                </m:r>
                                <m:r>
                                  <a:rPr lang="en-US" altLang="ko-K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𝑋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사용해서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overflow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막음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 X = max xi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 underflow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는 여전히 발생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1" y="1609199"/>
                <a:ext cx="10723949" cy="4536755"/>
              </a:xfrm>
              <a:prstGeom prst="rect">
                <a:avLst/>
              </a:prstGeom>
              <a:blipFill>
                <a:blip r:embed="rId2"/>
                <a:stretch>
                  <a:fillRect l="-1137" r="-398" b="-2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8B19B1-3E06-4803-8696-1EBF41EC28AF}"/>
                  </a:ext>
                </a:extLst>
              </p:cNvPr>
              <p:cNvSpPr txBox="1"/>
              <p:nvPr/>
            </p:nvSpPr>
            <p:spPr>
              <a:xfrm>
                <a:off x="7462649" y="393374"/>
                <a:ext cx="6096000" cy="916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𝑥𝑖</m:t>
                            </m:r>
                          </m:sup>
                        </m:sSup>
                      </m:num>
                      <m:den>
                        <m:r>
                          <a:rPr lang="en-US" altLang="ko-K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𝑗</m:t>
                            </m:r>
                            <m:r>
                              <a:rPr lang="en-US" altLang="ko-KR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𝑥𝑗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8B19B1-3E06-4803-8696-1EBF41EC2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649" y="393374"/>
                <a:ext cx="6096000" cy="916405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54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45192" y="505540"/>
            <a:ext cx="3701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6.3 Hidden Units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67688"/>
            <a:ext cx="10800000" cy="478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Verdana" panose="020B0604030504040204" pitchFamily="34" charset="0"/>
              </a:rPr>
              <a:t>ReLU</a:t>
            </a:r>
            <a:r>
              <a:rPr lang="en-US" altLang="ko-KR" sz="2800" dirty="0">
                <a:latin typeface="Verdana" panose="020B0604030504040204" pitchFamily="34" charset="0"/>
              </a:rPr>
              <a:t> Unit( </a:t>
            </a:r>
            <a:r>
              <a:rPr lang="en-US" altLang="ko-KR" sz="2800" dirty="0" err="1">
                <a:latin typeface="Verdana" panose="020B0604030504040204" pitchFamily="34" charset="0"/>
              </a:rPr>
              <a:t>rectifield</a:t>
            </a:r>
            <a:r>
              <a:rPr lang="en-US" altLang="ko-KR" sz="2800" dirty="0">
                <a:latin typeface="Verdana" panose="020B0604030504040204" pitchFamily="34" charset="0"/>
              </a:rPr>
              <a:t> Linear Units 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Verdana" panose="020B0604030504040204" pitchFamily="34" charset="0"/>
              </a:rPr>
              <a:t>장점</a:t>
            </a:r>
            <a:r>
              <a:rPr lang="en-US" altLang="ko-KR" sz="2800" dirty="0">
                <a:latin typeface="Verdana" panose="020B0604030504040204" pitchFamily="34" charset="0"/>
              </a:rPr>
              <a:t> : </a:t>
            </a:r>
            <a:r>
              <a:rPr lang="ko-KR" altLang="en-US" sz="2800" dirty="0">
                <a:latin typeface="Verdana" panose="020B0604030504040204" pitchFamily="34" charset="0"/>
              </a:rPr>
              <a:t>선형의 성질을 갖고 있기 때문에 최적화가 빠름</a:t>
            </a:r>
            <a:endParaRPr lang="en-US" altLang="ko-KR" sz="2800" dirty="0">
              <a:latin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Verdana" panose="020B0604030504040204" pitchFamily="34" charset="0"/>
              </a:rPr>
              <a:t>단점 </a:t>
            </a:r>
            <a:r>
              <a:rPr lang="en-US" altLang="ko-KR" sz="2800" dirty="0">
                <a:latin typeface="Verdana" panose="020B0604030504040204" pitchFamily="34" charset="0"/>
              </a:rPr>
              <a:t>: </a:t>
            </a:r>
            <a:r>
              <a:rPr lang="ko-KR" altLang="en-US" sz="2800" dirty="0" err="1">
                <a:latin typeface="Verdana" panose="020B0604030504040204" pitchFamily="34" charset="0"/>
              </a:rPr>
              <a:t>활성값이</a:t>
            </a:r>
            <a:r>
              <a:rPr lang="ko-KR" altLang="en-US" sz="2800" dirty="0">
                <a:latin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</a:rPr>
              <a:t>0</a:t>
            </a:r>
            <a:r>
              <a:rPr lang="ko-KR" altLang="en-US" sz="2800" dirty="0">
                <a:latin typeface="Verdana" panose="020B0604030504040204" pitchFamily="34" charset="0"/>
              </a:rPr>
              <a:t>이 되는 부분은 기울기 기반의 학습이 불가능</a:t>
            </a:r>
            <a:endParaRPr lang="en-US" altLang="ko-KR" sz="2800" dirty="0">
              <a:latin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ko-KR" altLang="en-US" sz="1100" dirty="0">
              <a:latin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</a:rPr>
              <a:t>(0,0)</a:t>
            </a:r>
            <a:r>
              <a:rPr lang="ko-KR" altLang="en-US" sz="2800" dirty="0">
                <a:latin typeface="Verdana" panose="020B0604030504040204" pitchFamily="34" charset="0"/>
              </a:rPr>
              <a:t>에서 미분이 불가하여서 경사도 기반의 </a:t>
            </a:r>
            <a:r>
              <a:rPr lang="en-US" altLang="ko-KR" sz="2800" dirty="0">
                <a:latin typeface="Verdana" panose="020B0604030504040204" pitchFamily="34" charset="0"/>
              </a:rPr>
              <a:t>optimization</a:t>
            </a:r>
            <a:r>
              <a:rPr lang="ko-KR" altLang="en-US" sz="2800" dirty="0">
                <a:latin typeface="Verdana" panose="020B0604030504040204" pitchFamily="34" charset="0"/>
              </a:rPr>
              <a:t>이 안될 것이라고 생각할 수 있지만</a:t>
            </a:r>
            <a:r>
              <a:rPr lang="en-US" altLang="ko-KR" sz="2800" dirty="0">
                <a:latin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</a:rPr>
              <a:t>대부분의 </a:t>
            </a:r>
            <a:r>
              <a:rPr lang="en-US" altLang="ko-KR" sz="2800" dirty="0">
                <a:latin typeface="Verdana" panose="020B0604030504040204" pitchFamily="34" charset="0"/>
              </a:rPr>
              <a:t>optimization </a:t>
            </a:r>
            <a:r>
              <a:rPr lang="ko-KR" altLang="en-US" sz="2800" dirty="0">
                <a:latin typeface="Verdana" panose="020B0604030504040204" pitchFamily="34" charset="0"/>
              </a:rPr>
              <a:t>과정에서 최솟값에 도달하기보다는 충분히 낮아질 때까지 이루어지므로 큰 문제가 되지 않는다</a:t>
            </a:r>
            <a:r>
              <a:rPr lang="en-US" altLang="ko-KR" sz="2800" dirty="0">
                <a:latin typeface="Verdana" panose="020B0604030504040204" pitchFamily="34" charset="0"/>
              </a:rPr>
              <a:t>.</a:t>
            </a:r>
            <a:endParaRPr lang="ko-KR" altLang="en-US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0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45191" y="505540"/>
            <a:ext cx="3701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6.3 Hidden Units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576432" y="1323673"/>
            <a:ext cx="11287988" cy="23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Leaky </a:t>
            </a:r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ReLU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E2D6-2ACC-4216-80CB-6A0804B5B493}"/>
              </a:ext>
            </a:extLst>
          </p:cNvPr>
          <p:cNvSpPr txBox="1"/>
          <p:nvPr/>
        </p:nvSpPr>
        <p:spPr>
          <a:xfrm>
            <a:off x="6220425" y="3078277"/>
            <a:ext cx="5116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0</a:t>
            </a:r>
            <a:r>
              <a:rPr lang="ko-KR" altLang="en-US" sz="2800" dirty="0"/>
              <a:t>으로 활성화된 부분도 </a:t>
            </a:r>
            <a:endParaRPr lang="en-US" altLang="ko-KR" sz="2800" dirty="0"/>
          </a:p>
          <a:p>
            <a:pPr algn="ctr"/>
            <a:r>
              <a:rPr lang="ko-KR" altLang="en-US" sz="2800" dirty="0"/>
              <a:t>기울기 기반의 학습 </a:t>
            </a:r>
            <a:endParaRPr lang="en-US" altLang="ko-KR" sz="2800" dirty="0"/>
          </a:p>
          <a:p>
            <a:pPr algn="ctr"/>
            <a:r>
              <a:rPr lang="ko-KR" altLang="en-US" sz="2800" dirty="0"/>
              <a:t>가능하게 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81C76-3628-4781-9366-8A900A28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6" y="2404739"/>
            <a:ext cx="5391150" cy="3705225"/>
          </a:xfrm>
          <a:prstGeom prst="rect">
            <a:avLst/>
          </a:prstGeom>
          <a:ln w="19050">
            <a:solidFill>
              <a:srgbClr val="46ACA1"/>
            </a:solidFill>
          </a:ln>
        </p:spPr>
      </p:pic>
    </p:spTree>
    <p:extLst>
      <p:ext uri="{BB962C8B-B14F-4D97-AF65-F5344CB8AC3E}">
        <p14:creationId xmlns:p14="http://schemas.microsoft.com/office/powerpoint/2010/main" val="18051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45191" y="505540"/>
            <a:ext cx="3701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6.3 Hidden Units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576432" y="1323673"/>
            <a:ext cx="11287988" cy="151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Sigmoid Unit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1A4245-007F-489F-9DB6-434E30A6F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24"/>
          <a:stretch/>
        </p:blipFill>
        <p:spPr>
          <a:xfrm>
            <a:off x="976143" y="2270259"/>
            <a:ext cx="5221457" cy="3181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B6DB61-DA68-40C3-97ED-F0EB8EB30BD8}"/>
              </a:ext>
            </a:extLst>
          </p:cNvPr>
          <p:cNvSpPr txBox="1"/>
          <p:nvPr/>
        </p:nvSpPr>
        <p:spPr>
          <a:xfrm>
            <a:off x="6446452" y="1867832"/>
            <a:ext cx="5221457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Input</a:t>
            </a:r>
            <a:r>
              <a:rPr lang="ko-KR" altLang="en-US" sz="2800" dirty="0"/>
              <a:t>이 매우 크거나</a:t>
            </a:r>
            <a:r>
              <a:rPr lang="en-US" altLang="ko-KR" sz="2800" dirty="0"/>
              <a:t>, </a:t>
            </a:r>
            <a:r>
              <a:rPr lang="ko-KR" altLang="en-US" sz="2800" dirty="0"/>
              <a:t>작으면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    </a:t>
            </a:r>
            <a:r>
              <a:rPr lang="en-US" altLang="ko-KR" sz="2800" dirty="0"/>
              <a:t>: </a:t>
            </a:r>
            <a:r>
              <a:rPr lang="ko-KR" altLang="en-US" sz="2800" dirty="0"/>
              <a:t>기울기</a:t>
            </a:r>
            <a:r>
              <a:rPr lang="en-US" altLang="ko-KR" sz="2800" dirty="0"/>
              <a:t>=0+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[0,1]</a:t>
            </a:r>
            <a:r>
              <a:rPr lang="ko-KR" altLang="en-US" sz="2800" dirty="0"/>
              <a:t>의 값을 가지므로 층이 깊어질수록 작은 기울기 값들이 곱해져 </a:t>
            </a:r>
            <a:r>
              <a:rPr lang="en-US" altLang="ko-KR" sz="2800" dirty="0"/>
              <a:t>gradient vanishing </a:t>
            </a:r>
            <a:r>
              <a:rPr lang="ko-KR" altLang="en-US" sz="2800" dirty="0"/>
              <a:t>문제가 있음</a:t>
            </a:r>
          </a:p>
        </p:txBody>
      </p:sp>
    </p:spTree>
    <p:extLst>
      <p:ext uri="{BB962C8B-B14F-4D97-AF65-F5344CB8AC3E}">
        <p14:creationId xmlns:p14="http://schemas.microsoft.com/office/powerpoint/2010/main" val="364008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1963" y="505540"/>
            <a:ext cx="5068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6.4 Architecture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Design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723159" y="1467688"/>
            <a:ext cx="11287988" cy="284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신경망의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와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depth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어떻게 구성할지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깊은 신경망 일수록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Layer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당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width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감소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parameter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수 감소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generalization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증가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하지만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optimization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감소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0B345F-2608-48C8-9FDF-6BD114C5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3597817"/>
            <a:ext cx="5659120" cy="2754643"/>
          </a:xfrm>
          <a:prstGeom prst="rect">
            <a:avLst/>
          </a:prstGeom>
        </p:spPr>
      </p:pic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F6FFB696-9EE9-4604-931F-BC5FFB012965}"/>
              </a:ext>
            </a:extLst>
          </p:cNvPr>
          <p:cNvSpPr/>
          <p:nvPr/>
        </p:nvSpPr>
        <p:spPr>
          <a:xfrm>
            <a:off x="589280" y="3393440"/>
            <a:ext cx="133879" cy="71119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6B2F0-980F-4DBE-AB76-3E737D1F39E8}"/>
              </a:ext>
            </a:extLst>
          </p:cNvPr>
          <p:cNvSpPr txBox="1"/>
          <p:nvPr/>
        </p:nvSpPr>
        <p:spPr>
          <a:xfrm>
            <a:off x="508000" y="418592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Trade off </a:t>
            </a:r>
            <a:r>
              <a:rPr lang="ko-KR" altLang="en-US" sz="3200" b="1" dirty="0">
                <a:solidFill>
                  <a:srgbClr val="FF0000"/>
                </a:solidFill>
              </a:rPr>
              <a:t>관계</a:t>
            </a:r>
          </a:p>
        </p:txBody>
      </p:sp>
    </p:spTree>
    <p:extLst>
      <p:ext uri="{BB962C8B-B14F-4D97-AF65-F5344CB8AC3E}">
        <p14:creationId xmlns:p14="http://schemas.microsoft.com/office/powerpoint/2010/main" val="6381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42232" y="505540"/>
            <a:ext cx="8307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6.4.1 Universal approximation theorem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723159" y="1467688"/>
            <a:ext cx="11287988" cy="560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하나의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hidden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layer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가지고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activation function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sigmoid function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이면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neural network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는 어떤 함수도 </a:t>
            </a:r>
            <a:r>
              <a:rPr lang="ko-KR" alt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근사시킬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수 있다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→ NN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의 강력함이 보장됨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하지만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여러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Layer, sigmoid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가 아닌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activation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함수에선 증명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또한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width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예상할 수 없고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generalize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되는지도 모름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→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경험적으로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layer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가 깊을수록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generalize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잘됨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  또한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parameter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개수가 많아져서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overfitting x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2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19021" y="505540"/>
            <a:ext cx="6353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 Deep feedforward network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1" y="1609199"/>
            <a:ext cx="10434455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= multilayer perceptron ( MLPs 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: feedback </a:t>
            </a:r>
            <a:r>
              <a:rPr lang="ko-KR" altLang="en-US" sz="2800" dirty="0"/>
              <a:t>없이 입력</a:t>
            </a:r>
            <a:r>
              <a:rPr lang="en-US" altLang="ko-KR" sz="2800" dirty="0"/>
              <a:t> x</a:t>
            </a:r>
            <a:r>
              <a:rPr lang="ko-KR" altLang="en-US" sz="2800" dirty="0"/>
              <a:t>가 </a:t>
            </a:r>
            <a:r>
              <a:rPr lang="en-US" altLang="ko-KR" sz="2800" dirty="0"/>
              <a:t>f</a:t>
            </a:r>
            <a:r>
              <a:rPr lang="ko-KR" altLang="en-US" sz="2800" dirty="0"/>
              <a:t>를 통해 결과값을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Ex ) CNN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Feedback </a:t>
            </a:r>
            <a:r>
              <a:rPr lang="ko-KR" altLang="en-US" sz="2800" dirty="0"/>
              <a:t>있는 것 </a:t>
            </a:r>
            <a:r>
              <a:rPr lang="en-US" altLang="ko-KR" sz="2800" dirty="0"/>
              <a:t>:  recurrent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83667" y="505540"/>
            <a:ext cx="4624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6.5 Back Propagation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1F2F90D-95C3-4DF8-88B7-2EDFB9233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38"/>
          <a:stretch/>
        </p:blipFill>
        <p:spPr>
          <a:xfrm>
            <a:off x="1728998" y="1467688"/>
            <a:ext cx="9142201" cy="48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8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83667" y="505540"/>
            <a:ext cx="4624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6.5 Back Propagation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F715E82-8186-49BC-AD88-22FE61A8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90" y="1448229"/>
            <a:ext cx="8025130" cy="50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00710" y="505540"/>
            <a:ext cx="5990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6.1 Example : Learning XOR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67688"/>
            <a:ext cx="10434455" cy="32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Non-linear problem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가짐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Linear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한 선을 여러 개 긋기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평면 휘어 주기                  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신경망 구성하기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4ADE39-A72A-457A-A396-572177A1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34" y="4289889"/>
            <a:ext cx="7020560" cy="1984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7A842-7EAE-48D1-9C81-5C5A9D36926F}"/>
              </a:ext>
            </a:extLst>
          </p:cNvPr>
          <p:cNvSpPr txBox="1"/>
          <p:nvPr/>
        </p:nvSpPr>
        <p:spPr>
          <a:xfrm>
            <a:off x="6635224" y="2920890"/>
            <a:ext cx="37532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 해결 가능해짐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ko-KR" altLang="en-US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80E359B-CC6E-44B7-9EA9-58B6C7F63982}"/>
              </a:ext>
            </a:extLst>
          </p:cNvPr>
          <p:cNvSpPr/>
          <p:nvPr/>
        </p:nvSpPr>
        <p:spPr>
          <a:xfrm>
            <a:off x="6095999" y="2448560"/>
            <a:ext cx="425376" cy="1380549"/>
          </a:xfrm>
          <a:prstGeom prst="rightBrace">
            <a:avLst/>
          </a:prstGeom>
          <a:ln w="28575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20A2A2-72F5-40A1-B9E3-151E9DAAB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72" y="4205579"/>
            <a:ext cx="2368070" cy="21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1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00710" y="505540"/>
            <a:ext cx="5990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6.1 Example : Learning XOR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1034386" y="1964541"/>
            <a:ext cx="10434455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Hard Margin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D124B1-A89C-403B-A66E-880DB84F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" y="1634031"/>
            <a:ext cx="7400925" cy="4267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5E3478-1BF2-47D2-90BF-AC665161EFC8}"/>
              </a:ext>
            </a:extLst>
          </p:cNvPr>
          <p:cNvSpPr/>
          <p:nvPr/>
        </p:nvSpPr>
        <p:spPr>
          <a:xfrm>
            <a:off x="5618480" y="5039360"/>
            <a:ext cx="1483360" cy="184609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102F275-81DB-485F-BCBA-4F1A93CD0197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6494155" y="4317825"/>
            <a:ext cx="587540" cy="855530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CA4E69-174A-457E-858A-3C4F7ECC3BF8}"/>
              </a:ext>
            </a:extLst>
          </p:cNvPr>
          <p:cNvSpPr txBox="1"/>
          <p:nvPr/>
        </p:nvSpPr>
        <p:spPr>
          <a:xfrm>
            <a:off x="7329540" y="4220987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주로 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사용</a:t>
            </a:r>
          </a:p>
        </p:txBody>
      </p:sp>
    </p:spTree>
    <p:extLst>
      <p:ext uri="{BB962C8B-B14F-4D97-AF65-F5344CB8AC3E}">
        <p14:creationId xmlns:p14="http://schemas.microsoft.com/office/powerpoint/2010/main" val="428608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43517" y="505540"/>
            <a:ext cx="6105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6.2 Gradient-Based Learning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03520"/>
            <a:ext cx="10434455" cy="452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Hidden layer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가 없는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linear model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과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NN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의 차이점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Linear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model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보장된 최솟값이 존재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NN : non-linear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성에서 발생하는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cost function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의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non-convex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성질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보장된 최솟값이 없으므로 초기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parameter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에 의존적임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W, b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0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또는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0+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설정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5194" y="505540"/>
            <a:ext cx="4121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6.2.1 Cost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696000" y="1398901"/>
            <a:ext cx="10957520" cy="517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Mean Square Error ( MSE ) / Mean Absolute Error ( MAE 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주로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regression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문제에서 사용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10194F-6527-42E2-839F-C9C61061F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7" y="2219704"/>
            <a:ext cx="84296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2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5191" y="505540"/>
            <a:ext cx="4121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6.2.1 Cost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03520"/>
            <a:ext cx="10434455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MSE, MAE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의 단점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A78F9-4000-49C8-A838-2DCD07177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8"/>
          <a:stretch/>
        </p:blipFill>
        <p:spPr>
          <a:xfrm>
            <a:off x="1087120" y="2213152"/>
            <a:ext cx="9144000" cy="3108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FE4E0-8F04-4114-BD9A-45D47CE64036}"/>
              </a:ext>
            </a:extLst>
          </p:cNvPr>
          <p:cNvSpPr txBox="1"/>
          <p:nvPr/>
        </p:nvSpPr>
        <p:spPr>
          <a:xfrm>
            <a:off x="1087120" y="545448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/>
              <a:t>두 비용함수를 사용한다면 많은 출력층의 유닛들이 포화되어 정보를 유실함</a:t>
            </a:r>
          </a:p>
        </p:txBody>
      </p:sp>
    </p:spTree>
    <p:extLst>
      <p:ext uri="{BB962C8B-B14F-4D97-AF65-F5344CB8AC3E}">
        <p14:creationId xmlns:p14="http://schemas.microsoft.com/office/powerpoint/2010/main" val="275537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5191" y="505540"/>
            <a:ext cx="4121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6.2.1 Cost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03520"/>
            <a:ext cx="10434455" cy="499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KL-Divergence = Cross-entropy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사용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주로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classification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에 사용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DAC3D-37CB-4737-8E77-3D0225A94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08"/>
          <a:stretch/>
        </p:blipFill>
        <p:spPr>
          <a:xfrm>
            <a:off x="1141412" y="2055045"/>
            <a:ext cx="8814084" cy="37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6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5197" y="505540"/>
            <a:ext cx="4121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6.2.1 Cost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AB0E8B-C209-4E69-AD93-F48EEEC41654}"/>
                  </a:ext>
                </a:extLst>
              </p:cNvPr>
              <p:cNvSpPr txBox="1"/>
              <p:nvPr/>
            </p:nvSpPr>
            <p:spPr>
              <a:xfrm>
                <a:off x="558653" y="1398901"/>
                <a:ext cx="11313228" cy="388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Cross-entropy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최적이 아닌 잘못된 정보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(q)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로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entropy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 구하여 얻은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entropy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값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H(P,Q)=-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ko-KR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logQ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KL-Divergence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D(P||Q)=E(-</a:t>
                </a:r>
                <a:r>
                  <a:rPr lang="en-US" altLang="ko-KR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logQ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(x))-E(-</a:t>
                </a:r>
                <a:r>
                  <a:rPr lang="en-US" altLang="ko-KR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logP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(x)) = H(P,Q) - H(P)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AB0E8B-C209-4E69-AD93-F48EEEC4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3" y="1398901"/>
                <a:ext cx="11313228" cy="3883179"/>
              </a:xfrm>
              <a:prstGeom prst="rect">
                <a:avLst/>
              </a:prstGeom>
              <a:blipFill>
                <a:blip r:embed="rId3"/>
                <a:stretch>
                  <a:fillRect l="-1132" b="-34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8803C0DC-1BF2-4A5D-85F0-0A8E56496DCA}"/>
              </a:ext>
            </a:extLst>
          </p:cNvPr>
          <p:cNvSpPr/>
          <p:nvPr/>
        </p:nvSpPr>
        <p:spPr>
          <a:xfrm>
            <a:off x="9743440" y="4639093"/>
            <a:ext cx="955040" cy="7321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DAC5AD-C83F-4CA9-BA1F-D6B8F14B0907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0220960" y="5371201"/>
            <a:ext cx="10160" cy="308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E89192-CCC7-4D1A-9CBB-14AB5DF87F16}"/>
              </a:ext>
            </a:extLst>
          </p:cNvPr>
          <p:cNvSpPr txBox="1"/>
          <p:nvPr/>
        </p:nvSpPr>
        <p:spPr>
          <a:xfrm>
            <a:off x="6942335" y="5637993"/>
            <a:ext cx="510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Training data</a:t>
            </a:r>
            <a:r>
              <a:rPr lang="ko-KR" altLang="en-US" sz="2800" dirty="0"/>
              <a:t>로 얻을 수 있음 </a:t>
            </a:r>
            <a:r>
              <a:rPr lang="en-US" altLang="ko-KR" sz="2800" dirty="0"/>
              <a:t>= </a:t>
            </a:r>
            <a:r>
              <a:rPr lang="ko-KR" altLang="en-US" sz="2800" dirty="0"/>
              <a:t>상수</a:t>
            </a:r>
          </a:p>
        </p:txBody>
      </p:sp>
      <p:sp>
        <p:nvSpPr>
          <p:cNvPr id="15" name="같음 기호 14">
            <a:extLst>
              <a:ext uri="{FF2B5EF4-FFF2-40B4-BE49-F238E27FC236}">
                <a16:creationId xmlns:a16="http://schemas.microsoft.com/office/drawing/2014/main" id="{127D5176-E43C-4181-904E-831C8A6834B9}"/>
              </a:ext>
            </a:extLst>
          </p:cNvPr>
          <p:cNvSpPr/>
          <p:nvPr/>
        </p:nvSpPr>
        <p:spPr>
          <a:xfrm rot="5400000">
            <a:off x="6047470" y="3563799"/>
            <a:ext cx="912820" cy="876909"/>
          </a:xfrm>
          <a:prstGeom prst="mathEqual">
            <a:avLst>
              <a:gd name="adj1" fmla="val 17727"/>
              <a:gd name="adj2" fmla="val 256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382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620</Words>
  <Application>Microsoft Office PowerPoint</Application>
  <PresentationFormat>와이드스크린</PresentationFormat>
  <Paragraphs>116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야놀자 야체 B</vt:lpstr>
      <vt:lpstr>Arial</vt:lpstr>
      <vt:lpstr>Cambria Math</vt:lpstr>
      <vt:lpstr>Verdana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주민</cp:lastModifiedBy>
  <cp:revision>48</cp:revision>
  <dcterms:created xsi:type="dcterms:W3CDTF">2020-01-17T04:26:26Z</dcterms:created>
  <dcterms:modified xsi:type="dcterms:W3CDTF">2020-07-02T03:09:52Z</dcterms:modified>
</cp:coreProperties>
</file>