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300" r:id="rId4"/>
    <p:sldId id="264" r:id="rId5"/>
    <p:sldId id="327" r:id="rId6"/>
    <p:sldId id="311" r:id="rId7"/>
    <p:sldId id="280" r:id="rId8"/>
    <p:sldId id="328" r:id="rId9"/>
    <p:sldId id="281" r:id="rId10"/>
    <p:sldId id="329" r:id="rId11"/>
    <p:sldId id="282" r:id="rId12"/>
    <p:sldId id="330" r:id="rId13"/>
    <p:sldId id="301" r:id="rId14"/>
    <p:sldId id="312" r:id="rId15"/>
    <p:sldId id="266" r:id="rId16"/>
    <p:sldId id="302" r:id="rId17"/>
    <p:sldId id="269" r:id="rId18"/>
    <p:sldId id="303" r:id="rId19"/>
    <p:sldId id="313" r:id="rId20"/>
    <p:sldId id="304" r:id="rId21"/>
    <p:sldId id="315" r:id="rId22"/>
    <p:sldId id="270" r:id="rId23"/>
    <p:sldId id="286" r:id="rId24"/>
    <p:sldId id="306" r:id="rId25"/>
    <p:sldId id="316" r:id="rId26"/>
    <p:sldId id="317" r:id="rId27"/>
    <p:sldId id="318" r:id="rId28"/>
    <p:sldId id="308" r:id="rId29"/>
    <p:sldId id="321" r:id="rId30"/>
    <p:sldId id="309" r:id="rId31"/>
    <p:sldId id="322" r:id="rId32"/>
    <p:sldId id="323" r:id="rId33"/>
    <p:sldId id="324" r:id="rId34"/>
    <p:sldId id="325" r:id="rId35"/>
    <p:sldId id="33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AB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3767" autoAdjust="0"/>
  </p:normalViewPr>
  <p:slideViewPr>
    <p:cSldViewPr snapToGrid="0">
      <p:cViewPr varScale="1">
        <p:scale>
          <a:sx n="63" d="100"/>
          <a:sy n="63" d="100"/>
        </p:scale>
        <p:origin x="10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699CC-E80F-4EF8-B0B2-6E1B89D6E74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E0F58-9A4D-43E3-8959-3E9FAE69E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1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19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27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6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0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Cross entropy : </a:t>
            </a:r>
            <a:r>
              <a:rPr lang="ko-KR" altLang="en-US" dirty="0"/>
              <a:t>실제분포 </a:t>
            </a:r>
            <a:r>
              <a:rPr lang="en-US" altLang="ko-KR" dirty="0"/>
              <a:t>p</a:t>
            </a:r>
            <a:r>
              <a:rPr lang="ko-KR" altLang="en-US" dirty="0"/>
              <a:t>에 대해서 예측분포 </a:t>
            </a:r>
            <a:r>
              <a:rPr lang="en-US" altLang="ko-KR" dirty="0"/>
              <a:t>q</a:t>
            </a:r>
            <a:r>
              <a:rPr lang="ko-KR" altLang="en-US" dirty="0"/>
              <a:t>의 중요도를 반영한 </a:t>
            </a:r>
            <a:r>
              <a:rPr lang="ko-KR" altLang="en-US" dirty="0" err="1"/>
              <a:t>기대값</a:t>
            </a:r>
            <a:endParaRPr lang="en-US" altLang="ko-KR" dirty="0"/>
          </a:p>
          <a:p>
            <a:r>
              <a:rPr lang="ko-KR" altLang="en-US" dirty="0"/>
              <a:t>실제분포 </a:t>
            </a:r>
            <a:r>
              <a:rPr lang="en-US" altLang="ko-KR" dirty="0"/>
              <a:t>p</a:t>
            </a:r>
            <a:r>
              <a:rPr lang="ko-KR" altLang="en-US" dirty="0"/>
              <a:t>를 예측한 예측분포 </a:t>
            </a:r>
            <a:r>
              <a:rPr lang="en-US" altLang="ko-KR" dirty="0"/>
              <a:t>q</a:t>
            </a:r>
            <a:r>
              <a:rPr lang="ko-KR" altLang="en-US" dirty="0"/>
              <a:t>의 값이 낮으면 예측분포 </a:t>
            </a:r>
            <a:r>
              <a:rPr lang="en-US" altLang="ko-KR" dirty="0"/>
              <a:t>q</a:t>
            </a:r>
            <a:r>
              <a:rPr lang="ko-KR" altLang="en-US" dirty="0"/>
              <a:t>의 유용성인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1/q</a:t>
            </a:r>
            <a:r>
              <a:rPr lang="ko-KR" altLang="en-US" dirty="0"/>
              <a:t>는 커짐</a:t>
            </a:r>
            <a:endParaRPr lang="en-US" altLang="ko-KR" dirty="0"/>
          </a:p>
          <a:p>
            <a:r>
              <a:rPr lang="en-US" altLang="ko-KR" dirty="0"/>
              <a:t>Kl : </a:t>
            </a:r>
            <a:r>
              <a:rPr lang="ko-KR" altLang="en-US" dirty="0"/>
              <a:t>이상적인 분포에 대해 그 분포를 근사하여 다른 분포를 사용해 샘플링 한다면 발생할 수 있는 정보 엔트로피 차이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5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1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21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6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9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5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2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1731" y="1525556"/>
            <a:ext cx="6877139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 Regularization</a:t>
            </a:r>
            <a:r>
              <a:rPr lang="ko-KR" altLang="en-US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6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for</a:t>
            </a:r>
            <a:r>
              <a:rPr lang="ko-KR" altLang="en-US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deep</a:t>
            </a:r>
            <a:r>
              <a:rPr lang="ko-KR" altLang="en-US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learning</a:t>
            </a: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760355" y="4156005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26"/>
          <p:cNvGrpSpPr>
            <a:grpSpLocks noChangeAspect="1"/>
          </p:cNvGrpSpPr>
          <p:nvPr/>
        </p:nvGrpSpPr>
        <p:grpSpPr bwMode="auto">
          <a:xfrm>
            <a:off x="4303681" y="4106524"/>
            <a:ext cx="860010" cy="981734"/>
            <a:chOff x="3722" y="2941"/>
            <a:chExt cx="650" cy="742"/>
          </a:xfrm>
        </p:grpSpPr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722" y="3095"/>
              <a:ext cx="326" cy="580"/>
            </a:xfrm>
            <a:custGeom>
              <a:avLst/>
              <a:gdLst>
                <a:gd name="T0" fmla="*/ 1303 w 1303"/>
                <a:gd name="T1" fmla="*/ 7 h 2317"/>
                <a:gd name="T2" fmla="*/ 1303 w 1303"/>
                <a:gd name="T3" fmla="*/ 2306 h 2317"/>
                <a:gd name="T4" fmla="*/ 1262 w 1303"/>
                <a:gd name="T5" fmla="*/ 2309 h 2317"/>
                <a:gd name="T6" fmla="*/ 1003 w 1303"/>
                <a:gd name="T7" fmla="*/ 2317 h 2317"/>
                <a:gd name="T8" fmla="*/ 833 w 1303"/>
                <a:gd name="T9" fmla="*/ 2311 h 2317"/>
                <a:gd name="T10" fmla="*/ 712 w 1303"/>
                <a:gd name="T11" fmla="*/ 2301 h 2317"/>
                <a:gd name="T12" fmla="*/ 591 w 1303"/>
                <a:gd name="T13" fmla="*/ 2284 h 2317"/>
                <a:gd name="T14" fmla="*/ 470 w 1303"/>
                <a:gd name="T15" fmla="*/ 2259 h 2317"/>
                <a:gd name="T16" fmla="*/ 356 w 1303"/>
                <a:gd name="T17" fmla="*/ 2224 h 2317"/>
                <a:gd name="T18" fmla="*/ 251 w 1303"/>
                <a:gd name="T19" fmla="*/ 2179 h 2317"/>
                <a:gd name="T20" fmla="*/ 181 w 1303"/>
                <a:gd name="T21" fmla="*/ 2137 h 2317"/>
                <a:gd name="T22" fmla="*/ 139 w 1303"/>
                <a:gd name="T23" fmla="*/ 2104 h 2317"/>
                <a:gd name="T24" fmla="*/ 102 w 1303"/>
                <a:gd name="T25" fmla="*/ 2069 h 2317"/>
                <a:gd name="T26" fmla="*/ 70 w 1303"/>
                <a:gd name="T27" fmla="*/ 2030 h 2317"/>
                <a:gd name="T28" fmla="*/ 43 w 1303"/>
                <a:gd name="T29" fmla="*/ 1987 h 2317"/>
                <a:gd name="T30" fmla="*/ 23 w 1303"/>
                <a:gd name="T31" fmla="*/ 1941 h 2317"/>
                <a:gd name="T32" fmla="*/ 8 w 1303"/>
                <a:gd name="T33" fmla="*/ 1889 h 2317"/>
                <a:gd name="T34" fmla="*/ 1 w 1303"/>
                <a:gd name="T35" fmla="*/ 1834 h 2317"/>
                <a:gd name="T36" fmla="*/ 0 w 1303"/>
                <a:gd name="T37" fmla="*/ 1805 h 2317"/>
                <a:gd name="T38" fmla="*/ 11 w 1303"/>
                <a:gd name="T39" fmla="*/ 1806 h 2317"/>
                <a:gd name="T40" fmla="*/ 79 w 1303"/>
                <a:gd name="T41" fmla="*/ 1806 h 2317"/>
                <a:gd name="T42" fmla="*/ 137 w 1303"/>
                <a:gd name="T43" fmla="*/ 1798 h 2317"/>
                <a:gd name="T44" fmla="*/ 195 w 1303"/>
                <a:gd name="T45" fmla="*/ 1779 h 2317"/>
                <a:gd name="T46" fmla="*/ 234 w 1303"/>
                <a:gd name="T47" fmla="*/ 1754 h 2317"/>
                <a:gd name="T48" fmla="*/ 256 w 1303"/>
                <a:gd name="T49" fmla="*/ 1732 h 2317"/>
                <a:gd name="T50" fmla="*/ 273 w 1303"/>
                <a:gd name="T51" fmla="*/ 1705 h 2317"/>
                <a:gd name="T52" fmla="*/ 284 w 1303"/>
                <a:gd name="T53" fmla="*/ 1670 h 2317"/>
                <a:gd name="T54" fmla="*/ 288 w 1303"/>
                <a:gd name="T55" fmla="*/ 1630 h 2317"/>
                <a:gd name="T56" fmla="*/ 284 w 1303"/>
                <a:gd name="T57" fmla="*/ 1583 h 2317"/>
                <a:gd name="T58" fmla="*/ 279 w 1303"/>
                <a:gd name="T59" fmla="*/ 1556 h 2317"/>
                <a:gd name="T60" fmla="*/ 262 w 1303"/>
                <a:gd name="T61" fmla="*/ 1485 h 2317"/>
                <a:gd name="T62" fmla="*/ 241 w 1303"/>
                <a:gd name="T63" fmla="*/ 1328 h 2317"/>
                <a:gd name="T64" fmla="*/ 229 w 1303"/>
                <a:gd name="T65" fmla="*/ 1158 h 2317"/>
                <a:gd name="T66" fmla="*/ 227 w 1303"/>
                <a:gd name="T67" fmla="*/ 981 h 2317"/>
                <a:gd name="T68" fmla="*/ 236 w 1303"/>
                <a:gd name="T69" fmla="*/ 714 h 2317"/>
                <a:gd name="T70" fmla="*/ 262 w 1303"/>
                <a:gd name="T71" fmla="*/ 390 h 2317"/>
                <a:gd name="T72" fmla="*/ 279 w 1303"/>
                <a:gd name="T73" fmla="*/ 258 h 2317"/>
                <a:gd name="T74" fmla="*/ 281 w 1303"/>
                <a:gd name="T75" fmla="*/ 243 h 2317"/>
                <a:gd name="T76" fmla="*/ 289 w 1303"/>
                <a:gd name="T77" fmla="*/ 214 h 2317"/>
                <a:gd name="T78" fmla="*/ 312 w 1303"/>
                <a:gd name="T79" fmla="*/ 177 h 2317"/>
                <a:gd name="T80" fmla="*/ 358 w 1303"/>
                <a:gd name="T81" fmla="*/ 132 h 2317"/>
                <a:gd name="T82" fmla="*/ 420 w 1303"/>
                <a:gd name="T83" fmla="*/ 96 h 2317"/>
                <a:gd name="T84" fmla="*/ 493 w 1303"/>
                <a:gd name="T85" fmla="*/ 67 h 2317"/>
                <a:gd name="T86" fmla="*/ 575 w 1303"/>
                <a:gd name="T87" fmla="*/ 44 h 2317"/>
                <a:gd name="T88" fmla="*/ 711 w 1303"/>
                <a:gd name="T89" fmla="*/ 19 h 2317"/>
                <a:gd name="T90" fmla="*/ 899 w 1303"/>
                <a:gd name="T91" fmla="*/ 3 h 2317"/>
                <a:gd name="T92" fmla="*/ 1075 w 1303"/>
                <a:gd name="T93" fmla="*/ 0 h 2317"/>
                <a:gd name="T94" fmla="*/ 1271 w 1303"/>
                <a:gd name="T95" fmla="*/ 5 h 2317"/>
                <a:gd name="T96" fmla="*/ 1303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047" y="3095"/>
              <a:ext cx="325" cy="580"/>
            </a:xfrm>
            <a:custGeom>
              <a:avLst/>
              <a:gdLst>
                <a:gd name="T0" fmla="*/ 0 w 1303"/>
                <a:gd name="T1" fmla="*/ 7 h 2317"/>
                <a:gd name="T2" fmla="*/ 0 w 1303"/>
                <a:gd name="T3" fmla="*/ 2306 h 2317"/>
                <a:gd name="T4" fmla="*/ 41 w 1303"/>
                <a:gd name="T5" fmla="*/ 2309 h 2317"/>
                <a:gd name="T6" fmla="*/ 300 w 1303"/>
                <a:gd name="T7" fmla="*/ 2317 h 2317"/>
                <a:gd name="T8" fmla="*/ 470 w 1303"/>
                <a:gd name="T9" fmla="*/ 2311 h 2317"/>
                <a:gd name="T10" fmla="*/ 591 w 1303"/>
                <a:gd name="T11" fmla="*/ 2301 h 2317"/>
                <a:gd name="T12" fmla="*/ 712 w 1303"/>
                <a:gd name="T13" fmla="*/ 2284 h 2317"/>
                <a:gd name="T14" fmla="*/ 833 w 1303"/>
                <a:gd name="T15" fmla="*/ 2259 h 2317"/>
                <a:gd name="T16" fmla="*/ 948 w 1303"/>
                <a:gd name="T17" fmla="*/ 2224 h 2317"/>
                <a:gd name="T18" fmla="*/ 1052 w 1303"/>
                <a:gd name="T19" fmla="*/ 2179 h 2317"/>
                <a:gd name="T20" fmla="*/ 1122 w 1303"/>
                <a:gd name="T21" fmla="*/ 2137 h 2317"/>
                <a:gd name="T22" fmla="*/ 1164 w 1303"/>
                <a:gd name="T23" fmla="*/ 2104 h 2317"/>
                <a:gd name="T24" fmla="*/ 1201 w 1303"/>
                <a:gd name="T25" fmla="*/ 2069 h 2317"/>
                <a:gd name="T26" fmla="*/ 1233 w 1303"/>
                <a:gd name="T27" fmla="*/ 2030 h 2317"/>
                <a:gd name="T28" fmla="*/ 1260 w 1303"/>
                <a:gd name="T29" fmla="*/ 1987 h 2317"/>
                <a:gd name="T30" fmla="*/ 1280 w 1303"/>
                <a:gd name="T31" fmla="*/ 1941 h 2317"/>
                <a:gd name="T32" fmla="*/ 1295 w 1303"/>
                <a:gd name="T33" fmla="*/ 1889 h 2317"/>
                <a:gd name="T34" fmla="*/ 1303 w 1303"/>
                <a:gd name="T35" fmla="*/ 1834 h 2317"/>
                <a:gd name="T36" fmla="*/ 1303 w 1303"/>
                <a:gd name="T37" fmla="*/ 1805 h 2317"/>
                <a:gd name="T38" fmla="*/ 1292 w 1303"/>
                <a:gd name="T39" fmla="*/ 1806 h 2317"/>
                <a:gd name="T40" fmla="*/ 1224 w 1303"/>
                <a:gd name="T41" fmla="*/ 1806 h 2317"/>
                <a:gd name="T42" fmla="*/ 1167 w 1303"/>
                <a:gd name="T43" fmla="*/ 1798 h 2317"/>
                <a:gd name="T44" fmla="*/ 1108 w 1303"/>
                <a:gd name="T45" fmla="*/ 1779 h 2317"/>
                <a:gd name="T46" fmla="*/ 1068 w 1303"/>
                <a:gd name="T47" fmla="*/ 1754 h 2317"/>
                <a:gd name="T48" fmla="*/ 1047 w 1303"/>
                <a:gd name="T49" fmla="*/ 1732 h 2317"/>
                <a:gd name="T50" fmla="*/ 1030 w 1303"/>
                <a:gd name="T51" fmla="*/ 1705 h 2317"/>
                <a:gd name="T52" fmla="*/ 1019 w 1303"/>
                <a:gd name="T53" fmla="*/ 1670 h 2317"/>
                <a:gd name="T54" fmla="*/ 1015 w 1303"/>
                <a:gd name="T55" fmla="*/ 1630 h 2317"/>
                <a:gd name="T56" fmla="*/ 1019 w 1303"/>
                <a:gd name="T57" fmla="*/ 1583 h 2317"/>
                <a:gd name="T58" fmla="*/ 1024 w 1303"/>
                <a:gd name="T59" fmla="*/ 1556 h 2317"/>
                <a:gd name="T60" fmla="*/ 1040 w 1303"/>
                <a:gd name="T61" fmla="*/ 1485 h 2317"/>
                <a:gd name="T62" fmla="*/ 1062 w 1303"/>
                <a:gd name="T63" fmla="*/ 1328 h 2317"/>
                <a:gd name="T64" fmla="*/ 1074 w 1303"/>
                <a:gd name="T65" fmla="*/ 1158 h 2317"/>
                <a:gd name="T66" fmla="*/ 1076 w 1303"/>
                <a:gd name="T67" fmla="*/ 981 h 2317"/>
                <a:gd name="T68" fmla="*/ 1067 w 1303"/>
                <a:gd name="T69" fmla="*/ 714 h 2317"/>
                <a:gd name="T70" fmla="*/ 1040 w 1303"/>
                <a:gd name="T71" fmla="*/ 390 h 2317"/>
                <a:gd name="T72" fmla="*/ 1024 w 1303"/>
                <a:gd name="T73" fmla="*/ 258 h 2317"/>
                <a:gd name="T74" fmla="*/ 1022 w 1303"/>
                <a:gd name="T75" fmla="*/ 243 h 2317"/>
                <a:gd name="T76" fmla="*/ 1014 w 1303"/>
                <a:gd name="T77" fmla="*/ 214 h 2317"/>
                <a:gd name="T78" fmla="*/ 991 w 1303"/>
                <a:gd name="T79" fmla="*/ 177 h 2317"/>
                <a:gd name="T80" fmla="*/ 945 w 1303"/>
                <a:gd name="T81" fmla="*/ 132 h 2317"/>
                <a:gd name="T82" fmla="*/ 883 w 1303"/>
                <a:gd name="T83" fmla="*/ 96 h 2317"/>
                <a:gd name="T84" fmla="*/ 810 w 1303"/>
                <a:gd name="T85" fmla="*/ 67 h 2317"/>
                <a:gd name="T86" fmla="*/ 727 w 1303"/>
                <a:gd name="T87" fmla="*/ 44 h 2317"/>
                <a:gd name="T88" fmla="*/ 592 w 1303"/>
                <a:gd name="T89" fmla="*/ 19 h 2317"/>
                <a:gd name="T90" fmla="*/ 404 w 1303"/>
                <a:gd name="T91" fmla="*/ 3 h 2317"/>
                <a:gd name="T92" fmla="*/ 228 w 1303"/>
                <a:gd name="T93" fmla="*/ 0 h 2317"/>
                <a:gd name="T94" fmla="*/ 32 w 1303"/>
                <a:gd name="T95" fmla="*/ 5 h 2317"/>
                <a:gd name="T96" fmla="*/ 0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053" y="3502"/>
              <a:ext cx="133" cy="84"/>
            </a:xfrm>
            <a:custGeom>
              <a:avLst/>
              <a:gdLst>
                <a:gd name="T0" fmla="*/ 0 w 532"/>
                <a:gd name="T1" fmla="*/ 335 h 335"/>
                <a:gd name="T2" fmla="*/ 0 w 532"/>
                <a:gd name="T3" fmla="*/ 0 h 335"/>
                <a:gd name="T4" fmla="*/ 17 w 532"/>
                <a:gd name="T5" fmla="*/ 0 h 335"/>
                <a:gd name="T6" fmla="*/ 123 w 532"/>
                <a:gd name="T7" fmla="*/ 7 h 335"/>
                <a:gd name="T8" fmla="*/ 216 w 532"/>
                <a:gd name="T9" fmla="*/ 21 h 335"/>
                <a:gd name="T10" fmla="*/ 315 w 532"/>
                <a:gd name="T11" fmla="*/ 48 h 335"/>
                <a:gd name="T12" fmla="*/ 386 w 532"/>
                <a:gd name="T13" fmla="*/ 80 h 335"/>
                <a:gd name="T14" fmla="*/ 429 w 532"/>
                <a:gd name="T15" fmla="*/ 107 h 335"/>
                <a:gd name="T16" fmla="*/ 466 w 532"/>
                <a:gd name="T17" fmla="*/ 140 h 335"/>
                <a:gd name="T18" fmla="*/ 497 w 532"/>
                <a:gd name="T19" fmla="*/ 179 h 335"/>
                <a:gd name="T20" fmla="*/ 519 w 532"/>
                <a:gd name="T21" fmla="*/ 224 h 335"/>
                <a:gd name="T22" fmla="*/ 531 w 532"/>
                <a:gd name="T23" fmla="*/ 277 h 335"/>
                <a:gd name="T24" fmla="*/ 532 w 532"/>
                <a:gd name="T25" fmla="*/ 306 h 335"/>
                <a:gd name="T26" fmla="*/ 0 w 532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2" h="335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909" y="3502"/>
              <a:ext cx="133" cy="84"/>
            </a:xfrm>
            <a:custGeom>
              <a:avLst/>
              <a:gdLst>
                <a:gd name="T0" fmla="*/ 530 w 530"/>
                <a:gd name="T1" fmla="*/ 335 h 335"/>
                <a:gd name="T2" fmla="*/ 530 w 530"/>
                <a:gd name="T3" fmla="*/ 0 h 335"/>
                <a:gd name="T4" fmla="*/ 513 w 530"/>
                <a:gd name="T5" fmla="*/ 0 h 335"/>
                <a:gd name="T6" fmla="*/ 407 w 530"/>
                <a:gd name="T7" fmla="*/ 7 h 335"/>
                <a:gd name="T8" fmla="*/ 314 w 530"/>
                <a:gd name="T9" fmla="*/ 21 h 335"/>
                <a:gd name="T10" fmla="*/ 215 w 530"/>
                <a:gd name="T11" fmla="*/ 48 h 335"/>
                <a:gd name="T12" fmla="*/ 144 w 530"/>
                <a:gd name="T13" fmla="*/ 80 h 335"/>
                <a:gd name="T14" fmla="*/ 101 w 530"/>
                <a:gd name="T15" fmla="*/ 107 h 335"/>
                <a:gd name="T16" fmla="*/ 64 w 530"/>
                <a:gd name="T17" fmla="*/ 140 h 335"/>
                <a:gd name="T18" fmla="*/ 34 w 530"/>
                <a:gd name="T19" fmla="*/ 179 h 335"/>
                <a:gd name="T20" fmla="*/ 12 w 530"/>
                <a:gd name="T21" fmla="*/ 224 h 335"/>
                <a:gd name="T22" fmla="*/ 1 w 530"/>
                <a:gd name="T23" fmla="*/ 277 h 335"/>
                <a:gd name="T24" fmla="*/ 0 w 530"/>
                <a:gd name="T25" fmla="*/ 306 h 335"/>
                <a:gd name="T26" fmla="*/ 530 w 530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335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995" y="3502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995" y="3502"/>
              <a:ext cx="105" cy="37"/>
            </a:xfrm>
            <a:custGeom>
              <a:avLst/>
              <a:gdLst>
                <a:gd name="T0" fmla="*/ 0 w 421"/>
                <a:gd name="T1" fmla="*/ 56 h 147"/>
                <a:gd name="T2" fmla="*/ 5 w 421"/>
                <a:gd name="T3" fmla="*/ 59 h 147"/>
                <a:gd name="T4" fmla="*/ 66 w 421"/>
                <a:gd name="T5" fmla="*/ 91 h 147"/>
                <a:gd name="T6" fmla="*/ 148 w 421"/>
                <a:gd name="T7" fmla="*/ 119 h 147"/>
                <a:gd name="T8" fmla="*/ 215 w 421"/>
                <a:gd name="T9" fmla="*/ 135 h 147"/>
                <a:gd name="T10" fmla="*/ 291 w 421"/>
                <a:gd name="T11" fmla="*/ 146 h 147"/>
                <a:gd name="T12" fmla="*/ 376 w 421"/>
                <a:gd name="T13" fmla="*/ 147 h 147"/>
                <a:gd name="T14" fmla="*/ 421 w 421"/>
                <a:gd name="T15" fmla="*/ 143 h 147"/>
                <a:gd name="T16" fmla="*/ 421 w 421"/>
                <a:gd name="T17" fmla="*/ 0 h 147"/>
                <a:gd name="T18" fmla="*/ 0 w 421"/>
                <a:gd name="T19" fmla="*/ 0 h 147"/>
                <a:gd name="T20" fmla="*/ 0 w 421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7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3792" y="3261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59 h 470"/>
                <a:gd name="T16" fmla="*/ 227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59 h 470"/>
                <a:gd name="T24" fmla="*/ 107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8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8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7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7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4201" y="3261"/>
              <a:ext cx="103" cy="117"/>
            </a:xfrm>
            <a:custGeom>
              <a:avLst/>
              <a:gdLst>
                <a:gd name="T0" fmla="*/ 411 w 411"/>
                <a:gd name="T1" fmla="*/ 235 h 470"/>
                <a:gd name="T2" fmla="*/ 411 w 411"/>
                <a:gd name="T3" fmla="*/ 259 h 470"/>
                <a:gd name="T4" fmla="*/ 402 w 411"/>
                <a:gd name="T5" fmla="*/ 305 h 470"/>
                <a:gd name="T6" fmla="*/ 387 w 411"/>
                <a:gd name="T7" fmla="*/ 347 h 470"/>
                <a:gd name="T8" fmla="*/ 364 w 411"/>
                <a:gd name="T9" fmla="*/ 385 h 470"/>
                <a:gd name="T10" fmla="*/ 336 w 411"/>
                <a:gd name="T11" fmla="*/ 416 h 470"/>
                <a:gd name="T12" fmla="*/ 304 w 411"/>
                <a:gd name="T13" fmla="*/ 442 h 470"/>
                <a:gd name="T14" fmla="*/ 267 w 411"/>
                <a:gd name="T15" fmla="*/ 459 h 470"/>
                <a:gd name="T16" fmla="*/ 227 w 411"/>
                <a:gd name="T17" fmla="*/ 469 h 470"/>
                <a:gd name="T18" fmla="*/ 205 w 411"/>
                <a:gd name="T19" fmla="*/ 470 h 470"/>
                <a:gd name="T20" fmla="*/ 185 w 411"/>
                <a:gd name="T21" fmla="*/ 469 h 470"/>
                <a:gd name="T22" fmla="*/ 144 w 411"/>
                <a:gd name="T23" fmla="*/ 459 h 470"/>
                <a:gd name="T24" fmla="*/ 107 w 411"/>
                <a:gd name="T25" fmla="*/ 442 h 470"/>
                <a:gd name="T26" fmla="*/ 74 w 411"/>
                <a:gd name="T27" fmla="*/ 416 h 470"/>
                <a:gd name="T28" fmla="*/ 46 w 411"/>
                <a:gd name="T29" fmla="*/ 385 h 470"/>
                <a:gd name="T30" fmla="*/ 24 w 411"/>
                <a:gd name="T31" fmla="*/ 347 h 470"/>
                <a:gd name="T32" fmla="*/ 8 w 411"/>
                <a:gd name="T33" fmla="*/ 305 h 470"/>
                <a:gd name="T34" fmla="*/ 1 w 411"/>
                <a:gd name="T35" fmla="*/ 259 h 470"/>
                <a:gd name="T36" fmla="*/ 0 w 411"/>
                <a:gd name="T37" fmla="*/ 235 h 470"/>
                <a:gd name="T38" fmla="*/ 1 w 411"/>
                <a:gd name="T39" fmla="*/ 210 h 470"/>
                <a:gd name="T40" fmla="*/ 8 w 411"/>
                <a:gd name="T41" fmla="*/ 165 h 470"/>
                <a:gd name="T42" fmla="*/ 24 w 411"/>
                <a:gd name="T43" fmla="*/ 123 h 470"/>
                <a:gd name="T44" fmla="*/ 46 w 411"/>
                <a:gd name="T45" fmla="*/ 85 h 470"/>
                <a:gd name="T46" fmla="*/ 74 w 411"/>
                <a:gd name="T47" fmla="*/ 53 h 470"/>
                <a:gd name="T48" fmla="*/ 107 w 411"/>
                <a:gd name="T49" fmla="*/ 28 h 470"/>
                <a:gd name="T50" fmla="*/ 144 w 411"/>
                <a:gd name="T51" fmla="*/ 10 h 470"/>
                <a:gd name="T52" fmla="*/ 185 w 411"/>
                <a:gd name="T53" fmla="*/ 0 h 470"/>
                <a:gd name="T54" fmla="*/ 205 w 411"/>
                <a:gd name="T55" fmla="*/ 0 h 470"/>
                <a:gd name="T56" fmla="*/ 227 w 411"/>
                <a:gd name="T57" fmla="*/ 0 h 470"/>
                <a:gd name="T58" fmla="*/ 267 w 411"/>
                <a:gd name="T59" fmla="*/ 10 h 470"/>
                <a:gd name="T60" fmla="*/ 304 w 411"/>
                <a:gd name="T61" fmla="*/ 28 h 470"/>
                <a:gd name="T62" fmla="*/ 336 w 411"/>
                <a:gd name="T63" fmla="*/ 53 h 470"/>
                <a:gd name="T64" fmla="*/ 364 w 411"/>
                <a:gd name="T65" fmla="*/ 85 h 470"/>
                <a:gd name="T66" fmla="*/ 387 w 411"/>
                <a:gd name="T67" fmla="*/ 123 h 470"/>
                <a:gd name="T68" fmla="*/ 402 w 411"/>
                <a:gd name="T69" fmla="*/ 165 h 470"/>
                <a:gd name="T70" fmla="*/ 411 w 411"/>
                <a:gd name="T71" fmla="*/ 210 h 470"/>
                <a:gd name="T72" fmla="*/ 411 w 411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47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3843" y="3057"/>
              <a:ext cx="409" cy="464"/>
            </a:xfrm>
            <a:custGeom>
              <a:avLst/>
              <a:gdLst>
                <a:gd name="T0" fmla="*/ 1636 w 1637"/>
                <a:gd name="T1" fmla="*/ 567 h 1857"/>
                <a:gd name="T2" fmla="*/ 1618 w 1637"/>
                <a:gd name="T3" fmla="*/ 444 h 1857"/>
                <a:gd name="T4" fmla="*/ 1576 w 1637"/>
                <a:gd name="T5" fmla="*/ 333 h 1857"/>
                <a:gd name="T6" fmla="*/ 1508 w 1637"/>
                <a:gd name="T7" fmla="*/ 234 h 1857"/>
                <a:gd name="T8" fmla="*/ 1413 w 1637"/>
                <a:gd name="T9" fmla="*/ 150 h 1857"/>
                <a:gd name="T10" fmla="*/ 1293 w 1637"/>
                <a:gd name="T11" fmla="*/ 83 h 1857"/>
                <a:gd name="T12" fmla="*/ 1146 w 1637"/>
                <a:gd name="T13" fmla="*/ 35 h 1857"/>
                <a:gd name="T14" fmla="*/ 969 w 1637"/>
                <a:gd name="T15" fmla="*/ 5 h 1857"/>
                <a:gd name="T16" fmla="*/ 819 w 1637"/>
                <a:gd name="T17" fmla="*/ 0 h 1857"/>
                <a:gd name="T18" fmla="*/ 668 w 1637"/>
                <a:gd name="T19" fmla="*/ 5 h 1857"/>
                <a:gd name="T20" fmla="*/ 492 w 1637"/>
                <a:gd name="T21" fmla="*/ 35 h 1857"/>
                <a:gd name="T22" fmla="*/ 344 w 1637"/>
                <a:gd name="T23" fmla="*/ 83 h 1857"/>
                <a:gd name="T24" fmla="*/ 224 w 1637"/>
                <a:gd name="T25" fmla="*/ 150 h 1857"/>
                <a:gd name="T26" fmla="*/ 130 w 1637"/>
                <a:gd name="T27" fmla="*/ 234 h 1857"/>
                <a:gd name="T28" fmla="*/ 61 w 1637"/>
                <a:gd name="T29" fmla="*/ 333 h 1857"/>
                <a:gd name="T30" fmla="*/ 19 w 1637"/>
                <a:gd name="T31" fmla="*/ 444 h 1857"/>
                <a:gd name="T32" fmla="*/ 1 w 1637"/>
                <a:gd name="T33" fmla="*/ 567 h 1857"/>
                <a:gd name="T34" fmla="*/ 0 w 1637"/>
                <a:gd name="T35" fmla="*/ 668 h 1857"/>
                <a:gd name="T36" fmla="*/ 9 w 1637"/>
                <a:gd name="T37" fmla="*/ 992 h 1857"/>
                <a:gd name="T38" fmla="*/ 38 w 1637"/>
                <a:gd name="T39" fmla="*/ 1202 h 1857"/>
                <a:gd name="T40" fmla="*/ 100 w 1637"/>
                <a:gd name="T41" fmla="*/ 1408 h 1857"/>
                <a:gd name="T42" fmla="*/ 205 w 1637"/>
                <a:gd name="T43" fmla="*/ 1594 h 1857"/>
                <a:gd name="T44" fmla="*/ 343 w 1637"/>
                <a:gd name="T45" fmla="*/ 1725 h 1857"/>
                <a:gd name="T46" fmla="*/ 444 w 1637"/>
                <a:gd name="T47" fmla="*/ 1783 h 1857"/>
                <a:gd name="T48" fmla="*/ 563 w 1637"/>
                <a:gd name="T49" fmla="*/ 1827 h 1857"/>
                <a:gd name="T50" fmla="*/ 701 w 1637"/>
                <a:gd name="T51" fmla="*/ 1851 h 1857"/>
                <a:gd name="T52" fmla="*/ 819 w 1637"/>
                <a:gd name="T53" fmla="*/ 1857 h 1857"/>
                <a:gd name="T54" fmla="*/ 936 w 1637"/>
                <a:gd name="T55" fmla="*/ 1851 h 1857"/>
                <a:gd name="T56" fmla="*/ 1075 w 1637"/>
                <a:gd name="T57" fmla="*/ 1827 h 1857"/>
                <a:gd name="T58" fmla="*/ 1193 w 1637"/>
                <a:gd name="T59" fmla="*/ 1783 h 1857"/>
                <a:gd name="T60" fmla="*/ 1294 w 1637"/>
                <a:gd name="T61" fmla="*/ 1725 h 1857"/>
                <a:gd name="T62" fmla="*/ 1432 w 1637"/>
                <a:gd name="T63" fmla="*/ 1594 h 1857"/>
                <a:gd name="T64" fmla="*/ 1538 w 1637"/>
                <a:gd name="T65" fmla="*/ 1408 h 1857"/>
                <a:gd name="T66" fmla="*/ 1600 w 1637"/>
                <a:gd name="T67" fmla="*/ 1202 h 1857"/>
                <a:gd name="T68" fmla="*/ 1629 w 1637"/>
                <a:gd name="T69" fmla="*/ 992 h 1857"/>
                <a:gd name="T70" fmla="*/ 1637 w 1637"/>
                <a:gd name="T71" fmla="*/ 66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7" h="1857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926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90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3 w 178"/>
                <a:gd name="T19" fmla="*/ 117 h 195"/>
                <a:gd name="T20" fmla="*/ 0 w 178"/>
                <a:gd name="T21" fmla="*/ 98 h 195"/>
                <a:gd name="T22" fmla="*/ 3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90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932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8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2 w 53"/>
                <a:gd name="T11" fmla="*/ 38 h 53"/>
                <a:gd name="T12" fmla="*/ 0 w 53"/>
                <a:gd name="T13" fmla="*/ 27 h 53"/>
                <a:gd name="T14" fmla="*/ 2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8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911" y="3231"/>
              <a:ext cx="72" cy="24"/>
            </a:xfrm>
            <a:custGeom>
              <a:avLst/>
              <a:gdLst>
                <a:gd name="T0" fmla="*/ 9 w 289"/>
                <a:gd name="T1" fmla="*/ 88 h 97"/>
                <a:gd name="T2" fmla="*/ 17 w 289"/>
                <a:gd name="T3" fmla="*/ 90 h 97"/>
                <a:gd name="T4" fmla="*/ 36 w 289"/>
                <a:gd name="T5" fmla="*/ 90 h 97"/>
                <a:gd name="T6" fmla="*/ 69 w 289"/>
                <a:gd name="T7" fmla="*/ 81 h 97"/>
                <a:gd name="T8" fmla="*/ 131 w 289"/>
                <a:gd name="T9" fmla="*/ 70 h 97"/>
                <a:gd name="T10" fmla="*/ 194 w 289"/>
                <a:gd name="T11" fmla="*/ 73 h 97"/>
                <a:gd name="T12" fmla="*/ 243 w 289"/>
                <a:gd name="T13" fmla="*/ 85 h 97"/>
                <a:gd name="T14" fmla="*/ 272 w 289"/>
                <a:gd name="T15" fmla="*/ 95 h 97"/>
                <a:gd name="T16" fmla="*/ 276 w 289"/>
                <a:gd name="T17" fmla="*/ 97 h 97"/>
                <a:gd name="T18" fmla="*/ 285 w 289"/>
                <a:gd name="T19" fmla="*/ 91 h 97"/>
                <a:gd name="T20" fmla="*/ 289 w 289"/>
                <a:gd name="T21" fmla="*/ 78 h 97"/>
                <a:gd name="T22" fmla="*/ 288 w 289"/>
                <a:gd name="T23" fmla="*/ 61 h 97"/>
                <a:gd name="T24" fmla="*/ 279 w 289"/>
                <a:gd name="T25" fmla="*/ 42 h 97"/>
                <a:gd name="T26" fmla="*/ 258 w 289"/>
                <a:gd name="T27" fmla="*/ 23 h 97"/>
                <a:gd name="T28" fmla="*/ 227 w 289"/>
                <a:gd name="T29" fmla="*/ 8 h 97"/>
                <a:gd name="T30" fmla="*/ 181 w 289"/>
                <a:gd name="T31" fmla="*/ 0 h 97"/>
                <a:gd name="T32" fmla="*/ 152 w 289"/>
                <a:gd name="T33" fmla="*/ 0 h 97"/>
                <a:gd name="T34" fmla="*/ 126 w 289"/>
                <a:gd name="T35" fmla="*/ 0 h 97"/>
                <a:gd name="T36" fmla="*/ 83 w 289"/>
                <a:gd name="T37" fmla="*/ 6 h 97"/>
                <a:gd name="T38" fmla="*/ 50 w 289"/>
                <a:gd name="T39" fmla="*/ 18 h 97"/>
                <a:gd name="T40" fmla="*/ 26 w 289"/>
                <a:gd name="T41" fmla="*/ 32 h 97"/>
                <a:gd name="T42" fmla="*/ 10 w 289"/>
                <a:gd name="T43" fmla="*/ 48 h 97"/>
                <a:gd name="T44" fmla="*/ 1 w 289"/>
                <a:gd name="T45" fmla="*/ 63 h 97"/>
                <a:gd name="T46" fmla="*/ 0 w 289"/>
                <a:gd name="T47" fmla="*/ 76 h 97"/>
                <a:gd name="T48" fmla="*/ 4 w 289"/>
                <a:gd name="T49" fmla="*/ 86 h 97"/>
                <a:gd name="T50" fmla="*/ 9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128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89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1 w 178"/>
                <a:gd name="T19" fmla="*/ 117 h 195"/>
                <a:gd name="T20" fmla="*/ 0 w 178"/>
                <a:gd name="T21" fmla="*/ 98 h 195"/>
                <a:gd name="T22" fmla="*/ 1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89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4134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1 w 53"/>
                <a:gd name="T3" fmla="*/ 38 h 53"/>
                <a:gd name="T4" fmla="*/ 37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7 w 53"/>
                <a:gd name="T21" fmla="*/ 2 h 53"/>
                <a:gd name="T22" fmla="*/ 51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4112" y="3231"/>
              <a:ext cx="73" cy="24"/>
            </a:xfrm>
            <a:custGeom>
              <a:avLst/>
              <a:gdLst>
                <a:gd name="T0" fmla="*/ 281 w 289"/>
                <a:gd name="T1" fmla="*/ 88 h 97"/>
                <a:gd name="T2" fmla="*/ 273 w 289"/>
                <a:gd name="T3" fmla="*/ 90 h 97"/>
                <a:gd name="T4" fmla="*/ 254 w 289"/>
                <a:gd name="T5" fmla="*/ 90 h 97"/>
                <a:gd name="T6" fmla="*/ 220 w 289"/>
                <a:gd name="T7" fmla="*/ 81 h 97"/>
                <a:gd name="T8" fmla="*/ 158 w 289"/>
                <a:gd name="T9" fmla="*/ 70 h 97"/>
                <a:gd name="T10" fmla="*/ 96 w 289"/>
                <a:gd name="T11" fmla="*/ 73 h 97"/>
                <a:gd name="T12" fmla="*/ 46 w 289"/>
                <a:gd name="T13" fmla="*/ 85 h 97"/>
                <a:gd name="T14" fmla="*/ 18 w 289"/>
                <a:gd name="T15" fmla="*/ 95 h 97"/>
                <a:gd name="T16" fmla="*/ 13 w 289"/>
                <a:gd name="T17" fmla="*/ 97 h 97"/>
                <a:gd name="T18" fmla="*/ 4 w 289"/>
                <a:gd name="T19" fmla="*/ 91 h 97"/>
                <a:gd name="T20" fmla="*/ 0 w 289"/>
                <a:gd name="T21" fmla="*/ 78 h 97"/>
                <a:gd name="T22" fmla="*/ 1 w 289"/>
                <a:gd name="T23" fmla="*/ 61 h 97"/>
                <a:gd name="T24" fmla="*/ 11 w 289"/>
                <a:gd name="T25" fmla="*/ 42 h 97"/>
                <a:gd name="T26" fmla="*/ 31 w 289"/>
                <a:gd name="T27" fmla="*/ 23 h 97"/>
                <a:gd name="T28" fmla="*/ 62 w 289"/>
                <a:gd name="T29" fmla="*/ 8 h 97"/>
                <a:gd name="T30" fmla="*/ 108 w 289"/>
                <a:gd name="T31" fmla="*/ 0 h 97"/>
                <a:gd name="T32" fmla="*/ 138 w 289"/>
                <a:gd name="T33" fmla="*/ 0 h 97"/>
                <a:gd name="T34" fmla="*/ 163 w 289"/>
                <a:gd name="T35" fmla="*/ 0 h 97"/>
                <a:gd name="T36" fmla="*/ 206 w 289"/>
                <a:gd name="T37" fmla="*/ 6 h 97"/>
                <a:gd name="T38" fmla="*/ 240 w 289"/>
                <a:gd name="T39" fmla="*/ 18 h 97"/>
                <a:gd name="T40" fmla="*/ 263 w 289"/>
                <a:gd name="T41" fmla="*/ 32 h 97"/>
                <a:gd name="T42" fmla="*/ 280 w 289"/>
                <a:gd name="T43" fmla="*/ 48 h 97"/>
                <a:gd name="T44" fmla="*/ 288 w 289"/>
                <a:gd name="T45" fmla="*/ 63 h 97"/>
                <a:gd name="T46" fmla="*/ 289 w 289"/>
                <a:gd name="T47" fmla="*/ 76 h 97"/>
                <a:gd name="T48" fmla="*/ 285 w 289"/>
                <a:gd name="T49" fmla="*/ 86 h 97"/>
                <a:gd name="T50" fmla="*/ 281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013" y="3380"/>
              <a:ext cx="70" cy="25"/>
            </a:xfrm>
            <a:custGeom>
              <a:avLst/>
              <a:gdLst>
                <a:gd name="T0" fmla="*/ 140 w 279"/>
                <a:gd name="T1" fmla="*/ 43 h 100"/>
                <a:gd name="T2" fmla="*/ 108 w 279"/>
                <a:gd name="T3" fmla="*/ 41 h 100"/>
                <a:gd name="T4" fmla="*/ 56 w 279"/>
                <a:gd name="T5" fmla="*/ 24 h 100"/>
                <a:gd name="T6" fmla="*/ 20 w 279"/>
                <a:gd name="T7" fmla="*/ 6 h 100"/>
                <a:gd name="T8" fmla="*/ 5 w 279"/>
                <a:gd name="T9" fmla="*/ 0 h 100"/>
                <a:gd name="T10" fmla="*/ 0 w 279"/>
                <a:gd name="T11" fmla="*/ 3 h 100"/>
                <a:gd name="T12" fmla="*/ 0 w 279"/>
                <a:gd name="T13" fmla="*/ 9 h 100"/>
                <a:gd name="T14" fmla="*/ 0 w 279"/>
                <a:gd name="T15" fmla="*/ 22 h 100"/>
                <a:gd name="T16" fmla="*/ 13 w 279"/>
                <a:gd name="T17" fmla="*/ 52 h 100"/>
                <a:gd name="T18" fmla="*/ 34 w 279"/>
                <a:gd name="T19" fmla="*/ 73 h 100"/>
                <a:gd name="T20" fmla="*/ 56 w 279"/>
                <a:gd name="T21" fmla="*/ 86 h 100"/>
                <a:gd name="T22" fmla="*/ 84 w 279"/>
                <a:gd name="T23" fmla="*/ 95 h 100"/>
                <a:gd name="T24" fmla="*/ 119 w 279"/>
                <a:gd name="T25" fmla="*/ 100 h 100"/>
                <a:gd name="T26" fmla="*/ 140 w 279"/>
                <a:gd name="T27" fmla="*/ 100 h 100"/>
                <a:gd name="T28" fmla="*/ 160 w 279"/>
                <a:gd name="T29" fmla="*/ 100 h 100"/>
                <a:gd name="T30" fmla="*/ 196 w 279"/>
                <a:gd name="T31" fmla="*/ 95 h 100"/>
                <a:gd name="T32" fmla="*/ 224 w 279"/>
                <a:gd name="T33" fmla="*/ 86 h 100"/>
                <a:gd name="T34" fmla="*/ 245 w 279"/>
                <a:gd name="T35" fmla="*/ 73 h 100"/>
                <a:gd name="T36" fmla="*/ 267 w 279"/>
                <a:gd name="T37" fmla="*/ 52 h 100"/>
                <a:gd name="T38" fmla="*/ 279 w 279"/>
                <a:gd name="T39" fmla="*/ 22 h 100"/>
                <a:gd name="T40" fmla="*/ 279 w 279"/>
                <a:gd name="T41" fmla="*/ 9 h 100"/>
                <a:gd name="T42" fmla="*/ 279 w 279"/>
                <a:gd name="T43" fmla="*/ 3 h 100"/>
                <a:gd name="T44" fmla="*/ 274 w 279"/>
                <a:gd name="T45" fmla="*/ 0 h 100"/>
                <a:gd name="T46" fmla="*/ 259 w 279"/>
                <a:gd name="T47" fmla="*/ 6 h 100"/>
                <a:gd name="T48" fmla="*/ 224 w 279"/>
                <a:gd name="T49" fmla="*/ 24 h 100"/>
                <a:gd name="T50" fmla="*/ 172 w 279"/>
                <a:gd name="T51" fmla="*/ 41 h 100"/>
                <a:gd name="T52" fmla="*/ 140 w 279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0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4036" y="3460"/>
              <a:ext cx="24" cy="8"/>
            </a:xfrm>
            <a:custGeom>
              <a:avLst/>
              <a:gdLst>
                <a:gd name="T0" fmla="*/ 49 w 97"/>
                <a:gd name="T1" fmla="*/ 15 h 36"/>
                <a:gd name="T2" fmla="*/ 27 w 97"/>
                <a:gd name="T3" fmla="*/ 12 h 36"/>
                <a:gd name="T4" fmla="*/ 8 w 97"/>
                <a:gd name="T5" fmla="*/ 2 h 36"/>
                <a:gd name="T6" fmla="*/ 1 w 97"/>
                <a:gd name="T7" fmla="*/ 0 h 36"/>
                <a:gd name="T8" fmla="*/ 0 w 97"/>
                <a:gd name="T9" fmla="*/ 3 h 36"/>
                <a:gd name="T10" fmla="*/ 1 w 97"/>
                <a:gd name="T11" fmla="*/ 13 h 36"/>
                <a:gd name="T12" fmla="*/ 15 w 97"/>
                <a:gd name="T13" fmla="*/ 28 h 36"/>
                <a:gd name="T14" fmla="*/ 35 w 97"/>
                <a:gd name="T15" fmla="*/ 34 h 36"/>
                <a:gd name="T16" fmla="*/ 49 w 97"/>
                <a:gd name="T17" fmla="*/ 36 h 36"/>
                <a:gd name="T18" fmla="*/ 63 w 97"/>
                <a:gd name="T19" fmla="*/ 34 h 36"/>
                <a:gd name="T20" fmla="*/ 82 w 97"/>
                <a:gd name="T21" fmla="*/ 28 h 36"/>
                <a:gd name="T22" fmla="*/ 96 w 97"/>
                <a:gd name="T23" fmla="*/ 13 h 36"/>
                <a:gd name="T24" fmla="*/ 97 w 97"/>
                <a:gd name="T25" fmla="*/ 3 h 36"/>
                <a:gd name="T26" fmla="*/ 97 w 97"/>
                <a:gd name="T27" fmla="*/ 0 h 36"/>
                <a:gd name="T28" fmla="*/ 91 w 97"/>
                <a:gd name="T29" fmla="*/ 2 h 36"/>
                <a:gd name="T30" fmla="*/ 70 w 97"/>
                <a:gd name="T31" fmla="*/ 12 h 36"/>
                <a:gd name="T32" fmla="*/ 49 w 97"/>
                <a:gd name="T3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6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3992" y="3432"/>
              <a:ext cx="111" cy="18"/>
            </a:xfrm>
            <a:custGeom>
              <a:avLst/>
              <a:gdLst>
                <a:gd name="T0" fmla="*/ 223 w 445"/>
                <a:gd name="T1" fmla="*/ 45 h 73"/>
                <a:gd name="T2" fmla="*/ 172 w 445"/>
                <a:gd name="T3" fmla="*/ 43 h 73"/>
                <a:gd name="T4" fmla="*/ 90 w 445"/>
                <a:gd name="T5" fmla="*/ 28 h 73"/>
                <a:gd name="T6" fmla="*/ 33 w 445"/>
                <a:gd name="T7" fmla="*/ 10 h 73"/>
                <a:gd name="T8" fmla="*/ 3 w 445"/>
                <a:gd name="T9" fmla="*/ 0 h 73"/>
                <a:gd name="T10" fmla="*/ 0 w 445"/>
                <a:gd name="T11" fmla="*/ 3 h 73"/>
                <a:gd name="T12" fmla="*/ 2 w 445"/>
                <a:gd name="T13" fmla="*/ 10 h 73"/>
                <a:gd name="T14" fmla="*/ 21 w 445"/>
                <a:gd name="T15" fmla="*/ 31 h 73"/>
                <a:gd name="T16" fmla="*/ 71 w 445"/>
                <a:gd name="T17" fmla="*/ 55 h 73"/>
                <a:gd name="T18" fmla="*/ 134 w 445"/>
                <a:gd name="T19" fmla="*/ 69 h 73"/>
                <a:gd name="T20" fmla="*/ 189 w 445"/>
                <a:gd name="T21" fmla="*/ 73 h 73"/>
                <a:gd name="T22" fmla="*/ 223 w 445"/>
                <a:gd name="T23" fmla="*/ 73 h 73"/>
                <a:gd name="T24" fmla="*/ 256 w 445"/>
                <a:gd name="T25" fmla="*/ 73 h 73"/>
                <a:gd name="T26" fmla="*/ 311 w 445"/>
                <a:gd name="T27" fmla="*/ 69 h 73"/>
                <a:gd name="T28" fmla="*/ 374 w 445"/>
                <a:gd name="T29" fmla="*/ 55 h 73"/>
                <a:gd name="T30" fmla="*/ 424 w 445"/>
                <a:gd name="T31" fmla="*/ 31 h 73"/>
                <a:gd name="T32" fmla="*/ 443 w 445"/>
                <a:gd name="T33" fmla="*/ 10 h 73"/>
                <a:gd name="T34" fmla="*/ 445 w 445"/>
                <a:gd name="T35" fmla="*/ 3 h 73"/>
                <a:gd name="T36" fmla="*/ 442 w 445"/>
                <a:gd name="T37" fmla="*/ 0 h 73"/>
                <a:gd name="T38" fmla="*/ 412 w 445"/>
                <a:gd name="T39" fmla="*/ 10 h 73"/>
                <a:gd name="T40" fmla="*/ 355 w 445"/>
                <a:gd name="T41" fmla="*/ 28 h 73"/>
                <a:gd name="T42" fmla="*/ 273 w 445"/>
                <a:gd name="T43" fmla="*/ 43 h 73"/>
                <a:gd name="T44" fmla="*/ 223 w 445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3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3890" y="3353"/>
              <a:ext cx="60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4149" y="3353"/>
              <a:ext cx="61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3817" y="3550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1 w 923"/>
                <a:gd name="T7" fmla="*/ 511 h 532"/>
                <a:gd name="T8" fmla="*/ 10 w 923"/>
                <a:gd name="T9" fmla="*/ 468 h 532"/>
                <a:gd name="T10" fmla="*/ 30 w 923"/>
                <a:gd name="T11" fmla="*/ 425 h 532"/>
                <a:gd name="T12" fmla="*/ 58 w 923"/>
                <a:gd name="T13" fmla="*/ 380 h 532"/>
                <a:gd name="T14" fmla="*/ 94 w 923"/>
                <a:gd name="T15" fmla="*/ 335 h 532"/>
                <a:gd name="T16" fmla="*/ 138 w 923"/>
                <a:gd name="T17" fmla="*/ 291 h 532"/>
                <a:gd name="T18" fmla="*/ 190 w 923"/>
                <a:gd name="T19" fmla="*/ 246 h 532"/>
                <a:gd name="T20" fmla="*/ 248 w 923"/>
                <a:gd name="T21" fmla="*/ 204 h 532"/>
                <a:gd name="T22" fmla="*/ 312 w 923"/>
                <a:gd name="T23" fmla="*/ 166 h 532"/>
                <a:gd name="T24" fmla="*/ 380 w 923"/>
                <a:gd name="T25" fmla="*/ 128 h 532"/>
                <a:gd name="T26" fmla="*/ 455 w 923"/>
                <a:gd name="T27" fmla="*/ 95 h 532"/>
                <a:gd name="T28" fmla="*/ 533 w 923"/>
                <a:gd name="T29" fmla="*/ 66 h 532"/>
                <a:gd name="T30" fmla="*/ 615 w 923"/>
                <a:gd name="T31" fmla="*/ 41 h 532"/>
                <a:gd name="T32" fmla="*/ 700 w 923"/>
                <a:gd name="T33" fmla="*/ 21 h 532"/>
                <a:gd name="T34" fmla="*/ 788 w 923"/>
                <a:gd name="T35" fmla="*/ 7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4048" y="3550"/>
              <a:ext cx="230" cy="133"/>
            </a:xfrm>
            <a:custGeom>
              <a:avLst/>
              <a:gdLst>
                <a:gd name="T0" fmla="*/ 0 w 923"/>
                <a:gd name="T1" fmla="*/ 0 h 532"/>
                <a:gd name="T2" fmla="*/ 0 w 923"/>
                <a:gd name="T3" fmla="*/ 532 h 532"/>
                <a:gd name="T4" fmla="*/ 923 w 923"/>
                <a:gd name="T5" fmla="*/ 532 h 532"/>
                <a:gd name="T6" fmla="*/ 923 w 923"/>
                <a:gd name="T7" fmla="*/ 511 h 532"/>
                <a:gd name="T8" fmla="*/ 912 w 923"/>
                <a:gd name="T9" fmla="*/ 468 h 532"/>
                <a:gd name="T10" fmla="*/ 892 w 923"/>
                <a:gd name="T11" fmla="*/ 425 h 532"/>
                <a:gd name="T12" fmla="*/ 864 w 923"/>
                <a:gd name="T13" fmla="*/ 380 h 532"/>
                <a:gd name="T14" fmla="*/ 828 w 923"/>
                <a:gd name="T15" fmla="*/ 335 h 532"/>
                <a:gd name="T16" fmla="*/ 784 w 923"/>
                <a:gd name="T17" fmla="*/ 291 h 532"/>
                <a:gd name="T18" fmla="*/ 732 w 923"/>
                <a:gd name="T19" fmla="*/ 246 h 532"/>
                <a:gd name="T20" fmla="*/ 674 w 923"/>
                <a:gd name="T21" fmla="*/ 204 h 532"/>
                <a:gd name="T22" fmla="*/ 611 w 923"/>
                <a:gd name="T23" fmla="*/ 166 h 532"/>
                <a:gd name="T24" fmla="*/ 542 w 923"/>
                <a:gd name="T25" fmla="*/ 128 h 532"/>
                <a:gd name="T26" fmla="*/ 468 w 923"/>
                <a:gd name="T27" fmla="*/ 95 h 532"/>
                <a:gd name="T28" fmla="*/ 389 w 923"/>
                <a:gd name="T29" fmla="*/ 66 h 532"/>
                <a:gd name="T30" fmla="*/ 307 w 923"/>
                <a:gd name="T31" fmla="*/ 41 h 532"/>
                <a:gd name="T32" fmla="*/ 222 w 923"/>
                <a:gd name="T33" fmla="*/ 21 h 532"/>
                <a:gd name="T34" fmla="*/ 134 w 923"/>
                <a:gd name="T35" fmla="*/ 7 h 532"/>
                <a:gd name="T36" fmla="*/ 45 w 923"/>
                <a:gd name="T37" fmla="*/ 0 h 532"/>
                <a:gd name="T38" fmla="*/ 0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3951" y="3550"/>
              <a:ext cx="97" cy="127"/>
            </a:xfrm>
            <a:custGeom>
              <a:avLst/>
              <a:gdLst>
                <a:gd name="T0" fmla="*/ 385 w 385"/>
                <a:gd name="T1" fmla="*/ 507 h 507"/>
                <a:gd name="T2" fmla="*/ 385 w 385"/>
                <a:gd name="T3" fmla="*/ 0 h 507"/>
                <a:gd name="T4" fmla="*/ 334 w 385"/>
                <a:gd name="T5" fmla="*/ 1 h 507"/>
                <a:gd name="T6" fmla="*/ 235 w 385"/>
                <a:gd name="T7" fmla="*/ 10 h 507"/>
                <a:gd name="T8" fmla="*/ 138 w 385"/>
                <a:gd name="T9" fmla="*/ 27 h 507"/>
                <a:gd name="T10" fmla="*/ 45 w 385"/>
                <a:gd name="T11" fmla="*/ 50 h 507"/>
                <a:gd name="T12" fmla="*/ 0 w 385"/>
                <a:gd name="T13" fmla="*/ 64 h 507"/>
                <a:gd name="T14" fmla="*/ 385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4048" y="3550"/>
              <a:ext cx="96" cy="127"/>
            </a:xfrm>
            <a:custGeom>
              <a:avLst/>
              <a:gdLst>
                <a:gd name="T0" fmla="*/ 0 w 385"/>
                <a:gd name="T1" fmla="*/ 507 h 507"/>
                <a:gd name="T2" fmla="*/ 0 w 385"/>
                <a:gd name="T3" fmla="*/ 0 h 507"/>
                <a:gd name="T4" fmla="*/ 50 w 385"/>
                <a:gd name="T5" fmla="*/ 1 h 507"/>
                <a:gd name="T6" fmla="*/ 149 w 385"/>
                <a:gd name="T7" fmla="*/ 10 h 507"/>
                <a:gd name="T8" fmla="*/ 246 w 385"/>
                <a:gd name="T9" fmla="*/ 27 h 507"/>
                <a:gd name="T10" fmla="*/ 340 w 385"/>
                <a:gd name="T11" fmla="*/ 50 h 507"/>
                <a:gd name="T12" fmla="*/ 385 w 385"/>
                <a:gd name="T13" fmla="*/ 64 h 507"/>
                <a:gd name="T14" fmla="*/ 0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976" y="3550"/>
              <a:ext cx="143" cy="69"/>
            </a:xfrm>
            <a:custGeom>
              <a:avLst/>
              <a:gdLst>
                <a:gd name="T0" fmla="*/ 285 w 570"/>
                <a:gd name="T1" fmla="*/ 0 h 277"/>
                <a:gd name="T2" fmla="*/ 211 w 570"/>
                <a:gd name="T3" fmla="*/ 1 h 277"/>
                <a:gd name="T4" fmla="*/ 68 w 570"/>
                <a:gd name="T5" fmla="*/ 20 h 277"/>
                <a:gd name="T6" fmla="*/ 0 w 570"/>
                <a:gd name="T7" fmla="*/ 35 h 277"/>
                <a:gd name="T8" fmla="*/ 5 w 570"/>
                <a:gd name="T9" fmla="*/ 68 h 277"/>
                <a:gd name="T10" fmla="*/ 26 w 570"/>
                <a:gd name="T11" fmla="*/ 127 h 277"/>
                <a:gd name="T12" fmla="*/ 50 w 570"/>
                <a:gd name="T13" fmla="*/ 167 h 277"/>
                <a:gd name="T14" fmla="*/ 81 w 570"/>
                <a:gd name="T15" fmla="*/ 204 h 277"/>
                <a:gd name="T16" fmla="*/ 123 w 570"/>
                <a:gd name="T17" fmla="*/ 237 h 277"/>
                <a:gd name="T18" fmla="*/ 177 w 570"/>
                <a:gd name="T19" fmla="*/ 262 h 277"/>
                <a:gd name="T20" fmla="*/ 245 w 570"/>
                <a:gd name="T21" fmla="*/ 276 h 277"/>
                <a:gd name="T22" fmla="*/ 285 w 570"/>
                <a:gd name="T23" fmla="*/ 277 h 277"/>
                <a:gd name="T24" fmla="*/ 324 w 570"/>
                <a:gd name="T25" fmla="*/ 276 h 277"/>
                <a:gd name="T26" fmla="*/ 392 w 570"/>
                <a:gd name="T27" fmla="*/ 262 h 277"/>
                <a:gd name="T28" fmla="*/ 446 w 570"/>
                <a:gd name="T29" fmla="*/ 237 h 277"/>
                <a:gd name="T30" fmla="*/ 488 w 570"/>
                <a:gd name="T31" fmla="*/ 204 h 277"/>
                <a:gd name="T32" fmla="*/ 520 w 570"/>
                <a:gd name="T33" fmla="*/ 167 h 277"/>
                <a:gd name="T34" fmla="*/ 543 w 570"/>
                <a:gd name="T35" fmla="*/ 127 h 277"/>
                <a:gd name="T36" fmla="*/ 564 w 570"/>
                <a:gd name="T37" fmla="*/ 68 h 277"/>
                <a:gd name="T38" fmla="*/ 570 w 570"/>
                <a:gd name="T39" fmla="*/ 35 h 277"/>
                <a:gd name="T40" fmla="*/ 501 w 570"/>
                <a:gd name="T41" fmla="*/ 20 h 277"/>
                <a:gd name="T42" fmla="*/ 358 w 570"/>
                <a:gd name="T43" fmla="*/ 1 h 277"/>
                <a:gd name="T44" fmla="*/ 285 w 570"/>
                <a:gd name="T4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277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995" y="3546"/>
              <a:ext cx="105" cy="56"/>
            </a:xfrm>
            <a:custGeom>
              <a:avLst/>
              <a:gdLst>
                <a:gd name="T0" fmla="*/ 0 w 421"/>
                <a:gd name="T1" fmla="*/ 35 h 225"/>
                <a:gd name="T2" fmla="*/ 0 w 421"/>
                <a:gd name="T3" fmla="*/ 41 h 225"/>
                <a:gd name="T4" fmla="*/ 6 w 421"/>
                <a:gd name="T5" fmla="*/ 79 h 225"/>
                <a:gd name="T6" fmla="*/ 17 w 421"/>
                <a:gd name="T7" fmla="*/ 113 h 225"/>
                <a:gd name="T8" fmla="*/ 37 w 421"/>
                <a:gd name="T9" fmla="*/ 148 h 225"/>
                <a:gd name="T10" fmla="*/ 68 w 421"/>
                <a:gd name="T11" fmla="*/ 182 h 225"/>
                <a:gd name="T12" fmla="*/ 113 w 421"/>
                <a:gd name="T13" fmla="*/ 209 h 225"/>
                <a:gd name="T14" fmla="*/ 173 w 421"/>
                <a:gd name="T15" fmla="*/ 224 h 225"/>
                <a:gd name="T16" fmla="*/ 211 w 421"/>
                <a:gd name="T17" fmla="*/ 225 h 225"/>
                <a:gd name="T18" fmla="*/ 248 w 421"/>
                <a:gd name="T19" fmla="*/ 224 h 225"/>
                <a:gd name="T20" fmla="*/ 310 w 421"/>
                <a:gd name="T21" fmla="*/ 209 h 225"/>
                <a:gd name="T22" fmla="*/ 354 w 421"/>
                <a:gd name="T23" fmla="*/ 182 h 225"/>
                <a:gd name="T24" fmla="*/ 385 w 421"/>
                <a:gd name="T25" fmla="*/ 148 h 225"/>
                <a:gd name="T26" fmla="*/ 404 w 421"/>
                <a:gd name="T27" fmla="*/ 113 h 225"/>
                <a:gd name="T28" fmla="*/ 415 w 421"/>
                <a:gd name="T29" fmla="*/ 79 h 225"/>
                <a:gd name="T30" fmla="*/ 421 w 421"/>
                <a:gd name="T31" fmla="*/ 41 h 225"/>
                <a:gd name="T32" fmla="*/ 421 w 421"/>
                <a:gd name="T33" fmla="*/ 35 h 225"/>
                <a:gd name="T34" fmla="*/ 415 w 421"/>
                <a:gd name="T35" fmla="*/ 33 h 225"/>
                <a:gd name="T36" fmla="*/ 344 w 421"/>
                <a:gd name="T37" fmla="*/ 14 h 225"/>
                <a:gd name="T38" fmla="*/ 256 w 421"/>
                <a:gd name="T39" fmla="*/ 2 h 225"/>
                <a:gd name="T40" fmla="*/ 188 w 421"/>
                <a:gd name="T41" fmla="*/ 0 h 225"/>
                <a:gd name="T42" fmla="*/ 114 w 421"/>
                <a:gd name="T43" fmla="*/ 5 h 225"/>
                <a:gd name="T44" fmla="*/ 39 w 421"/>
                <a:gd name="T45" fmla="*/ 21 h 225"/>
                <a:gd name="T46" fmla="*/ 0 w 421"/>
                <a:gd name="T47" fmla="*/ 3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225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906" y="3555"/>
              <a:ext cx="142" cy="128"/>
            </a:xfrm>
            <a:custGeom>
              <a:avLst/>
              <a:gdLst>
                <a:gd name="T0" fmla="*/ 243 w 567"/>
                <a:gd name="T1" fmla="*/ 19 h 511"/>
                <a:gd name="T2" fmla="*/ 243 w 567"/>
                <a:gd name="T3" fmla="*/ 14 h 511"/>
                <a:gd name="T4" fmla="*/ 239 w 567"/>
                <a:gd name="T5" fmla="*/ 9 h 511"/>
                <a:gd name="T6" fmla="*/ 224 w 567"/>
                <a:gd name="T7" fmla="*/ 3 h 511"/>
                <a:gd name="T8" fmla="*/ 189 w 567"/>
                <a:gd name="T9" fmla="*/ 0 h 511"/>
                <a:gd name="T10" fmla="*/ 146 w 567"/>
                <a:gd name="T11" fmla="*/ 6 h 511"/>
                <a:gd name="T12" fmla="*/ 100 w 567"/>
                <a:gd name="T13" fmla="*/ 19 h 511"/>
                <a:gd name="T14" fmla="*/ 56 w 567"/>
                <a:gd name="T15" fmla="*/ 39 h 511"/>
                <a:gd name="T16" fmla="*/ 21 w 567"/>
                <a:gd name="T17" fmla="*/ 67 h 511"/>
                <a:gd name="T18" fmla="*/ 5 w 567"/>
                <a:gd name="T19" fmla="*/ 93 h 511"/>
                <a:gd name="T20" fmla="*/ 0 w 567"/>
                <a:gd name="T21" fmla="*/ 112 h 511"/>
                <a:gd name="T22" fmla="*/ 0 w 567"/>
                <a:gd name="T23" fmla="*/ 123 h 511"/>
                <a:gd name="T24" fmla="*/ 1 w 567"/>
                <a:gd name="T25" fmla="*/ 134 h 511"/>
                <a:gd name="T26" fmla="*/ 7 w 567"/>
                <a:gd name="T27" fmla="*/ 155 h 511"/>
                <a:gd name="T28" fmla="*/ 26 w 567"/>
                <a:gd name="T29" fmla="*/ 186 h 511"/>
                <a:gd name="T30" fmla="*/ 67 w 567"/>
                <a:gd name="T31" fmla="*/ 223 h 511"/>
                <a:gd name="T32" fmla="*/ 119 w 567"/>
                <a:gd name="T33" fmla="*/ 259 h 511"/>
                <a:gd name="T34" fmla="*/ 210 w 567"/>
                <a:gd name="T35" fmla="*/ 305 h 511"/>
                <a:gd name="T36" fmla="*/ 319 w 567"/>
                <a:gd name="T37" fmla="*/ 354 h 511"/>
                <a:gd name="T38" fmla="*/ 354 w 567"/>
                <a:gd name="T39" fmla="*/ 371 h 511"/>
                <a:gd name="T40" fmla="*/ 418 w 567"/>
                <a:gd name="T41" fmla="*/ 410 h 511"/>
                <a:gd name="T42" fmla="*/ 547 w 567"/>
                <a:gd name="T43" fmla="*/ 498 h 511"/>
                <a:gd name="T44" fmla="*/ 565 w 567"/>
                <a:gd name="T45" fmla="*/ 511 h 511"/>
                <a:gd name="T46" fmla="*/ 566 w 567"/>
                <a:gd name="T47" fmla="*/ 508 h 511"/>
                <a:gd name="T48" fmla="*/ 567 w 567"/>
                <a:gd name="T49" fmla="*/ 476 h 511"/>
                <a:gd name="T50" fmla="*/ 559 w 567"/>
                <a:gd name="T51" fmla="*/ 439 h 511"/>
                <a:gd name="T52" fmla="*/ 546 w 567"/>
                <a:gd name="T53" fmla="*/ 411 h 511"/>
                <a:gd name="T54" fmla="*/ 525 w 567"/>
                <a:gd name="T55" fmla="*/ 381 h 511"/>
                <a:gd name="T56" fmla="*/ 492 w 567"/>
                <a:gd name="T57" fmla="*/ 351 h 511"/>
                <a:gd name="T58" fmla="*/ 472 w 567"/>
                <a:gd name="T59" fmla="*/ 337 h 511"/>
                <a:gd name="T60" fmla="*/ 449 w 567"/>
                <a:gd name="T61" fmla="*/ 322 h 511"/>
                <a:gd name="T62" fmla="*/ 406 w 567"/>
                <a:gd name="T63" fmla="*/ 285 h 511"/>
                <a:gd name="T64" fmla="*/ 345 w 567"/>
                <a:gd name="T65" fmla="*/ 218 h 511"/>
                <a:gd name="T66" fmla="*/ 279 w 567"/>
                <a:gd name="T67" fmla="*/ 123 h 511"/>
                <a:gd name="T68" fmla="*/ 250 w 567"/>
                <a:gd name="T69" fmla="*/ 62 h 511"/>
                <a:gd name="T70" fmla="*/ 243 w 567"/>
                <a:gd name="T71" fmla="*/ 29 h 511"/>
                <a:gd name="T72" fmla="*/ 243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47" y="3555"/>
              <a:ext cx="141" cy="128"/>
            </a:xfrm>
            <a:custGeom>
              <a:avLst/>
              <a:gdLst>
                <a:gd name="T0" fmla="*/ 324 w 567"/>
                <a:gd name="T1" fmla="*/ 19 h 511"/>
                <a:gd name="T2" fmla="*/ 324 w 567"/>
                <a:gd name="T3" fmla="*/ 14 h 511"/>
                <a:gd name="T4" fmla="*/ 328 w 567"/>
                <a:gd name="T5" fmla="*/ 9 h 511"/>
                <a:gd name="T6" fmla="*/ 343 w 567"/>
                <a:gd name="T7" fmla="*/ 3 h 511"/>
                <a:gd name="T8" fmla="*/ 378 w 567"/>
                <a:gd name="T9" fmla="*/ 0 h 511"/>
                <a:gd name="T10" fmla="*/ 421 w 567"/>
                <a:gd name="T11" fmla="*/ 6 h 511"/>
                <a:gd name="T12" fmla="*/ 467 w 567"/>
                <a:gd name="T13" fmla="*/ 19 h 511"/>
                <a:gd name="T14" fmla="*/ 511 w 567"/>
                <a:gd name="T15" fmla="*/ 39 h 511"/>
                <a:gd name="T16" fmla="*/ 546 w 567"/>
                <a:gd name="T17" fmla="*/ 67 h 511"/>
                <a:gd name="T18" fmla="*/ 562 w 567"/>
                <a:gd name="T19" fmla="*/ 93 h 511"/>
                <a:gd name="T20" fmla="*/ 567 w 567"/>
                <a:gd name="T21" fmla="*/ 112 h 511"/>
                <a:gd name="T22" fmla="*/ 567 w 567"/>
                <a:gd name="T23" fmla="*/ 123 h 511"/>
                <a:gd name="T24" fmla="*/ 567 w 567"/>
                <a:gd name="T25" fmla="*/ 134 h 511"/>
                <a:gd name="T26" fmla="*/ 561 w 567"/>
                <a:gd name="T27" fmla="*/ 155 h 511"/>
                <a:gd name="T28" fmla="*/ 541 w 567"/>
                <a:gd name="T29" fmla="*/ 186 h 511"/>
                <a:gd name="T30" fmla="*/ 501 w 567"/>
                <a:gd name="T31" fmla="*/ 223 h 511"/>
                <a:gd name="T32" fmla="*/ 448 w 567"/>
                <a:gd name="T33" fmla="*/ 259 h 511"/>
                <a:gd name="T34" fmla="*/ 359 w 567"/>
                <a:gd name="T35" fmla="*/ 305 h 511"/>
                <a:gd name="T36" fmla="*/ 248 w 567"/>
                <a:gd name="T37" fmla="*/ 354 h 511"/>
                <a:gd name="T38" fmla="*/ 213 w 567"/>
                <a:gd name="T39" fmla="*/ 371 h 511"/>
                <a:gd name="T40" fmla="*/ 149 w 567"/>
                <a:gd name="T41" fmla="*/ 410 h 511"/>
                <a:gd name="T42" fmla="*/ 20 w 567"/>
                <a:gd name="T43" fmla="*/ 498 h 511"/>
                <a:gd name="T44" fmla="*/ 2 w 567"/>
                <a:gd name="T45" fmla="*/ 511 h 511"/>
                <a:gd name="T46" fmla="*/ 2 w 567"/>
                <a:gd name="T47" fmla="*/ 508 h 511"/>
                <a:gd name="T48" fmla="*/ 0 w 567"/>
                <a:gd name="T49" fmla="*/ 476 h 511"/>
                <a:gd name="T50" fmla="*/ 9 w 567"/>
                <a:gd name="T51" fmla="*/ 439 h 511"/>
                <a:gd name="T52" fmla="*/ 22 w 567"/>
                <a:gd name="T53" fmla="*/ 411 h 511"/>
                <a:gd name="T54" fmla="*/ 42 w 567"/>
                <a:gd name="T55" fmla="*/ 381 h 511"/>
                <a:gd name="T56" fmla="*/ 75 w 567"/>
                <a:gd name="T57" fmla="*/ 351 h 511"/>
                <a:gd name="T58" fmla="*/ 96 w 567"/>
                <a:gd name="T59" fmla="*/ 337 h 511"/>
                <a:gd name="T60" fmla="*/ 118 w 567"/>
                <a:gd name="T61" fmla="*/ 322 h 511"/>
                <a:gd name="T62" fmla="*/ 162 w 567"/>
                <a:gd name="T63" fmla="*/ 285 h 511"/>
                <a:gd name="T64" fmla="*/ 223 w 567"/>
                <a:gd name="T65" fmla="*/ 218 h 511"/>
                <a:gd name="T66" fmla="*/ 288 w 567"/>
                <a:gd name="T67" fmla="*/ 123 h 511"/>
                <a:gd name="T68" fmla="*/ 317 w 567"/>
                <a:gd name="T69" fmla="*/ 62 h 511"/>
                <a:gd name="T70" fmla="*/ 325 w 567"/>
                <a:gd name="T71" fmla="*/ 29 h 511"/>
                <a:gd name="T72" fmla="*/ 324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779" y="2941"/>
              <a:ext cx="537" cy="626"/>
            </a:xfrm>
            <a:custGeom>
              <a:avLst/>
              <a:gdLst>
                <a:gd name="T0" fmla="*/ 987 w 2149"/>
                <a:gd name="T1" fmla="*/ 1 h 2505"/>
                <a:gd name="T2" fmla="*/ 687 w 2149"/>
                <a:gd name="T3" fmla="*/ 56 h 2505"/>
                <a:gd name="T4" fmla="*/ 453 w 2149"/>
                <a:gd name="T5" fmla="*/ 173 h 2505"/>
                <a:gd name="T6" fmla="*/ 279 w 2149"/>
                <a:gd name="T7" fmla="*/ 340 h 2505"/>
                <a:gd name="T8" fmla="*/ 154 w 2149"/>
                <a:gd name="T9" fmla="*/ 545 h 2505"/>
                <a:gd name="T10" fmla="*/ 72 w 2149"/>
                <a:gd name="T11" fmla="*/ 775 h 2505"/>
                <a:gd name="T12" fmla="*/ 25 w 2149"/>
                <a:gd name="T13" fmla="*/ 1019 h 2505"/>
                <a:gd name="T14" fmla="*/ 1 w 2149"/>
                <a:gd name="T15" fmla="*/ 1323 h 2505"/>
                <a:gd name="T16" fmla="*/ 0 w 2149"/>
                <a:gd name="T17" fmla="*/ 1497 h 2505"/>
                <a:gd name="T18" fmla="*/ 22 w 2149"/>
                <a:gd name="T19" fmla="*/ 1708 h 2505"/>
                <a:gd name="T20" fmla="*/ 66 w 2149"/>
                <a:gd name="T21" fmla="*/ 1895 h 2505"/>
                <a:gd name="T22" fmla="*/ 130 w 2149"/>
                <a:gd name="T23" fmla="*/ 2058 h 2505"/>
                <a:gd name="T24" fmla="*/ 210 w 2149"/>
                <a:gd name="T25" fmla="*/ 2198 h 2505"/>
                <a:gd name="T26" fmla="*/ 323 w 2149"/>
                <a:gd name="T27" fmla="*/ 2338 h 2505"/>
                <a:gd name="T28" fmla="*/ 515 w 2149"/>
                <a:gd name="T29" fmla="*/ 2484 h 2505"/>
                <a:gd name="T30" fmla="*/ 550 w 2149"/>
                <a:gd name="T31" fmla="*/ 2483 h 2505"/>
                <a:gd name="T32" fmla="*/ 418 w 2149"/>
                <a:gd name="T33" fmla="*/ 2168 h 2505"/>
                <a:gd name="T34" fmla="*/ 351 w 2149"/>
                <a:gd name="T35" fmla="*/ 1923 h 2505"/>
                <a:gd name="T36" fmla="*/ 316 w 2149"/>
                <a:gd name="T37" fmla="*/ 1700 h 2505"/>
                <a:gd name="T38" fmla="*/ 310 w 2149"/>
                <a:gd name="T39" fmla="*/ 1462 h 2505"/>
                <a:gd name="T40" fmla="*/ 345 w 2149"/>
                <a:gd name="T41" fmla="*/ 1219 h 2505"/>
                <a:gd name="T42" fmla="*/ 378 w 2149"/>
                <a:gd name="T43" fmla="*/ 1110 h 2505"/>
                <a:gd name="T44" fmla="*/ 461 w 2149"/>
                <a:gd name="T45" fmla="*/ 956 h 2505"/>
                <a:gd name="T46" fmla="*/ 569 w 2149"/>
                <a:gd name="T47" fmla="*/ 855 h 2505"/>
                <a:gd name="T48" fmla="*/ 687 w 2149"/>
                <a:gd name="T49" fmla="*/ 796 h 2505"/>
                <a:gd name="T50" fmla="*/ 837 w 2149"/>
                <a:gd name="T51" fmla="*/ 764 h 2505"/>
                <a:gd name="T52" fmla="*/ 1057 w 2149"/>
                <a:gd name="T53" fmla="*/ 780 h 2505"/>
                <a:gd name="T54" fmla="*/ 1092 w 2149"/>
                <a:gd name="T55" fmla="*/ 780 h 2505"/>
                <a:gd name="T56" fmla="*/ 1312 w 2149"/>
                <a:gd name="T57" fmla="*/ 764 h 2505"/>
                <a:gd name="T58" fmla="*/ 1462 w 2149"/>
                <a:gd name="T59" fmla="*/ 796 h 2505"/>
                <a:gd name="T60" fmla="*/ 1581 w 2149"/>
                <a:gd name="T61" fmla="*/ 855 h 2505"/>
                <a:gd name="T62" fmla="*/ 1688 w 2149"/>
                <a:gd name="T63" fmla="*/ 956 h 2505"/>
                <a:gd name="T64" fmla="*/ 1772 w 2149"/>
                <a:gd name="T65" fmla="*/ 1110 h 2505"/>
                <a:gd name="T66" fmla="*/ 1804 w 2149"/>
                <a:gd name="T67" fmla="*/ 1219 h 2505"/>
                <a:gd name="T68" fmla="*/ 1839 w 2149"/>
                <a:gd name="T69" fmla="*/ 1462 h 2505"/>
                <a:gd name="T70" fmla="*/ 1833 w 2149"/>
                <a:gd name="T71" fmla="*/ 1700 h 2505"/>
                <a:gd name="T72" fmla="*/ 1799 w 2149"/>
                <a:gd name="T73" fmla="*/ 1923 h 2505"/>
                <a:gd name="T74" fmla="*/ 1731 w 2149"/>
                <a:gd name="T75" fmla="*/ 2168 h 2505"/>
                <a:gd name="T76" fmla="*/ 1600 w 2149"/>
                <a:gd name="T77" fmla="*/ 2483 h 2505"/>
                <a:gd name="T78" fmla="*/ 1634 w 2149"/>
                <a:gd name="T79" fmla="*/ 2484 h 2505"/>
                <a:gd name="T80" fmla="*/ 1827 w 2149"/>
                <a:gd name="T81" fmla="*/ 2338 h 2505"/>
                <a:gd name="T82" fmla="*/ 1941 w 2149"/>
                <a:gd name="T83" fmla="*/ 2198 h 2505"/>
                <a:gd name="T84" fmla="*/ 2019 w 2149"/>
                <a:gd name="T85" fmla="*/ 2058 h 2505"/>
                <a:gd name="T86" fmla="*/ 2084 w 2149"/>
                <a:gd name="T87" fmla="*/ 1895 h 2505"/>
                <a:gd name="T88" fmla="*/ 2129 w 2149"/>
                <a:gd name="T89" fmla="*/ 1708 h 2505"/>
                <a:gd name="T90" fmla="*/ 2149 w 2149"/>
                <a:gd name="T91" fmla="*/ 1497 h 2505"/>
                <a:gd name="T92" fmla="*/ 2149 w 2149"/>
                <a:gd name="T93" fmla="*/ 1323 h 2505"/>
                <a:gd name="T94" fmla="*/ 2124 w 2149"/>
                <a:gd name="T95" fmla="*/ 1019 h 2505"/>
                <a:gd name="T96" fmla="*/ 2077 w 2149"/>
                <a:gd name="T97" fmla="*/ 775 h 2505"/>
                <a:gd name="T98" fmla="*/ 1995 w 2149"/>
                <a:gd name="T99" fmla="*/ 545 h 2505"/>
                <a:gd name="T100" fmla="*/ 1871 w 2149"/>
                <a:gd name="T101" fmla="*/ 340 h 2505"/>
                <a:gd name="T102" fmla="*/ 1696 w 2149"/>
                <a:gd name="T103" fmla="*/ 173 h 2505"/>
                <a:gd name="T104" fmla="*/ 1463 w 2149"/>
                <a:gd name="T105" fmla="*/ 56 h 2505"/>
                <a:gd name="T106" fmla="*/ 1162 w 2149"/>
                <a:gd name="T107" fmla="*/ 1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2505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3830" y="3051"/>
              <a:ext cx="459" cy="339"/>
            </a:xfrm>
            <a:custGeom>
              <a:avLst/>
              <a:gdLst>
                <a:gd name="T0" fmla="*/ 1191 w 1834"/>
                <a:gd name="T1" fmla="*/ 490 h 1355"/>
                <a:gd name="T2" fmla="*/ 1180 w 1834"/>
                <a:gd name="T3" fmla="*/ 496 h 1355"/>
                <a:gd name="T4" fmla="*/ 1065 w 1834"/>
                <a:gd name="T5" fmla="*/ 544 h 1355"/>
                <a:gd name="T6" fmla="*/ 924 w 1834"/>
                <a:gd name="T7" fmla="*/ 591 h 1355"/>
                <a:gd name="T8" fmla="*/ 816 w 1834"/>
                <a:gd name="T9" fmla="*/ 616 h 1355"/>
                <a:gd name="T10" fmla="*/ 700 w 1834"/>
                <a:gd name="T11" fmla="*/ 634 h 1355"/>
                <a:gd name="T12" fmla="*/ 580 w 1834"/>
                <a:gd name="T13" fmla="*/ 638 h 1355"/>
                <a:gd name="T14" fmla="*/ 521 w 1834"/>
                <a:gd name="T15" fmla="*/ 633 h 1355"/>
                <a:gd name="T16" fmla="*/ 492 w 1834"/>
                <a:gd name="T17" fmla="*/ 630 h 1355"/>
                <a:gd name="T18" fmla="*/ 437 w 1834"/>
                <a:gd name="T19" fmla="*/ 631 h 1355"/>
                <a:gd name="T20" fmla="*/ 388 w 1834"/>
                <a:gd name="T21" fmla="*/ 641 h 1355"/>
                <a:gd name="T22" fmla="*/ 341 w 1834"/>
                <a:gd name="T23" fmla="*/ 656 h 1355"/>
                <a:gd name="T24" fmla="*/ 301 w 1834"/>
                <a:gd name="T25" fmla="*/ 678 h 1355"/>
                <a:gd name="T26" fmla="*/ 263 w 1834"/>
                <a:gd name="T27" fmla="*/ 705 h 1355"/>
                <a:gd name="T28" fmla="*/ 230 w 1834"/>
                <a:gd name="T29" fmla="*/ 737 h 1355"/>
                <a:gd name="T30" fmla="*/ 200 w 1834"/>
                <a:gd name="T31" fmla="*/ 773 h 1355"/>
                <a:gd name="T32" fmla="*/ 164 w 1834"/>
                <a:gd name="T33" fmla="*/ 832 h 1355"/>
                <a:gd name="T34" fmla="*/ 129 w 1834"/>
                <a:gd name="T35" fmla="*/ 919 h 1355"/>
                <a:gd name="T36" fmla="*/ 109 w 1834"/>
                <a:gd name="T37" fmla="*/ 1009 h 1355"/>
                <a:gd name="T38" fmla="*/ 103 w 1834"/>
                <a:gd name="T39" fmla="*/ 1098 h 1355"/>
                <a:gd name="T40" fmla="*/ 105 w 1834"/>
                <a:gd name="T41" fmla="*/ 1140 h 1355"/>
                <a:gd name="T42" fmla="*/ 0 w 1834"/>
                <a:gd name="T43" fmla="*/ 658 h 1355"/>
                <a:gd name="T44" fmla="*/ 190 w 1834"/>
                <a:gd name="T45" fmla="*/ 278 h 1355"/>
                <a:gd name="T46" fmla="*/ 731 w 1834"/>
                <a:gd name="T47" fmla="*/ 0 h 1355"/>
                <a:gd name="T48" fmla="*/ 1242 w 1834"/>
                <a:gd name="T49" fmla="*/ 24 h 1355"/>
                <a:gd name="T50" fmla="*/ 1484 w 1834"/>
                <a:gd name="T51" fmla="*/ 234 h 1355"/>
                <a:gd name="T52" fmla="*/ 1689 w 1834"/>
                <a:gd name="T53" fmla="*/ 490 h 1355"/>
                <a:gd name="T54" fmla="*/ 1834 w 1834"/>
                <a:gd name="T55" fmla="*/ 658 h 1355"/>
                <a:gd name="T56" fmla="*/ 1764 w 1834"/>
                <a:gd name="T57" fmla="*/ 1177 h 1355"/>
                <a:gd name="T58" fmla="*/ 1617 w 1834"/>
                <a:gd name="T59" fmla="*/ 1355 h 1355"/>
                <a:gd name="T60" fmla="*/ 1621 w 1834"/>
                <a:gd name="T61" fmla="*/ 1334 h 1355"/>
                <a:gd name="T62" fmla="*/ 1631 w 1834"/>
                <a:gd name="T63" fmla="*/ 1196 h 1355"/>
                <a:gd name="T64" fmla="*/ 1626 w 1834"/>
                <a:gd name="T65" fmla="*/ 1068 h 1355"/>
                <a:gd name="T66" fmla="*/ 1606 w 1834"/>
                <a:gd name="T67" fmla="*/ 961 h 1355"/>
                <a:gd name="T68" fmla="*/ 1586 w 1834"/>
                <a:gd name="T69" fmla="*/ 888 h 1355"/>
                <a:gd name="T70" fmla="*/ 1557 w 1834"/>
                <a:gd name="T71" fmla="*/ 815 h 1355"/>
                <a:gd name="T72" fmla="*/ 1517 w 1834"/>
                <a:gd name="T73" fmla="*/ 743 h 1355"/>
                <a:gd name="T74" fmla="*/ 1468 w 1834"/>
                <a:gd name="T75" fmla="*/ 676 h 1355"/>
                <a:gd name="T76" fmla="*/ 1406 w 1834"/>
                <a:gd name="T77" fmla="*/ 613 h 1355"/>
                <a:gd name="T78" fmla="*/ 1332 w 1834"/>
                <a:gd name="T79" fmla="*/ 557 h 1355"/>
                <a:gd name="T80" fmla="*/ 1243 w 1834"/>
                <a:gd name="T81" fmla="*/ 510 h 1355"/>
                <a:gd name="T82" fmla="*/ 1191 w 1834"/>
                <a:gd name="T83" fmla="*/ 49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4" h="1355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7035766" y="4121078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62B88-285C-4D7C-919F-E8DF17996BA8}"/>
              </a:ext>
            </a:extLst>
          </p:cNvPr>
          <p:cNvSpPr txBox="1"/>
          <p:nvPr/>
        </p:nvSpPr>
        <p:spPr>
          <a:xfrm>
            <a:off x="5671758" y="5352566"/>
            <a:ext cx="190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이주민</a:t>
            </a: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2019" y="505540"/>
            <a:ext cx="9128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7.1.2 L1 Regularization ( Lasso regression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696000" y="1398901"/>
                <a:ext cx="10957520" cy="485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𝐽</m:t>
                        </m:r>
                      </m:e>
                    </m:acc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</m:d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f>
                      <m:f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ko-KR" altLang="en-US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+1)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𝜀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 </m:t>
                    </m:r>
                    <m:r>
                      <m:rPr>
                        <m:sty m:val="p"/>
                      </m:rP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)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398901"/>
                <a:ext cx="10957520" cy="4856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0DC8210B-5819-487C-9306-B79005732591}"/>
              </a:ext>
            </a:extLst>
          </p:cNvPr>
          <p:cNvSpPr/>
          <p:nvPr/>
        </p:nvSpPr>
        <p:spPr>
          <a:xfrm>
            <a:off x="7853680" y="2489200"/>
            <a:ext cx="406400" cy="547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2338B9-AD54-4385-B435-34DDF89F966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8056880" y="3036881"/>
            <a:ext cx="0" cy="392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BA54689-9B07-4ED4-8E1B-C9DA05D05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579" y="1342275"/>
            <a:ext cx="8432621" cy="51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8932" y="505540"/>
            <a:ext cx="3974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7.1.3 L2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L1 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비교</a:t>
            </a:r>
            <a:endParaRPr lang="en-US" altLang="ko-KR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466644" y="1467688"/>
                <a:ext cx="5700476" cy="403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L2 Regularization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+1)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𝜀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 </m:t>
                    </m:r>
                    <m:r>
                      <m:rPr>
                        <m:sty m:val="p"/>
                      </m:rP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) </a:t>
                </a:r>
                <a:r>
                  <a:rPr lang="ko-KR" altLang="en-US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에서</a:t>
                </a:r>
                <a:endParaRPr lang="en-US" altLang="ko-KR" sz="2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i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𝑤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일 때</a:t>
                </a:r>
                <a:endParaRPr lang="en-US" altLang="ko-KR" sz="2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+1)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𝜀</m:t>
                      </m:r>
                      <m:r>
                        <m:rPr>
                          <m:sty m:val="p"/>
                        </m:rP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학습하다가 </a:t>
                </a: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w</a:t>
                </a:r>
                <a:r>
                  <a:rPr lang="ko-KR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</a:t>
                </a: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0</a:t>
                </a:r>
                <a:r>
                  <a:rPr lang="ko-KR" altLang="en-US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이 되면 </a:t>
                </a: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w update </a:t>
                </a:r>
                <a:r>
                  <a:rPr lang="ko-KR" altLang="en-US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시 </a:t>
                </a: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J(w)</a:t>
                </a:r>
                <a:r>
                  <a:rPr lang="ko-KR" altLang="en-US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만 관여하게 된다</a:t>
                </a:r>
                <a:endParaRPr lang="en-US" altLang="ko-KR" sz="2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4" y="1467688"/>
                <a:ext cx="5700476" cy="4033989"/>
              </a:xfrm>
              <a:prstGeom prst="rect">
                <a:avLst/>
              </a:prstGeom>
              <a:blipFill>
                <a:blip r:embed="rId3"/>
                <a:stretch>
                  <a:fillRect b="-2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A0C4C-C5A5-4D6B-AD70-316834AD4456}"/>
                  </a:ext>
                </a:extLst>
              </p:cNvPr>
              <p:cNvSpPr txBox="1"/>
              <p:nvPr/>
            </p:nvSpPr>
            <p:spPr>
              <a:xfrm>
                <a:off x="6123159" y="1442784"/>
                <a:ext cx="6096000" cy="4843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L1 Regularization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+1)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𝜀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 </m:t>
                    </m:r>
                    <m:r>
                      <m:rPr>
                        <m:sty m:val="p"/>
                      </m:rP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) </a:t>
                </a:r>
                <a:r>
                  <a:rPr lang="ko-KR" altLang="en-US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에서</a:t>
                </a:r>
                <a:endParaRPr lang="en-US" altLang="ko-KR" sz="2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i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𝑤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 </m:t>
                        </m:r>
                        <m:r>
                          <a:rPr lang="ko-KR" alt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e>
                    </m:func>
                  </m:oMath>
                </a14:m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일 때</a:t>
                </a:r>
                <a:endParaRPr lang="en-US" altLang="ko-KR" sz="2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여전히</a:t>
                </a: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+1)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𝜀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 </m:t>
                    </m:r>
                    <m:r>
                      <m:rPr>
                        <m:sty m:val="p"/>
                      </m:rP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)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Sparsity(</a:t>
                </a:r>
                <a:r>
                  <a:rPr lang="ko-KR" altLang="en-US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희소성</a:t>
                </a: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w</a:t>
                </a:r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≒0</a:t>
                </a: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도달하는 </a:t>
                </a:r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</a:t>
                </a:r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있음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</a:t>
                </a:r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feature selection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</a:t>
                </a: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입력 차원 감소</a:t>
                </a:r>
                <a:endParaRPr lang="en-US" altLang="ko-KR" sz="2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A0C4C-C5A5-4D6B-AD70-316834AD4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159" y="1442784"/>
                <a:ext cx="6096000" cy="4843057"/>
              </a:xfrm>
              <a:prstGeom prst="rect">
                <a:avLst/>
              </a:prstGeom>
              <a:blipFill>
                <a:blip r:embed="rId4"/>
                <a:stretch>
                  <a:fillRect b="-2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5ACCD57-DC47-4593-A0A1-FA700DD6980A}"/>
              </a:ext>
            </a:extLst>
          </p:cNvPr>
          <p:cNvCxnSpPr>
            <a:cxnSpLocks/>
          </p:cNvCxnSpPr>
          <p:nvPr/>
        </p:nvCxnSpPr>
        <p:spPr>
          <a:xfrm>
            <a:off x="6278880" y="1309779"/>
            <a:ext cx="3731" cy="523152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7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8932" y="505540"/>
            <a:ext cx="3974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7.1.3 L2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L1 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비교</a:t>
            </a:r>
            <a:endParaRPr lang="en-US" altLang="ko-KR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466644" y="1467688"/>
            <a:ext cx="5700476" cy="122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Verdana" panose="020B0604030504040204" pitchFamily="34" charset="0"/>
                <a:ea typeface="Verdana" panose="020B0604030504040204" pitchFamily="34" charset="0"/>
              </a:rPr>
              <a:t>L2 Regularization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Verdana" panose="020B0604030504040204" pitchFamily="34" charset="0"/>
                <a:ea typeface="Verdana" panose="020B0604030504040204" pitchFamily="34" charset="0"/>
              </a:rPr>
              <a:t>J(w)</a:t>
            </a:r>
            <a:r>
              <a:rPr lang="ko-KR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만 관여하게 된다</a:t>
            </a:r>
            <a:endParaRPr lang="en-US" altLang="ko-K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A0C4C-C5A5-4D6B-AD70-316834AD4456}"/>
              </a:ext>
            </a:extLst>
          </p:cNvPr>
          <p:cNvSpPr txBox="1"/>
          <p:nvPr/>
        </p:nvSpPr>
        <p:spPr>
          <a:xfrm>
            <a:off x="6123159" y="1442784"/>
            <a:ext cx="6096000" cy="1220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Verdana" panose="020B0604030504040204" pitchFamily="34" charset="0"/>
                <a:ea typeface="Verdana" panose="020B0604030504040204" pitchFamily="34" charset="0"/>
              </a:rPr>
              <a:t>L1 Regularization</a:t>
            </a:r>
          </a:p>
          <a:p>
            <a:pPr algn="ctr">
              <a:lnSpc>
                <a:spcPct val="150000"/>
              </a:lnSpc>
            </a:pP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o-KR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입력 차원 감소</a:t>
            </a:r>
            <a:endParaRPr lang="en-US" altLang="ko-K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5ACCD57-DC47-4593-A0A1-FA700DD6980A}"/>
              </a:ext>
            </a:extLst>
          </p:cNvPr>
          <p:cNvCxnSpPr>
            <a:cxnSpLocks/>
          </p:cNvCxnSpPr>
          <p:nvPr/>
        </p:nvCxnSpPr>
        <p:spPr>
          <a:xfrm>
            <a:off x="6278880" y="1309779"/>
            <a:ext cx="3731" cy="523152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BECADAB-58D6-4795-9C87-396EB6B80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6"/>
          <a:stretch/>
        </p:blipFill>
        <p:spPr>
          <a:xfrm>
            <a:off x="7241119" y="2116206"/>
            <a:ext cx="3860080" cy="4302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59E9D0-C79F-43B2-B55D-CD912A451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96"/>
          <a:stretch/>
        </p:blipFill>
        <p:spPr>
          <a:xfrm>
            <a:off x="1415259" y="2116206"/>
            <a:ext cx="3860080" cy="430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8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54534" y="505540"/>
            <a:ext cx="56829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7.4 Dataset Augmentation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03520"/>
            <a:ext cx="10434455" cy="485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원본 이미지에 인위적인 변화를 준 이미지도 학습 데이터로 쓰는 것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정보량에 약간의 변화를 주는 것으로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예측 범위를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넓혀줌으로써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overfitting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방지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Resize			④ Translate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Scale			⑤ Rotate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Flip			⑥ Add a noise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739B72-705E-45DA-AAB6-FF3F0455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50" y="3337128"/>
            <a:ext cx="4113001" cy="13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6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54534" y="505540"/>
            <a:ext cx="56829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7.4 Dataset Augmentation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7D491E9-46CF-4DEA-8D55-2E2B4F8B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29" y="2049553"/>
            <a:ext cx="9547742" cy="4302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9727CB-4BA2-49D1-A553-64D41AB02890}"/>
              </a:ext>
            </a:extLst>
          </p:cNvPr>
          <p:cNvSpPr txBox="1"/>
          <p:nvPr/>
        </p:nvSpPr>
        <p:spPr>
          <a:xfrm>
            <a:off x="1036320" y="1467688"/>
            <a:ext cx="701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Injecting random noise into input data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882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8683" y="505540"/>
            <a:ext cx="4674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7.5 Noise Robustness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AB0E8B-C209-4E69-AD93-F48EEEC41654}"/>
              </a:ext>
            </a:extLst>
          </p:cNvPr>
          <p:cNvSpPr txBox="1"/>
          <p:nvPr/>
        </p:nvSpPr>
        <p:spPr>
          <a:xfrm>
            <a:off x="558653" y="1398901"/>
            <a:ext cx="11313228" cy="452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Label smoothing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Ex)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이진분류에서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cross entropy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 구한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     L=-(</a:t>
            </a:r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ylogp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+(1-y)log(1-p))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계산할 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잘못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labeling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sample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에 대해서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loss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값이 크게 계산 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모델이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정확하게 예측하지 않아도 되도록 만들자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3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9446" y="505540"/>
            <a:ext cx="4713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7.5.1 label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smoothing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같음 기호 14">
            <a:extLst>
              <a:ext uri="{FF2B5EF4-FFF2-40B4-BE49-F238E27FC236}">
                <a16:creationId xmlns:a16="http://schemas.microsoft.com/office/drawing/2014/main" id="{127D5176-E43C-4181-904E-831C8A6834B9}"/>
              </a:ext>
            </a:extLst>
          </p:cNvPr>
          <p:cNvSpPr/>
          <p:nvPr/>
        </p:nvSpPr>
        <p:spPr>
          <a:xfrm rot="5400000">
            <a:off x="6047470" y="3563799"/>
            <a:ext cx="912820" cy="876909"/>
          </a:xfrm>
          <a:prstGeom prst="mathEqual">
            <a:avLst>
              <a:gd name="adj1" fmla="val 17727"/>
              <a:gd name="adj2" fmla="val 256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634515-8F2B-4095-8A8F-350F2AE4D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70" y="1968925"/>
            <a:ext cx="10276029" cy="35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5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94093" y="505540"/>
            <a:ext cx="6203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7.6 semi-supervised learning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6023650" y="1467688"/>
            <a:ext cx="5627410" cy="38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</a:rPr>
              <a:t>Label</a:t>
            </a:r>
            <a:r>
              <a:rPr lang="ko-KR" altLang="en-US" sz="2800" dirty="0">
                <a:latin typeface="Verdana" panose="020B0604030504040204" pitchFamily="34" charset="0"/>
              </a:rPr>
              <a:t>된 데이터로만 </a:t>
            </a:r>
            <a:r>
              <a:rPr lang="ko-KR" altLang="en-US" sz="2800" dirty="0" err="1">
                <a:latin typeface="Verdana" panose="020B0604030504040204" pitchFamily="34" charset="0"/>
              </a:rPr>
              <a:t>학습하려니</a:t>
            </a:r>
            <a:r>
              <a:rPr lang="ko-KR" altLang="en-US" sz="2800" dirty="0">
                <a:latin typeface="Verdana" panose="020B0604030504040204" pitchFamily="34" charset="0"/>
              </a:rPr>
              <a:t> 데이터 적음</a:t>
            </a:r>
            <a:endParaRPr lang="en-US" altLang="ko-KR" sz="2800" dirty="0">
              <a:latin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Verdana" panose="020B0604030504040204" pitchFamily="34" charset="0"/>
              </a:rPr>
              <a:t>Unlabel</a:t>
            </a:r>
            <a:r>
              <a:rPr lang="ko-KR" altLang="en-US" sz="2800" dirty="0">
                <a:latin typeface="Verdana" panose="020B0604030504040204" pitchFamily="34" charset="0"/>
              </a:rPr>
              <a:t>된 데이터로 </a:t>
            </a:r>
            <a:r>
              <a:rPr lang="ko-KR" altLang="en-US" sz="2800" dirty="0" err="1">
                <a:latin typeface="Verdana" panose="020B0604030504040204" pitchFamily="34" charset="0"/>
              </a:rPr>
              <a:t>학습하려니</a:t>
            </a:r>
            <a:r>
              <a:rPr lang="ko-KR" altLang="en-US" sz="2800" dirty="0">
                <a:latin typeface="Verdana" panose="020B0604030504040204" pitchFamily="34" charset="0"/>
              </a:rPr>
              <a:t> 시간</a:t>
            </a:r>
            <a:r>
              <a:rPr lang="en-US" altLang="ko-KR" sz="2800" dirty="0">
                <a:latin typeface="Verdana" panose="020B0604030504040204" pitchFamily="34" charset="0"/>
              </a:rPr>
              <a:t>/</a:t>
            </a:r>
            <a:r>
              <a:rPr lang="ko-KR" altLang="en-US" sz="2800" dirty="0">
                <a:latin typeface="Verdana" panose="020B0604030504040204" pitchFamily="34" charset="0"/>
              </a:rPr>
              <a:t>비용이 많이 듦</a:t>
            </a:r>
            <a:endParaRPr lang="en-US" altLang="ko-KR" sz="2800" dirty="0">
              <a:latin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</a:rPr>
              <a:t>Decision boundary</a:t>
            </a:r>
            <a:r>
              <a:rPr lang="ko-KR" altLang="en-US" sz="2800" dirty="0">
                <a:latin typeface="Verdana" panose="020B0604030504040204" pitchFamily="34" charset="0"/>
              </a:rPr>
              <a:t>를 재설정</a:t>
            </a:r>
            <a:endParaRPr lang="en-US" altLang="ko-KR" sz="2800" dirty="0">
              <a:latin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7569AB-E12E-4D3E-8269-C02D38BD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5" y="1467688"/>
            <a:ext cx="5675844" cy="486393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98E2B6E-FDE9-481A-AB34-1FF1A8AC44A1}"/>
              </a:ext>
            </a:extLst>
          </p:cNvPr>
          <p:cNvSpPr/>
          <p:nvPr/>
        </p:nvSpPr>
        <p:spPr>
          <a:xfrm>
            <a:off x="8526330" y="4135120"/>
            <a:ext cx="436880" cy="640080"/>
          </a:xfrm>
          <a:prstGeom prst="downArrow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4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1322" y="505540"/>
            <a:ext cx="4909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7.7 Multi-task learning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266621B-DF56-47A2-AB9A-F35E98EEC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64"/>
          <a:stretch/>
        </p:blipFill>
        <p:spPr>
          <a:xfrm>
            <a:off x="428625" y="1844534"/>
            <a:ext cx="11334750" cy="38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6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1322" y="505540"/>
            <a:ext cx="4909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7.7 Multi-task learning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9E2EABB-C349-4368-A249-CE1887A0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0" y="1505328"/>
            <a:ext cx="4505325" cy="5003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1ED57-1B6F-497B-8212-6C1B7F3FF6BD}"/>
              </a:ext>
            </a:extLst>
          </p:cNvPr>
          <p:cNvSpPr txBox="1"/>
          <p:nvPr/>
        </p:nvSpPr>
        <p:spPr>
          <a:xfrm>
            <a:off x="5000215" y="1430031"/>
            <a:ext cx="7522316" cy="2415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/>
              <a:t>각 </a:t>
            </a:r>
            <a:r>
              <a:rPr lang="en-US" altLang="ko-KR" sz="2600" dirty="0"/>
              <a:t>task</a:t>
            </a:r>
            <a:r>
              <a:rPr lang="ko-KR" altLang="en-US" sz="2600" dirty="0"/>
              <a:t>에 고유한 </a:t>
            </a:r>
            <a:r>
              <a:rPr lang="en-US" altLang="ko-KR" sz="2600" dirty="0"/>
              <a:t>parameter</a:t>
            </a:r>
            <a:r>
              <a:rPr lang="ko-KR" altLang="en-US" sz="2600" dirty="0"/>
              <a:t>를 학습하는 부분 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- </a:t>
            </a:r>
            <a:r>
              <a:rPr lang="ko-KR" altLang="en-US" sz="2600" dirty="0"/>
              <a:t>각 </a:t>
            </a:r>
            <a:r>
              <a:rPr lang="en-US" altLang="ko-KR" sz="2600" dirty="0"/>
              <a:t>task</a:t>
            </a:r>
            <a:r>
              <a:rPr lang="ko-KR" altLang="en-US" sz="2600" dirty="0"/>
              <a:t>는 </a:t>
            </a:r>
            <a:r>
              <a:rPr lang="en-US" altLang="ko-KR" sz="2600" dirty="0"/>
              <a:t>noise </a:t>
            </a:r>
            <a:r>
              <a:rPr lang="ko-KR" altLang="en-US" sz="2600" dirty="0"/>
              <a:t>패턴이 다름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noise</a:t>
            </a: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패턴을 동시에 </a:t>
            </a:r>
            <a:r>
              <a:rPr lang="ko-KR" altLang="en-US" sz="2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학습하려다</a:t>
            </a: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보니    </a:t>
            </a: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general</a:t>
            </a: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모델 탄생</a:t>
            </a:r>
            <a:endParaRPr lang="ko-KR" alt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65448-7862-4C89-B0AC-943410A6B7EF}"/>
              </a:ext>
            </a:extLst>
          </p:cNvPr>
          <p:cNvSpPr txBox="1"/>
          <p:nvPr/>
        </p:nvSpPr>
        <p:spPr>
          <a:xfrm>
            <a:off x="4898615" y="4508569"/>
            <a:ext cx="6798495" cy="121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/>
              <a:t>모든 </a:t>
            </a:r>
            <a:r>
              <a:rPr lang="en-US" altLang="ko-KR" sz="2600" dirty="0"/>
              <a:t>task</a:t>
            </a:r>
            <a:r>
              <a:rPr lang="ko-KR" altLang="en-US" sz="2600" dirty="0"/>
              <a:t>가 공유하는 일반적인 </a:t>
            </a:r>
            <a:r>
              <a:rPr lang="en-US" altLang="ko-KR" sz="2600" dirty="0"/>
              <a:t>parameter</a:t>
            </a:r>
            <a:r>
              <a:rPr lang="ko-KR" altLang="en-US" sz="2600" dirty="0"/>
              <a:t>를 학습하는 부분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7EFACC-46C1-4C9E-95D8-CD432F089BA4}"/>
              </a:ext>
            </a:extLst>
          </p:cNvPr>
          <p:cNvSpPr/>
          <p:nvPr/>
        </p:nvSpPr>
        <p:spPr>
          <a:xfrm>
            <a:off x="3908015" y="1737359"/>
            <a:ext cx="1013010" cy="1290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D88EB-72AD-4FBE-A5FA-BAC26BCBC870}"/>
              </a:ext>
            </a:extLst>
          </p:cNvPr>
          <p:cNvSpPr/>
          <p:nvPr/>
        </p:nvSpPr>
        <p:spPr>
          <a:xfrm>
            <a:off x="3369985" y="4508568"/>
            <a:ext cx="961349" cy="1039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63400" y="505540"/>
            <a:ext cx="3665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 Regularization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723159" y="1531903"/>
            <a:ext cx="10434455" cy="439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Error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bias</a:t>
            </a:r>
            <a:r>
              <a:rPr lang="ko-KR" altLang="en-US" sz="2800" dirty="0"/>
              <a:t> </a:t>
            </a:r>
            <a:r>
              <a:rPr lang="en-US" altLang="ko-KR" sz="2800" dirty="0"/>
              <a:t>+ variance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Bias : </a:t>
            </a:r>
            <a:r>
              <a:rPr lang="ko-KR" altLang="en-US" sz="2800" dirty="0"/>
              <a:t>정답과 </a:t>
            </a:r>
            <a:r>
              <a:rPr lang="ko-KR" altLang="en-US" sz="2800" dirty="0" err="1"/>
              <a:t>예측값의</a:t>
            </a:r>
            <a:r>
              <a:rPr lang="ko-KR" altLang="en-US" sz="2800" dirty="0"/>
              <a:t> 거리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Variance : </a:t>
            </a:r>
            <a:r>
              <a:rPr lang="ko-KR" altLang="en-US" sz="2800" dirty="0" err="1"/>
              <a:t>예측값들</a:t>
            </a:r>
            <a:r>
              <a:rPr lang="ko-KR" altLang="en-US" sz="2800" dirty="0"/>
              <a:t> 간의 차이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Under-fitting model = high bias 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Over-fitting model = high variance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2116A3-BBA7-4D6E-B973-7412BFD5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355" y="1343551"/>
            <a:ext cx="3981450" cy="3905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7D87CE-F219-43CF-AD69-34F08062641E}"/>
              </a:ext>
            </a:extLst>
          </p:cNvPr>
          <p:cNvSpPr/>
          <p:nvPr/>
        </p:nvSpPr>
        <p:spPr>
          <a:xfrm>
            <a:off x="8290560" y="3515360"/>
            <a:ext cx="1696720" cy="173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FA7B12-9865-4C74-A328-F0895873DFA0}"/>
              </a:ext>
            </a:extLst>
          </p:cNvPr>
          <p:cNvSpPr/>
          <p:nvPr/>
        </p:nvSpPr>
        <p:spPr>
          <a:xfrm>
            <a:off x="9987280" y="1615440"/>
            <a:ext cx="1696720" cy="173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9060" y="505540"/>
            <a:ext cx="4333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7.9 Parameter Tying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67688"/>
            <a:ext cx="10434455" cy="147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Verdana" panose="020B0604030504040204" pitchFamily="34" charset="0"/>
              </a:rPr>
              <a:t>기본 가정</a:t>
            </a:r>
            <a:endParaRPr lang="en-US" altLang="ko-KR" sz="3200" dirty="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3200" dirty="0">
              <a:latin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A6BE5B-87FA-4B8D-A912-09A4604EB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97"/>
          <a:stretch/>
        </p:blipFill>
        <p:spPr>
          <a:xfrm>
            <a:off x="1125537" y="2270259"/>
            <a:ext cx="8924925" cy="40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9060" y="505540"/>
            <a:ext cx="4333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7.9 Parameter Tying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2" y="1467688"/>
                <a:ext cx="10434455" cy="5056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3200" dirty="0">
                    <a:latin typeface="Verdana" panose="020B0604030504040204" pitchFamily="34" charset="0"/>
                  </a:rPr>
                  <a:t>목적 </a:t>
                </a:r>
                <a:r>
                  <a:rPr lang="en-US" altLang="ko-KR" sz="3200" dirty="0">
                    <a:latin typeface="Verdana" panose="020B0604030504040204" pitchFamily="34" charset="0"/>
                  </a:rPr>
                  <a:t>: w</a:t>
                </a:r>
                <a:r>
                  <a:rPr lang="ko-KR" altLang="en-US" sz="3200" dirty="0">
                    <a:latin typeface="Verdana" panose="020B0604030504040204" pitchFamily="34" charset="0"/>
                  </a:rPr>
                  <a:t>가 서로 근접함을 표현하고자 함</a:t>
                </a:r>
                <a:endParaRPr lang="en-US" altLang="ko-KR" sz="3200" dirty="0">
                  <a:latin typeface="Verdana" panose="020B060403050404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𝐽</m:t>
                        </m:r>
                      </m:e>
                    </m:acc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𝑤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</m:d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f>
                      <m:f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ko-KR" altLang="en-US" sz="32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3200" b="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3200" i="1" dirty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3200" i="1" dirty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𝐵</m:t>
                                </m:r>
                                <m:r>
                                  <a:rPr lang="en-US" altLang="ko-KR" sz="32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2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→ </a:t>
                </a:r>
                <a:r>
                  <a:rPr lang="ko-KR" altLang="en-US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어느 </a:t>
                </a:r>
                <a:r>
                  <a:rPr lang="en-US" altLang="ko-KR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layer </a:t>
                </a:r>
                <a:r>
                  <a:rPr lang="ko-KR" altLang="en-US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의</a:t>
                </a:r>
                <a:r>
                  <a:rPr lang="en-US" altLang="ko-KR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parameter</a:t>
                </a:r>
                <a:r>
                  <a:rPr lang="ko-KR" altLang="en-US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 공유하거나</a:t>
                </a:r>
                <a:r>
                  <a:rPr lang="en-US" altLang="ko-KR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weight</a:t>
                </a:r>
                <a:r>
                  <a:rPr lang="ko-KR" altLang="en-US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 </a:t>
                </a:r>
                <a:endParaRPr lang="en-US" altLang="ko-KR" sz="32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  <a:r>
                  <a:rPr lang="ko-KR" altLang="en-US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비슷하게 함으로써 각각 </a:t>
                </a:r>
                <a:r>
                  <a:rPr lang="en-US" altLang="ko-KR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network</a:t>
                </a:r>
                <a:r>
                  <a:rPr lang="ko-KR" altLang="en-US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에 </a:t>
                </a:r>
                <a:r>
                  <a:rPr lang="en-US" altLang="ko-KR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parameter </a:t>
                </a:r>
                <a:r>
                  <a:rPr lang="ko-KR" altLang="en-US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수를 </a:t>
                </a:r>
                <a:endParaRPr lang="en-US" altLang="ko-KR" sz="32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  <a:r>
                  <a:rPr lang="ko-KR" altLang="en-US" sz="3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줄이는 효과가 있음</a:t>
                </a:r>
                <a:endParaRPr lang="en-US" altLang="ko-KR" sz="32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3200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2" y="1467688"/>
                <a:ext cx="10434455" cy="5056256"/>
              </a:xfrm>
              <a:prstGeom prst="rect">
                <a:avLst/>
              </a:prstGeom>
              <a:blipFill>
                <a:blip r:embed="rId2"/>
                <a:stretch>
                  <a:fillRect l="-1460" r="-1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25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3746" y="505540"/>
            <a:ext cx="5164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7.9.2 Parameter Sharing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67688"/>
            <a:ext cx="10800000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</a:rPr>
              <a:t>CNN</a:t>
            </a:r>
            <a:r>
              <a:rPr lang="ko-KR" altLang="en-US" sz="2800" dirty="0">
                <a:latin typeface="Verdana" panose="020B0604030504040204" pitchFamily="34" charset="0"/>
              </a:rPr>
              <a:t>에서 </a:t>
            </a:r>
            <a:r>
              <a:rPr lang="en-US" altLang="ko-KR" sz="2800" dirty="0">
                <a:latin typeface="Verdana" panose="020B0604030504040204" pitchFamily="34" charset="0"/>
              </a:rPr>
              <a:t>filter</a:t>
            </a:r>
            <a:r>
              <a:rPr lang="ko-KR" altLang="en-US" sz="2800" dirty="0">
                <a:latin typeface="Verdana" panose="020B0604030504040204" pitchFamily="34" charset="0"/>
              </a:rPr>
              <a:t>와 같은 역할</a:t>
            </a:r>
            <a:endParaRPr lang="en-US" altLang="ko-KR" sz="2800" dirty="0"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0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8743" y="505540"/>
            <a:ext cx="5894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7.11 Bagging and boosting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576432" y="1323673"/>
            <a:ext cx="11287988" cy="5822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Ensenbles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여러 모델을 이용하여 데이터를 학습하고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모든 모델의 예측결과를 평균하여 예측하는 것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( Overfitting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모델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= Low bias, high variance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모델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→ low variance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모델로 만듦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0377" y="505540"/>
            <a:ext cx="3291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7.11.1 Bagging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811592" y="1308111"/>
            <a:ext cx="11287988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= bootstrap aggregating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95BB1-ECDB-4E67-B68F-36A1A651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9" y="2112350"/>
            <a:ext cx="7841298" cy="4163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CB679F-D2CB-4A1E-A91C-5E9609414AA2}"/>
              </a:ext>
            </a:extLst>
          </p:cNvPr>
          <p:cNvSpPr/>
          <p:nvPr/>
        </p:nvSpPr>
        <p:spPr>
          <a:xfrm>
            <a:off x="4029934" y="2110682"/>
            <a:ext cx="1497105" cy="651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0F60FF3-5E5A-4D36-A091-6A14F3B0FB75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5542003" y="1190926"/>
            <a:ext cx="156241" cy="168327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C1DA1A-ADDC-4B84-A5F4-4BB1D456E5BF}"/>
              </a:ext>
            </a:extLst>
          </p:cNvPr>
          <p:cNvSpPr txBox="1"/>
          <p:nvPr/>
        </p:nvSpPr>
        <p:spPr>
          <a:xfrm>
            <a:off x="6624320" y="1465901"/>
            <a:ext cx="5069840" cy="1815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각 모델별로 보면 </a:t>
            </a:r>
            <a:r>
              <a:rPr lang="en-US" altLang="ko-KR" sz="2800" dirty="0"/>
              <a:t>training data</a:t>
            </a:r>
            <a:r>
              <a:rPr lang="ko-KR" altLang="en-US" sz="2800" dirty="0"/>
              <a:t>에 </a:t>
            </a:r>
            <a:r>
              <a:rPr lang="en-US" altLang="ko-KR" sz="2800" dirty="0"/>
              <a:t>overfitting</a:t>
            </a:r>
            <a:r>
              <a:rPr lang="ko-KR" altLang="en-US" sz="2800" dirty="0"/>
              <a:t>되어 </a:t>
            </a:r>
            <a:r>
              <a:rPr lang="en-US" altLang="ko-KR" sz="2800" dirty="0"/>
              <a:t>test data</a:t>
            </a:r>
            <a:r>
              <a:rPr lang="ko-KR" altLang="en-US" sz="2800" dirty="0"/>
              <a:t>로 검증하면 예측 성능이 낮음</a:t>
            </a:r>
          </a:p>
        </p:txBody>
      </p:sp>
    </p:spTree>
    <p:extLst>
      <p:ext uri="{BB962C8B-B14F-4D97-AF65-F5344CB8AC3E}">
        <p14:creationId xmlns:p14="http://schemas.microsoft.com/office/powerpoint/2010/main" val="3640083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0377" y="505540"/>
            <a:ext cx="3291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7.11.1 Bagging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3B32C8C-F624-493F-963E-ED7FC6C99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42" y="2112350"/>
            <a:ext cx="7880033" cy="405691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6C6CFC57-0D79-4437-8DFC-D07F89163C7A}"/>
              </a:ext>
            </a:extLst>
          </p:cNvPr>
          <p:cNvSpPr/>
          <p:nvPr/>
        </p:nvSpPr>
        <p:spPr>
          <a:xfrm>
            <a:off x="2458720" y="3896266"/>
            <a:ext cx="619760" cy="4285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BFCCC5-7642-4D95-8859-57FDADBB8FB5}"/>
              </a:ext>
            </a:extLst>
          </p:cNvPr>
          <p:cNvSpPr/>
          <p:nvPr/>
        </p:nvSpPr>
        <p:spPr>
          <a:xfrm>
            <a:off x="4358753" y="5481225"/>
            <a:ext cx="619760" cy="4285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5D01139-B16A-4538-9201-96E4181D04AA}"/>
              </a:ext>
            </a:extLst>
          </p:cNvPr>
          <p:cNvSpPr/>
          <p:nvPr/>
        </p:nvSpPr>
        <p:spPr>
          <a:xfrm>
            <a:off x="4369026" y="3894320"/>
            <a:ext cx="619760" cy="4285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5DC68-38FD-4BC2-897A-9C75071F1590}"/>
              </a:ext>
            </a:extLst>
          </p:cNvPr>
          <p:cNvSpPr txBox="1"/>
          <p:nvPr/>
        </p:nvSpPr>
        <p:spPr>
          <a:xfrm>
            <a:off x="742259" y="1527575"/>
            <a:ext cx="2773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Ex)</a:t>
            </a:r>
            <a:r>
              <a:rPr lang="ko-KR" altLang="en-US" sz="3200" dirty="0"/>
              <a:t> </a:t>
            </a:r>
            <a:r>
              <a:rPr lang="en-US" altLang="ko-KR" sz="3200" dirty="0"/>
              <a:t>8</a:t>
            </a:r>
            <a:r>
              <a:rPr lang="ko-KR" altLang="en-US" sz="3200" dirty="0"/>
              <a:t> </a:t>
            </a:r>
            <a:r>
              <a:rPr lang="en-US" altLang="ko-KR" sz="3200" dirty="0"/>
              <a:t>detector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6287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0377" y="505540"/>
            <a:ext cx="3291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7.11.1 Bagging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5013E2-F70E-43AC-BADE-51678D443AC8}"/>
                  </a:ext>
                </a:extLst>
              </p:cNvPr>
              <p:cNvSpPr txBox="1"/>
              <p:nvPr/>
            </p:nvSpPr>
            <p:spPr>
              <a:xfrm>
                <a:off x="811592" y="1628038"/>
                <a:ext cx="11287988" cy="427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OOB(Out Of Bag) estimator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복원 추출을 </a:t>
                </a:r>
                <a:r>
                  <a:rPr lang="ko-KR" altLang="en-US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하다보니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한번도 안 뽑히는 데이터가 생김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데이터가 뽑히는 확률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altLang="ko-KR" sz="2800" dirty="0">
                    <a:ea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ko-KR" sz="28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ko-KR" sz="2800" i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ko-KR" sz="28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𝑛</m:t>
                            </m:r>
                            <m:r>
                              <a:rPr lang="pt-BR" altLang="ko-KR" sz="28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{1−</m:t>
                        </m:r>
                        <m:sSup>
                          <m:sSupPr>
                            <m:ctrlPr>
                              <a:rPr lang="pt-BR" altLang="ko-KR" sz="28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altLang="ko-KR" sz="280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altLang="ko-KR" sz="280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altLang="ko-KR" sz="280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ko-KR" sz="280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altLang="ko-KR" sz="280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altLang="ko-KR" sz="28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=1-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=0.632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∴36.8% data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가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OOB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5013E2-F70E-43AC-BADE-51678D44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2" y="1628038"/>
                <a:ext cx="11287988" cy="4279185"/>
              </a:xfrm>
              <a:prstGeom prst="rect">
                <a:avLst/>
              </a:prstGeom>
              <a:blipFill>
                <a:blip r:embed="rId2"/>
                <a:stretch>
                  <a:fillRect l="-1080" b="-3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72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0377" y="505540"/>
            <a:ext cx="3291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7.11.1 Bagging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807116" y="1501305"/>
            <a:ext cx="10577768" cy="453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Tree correlation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이슈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특정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의 영향력이 크면 독립된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tree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여도 비슷한 결과가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나타남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→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Random Forest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  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데이터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sampling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시 일부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들만 랜덤하게 선택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ko-KR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∴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모든 모델이 서로 다른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 학습함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4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91077" y="505540"/>
            <a:ext cx="3409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7.11.2 Boosting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904978" y="4859363"/>
            <a:ext cx="10882341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sample 1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에서 잘 분류하지 못한 데이터에 가중치를 주고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sample2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 넘김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 과정을 계속 반복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E084AD-E371-4607-B5E2-784774B5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9" y="1467688"/>
            <a:ext cx="10790435" cy="32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26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91077" y="505540"/>
            <a:ext cx="3409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7.11.2 Boosting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904978" y="4859363"/>
            <a:ext cx="10882341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sample 1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에서 잘 분류하지 못한 데이터에 가중치를 주고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sample2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 넘김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 과정을 계속 반복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E084AD-E371-4607-B5E2-784774B5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9" y="1467688"/>
            <a:ext cx="10790435" cy="32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0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63400" y="505540"/>
            <a:ext cx="3665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 Regularization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FFE6683-F7F0-4FCE-B223-3007FC7C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23" y="1417780"/>
            <a:ext cx="8361998" cy="48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10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16365" y="505540"/>
            <a:ext cx="2959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7.12 Dropout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91E9C30-E1DA-438A-A0E6-268460D5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79" y="1886302"/>
            <a:ext cx="7182888" cy="4041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565C35-55D9-4414-8B76-9A55FAD4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11698" y="1999191"/>
            <a:ext cx="5810352" cy="2823051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CBDF59B-074A-4745-9EC4-3F7573F7A78B}"/>
              </a:ext>
            </a:extLst>
          </p:cNvPr>
          <p:cNvSpPr/>
          <p:nvPr/>
        </p:nvSpPr>
        <p:spPr>
          <a:xfrm>
            <a:off x="7498080" y="1005840"/>
            <a:ext cx="1188720" cy="2011680"/>
          </a:xfrm>
          <a:custGeom>
            <a:avLst/>
            <a:gdLst>
              <a:gd name="connsiteX0" fmla="*/ 40640 w 1188720"/>
              <a:gd name="connsiteY0" fmla="*/ 2011680 h 2011680"/>
              <a:gd name="connsiteX1" fmla="*/ 10160 w 1188720"/>
              <a:gd name="connsiteY1" fmla="*/ 1818640 h 2011680"/>
              <a:gd name="connsiteX2" fmla="*/ 0 w 1188720"/>
              <a:gd name="connsiteY2" fmla="*/ 1351280 h 2011680"/>
              <a:gd name="connsiteX3" fmla="*/ 10160 w 1188720"/>
              <a:gd name="connsiteY3" fmla="*/ 995680 h 2011680"/>
              <a:gd name="connsiteX4" fmla="*/ 30480 w 1188720"/>
              <a:gd name="connsiteY4" fmla="*/ 955040 h 2011680"/>
              <a:gd name="connsiteX5" fmla="*/ 40640 w 1188720"/>
              <a:gd name="connsiteY5" fmla="*/ 914400 h 2011680"/>
              <a:gd name="connsiteX6" fmla="*/ 81280 w 1188720"/>
              <a:gd name="connsiteY6" fmla="*/ 822960 h 2011680"/>
              <a:gd name="connsiteX7" fmla="*/ 91440 w 1188720"/>
              <a:gd name="connsiteY7" fmla="*/ 751840 h 2011680"/>
              <a:gd name="connsiteX8" fmla="*/ 121920 w 1188720"/>
              <a:gd name="connsiteY8" fmla="*/ 680720 h 2011680"/>
              <a:gd name="connsiteX9" fmla="*/ 152400 w 1188720"/>
              <a:gd name="connsiteY9" fmla="*/ 457200 h 2011680"/>
              <a:gd name="connsiteX10" fmla="*/ 182880 w 1188720"/>
              <a:gd name="connsiteY10" fmla="*/ 386080 h 2011680"/>
              <a:gd name="connsiteX11" fmla="*/ 213360 w 1188720"/>
              <a:gd name="connsiteY11" fmla="*/ 365760 h 2011680"/>
              <a:gd name="connsiteX12" fmla="*/ 233680 w 1188720"/>
              <a:gd name="connsiteY12" fmla="*/ 335280 h 2011680"/>
              <a:gd name="connsiteX13" fmla="*/ 264160 w 1188720"/>
              <a:gd name="connsiteY13" fmla="*/ 325120 h 2011680"/>
              <a:gd name="connsiteX14" fmla="*/ 294640 w 1188720"/>
              <a:gd name="connsiteY14" fmla="*/ 304800 h 2011680"/>
              <a:gd name="connsiteX15" fmla="*/ 355600 w 1188720"/>
              <a:gd name="connsiteY15" fmla="*/ 264160 h 2011680"/>
              <a:gd name="connsiteX16" fmla="*/ 426720 w 1188720"/>
              <a:gd name="connsiteY16" fmla="*/ 213360 h 2011680"/>
              <a:gd name="connsiteX17" fmla="*/ 457200 w 1188720"/>
              <a:gd name="connsiteY17" fmla="*/ 203200 h 2011680"/>
              <a:gd name="connsiteX18" fmla="*/ 508000 w 1188720"/>
              <a:gd name="connsiteY18" fmla="*/ 172720 h 2011680"/>
              <a:gd name="connsiteX19" fmla="*/ 548640 w 1188720"/>
              <a:gd name="connsiteY19" fmla="*/ 162560 h 2011680"/>
              <a:gd name="connsiteX20" fmla="*/ 579120 w 1188720"/>
              <a:gd name="connsiteY20" fmla="*/ 152400 h 2011680"/>
              <a:gd name="connsiteX21" fmla="*/ 609600 w 1188720"/>
              <a:gd name="connsiteY21" fmla="*/ 121920 h 2011680"/>
              <a:gd name="connsiteX22" fmla="*/ 731520 w 1188720"/>
              <a:gd name="connsiteY22" fmla="*/ 101600 h 2011680"/>
              <a:gd name="connsiteX23" fmla="*/ 782320 w 1188720"/>
              <a:gd name="connsiteY23" fmla="*/ 71120 h 2011680"/>
              <a:gd name="connsiteX24" fmla="*/ 812800 w 1188720"/>
              <a:gd name="connsiteY24" fmla="*/ 60960 h 2011680"/>
              <a:gd name="connsiteX25" fmla="*/ 843280 w 1188720"/>
              <a:gd name="connsiteY25" fmla="*/ 40640 h 2011680"/>
              <a:gd name="connsiteX26" fmla="*/ 883920 w 1188720"/>
              <a:gd name="connsiteY26" fmla="*/ 30480 h 2011680"/>
              <a:gd name="connsiteX27" fmla="*/ 1026160 w 1188720"/>
              <a:gd name="connsiteY27" fmla="*/ 0 h 2011680"/>
              <a:gd name="connsiteX28" fmla="*/ 1188720 w 1188720"/>
              <a:gd name="connsiteY28" fmla="*/ 1016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88720" h="2011680">
                <a:moveTo>
                  <a:pt x="40640" y="2011680"/>
                </a:moveTo>
                <a:cubicBezTo>
                  <a:pt x="9921" y="1919523"/>
                  <a:pt x="14614" y="1950029"/>
                  <a:pt x="10160" y="1818640"/>
                </a:cubicBezTo>
                <a:cubicBezTo>
                  <a:pt x="4881" y="1662906"/>
                  <a:pt x="3387" y="1507067"/>
                  <a:pt x="0" y="1351280"/>
                </a:cubicBezTo>
                <a:cubicBezTo>
                  <a:pt x="3387" y="1232747"/>
                  <a:pt x="1065" y="1113912"/>
                  <a:pt x="10160" y="995680"/>
                </a:cubicBezTo>
                <a:cubicBezTo>
                  <a:pt x="11322" y="980579"/>
                  <a:pt x="25162" y="969221"/>
                  <a:pt x="30480" y="955040"/>
                </a:cubicBezTo>
                <a:cubicBezTo>
                  <a:pt x="35383" y="941965"/>
                  <a:pt x="36224" y="927647"/>
                  <a:pt x="40640" y="914400"/>
                </a:cubicBezTo>
                <a:cubicBezTo>
                  <a:pt x="53612" y="875483"/>
                  <a:pt x="63577" y="858366"/>
                  <a:pt x="81280" y="822960"/>
                </a:cubicBezTo>
                <a:cubicBezTo>
                  <a:pt x="84667" y="799253"/>
                  <a:pt x="86744" y="775322"/>
                  <a:pt x="91440" y="751840"/>
                </a:cubicBezTo>
                <a:cubicBezTo>
                  <a:pt x="96423" y="726924"/>
                  <a:pt x="110905" y="702750"/>
                  <a:pt x="121920" y="680720"/>
                </a:cubicBezTo>
                <a:cubicBezTo>
                  <a:pt x="134686" y="463703"/>
                  <a:pt x="110176" y="569799"/>
                  <a:pt x="152400" y="457200"/>
                </a:cubicBezTo>
                <a:cubicBezTo>
                  <a:pt x="161062" y="434100"/>
                  <a:pt x="166662" y="405542"/>
                  <a:pt x="182880" y="386080"/>
                </a:cubicBezTo>
                <a:cubicBezTo>
                  <a:pt x="190697" y="376699"/>
                  <a:pt x="203200" y="372533"/>
                  <a:pt x="213360" y="365760"/>
                </a:cubicBezTo>
                <a:cubicBezTo>
                  <a:pt x="220133" y="355600"/>
                  <a:pt x="224145" y="342908"/>
                  <a:pt x="233680" y="335280"/>
                </a:cubicBezTo>
                <a:cubicBezTo>
                  <a:pt x="242043" y="328590"/>
                  <a:pt x="254581" y="329909"/>
                  <a:pt x="264160" y="325120"/>
                </a:cubicBezTo>
                <a:cubicBezTo>
                  <a:pt x="275082" y="319659"/>
                  <a:pt x="285259" y="312617"/>
                  <a:pt x="294640" y="304800"/>
                </a:cubicBezTo>
                <a:cubicBezTo>
                  <a:pt x="345377" y="262519"/>
                  <a:pt x="302035" y="282015"/>
                  <a:pt x="355600" y="264160"/>
                </a:cubicBezTo>
                <a:cubicBezTo>
                  <a:pt x="364804" y="257257"/>
                  <a:pt x="411864" y="220788"/>
                  <a:pt x="426720" y="213360"/>
                </a:cubicBezTo>
                <a:cubicBezTo>
                  <a:pt x="436299" y="208571"/>
                  <a:pt x="447621" y="207989"/>
                  <a:pt x="457200" y="203200"/>
                </a:cubicBezTo>
                <a:cubicBezTo>
                  <a:pt x="474863" y="194369"/>
                  <a:pt x="489955" y="180740"/>
                  <a:pt x="508000" y="172720"/>
                </a:cubicBezTo>
                <a:cubicBezTo>
                  <a:pt x="520760" y="167049"/>
                  <a:pt x="535214" y="166396"/>
                  <a:pt x="548640" y="162560"/>
                </a:cubicBezTo>
                <a:cubicBezTo>
                  <a:pt x="558938" y="159618"/>
                  <a:pt x="568960" y="155787"/>
                  <a:pt x="579120" y="152400"/>
                </a:cubicBezTo>
                <a:cubicBezTo>
                  <a:pt x="589280" y="142240"/>
                  <a:pt x="596749" y="128346"/>
                  <a:pt x="609600" y="121920"/>
                </a:cubicBezTo>
                <a:cubicBezTo>
                  <a:pt x="621485" y="115977"/>
                  <a:pt x="729834" y="101841"/>
                  <a:pt x="731520" y="101600"/>
                </a:cubicBezTo>
                <a:cubicBezTo>
                  <a:pt x="748453" y="91440"/>
                  <a:pt x="764657" y="79951"/>
                  <a:pt x="782320" y="71120"/>
                </a:cubicBezTo>
                <a:cubicBezTo>
                  <a:pt x="791899" y="66331"/>
                  <a:pt x="803221" y="65749"/>
                  <a:pt x="812800" y="60960"/>
                </a:cubicBezTo>
                <a:cubicBezTo>
                  <a:pt x="823722" y="55499"/>
                  <a:pt x="832057" y="45450"/>
                  <a:pt x="843280" y="40640"/>
                </a:cubicBezTo>
                <a:cubicBezTo>
                  <a:pt x="856115" y="35139"/>
                  <a:pt x="870494" y="34316"/>
                  <a:pt x="883920" y="30480"/>
                </a:cubicBezTo>
                <a:cubicBezTo>
                  <a:pt x="980755" y="2813"/>
                  <a:pt x="796263" y="41799"/>
                  <a:pt x="1026160" y="0"/>
                </a:cubicBezTo>
                <a:cubicBezTo>
                  <a:pt x="1175156" y="10643"/>
                  <a:pt x="1120866" y="10160"/>
                  <a:pt x="1188720" y="101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9647C32-F22A-4811-9342-DD3825E7741C}"/>
              </a:ext>
            </a:extLst>
          </p:cNvPr>
          <p:cNvSpPr/>
          <p:nvPr/>
        </p:nvSpPr>
        <p:spPr>
          <a:xfrm>
            <a:off x="8442960" y="822960"/>
            <a:ext cx="314960" cy="416560"/>
          </a:xfrm>
          <a:custGeom>
            <a:avLst/>
            <a:gdLst>
              <a:gd name="connsiteX0" fmla="*/ 50800 w 314960"/>
              <a:gd name="connsiteY0" fmla="*/ 0 h 416560"/>
              <a:gd name="connsiteX1" fmla="*/ 132080 w 314960"/>
              <a:gd name="connsiteY1" fmla="*/ 81280 h 416560"/>
              <a:gd name="connsiteX2" fmla="*/ 193040 w 314960"/>
              <a:gd name="connsiteY2" fmla="*/ 101600 h 416560"/>
              <a:gd name="connsiteX3" fmla="*/ 213360 w 314960"/>
              <a:gd name="connsiteY3" fmla="*/ 132080 h 416560"/>
              <a:gd name="connsiteX4" fmla="*/ 274320 w 314960"/>
              <a:gd name="connsiteY4" fmla="*/ 162560 h 416560"/>
              <a:gd name="connsiteX5" fmla="*/ 304800 w 314960"/>
              <a:gd name="connsiteY5" fmla="*/ 193040 h 416560"/>
              <a:gd name="connsiteX6" fmla="*/ 314960 w 314960"/>
              <a:gd name="connsiteY6" fmla="*/ 223520 h 416560"/>
              <a:gd name="connsiteX7" fmla="*/ 243840 w 314960"/>
              <a:gd name="connsiteY7" fmla="*/ 294640 h 416560"/>
              <a:gd name="connsiteX8" fmla="*/ 213360 w 314960"/>
              <a:gd name="connsiteY8" fmla="*/ 314960 h 416560"/>
              <a:gd name="connsiteX9" fmla="*/ 132080 w 314960"/>
              <a:gd name="connsiteY9" fmla="*/ 335280 h 416560"/>
              <a:gd name="connsiteX10" fmla="*/ 60960 w 314960"/>
              <a:gd name="connsiteY10" fmla="*/ 396240 h 416560"/>
              <a:gd name="connsiteX11" fmla="*/ 0 w 314960"/>
              <a:gd name="connsiteY11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960" h="416560">
                <a:moveTo>
                  <a:pt x="50800" y="0"/>
                </a:moveTo>
                <a:cubicBezTo>
                  <a:pt x="77264" y="33081"/>
                  <a:pt x="93421" y="61951"/>
                  <a:pt x="132080" y="81280"/>
                </a:cubicBezTo>
                <a:cubicBezTo>
                  <a:pt x="151238" y="90859"/>
                  <a:pt x="193040" y="101600"/>
                  <a:pt x="193040" y="101600"/>
                </a:cubicBezTo>
                <a:cubicBezTo>
                  <a:pt x="199813" y="111760"/>
                  <a:pt x="204726" y="123446"/>
                  <a:pt x="213360" y="132080"/>
                </a:cubicBezTo>
                <a:cubicBezTo>
                  <a:pt x="233055" y="151775"/>
                  <a:pt x="249530" y="154297"/>
                  <a:pt x="274320" y="162560"/>
                </a:cubicBezTo>
                <a:cubicBezTo>
                  <a:pt x="284480" y="172720"/>
                  <a:pt x="296830" y="181085"/>
                  <a:pt x="304800" y="193040"/>
                </a:cubicBezTo>
                <a:cubicBezTo>
                  <a:pt x="310741" y="201951"/>
                  <a:pt x="314960" y="212810"/>
                  <a:pt x="314960" y="223520"/>
                </a:cubicBezTo>
                <a:cubicBezTo>
                  <a:pt x="314960" y="265247"/>
                  <a:pt x="272932" y="275245"/>
                  <a:pt x="243840" y="294640"/>
                </a:cubicBezTo>
                <a:cubicBezTo>
                  <a:pt x="233680" y="301413"/>
                  <a:pt x="224944" y="311099"/>
                  <a:pt x="213360" y="314960"/>
                </a:cubicBezTo>
                <a:cubicBezTo>
                  <a:pt x="166497" y="330581"/>
                  <a:pt x="193382" y="323020"/>
                  <a:pt x="132080" y="335280"/>
                </a:cubicBezTo>
                <a:cubicBezTo>
                  <a:pt x="111745" y="355615"/>
                  <a:pt x="87027" y="383206"/>
                  <a:pt x="60960" y="396240"/>
                </a:cubicBezTo>
                <a:cubicBezTo>
                  <a:pt x="41802" y="405819"/>
                  <a:pt x="0" y="416560"/>
                  <a:pt x="0" y="4165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7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7D3FDA-799B-4B26-8AC8-34EFF5BA5889}"/>
              </a:ext>
            </a:extLst>
          </p:cNvPr>
          <p:cNvSpPr/>
          <p:nvPr/>
        </p:nvSpPr>
        <p:spPr>
          <a:xfrm>
            <a:off x="4616355" y="505540"/>
            <a:ext cx="2959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7.12 Dropout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5C929-B884-4C81-991A-016E72FDF813}"/>
              </a:ext>
            </a:extLst>
          </p:cNvPr>
          <p:cNvSpPr txBox="1"/>
          <p:nvPr/>
        </p:nvSpPr>
        <p:spPr>
          <a:xfrm>
            <a:off x="807116" y="1417780"/>
            <a:ext cx="10577768" cy="32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Voting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효과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어떤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mini-batch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구간 동안 줄어든 망으로 학습하면 그 망 나름대로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overfitting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됨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따라서 다른 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mini-batch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구간 동안 다른 줄어든 망으로 학습하면 그 망도 그 데이터에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overfitting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→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voting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에 의한 평균 효과 얻음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63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7D3FDA-799B-4B26-8AC8-34EFF5BA5889}"/>
              </a:ext>
            </a:extLst>
          </p:cNvPr>
          <p:cNvSpPr/>
          <p:nvPr/>
        </p:nvSpPr>
        <p:spPr>
          <a:xfrm>
            <a:off x="4616355" y="505540"/>
            <a:ext cx="2959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7.12 Dropout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5C929-B884-4C81-991A-016E72FDF813}"/>
              </a:ext>
            </a:extLst>
          </p:cNvPr>
          <p:cNvSpPr txBox="1"/>
          <p:nvPr/>
        </p:nvSpPr>
        <p:spPr>
          <a:xfrm>
            <a:off x="807116" y="1417780"/>
            <a:ext cx="10577768" cy="452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Co-adaptation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피하는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효과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- co-adaptation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노이즈에서 발생한 잘못된 특성이 모든 모드에 전파되어 </a:t>
            </a:r>
            <a:r>
              <a:rPr lang="ko-KR" alt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의미있는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선별하는데 어려움을 주며 뉴런들이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similar feature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나타내는 경향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특정 뉴런의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w, b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가 크면 이들의 영향이 커지면서 다른 뉴런들이 제대로 학습 안됨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35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7D3FDA-799B-4B26-8AC8-34EFF5BA5889}"/>
              </a:ext>
            </a:extLst>
          </p:cNvPr>
          <p:cNvSpPr/>
          <p:nvPr/>
        </p:nvSpPr>
        <p:spPr>
          <a:xfrm>
            <a:off x="4616355" y="505540"/>
            <a:ext cx="2959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7.12 Dropout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5C929-B884-4C81-991A-016E72FDF813}"/>
              </a:ext>
            </a:extLst>
          </p:cNvPr>
          <p:cNvSpPr txBox="1"/>
          <p:nvPr/>
        </p:nvSpPr>
        <p:spPr>
          <a:xfrm>
            <a:off x="807116" y="1417780"/>
            <a:ext cx="10577768" cy="452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Co-adaptation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피하는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효과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- co-adaptation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노이즈에서 발생한 잘못된 특성이 모든 모드에 전파되어 </a:t>
            </a:r>
            <a:r>
              <a:rPr lang="ko-KR" alt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의미있는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선별하는데 어려움을 주며 뉴런들이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similar feature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나타내는 경향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특정 뉴런의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w, b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가 크면 이들의 영향이 커지면서 다른 뉴런들이 제대로 학습 안됨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2A5A18-C038-4BD5-80B7-0306F5F1E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6"/>
          <a:stretch/>
        </p:blipFill>
        <p:spPr>
          <a:xfrm>
            <a:off x="529294" y="397469"/>
            <a:ext cx="8035585" cy="606476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448E2E3-0AFA-407F-B65B-5012EAF0266C}"/>
              </a:ext>
            </a:extLst>
          </p:cNvPr>
          <p:cNvGrpSpPr/>
          <p:nvPr/>
        </p:nvGrpSpPr>
        <p:grpSpPr>
          <a:xfrm>
            <a:off x="8509140" y="1016002"/>
            <a:ext cx="3299541" cy="4666946"/>
            <a:chOff x="7940885" y="505541"/>
            <a:chExt cx="4080017" cy="512482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C579E43-ACFD-45FD-8B91-4C800344C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720"/>
            <a:stretch/>
          </p:blipFill>
          <p:spPr>
            <a:xfrm>
              <a:off x="7940885" y="505541"/>
              <a:ext cx="4076868" cy="242481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39C57C5-FA01-4C7F-9E49-13D390541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947"/>
            <a:stretch/>
          </p:blipFill>
          <p:spPr>
            <a:xfrm>
              <a:off x="7944034" y="2930355"/>
              <a:ext cx="4076868" cy="270001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5169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7D3FDA-799B-4B26-8AC8-34EFF5BA5889}"/>
              </a:ext>
            </a:extLst>
          </p:cNvPr>
          <p:cNvSpPr/>
          <p:nvPr/>
        </p:nvSpPr>
        <p:spPr>
          <a:xfrm>
            <a:off x="3494771" y="505540"/>
            <a:ext cx="5202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7.13 adversarial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5C929-B884-4C81-991A-016E72FDF813}"/>
              </a:ext>
            </a:extLst>
          </p:cNvPr>
          <p:cNvSpPr txBox="1"/>
          <p:nvPr/>
        </p:nvSpPr>
        <p:spPr>
          <a:xfrm>
            <a:off x="807116" y="1417780"/>
            <a:ext cx="10577768" cy="65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Adversarial examples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5B286F-2C6C-4F84-89F5-C84136264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56" y="2037567"/>
            <a:ext cx="9891364" cy="4049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50949A-58E5-4413-A953-B8030971DE5D}"/>
                  </a:ext>
                </a:extLst>
              </p:cNvPr>
              <p:cNvSpPr txBox="1"/>
              <p:nvPr/>
            </p:nvSpPr>
            <p:spPr>
              <a:xfrm>
                <a:off x="3494771" y="4958079"/>
                <a:ext cx="5186608" cy="11293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F(x)=y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F(x+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≠y    </a:t>
                </a:r>
                <a:r>
                  <a:rPr lang="en-US" altLang="ko-KR"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st.</a:t>
                </a:r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x+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en-US" altLang="ko-KR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loos like x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50949A-58E5-4413-A953-B8030971D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771" y="4958079"/>
                <a:ext cx="5186608" cy="1129348"/>
              </a:xfrm>
              <a:prstGeom prst="rect">
                <a:avLst/>
              </a:prstGeom>
              <a:blipFill>
                <a:blip r:embed="rId3"/>
                <a:stretch>
                  <a:fillRect b="-9424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587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504D2-C4B1-4D59-B279-885D41ED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682E2-6DE6-434E-AFA2-5E10D57AD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25C05B-C772-47B5-BAD8-4D66D54E5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8"/>
          <a:stretch/>
        </p:blipFill>
        <p:spPr>
          <a:xfrm>
            <a:off x="3148964" y="86797"/>
            <a:ext cx="6106796" cy="67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9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2080" y="505540"/>
            <a:ext cx="6567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 Parameter Norm penalties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905931" y="3266645"/>
            <a:ext cx="10434455" cy="1944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큰 가중치가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overfitting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에 영향을 미치므로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큰 </a:t>
            </a:r>
            <a:r>
              <a:rPr lang="ko-KR" alt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패널티로서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큰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w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값이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update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될 땐 크게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decay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시킴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= weight decay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EC94DF-ABB3-4090-A559-BE994604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856" y="1505054"/>
            <a:ext cx="6924285" cy="16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2080" y="505540"/>
            <a:ext cx="6567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 Parameter Norm penalties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4EC94DF-ABB3-4090-A559-BE994604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" y="1438360"/>
            <a:ext cx="5514464" cy="13479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FD3414-7FAA-451A-8D57-510D0AA58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096" y="2732522"/>
            <a:ext cx="6321808" cy="36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8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2080" y="505540"/>
            <a:ext cx="6567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 Parameter Norm penalties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905931" y="3197657"/>
            <a:ext cx="10434455" cy="38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weight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에만 </a:t>
            </a:r>
            <a:r>
              <a:rPr lang="ko-KR" alt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패널티를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부여하고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bias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엔 부여하지 않는다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Verdana" panose="020B0604030504040204" pitchFamily="34" charset="0"/>
                <a:ea typeface="Verdana" panose="020B0604030504040204" pitchFamily="34" charset="0"/>
              </a:rPr>
              <a:t>Why? 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Weight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는 두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variable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interact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하는지 설명하지만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bias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는 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variable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의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interact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만 설명함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Bias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까지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regularize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하면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underfitting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위험이 있음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EC94DF-ABB3-4090-A559-BE994604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856" y="1505054"/>
            <a:ext cx="6924285" cy="16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524488" y="505540"/>
                <a:ext cx="9143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7.1.1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ea typeface="야놀자 야체 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야놀자 야체 B" panose="02020603020101020101" pitchFamily="18" charset="-127"/>
                          </a:rPr>
                          <m:t>𝐿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야놀자 야체 B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600" dirty="0"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 Regularization ( Ridge regression )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88" y="505540"/>
                <a:ext cx="9143080" cy="646331"/>
              </a:xfrm>
              <a:prstGeom prst="rect">
                <a:avLst/>
              </a:prstGeom>
              <a:blipFill>
                <a:blip r:embed="rId3"/>
                <a:stretch>
                  <a:fillRect l="-1533" t="-16038" r="-1533" b="-33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2" y="1403520"/>
                <a:ext cx="10434455" cy="162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𝐽</m:t>
                        </m:r>
                      </m:e>
                    </m:acc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</m:d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f>
                      <m:f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ko-KR" altLang="en-US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800" b="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+1)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𝜀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 </m:t>
                    </m:r>
                    <m:r>
                      <m:rPr>
                        <m:sty m:val="p"/>
                      </m:rP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2" y="1403520"/>
                <a:ext cx="10434455" cy="1623201"/>
              </a:xfrm>
              <a:prstGeom prst="rect">
                <a:avLst/>
              </a:prstGeom>
              <a:blipFill>
                <a:blip r:embed="rId4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9EB9F090-58B6-445C-A04F-BA31FEFC90D4}"/>
              </a:ext>
            </a:extLst>
          </p:cNvPr>
          <p:cNvSpPr/>
          <p:nvPr/>
        </p:nvSpPr>
        <p:spPr>
          <a:xfrm>
            <a:off x="7741920" y="2489200"/>
            <a:ext cx="629920" cy="547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AC095B-E796-484B-AC16-368C2F045546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8056880" y="3036881"/>
            <a:ext cx="0" cy="392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DD48A7-1849-4938-87FC-A14407877A02}"/>
              </a:ext>
            </a:extLst>
          </p:cNvPr>
          <p:cNvSpPr txBox="1"/>
          <p:nvPr/>
        </p:nvSpPr>
        <p:spPr>
          <a:xfrm>
            <a:off x="5618481" y="3482307"/>
            <a:ext cx="5384800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/>
              <a:t>|w|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↑ → weight decay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커짐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/>
              <a:t>|w|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↓ ≒ 0 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7684B-DC68-4A36-B1AF-6626B10B4C04}"/>
              </a:ext>
            </a:extLst>
          </p:cNvPr>
          <p:cNvSpPr txBox="1"/>
          <p:nvPr/>
        </p:nvSpPr>
        <p:spPr>
          <a:xfrm>
            <a:off x="1899920" y="5419926"/>
            <a:ext cx="1043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가중치가 클수록 </a:t>
            </a:r>
            <a:r>
              <a:rPr lang="en-US" altLang="ko-KR" sz="2800" b="1" dirty="0"/>
              <a:t>weight decay</a:t>
            </a:r>
            <a:r>
              <a:rPr lang="ko-KR" altLang="en-US" sz="2800" b="1" dirty="0"/>
              <a:t>가 크게 하는 형태 </a:t>
            </a:r>
          </a:p>
        </p:txBody>
      </p:sp>
    </p:spTree>
    <p:extLst>
      <p:ext uri="{BB962C8B-B14F-4D97-AF65-F5344CB8AC3E}">
        <p14:creationId xmlns:p14="http://schemas.microsoft.com/office/powerpoint/2010/main" val="91442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524488" y="505540"/>
                <a:ext cx="9143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7.1.1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ea typeface="야놀자 야체 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야놀자 야체 B" panose="02020603020101020101" pitchFamily="18" charset="-127"/>
                          </a:rPr>
                          <m:t>𝐿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야놀자 야체 B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600" dirty="0"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 Regularization ( Ridge regression )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88" y="505540"/>
                <a:ext cx="9143080" cy="646331"/>
              </a:xfrm>
              <a:prstGeom prst="rect">
                <a:avLst/>
              </a:prstGeom>
              <a:blipFill>
                <a:blip r:embed="rId3"/>
                <a:stretch>
                  <a:fillRect l="-1533" t="-16038" r="-1533" b="-33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9EB9F090-58B6-445C-A04F-BA31FEFC90D4}"/>
              </a:ext>
            </a:extLst>
          </p:cNvPr>
          <p:cNvSpPr/>
          <p:nvPr/>
        </p:nvSpPr>
        <p:spPr>
          <a:xfrm>
            <a:off x="7741920" y="2489200"/>
            <a:ext cx="629920" cy="547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AC095B-E796-484B-AC16-368C2F045546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8056880" y="3036881"/>
            <a:ext cx="0" cy="392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7F8549D-87E7-4C93-8E04-577A4532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265" y="1420200"/>
            <a:ext cx="8019788" cy="49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2019" y="505540"/>
            <a:ext cx="9128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7.1.2 L1 Regularization ( Lasso regression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696000" y="1398901"/>
                <a:ext cx="10957520" cy="485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𝐽</m:t>
                        </m:r>
                      </m:e>
                    </m:acc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</m:d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+</m:t>
                    </m:r>
                    <m:f>
                      <m:f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ko-KR" altLang="en-US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+1)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𝜀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 </m:t>
                    </m:r>
                    <m:r>
                      <m:rPr>
                        <m:sty m:val="p"/>
                      </m:rP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)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398901"/>
                <a:ext cx="10957520" cy="4856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0DC8210B-5819-487C-9306-B79005732591}"/>
              </a:ext>
            </a:extLst>
          </p:cNvPr>
          <p:cNvSpPr/>
          <p:nvPr/>
        </p:nvSpPr>
        <p:spPr>
          <a:xfrm>
            <a:off x="7853680" y="2489200"/>
            <a:ext cx="406400" cy="547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2338B9-AD54-4385-B435-34DDF89F966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8056880" y="3036881"/>
            <a:ext cx="0" cy="392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D992AF-850C-49F3-9F3B-03FFFA933A5D}"/>
              </a:ext>
            </a:extLst>
          </p:cNvPr>
          <p:cNvSpPr txBox="1"/>
          <p:nvPr/>
        </p:nvSpPr>
        <p:spPr>
          <a:xfrm>
            <a:off x="4453018" y="3518121"/>
            <a:ext cx="7070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Weight</a:t>
            </a:r>
            <a:r>
              <a:rPr lang="ko-KR" altLang="en-US" sz="2800" dirty="0"/>
              <a:t>에 상관 없이 일정한 값만큼 </a:t>
            </a:r>
            <a:r>
              <a:rPr lang="en-US" altLang="ko-KR" sz="2800" dirty="0"/>
              <a:t>update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8215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978</Words>
  <Application>Microsoft Office PowerPoint</Application>
  <PresentationFormat>와이드스크린</PresentationFormat>
  <Paragraphs>169</Paragraphs>
  <Slides>35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야놀자 야체 B</vt:lpstr>
      <vt:lpstr>Arial</vt:lpstr>
      <vt:lpstr>Cambria Math</vt:lpstr>
      <vt:lpstr>Verdana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주민</cp:lastModifiedBy>
  <cp:revision>74</cp:revision>
  <dcterms:created xsi:type="dcterms:W3CDTF">2020-01-17T04:26:26Z</dcterms:created>
  <dcterms:modified xsi:type="dcterms:W3CDTF">2020-07-16T06:29:30Z</dcterms:modified>
</cp:coreProperties>
</file>