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89" r:id="rId4"/>
    <p:sldId id="290" r:id="rId5"/>
    <p:sldId id="273" r:id="rId6"/>
    <p:sldId id="257" r:id="rId7"/>
    <p:sldId id="260" r:id="rId8"/>
    <p:sldId id="258" r:id="rId9"/>
    <p:sldId id="259" r:id="rId10"/>
    <p:sldId id="261" r:id="rId11"/>
    <p:sldId id="267" r:id="rId12"/>
    <p:sldId id="268" r:id="rId13"/>
    <p:sldId id="269" r:id="rId14"/>
    <p:sldId id="262" r:id="rId15"/>
    <p:sldId id="266" r:id="rId16"/>
    <p:sldId id="270" r:id="rId17"/>
    <p:sldId id="271" r:id="rId18"/>
    <p:sldId id="272" r:id="rId19"/>
    <p:sldId id="310" r:id="rId20"/>
    <p:sldId id="312" r:id="rId21"/>
    <p:sldId id="311" r:id="rId22"/>
    <p:sldId id="314" r:id="rId23"/>
    <p:sldId id="295" r:id="rId24"/>
    <p:sldId id="264" r:id="rId25"/>
    <p:sldId id="265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362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初始化各种设备，把操作系统从磁盘中导入内存，然后再把控制权转交给操作系统。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6BF4-DCD4-4831-B50C-858EFCDB89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25BA2-A05F-4608-ADA7-9270BBCEB3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dos.csail.mit.edu/6.828/2018/labguide.html" TargetMode="External"/><Relationship Id="rId2" Type="http://schemas.openxmlformats.org/officeDocument/2006/relationships/hyperlink" Target="https://pdos.csail.mit.edu/6.828/2018/too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0ar.gitbooks.io/xv6-chinese/content/content/AppendixB.html" TargetMode="External"/><Relationship Id="rId4" Type="http://schemas.openxmlformats.org/officeDocument/2006/relationships/hyperlink" Target="https://pdos.csail.mit.edu/6.828/2018/labs/lab1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dos.csail.mit.edu/6.828/2018/jos.git" TargetMode="External"/><Relationship Id="rId2" Type="http://schemas.openxmlformats.org/officeDocument/2006/relationships/hyperlink" Target="https://github.com/mit-pdos/xv6-publ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9048" y="2585545"/>
            <a:ext cx="9144000" cy="1050542"/>
          </a:xfrm>
        </p:spPr>
        <p:txBody>
          <a:bodyPr/>
          <a:lstStyle/>
          <a:p>
            <a:r>
              <a:rPr lang="en-US" altLang="zh-CN" b="1" dirty="0"/>
              <a:t>Lab 0 </a:t>
            </a:r>
            <a:r>
              <a:rPr lang="zh-CN" altLang="en-US" b="1" dirty="0"/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406605" y="6187735"/>
            <a:ext cx="2112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2022.9.20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95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四、</a:t>
            </a:r>
            <a:r>
              <a:rPr lang="en-US" altLang="zh-CN" sz="4000" b="1" dirty="0" err="1"/>
              <a:t>gdb</a:t>
            </a:r>
            <a:r>
              <a:rPr lang="zh-CN" altLang="en-US" sz="4000" b="1" dirty="0"/>
              <a:t>调试</a:t>
            </a:r>
            <a:endParaRPr lang="en-US" sz="4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277704" y="1244609"/>
            <a:ext cx="2755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xv6</a:t>
            </a:r>
            <a:r>
              <a:rPr lang="zh-CN" altLang="en-US" sz="2000" b="1" dirty="0"/>
              <a:t>调试的启动效果：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4" y="1815310"/>
            <a:ext cx="5717113" cy="37826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44664"/>
            <a:ext cx="6059758" cy="45841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95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四、</a:t>
            </a:r>
            <a:r>
              <a:rPr lang="en-US" altLang="zh-CN" sz="4000" b="1" dirty="0" err="1"/>
              <a:t>gdb</a:t>
            </a:r>
            <a:r>
              <a:rPr lang="zh-CN" altLang="en-US" sz="4000" b="1" dirty="0"/>
              <a:t>调试</a:t>
            </a:r>
            <a:endParaRPr lang="en-US" sz="4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79627" y="1167665"/>
            <a:ext cx="2503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jos</a:t>
            </a:r>
            <a:r>
              <a:rPr lang="zh-CN" altLang="en-US" sz="2000" b="1" dirty="0"/>
              <a:t>调试的启动效果：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4" y="1748431"/>
            <a:ext cx="5761687" cy="37727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441" y="1259998"/>
            <a:ext cx="6136004" cy="49205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95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四、</a:t>
            </a:r>
            <a:r>
              <a:rPr lang="en-US" altLang="zh-CN" sz="4000" b="1" dirty="0" err="1"/>
              <a:t>gdb</a:t>
            </a:r>
            <a:r>
              <a:rPr lang="zh-CN" altLang="en-US" sz="4000" b="1" dirty="0"/>
              <a:t>调试</a:t>
            </a:r>
            <a:endParaRPr lang="en-US" sz="4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50259" y="1508628"/>
            <a:ext cx="560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gdb</a:t>
            </a:r>
            <a:r>
              <a:rPr lang="zh-CN" altLang="en-US" sz="2000" b="1" dirty="0"/>
              <a:t>调试的常用指令（</a:t>
            </a:r>
            <a:r>
              <a:rPr lang="en-US" altLang="zh-CN" sz="2000" b="1" dirty="0"/>
              <a:t>[]</a:t>
            </a:r>
            <a:r>
              <a:rPr lang="zh-CN" altLang="en-US" sz="2000" b="1" dirty="0"/>
              <a:t>中为可变参数）：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7059" y="2154265"/>
            <a:ext cx="23247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b *[ADDR]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si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x/[N]x [ADDR]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x/[N]</a:t>
            </a:r>
            <a:r>
              <a:rPr lang="en-US" altLang="zh-CN" b="1" dirty="0" err="1"/>
              <a:t>i</a:t>
            </a:r>
            <a:r>
              <a:rPr lang="en-US" altLang="zh-CN" b="1" dirty="0"/>
              <a:t> [ADDR]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info registers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076944" y="2154264"/>
            <a:ext cx="66797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在地址</a:t>
            </a:r>
            <a:r>
              <a:rPr lang="en-US" altLang="zh-CN" dirty="0"/>
              <a:t>ADDR</a:t>
            </a:r>
            <a:r>
              <a:rPr lang="zh-CN" altLang="en-US" dirty="0"/>
              <a:t>添加断点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继续执行程序直到遇到断点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dirty="0"/>
              <a:t>单步执行一条指令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dirty="0"/>
              <a:t>输出从</a:t>
            </a:r>
            <a:r>
              <a:rPr lang="en-US" altLang="zh-CN" dirty="0"/>
              <a:t>ADDR</a:t>
            </a:r>
            <a:r>
              <a:rPr lang="zh-CN" altLang="en-US" dirty="0"/>
              <a:t>开始的</a:t>
            </a:r>
            <a:r>
              <a:rPr lang="en-US" altLang="zh-CN" dirty="0"/>
              <a:t>N</a:t>
            </a:r>
            <a:r>
              <a:rPr lang="zh-CN" altLang="en-US" dirty="0"/>
              <a:t>个字的</a:t>
            </a:r>
            <a:r>
              <a:rPr lang="en-US" altLang="zh-CN" dirty="0"/>
              <a:t>16</a:t>
            </a:r>
            <a:r>
              <a:rPr lang="zh-CN" altLang="en-US" dirty="0"/>
              <a:t>进制表示，</a:t>
            </a:r>
            <a:r>
              <a:rPr lang="en-US" altLang="zh-CN" dirty="0"/>
              <a:t>N</a:t>
            </a:r>
            <a:r>
              <a:rPr lang="zh-CN" altLang="en-US" dirty="0"/>
              <a:t>缺省时为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zh-CN" altLang="en-US" dirty="0"/>
              <a:t>输出从</a:t>
            </a:r>
            <a:r>
              <a:rPr lang="en-US" altLang="zh-CN" dirty="0"/>
              <a:t>ADDR</a:t>
            </a:r>
            <a:r>
              <a:rPr lang="zh-CN" altLang="en-US" dirty="0"/>
              <a:t>开始的</a:t>
            </a:r>
            <a:r>
              <a:rPr lang="en-US" altLang="zh-CN" dirty="0"/>
              <a:t>N</a:t>
            </a:r>
            <a:r>
              <a:rPr lang="zh-CN" altLang="en-US" dirty="0"/>
              <a:t>条汇编指令，</a:t>
            </a:r>
            <a:r>
              <a:rPr lang="en-US" altLang="zh-CN" dirty="0"/>
              <a:t>N</a:t>
            </a:r>
            <a:r>
              <a:rPr lang="zh-CN" altLang="en-US" dirty="0"/>
              <a:t>缺省时为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zh-CN" altLang="en-US" dirty="0"/>
              <a:t>查看寄存器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95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五、</a:t>
            </a:r>
            <a:r>
              <a:rPr lang="en-US" altLang="zh-CN" sz="4000" b="1" dirty="0"/>
              <a:t>PC Booting</a:t>
            </a:r>
            <a:r>
              <a:rPr lang="zh-CN" altLang="en-US" sz="4000" b="1" dirty="0"/>
              <a:t>的相关知识</a:t>
            </a:r>
            <a:endParaRPr 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532100" y="1556395"/>
            <a:ext cx="8222301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BIOS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开机时进行硬件检查和初始化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从引导扇区（</a:t>
            </a:r>
            <a:r>
              <a:rPr lang="zh-CN" altLang="en-US" dirty="0"/>
              <a:t>用于引导的磁盘的第一个</a:t>
            </a:r>
            <a:r>
              <a:rPr lang="en-US" altLang="zh-CN" dirty="0"/>
              <a:t>512</a:t>
            </a:r>
            <a:r>
              <a:rPr lang="zh-CN" altLang="en-US" dirty="0"/>
              <a:t>字节的数据区</a:t>
            </a:r>
            <a:r>
              <a:rPr lang="zh-CN" altLang="en-US" sz="2000" dirty="0"/>
              <a:t>）中</a:t>
            </a:r>
            <a:endParaRPr lang="en-US" altLang="zh-CN" sz="2000" dirty="0"/>
          </a:p>
          <a:p>
            <a:pPr lvl="1"/>
            <a:r>
              <a:rPr lang="en-US" altLang="zh-CN" sz="2000" b="1" dirty="0"/>
              <a:t>    </a:t>
            </a:r>
            <a:r>
              <a:rPr lang="zh-CN" altLang="en-US" sz="2000" b="1" dirty="0"/>
              <a:t>加载 </a:t>
            </a:r>
            <a:r>
              <a:rPr lang="en-US" altLang="zh-CN" sz="2000" b="1" dirty="0"/>
              <a:t>Boot Loader </a:t>
            </a:r>
            <a:r>
              <a:rPr lang="zh-CN" altLang="en-US" sz="2000" dirty="0"/>
              <a:t>到内存的 </a:t>
            </a:r>
            <a:r>
              <a:rPr lang="en-US" altLang="zh-CN" sz="2000" dirty="0"/>
              <a:t>0x7c00</a:t>
            </a:r>
            <a:r>
              <a:rPr lang="zh-CN" altLang="en-US" sz="2000" dirty="0"/>
              <a:t>位置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Boot Loader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从磁盘中</a:t>
            </a:r>
            <a:r>
              <a:rPr lang="zh-CN" altLang="en-US" sz="2000" b="1" dirty="0"/>
              <a:t>加载 </a:t>
            </a:r>
            <a:r>
              <a:rPr lang="en-US" altLang="zh-CN" sz="2000" b="1" dirty="0"/>
              <a:t>Kernel </a:t>
            </a:r>
            <a:r>
              <a:rPr lang="zh-CN" altLang="en-US" sz="2000" dirty="0"/>
              <a:t>到内存中 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Kernel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操作系统内核</a:t>
            </a:r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278368" y="1094730"/>
            <a:ext cx="2991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PC</a:t>
            </a:r>
            <a:r>
              <a:rPr lang="zh-CN" altLang="en-US" sz="2400" b="1" dirty="0"/>
              <a:t>的启动过程</a:t>
            </a:r>
          </a:p>
        </p:txBody>
      </p:sp>
      <p:sp>
        <p:nvSpPr>
          <p:cNvPr id="15" name="箭头: 下 14"/>
          <p:cNvSpPr/>
          <p:nvPr/>
        </p:nvSpPr>
        <p:spPr>
          <a:xfrm>
            <a:off x="4464314" y="3273789"/>
            <a:ext cx="592409" cy="4804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/>
          <p:cNvSpPr/>
          <p:nvPr/>
        </p:nvSpPr>
        <p:spPr>
          <a:xfrm>
            <a:off x="4464313" y="5222471"/>
            <a:ext cx="592409" cy="4804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25399" y="3273789"/>
            <a:ext cx="103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25399" y="5222471"/>
            <a:ext cx="103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控制权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95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六、调试演示</a:t>
            </a:r>
            <a:endParaRPr 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85461" y="1325563"/>
            <a:ext cx="2991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以</a:t>
            </a:r>
            <a:r>
              <a:rPr lang="en-US" altLang="zh-CN" sz="2400" b="1" dirty="0" err="1"/>
              <a:t>jos</a:t>
            </a:r>
            <a:r>
              <a:rPr lang="zh-CN" altLang="en-US" sz="2400" b="1" dirty="0"/>
              <a:t>为例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32" y="1069392"/>
            <a:ext cx="6982799" cy="5649113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2081047" y="5101767"/>
            <a:ext cx="5187658" cy="340505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对话气泡: 圆角矩形 5"/>
          <p:cNvSpPr/>
          <p:nvPr/>
        </p:nvSpPr>
        <p:spPr>
          <a:xfrm>
            <a:off x="9004515" y="3580108"/>
            <a:ext cx="2820692" cy="1325563"/>
          </a:xfrm>
          <a:prstGeom prst="wedgeRoundRectCallout">
            <a:avLst>
              <a:gd name="adj1" fmla="val -110187"/>
              <a:gd name="adj2" fmla="val 7536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（启动时）</a:t>
            </a:r>
            <a:r>
              <a:rPr lang="zh-CN" altLang="en-US" dirty="0"/>
              <a:t>第一条指令为长跳转</a:t>
            </a:r>
            <a:r>
              <a:rPr lang="en-US" altLang="zh-CN" dirty="0" err="1"/>
              <a:t>ljmp</a:t>
            </a:r>
            <a:r>
              <a:rPr lang="zh-CN" altLang="en-US" dirty="0"/>
              <a:t>，这条指令就是</a:t>
            </a:r>
            <a:r>
              <a:rPr lang="en-US" altLang="zh-CN" dirty="0"/>
              <a:t>BIOS</a:t>
            </a:r>
            <a:r>
              <a:rPr lang="zh-CN" altLang="en-US" dirty="0"/>
              <a:t>的第一条指令。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3876" y="3213665"/>
            <a:ext cx="993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BIOS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7397"/>
          <a:stretch>
            <a:fillRect/>
          </a:stretch>
        </p:blipFill>
        <p:spPr>
          <a:xfrm>
            <a:off x="340313" y="1123577"/>
            <a:ext cx="7068536" cy="55753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95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六、调试演示</a:t>
            </a:r>
            <a:endParaRPr lang="en-US" sz="4000" b="1" dirty="0"/>
          </a:p>
        </p:txBody>
      </p:sp>
      <p:sp>
        <p:nvSpPr>
          <p:cNvPr id="5" name="流程图: 过程 4"/>
          <p:cNvSpPr/>
          <p:nvPr/>
        </p:nvSpPr>
        <p:spPr>
          <a:xfrm>
            <a:off x="81770" y="1123577"/>
            <a:ext cx="3792811" cy="1216664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对话气泡: 圆角矩形 5"/>
          <p:cNvSpPr/>
          <p:nvPr/>
        </p:nvSpPr>
        <p:spPr>
          <a:xfrm>
            <a:off x="5326042" y="514905"/>
            <a:ext cx="3487578" cy="902934"/>
          </a:xfrm>
          <a:prstGeom prst="wedgeRoundRectCallout">
            <a:avLst>
              <a:gd name="adj1" fmla="val -94105"/>
              <a:gd name="adj2" fmla="val 6600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（在 </a:t>
            </a:r>
            <a:r>
              <a:rPr lang="en-US" altLang="zh-CN" b="1" dirty="0"/>
              <a:t>0x7c00</a:t>
            </a:r>
            <a:r>
              <a:rPr lang="zh-CN" altLang="en-US" b="1" dirty="0"/>
              <a:t>处设置断点）</a:t>
            </a:r>
            <a:endParaRPr lang="en-US" altLang="zh-CN" b="1" dirty="0"/>
          </a:p>
          <a:p>
            <a:pPr algn="ctr"/>
            <a:r>
              <a:rPr lang="en-US" altLang="zh-CN" dirty="0"/>
              <a:t>cli</a:t>
            </a:r>
            <a:r>
              <a:rPr lang="zh-CN" altLang="en-US" dirty="0"/>
              <a:t>是</a:t>
            </a:r>
            <a:r>
              <a:rPr lang="en-US" altLang="zh-CN" dirty="0"/>
              <a:t>Boot Loader</a:t>
            </a:r>
            <a:r>
              <a:rPr lang="zh-CN" altLang="en-US" dirty="0"/>
              <a:t>的第一条指令。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81770" y="2976883"/>
            <a:ext cx="4521231" cy="2122056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62112" y="4185701"/>
            <a:ext cx="1049611" cy="26230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6632" y="4836630"/>
            <a:ext cx="1049611" cy="26230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180785" y="5742022"/>
            <a:ext cx="4422216" cy="899752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话气泡: 圆角矩形 13"/>
          <p:cNvSpPr/>
          <p:nvPr/>
        </p:nvSpPr>
        <p:spPr>
          <a:xfrm>
            <a:off x="4759709" y="5364992"/>
            <a:ext cx="3862943" cy="1107535"/>
          </a:xfrm>
          <a:prstGeom prst="wedgeRoundRectCallout">
            <a:avLst>
              <a:gd name="adj1" fmla="val -68340"/>
              <a:gd name="adj2" fmla="val -327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（在 </a:t>
            </a:r>
            <a:r>
              <a:rPr lang="en-US" altLang="zh-CN" b="1" dirty="0"/>
              <a:t>0x7d25</a:t>
            </a:r>
            <a:r>
              <a:rPr lang="zh-CN" altLang="en-US" b="1" dirty="0"/>
              <a:t>处设置断点） </a:t>
            </a:r>
            <a:endParaRPr lang="en-US" altLang="zh-CN" b="1" dirty="0"/>
          </a:p>
          <a:p>
            <a:pPr algn="ctr"/>
            <a:r>
              <a:rPr lang="en-US" altLang="zh-CN" dirty="0"/>
              <a:t>Boot Loader</a:t>
            </a:r>
            <a:r>
              <a:rPr lang="zh-CN" altLang="en-US" dirty="0"/>
              <a:t>在这里进入</a:t>
            </a:r>
            <a:r>
              <a:rPr lang="en-US" altLang="zh-CN" dirty="0" err="1"/>
              <a:t>bootmain</a:t>
            </a:r>
            <a:r>
              <a:rPr lang="zh-CN" altLang="en-US" dirty="0"/>
              <a:t>函数，</a:t>
            </a:r>
            <a:r>
              <a:rPr lang="en-US" altLang="zh-CN" dirty="0" err="1"/>
              <a:t>bootmain</a:t>
            </a:r>
            <a:r>
              <a:rPr lang="zh-CN" altLang="en-US" dirty="0"/>
              <a:t>函数负责加载内核。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611" y="1821885"/>
            <a:ext cx="5956282" cy="2973298"/>
          </a:xfrm>
          <a:prstGeom prst="rect">
            <a:avLst/>
          </a:prstGeom>
        </p:spPr>
      </p:pic>
      <p:sp>
        <p:nvSpPr>
          <p:cNvPr id="10" name="对话气泡: 圆角矩形 9"/>
          <p:cNvSpPr/>
          <p:nvPr/>
        </p:nvSpPr>
        <p:spPr>
          <a:xfrm>
            <a:off x="8813620" y="4836630"/>
            <a:ext cx="3378380" cy="1395494"/>
          </a:xfrm>
          <a:prstGeom prst="wedgeRoundRectCallout">
            <a:avLst>
              <a:gd name="adj1" fmla="val -24995"/>
              <a:gd name="adj2" fmla="val -10469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（在 </a:t>
            </a:r>
            <a:r>
              <a:rPr lang="en-US" altLang="zh-CN" b="1" dirty="0"/>
              <a:t>0x7c26</a:t>
            </a:r>
            <a:r>
              <a:rPr lang="zh-CN" altLang="en-US" b="1" dirty="0"/>
              <a:t>处设置断点） </a:t>
            </a:r>
            <a:r>
              <a:rPr lang="en-US" altLang="zh-CN" dirty="0"/>
              <a:t>Boot Loader</a:t>
            </a:r>
            <a:r>
              <a:rPr lang="zh-CN" altLang="en-US" dirty="0"/>
              <a:t>通过将</a:t>
            </a:r>
            <a:r>
              <a:rPr lang="en-US" altLang="zh-CN" dirty="0"/>
              <a:t>cr0</a:t>
            </a:r>
            <a:r>
              <a:rPr lang="zh-CN" altLang="en-US" dirty="0"/>
              <a:t>寄存器的设为</a:t>
            </a:r>
            <a:r>
              <a:rPr lang="en-US" altLang="zh-CN" dirty="0"/>
              <a:t>1</a:t>
            </a:r>
            <a:r>
              <a:rPr lang="zh-CN" altLang="en-US" dirty="0"/>
              <a:t>以及一个长跳转</a:t>
            </a:r>
            <a:r>
              <a:rPr lang="en-US" altLang="zh-CN" dirty="0" err="1"/>
              <a:t>ljmp</a:t>
            </a:r>
            <a:r>
              <a:rPr lang="zh-CN" altLang="en-US" dirty="0"/>
              <a:t>来从实模式转变为保护模式。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637354" y="1417839"/>
            <a:ext cx="271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/</a:t>
            </a:r>
            <a:r>
              <a:rPr lang="en-US" altLang="zh-CN" b="1" dirty="0" err="1"/>
              <a:t>jos</a:t>
            </a:r>
            <a:r>
              <a:rPr lang="en-US" altLang="zh-CN" b="1" dirty="0"/>
              <a:t>/obj/boot/boot.asm</a:t>
            </a:r>
            <a:endParaRPr lang="zh-CN" altLang="en-US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9949826" y="234142"/>
            <a:ext cx="231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Boot Loader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84" y="2610740"/>
            <a:ext cx="7010847" cy="23812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173" y="0"/>
            <a:ext cx="6292827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95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六、调试演示</a:t>
            </a:r>
            <a:endParaRPr lang="en-US" sz="4000" b="1" dirty="0"/>
          </a:p>
        </p:txBody>
      </p:sp>
      <p:sp>
        <p:nvSpPr>
          <p:cNvPr id="5" name="流程图: 过程 4"/>
          <p:cNvSpPr/>
          <p:nvPr/>
        </p:nvSpPr>
        <p:spPr>
          <a:xfrm>
            <a:off x="182052" y="3187278"/>
            <a:ext cx="3987069" cy="1804684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对话气泡: 圆角矩形 5"/>
          <p:cNvSpPr/>
          <p:nvPr/>
        </p:nvSpPr>
        <p:spPr>
          <a:xfrm>
            <a:off x="2492980" y="1390116"/>
            <a:ext cx="2934653" cy="1124448"/>
          </a:xfrm>
          <a:prstGeom prst="wedgeRoundRectCallout">
            <a:avLst>
              <a:gd name="adj1" fmla="val -67532"/>
              <a:gd name="adj2" fmla="val 12205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（在 </a:t>
            </a:r>
            <a:r>
              <a:rPr lang="en-US" altLang="zh-CN" b="1" dirty="0"/>
              <a:t>0x7d81</a:t>
            </a:r>
            <a:r>
              <a:rPr lang="zh-CN" altLang="en-US" b="1" dirty="0"/>
              <a:t>处设置断点）</a:t>
            </a:r>
            <a:endParaRPr lang="en-US" altLang="zh-CN" b="1" dirty="0"/>
          </a:p>
          <a:p>
            <a:pPr algn="ctr"/>
            <a:r>
              <a:rPr lang="zh-CN" altLang="en-US" dirty="0"/>
              <a:t>这是</a:t>
            </a:r>
            <a:r>
              <a:rPr lang="en-US" altLang="zh-CN" dirty="0" err="1"/>
              <a:t>bootmain</a:t>
            </a:r>
            <a:r>
              <a:rPr lang="zh-CN" altLang="en-US" dirty="0"/>
              <a:t>函数的最后一条指令位置。</a:t>
            </a:r>
          </a:p>
        </p:txBody>
      </p:sp>
      <p:sp>
        <p:nvSpPr>
          <p:cNvPr id="15" name="椭圆 14"/>
          <p:cNvSpPr/>
          <p:nvPr/>
        </p:nvSpPr>
        <p:spPr>
          <a:xfrm>
            <a:off x="6412357" y="216977"/>
            <a:ext cx="577379" cy="26347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412356" y="6509288"/>
            <a:ext cx="577379" cy="26347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547535" y="-20620"/>
            <a:ext cx="271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/</a:t>
            </a:r>
            <a:r>
              <a:rPr lang="en-US" altLang="zh-CN" b="1" dirty="0" err="1"/>
              <a:t>jos</a:t>
            </a:r>
            <a:r>
              <a:rPr lang="en-US" altLang="zh-CN" b="1" dirty="0"/>
              <a:t>/obj/boot/boot.asm</a:t>
            </a:r>
            <a:endParaRPr lang="zh-CN" altLang="en-US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04951" y="1253203"/>
            <a:ext cx="231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Boot Loader</a:t>
            </a:r>
            <a:endParaRPr lang="zh-CN" altLang="en-US" sz="2400" b="1" dirty="0"/>
          </a:p>
        </p:txBody>
      </p:sp>
      <p:sp>
        <p:nvSpPr>
          <p:cNvPr id="11" name="对话气泡: 圆角矩形 10"/>
          <p:cNvSpPr/>
          <p:nvPr/>
        </p:nvSpPr>
        <p:spPr>
          <a:xfrm>
            <a:off x="1210091" y="5604797"/>
            <a:ext cx="3039590" cy="1016257"/>
          </a:xfrm>
          <a:prstGeom prst="wedgeRoundRectCallout">
            <a:avLst>
              <a:gd name="adj1" fmla="val 8762"/>
              <a:gd name="adj2" fmla="val -13506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（用</a:t>
            </a:r>
            <a:r>
              <a:rPr lang="en-US" altLang="zh-CN" b="1" dirty="0" err="1"/>
              <a:t>si</a:t>
            </a:r>
            <a:r>
              <a:rPr lang="zh-CN" altLang="en-US" b="1" dirty="0"/>
              <a:t>来到下一条指令）</a:t>
            </a:r>
            <a:endParaRPr lang="en-US" altLang="zh-CN" b="1" dirty="0"/>
          </a:p>
          <a:p>
            <a:pPr algn="ctr"/>
            <a:r>
              <a:rPr lang="zh-CN" altLang="en-US" dirty="0"/>
              <a:t>这是</a:t>
            </a:r>
            <a:r>
              <a:rPr lang="en-US" altLang="zh-CN" dirty="0"/>
              <a:t>Kernel</a:t>
            </a:r>
            <a:r>
              <a:rPr lang="zh-CN" altLang="en-US" dirty="0"/>
              <a:t>的第一条指令。位于</a:t>
            </a:r>
            <a:r>
              <a:rPr lang="en-US" altLang="zh-CN" dirty="0"/>
              <a:t>0x10000c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20" y="1729365"/>
            <a:ext cx="6801799" cy="32675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480" y="-65869"/>
            <a:ext cx="618252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95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六、调试演示</a:t>
            </a:r>
            <a:endParaRPr lang="en-US" sz="4000" b="1" dirty="0"/>
          </a:p>
        </p:txBody>
      </p:sp>
      <p:sp>
        <p:nvSpPr>
          <p:cNvPr id="15" name="椭圆 14"/>
          <p:cNvSpPr/>
          <p:nvPr/>
        </p:nvSpPr>
        <p:spPr>
          <a:xfrm>
            <a:off x="6123666" y="-1"/>
            <a:ext cx="1021053" cy="34096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407031" y="956231"/>
            <a:ext cx="271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/</a:t>
            </a:r>
            <a:r>
              <a:rPr lang="en-US" altLang="zh-CN" b="1" dirty="0" err="1"/>
              <a:t>jos</a:t>
            </a:r>
            <a:r>
              <a:rPr lang="en-US" altLang="zh-CN" b="1" dirty="0"/>
              <a:t>/obj/kern/kern.asm</a:t>
            </a:r>
            <a:endParaRPr lang="zh-CN" altLang="en-US" b="1" dirty="0"/>
          </a:p>
        </p:txBody>
      </p:sp>
      <p:sp>
        <p:nvSpPr>
          <p:cNvPr id="14" name="流程图: 过程 13"/>
          <p:cNvSpPr/>
          <p:nvPr/>
        </p:nvSpPr>
        <p:spPr>
          <a:xfrm>
            <a:off x="204949" y="3041216"/>
            <a:ext cx="4491035" cy="1199815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066533" y="4061847"/>
            <a:ext cx="1135318" cy="32933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对话气泡: 圆角矩形 18"/>
          <p:cNvSpPr/>
          <p:nvPr/>
        </p:nvSpPr>
        <p:spPr>
          <a:xfrm>
            <a:off x="446934" y="5238987"/>
            <a:ext cx="5278042" cy="1325563"/>
          </a:xfrm>
          <a:prstGeom prst="wedgeRoundRectCallout">
            <a:avLst>
              <a:gd name="adj1" fmla="val -24989"/>
              <a:gd name="adj2" fmla="val -7423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（在 </a:t>
            </a:r>
            <a:r>
              <a:rPr lang="en-US" altLang="zh-CN" b="1" dirty="0"/>
              <a:t>0x100028</a:t>
            </a:r>
            <a:r>
              <a:rPr lang="zh-CN" altLang="en-US" b="1" dirty="0"/>
              <a:t>处设置断点）</a:t>
            </a:r>
            <a:r>
              <a:rPr lang="zh-CN" altLang="en-US" dirty="0"/>
              <a:t>执行到这里时</a:t>
            </a:r>
            <a:r>
              <a:rPr lang="en-US" altLang="zh-CN" dirty="0"/>
              <a:t>kernel</a:t>
            </a:r>
            <a:r>
              <a:rPr lang="zh-CN" altLang="en-US" dirty="0"/>
              <a:t>已经启动了虚拟内存机制，之后将通过一个跳转指令</a:t>
            </a:r>
            <a:r>
              <a:rPr lang="en-US" altLang="zh-CN" dirty="0" err="1"/>
              <a:t>jmp</a:t>
            </a:r>
            <a:r>
              <a:rPr lang="zh-CN" altLang="en-US" dirty="0"/>
              <a:t>来将物理地址</a:t>
            </a:r>
            <a:r>
              <a:rPr lang="en-US" altLang="zh-CN" dirty="0"/>
              <a:t>relocate</a:t>
            </a:r>
            <a:r>
              <a:rPr lang="zh-CN" altLang="en-US" dirty="0"/>
              <a:t>为虚拟地址，在这之后，</a:t>
            </a:r>
            <a:r>
              <a:rPr lang="en-US" altLang="zh-CN" dirty="0"/>
              <a:t>kernel</a:t>
            </a:r>
            <a:r>
              <a:rPr lang="zh-CN" altLang="en-US" dirty="0"/>
              <a:t>还会初始化堆栈位置</a:t>
            </a:r>
            <a:r>
              <a:rPr lang="en-US" altLang="zh-CN" dirty="0"/>
              <a:t>%</a:t>
            </a:r>
            <a:r>
              <a:rPr lang="en-US" altLang="zh-CN" dirty="0" err="1"/>
              <a:t>ebp</a:t>
            </a:r>
            <a:r>
              <a:rPr lang="zh-CN" altLang="en-US" dirty="0"/>
              <a:t>、</a:t>
            </a:r>
            <a:r>
              <a:rPr lang="en-US" altLang="zh-CN" dirty="0"/>
              <a:t>%</a:t>
            </a:r>
            <a:r>
              <a:rPr lang="en-US" altLang="zh-CN" dirty="0" err="1"/>
              <a:t>esp</a:t>
            </a:r>
            <a:r>
              <a:rPr lang="zh-CN" altLang="en-US" dirty="0"/>
              <a:t>。</a:t>
            </a:r>
            <a:endParaRPr lang="zh-CN" altLang="en-US" b="1" dirty="0"/>
          </a:p>
        </p:txBody>
      </p:sp>
      <p:sp>
        <p:nvSpPr>
          <p:cNvPr id="20" name="椭圆 19"/>
          <p:cNvSpPr/>
          <p:nvPr/>
        </p:nvSpPr>
        <p:spPr>
          <a:xfrm>
            <a:off x="394540" y="3041216"/>
            <a:ext cx="1135318" cy="28478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46934" y="3561539"/>
            <a:ext cx="1135318" cy="28478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31352" y="1061253"/>
            <a:ext cx="231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Kernel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95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实验练习</a:t>
            </a:r>
            <a:r>
              <a:rPr lang="en-US" altLang="zh-CN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48080" y="981075"/>
            <a:ext cx="86290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Implement the UNIX program sleep for xv6; your sleep should pause for a user-specified number of ticks. A tick is a notion of time defined by the xv6 kernel, namely the time between two interrupts from the timer chip. Your solution should be in the file user/sleep.c.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48080" y="2232025"/>
            <a:ext cx="788289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Before you start coding, read Chapter 1 of the xv6 book.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 dirty="0">
                <a:sym typeface="+mn-ea"/>
              </a:rPr>
              <a:t>（</a:t>
            </a:r>
            <a:r>
              <a:rPr lang="zh-CN" altLang="en-US" sz="1400" u="sng" dirty="0">
                <a:solidFill>
                  <a:srgbClr val="FF0000"/>
                </a:solidFill>
                <a:sym typeface="+mn-ea"/>
              </a:rPr>
              <a:t>https://pdos.csail.mit.edu/6.S081/2022/xv6/book-riscv-rev3.pdf</a:t>
            </a:r>
            <a:r>
              <a:rPr lang="zh-CN" altLang="en-US" sz="1400" dirty="0">
                <a:sym typeface="+mn-ea"/>
              </a:rPr>
              <a:t>）</a:t>
            </a:r>
            <a:endParaRPr lang="zh-CN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Look at some of the other programs in ( echo.c, grep.c, and rm.c) to see how you can obtain the command-line arguments passed to a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If the user forgets to pass an argument, sleep should print an error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The command-line argument is passed as a string; you can convert it to an integer using atoi (see ulib.c).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Use the system call sleep.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See sysproc.c for the xv6 kernel code that implements the sleep system call (look for sys_sleep), user.h for the C definition of sleep callable from a user program, and usys.S for the assembler code that jumps from user code into the kernel for sleep.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main should call exit() when it is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Add your sleep program to UPROGS in Makefile; once you've done that, make qemu will compile your program and you'll be able to run it from the xv6 shell.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95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实验练习</a:t>
            </a:r>
            <a:r>
              <a:rPr lang="en-US" altLang="zh-CN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1-</a:t>
            </a:r>
            <a:r>
              <a:rPr lang="zh-CN" altLang="en-US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效果图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92070" y="1893570"/>
            <a:ext cx="6217920" cy="28009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830705" cy="577850"/>
          </a:xfrm>
        </p:spPr>
        <p:txBody>
          <a:bodyPr>
            <a:normAutofit/>
          </a:bodyPr>
          <a:lstStyle/>
          <a:p>
            <a:r>
              <a:rPr lang="zh-CN" altLang="en-US" sz="2220" b="1" dirty="0">
                <a:latin typeface="楷体" panose="02010609060101010101" charset="-122"/>
                <a:ea typeface="楷体" panose="02010609060101010101" charset="-122"/>
              </a:rPr>
              <a:t>实验说明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86815" y="1082675"/>
            <a:ext cx="947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总共六个实验，每个实验两周，最后一周作为总结以及成绩评定。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86815" y="2421255"/>
            <a:ext cx="947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基础、进程、同步互斥、调度、内存、文件管理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6815" y="3686810"/>
            <a:ext cx="9479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每次实验需要在两周内找助教现场检查，每次的实验报告在下一个实验之前发到助教邮箱中。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95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实验练习</a:t>
            </a:r>
            <a:r>
              <a:rPr lang="en-US" altLang="zh-CN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48080" y="981075"/>
            <a:ext cx="86290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Write a program that uses UNIX system calls to ''ping-pong'' a byte between two processes over a pair of pipes, one for each direction. The parent should send a byte to the child; the child should print "&lt;pid&gt;: received ping", where &lt;pid&gt; is its process ID, write the byte on the pipe to the parent, and exit; the parent should read the byte from the child, print "&lt;pid&gt;: received pong", and exit. Your solution should be in the file user/pingpong.c.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48080" y="3323472"/>
            <a:ext cx="78828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Use pipe to create a pipe.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Use fork to create a child.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Use read to read from a pipe, and write to write to a pipe.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Use getpid to find the process ID of the calling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Add the program to UPROGS in Makefile.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User programs on xv6 have a limited set of library functions available to them. You can see the list in user.h; the source (other than for system calls) is in ulib.c, printf.c, and umalloc.c.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95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实验练习</a:t>
            </a:r>
            <a:r>
              <a:rPr lang="en-US" altLang="zh-CN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2-</a:t>
            </a:r>
            <a:r>
              <a:rPr lang="zh-CN" altLang="en-US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效果图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75" y="1384300"/>
            <a:ext cx="6215380" cy="34594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95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实验练习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3-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理论知识（直接在实验报告中解答）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0415" y="1810385"/>
            <a:ext cx="10203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）Please install your own environment, attach a screenshot of the process and describe it in detail.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0415" y="2494915"/>
            <a:ext cx="10203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）What problems did you encounter, how did you solve them, and if you didn't encounter any problems, what did you learn during the installation process？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0415" y="3179445"/>
            <a:ext cx="10203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）What does “operating system virtualization” mean and what important uses does it have？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0415" y="3789045"/>
            <a:ext cx="10203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）What is Qemu? What are its advantages and disadvantages? What are xv6 and jos?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0415" y="4398645"/>
            <a:ext cx="10203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）What's the difference between Qemu and VMware or Virtual Box?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80415" y="5083175"/>
            <a:ext cx="10203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）What does the "make" directive mean? What is a makefile？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80415" y="5767705"/>
            <a:ext cx="10203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）Please tell me what you learned from this experiment, or give a summary of the experiment.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95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 参考文献</a:t>
            </a:r>
            <a:endParaRPr lang="en-US" sz="4000" b="1" dirty="0"/>
          </a:p>
        </p:txBody>
      </p:sp>
      <p:sp>
        <p:nvSpPr>
          <p:cNvPr id="4" name="文字方塊 5"/>
          <p:cNvSpPr txBox="1"/>
          <p:nvPr/>
        </p:nvSpPr>
        <p:spPr>
          <a:xfrm>
            <a:off x="770359" y="1905506"/>
            <a:ext cx="1027877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MO" sz="2400" dirty="0">
                <a:hlinkClick r:id="rId2"/>
              </a:rPr>
              <a:t>https://pdos.csail.mit.edu/6.828/2018/tools.html</a:t>
            </a:r>
            <a:endParaRPr lang="en-US" altLang="zh-M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M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MO" sz="2400" dirty="0">
                <a:hlinkClick r:id="rId3"/>
              </a:rPr>
              <a:t>https://pdos.csail.mit.edu/6.828/2018/labguide.html</a:t>
            </a:r>
            <a:endParaRPr lang="en-US" altLang="zh-M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M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MO" sz="2400" dirty="0">
                <a:hlinkClick r:id="rId4"/>
              </a:rPr>
              <a:t>https://pdos.csail.mit.edu/6.828/2018/labs/lab1/</a:t>
            </a:r>
            <a:endParaRPr lang="en-US" altLang="zh-M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M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MO" sz="2400" dirty="0">
                <a:hlinkClick r:id="rId5"/>
              </a:rPr>
              <a:t>https://th0ar.gitbooks.io/xv6-chinese/content/content/AppendixB.html</a:t>
            </a:r>
            <a:endParaRPr lang="en-US" altLang="zh-M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MO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7762" y="1565329"/>
            <a:ext cx="937647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本课程的实验需要同学们通过 阅读源码</a:t>
            </a:r>
            <a:r>
              <a:rPr lang="en-US" altLang="zh-CN" sz="2800" b="1" dirty="0"/>
              <a:t>+</a:t>
            </a:r>
            <a:r>
              <a:rPr lang="zh-CN" altLang="en-US" sz="2800" b="1" dirty="0"/>
              <a:t>使用调试工具 来理解操作系统的原理。</a:t>
            </a:r>
            <a:endParaRPr lang="en-US" altLang="zh-C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本次实验同学们需装好实验环境，然后根据系统进行一些简单联系。</a:t>
            </a:r>
            <a:endParaRPr lang="en-US" altLang="zh-C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接下来同学们可以开始实验了，有问题可随时提问。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0495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/>
              <a:t>  总结与答疑</a:t>
            </a:r>
            <a:endParaRPr lang="en-US"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1830705" cy="577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220" b="1" dirty="0">
                <a:latin typeface="楷体" panose="02010609060101010101" charset="-122"/>
                <a:ea typeface="楷体" panose="02010609060101010101" charset="-122"/>
              </a:rPr>
              <a:t>实验助教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49680" y="1329055"/>
            <a:ext cx="4862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204</a:t>
            </a:r>
            <a:r>
              <a:rPr lang="zh-CN" altLang="en-US" dirty="0"/>
              <a:t>、</a:t>
            </a:r>
            <a:r>
              <a:rPr lang="en-US" altLang="zh-CN" dirty="0"/>
              <a:t>205</a:t>
            </a:r>
            <a:r>
              <a:rPr lang="zh-CN" altLang="en-US" dirty="0"/>
              <a:t>教室</a:t>
            </a:r>
            <a:r>
              <a:rPr lang="en-US" altLang="zh-CN" dirty="0"/>
              <a:t>  </a:t>
            </a:r>
            <a:r>
              <a:rPr lang="zh-CN" altLang="en-US" dirty="0"/>
              <a:t>孟祥帅</a:t>
            </a:r>
            <a:r>
              <a:rPr lang="en-US" altLang="zh-CN" dirty="0"/>
              <a:t>  1484543351@qq.com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49680" y="2848610"/>
            <a:ext cx="4862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r>
              <a:rPr lang="en-US" dirty="0"/>
              <a:t>2</a:t>
            </a:r>
            <a:r>
              <a:rPr lang="zh-CN" altLang="en-US" dirty="0"/>
              <a:t>教室</a:t>
            </a:r>
            <a:r>
              <a:rPr lang="en-US" altLang="zh-CN" dirty="0"/>
              <a:t>  </a:t>
            </a:r>
            <a:r>
              <a:rPr lang="zh-CN" altLang="en-US" dirty="0"/>
              <a:t>张凯文</a:t>
            </a:r>
            <a:r>
              <a:rPr lang="en-US" altLang="zh-CN" dirty="0"/>
              <a:t>  18305280617@sina.cn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49680" y="4606925"/>
            <a:ext cx="4862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302</a:t>
            </a:r>
            <a:r>
              <a:rPr lang="zh-CN" altLang="en-US" dirty="0"/>
              <a:t>教室</a:t>
            </a:r>
            <a:r>
              <a:rPr lang="en-US" altLang="zh-CN" dirty="0"/>
              <a:t>  </a:t>
            </a:r>
            <a:r>
              <a:rPr lang="zh-CN" altLang="en-US" dirty="0"/>
              <a:t>张超</a:t>
            </a:r>
            <a:r>
              <a:rPr lang="en-US" altLang="zh-CN" dirty="0"/>
              <a:t>  zhangchaogoo@gmail.com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590" y="723900"/>
            <a:ext cx="3674745" cy="4928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55938" y="1793289"/>
            <a:ext cx="7022237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实验目的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实验环境介绍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设置实验环境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gdb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调试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PC Booting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的相关知识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调试演示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练习和解答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2049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b="1" dirty="0"/>
              <a:t>  </a:t>
            </a:r>
            <a:r>
              <a:rPr lang="zh-CN" altLang="en-US" sz="4000" b="1" dirty="0">
                <a:latin typeface="楷体" panose="02010609060101010101" charset="-122"/>
                <a:ea typeface="楷体" panose="02010609060101010101" charset="-122"/>
              </a:rPr>
              <a:t>目录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641" y="1825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楷体" panose="02010609060101010101" charset="-122"/>
                <a:ea typeface="楷体" panose="02010609060101010101" charset="-122"/>
              </a:rPr>
              <a:t>一</a:t>
            </a:r>
            <a:r>
              <a:rPr lang="zh-CN" altLang="en-US" sz="4000" b="1" dirty="0"/>
              <a:t>、</a:t>
            </a:r>
            <a:r>
              <a:rPr lang="zh-CN" altLang="en-US" sz="4000" b="1" dirty="0">
                <a:latin typeface="楷体" panose="02010609060101010101" charset="-122"/>
                <a:ea typeface="楷体" panose="02010609060101010101" charset="-122"/>
              </a:rPr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0673"/>
            <a:ext cx="10515600" cy="4351338"/>
          </a:xfrm>
        </p:spPr>
        <p:txBody>
          <a:bodyPr/>
          <a:lstStyle/>
          <a:p>
            <a:pPr lvl="0"/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了解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xv6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实验的环境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lvl="0" indent="0">
              <a:buNone/>
            </a:pPr>
            <a:endParaRPr lang="en-US" sz="16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/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熟悉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Linux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命令行的使用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lvl="0" indent="0">
              <a:buNone/>
            </a:pPr>
            <a:endParaRPr lang="en-US" sz="16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/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掌握基于硬件模拟器</a:t>
            </a:r>
            <a:r>
              <a:rPr lang="en-US" altLang="zh-CN" sz="2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qemu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的调试技术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lvl="0" indent="0">
              <a:buNone/>
            </a:pPr>
            <a:endParaRPr lang="en-US" sz="16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/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了解</a:t>
            </a:r>
            <a:r>
              <a:rPr 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X86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汇编语言</a:t>
            </a:r>
            <a:endParaRPr 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了解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PC Booting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相关的知识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95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二、实验环境介绍</a:t>
            </a:r>
            <a:endParaRPr lang="en-US" sz="4000" b="1" dirty="0"/>
          </a:p>
        </p:txBody>
      </p:sp>
      <p:sp>
        <p:nvSpPr>
          <p:cNvPr id="6" name="矩形 5"/>
          <p:cNvSpPr/>
          <p:nvPr/>
        </p:nvSpPr>
        <p:spPr>
          <a:xfrm>
            <a:off x="887104" y="1325563"/>
            <a:ext cx="6400800" cy="427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34334" y="1471495"/>
            <a:ext cx="1844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Ubuntu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1569030" y="2217247"/>
            <a:ext cx="3471620" cy="3153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01501" y="2248538"/>
            <a:ext cx="127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qemu</a:t>
            </a:r>
            <a:endParaRPr lang="zh-CN" altLang="en-US" sz="2800" b="1" dirty="0"/>
          </a:p>
        </p:txBody>
      </p:sp>
      <p:sp>
        <p:nvSpPr>
          <p:cNvPr id="10" name="椭圆 9"/>
          <p:cNvSpPr/>
          <p:nvPr/>
        </p:nvSpPr>
        <p:spPr>
          <a:xfrm>
            <a:off x="2587713" y="3168349"/>
            <a:ext cx="1563059" cy="15151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xv6 </a:t>
            </a:r>
            <a:r>
              <a:rPr lang="zh-CN" altLang="en-US" sz="2800" b="1" dirty="0"/>
              <a:t>或 </a:t>
            </a:r>
            <a:r>
              <a:rPr lang="en-US" altLang="zh-CN" sz="2800" b="1" dirty="0" err="1"/>
              <a:t>jos</a:t>
            </a:r>
            <a:endParaRPr lang="zh-CN" altLang="en-US" sz="2800" b="1" dirty="0"/>
          </a:p>
        </p:txBody>
      </p:sp>
      <p:sp>
        <p:nvSpPr>
          <p:cNvPr id="14" name="椭圆 13"/>
          <p:cNvSpPr/>
          <p:nvPr/>
        </p:nvSpPr>
        <p:spPr>
          <a:xfrm>
            <a:off x="5678663" y="2803048"/>
            <a:ext cx="1219200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gdb</a:t>
            </a:r>
            <a:endParaRPr lang="zh-CN" altLang="en-US" sz="2800" b="1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4150772" y="3412648"/>
            <a:ext cx="1527892" cy="38128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107313" y="2073820"/>
            <a:ext cx="3580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err="1"/>
              <a:t>qemu</a:t>
            </a:r>
            <a:r>
              <a:rPr lang="zh-CN" altLang="en-US" sz="2400" dirty="0"/>
              <a:t>：硬件模拟器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xv6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jos</a:t>
            </a:r>
            <a:r>
              <a:rPr lang="zh-CN" altLang="en-US" sz="2400" dirty="0"/>
              <a:t>：两个实验操作系统，</a:t>
            </a:r>
            <a:r>
              <a:rPr lang="en-US" altLang="zh-CN" sz="2400" dirty="0"/>
              <a:t>xv6</a:t>
            </a:r>
            <a:r>
              <a:rPr lang="zh-CN" altLang="en-US" sz="2400" dirty="0"/>
              <a:t>比较完整全面，</a:t>
            </a:r>
            <a:r>
              <a:rPr lang="en-US" altLang="zh-CN" sz="2400" dirty="0" err="1"/>
              <a:t>jos</a:t>
            </a:r>
            <a:r>
              <a:rPr lang="zh-CN" altLang="en-US" sz="2400" dirty="0"/>
              <a:t>简单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比较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err="1"/>
              <a:t>gdb</a:t>
            </a:r>
            <a:r>
              <a:rPr lang="zh-CN" altLang="en-US" sz="2400" dirty="0"/>
              <a:t>：调试工具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95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三、设置实验环境</a:t>
            </a:r>
            <a:endParaRPr 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373" y="1230435"/>
            <a:ext cx="9226080" cy="5284623"/>
          </a:xfrm>
        </p:spPr>
        <p:txBody>
          <a:bodyPr>
            <a:normAutofit fontScale="75000" lnSpcReduction="20000"/>
          </a:bodyPr>
          <a:lstStyle/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VM</a:t>
            </a:r>
            <a:r>
              <a:rPr 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ware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安装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U</a:t>
            </a:r>
            <a:r>
              <a:rPr 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buntu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（课前准备）</a:t>
            </a:r>
            <a:endParaRPr 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b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Ctrl+Alt+T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打开命令行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b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sudo</a:t>
            </a:r>
            <a:r>
              <a:rPr lang="en-US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apt-get install git make </a:t>
            </a:r>
            <a:r>
              <a:rPr lang="en-US" b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gcc</a:t>
            </a:r>
            <a:r>
              <a:rPr lang="en-US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b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gcc-multilib</a:t>
            </a:r>
            <a:endParaRPr lang="en-US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b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sudo</a:t>
            </a:r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apt-get install </a:t>
            </a:r>
            <a:r>
              <a:rPr lang="en-US" altLang="zh-CN" b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qemu</a:t>
            </a:r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b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qemu</a:t>
            </a:r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-system</a:t>
            </a:r>
          </a:p>
          <a:p>
            <a:endParaRPr 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git clone </a:t>
            </a:r>
            <a:r>
              <a:rPr lang="en-US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hlinkClick r:id="rId2"/>
              </a:rPr>
              <a:t>https://github.com/mit-pdos/xv6-public</a:t>
            </a:r>
            <a:r>
              <a:rPr lang="en-US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~/Desktop/</a:t>
            </a:r>
            <a:r>
              <a:rPr lang="en-US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xv6</a:t>
            </a:r>
          </a:p>
          <a:p>
            <a:r>
              <a:rPr lang="en-US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cd </a:t>
            </a:r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~/Desktop/</a:t>
            </a:r>
            <a:r>
              <a:rPr lang="en-US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xv6</a:t>
            </a:r>
          </a:p>
          <a:p>
            <a:r>
              <a:rPr lang="en-US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make</a:t>
            </a:r>
          </a:p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之后每次使用</a:t>
            </a:r>
            <a:r>
              <a:rPr lang="en-US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make </a:t>
            </a:r>
            <a:r>
              <a:rPr lang="en-US" b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qemu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命令即可在</a:t>
            </a:r>
            <a:r>
              <a:rPr lang="en-US" altLang="zh-CN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qemu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中启动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xv6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系统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git clone </a:t>
            </a:r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hlinkClick r:id="rId3"/>
              </a:rPr>
              <a:t>https://pdos.csail.mit.edu/6.828/2018/jos.git</a:t>
            </a:r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~/Desktop/</a:t>
            </a:r>
            <a:r>
              <a:rPr lang="en-US" altLang="zh-CN" b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jos</a:t>
            </a:r>
            <a:endParaRPr lang="en-US" altLang="zh-CN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cd ~/Desktop/</a:t>
            </a:r>
            <a:r>
              <a:rPr lang="en-US" altLang="zh-CN" b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jos</a:t>
            </a:r>
            <a:endParaRPr lang="en-US" altLang="zh-CN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make</a:t>
            </a:r>
          </a:p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之后每次使用</a:t>
            </a:r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make </a:t>
            </a:r>
            <a:r>
              <a:rPr lang="en-US" altLang="zh-CN" b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qemu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命令即可在</a:t>
            </a:r>
            <a:r>
              <a:rPr lang="en-US" altLang="zh-CN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qemu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中启动</a:t>
            </a:r>
            <a:r>
              <a:rPr lang="en-US" altLang="zh-CN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jos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系统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88526" y="1731873"/>
            <a:ext cx="218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工具配置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88526" y="3428304"/>
            <a:ext cx="253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xv6</a:t>
            </a:r>
            <a:r>
              <a:rPr lang="zh-CN" altLang="en-US" b="1" dirty="0"/>
              <a:t>系统的编译、启动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88526" y="5357205"/>
            <a:ext cx="253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jos</a:t>
            </a:r>
            <a:r>
              <a:rPr lang="zh-CN" altLang="en-US" b="1" dirty="0"/>
              <a:t>系统的编译、启动</a:t>
            </a:r>
          </a:p>
        </p:txBody>
      </p:sp>
      <p:sp>
        <p:nvSpPr>
          <p:cNvPr id="8" name="右大括号 7"/>
          <p:cNvSpPr/>
          <p:nvPr/>
        </p:nvSpPr>
        <p:spPr>
          <a:xfrm>
            <a:off x="9502770" y="1354419"/>
            <a:ext cx="150126" cy="11070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>
            <a:off x="9502770" y="3006671"/>
            <a:ext cx="150126" cy="12495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9502770" y="4958613"/>
            <a:ext cx="150126" cy="124958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95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三、设置实验环境</a:t>
            </a:r>
            <a:endParaRPr lang="en-US" sz="4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4164" y="1259998"/>
            <a:ext cx="218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xv6</a:t>
            </a:r>
            <a:r>
              <a:rPr lang="zh-CN" altLang="en-US" b="1" dirty="0"/>
              <a:t>启动成功的效果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239623" y="1259998"/>
            <a:ext cx="218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jos</a:t>
            </a:r>
            <a:r>
              <a:rPr lang="zh-CN" altLang="en-US" b="1" dirty="0"/>
              <a:t>启动成功的效果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5" y="1701581"/>
            <a:ext cx="5832553" cy="38788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623" y="1719175"/>
            <a:ext cx="5610572" cy="38788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95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四、</a:t>
            </a:r>
            <a:r>
              <a:rPr lang="en-US" altLang="zh-CN" sz="4000" b="1" dirty="0" err="1"/>
              <a:t>gdb</a:t>
            </a:r>
            <a:r>
              <a:rPr lang="zh-CN" altLang="en-US" sz="4000" b="1" dirty="0"/>
              <a:t>调试</a:t>
            </a:r>
            <a:endParaRPr 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42440" y="1294963"/>
            <a:ext cx="2355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启动调试方法：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52407" y="1906292"/>
            <a:ext cx="5408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在源码目录打开两个命令行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命令行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b="1" dirty="0"/>
              <a:t>make </a:t>
            </a:r>
            <a:r>
              <a:rPr lang="en-US" altLang="zh-CN" b="1" dirty="0" err="1"/>
              <a:t>qemu-gdb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命令行</a:t>
            </a:r>
            <a:r>
              <a:rPr lang="en-US" altLang="zh-CN" dirty="0"/>
              <a:t>2</a:t>
            </a:r>
            <a:r>
              <a:rPr lang="zh-CN" altLang="en-US" dirty="0"/>
              <a:t>：调试的是</a:t>
            </a:r>
            <a:r>
              <a:rPr lang="en-US" altLang="zh-CN" b="1" dirty="0" err="1"/>
              <a:t>jos</a:t>
            </a:r>
            <a:r>
              <a:rPr lang="zh-CN" altLang="en-US" dirty="0"/>
              <a:t>： </a:t>
            </a:r>
            <a:r>
              <a:rPr lang="en-US" altLang="zh-CN" b="1" dirty="0"/>
              <a:t>make </a:t>
            </a:r>
            <a:r>
              <a:rPr lang="en-US" altLang="zh-CN" b="1" dirty="0" err="1"/>
              <a:t>gdb</a:t>
            </a:r>
            <a:endParaRPr lang="en-US" altLang="zh-CN" b="1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调试的是</a:t>
            </a:r>
            <a:r>
              <a:rPr lang="en-US" altLang="zh-CN" b="1" dirty="0"/>
              <a:t>xv6</a:t>
            </a:r>
            <a:r>
              <a:rPr lang="zh-CN" altLang="en-US" dirty="0"/>
              <a:t>：</a:t>
            </a:r>
            <a:r>
              <a:rPr lang="en-US" altLang="zh-CN" b="1" dirty="0" err="1"/>
              <a:t>gdb</a:t>
            </a:r>
            <a:r>
              <a:rPr lang="en-US" altLang="zh-CN" b="1" dirty="0"/>
              <a:t> –n –x .</a:t>
            </a:r>
            <a:r>
              <a:rPr lang="en-US" altLang="zh-CN" b="1" dirty="0" err="1"/>
              <a:t>gdbinit</a:t>
            </a:r>
            <a:endParaRPr lang="zh-CN" altLang="en-US" dirty="0"/>
          </a:p>
        </p:txBody>
      </p:sp>
      <p:sp>
        <p:nvSpPr>
          <p:cNvPr id="13" name="对话气泡: 圆角矩形 12"/>
          <p:cNvSpPr/>
          <p:nvPr/>
        </p:nvSpPr>
        <p:spPr>
          <a:xfrm>
            <a:off x="5176433" y="1736837"/>
            <a:ext cx="5408907" cy="878214"/>
          </a:xfrm>
          <a:prstGeom prst="wedgeRoundRectCallout">
            <a:avLst>
              <a:gd name="adj1" fmla="val -65684"/>
              <a:gd name="adj2" fmla="val 6195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启动系统并等待</a:t>
            </a:r>
            <a:r>
              <a:rPr lang="en-US" altLang="zh-CN" dirty="0" err="1"/>
              <a:t>gdb</a:t>
            </a:r>
            <a:r>
              <a:rPr lang="zh-CN" altLang="en-US" dirty="0"/>
              <a:t>的连接。也可以使用</a:t>
            </a:r>
            <a:r>
              <a:rPr lang="en-US" altLang="zh-CN" b="1" dirty="0"/>
              <a:t>make </a:t>
            </a:r>
            <a:r>
              <a:rPr lang="en-US" altLang="zh-CN" b="1" dirty="0" err="1"/>
              <a:t>qemu-nox-gdb</a:t>
            </a:r>
            <a:r>
              <a:rPr lang="zh-CN" altLang="en-US" dirty="0"/>
              <a:t>来隐藏</a:t>
            </a:r>
            <a:r>
              <a:rPr lang="en-US" altLang="zh-CN" dirty="0" err="1"/>
              <a:t>qemu</a:t>
            </a:r>
            <a:r>
              <a:rPr lang="zh-CN" altLang="en-US" dirty="0"/>
              <a:t>窗口。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1" name="对话气泡: 圆角矩形 20"/>
          <p:cNvSpPr/>
          <p:nvPr/>
        </p:nvSpPr>
        <p:spPr>
          <a:xfrm>
            <a:off x="6804486" y="2826644"/>
            <a:ext cx="5082714" cy="878214"/>
          </a:xfrm>
          <a:prstGeom prst="wedgeRoundRectCallout">
            <a:avLst>
              <a:gd name="adj1" fmla="val -85595"/>
              <a:gd name="adj2" fmla="val 4783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jos</a:t>
            </a:r>
            <a:r>
              <a:rPr lang="zh-CN" altLang="en-US" dirty="0"/>
              <a:t>在</a:t>
            </a:r>
            <a:r>
              <a:rPr lang="en-US" altLang="zh-CN" b="1" dirty="0" err="1"/>
              <a:t>GNUmakefile</a:t>
            </a:r>
            <a:r>
              <a:rPr lang="zh-CN" altLang="en-US" dirty="0"/>
              <a:t>中提供了</a:t>
            </a:r>
            <a:r>
              <a:rPr lang="en-US" altLang="zh-CN" b="1" dirty="0"/>
              <a:t>make </a:t>
            </a:r>
            <a:r>
              <a:rPr lang="en-US" altLang="zh-CN" b="1" dirty="0" err="1"/>
              <a:t>gdb</a:t>
            </a:r>
            <a:r>
              <a:rPr lang="zh-CN" altLang="en-US" dirty="0"/>
              <a:t>的命令来生成</a:t>
            </a:r>
            <a:r>
              <a:rPr lang="en-US" altLang="zh-CN" b="1" dirty="0"/>
              <a:t>.</a:t>
            </a:r>
            <a:r>
              <a:rPr lang="en-US" altLang="zh-CN" b="1" dirty="0" err="1"/>
              <a:t>gdbinit</a:t>
            </a:r>
            <a:r>
              <a:rPr lang="zh-CN" altLang="en-US" dirty="0"/>
              <a:t>文件并执行</a:t>
            </a:r>
            <a:r>
              <a:rPr lang="en-US" altLang="zh-CN" b="1" dirty="0" err="1"/>
              <a:t>gdb</a:t>
            </a:r>
            <a:r>
              <a:rPr lang="en-US" altLang="zh-CN" b="1" dirty="0"/>
              <a:t> –n –x .</a:t>
            </a:r>
            <a:r>
              <a:rPr lang="en-US" altLang="zh-CN" b="1" dirty="0" err="1"/>
              <a:t>gdbinit</a:t>
            </a:r>
            <a:endParaRPr lang="en-US" altLang="zh-CN" b="1" dirty="0"/>
          </a:p>
        </p:txBody>
      </p:sp>
      <p:sp>
        <p:nvSpPr>
          <p:cNvPr id="22" name="对话气泡: 圆角矩形 21"/>
          <p:cNvSpPr/>
          <p:nvPr/>
        </p:nvSpPr>
        <p:spPr>
          <a:xfrm>
            <a:off x="6804485" y="3882446"/>
            <a:ext cx="3916065" cy="878214"/>
          </a:xfrm>
          <a:prstGeom prst="wedgeRoundRectCallout">
            <a:avLst>
              <a:gd name="adj1" fmla="val -77811"/>
              <a:gd name="adj2" fmla="val -3510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开启</a:t>
            </a:r>
            <a:r>
              <a:rPr lang="en-US" altLang="zh-CN" b="1" dirty="0" err="1"/>
              <a:t>gdb</a:t>
            </a:r>
            <a:r>
              <a:rPr lang="zh-CN" altLang="en-US" b="1" dirty="0"/>
              <a:t>。</a:t>
            </a:r>
            <a:r>
              <a:rPr lang="en-US" altLang="zh-CN" b="1" dirty="0"/>
              <a:t>xv6</a:t>
            </a:r>
            <a:r>
              <a:rPr lang="zh-CN" altLang="en-US" dirty="0"/>
              <a:t>在源码目录中直接存放了</a:t>
            </a:r>
            <a:r>
              <a:rPr lang="en-US" altLang="zh-CN" b="1" dirty="0"/>
              <a:t>.</a:t>
            </a:r>
            <a:r>
              <a:rPr lang="en-US" altLang="zh-CN" b="1" dirty="0" err="1"/>
              <a:t>gdbinit</a:t>
            </a:r>
            <a:r>
              <a:rPr lang="zh-CN" altLang="en-US" dirty="0"/>
              <a:t>文件，无需生成。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52407" y="5715697"/>
            <a:ext cx="1015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注：</a:t>
            </a:r>
            <a:r>
              <a:rPr lang="en-US" altLang="zh-CN" b="1" dirty="0"/>
              <a:t>.</a:t>
            </a:r>
            <a:r>
              <a:rPr lang="en-US" altLang="zh-CN" b="1" dirty="0" err="1"/>
              <a:t>gdbinit</a:t>
            </a:r>
            <a:r>
              <a:rPr lang="zh-CN" altLang="en-US" dirty="0"/>
              <a:t>文件是用来指定</a:t>
            </a:r>
            <a:r>
              <a:rPr lang="en-US" altLang="zh-CN" b="1" dirty="0" err="1"/>
              <a:t>gdb</a:t>
            </a:r>
            <a:r>
              <a:rPr lang="zh-CN" altLang="en-US" dirty="0"/>
              <a:t>需要预执行的命令，感兴趣的同学可以通过</a:t>
            </a:r>
            <a:r>
              <a:rPr lang="en-US" altLang="zh-CN" b="1" dirty="0"/>
              <a:t>vim .</a:t>
            </a:r>
            <a:r>
              <a:rPr lang="en-US" altLang="zh-CN" b="1" dirty="0" err="1"/>
              <a:t>gdbinit</a:t>
            </a:r>
            <a:r>
              <a:rPr lang="zh-CN" altLang="en-US" dirty="0"/>
              <a:t>自行阅读。主要预执行的命令有：连接到命令行</a:t>
            </a:r>
            <a:r>
              <a:rPr lang="en-US" altLang="zh-CN" dirty="0"/>
              <a:t>1</a:t>
            </a:r>
            <a:r>
              <a:rPr lang="zh-CN" altLang="en-US" dirty="0"/>
              <a:t>启动的系统程序（</a:t>
            </a:r>
            <a:r>
              <a:rPr lang="en-US" altLang="zh-CN" b="1" dirty="0"/>
              <a:t>target remote localhost:[</a:t>
            </a:r>
            <a:r>
              <a:rPr lang="zh-CN" altLang="en-US" b="1" dirty="0"/>
              <a:t>端口号</a:t>
            </a:r>
            <a:r>
              <a:rPr lang="en-US" altLang="zh-CN" b="1" dirty="0"/>
              <a:t>]</a:t>
            </a:r>
            <a:r>
              <a:rPr lang="zh-CN" altLang="en-US" dirty="0"/>
              <a:t>）、指定要调试的可执行文件（</a:t>
            </a:r>
            <a:r>
              <a:rPr lang="en-US" altLang="zh-CN" b="1" dirty="0"/>
              <a:t>symbol-file [</a:t>
            </a:r>
            <a:r>
              <a:rPr lang="zh-CN" altLang="en-US" b="1" dirty="0"/>
              <a:t>可执行文件路径</a:t>
            </a:r>
            <a:r>
              <a:rPr lang="en-US" altLang="zh-CN" b="1" dirty="0"/>
              <a:t>]</a:t>
            </a:r>
            <a:r>
              <a:rPr lang="zh-CN" altLang="en-US" dirty="0"/>
              <a:t>）。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aee4da3-7292-466c-8379-a988c555ae87"/>
  <p:tag name="COMMONDATA" val="eyJoZGlkIjoiMjk0MTEyOWYxYjc5MmQwOWYyNTMxOWRjY2Y5MWZhYT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865,&quot;width&quot;:636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1722</Words>
  <Application>Microsoft Office PowerPoint</Application>
  <PresentationFormat>宽屏</PresentationFormat>
  <Paragraphs>192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楷体</vt:lpstr>
      <vt:lpstr>Arial</vt:lpstr>
      <vt:lpstr>Calibri</vt:lpstr>
      <vt:lpstr>Office 主题​​</vt:lpstr>
      <vt:lpstr>1_Office 主题​​</vt:lpstr>
      <vt:lpstr>Lab 0 基础</vt:lpstr>
      <vt:lpstr>实验说明</vt:lpstr>
      <vt:lpstr>PowerPoint 演示文稿</vt:lpstr>
      <vt:lpstr>PowerPoint 演示文稿</vt:lpstr>
      <vt:lpstr>一、实验目的</vt:lpstr>
      <vt:lpstr>二、实验环境介绍</vt:lpstr>
      <vt:lpstr>三、设置实验环境</vt:lpstr>
      <vt:lpstr>三、设置实验环境</vt:lpstr>
      <vt:lpstr>四、gdb调试</vt:lpstr>
      <vt:lpstr>四、gdb调试</vt:lpstr>
      <vt:lpstr>四、gdb调试</vt:lpstr>
      <vt:lpstr>四、gdb调试</vt:lpstr>
      <vt:lpstr>五、PC Booting的相关知识</vt:lpstr>
      <vt:lpstr>六、调试演示</vt:lpstr>
      <vt:lpstr>六、调试演示</vt:lpstr>
      <vt:lpstr>六、调试演示</vt:lpstr>
      <vt:lpstr>六、调试演示</vt:lpstr>
      <vt:lpstr> 实验练习1</vt:lpstr>
      <vt:lpstr> 实验练习1-效果图</vt:lpstr>
      <vt:lpstr> 实验练习2</vt:lpstr>
      <vt:lpstr> 实验练习2-效果图</vt:lpstr>
      <vt:lpstr> 实验练习3-理论知识（直接在实验报告中解答）</vt:lpstr>
      <vt:lpstr> 参考文献</vt:lpstr>
      <vt:lpstr>  总结与答疑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 基础</dc:title>
  <dc:creator>River</dc:creator>
  <cp:lastModifiedBy>赵 笑宇</cp:lastModifiedBy>
  <cp:revision>72</cp:revision>
  <dcterms:created xsi:type="dcterms:W3CDTF">2021-09-14T11:58:00Z</dcterms:created>
  <dcterms:modified xsi:type="dcterms:W3CDTF">2022-09-22T15:09:06Z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2988F3B2B21F4A8C9D8F0A166B9B95E8</vt:lpwstr>
  </property>
  <property fmtid="{D5CDD505-2E9C-101B-9397-08002B2CF9AE}" pid="3" name="KSOProductBuildVer">
    <vt:lpwstr>2052-11.1.0.12358</vt:lpwstr>
  </property>
</Properties>
</file>