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7" r:id="rId2"/>
    <p:sldId id="282" r:id="rId3"/>
    <p:sldId id="331" r:id="rId4"/>
    <p:sldId id="360" r:id="rId5"/>
    <p:sldId id="364" r:id="rId6"/>
    <p:sldId id="375" r:id="rId7"/>
    <p:sldId id="376" r:id="rId8"/>
    <p:sldId id="377" r:id="rId9"/>
    <p:sldId id="378" r:id="rId10"/>
    <p:sldId id="359" r:id="rId11"/>
    <p:sldId id="361" r:id="rId12"/>
    <p:sldId id="363" r:id="rId13"/>
    <p:sldId id="362" r:id="rId14"/>
    <p:sldId id="365" r:id="rId15"/>
    <p:sldId id="366" r:id="rId16"/>
    <p:sldId id="372" r:id="rId17"/>
    <p:sldId id="367" r:id="rId18"/>
    <p:sldId id="374" r:id="rId19"/>
    <p:sldId id="368" r:id="rId20"/>
    <p:sldId id="373" r:id="rId21"/>
    <p:sldId id="369" r:id="rId22"/>
    <p:sldId id="371" r:id="rId23"/>
    <p:sldId id="380" r:id="rId24"/>
    <p:sldId id="370" r:id="rId25"/>
    <p:sldId id="278" r:id="rId26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65323" autoAdjust="0"/>
  </p:normalViewPr>
  <p:slideViewPr>
    <p:cSldViewPr snapToGrid="0">
      <p:cViewPr varScale="1">
        <p:scale>
          <a:sx n="107" d="100"/>
          <a:sy n="107" d="100"/>
        </p:scale>
        <p:origin x="60" y="148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기술면접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 지식을 알고 있는가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들어는 보았나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몰라도 솔직히 이야기 하는가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트랜드한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지식을 잘 알고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&gt;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지식을 알고 있고 중요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트랜드한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지식을 알고 있거나 들어는 봤다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&gt;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트랜드한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지식을 알고 있거나 들어는 봤다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&gt;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모르는것을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모른다고 이야기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&gt;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잘모르거나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해보지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않을것을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안다고 하거나 해봤다고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 이야기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하는것에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흥미를 느끼는가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좋은 질문을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논의 토론의 태도도 중요하다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아키텍쳐나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디자인패턴등을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 있으면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좋을것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코딩면접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코딩인터뷰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종이나 화이트보드 인터뷰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 잘 확인하고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제약들을 명확히 정의하고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해결방법에 대한 아이디어 기술부터 시작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완벽한 코드를 작성하면 좋지만 그렇지 못하다면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pseudocode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형태로 작성도 가능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디테일보다 지식을 알고 있고 핵심을 알고 있는지 체크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디테일이 있으면  금상첨화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부분점수 있을 가능성 높음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 이야기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하는것에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흥미를 느끼고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작성한것에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리뷰할때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논의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토론하는 태도가 되면 좋다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좋은 질문 필요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아키텍쳐나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디자인패턴등을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 있으면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좋을것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네이밍이나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객체설계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컨벤션등을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지키면 더 좋다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 업체의 규칙이나 스타일을 조사해도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좋을것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코딩테스트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온라인 코딩 테스트 혹은 코딩 시험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 잘 확인하고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제약들을 명확히 정의하고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해결방법에 대한 아이디어 기술부터 시작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온라인 코딩 테스트가 아니라 코딩 시험에서 전체 코드를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짜는거라면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테스트케이스부터 짜도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좋을듯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지식은 물론이거니와 디테일이 있어야 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 케이스에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통과해야하기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예외처리도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신경쎠야함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잘짜도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테스트 케이스에 통과 못하면 안됨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 점수 없을 가능성이 높음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주관식처럼 하나하나 채점하는 방식이 아닐 확률이 높음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비교적 짧은 시간에 난이도 있는 문제를 풀어야 하기 때문에 준비되어 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전략과 배분이 중요함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개인적인 생각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코딩테스트는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기본적인것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위주로 충분한 시간을 줘야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사람의 스타일이 다른데 중요 코드를 외우는 사람이 있는가 하면 원리만 이해하는 사람도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원리만 이해하는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사람중에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다시 풀어내기 위해 시간이 많이 걸리는 사람도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기본적인것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위주로 충분한 시간을 줘야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기본적인것이라는것과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충분한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시간이라는것이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상대적이라는것이다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 준비하고 있어야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정말 잘 하는 사람이나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준비하고 있던 사람을 남기는 장치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코딩면접이나 기술면접은 디테일을 알고 있고 엄청 잘 하면 금상첨화겠지만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 그런 신입이 얼마나 될까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거의 없다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몇몇을 제외하고는 중위권에서 남은 자리를 가지고 싸워야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볼때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결국 조금 더 아냐 모르냐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디테일이 얼마나 있냐보다는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조금 모르지만 서로 편하고 이야기 잘 통하고 코딩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이야기에 눈이 초롱초롱해서 계속 이야기 하고 싶은 느낌을 주는 사람이 더 유리하다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 실력과 함께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켜뮤니케이션도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하위권이나 실력은 있어도 같이 일하기 싫은 스타일을 걸러내는 장치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11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969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8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476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55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34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12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99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738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9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77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51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03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64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72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833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예를 들어보면</a:t>
            </a:r>
            <a:r>
              <a:rPr lang="en-US" altLang="ko-KR" dirty="0" smtClean="0"/>
              <a:t>. .</a:t>
            </a:r>
          </a:p>
          <a:p>
            <a:r>
              <a:rPr lang="en-US" altLang="ko-KR" dirty="0" smtClean="0"/>
              <a:t>MBC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뉴스의 기상 그래픽 영상 </a:t>
            </a:r>
            <a:endParaRPr lang="en-US" altLang="ko-KR" baseline="0" dirty="0" smtClean="0"/>
          </a:p>
          <a:p>
            <a:r>
              <a:rPr lang="en-US" altLang="ko-KR" baseline="0" dirty="0" smtClean="0"/>
              <a:t>JTBC </a:t>
            </a:r>
            <a:r>
              <a:rPr lang="ko-KR" altLang="en-US" baseline="0" dirty="0" smtClean="0"/>
              <a:t>의 대선 그래픽 영상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이런저런 많은 기술이 들어갔다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기상청과 연동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선관위와 연동도 있고</a:t>
            </a:r>
            <a:r>
              <a:rPr lang="en-US" altLang="ko-KR" baseline="0" dirty="0" smtClean="0"/>
              <a:t>…. </a:t>
            </a:r>
          </a:p>
          <a:p>
            <a:r>
              <a:rPr lang="en-US" altLang="ko-KR" dirty="0" smtClean="0"/>
              <a:t>OPENGL </a:t>
            </a:r>
            <a:r>
              <a:rPr lang="ko-KR" altLang="en-US" dirty="0" smtClean="0"/>
              <a:t>의 경우는 이 프로젝트를 하면서 새롭게 공부했고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만큼만 알고 프로그램을 만들었다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공부할때는</a:t>
            </a:r>
            <a:r>
              <a:rPr lang="ko-KR" altLang="en-US" dirty="0" smtClean="0"/>
              <a:t> 결과 습득도 중요하지만 왜 어떻게 그 결과가 나왔는지에 대한 개발자나 저자의 의도나 생각을 </a:t>
            </a:r>
            <a:r>
              <a:rPr lang="ko-KR" altLang="en-US" dirty="0" err="1" smtClean="0"/>
              <a:t>읽어내는것도</a:t>
            </a:r>
            <a:r>
              <a:rPr lang="ko-KR" altLang="en-US" dirty="0" smtClean="0"/>
              <a:t> 중요합니다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그래서 어떤 문제에 대해</a:t>
            </a:r>
            <a:r>
              <a:rPr lang="ko-KR" altLang="en-US" baseline="0" dirty="0" smtClean="0"/>
              <a:t> 스스로 만든 해답을 자신만의 논리로 설명할 수 있어야 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프로그래밍은</a:t>
            </a:r>
            <a:r>
              <a:rPr lang="en-US" altLang="ko-KR" baseline="0" dirty="0" smtClean="0"/>
              <a:t>… </a:t>
            </a:r>
          </a:p>
          <a:p>
            <a:r>
              <a:rPr lang="ko-KR" altLang="en-US" baseline="0" dirty="0" err="1" smtClean="0"/>
              <a:t>그만둘때까지</a:t>
            </a:r>
            <a:r>
              <a:rPr lang="ko-KR" altLang="en-US" baseline="0" dirty="0" smtClean="0"/>
              <a:t> 계속 </a:t>
            </a:r>
            <a:r>
              <a:rPr lang="ko-KR" altLang="en-US" baseline="0" dirty="0" err="1" smtClean="0"/>
              <a:t>공부해야하고</a:t>
            </a:r>
            <a:r>
              <a:rPr lang="en-US" altLang="ko-KR" baseline="0" dirty="0" smtClean="0"/>
              <a:t>…  </a:t>
            </a:r>
            <a:r>
              <a:rPr lang="ko-KR" altLang="en-US" baseline="0" dirty="0" smtClean="0"/>
              <a:t>끊임없이 문제에 대한 해답을 만들어 </a:t>
            </a:r>
            <a:r>
              <a:rPr lang="ko-KR" altLang="en-US" baseline="0" dirty="0" err="1" smtClean="0"/>
              <a:t>내야하는</a:t>
            </a:r>
            <a:r>
              <a:rPr lang="ko-KR" altLang="en-US" baseline="0" dirty="0" smtClean="0"/>
              <a:t> 분야입니다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그래서 </a:t>
            </a:r>
            <a:r>
              <a:rPr lang="ko-KR" altLang="en-US" baseline="0" dirty="0" err="1" smtClean="0"/>
              <a:t>힘들때도</a:t>
            </a:r>
            <a:r>
              <a:rPr lang="ko-KR" altLang="en-US" baseline="0" dirty="0" smtClean="0"/>
              <a:t> 있지만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저는 계속 공부해서 잘 </a:t>
            </a:r>
            <a:r>
              <a:rPr lang="ko-KR" altLang="en-US" baseline="0" dirty="0" err="1" smtClean="0"/>
              <a:t>몰랐던것을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알았을때의</a:t>
            </a:r>
            <a:r>
              <a:rPr lang="ko-KR" altLang="en-US" baseline="0" dirty="0" smtClean="0"/>
              <a:t> 기쁨</a:t>
            </a:r>
            <a:r>
              <a:rPr lang="en-US" altLang="ko-KR" baseline="0" dirty="0" smtClean="0"/>
              <a:t>… </a:t>
            </a:r>
          </a:p>
          <a:p>
            <a:r>
              <a:rPr lang="ko-KR" altLang="en-US" baseline="0" dirty="0" smtClean="0"/>
              <a:t>해답을 만들어서 잘 </a:t>
            </a:r>
            <a:r>
              <a:rPr lang="ko-KR" altLang="en-US" baseline="0" dirty="0" err="1" smtClean="0"/>
              <a:t>동작했을때의</a:t>
            </a:r>
            <a:r>
              <a:rPr lang="ko-KR" altLang="en-US" baseline="0" dirty="0" smtClean="0"/>
              <a:t> 기쁨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컴퓨터 하나로 무언가를 만들어 낸다는 창작의 기쁨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을 느낄 수 있는</a:t>
            </a:r>
            <a:r>
              <a:rPr lang="en-US" altLang="ko-KR" baseline="0" dirty="0" smtClean="0"/>
              <a:t>… </a:t>
            </a:r>
          </a:p>
          <a:p>
            <a:r>
              <a:rPr lang="ko-KR" altLang="en-US" baseline="0" dirty="0" smtClean="0"/>
              <a:t>특이한 분야라고 생각합니다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프로그램밍을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3D, 4D </a:t>
            </a:r>
            <a:r>
              <a:rPr lang="ko-KR" altLang="en-US" baseline="0" dirty="0" smtClean="0"/>
              <a:t>업종이라고 이야기하는 사람들이 있는데</a:t>
            </a:r>
            <a:r>
              <a:rPr lang="en-US" altLang="ko-KR" baseline="0" dirty="0" smtClean="0"/>
              <a:t>… </a:t>
            </a:r>
          </a:p>
          <a:p>
            <a:r>
              <a:rPr lang="ko-KR" altLang="en-US" baseline="0" dirty="0" smtClean="0"/>
              <a:t>국내 </a:t>
            </a:r>
            <a:r>
              <a:rPr lang="en-US" altLang="ko-KR" baseline="0" dirty="0" smtClean="0"/>
              <a:t>SI</a:t>
            </a:r>
            <a:r>
              <a:rPr lang="ko-KR" altLang="en-US" baseline="0" dirty="0" smtClean="0"/>
              <a:t>가 안 좋은 인식을 심어 </a:t>
            </a:r>
            <a:r>
              <a:rPr lang="ko-KR" altLang="en-US" baseline="0" dirty="0" err="1" smtClean="0"/>
              <a:t>놓은거고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저처럼 즐겁게 일하는 사람도 더 많다고 생각합니다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프로그래머의 미래가 나쁘지 않다고 본다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25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소스 </a:t>
            </a:r>
            <a:r>
              <a:rPr lang="ko-KR" altLang="en-US" dirty="0" err="1" smtClean="0"/>
              <a:t>에디팅부터</a:t>
            </a:r>
            <a:r>
              <a:rPr lang="ko-KR" altLang="en-US" dirty="0" smtClean="0"/>
              <a:t> 컴파일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링크 해서 실행파일을 만들어주고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디버깅까지 할</a:t>
            </a:r>
            <a:r>
              <a:rPr lang="ko-KR" altLang="en-US" baseline="0" dirty="0" smtClean="0"/>
              <a:t> 수 있도록 제공하는 툴을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통합개발툴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(IDE) </a:t>
            </a:r>
            <a:r>
              <a:rPr lang="ko-KR" altLang="en-US" baseline="0" dirty="0" smtClean="0"/>
              <a:t>라고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대표적으로 윈도우에서는 </a:t>
            </a:r>
            <a:r>
              <a:rPr lang="en-US" altLang="ko-KR" baseline="0" dirty="0" smtClean="0"/>
              <a:t>Visual Studio </a:t>
            </a:r>
            <a:r>
              <a:rPr lang="ko-KR" altLang="en-US" baseline="0" dirty="0" smtClean="0"/>
              <a:t>가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특강에서는 </a:t>
            </a:r>
            <a:r>
              <a:rPr lang="en-US" altLang="ko-KR" baseline="0" dirty="0" smtClean="0"/>
              <a:t>VC++ </a:t>
            </a:r>
            <a:r>
              <a:rPr lang="ko-KR" altLang="en-US" baseline="0" dirty="0" smtClean="0"/>
              <a:t>로 진행됩니다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62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 세그먼트와 코드 세그먼트는 컴파일 타임에 만들어진다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스택의</a:t>
            </a:r>
            <a:r>
              <a:rPr lang="ko-KR" altLang="en-US" dirty="0" smtClean="0"/>
              <a:t> 크기도 컴파일 타임에 결정되지만</a:t>
            </a:r>
            <a:endParaRPr lang="en-US" altLang="ko-KR" dirty="0" smtClean="0"/>
          </a:p>
          <a:p>
            <a:r>
              <a:rPr lang="ko-KR" altLang="en-US" dirty="0" err="1" smtClean="0"/>
              <a:t>스택안의</a:t>
            </a:r>
            <a:r>
              <a:rPr lang="ko-KR" altLang="en-US" dirty="0" smtClean="0"/>
              <a:t> 내용은 </a:t>
            </a:r>
            <a:r>
              <a:rPr lang="ko-KR" altLang="en-US" dirty="0" err="1" smtClean="0"/>
              <a:t>런타임시에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push, pop </a:t>
            </a:r>
            <a:r>
              <a:rPr lang="ko-KR" altLang="en-US" baseline="0" dirty="0" smtClean="0"/>
              <a:t>된다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Heap </a:t>
            </a:r>
            <a:r>
              <a:rPr lang="ko-KR" altLang="en-US" baseline="0" dirty="0" smtClean="0"/>
              <a:t>은  </a:t>
            </a:r>
            <a:r>
              <a:rPr lang="ko-KR" altLang="en-US" baseline="0" dirty="0" err="1" smtClean="0"/>
              <a:t>런타임시에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malloc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new </a:t>
            </a:r>
            <a:r>
              <a:rPr lang="ko-KR" altLang="en-US" baseline="0" dirty="0" smtClean="0"/>
              <a:t>같이 동적 메모리를 </a:t>
            </a:r>
            <a:r>
              <a:rPr lang="ko-KR" altLang="en-US" baseline="0" dirty="0" err="1" smtClean="0"/>
              <a:t>생성할때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할당되는곳이다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13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로더가</a:t>
            </a:r>
            <a:r>
              <a:rPr lang="ko-KR" altLang="en-US" dirty="0" smtClean="0"/>
              <a:t> 실행파일을 메모리에 적재하고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</a:t>
            </a:r>
            <a:r>
              <a:rPr lang="ko-KR" altLang="en-US" dirty="0" err="1" smtClean="0"/>
              <a:t>세그만트의</a:t>
            </a:r>
            <a:r>
              <a:rPr lang="ko-KR" altLang="en-US" dirty="0" smtClean="0"/>
              <a:t> 베이스를 </a:t>
            </a:r>
            <a:r>
              <a:rPr lang="en-US" altLang="ko-KR" dirty="0" smtClean="0"/>
              <a:t>IP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스택의</a:t>
            </a:r>
            <a:r>
              <a:rPr lang="ko-KR" altLang="en-US" baseline="0" dirty="0" smtClean="0"/>
              <a:t> 베이스를 </a:t>
            </a:r>
            <a:r>
              <a:rPr lang="en-US" altLang="ko-KR" baseline="0" dirty="0" smtClean="0"/>
              <a:t>SP </a:t>
            </a:r>
            <a:r>
              <a:rPr lang="ko-KR" altLang="en-US" baseline="0" dirty="0" smtClean="0"/>
              <a:t>로 설정합니다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IP </a:t>
            </a:r>
            <a:r>
              <a:rPr lang="ko-KR" altLang="en-US" baseline="0" dirty="0" smtClean="0"/>
              <a:t>주소가 증가하면서 프로그램이 실행됩니다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SP  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당연히 </a:t>
            </a:r>
            <a:r>
              <a:rPr lang="ko-KR" altLang="en-US" baseline="0" dirty="0" err="1" smtClean="0"/>
              <a:t>런타임시에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push, pop </a:t>
            </a:r>
            <a:r>
              <a:rPr lang="ko-KR" altLang="en-US" baseline="0" dirty="0" smtClean="0"/>
              <a:t>되면서 마지막 위치를 </a:t>
            </a:r>
            <a:r>
              <a:rPr lang="ko-KR" altLang="en-US" baseline="0" dirty="0" err="1" smtClean="0"/>
              <a:t>가르키게됩니다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VC </a:t>
            </a:r>
            <a:r>
              <a:rPr lang="ko-KR" altLang="en-US" dirty="0" smtClean="0"/>
              <a:t>로 보기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어셈</a:t>
            </a:r>
            <a:r>
              <a:rPr lang="ko-KR" altLang="en-US" dirty="0" smtClean="0"/>
              <a:t> 생성하는 옵션 보여주기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41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빨간 상자를 보면 </a:t>
            </a:r>
            <a:r>
              <a:rPr lang="en-US" altLang="ko-KR" dirty="0" smtClean="0"/>
              <a:t>c=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function(1,2)</a:t>
            </a:r>
            <a:r>
              <a:rPr lang="ko-KR" altLang="en-US" baseline="0" dirty="0" smtClean="0"/>
              <a:t> 를 실행하는 부분입니다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Push 2, </a:t>
            </a:r>
          </a:p>
          <a:p>
            <a:r>
              <a:rPr lang="en-US" altLang="ko-KR" baseline="0" dirty="0" smtClean="0"/>
              <a:t>Push 1, </a:t>
            </a:r>
          </a:p>
          <a:p>
            <a:r>
              <a:rPr lang="ko-KR" altLang="en-US" baseline="0" dirty="0" smtClean="0"/>
              <a:t>해서 </a:t>
            </a:r>
            <a:r>
              <a:rPr lang="ko-KR" altLang="en-US" baseline="0" dirty="0" err="1" smtClean="0"/>
              <a:t>파라메터를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스택에</a:t>
            </a:r>
            <a:r>
              <a:rPr lang="ko-KR" altLang="en-US" baseline="0" dirty="0" smtClean="0"/>
              <a:t> 넣습니다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그리고 </a:t>
            </a:r>
            <a:endParaRPr lang="en-US" altLang="ko-KR" baseline="0" dirty="0" smtClean="0"/>
          </a:p>
          <a:p>
            <a:r>
              <a:rPr lang="en-US" altLang="ko-KR" baseline="0" dirty="0" smtClean="0"/>
              <a:t>Call </a:t>
            </a:r>
            <a:r>
              <a:rPr lang="ko-KR" altLang="en-US" baseline="0" dirty="0" smtClean="0"/>
              <a:t>로 함수를 호출합니다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 후에 </a:t>
            </a:r>
            <a:r>
              <a:rPr lang="en-US" altLang="ko-KR" baseline="0" dirty="0" err="1" smtClean="0"/>
              <a:t>sp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8 </a:t>
            </a:r>
            <a:r>
              <a:rPr lang="ko-KR" altLang="en-US" baseline="0" dirty="0" smtClean="0"/>
              <a:t>을 더해서 </a:t>
            </a:r>
            <a:r>
              <a:rPr lang="en-US" altLang="ko-KR" baseline="0" dirty="0" smtClean="0"/>
              <a:t>push </a:t>
            </a:r>
            <a:r>
              <a:rPr lang="ko-KR" altLang="en-US" baseline="0" dirty="0" smtClean="0"/>
              <a:t>한 것을 </a:t>
            </a:r>
            <a:r>
              <a:rPr lang="en-US" altLang="ko-KR" baseline="0" dirty="0" smtClean="0"/>
              <a:t>pop </a:t>
            </a:r>
            <a:r>
              <a:rPr lang="ko-KR" altLang="en-US" baseline="0" dirty="0" smtClean="0"/>
              <a:t>한 효과를 내고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모든 플랫폼에 </a:t>
            </a:r>
            <a:r>
              <a:rPr lang="ko-KR" altLang="en-US" dirty="0" err="1" smtClean="0"/>
              <a:t>동일한것은</a:t>
            </a:r>
            <a:r>
              <a:rPr lang="ko-KR" altLang="en-US" dirty="0" smtClean="0"/>
              <a:t> 아니지만 비슷한 동작을 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Sp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를 비롯한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레지스터가 움직이면서 코드가 실행되고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코드가 실행되면서 메모리 값이 바뀌고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디바이스가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모니터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네트웍</a:t>
            </a:r>
            <a:r>
              <a:rPr lang="en-US" altLang="ko-KR" dirty="0" smtClean="0"/>
              <a:t>… ) </a:t>
            </a:r>
            <a:r>
              <a:rPr lang="ko-KR" altLang="en-US" dirty="0" smtClean="0"/>
              <a:t>동작하게 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이렇게 프로그램의 현재 실행을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라고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다시 이야기하면 실행파일이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실행파일이 </a:t>
            </a:r>
            <a:r>
              <a:rPr lang="ko-KR" altLang="en-US" dirty="0" err="1" smtClean="0"/>
              <a:t>로드되어</a:t>
            </a:r>
            <a:r>
              <a:rPr lang="ko-KR" altLang="en-US" dirty="0" smtClean="0"/>
              <a:t> 메모리에 올라가면 프로세스라고 하고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그 프로세스에서 현재 레지스터의 값에 의해서 실행되는 부분을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라고 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윈도우에서는 프로세스가 여러 개 같이 메모리에 올라와서 실행되고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멀티프로세스라고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하나의 </a:t>
            </a:r>
            <a:r>
              <a:rPr lang="ko-KR" altLang="en-US" dirty="0" err="1" smtClean="0"/>
              <a:t>프로세스안에</a:t>
            </a:r>
            <a:r>
              <a:rPr lang="ko-KR" altLang="en-US" dirty="0" smtClean="0"/>
              <a:t> 여러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가 같이 </a:t>
            </a:r>
            <a:r>
              <a:rPr lang="ko-KR" altLang="en-US" dirty="0" err="1" smtClean="0"/>
              <a:t>실행될수도</a:t>
            </a:r>
            <a:r>
              <a:rPr lang="ko-KR" altLang="en-US" dirty="0" smtClean="0"/>
              <a:t>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멀티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라고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당연히 프로세스는 최소 하나의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는 가지고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일반적으로 </a:t>
            </a:r>
            <a:r>
              <a:rPr lang="en-US" altLang="ko-KR" dirty="0" smtClean="0"/>
              <a:t>Main Thread </a:t>
            </a:r>
            <a:r>
              <a:rPr lang="ko-KR" altLang="en-US" dirty="0" smtClean="0"/>
              <a:t>라고 이야기합니다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프로세서 </a:t>
            </a:r>
            <a:r>
              <a:rPr lang="en-US" altLang="ko-KR" dirty="0" smtClean="0"/>
              <a:t>(CPU)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한정되어 있고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요새는 코어가 보통 여러 개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실행해야할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Thread </a:t>
            </a:r>
            <a:r>
              <a:rPr lang="ko-KR" altLang="en-US" baseline="0" dirty="0" smtClean="0"/>
              <a:t>는 여러 개이기 때문에 </a:t>
            </a:r>
            <a:endParaRPr lang="en-US" altLang="ko-KR" baseline="0" dirty="0" smtClean="0"/>
          </a:p>
          <a:p>
            <a:r>
              <a:rPr lang="ko-KR" altLang="en-US" baseline="0" dirty="0" smtClean="0"/>
              <a:t>한번은 </a:t>
            </a:r>
            <a:r>
              <a:rPr lang="en-US" altLang="ko-KR" baseline="0" dirty="0" smtClean="0"/>
              <a:t>A Thread </a:t>
            </a:r>
            <a:r>
              <a:rPr lang="ko-KR" altLang="en-US" baseline="0" dirty="0" smtClean="0"/>
              <a:t>한번은 </a:t>
            </a:r>
            <a:r>
              <a:rPr lang="en-US" altLang="ko-KR" baseline="0" dirty="0" smtClean="0"/>
              <a:t>B Thread…. </a:t>
            </a:r>
            <a:r>
              <a:rPr lang="ko-KR" altLang="en-US" baseline="0" dirty="0" smtClean="0"/>
              <a:t>식으로 스케줄링 </a:t>
            </a:r>
            <a:r>
              <a:rPr lang="ko-KR" altLang="en-US" baseline="0" dirty="0" err="1" smtClean="0"/>
              <a:t>해야합니다</a:t>
            </a:r>
            <a:r>
              <a:rPr lang="en-US" altLang="ko-KR" baseline="0" dirty="0" smtClean="0"/>
              <a:t>.  </a:t>
            </a:r>
          </a:p>
          <a:p>
            <a:r>
              <a:rPr lang="ko-KR" altLang="en-US" baseline="0" dirty="0" smtClean="0"/>
              <a:t>이는 </a:t>
            </a:r>
            <a:r>
              <a:rPr lang="ko-KR" altLang="en-US" baseline="0" dirty="0" err="1" smtClean="0"/>
              <a:t>선점형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OS 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OS </a:t>
            </a:r>
            <a:r>
              <a:rPr lang="ko-KR" altLang="en-US" baseline="0" dirty="0" smtClean="0"/>
              <a:t>의 역할입니다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프로세서와 프로세스를 혼동하지 말아라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이때 지금 실행하고 있는 </a:t>
            </a:r>
            <a:r>
              <a:rPr lang="en-US" altLang="ko-KR" baseline="0" dirty="0" smtClean="0"/>
              <a:t>Thread </a:t>
            </a:r>
            <a:r>
              <a:rPr lang="ko-KR" altLang="en-US" baseline="0" dirty="0" smtClean="0"/>
              <a:t>의 상태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저장하고 실행할 </a:t>
            </a:r>
            <a:r>
              <a:rPr lang="en-US" altLang="ko-KR" baseline="0" dirty="0" smtClean="0"/>
              <a:t>Thread </a:t>
            </a:r>
            <a:r>
              <a:rPr lang="ko-KR" altLang="en-US" baseline="0" dirty="0" smtClean="0"/>
              <a:t>의 상태를 다시 가져와야 하는데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이를 문맥교환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컨텍스트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스위칭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이라고 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CS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OS </a:t>
            </a:r>
            <a:r>
              <a:rPr lang="ko-KR" altLang="en-US" baseline="0" dirty="0" smtClean="0"/>
              <a:t>입장에서 비싼 연산입니다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CPU </a:t>
            </a:r>
            <a:r>
              <a:rPr lang="ko-KR" altLang="en-US" baseline="0" dirty="0" smtClean="0"/>
              <a:t>가 하나이고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코드가 수치계산처럼 </a:t>
            </a:r>
            <a:r>
              <a:rPr lang="en-US" altLang="ko-KR" baseline="0" dirty="0" smtClean="0"/>
              <a:t>CPU </a:t>
            </a:r>
            <a:r>
              <a:rPr lang="ko-KR" altLang="en-US" baseline="0" dirty="0" smtClean="0"/>
              <a:t>만을 쓰는 코드라면 </a:t>
            </a:r>
            <a:r>
              <a:rPr lang="en-US" altLang="ko-KR" baseline="0" dirty="0" smtClean="0"/>
              <a:t>Thread </a:t>
            </a:r>
            <a:r>
              <a:rPr lang="ko-KR" altLang="en-US" baseline="0" dirty="0" smtClean="0"/>
              <a:t>를 여러 개 생성해서 코드를 나눠서 계산하면 </a:t>
            </a:r>
            <a:endParaRPr lang="en-US" altLang="ko-KR" baseline="0" dirty="0" smtClean="0"/>
          </a:p>
          <a:p>
            <a:r>
              <a:rPr lang="ko-KR" altLang="en-US" baseline="0" dirty="0" smtClean="0"/>
              <a:t>성능이 더 떨어집니다</a:t>
            </a:r>
            <a:r>
              <a:rPr lang="en-US" altLang="ko-KR" baseline="0" dirty="0" smtClean="0"/>
              <a:t>. CS </a:t>
            </a:r>
            <a:r>
              <a:rPr lang="ko-KR" altLang="en-US" baseline="0" dirty="0" smtClean="0"/>
              <a:t>가 더 있기 때문입니다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일반적으로 프로그램은 </a:t>
            </a:r>
            <a:r>
              <a:rPr lang="en-US" altLang="ko-KR" baseline="0" dirty="0" smtClean="0"/>
              <a:t>CPU </a:t>
            </a:r>
            <a:r>
              <a:rPr lang="ko-KR" altLang="en-US" baseline="0" dirty="0" smtClean="0"/>
              <a:t>만을 쓰지 않고</a:t>
            </a:r>
            <a:r>
              <a:rPr lang="en-US" altLang="ko-KR" baseline="0" dirty="0" smtClean="0"/>
              <a:t>, IO </a:t>
            </a:r>
            <a:r>
              <a:rPr lang="ko-KR" altLang="en-US" baseline="0" dirty="0" smtClean="0"/>
              <a:t>를 많이 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화면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네트웍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파일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모두 </a:t>
            </a:r>
            <a:r>
              <a:rPr lang="en-US" altLang="ko-KR" baseline="0" dirty="0" smtClean="0"/>
              <a:t>IO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이때는 </a:t>
            </a:r>
            <a:r>
              <a:rPr lang="en-US" altLang="ko-KR" baseline="0" dirty="0" smtClean="0"/>
              <a:t>CPU </a:t>
            </a:r>
            <a:r>
              <a:rPr lang="ko-KR" altLang="en-US" baseline="0" dirty="0" smtClean="0"/>
              <a:t>를 쓰지 않기 때문에 </a:t>
            </a:r>
            <a:r>
              <a:rPr lang="en-US" altLang="ko-KR" baseline="0" dirty="0" smtClean="0"/>
              <a:t>Thread </a:t>
            </a:r>
            <a:r>
              <a:rPr lang="ko-KR" altLang="en-US" baseline="0" dirty="0" smtClean="0"/>
              <a:t>는 의미가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더 나아가서는 </a:t>
            </a:r>
            <a:r>
              <a:rPr lang="en-US" altLang="ko-KR" baseline="0" dirty="0" smtClean="0"/>
              <a:t>OS 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IO 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비동기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IO </a:t>
            </a:r>
            <a:r>
              <a:rPr lang="ko-KR" altLang="en-US" baseline="0" dirty="0" smtClean="0"/>
              <a:t>를 사용함으로 해서 불필요한 </a:t>
            </a:r>
            <a:r>
              <a:rPr lang="en-US" altLang="ko-KR" baseline="0" dirty="0" smtClean="0"/>
              <a:t>Thread </a:t>
            </a:r>
            <a:r>
              <a:rPr lang="ko-KR" altLang="en-US" baseline="0" dirty="0" smtClean="0"/>
              <a:t>를 생성하지 않고 </a:t>
            </a:r>
            <a:r>
              <a:rPr lang="en-US" altLang="ko-KR" baseline="0" dirty="0" smtClean="0"/>
              <a:t>CS 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줄일수</a:t>
            </a:r>
            <a:r>
              <a:rPr lang="ko-KR" altLang="en-US" baseline="0" dirty="0" smtClean="0"/>
              <a:t> 있는 방식을 제공합니다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앞의 코드에서 </a:t>
            </a:r>
            <a:r>
              <a:rPr lang="ko-KR" altLang="en-US" baseline="0" dirty="0" err="1" smtClean="0"/>
              <a:t>몇가지</a:t>
            </a:r>
            <a:r>
              <a:rPr lang="ko-KR" altLang="en-US" baseline="0" dirty="0" smtClean="0"/>
              <a:t> 더 확인해 보자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포인터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동적할당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스택</a:t>
            </a:r>
            <a:r>
              <a:rPr lang="en-US" altLang="ko-KR" baseline="0" dirty="0" smtClean="0"/>
              <a:t>, static </a:t>
            </a:r>
            <a:r>
              <a:rPr lang="ko-KR" altLang="en-US" baseline="0" dirty="0" smtClean="0"/>
              <a:t>등등 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1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wars.com/" TargetMode="External"/><Relationship Id="rId3" Type="http://schemas.openxmlformats.org/officeDocument/2006/relationships/hyperlink" Target="https://www.algorithmlabs.co.kr/" TargetMode="External"/><Relationship Id="rId7" Type="http://schemas.openxmlformats.org/officeDocument/2006/relationships/hyperlink" Target="https://www.acmicpc.net/" TargetMode="External"/><Relationship Id="rId12" Type="http://schemas.openxmlformats.org/officeDocument/2006/relationships/hyperlink" Target="https://leetcode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odingdojang.com/" TargetMode="External"/><Relationship Id="rId11" Type="http://schemas.openxmlformats.org/officeDocument/2006/relationships/hyperlink" Target="https://projecteuler.net/about" TargetMode="External"/><Relationship Id="rId5" Type="http://schemas.openxmlformats.org/officeDocument/2006/relationships/hyperlink" Target="https://www.oncoder.com/company/" TargetMode="External"/><Relationship Id="rId10" Type="http://schemas.openxmlformats.org/officeDocument/2006/relationships/hyperlink" Target="https://www.interviewcake.com/" TargetMode="External"/><Relationship Id="rId4" Type="http://schemas.openxmlformats.org/officeDocument/2006/relationships/hyperlink" Target="https://programmers.co.kr/" TargetMode="External"/><Relationship Id="rId9" Type="http://schemas.openxmlformats.org/officeDocument/2006/relationships/hyperlink" Target="https://www.codechef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yobobook.co.kr/product/detailViewKor.laf?barcode=9788966260546" TargetMode="External"/><Relationship Id="rId7" Type="http://schemas.openxmlformats.org/officeDocument/2006/relationships/hyperlink" Target="https://www.digitalculture.or.kr/koi/StudyOnline.d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nflearn.com/course/%EC%BD%94%EB%94%A9-%EC%9D%B8%ED%84%B0%EB%B7%B0/" TargetMode="External"/><Relationship Id="rId5" Type="http://schemas.openxmlformats.org/officeDocument/2006/relationships/hyperlink" Target="http://www.kyobobook.co.kr/product/detailViewKor.laf?ejkGb=KOR&amp;mallGb=KOR&amp;barcode=9788966264001&amp;orderClick=LEA&amp;Kc=" TargetMode="External"/><Relationship Id="rId4" Type="http://schemas.openxmlformats.org/officeDocument/2006/relationships/hyperlink" Target="http://www.kyobobook.co.kr/product/detailViewKor.laf?ejkGb=KOR&amp;mallGb=KOR&amp;barcode=9788966263080&amp;orderClick=LAG&amp;Kc=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bera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zoops/2018-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800" spc="-25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취업 코딩 면접 특강</a:t>
            </a:r>
            <a:endParaRPr lang="ko-KR" altLang="en-US" sz="2800" spc="-25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2018.11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코딩면접 타입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기술면접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코딩을 포함한 프로그래밍에 대한 전반적인 기술 에 대한 문답형식의 면접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지식을 포함한 열정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커뮤니케이션 능력 판단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코딩면접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코딩인터뷰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종이나 화이트보드에 코딩을 </a:t>
            </a:r>
            <a:r>
              <a:rPr lang="ko-KR" altLang="en-US" dirty="0" err="1" smtClean="0"/>
              <a:t>하는식의</a:t>
            </a:r>
            <a:r>
              <a:rPr lang="ko-KR" altLang="en-US" dirty="0" smtClean="0"/>
              <a:t> 면접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지식을 포함한 열정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커뮤니케이션 능력 판단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기술면접보다는 코딩능력에 비중을 두어 확인함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Pseudocode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부분점수 가능</a:t>
            </a:r>
            <a:endParaRPr lang="en-US" altLang="ko-KR" dirty="0" smtClean="0"/>
          </a:p>
          <a:p>
            <a:r>
              <a:rPr lang="ko-KR" altLang="en-US" dirty="0" smtClean="0"/>
              <a:t>코딩테스트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온라인 코딩 테스트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온사이트</a:t>
            </a:r>
            <a:r>
              <a:rPr lang="ko-KR" altLang="en-US" dirty="0" smtClean="0"/>
              <a:t> 코딩 테스트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빠른 시간에 문제파악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제약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해결방법 도출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완벽한 코드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코드를 다 작성해도 테스트 케이스 통과 못하면 안됨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smtClean="0"/>
              <a:t>예외처리 중요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606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 smtClean="0"/>
              <a:t>기술면접을 위한 팁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기본지식 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트랜드</a:t>
            </a:r>
            <a:endParaRPr lang="en-US" altLang="ko-KR" sz="2000" dirty="0"/>
          </a:p>
          <a:p>
            <a:pPr lvl="1"/>
            <a:r>
              <a:rPr lang="en-US" altLang="ko-KR" sz="2000" dirty="0" smtClean="0"/>
              <a:t>AI – </a:t>
            </a:r>
            <a:r>
              <a:rPr lang="ko-KR" altLang="en-US" sz="2000" dirty="0" err="1" smtClean="0"/>
              <a:t>딥러닝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블록체인</a:t>
            </a:r>
            <a:endParaRPr lang="ko-KR" altLang="en-US" sz="2000" dirty="0"/>
          </a:p>
          <a:p>
            <a:r>
              <a:rPr lang="ko-KR" altLang="en-US" sz="2000" dirty="0" smtClean="0"/>
              <a:t>지원회사분석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지원회사에 대한 사전지식 조사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서비스 </a:t>
            </a:r>
            <a:r>
              <a:rPr lang="ko-KR" altLang="en-US" sz="2000" dirty="0"/>
              <a:t>분석해서 필요한 기술 </a:t>
            </a:r>
            <a:r>
              <a:rPr lang="en-US" altLang="ko-KR" sz="2000" dirty="0"/>
              <a:t>/ </a:t>
            </a:r>
            <a:r>
              <a:rPr lang="ko-KR" altLang="en-US" sz="2000" dirty="0"/>
              <a:t>적용하고 싶은 기술 제안</a:t>
            </a:r>
            <a:r>
              <a:rPr lang="en-US" altLang="ko-KR" sz="2000" dirty="0"/>
              <a:t>. </a:t>
            </a:r>
          </a:p>
          <a:p>
            <a:r>
              <a:rPr lang="ko-KR" altLang="en-US" sz="2000" dirty="0" smtClean="0"/>
              <a:t>기술면접은 </a:t>
            </a:r>
            <a:r>
              <a:rPr lang="ko-KR" altLang="en-US" sz="2000" dirty="0" err="1"/>
              <a:t>솔직해야하고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열정적이여야</a:t>
            </a:r>
            <a:r>
              <a:rPr lang="ko-KR" altLang="en-US" sz="2000" dirty="0"/>
              <a:t> 한다</a:t>
            </a:r>
            <a:r>
              <a:rPr lang="en-US" altLang="ko-KR" sz="2000" dirty="0"/>
              <a:t>. 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떨어뜨리려고 </a:t>
            </a:r>
            <a:r>
              <a:rPr lang="ko-KR" altLang="en-US" sz="2000" dirty="0"/>
              <a:t>기술면접을 </a:t>
            </a:r>
            <a:r>
              <a:rPr lang="ko-KR" altLang="en-US" sz="2000" dirty="0" err="1"/>
              <a:t>하는것이</a:t>
            </a:r>
            <a:r>
              <a:rPr lang="ko-KR" altLang="en-US" sz="2000" dirty="0"/>
              <a:t> 아니다</a:t>
            </a:r>
            <a:r>
              <a:rPr lang="en-US" altLang="ko-KR" sz="2000" dirty="0"/>
              <a:t>. 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모르는것은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마이너스가 아니다</a:t>
            </a:r>
            <a:r>
              <a:rPr lang="en-US" altLang="ko-KR" sz="2000" dirty="0"/>
              <a:t>. 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몰라도 </a:t>
            </a:r>
            <a:r>
              <a:rPr lang="ko-KR" altLang="en-US" sz="2000" dirty="0"/>
              <a:t>빨리 이해할 수 있는걸 보여주면 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err="1" smtClean="0"/>
              <a:t>모르는것을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아는척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하는것은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마이너스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본인이 하지 </a:t>
            </a:r>
            <a:r>
              <a:rPr lang="ko-KR" altLang="en-US" sz="2000" dirty="0" err="1" smtClean="0"/>
              <a:t>않은것을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한것처럼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하는것은</a:t>
            </a:r>
            <a:r>
              <a:rPr lang="ko-KR" altLang="en-US" sz="2000" dirty="0" smtClean="0"/>
              <a:t> 마이너스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열정이 </a:t>
            </a:r>
            <a:r>
              <a:rPr lang="ko-KR" altLang="en-US" sz="2000" dirty="0" err="1"/>
              <a:t>없는것처럼</a:t>
            </a:r>
            <a:r>
              <a:rPr lang="ko-KR" altLang="en-US" sz="2000" dirty="0"/>
              <a:t> 느끼게 </a:t>
            </a:r>
            <a:r>
              <a:rPr lang="ko-KR" altLang="en-US" sz="2000" dirty="0" err="1"/>
              <a:t>하는것은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마이너스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20125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그외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err="1" smtClean="0"/>
              <a:t>오픈소스나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인턴으로 프로젝트 참여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소프트웨어 </a:t>
            </a:r>
            <a:r>
              <a:rPr lang="ko-KR" altLang="en-US" sz="2000" dirty="0"/>
              <a:t>경진대회 </a:t>
            </a:r>
            <a:r>
              <a:rPr lang="en-US" altLang="ko-KR" sz="2000" dirty="0"/>
              <a:t>/ ACM-ICPC </a:t>
            </a:r>
            <a:r>
              <a:rPr lang="ko-KR" altLang="en-US" sz="2000" dirty="0"/>
              <a:t>참여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대외적인 활동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구글의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GDG </a:t>
            </a:r>
            <a:r>
              <a:rPr lang="ko-KR" altLang="en-US" sz="1600" dirty="0"/>
              <a:t>나 </a:t>
            </a:r>
            <a:r>
              <a:rPr lang="en-US" altLang="ko-KR" sz="1600" dirty="0" smtClean="0"/>
              <a:t>GDE</a:t>
            </a:r>
          </a:p>
          <a:p>
            <a:pPr lvl="1"/>
            <a:r>
              <a:rPr lang="en-US" altLang="ko-KR" sz="1600" dirty="0" smtClean="0"/>
              <a:t>MS</a:t>
            </a:r>
            <a:r>
              <a:rPr lang="ko-KR" altLang="en-US" sz="1600" dirty="0"/>
              <a:t>의 </a:t>
            </a:r>
            <a:r>
              <a:rPr lang="en-US" altLang="ko-KR" sz="1600" dirty="0"/>
              <a:t>MVP</a:t>
            </a:r>
          </a:p>
          <a:p>
            <a:r>
              <a:rPr lang="ko-KR" altLang="en-US" sz="2000" dirty="0" smtClean="0"/>
              <a:t>대내적인 활동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앱센터나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개발동아리 </a:t>
            </a:r>
            <a:r>
              <a:rPr lang="ko-KR" altLang="en-US" sz="1600" dirty="0" smtClean="0"/>
              <a:t>활동</a:t>
            </a:r>
            <a:endParaRPr lang="en-US" altLang="ko-KR" sz="1600" dirty="0" smtClean="0"/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개발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블로그</a:t>
            </a:r>
            <a:r>
              <a:rPr lang="ko-KR" altLang="en-US" sz="2000" dirty="0" smtClean="0">
                <a:solidFill>
                  <a:srgbClr val="FF0000"/>
                </a:solidFill>
              </a:rPr>
              <a:t> 운영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err="1" smtClean="0">
                <a:solidFill>
                  <a:srgbClr val="FF0000"/>
                </a:solidFill>
              </a:rPr>
              <a:t>GitHub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운영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97" y="2595385"/>
            <a:ext cx="5070821" cy="40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코딩테스트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알고리즘</a:t>
            </a:r>
            <a:endParaRPr lang="en-US" altLang="ko-KR" sz="2000" dirty="0" smtClean="0"/>
          </a:p>
          <a:p>
            <a:r>
              <a:rPr lang="ko-KR" altLang="en-US" sz="2000" dirty="0" smtClean="0"/>
              <a:t>문제해결능력</a:t>
            </a:r>
            <a:endParaRPr lang="en-US" altLang="ko-KR" sz="2000" dirty="0" smtClean="0"/>
          </a:p>
          <a:p>
            <a:r>
              <a:rPr lang="ko-KR" altLang="en-US" sz="2000" dirty="0" smtClean="0"/>
              <a:t>많은 문제 케이스 </a:t>
            </a:r>
            <a:r>
              <a:rPr lang="ko-KR" altLang="en-US" sz="2000" dirty="0" err="1" smtClean="0"/>
              <a:t>스터디</a:t>
            </a:r>
            <a:r>
              <a:rPr lang="ko-KR" altLang="en-US" sz="2000" dirty="0" smtClean="0"/>
              <a:t> 필요 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국내사이트</a:t>
            </a:r>
            <a:endParaRPr lang="en-US" altLang="ko-KR" sz="2000" dirty="0" smtClean="0"/>
          </a:p>
          <a:p>
            <a:pPr lvl="1"/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://www.algorithmlabs.co.kr</a:t>
            </a:r>
            <a:r>
              <a:rPr lang="en-US" altLang="ko-KR" sz="1600" dirty="0" smtClean="0">
                <a:hlinkClick r:id="rId3"/>
              </a:rPr>
              <a:t>/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알고리즘랩스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4"/>
              </a:rPr>
              <a:t>https</a:t>
            </a:r>
            <a:r>
              <a:rPr lang="en-US" altLang="ko-KR" sz="1600" dirty="0">
                <a:hlinkClick r:id="rId4"/>
              </a:rPr>
              <a:t>://programmers.co.kr/</a:t>
            </a:r>
            <a:r>
              <a:rPr lang="ko-KR" altLang="en-US" sz="1600" dirty="0"/>
              <a:t> 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프로그래머스</a:t>
            </a:r>
            <a:r>
              <a:rPr lang="ko-KR" altLang="en-US" sz="1600" dirty="0"/>
              <a:t> </a:t>
            </a:r>
          </a:p>
          <a:p>
            <a:pPr lvl="1"/>
            <a:r>
              <a:rPr lang="en-US" altLang="ko-KR" sz="1600" dirty="0" smtClean="0">
                <a:hlinkClick r:id="rId5"/>
              </a:rPr>
              <a:t>https</a:t>
            </a:r>
            <a:r>
              <a:rPr lang="en-US" altLang="ko-KR" sz="1600" dirty="0">
                <a:hlinkClick r:id="rId5"/>
              </a:rPr>
              <a:t>://www.oncoder.com/company/</a:t>
            </a:r>
            <a:r>
              <a:rPr lang="ko-KR" altLang="en-US" sz="1600" dirty="0"/>
              <a:t> 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온코더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6"/>
              </a:rPr>
              <a:t>http</a:t>
            </a:r>
            <a:r>
              <a:rPr lang="en-US" altLang="ko-KR" sz="1600" dirty="0">
                <a:hlinkClick r:id="rId6"/>
              </a:rPr>
              <a:t>://codingdojang.com</a:t>
            </a:r>
            <a:r>
              <a:rPr lang="en-US" altLang="ko-KR" sz="1600" dirty="0" smtClean="0">
                <a:hlinkClick r:id="rId6"/>
              </a:rPr>
              <a:t>/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코딩도장</a:t>
            </a:r>
            <a:endParaRPr lang="en-US" altLang="ko-KR" sz="1600" dirty="0"/>
          </a:p>
          <a:p>
            <a:pPr lvl="1"/>
            <a:r>
              <a:rPr lang="en-US" altLang="ko-KR" sz="1600" dirty="0" smtClean="0">
                <a:hlinkClick r:id="rId7"/>
              </a:rPr>
              <a:t>https</a:t>
            </a:r>
            <a:r>
              <a:rPr lang="en-US" altLang="ko-KR" sz="1600" dirty="0">
                <a:hlinkClick r:id="rId7"/>
              </a:rPr>
              <a:t>://www.acmicpc.net</a:t>
            </a:r>
            <a:r>
              <a:rPr lang="en-US" altLang="ko-KR" sz="1600" dirty="0" smtClean="0">
                <a:hlinkClick r:id="rId7"/>
              </a:rPr>
              <a:t>/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백준</a:t>
            </a:r>
            <a:endParaRPr lang="en-US" altLang="ko-KR" sz="1600" dirty="0" smtClean="0"/>
          </a:p>
          <a:p>
            <a:r>
              <a:rPr lang="ko-KR" altLang="en-US" sz="2000" dirty="0" smtClean="0"/>
              <a:t>국외사이트</a:t>
            </a:r>
            <a:endParaRPr lang="ko-KR" altLang="en-US" sz="2000" dirty="0"/>
          </a:p>
          <a:p>
            <a:pPr lvl="1"/>
            <a:r>
              <a:rPr lang="en-US" altLang="ko-KR" sz="1600" dirty="0" smtClean="0">
                <a:hlinkClick r:id="rId8"/>
              </a:rPr>
              <a:t>https</a:t>
            </a:r>
            <a:r>
              <a:rPr lang="en-US" altLang="ko-KR" sz="1600" dirty="0">
                <a:hlinkClick r:id="rId8"/>
              </a:rPr>
              <a:t>://www.codewars.com</a:t>
            </a:r>
            <a:r>
              <a:rPr lang="en-US" altLang="ko-KR" sz="1600" dirty="0" smtClean="0">
                <a:hlinkClick r:id="rId8"/>
              </a:rPr>
              <a:t>/</a:t>
            </a: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코드워즈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9"/>
              </a:rPr>
              <a:t>https</a:t>
            </a:r>
            <a:r>
              <a:rPr lang="en-US" altLang="ko-KR" sz="1600" dirty="0">
                <a:hlinkClick r:id="rId9"/>
              </a:rPr>
              <a:t>://www.codechef.com</a:t>
            </a:r>
            <a:r>
              <a:rPr lang="en-US" altLang="ko-KR" sz="1600" dirty="0" smtClean="0">
                <a:hlinkClick r:id="rId9"/>
              </a:rPr>
              <a:t>/</a:t>
            </a: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코드쉐프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10"/>
              </a:rPr>
              <a:t>https</a:t>
            </a:r>
            <a:r>
              <a:rPr lang="en-US" altLang="ko-KR" sz="1600" dirty="0">
                <a:hlinkClick r:id="rId10"/>
              </a:rPr>
              <a:t>://www.interviewcake.com</a:t>
            </a:r>
            <a:r>
              <a:rPr lang="en-US" altLang="ko-KR" sz="1600" dirty="0" smtClean="0">
                <a:hlinkClick r:id="rId10"/>
              </a:rPr>
              <a:t>/</a:t>
            </a:r>
            <a:r>
              <a:rPr lang="en-US" altLang="ko-KR" sz="1600" dirty="0" smtClean="0"/>
              <a:t>  - </a:t>
            </a:r>
            <a:r>
              <a:rPr lang="ko-KR" altLang="en-US" sz="1600" dirty="0" smtClean="0"/>
              <a:t>인터뷰케이크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11"/>
              </a:rPr>
              <a:t>https</a:t>
            </a:r>
            <a:r>
              <a:rPr lang="en-US" altLang="ko-KR" sz="1600" dirty="0">
                <a:hlinkClick r:id="rId11"/>
              </a:rPr>
              <a:t>://</a:t>
            </a:r>
            <a:r>
              <a:rPr lang="en-US" altLang="ko-KR" sz="1600" dirty="0" smtClean="0">
                <a:hlinkClick r:id="rId11"/>
              </a:rPr>
              <a:t>projecteuler.net/about</a:t>
            </a: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프로젝트오일러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12"/>
              </a:rPr>
              <a:t>https</a:t>
            </a:r>
            <a:r>
              <a:rPr lang="en-US" altLang="ko-KR" sz="1600" dirty="0">
                <a:hlinkClick r:id="rId12"/>
              </a:rPr>
              <a:t>://leetcode.com</a:t>
            </a:r>
            <a:r>
              <a:rPr lang="en-US" altLang="ko-KR" sz="1600" dirty="0" smtClean="0">
                <a:hlinkClick r:id="rId12"/>
              </a:rPr>
              <a:t>/</a:t>
            </a:r>
            <a:r>
              <a:rPr lang="en-US" altLang="ko-KR" sz="1600" dirty="0" smtClean="0"/>
              <a:t>  - </a:t>
            </a:r>
            <a:r>
              <a:rPr lang="ko-KR" altLang="en-US" sz="1600" dirty="0" err="1" smtClean="0"/>
              <a:t>리트코드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76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기타 </a:t>
            </a:r>
            <a:r>
              <a:rPr lang="ko-KR" altLang="en-US" sz="2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레퍼런스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책</a:t>
            </a:r>
            <a:endParaRPr lang="en-US" altLang="ko-KR" sz="2000" dirty="0"/>
          </a:p>
          <a:p>
            <a:pPr lvl="1"/>
            <a:r>
              <a:rPr lang="ko-KR" altLang="en-US" sz="1600" dirty="0" smtClean="0"/>
              <a:t>알고리즘 </a:t>
            </a:r>
            <a:r>
              <a:rPr lang="ko-KR" altLang="en-US" sz="1600" dirty="0"/>
              <a:t>문제 해결 전략 세트 </a:t>
            </a:r>
            <a:r>
              <a:rPr lang="en-US" altLang="ko-KR" sz="1600" dirty="0"/>
              <a:t>- </a:t>
            </a:r>
            <a:r>
              <a:rPr lang="en-US" altLang="ko-KR" sz="1600" dirty="0">
                <a:hlinkClick r:id="rId3"/>
              </a:rPr>
              <a:t>http://</a:t>
            </a:r>
            <a:r>
              <a:rPr lang="en-US" altLang="ko-KR" sz="1600" dirty="0" smtClean="0">
                <a:hlinkClick r:id="rId3"/>
              </a:rPr>
              <a:t>www.kyobobook.co.kr/product/detailViewKor.laf?barcode=9788966260546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코딩 </a:t>
            </a:r>
            <a:r>
              <a:rPr lang="ko-KR" altLang="en-US" sz="1600" dirty="0"/>
              <a:t>인터뷰 완전 분석 </a:t>
            </a:r>
            <a:r>
              <a:rPr lang="en-US" altLang="ko-KR" sz="1600" dirty="0"/>
              <a:t>- </a:t>
            </a:r>
            <a:r>
              <a:rPr lang="en-US" altLang="ko-KR" sz="1600" dirty="0">
                <a:hlinkClick r:id="rId4"/>
              </a:rPr>
              <a:t>http://www.kyobobook.co.kr/product/detailViewKor.laf?ejkGb=KOR&amp;mallGb=KOR&amp;barcode=9788966263080&amp;orderClick=LAG&amp;Kc</a:t>
            </a:r>
            <a:r>
              <a:rPr lang="en-US" altLang="ko-KR" sz="1600" dirty="0" smtClean="0">
                <a:hlinkClick r:id="rId4"/>
              </a:rPr>
              <a:t>=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알고리즘 </a:t>
            </a:r>
            <a:r>
              <a:rPr lang="ko-KR" altLang="en-US" sz="1600" dirty="0"/>
              <a:t>트레이닝 </a:t>
            </a:r>
            <a:r>
              <a:rPr lang="en-US" altLang="ko-KR" sz="1600" dirty="0"/>
              <a:t>- </a:t>
            </a:r>
            <a:r>
              <a:rPr lang="en-US" altLang="ko-KR" sz="1600" dirty="0">
                <a:hlinkClick r:id="rId5"/>
              </a:rPr>
              <a:t>http://www.kyobobook.co.kr/product/detailViewKor.laf?ejkGb=KOR&amp;mallGb=KOR&amp;barcode=9788966264001&amp;orderClick=LEA&amp;Kc</a:t>
            </a:r>
            <a:r>
              <a:rPr lang="en-US" altLang="ko-KR" sz="1600" dirty="0" smtClean="0">
                <a:hlinkClick r:id="rId5"/>
              </a:rPr>
              <a:t>=</a:t>
            </a:r>
            <a:endParaRPr lang="en-US" altLang="ko-KR" sz="1600" dirty="0" smtClean="0"/>
          </a:p>
          <a:p>
            <a:pPr lvl="1"/>
            <a:endParaRPr lang="ko-KR" altLang="en-US" sz="1600" dirty="0"/>
          </a:p>
          <a:p>
            <a:r>
              <a:rPr lang="ko-KR" altLang="en-US" sz="2000" dirty="0" smtClean="0"/>
              <a:t>온라인 강의</a:t>
            </a:r>
            <a:r>
              <a:rPr lang="ko-KR" altLang="en-US" sz="2000" dirty="0"/>
              <a:t> </a:t>
            </a:r>
            <a:endParaRPr lang="en-US" altLang="ko-KR" sz="2000" dirty="0" smtClean="0"/>
          </a:p>
          <a:p>
            <a:pPr lvl="1"/>
            <a:r>
              <a:rPr lang="en-US" altLang="ko-KR" sz="1600" dirty="0" smtClean="0">
                <a:hlinkClick r:id="rId6"/>
              </a:rPr>
              <a:t>https</a:t>
            </a:r>
            <a:r>
              <a:rPr lang="en-US" altLang="ko-KR" sz="1600" dirty="0">
                <a:hlinkClick r:id="rId6"/>
              </a:rPr>
              <a:t>://www.inflearn.com/course/%EC%BD%94%EB%94%A9-%EC%9D%B8%ED%84%B0%EB%B7%B0/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7"/>
              </a:rPr>
              <a:t>https</a:t>
            </a:r>
            <a:r>
              <a:rPr lang="en-US" altLang="ko-KR" sz="1600" dirty="0">
                <a:hlinkClick r:id="rId7"/>
              </a:rPr>
              <a:t>://</a:t>
            </a:r>
            <a:r>
              <a:rPr lang="en-US" altLang="ko-KR" sz="1600" dirty="0" smtClean="0">
                <a:hlinkClick r:id="rId7"/>
              </a:rPr>
              <a:t>www.digitalculture.or.kr/koi/StudyOnline.do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2400" dirty="0"/>
              <a:t/>
            </a:r>
            <a:br>
              <a:rPr lang="ko-KR" altLang="en-US" sz="24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63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알고리즘 복잡도에 대해서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시간복잡도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수행시간에 대한 평가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영향을 가장 많이 주는 항목 기준으로 산출</a:t>
            </a:r>
            <a:endParaRPr lang="ko-KR" altLang="en-US" sz="1600" dirty="0"/>
          </a:p>
          <a:p>
            <a:r>
              <a:rPr lang="ko-KR" altLang="en-US" sz="2000" dirty="0" smtClean="0"/>
              <a:t>공간복잡도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메모리 사용량에 대한 평가</a:t>
            </a:r>
            <a:endParaRPr lang="en-US" altLang="ko-KR" sz="1600" dirty="0" smtClean="0"/>
          </a:p>
          <a:p>
            <a:r>
              <a:rPr lang="ko-KR" altLang="en-US" sz="2000" dirty="0" smtClean="0"/>
              <a:t>일반적으로 시간복잡도와 공간복잡도는 반비례 경향 </a:t>
            </a:r>
            <a:endParaRPr lang="en-US" altLang="ko-KR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/>
              <a:t>Big-O Notation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98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알고리즘 복잡도에 대해서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2" descr="https://joshuajangblog.files.wordpress.com/2016/09/1.jpg?w=6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0" y="1174520"/>
            <a:ext cx="4490003" cy="337102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0" y="4647876"/>
            <a:ext cx="6829425" cy="2143125"/>
          </a:xfrm>
          <a:prstGeom prst="rect">
            <a:avLst/>
          </a:prstGeom>
        </p:spPr>
      </p:pic>
      <p:pic>
        <p:nvPicPr>
          <p:cNvPr id="11" name="Picture 4" descr="ìê³ ë¦¬ì¦ ë³µì¡ë ê·¸ëí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170" y="1174520"/>
            <a:ext cx="4006633" cy="33710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자료구조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6241"/>
            <a:ext cx="8229600" cy="5569023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배열</a:t>
            </a:r>
            <a:endParaRPr lang="en-US" altLang="ko-KR" sz="1600" dirty="0" smtClean="0"/>
          </a:p>
          <a:p>
            <a:pPr marL="742950" lvl="2" indent="-342900"/>
            <a:r>
              <a:rPr lang="ko-KR" altLang="en-US" sz="1200" dirty="0"/>
              <a:t>연속된 메모리</a:t>
            </a:r>
            <a:endParaRPr lang="en-US" altLang="ko-KR" sz="1200" dirty="0"/>
          </a:p>
          <a:p>
            <a:pPr marL="742950" lvl="2" indent="-342900"/>
            <a:r>
              <a:rPr lang="en-US" altLang="ko-KR" sz="1200" dirty="0"/>
              <a:t>Vector</a:t>
            </a:r>
          </a:p>
          <a:p>
            <a:pPr marL="742950" lvl="2" indent="-342900"/>
            <a:r>
              <a:rPr lang="en-US" altLang="ko-KR" sz="1200" dirty="0"/>
              <a:t>Array</a:t>
            </a:r>
            <a:endParaRPr lang="ko-KR" altLang="en-US" sz="1200" dirty="0"/>
          </a:p>
          <a:p>
            <a:r>
              <a:rPr lang="ko-KR" altLang="en-US" sz="1600" dirty="0" err="1"/>
              <a:t>링크트리스트</a:t>
            </a:r>
            <a:endParaRPr lang="en-US" altLang="ko-KR" sz="1600" dirty="0"/>
          </a:p>
          <a:p>
            <a:pPr marL="742950" lvl="2" indent="-342900"/>
            <a:r>
              <a:rPr lang="ko-KR" altLang="en-US" sz="1200" dirty="0" smtClean="0"/>
              <a:t>다음 </a:t>
            </a:r>
            <a:r>
              <a:rPr lang="ko-KR" altLang="en-US" sz="1200" dirty="0" err="1" smtClean="0"/>
              <a:t>노드를</a:t>
            </a:r>
            <a:r>
              <a:rPr lang="ko-KR" altLang="en-US" sz="1200" dirty="0" smtClean="0"/>
              <a:t> 찾을 수 있는 포인터를 가짐</a:t>
            </a:r>
            <a:r>
              <a:rPr lang="en-US" altLang="ko-KR" sz="1200" dirty="0" smtClean="0"/>
              <a:t>.</a:t>
            </a:r>
          </a:p>
          <a:p>
            <a:pPr marL="742950" lvl="2" indent="-342900"/>
            <a:r>
              <a:rPr lang="ko-KR" altLang="en-US" sz="1200" dirty="0" smtClean="0"/>
              <a:t>이전 </a:t>
            </a:r>
            <a:r>
              <a:rPr lang="ko-KR" altLang="en-US" sz="1200" dirty="0" err="1" smtClean="0"/>
              <a:t>노드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더블링크트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혹은 </a:t>
            </a:r>
            <a:r>
              <a:rPr lang="ko-KR" altLang="en-US" sz="1200" dirty="0" err="1" smtClean="0"/>
              <a:t>여러노드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(Tree, Graph) </a:t>
            </a:r>
            <a:r>
              <a:rPr lang="ko-KR" altLang="en-US" sz="1200" dirty="0" smtClean="0"/>
              <a:t>포인터를 가지도록 확장</a:t>
            </a:r>
            <a:r>
              <a:rPr lang="en-US" altLang="ko-KR" sz="1200" dirty="0" smtClean="0"/>
              <a:t>. </a:t>
            </a:r>
          </a:p>
          <a:p>
            <a:pPr marL="742950" lvl="2" indent="-342900"/>
            <a:r>
              <a:rPr lang="en-US" altLang="ko-KR" sz="1200" dirty="0" smtClean="0"/>
              <a:t>List</a:t>
            </a:r>
            <a:endParaRPr lang="en-US" altLang="ko-KR" sz="1200" dirty="0"/>
          </a:p>
          <a:p>
            <a:r>
              <a:rPr lang="ko-KR" altLang="en-US" sz="1600" dirty="0" err="1"/>
              <a:t>스택</a:t>
            </a:r>
            <a:endParaRPr lang="en-US" altLang="ko-KR" sz="1600" dirty="0"/>
          </a:p>
          <a:p>
            <a:pPr marL="742950" lvl="2" indent="-342900"/>
            <a:r>
              <a:rPr lang="en-US" altLang="ko-KR" sz="1200" dirty="0" smtClean="0"/>
              <a:t>LIFO (Last In First Out) </a:t>
            </a:r>
            <a:r>
              <a:rPr lang="ko-KR" altLang="en-US" sz="1200" dirty="0" err="1" smtClean="0"/>
              <a:t>후입선출</a:t>
            </a:r>
            <a:endParaRPr lang="ko-KR" altLang="en-US" sz="1200" dirty="0"/>
          </a:p>
          <a:p>
            <a:r>
              <a:rPr lang="ko-KR" altLang="en-US" sz="1600" dirty="0"/>
              <a:t>큐</a:t>
            </a:r>
            <a:endParaRPr lang="en-US" altLang="ko-KR" sz="1600" dirty="0"/>
          </a:p>
          <a:p>
            <a:pPr marL="742950" lvl="2" indent="-342900"/>
            <a:r>
              <a:rPr lang="en-US" altLang="ko-KR" sz="1200" dirty="0" smtClean="0"/>
              <a:t>FIFO (First In First Out) </a:t>
            </a:r>
            <a:r>
              <a:rPr lang="ko-KR" altLang="en-US" sz="1200" dirty="0" smtClean="0"/>
              <a:t>선입선출</a:t>
            </a:r>
            <a:endParaRPr lang="ko-KR" altLang="en-US" sz="1200" dirty="0"/>
          </a:p>
          <a:p>
            <a:r>
              <a:rPr lang="ko-KR" altLang="en-US" sz="1600" dirty="0"/>
              <a:t>트리</a:t>
            </a:r>
            <a:endParaRPr lang="en-US" altLang="ko-KR" sz="1600" dirty="0"/>
          </a:p>
          <a:p>
            <a:pPr marL="742950" lvl="2" indent="-342900"/>
            <a:r>
              <a:rPr lang="en-US" altLang="ko-KR" sz="1200" dirty="0" smtClean="0"/>
              <a:t>BST (</a:t>
            </a:r>
            <a:r>
              <a:rPr lang="ko-KR" altLang="en-US" sz="1200" dirty="0" smtClean="0"/>
              <a:t>바이너리 </a:t>
            </a:r>
            <a:r>
              <a:rPr lang="ko-KR" altLang="en-US" sz="1200" dirty="0" err="1" smtClean="0"/>
              <a:t>서치</a:t>
            </a:r>
            <a:r>
              <a:rPr lang="ko-KR" altLang="en-US" sz="1200" dirty="0" smtClean="0"/>
              <a:t> 트리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marL="742950" lvl="2" indent="-342900"/>
            <a:r>
              <a:rPr lang="ko-KR" altLang="en-US" sz="1200" dirty="0" err="1"/>
              <a:t>레드</a:t>
            </a:r>
            <a:r>
              <a:rPr lang="en-US" altLang="ko-KR" sz="1200" dirty="0"/>
              <a:t>-</a:t>
            </a:r>
            <a:r>
              <a:rPr lang="ko-KR" altLang="en-US" sz="1200" dirty="0"/>
              <a:t>블랙 </a:t>
            </a:r>
            <a:r>
              <a:rPr lang="ko-KR" altLang="en-US" sz="1200" dirty="0" smtClean="0"/>
              <a:t>트리 </a:t>
            </a:r>
            <a:endParaRPr lang="en-US" altLang="ko-KR" sz="1200" dirty="0" smtClean="0"/>
          </a:p>
          <a:p>
            <a:pPr marL="742950" lvl="2" indent="-342900"/>
            <a:r>
              <a:rPr lang="en-US" altLang="ko-KR" sz="1200" dirty="0" smtClean="0"/>
              <a:t>Map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TreeMap</a:t>
            </a:r>
            <a:r>
              <a:rPr lang="en-US" altLang="ko-KR" sz="1200" dirty="0" smtClean="0"/>
              <a:t>)</a:t>
            </a:r>
          </a:p>
          <a:p>
            <a:pPr marL="742950" lvl="2" indent="-342900"/>
            <a:r>
              <a:rPr lang="ko-KR" altLang="en-US" sz="1200" dirty="0" smtClean="0"/>
              <a:t>정렬됨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600" dirty="0" err="1" smtClean="0"/>
              <a:t>Hashtable</a:t>
            </a:r>
            <a:endParaRPr lang="en-US" altLang="ko-KR" sz="1600" dirty="0" smtClean="0"/>
          </a:p>
          <a:p>
            <a:pPr marL="742950" lvl="2" indent="-342900"/>
            <a:r>
              <a:rPr lang="ko-KR" altLang="en-US" sz="1200" dirty="0" err="1" smtClean="0"/>
              <a:t>해쉬함수</a:t>
            </a:r>
            <a:r>
              <a:rPr lang="ko-KR" altLang="en-US" sz="1200" dirty="0" smtClean="0"/>
              <a:t> 필요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해쉬충돌</a:t>
            </a:r>
            <a:r>
              <a:rPr lang="ko-KR" altLang="en-US" sz="1200" dirty="0" smtClean="0"/>
              <a:t> 전략 필요</a:t>
            </a:r>
            <a:endParaRPr lang="en-US" altLang="ko-KR" sz="1200" dirty="0" smtClean="0"/>
          </a:p>
          <a:p>
            <a:pPr marL="742950" lvl="2" indent="-342900"/>
            <a:r>
              <a:rPr lang="en-US" altLang="ko-KR" sz="1200" dirty="0" err="1" smtClean="0"/>
              <a:t>HashMap</a:t>
            </a:r>
            <a:endParaRPr lang="en-US" altLang="ko-KR" sz="1200" dirty="0"/>
          </a:p>
          <a:p>
            <a:pPr marL="742950" lvl="2" indent="-342900"/>
            <a:r>
              <a:rPr lang="ko-KR" altLang="en-US" sz="1200" dirty="0" smtClean="0"/>
              <a:t>정렬되지 않음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792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/>
              <a:t>자료구조의 시간복잡도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40" y="1433318"/>
            <a:ext cx="77343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정렬과 탐색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bubble </a:t>
            </a:r>
            <a:r>
              <a:rPr lang="en-US" altLang="ko-KR" sz="1600" dirty="0"/>
              <a:t>sort</a:t>
            </a:r>
          </a:p>
          <a:p>
            <a:r>
              <a:rPr lang="en-US" altLang="ko-KR" sz="1600" dirty="0" smtClean="0"/>
              <a:t>selection </a:t>
            </a:r>
            <a:r>
              <a:rPr lang="en-US" altLang="ko-KR" sz="1600" dirty="0"/>
              <a:t>sort</a:t>
            </a:r>
          </a:p>
          <a:p>
            <a:r>
              <a:rPr lang="en-US" altLang="ko-KR" sz="1600" dirty="0" smtClean="0"/>
              <a:t>insertion </a:t>
            </a:r>
            <a:r>
              <a:rPr lang="en-US" altLang="ko-KR" sz="1600" dirty="0"/>
              <a:t>sort</a:t>
            </a:r>
          </a:p>
          <a:p>
            <a:r>
              <a:rPr lang="en-US" altLang="ko-KR" sz="1600" dirty="0" smtClean="0"/>
              <a:t>merge </a:t>
            </a:r>
            <a:r>
              <a:rPr lang="en-US" altLang="ko-KR" sz="1600" dirty="0"/>
              <a:t>sort</a:t>
            </a:r>
          </a:p>
          <a:p>
            <a:r>
              <a:rPr lang="en-US" altLang="ko-KR" sz="1600" dirty="0" smtClean="0"/>
              <a:t>quick </a:t>
            </a:r>
            <a:r>
              <a:rPr lang="en-US" altLang="ko-KR" sz="1600" dirty="0"/>
              <a:t>sort</a:t>
            </a:r>
          </a:p>
          <a:p>
            <a:r>
              <a:rPr lang="en-US" altLang="ko-KR" sz="1600" dirty="0" smtClean="0"/>
              <a:t>Heap </a:t>
            </a:r>
            <a:r>
              <a:rPr lang="en-US" altLang="ko-KR" sz="1600" dirty="0" smtClean="0"/>
              <a:t>sort</a:t>
            </a:r>
          </a:p>
          <a:p>
            <a:r>
              <a:rPr lang="en-US" altLang="ko-KR" sz="1600" dirty="0" smtClean="0"/>
              <a:t>Bucket sort – O(</a:t>
            </a:r>
            <a:r>
              <a:rPr lang="en-US" altLang="ko-KR" sz="1600" dirty="0" err="1" smtClean="0"/>
              <a:t>n+k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Radix sort – O(</a:t>
            </a:r>
            <a:r>
              <a:rPr lang="en-US" altLang="ko-KR" sz="1600" dirty="0" err="1" smtClean="0"/>
              <a:t>nk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853" y="3756314"/>
            <a:ext cx="6915150" cy="30289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791206" y="1360558"/>
            <a:ext cx="4572000" cy="10833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Binary search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tree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Red-Black Tree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DFS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(Depth First Search)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BFS (Breadth First Search)</a:t>
            </a:r>
          </a:p>
        </p:txBody>
      </p:sp>
    </p:spTree>
    <p:extLst>
      <p:ext uri="{BB962C8B-B14F-4D97-AF65-F5344CB8AC3E}">
        <p14:creationId xmlns:p14="http://schemas.microsoft.com/office/powerpoint/2010/main" val="91503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#1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800" dirty="0" smtClean="0"/>
              <a:t>강사소개 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백지훈 인천대 컴퓨터공학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전자계산학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95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학번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현 </a:t>
            </a:r>
            <a:r>
              <a:rPr lang="ko-KR" altLang="en-US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모베란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대표이사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http://www.moberan.com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</a:t>
            </a:r>
          </a:p>
          <a:p>
            <a:pPr marL="400050" lvl="1" indent="180975"/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Email : jhbaik@moberan.com</a:t>
            </a:r>
            <a:endParaRPr lang="en-US" altLang="ko-KR" sz="1800" dirty="0" smtClean="0"/>
          </a:p>
          <a:p>
            <a:pPr marL="0" indent="180975"/>
            <a:r>
              <a:rPr lang="ko-KR" altLang="en-US" sz="1800" dirty="0" smtClean="0"/>
              <a:t>강의 </a:t>
            </a:r>
            <a:endParaRPr lang="en-US" altLang="ko-KR" sz="1800" dirty="0" smtClean="0"/>
          </a:p>
          <a:p>
            <a:pPr marL="400050" lvl="1" indent="180975"/>
            <a:r>
              <a:rPr lang="en-US" altLang="ko-KR" sz="1400" dirty="0" smtClean="0"/>
              <a:t>2018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26 ~29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주중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일간</a:t>
            </a:r>
            <a:r>
              <a:rPr lang="en-US" altLang="ko-KR" sz="1400" dirty="0" smtClean="0"/>
              <a:t>)</a:t>
            </a:r>
          </a:p>
          <a:p>
            <a:pPr marL="400050" lvl="1" indent="180975"/>
            <a:r>
              <a:rPr lang="en-US" altLang="ko-KR" sz="1400" dirty="0" smtClean="0"/>
              <a:t>18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~21</a:t>
            </a:r>
            <a:r>
              <a:rPr lang="ko-KR" altLang="en-US" sz="1400" dirty="0" smtClean="0"/>
              <a:t>시 </a:t>
            </a:r>
            <a:endParaRPr lang="en-US" altLang="ko-KR" sz="1400" dirty="0" smtClean="0"/>
          </a:p>
          <a:p>
            <a:pPr marL="400050" lvl="1" indent="180975"/>
            <a:r>
              <a:rPr lang="ko-KR" altLang="en-US" sz="1400" dirty="0" smtClean="0"/>
              <a:t>취업 코딩 면접 특강</a:t>
            </a:r>
            <a:endParaRPr lang="en-US" altLang="ko-KR" sz="1400" dirty="0" smtClean="0"/>
          </a:p>
          <a:p>
            <a:pPr marL="0" indent="180975"/>
            <a:r>
              <a:rPr lang="ko-KR" altLang="en-US" sz="1800" dirty="0" smtClean="0"/>
              <a:t>목표 </a:t>
            </a:r>
            <a:endParaRPr lang="en-US" altLang="ko-KR" sz="1800" dirty="0"/>
          </a:p>
          <a:p>
            <a:pPr marL="400050" lvl="1" indent="180975"/>
            <a:r>
              <a:rPr lang="ko-KR" altLang="en-US" sz="1400" dirty="0" smtClean="0"/>
              <a:t>취업 코딩 면접 준비 가이드</a:t>
            </a:r>
            <a:endParaRPr lang="en-US" altLang="ko-KR" sz="1400" dirty="0" smtClean="0"/>
          </a:p>
          <a:p>
            <a:pPr marL="400050" lvl="1" indent="180975"/>
            <a:r>
              <a:rPr lang="ko-KR" altLang="en-US" sz="1400" dirty="0" smtClean="0"/>
              <a:t>면접관 입장에서의 코딩 면접 </a:t>
            </a:r>
            <a:endParaRPr lang="en-US" altLang="ko-KR" sz="1400" dirty="0" smtClean="0"/>
          </a:p>
          <a:p>
            <a:pPr marL="0" indent="180975"/>
            <a:r>
              <a:rPr lang="ko-KR" altLang="en-US" sz="1800" dirty="0" smtClean="0"/>
              <a:t>필요사항 </a:t>
            </a:r>
            <a:endParaRPr lang="en-US" altLang="ko-KR" sz="1800" dirty="0" smtClean="0"/>
          </a:p>
          <a:p>
            <a:pPr marL="400050" lvl="1" indent="180975"/>
            <a:r>
              <a:rPr lang="en-US" altLang="ko-KR" sz="1400" dirty="0" smtClean="0"/>
              <a:t>C / C</a:t>
            </a:r>
            <a:r>
              <a:rPr lang="en-US" altLang="ko-KR" sz="1400" dirty="0" smtClean="0"/>
              <a:t>++ </a:t>
            </a:r>
            <a:r>
              <a:rPr lang="ko-KR" altLang="en-US" sz="1400" dirty="0" smtClean="0"/>
              <a:t>기본</a:t>
            </a:r>
            <a:endParaRPr lang="en-US" altLang="ko-KR" sz="1400" dirty="0" smtClean="0"/>
          </a:p>
          <a:p>
            <a:pPr marL="400050" lvl="1" indent="180975"/>
            <a:r>
              <a:rPr lang="ko-KR" altLang="en-US" sz="1400" dirty="0" smtClean="0"/>
              <a:t>자료구조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알고리즘 </a:t>
            </a:r>
            <a:r>
              <a:rPr lang="ko-KR" altLang="en-US" sz="1400" dirty="0" smtClean="0"/>
              <a:t>기본</a:t>
            </a:r>
            <a:endParaRPr lang="en-US" altLang="ko-KR" sz="1400" dirty="0" smtClean="0"/>
          </a:p>
          <a:p>
            <a:pPr marL="400050" lvl="1" indent="180975"/>
            <a:endParaRPr lang="en-US" altLang="ko-KR" sz="1400" dirty="0" smtClean="0"/>
          </a:p>
          <a:p>
            <a:pPr marL="0" indent="180975"/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/>
              <a:t>정렬의 시간복잡도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1438275"/>
            <a:ext cx="75914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기타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비트연산</a:t>
            </a:r>
            <a:endParaRPr lang="ko-KR" altLang="en-US" sz="2000" dirty="0"/>
          </a:p>
          <a:p>
            <a:r>
              <a:rPr lang="ko-KR" altLang="en-US" sz="2000" dirty="0" smtClean="0"/>
              <a:t>문자열 </a:t>
            </a:r>
            <a:r>
              <a:rPr lang="ko-KR" altLang="en-US" sz="2000" dirty="0"/>
              <a:t>뒤집기</a:t>
            </a:r>
            <a:r>
              <a:rPr lang="en-US" altLang="ko-KR" sz="2000" dirty="0"/>
              <a:t>/</a:t>
            </a:r>
            <a:r>
              <a:rPr lang="ko-KR" altLang="en-US" sz="2000" dirty="0" err="1"/>
              <a:t>단어수찾기</a:t>
            </a:r>
            <a:endParaRPr lang="ko-KR" altLang="en-US" sz="2000" dirty="0"/>
          </a:p>
          <a:p>
            <a:r>
              <a:rPr lang="ko-KR" altLang="en-US" sz="2000" dirty="0" smtClean="0"/>
              <a:t>최단경로검색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다익스트라</a:t>
            </a:r>
            <a:r>
              <a:rPr lang="ko-KR" altLang="en-US" sz="2000" dirty="0"/>
              <a:t> 알고리즘</a:t>
            </a:r>
          </a:p>
          <a:p>
            <a:r>
              <a:rPr lang="ko-KR" altLang="en-US" sz="2000" dirty="0" smtClean="0"/>
              <a:t>순열 </a:t>
            </a:r>
            <a:r>
              <a:rPr lang="ko-KR" altLang="en-US" sz="2000" dirty="0"/>
              <a:t>알고리즘</a:t>
            </a:r>
          </a:p>
          <a:p>
            <a:r>
              <a:rPr lang="ko-KR" altLang="en-US" sz="2000" dirty="0" smtClean="0"/>
              <a:t>하노이</a:t>
            </a:r>
            <a:endParaRPr lang="ko-KR" altLang="en-US" sz="2000" dirty="0"/>
          </a:p>
          <a:p>
            <a:r>
              <a:rPr lang="ko-KR" altLang="en-US" sz="2000" dirty="0" smtClean="0"/>
              <a:t>피보나치</a:t>
            </a:r>
            <a:endParaRPr lang="ko-KR" altLang="en-US" sz="2000" dirty="0"/>
          </a:p>
          <a:p>
            <a:r>
              <a:rPr lang="ko-KR" altLang="en-US" sz="2000" dirty="0" smtClean="0"/>
              <a:t>개미수열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이진 탐색 트리 에서 중위순회를 하는 반복자</a:t>
            </a:r>
            <a:r>
              <a:rPr lang="en-US" altLang="ko-KR" dirty="0"/>
              <a:t>(iterator)</a:t>
            </a:r>
            <a:r>
              <a:rPr lang="ko-KR" altLang="en-US" dirty="0"/>
              <a:t>를 만드는데 필요한 </a:t>
            </a:r>
            <a:r>
              <a:rPr lang="en-US" altLang="ko-KR" dirty="0"/>
              <a:t>begin</a:t>
            </a:r>
            <a:r>
              <a:rPr lang="ko-KR" altLang="en-US" dirty="0"/>
              <a:t>과 </a:t>
            </a:r>
            <a:r>
              <a:rPr lang="en-US" altLang="ko-KR" dirty="0"/>
              <a:t>next </a:t>
            </a:r>
            <a:r>
              <a:rPr lang="ko-KR" altLang="en-US" dirty="0"/>
              <a:t>함수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51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사례탐구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이진 탐색 트리 에서 중위순회를 하는 반복자</a:t>
            </a:r>
            <a:r>
              <a:rPr lang="en-US" altLang="ko-KR" sz="2000" dirty="0"/>
              <a:t>(iterator)</a:t>
            </a:r>
            <a:r>
              <a:rPr lang="ko-KR" altLang="en-US" sz="2000" dirty="0"/>
              <a:t>를 만드는데 필요한 </a:t>
            </a:r>
            <a:r>
              <a:rPr lang="en-US" altLang="ko-KR" sz="2000" dirty="0" smtClean="0"/>
              <a:t>next </a:t>
            </a:r>
            <a:r>
              <a:rPr lang="ko-KR" altLang="en-US" sz="2000" dirty="0"/>
              <a:t>함수 </a:t>
            </a:r>
            <a:r>
              <a:rPr lang="ko-KR" altLang="en-US" sz="2000" dirty="0" smtClean="0"/>
              <a:t>작성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</p:txBody>
      </p:sp>
      <p:pic>
        <p:nvPicPr>
          <p:cNvPr id="4098" name="Picture 2" descr="http://minjang.github.io/assets/2016/bst-exampl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0" y="2270972"/>
            <a:ext cx="3355123" cy="22655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608772" y="2270972"/>
            <a:ext cx="507802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Node* next(Node* node) {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 == 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(node-&gt;right != 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findMinimum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(node-&gt;right);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2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Node* parent = node-&gt;parent;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(parent != 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parent-&gt;value &lt; node-&gt;value)</a:t>
            </a:r>
          </a:p>
          <a:p>
            <a:pPr lvl="3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parent = parent-&gt;parent;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parent;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399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사례탐구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64803" y="1305342"/>
            <a:ext cx="8405999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Node* next(Node* node) {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 ==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(node-&gt;right !=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findMinimum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(node-&gt;right);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Node* parent = node-&gt;parent;</a:t>
            </a:r>
          </a:p>
          <a:p>
            <a:pPr lvl="2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(parent !=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parent-&gt;right == node) {</a:t>
            </a:r>
          </a:p>
          <a:p>
            <a:pPr lvl="3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 = parent;</a:t>
            </a:r>
          </a:p>
          <a:p>
            <a:pPr lvl="3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parent = parent-&gt;parent;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parent;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2902998" y="2396971"/>
            <a:ext cx="1455938" cy="186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과제 </a:t>
            </a:r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퀴즈</a:t>
            </a:r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#1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err="1" smtClean="0"/>
              <a:t>제출처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hlinkClick r:id="rId3"/>
              </a:rPr>
              <a:t>jhbaik@moberan.com</a:t>
            </a:r>
            <a:r>
              <a:rPr lang="en-US" altLang="ko-KR" sz="2000" dirty="0" smtClean="0"/>
              <a:t>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아스키 </a:t>
            </a:r>
            <a:r>
              <a:rPr lang="ko-KR" altLang="en-US" sz="2000" dirty="0" smtClean="0"/>
              <a:t>문자열을 </a:t>
            </a:r>
            <a:r>
              <a:rPr lang="ko-KR" altLang="en-US" sz="2000" dirty="0" err="1" smtClean="0"/>
              <a:t>입력받아</a:t>
            </a:r>
            <a:r>
              <a:rPr lang="ko-KR" altLang="en-US" sz="2000" dirty="0" smtClean="0"/>
              <a:t> 뒤집어 </a:t>
            </a:r>
            <a:r>
              <a:rPr lang="ko-KR" altLang="en-US" sz="2000" dirty="0" err="1" smtClean="0"/>
              <a:t>리턴하는</a:t>
            </a:r>
            <a:r>
              <a:rPr lang="ko-KR" altLang="en-US" sz="2000" dirty="0" smtClean="0"/>
              <a:t> 함수 작성</a:t>
            </a:r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err="1" smtClean="0"/>
              <a:t>두개의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정수값을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입력받아</a:t>
            </a:r>
            <a:r>
              <a:rPr lang="ko-KR" altLang="en-US" sz="2000" dirty="0" smtClean="0"/>
              <a:t> 서로 값을 바꾸는 </a:t>
            </a:r>
            <a:r>
              <a:rPr lang="en-US" altLang="ko-KR" sz="2000" dirty="0" smtClean="0"/>
              <a:t>swap </a:t>
            </a:r>
            <a:r>
              <a:rPr lang="ko-KR" altLang="en-US" sz="2000" dirty="0" smtClean="0"/>
              <a:t>함수 작성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2206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4463" y="3553107"/>
            <a:ext cx="8506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강의자료</a:t>
            </a:r>
            <a:endParaRPr lang="en-US" altLang="ko-KR" b="1" dirty="0"/>
          </a:p>
          <a:p>
            <a:r>
              <a:rPr lang="en-US" altLang="ko-KR" b="1" dirty="0">
                <a:hlinkClick r:id="rId4"/>
              </a:rPr>
              <a:t>https://</a:t>
            </a:r>
            <a:r>
              <a:rPr lang="en-US" altLang="ko-KR" b="1" dirty="0" smtClean="0">
                <a:hlinkClick r:id="rId4"/>
              </a:rPr>
              <a:t>github.com/zoops/2018-</a:t>
            </a:r>
            <a:r>
              <a:rPr lang="en-US" altLang="ko-KR" b="1" dirty="0" smtClean="0"/>
              <a:t>interviewcoding</a:t>
            </a:r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코딩면접 </a:t>
            </a:r>
            <a:r>
              <a:rPr lang="ko-KR" altLang="en-US" sz="1200" dirty="0">
                <a:solidFill>
                  <a:srgbClr val="FF0000"/>
                </a:solidFill>
              </a:rPr>
              <a:t>공부하는 방법 및 기본 지식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프로그래밍을 </a:t>
            </a:r>
            <a:r>
              <a:rPr lang="ko-KR" altLang="en-US" sz="1200" dirty="0">
                <a:solidFill>
                  <a:srgbClr val="FF0000"/>
                </a:solidFill>
              </a:rPr>
              <a:t>잘 하기 위해 공부해야 할 중요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기본 지식 소개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코딩테스트 </a:t>
            </a:r>
            <a:r>
              <a:rPr lang="ko-KR" altLang="en-US" sz="1200" dirty="0">
                <a:solidFill>
                  <a:srgbClr val="FF0000"/>
                </a:solidFill>
              </a:rPr>
              <a:t>사이트 </a:t>
            </a:r>
            <a:r>
              <a:rPr lang="ko-KR" altLang="en-US" sz="1200" dirty="0" smtClean="0">
                <a:solidFill>
                  <a:srgbClr val="FF0000"/>
                </a:solidFill>
              </a:rPr>
              <a:t>소개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sz="1200" dirty="0" err="1">
                <a:solidFill>
                  <a:srgbClr val="FF0000"/>
                </a:solidFill>
              </a:rPr>
              <a:t>레퍼런스</a:t>
            </a:r>
            <a:r>
              <a:rPr lang="ko-KR" altLang="en-US" sz="1200" dirty="0">
                <a:solidFill>
                  <a:srgbClr val="FF0000"/>
                </a:solidFill>
              </a:rPr>
              <a:t> 책 소개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알고리즘 </a:t>
            </a:r>
            <a:r>
              <a:rPr lang="ko-KR" altLang="en-US" sz="1200" dirty="0">
                <a:solidFill>
                  <a:srgbClr val="FF0000"/>
                </a:solidFill>
              </a:rPr>
              <a:t>복잡도 </a:t>
            </a:r>
            <a:r>
              <a:rPr lang="ko-KR" altLang="en-US" sz="1200" dirty="0" smtClean="0">
                <a:solidFill>
                  <a:srgbClr val="FF0000"/>
                </a:solidFill>
              </a:rPr>
              <a:t>기본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자료구조 기본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알고리즘 </a:t>
            </a:r>
            <a:r>
              <a:rPr lang="ko-KR" altLang="en-US" sz="1200" dirty="0">
                <a:solidFill>
                  <a:srgbClr val="FF0000"/>
                </a:solidFill>
              </a:rPr>
              <a:t>기본 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퀴즈</a:t>
            </a:r>
            <a:r>
              <a:rPr lang="en-US" altLang="ko-KR" sz="1200" dirty="0" smtClean="0">
                <a:solidFill>
                  <a:srgbClr val="FF0000"/>
                </a:solidFill>
              </a:rPr>
              <a:t>#1</a:t>
            </a:r>
          </a:p>
          <a:p>
            <a:pPr marL="342900" indent="-342900">
              <a:buAutoNum type="arabicPeriod"/>
            </a:pPr>
            <a:r>
              <a:rPr lang="ko-KR" altLang="en-US" sz="1200" dirty="0" smtClean="0"/>
              <a:t>기출문제소개와 </a:t>
            </a:r>
            <a:r>
              <a:rPr lang="ko-KR" altLang="en-US" sz="1200" dirty="0"/>
              <a:t>원리분석 </a:t>
            </a:r>
            <a:r>
              <a:rPr lang="en-US" altLang="ko-KR" sz="1200" dirty="0"/>
              <a:t>#</a:t>
            </a:r>
            <a:r>
              <a:rPr lang="en-US" altLang="ko-KR" sz="1200" dirty="0" smtClean="0"/>
              <a:t>1</a:t>
            </a:r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퀴즈</a:t>
            </a:r>
            <a:r>
              <a:rPr lang="en-US" altLang="ko-KR" sz="1200" dirty="0" smtClean="0"/>
              <a:t>#1 </a:t>
            </a:r>
            <a:r>
              <a:rPr lang="ko-KR" altLang="en-US" sz="1200" dirty="0" smtClean="0"/>
              <a:t>풀이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기출문제 소개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기출문제 </a:t>
            </a:r>
            <a:r>
              <a:rPr lang="ko-KR" altLang="en-US" sz="1200" dirty="0"/>
              <a:t>풀이 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err="1" smtClean="0"/>
              <a:t>기출문제속의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원리 </a:t>
            </a:r>
            <a:r>
              <a:rPr lang="ko-KR" altLang="en-US" sz="1200" dirty="0" smtClean="0"/>
              <a:t>분석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퀴즈</a:t>
            </a:r>
            <a:r>
              <a:rPr lang="en-US" altLang="ko-KR" sz="1200" dirty="0" smtClean="0"/>
              <a:t>#2</a:t>
            </a:r>
          </a:p>
          <a:p>
            <a:pPr marL="342900" indent="-342900">
              <a:buAutoNum type="arabicPeriod"/>
            </a:pPr>
            <a:r>
              <a:rPr lang="ko-KR" altLang="en-US" sz="1200" dirty="0" smtClean="0"/>
              <a:t>기출문제소개와</a:t>
            </a:r>
            <a:r>
              <a:rPr lang="ko-KR" altLang="en-US" sz="1200" dirty="0"/>
              <a:t> 원리분석 </a:t>
            </a:r>
            <a:r>
              <a:rPr lang="en-US" altLang="ko-KR" sz="1200" dirty="0"/>
              <a:t>#</a:t>
            </a:r>
            <a:r>
              <a:rPr lang="en-US" altLang="ko-KR" sz="1200" dirty="0" smtClean="0"/>
              <a:t>2</a:t>
            </a:r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퀴즈</a:t>
            </a:r>
            <a:r>
              <a:rPr lang="en-US" altLang="ko-KR" sz="1200" dirty="0" smtClean="0"/>
              <a:t>#2 </a:t>
            </a:r>
            <a:r>
              <a:rPr lang="ko-KR" altLang="en-US" sz="1200" dirty="0" smtClean="0"/>
              <a:t>풀이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기출문제 소개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기출문제 </a:t>
            </a:r>
            <a:r>
              <a:rPr lang="ko-KR" altLang="en-US" sz="1200" dirty="0"/>
              <a:t>풀이 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err="1" smtClean="0"/>
              <a:t>기출문제속의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원리 </a:t>
            </a:r>
            <a:r>
              <a:rPr lang="ko-KR" altLang="en-US" sz="1200" dirty="0" smtClean="0"/>
              <a:t>분석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퀴즈</a:t>
            </a:r>
            <a:r>
              <a:rPr lang="en-US" altLang="ko-KR" sz="1200" dirty="0" smtClean="0"/>
              <a:t>#3</a:t>
            </a:r>
          </a:p>
          <a:p>
            <a:pPr marL="342900" indent="-342900">
              <a:buAutoNum type="arabicPeriod"/>
            </a:pPr>
            <a:r>
              <a:rPr lang="ko-KR" altLang="en-US" sz="1200" dirty="0" smtClean="0"/>
              <a:t>자료구조와 </a:t>
            </a:r>
            <a:r>
              <a:rPr lang="ko-KR" altLang="en-US" sz="1200" dirty="0" err="1"/>
              <a:t>알고리즘외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코딩면접때</a:t>
            </a:r>
            <a:r>
              <a:rPr lang="ko-KR" altLang="en-US" sz="1200" dirty="0"/>
              <a:t> 유용한 지식</a:t>
            </a:r>
            <a:r>
              <a:rPr lang="en-US" altLang="ko-KR" sz="1200" dirty="0"/>
              <a:t>. 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퀴즈</a:t>
            </a:r>
            <a:r>
              <a:rPr lang="en-US" altLang="ko-KR" sz="1200" dirty="0" smtClean="0"/>
              <a:t>#3 </a:t>
            </a:r>
            <a:r>
              <a:rPr lang="ko-KR" altLang="en-US" sz="1200" dirty="0" smtClean="0"/>
              <a:t>풀이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err="1" smtClean="0"/>
              <a:t>코딩컨벤션</a:t>
            </a:r>
            <a:endParaRPr lang="en-US" altLang="ko-KR" sz="1200" dirty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객체지향 </a:t>
            </a:r>
            <a:r>
              <a:rPr lang="en-US" altLang="ko-KR" sz="1200" dirty="0"/>
              <a:t>/ </a:t>
            </a:r>
            <a:r>
              <a:rPr lang="ko-KR" altLang="en-US" sz="1200" dirty="0"/>
              <a:t>함수형 </a:t>
            </a:r>
            <a:r>
              <a:rPr lang="ko-KR" altLang="en-US" sz="1200" dirty="0" smtClean="0"/>
              <a:t>프로그래밍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디자인패턴 </a:t>
            </a:r>
            <a:r>
              <a:rPr lang="ko-KR" altLang="en-US" sz="1200" dirty="0"/>
              <a:t>및 소프트웨어 </a:t>
            </a:r>
            <a:r>
              <a:rPr lang="ko-KR" altLang="en-US" sz="1200" dirty="0" err="1" smtClean="0"/>
              <a:t>아키텍쳐</a:t>
            </a:r>
            <a:endParaRPr lang="en-US" altLang="ko-KR" sz="1200" dirty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개발방법론</a:t>
            </a:r>
            <a:endParaRPr lang="en-US" altLang="ko-KR" sz="1200" dirty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병렬처리 </a:t>
            </a:r>
            <a:r>
              <a:rPr lang="ko-KR" altLang="en-US" sz="1200" dirty="0"/>
              <a:t>및 분산처리</a:t>
            </a: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7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/>
              <a:t>프로그래밍을 잘 하기 위해 공부해야 할 중요</a:t>
            </a:r>
            <a:r>
              <a:rPr lang="en-US" altLang="ko-KR" sz="2800" dirty="0"/>
              <a:t>/</a:t>
            </a:r>
            <a:r>
              <a:rPr lang="ko-KR" altLang="en-US" sz="2800" dirty="0"/>
              <a:t>기본 지식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1100" dirty="0" smtClean="0"/>
              <a:t>컴퓨터구조</a:t>
            </a:r>
            <a:endParaRPr lang="ko-KR" altLang="en-US" sz="1100" dirty="0"/>
          </a:p>
          <a:p>
            <a:r>
              <a:rPr lang="ko-KR" altLang="en-US" sz="1100" dirty="0" smtClean="0"/>
              <a:t>프로그래밍 언어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문법 </a:t>
            </a:r>
            <a:r>
              <a:rPr lang="en-US" altLang="ko-KR" sz="1100" dirty="0"/>
              <a:t>+ </a:t>
            </a:r>
            <a:r>
              <a:rPr lang="ko-KR" altLang="en-US" sz="1100" dirty="0"/>
              <a:t>표준함수</a:t>
            </a:r>
          </a:p>
          <a:p>
            <a:r>
              <a:rPr lang="ko-KR" altLang="en-US" sz="1100" dirty="0" smtClean="0"/>
              <a:t>자료구조</a:t>
            </a:r>
            <a:endParaRPr lang="ko-KR" altLang="en-US" sz="1100" dirty="0"/>
          </a:p>
          <a:p>
            <a:r>
              <a:rPr lang="ko-KR" altLang="en-US" sz="1100" dirty="0" smtClean="0"/>
              <a:t>알고리즘</a:t>
            </a:r>
            <a:endParaRPr lang="ko-KR" altLang="en-US" sz="1100" dirty="0"/>
          </a:p>
          <a:p>
            <a:r>
              <a:rPr lang="en-US" altLang="ko-KR" sz="1100" dirty="0" smtClean="0"/>
              <a:t>Database</a:t>
            </a:r>
            <a:endParaRPr lang="en-US" altLang="ko-KR" sz="1100" dirty="0"/>
          </a:p>
          <a:p>
            <a:r>
              <a:rPr lang="en-US" altLang="ko-KR" sz="1100" dirty="0" smtClean="0"/>
              <a:t>Network - TCP/UDP, </a:t>
            </a:r>
            <a:r>
              <a:rPr lang="en-US" altLang="ko-KR" sz="1100" dirty="0"/>
              <a:t>HTTP</a:t>
            </a:r>
          </a:p>
          <a:p>
            <a:r>
              <a:rPr lang="en-US" altLang="ko-KR" sz="1100" dirty="0"/>
              <a:t>Process </a:t>
            </a:r>
            <a:r>
              <a:rPr lang="en-US" altLang="ko-KR" sz="1100" dirty="0" err="1"/>
              <a:t>vs</a:t>
            </a:r>
            <a:r>
              <a:rPr lang="en-US" altLang="ko-KR" sz="1100" dirty="0"/>
              <a:t> Thread</a:t>
            </a:r>
          </a:p>
          <a:p>
            <a:r>
              <a:rPr lang="en-US" altLang="ko-KR" sz="1100" dirty="0" smtClean="0"/>
              <a:t>Stream</a:t>
            </a:r>
            <a:endParaRPr lang="en-US" altLang="ko-KR" sz="1100" dirty="0"/>
          </a:p>
          <a:p>
            <a:r>
              <a:rPr lang="en-US" altLang="ko-KR" sz="1100" dirty="0" smtClean="0"/>
              <a:t>Compress</a:t>
            </a:r>
            <a:endParaRPr lang="en-US" altLang="ko-KR" sz="1100" dirty="0"/>
          </a:p>
          <a:p>
            <a:r>
              <a:rPr lang="en-US" altLang="ko-KR" sz="1100" dirty="0" smtClean="0"/>
              <a:t>UTF</a:t>
            </a:r>
            <a:endParaRPr lang="en-US" altLang="ko-KR" sz="1100" dirty="0"/>
          </a:p>
          <a:p>
            <a:r>
              <a:rPr lang="en-US" altLang="ko-KR" sz="1100" dirty="0" smtClean="0"/>
              <a:t>MIME</a:t>
            </a:r>
            <a:endParaRPr lang="en-US" altLang="ko-KR" sz="1100" dirty="0"/>
          </a:p>
          <a:p>
            <a:r>
              <a:rPr lang="en-US" altLang="ko-KR" sz="1100" dirty="0" smtClean="0"/>
              <a:t>Encode/Decode</a:t>
            </a:r>
            <a:endParaRPr lang="en-US" altLang="ko-KR" sz="1100" dirty="0"/>
          </a:p>
          <a:p>
            <a:r>
              <a:rPr lang="en-US" altLang="ko-KR" sz="1100" dirty="0" smtClean="0"/>
              <a:t>API</a:t>
            </a:r>
            <a:endParaRPr lang="en-US" altLang="ko-KR" sz="1100" dirty="0"/>
          </a:p>
          <a:p>
            <a:r>
              <a:rPr lang="en-US" altLang="ko-KR" sz="1100" dirty="0" smtClean="0"/>
              <a:t>System </a:t>
            </a:r>
            <a:r>
              <a:rPr lang="en-US" altLang="ko-KR" sz="1100" dirty="0"/>
              <a:t>(Platform) - windows / </a:t>
            </a:r>
            <a:r>
              <a:rPr lang="en-US" altLang="ko-KR" sz="1100" dirty="0" err="1"/>
              <a:t>linux</a:t>
            </a:r>
            <a:r>
              <a:rPr lang="en-US" altLang="ko-KR" sz="1100" dirty="0"/>
              <a:t> / android / </a:t>
            </a:r>
            <a:r>
              <a:rPr lang="en-US" altLang="ko-KR" sz="1100" dirty="0" err="1"/>
              <a:t>ios</a:t>
            </a:r>
            <a:r>
              <a:rPr lang="en-US" altLang="ko-KR" sz="1100" dirty="0"/>
              <a:t> / web ...</a:t>
            </a:r>
          </a:p>
          <a:p>
            <a:r>
              <a:rPr lang="ko-KR" altLang="en-US" sz="1100" dirty="0" smtClean="0"/>
              <a:t>개발 툴 </a:t>
            </a:r>
            <a:r>
              <a:rPr lang="en-US" altLang="ko-KR" sz="1100" dirty="0" smtClean="0"/>
              <a:t>IDE </a:t>
            </a:r>
            <a:r>
              <a:rPr lang="en-US" altLang="ko-KR" sz="1100" dirty="0"/>
              <a:t>(Visual Studio, Visual Studio Code, Android Studio, </a:t>
            </a:r>
            <a:r>
              <a:rPr lang="en-US" altLang="ko-KR" sz="1100" dirty="0" err="1"/>
              <a:t>Intellij</a:t>
            </a:r>
            <a:r>
              <a:rPr lang="en-US" altLang="ko-KR" sz="1100" dirty="0"/>
              <a:t>, Eclipse...)</a:t>
            </a:r>
          </a:p>
          <a:p>
            <a:r>
              <a:rPr lang="en-US" altLang="ko-KR" sz="1100" dirty="0" smtClean="0"/>
              <a:t>SCM </a:t>
            </a:r>
            <a:r>
              <a:rPr lang="en-US" altLang="ko-KR" sz="1100" dirty="0"/>
              <a:t>(SVN, </a:t>
            </a:r>
            <a:r>
              <a:rPr lang="en-US" altLang="ko-KR" sz="1100" dirty="0" err="1"/>
              <a:t>Git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GitHub</a:t>
            </a:r>
            <a:r>
              <a:rPr lang="en-US" altLang="ko-KR" sz="1100" dirty="0"/>
              <a:t>... )</a:t>
            </a:r>
          </a:p>
          <a:p>
            <a:r>
              <a:rPr lang="ko-KR" altLang="en-US" sz="1100" dirty="0" err="1" smtClean="0"/>
              <a:t>프레임웍</a:t>
            </a:r>
            <a:r>
              <a:rPr lang="ko-KR" altLang="en-US" sz="1100" dirty="0"/>
              <a:t> </a:t>
            </a:r>
          </a:p>
          <a:p>
            <a:r>
              <a:rPr lang="ko-KR" altLang="en-US" sz="1100" dirty="0" smtClean="0"/>
              <a:t>개발방법론</a:t>
            </a:r>
            <a:endParaRPr lang="ko-KR" altLang="en-US" sz="1100" dirty="0"/>
          </a:p>
          <a:p>
            <a:r>
              <a:rPr lang="ko-KR" altLang="en-US" sz="1100" dirty="0" smtClean="0"/>
              <a:t>객체지향 프로그래밍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함수형 </a:t>
            </a:r>
            <a:r>
              <a:rPr lang="ko-KR" altLang="en-US" sz="1100" dirty="0"/>
              <a:t>프로그래밍</a:t>
            </a:r>
          </a:p>
          <a:p>
            <a:r>
              <a:rPr lang="ko-KR" altLang="en-US" sz="1100" dirty="0" smtClean="0"/>
              <a:t>디자인패턴 </a:t>
            </a:r>
            <a:r>
              <a:rPr lang="en-US" altLang="ko-KR" sz="1100" dirty="0" smtClean="0"/>
              <a:t>/ </a:t>
            </a:r>
            <a:r>
              <a:rPr lang="ko-KR" altLang="en-US" sz="1100" dirty="0" err="1" smtClean="0"/>
              <a:t>리팩토링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/ SW </a:t>
            </a:r>
            <a:r>
              <a:rPr lang="ko-KR" altLang="en-US" sz="1100" dirty="0" err="1" smtClean="0"/>
              <a:t>아키텍쳐링</a:t>
            </a:r>
            <a:endParaRPr lang="ko-KR" altLang="en-US" sz="1100" dirty="0"/>
          </a:p>
          <a:p>
            <a:r>
              <a:rPr lang="ko-KR" altLang="en-US" sz="1100" dirty="0" smtClean="0"/>
              <a:t>병렬처리</a:t>
            </a:r>
            <a:endParaRPr lang="ko-KR" altLang="en-US" sz="1100" dirty="0"/>
          </a:p>
          <a:p>
            <a:r>
              <a:rPr lang="ko-KR" altLang="en-US" sz="1100" dirty="0" smtClean="0"/>
              <a:t>분산처리</a:t>
            </a:r>
            <a:endParaRPr lang="ko-KR" altLang="en-US" sz="1100" dirty="0"/>
          </a:p>
          <a:p>
            <a:r>
              <a:rPr lang="ko-KR" altLang="en-US" sz="1100" dirty="0" smtClean="0"/>
              <a:t>분석능력</a:t>
            </a:r>
            <a:endParaRPr lang="ko-KR" altLang="en-US" sz="1100" dirty="0"/>
          </a:p>
          <a:p>
            <a:r>
              <a:rPr lang="ko-KR" altLang="en-US" sz="1100" dirty="0" smtClean="0"/>
              <a:t>문제해결능력</a:t>
            </a:r>
            <a:endParaRPr lang="en-US" altLang="ko-KR" sz="1100" dirty="0" smtClean="0"/>
          </a:p>
          <a:p>
            <a:r>
              <a:rPr lang="ko-KR" altLang="en-US" sz="1100" dirty="0" smtClean="0"/>
              <a:t>등등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2885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>
            <a:off x="351747" y="170333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Oracle Database</a:t>
            </a:r>
          </a:p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(ADO)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545917" y="3215700"/>
            <a:ext cx="481957" cy="419223"/>
            <a:chOff x="4692746" y="3958042"/>
            <a:chExt cx="1033266" cy="898771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/>
          <p:cNvSpPr/>
          <p:nvPr/>
        </p:nvSpPr>
        <p:spPr>
          <a:xfrm>
            <a:off x="1977795" y="170333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OPENGL</a:t>
            </a:r>
          </a:p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(GLEW)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720276" y="2409552"/>
            <a:ext cx="2034253" cy="2034253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방송 그래픽 프로그램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lvl="1" algn="l" rtl="0" latinLnBrk="1">
              <a:spcBef>
                <a:spcPct val="0"/>
              </a:spcBef>
            </a:pPr>
            <a:r>
              <a:rPr lang="ko-KR" altLang="en-US" sz="4000" b="1" spc="-150" dirty="0" smtClean="0">
                <a:solidFill>
                  <a:srgbClr val="1D314E"/>
                </a:solidFill>
              </a:rPr>
              <a:t>프로그래밍 예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29" y="5328119"/>
            <a:ext cx="2642400" cy="1506546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396645" y="305002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TCP Network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96645" y="4262570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Windows API/MFC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006370" y="3053836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C++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015895" y="4262570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ETC…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836" y="4504670"/>
            <a:ext cx="2834379" cy="1550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6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259796" y="1631109"/>
            <a:ext cx="2035729" cy="8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실행파일 생성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7700" y="1952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나눔고딕" pitchFamily="50" charset="-127"/>
                <a:ea typeface="나눔고딕" pitchFamily="50" charset="-127"/>
              </a:rPr>
              <a:t>소스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15453" y="1952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링크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23500" y="1952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나눔고딕" pitchFamily="50" charset="-127"/>
                <a:ea typeface="나눔고딕" pitchFamily="50" charset="-127"/>
              </a:rPr>
              <a:t>컴파일</a:t>
            </a:r>
            <a:endParaRPr lang="en-US" altLang="ko-KR" sz="1400" b="1" spc="-5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b="1" spc="-50" dirty="0" err="1" smtClean="0">
                <a:latin typeface="나눔고딕" pitchFamily="50" charset="-127"/>
                <a:ea typeface="나눔고딕" pitchFamily="50" charset="-127"/>
              </a:rPr>
              <a:t>전처리포함</a:t>
            </a:r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00416" y="1952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실행파일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ctr"/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(PE FILE)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프로그램이 실행되는 원리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171700" y="2464001"/>
            <a:ext cx="481957" cy="419223"/>
            <a:chOff x="4692746" y="3958042"/>
            <a:chExt cx="1033266" cy="898771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292293" y="2465368"/>
            <a:ext cx="481957" cy="419223"/>
            <a:chOff x="4692746" y="3958042"/>
            <a:chExt cx="1033266" cy="898771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6323385" y="2481132"/>
            <a:ext cx="481957" cy="419223"/>
            <a:chOff x="4692746" y="3958042"/>
            <a:chExt cx="1033266" cy="898771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내용 개체 틀 2"/>
          <p:cNvSpPr txBox="1">
            <a:spLocks/>
          </p:cNvSpPr>
          <p:nvPr/>
        </p:nvSpPr>
        <p:spPr>
          <a:xfrm>
            <a:off x="263455" y="3917109"/>
            <a:ext cx="2035729" cy="8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실행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51359" y="4238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나눔고딕" pitchFamily="50" charset="-127"/>
                <a:ea typeface="나눔고딕" pitchFamily="50" charset="-127"/>
              </a:rPr>
              <a:t>실행파일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819112" y="4238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프로세스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27159" y="4238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err="1" smtClean="0">
                <a:latin typeface="나눔고딕" pitchFamily="50" charset="-127"/>
                <a:ea typeface="나눔고딕" pitchFamily="50" charset="-127"/>
              </a:rPr>
              <a:t>로더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04075" y="4238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실행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175359" y="4750001"/>
            <a:ext cx="481957" cy="419223"/>
            <a:chOff x="4692746" y="3958042"/>
            <a:chExt cx="1033266" cy="898771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4295952" y="4751368"/>
            <a:ext cx="481957" cy="419223"/>
            <a:chOff x="4692746" y="3958042"/>
            <a:chExt cx="1033266" cy="898771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6327044" y="4767132"/>
            <a:ext cx="481957" cy="419223"/>
            <a:chOff x="4692746" y="3958042"/>
            <a:chExt cx="1033266" cy="898771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62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259796" y="1631109"/>
            <a:ext cx="2035729" cy="8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메모리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4012" y="4438651"/>
            <a:ext cx="1467296" cy="92392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Data segment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4012" y="2266950"/>
            <a:ext cx="1467296" cy="838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Stack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4012" y="5372100"/>
            <a:ext cx="1467296" cy="9334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Code segment </a:t>
            </a:r>
          </a:p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(Text segment)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4012" y="3486151"/>
            <a:ext cx="1467296" cy="9525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Heap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프로그램이 실행되는 원리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544012" y="2890837"/>
            <a:ext cx="571500" cy="42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6" name="위쪽 화살표 55"/>
          <p:cNvSpPr/>
          <p:nvPr/>
        </p:nvSpPr>
        <p:spPr>
          <a:xfrm>
            <a:off x="1439808" y="3262313"/>
            <a:ext cx="571500" cy="4286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281803" y="5639484"/>
            <a:ext cx="6475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실제 소스코드의 이미지가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기계어 코드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메모리에 </a:t>
            </a:r>
            <a:r>
              <a:rPr lang="ko-KR" altLang="en-US" sz="1200" dirty="0" err="1"/>
              <a:t>로드되었을때</a:t>
            </a:r>
            <a:r>
              <a:rPr lang="ko-KR" altLang="en-US" sz="1200" dirty="0"/>
              <a:t> 해당되는 영역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2281803" y="4705172"/>
            <a:ext cx="6475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전역 변수와 정적</a:t>
            </a:r>
            <a:r>
              <a:rPr lang="en-US" altLang="ko-KR" sz="1200" dirty="0"/>
              <a:t>(static) </a:t>
            </a:r>
            <a:r>
              <a:rPr lang="ko-KR" altLang="en-US" sz="1200" dirty="0"/>
              <a:t>변수가 할당된 곳</a:t>
            </a:r>
            <a:r>
              <a:rPr lang="en-US" altLang="ko-KR" sz="1200" dirty="0"/>
              <a:t>. </a:t>
            </a:r>
            <a:r>
              <a:rPr lang="ko-KR" altLang="en-US" sz="1200" dirty="0"/>
              <a:t>프로그램 시작과 동시에 할당되고</a:t>
            </a:r>
            <a:r>
              <a:rPr lang="en-US" altLang="ko-KR" sz="1200" dirty="0"/>
              <a:t>, </a:t>
            </a:r>
            <a:r>
              <a:rPr lang="ko-KR" altLang="en-US" sz="1200" dirty="0"/>
              <a:t>프로그램이 종료되어야만 메모리에서 소멸된다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95525" y="3733801"/>
            <a:ext cx="6461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프로그램 </a:t>
            </a:r>
            <a:r>
              <a:rPr lang="ko-KR" altLang="en-US" sz="1200" dirty="0" err="1"/>
              <a:t>실행중</a:t>
            </a:r>
            <a:r>
              <a:rPr lang="ko-KR" altLang="en-US" sz="1200" dirty="0"/>
              <a:t> 동적으로 메모리가 </a:t>
            </a:r>
            <a:r>
              <a:rPr lang="ko-KR" altLang="en-US" sz="1200" dirty="0" err="1"/>
              <a:t>할당되는곳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/>
              <a:t>프로그래머가 할당 및 해제를 해 줘야 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309247" y="2386310"/>
            <a:ext cx="6375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지역변수와 매개 변수가 저장된 곳</a:t>
            </a:r>
            <a:r>
              <a:rPr lang="en-US" altLang="ko-KR" sz="1200" dirty="0"/>
              <a:t>. </a:t>
            </a:r>
            <a:r>
              <a:rPr lang="ko-KR" altLang="en-US" sz="1200" dirty="0"/>
              <a:t>이 영역에 할당된 변수는 함수 호출이 완료되면 사라진다는 특징을 지닌다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컴파일 타임 크기 결정</a:t>
            </a:r>
          </a:p>
        </p:txBody>
      </p:sp>
    </p:spTree>
    <p:extLst>
      <p:ext uri="{BB962C8B-B14F-4D97-AF65-F5344CB8AC3E}">
        <p14:creationId xmlns:p14="http://schemas.microsoft.com/office/powerpoint/2010/main" val="37988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프로그램이 실행되는 원리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259796" y="1631109"/>
            <a:ext cx="2035729" cy="8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레지스터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6832" y="4438651"/>
            <a:ext cx="1467296" cy="92392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Data segment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6832" y="2266950"/>
            <a:ext cx="1467296" cy="838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Stack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6832" y="5372100"/>
            <a:ext cx="1467296" cy="9334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Code segment </a:t>
            </a:r>
          </a:p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(Text segment)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6832" y="3486151"/>
            <a:ext cx="1467296" cy="9525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Heap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프로그램이 실행되는 원리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246832" y="2890837"/>
            <a:ext cx="571500" cy="42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6" name="위쪽 화살표 55"/>
          <p:cNvSpPr/>
          <p:nvPr/>
        </p:nvSpPr>
        <p:spPr>
          <a:xfrm>
            <a:off x="1142628" y="3262313"/>
            <a:ext cx="571500" cy="4286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1998345" y="2240708"/>
            <a:ext cx="2035729" cy="445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Stack Pointer</a:t>
            </a:r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1998343" y="6075688"/>
            <a:ext cx="2035729" cy="445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Instruction Pointer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09473" y="1347537"/>
            <a:ext cx="5252113" cy="52137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function(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a, 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b);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6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gc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;</a:t>
            </a:r>
            <a:endParaRPr lang="ko-KR" altLang="en-US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main()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{	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* p = new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Static 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sc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;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c;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c = function(1, 2);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ko-KR" altLang="en-US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endParaRPr lang="ko-KR" altLang="en-US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function(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a, 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b)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a = 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a+b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;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return a;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70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프로그램이 실행되는 원리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프로그램이 실행되는 원리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29069" y="1303770"/>
            <a:ext cx="4389201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/>
              <a:t>_TEXT	SEGMENT</a:t>
            </a:r>
          </a:p>
          <a:p>
            <a:r>
              <a:rPr lang="en-US" altLang="ko-KR" sz="700" dirty="0"/>
              <a:t>_a$ = 8							; size = 4</a:t>
            </a:r>
          </a:p>
          <a:p>
            <a:r>
              <a:rPr lang="en-US" altLang="ko-KR" sz="700" dirty="0"/>
              <a:t>_b$ = 12						; size = 4</a:t>
            </a:r>
          </a:p>
          <a:p>
            <a:r>
              <a:rPr lang="en-US" altLang="ko-KR" sz="700" dirty="0"/>
              <a:t>?function@@YAHHH@Z PROC					; function, COMDAT</a:t>
            </a:r>
          </a:p>
          <a:p>
            <a:endParaRPr lang="en-US" altLang="ko-KR" sz="700" dirty="0"/>
          </a:p>
          <a:p>
            <a:r>
              <a:rPr lang="en-US" altLang="ko-KR" sz="700" dirty="0"/>
              <a:t>; 16   : {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00000	55		 push	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00001	8b </a:t>
            </a:r>
            <a:r>
              <a:rPr lang="en-US" altLang="ko-KR" sz="700" dirty="0" err="1"/>
              <a:t>ec</a:t>
            </a:r>
            <a:r>
              <a:rPr lang="en-US" altLang="ko-KR" sz="700" dirty="0"/>
              <a:t>	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ebp</a:t>
            </a:r>
            <a:r>
              <a:rPr lang="en-US" altLang="ko-KR" sz="700" dirty="0"/>
              <a:t>, </a:t>
            </a:r>
            <a:r>
              <a:rPr lang="en-US" altLang="ko-KR" sz="700" dirty="0" err="1"/>
              <a:t>esp</a:t>
            </a:r>
            <a:endParaRPr lang="en-US" altLang="ko-KR" sz="700" dirty="0"/>
          </a:p>
          <a:p>
            <a:r>
              <a:rPr lang="en-US" altLang="ko-KR" sz="700" dirty="0"/>
              <a:t>  00003	81 </a:t>
            </a:r>
            <a:r>
              <a:rPr lang="en-US" altLang="ko-KR" sz="700" dirty="0" err="1"/>
              <a:t>ec</a:t>
            </a:r>
            <a:r>
              <a:rPr lang="en-US" altLang="ko-KR" sz="700" dirty="0"/>
              <a:t> c0 00 00</a:t>
            </a:r>
          </a:p>
          <a:p>
            <a:r>
              <a:rPr lang="en-US" altLang="ko-KR" sz="700" dirty="0"/>
              <a:t>	00		 sub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192		; 000000c0H</a:t>
            </a:r>
          </a:p>
          <a:p>
            <a:r>
              <a:rPr lang="en-US" altLang="ko-KR" sz="700" dirty="0"/>
              <a:t>  00009	53		 push	 </a:t>
            </a:r>
            <a:r>
              <a:rPr lang="en-US" altLang="ko-KR" sz="700" dirty="0" err="1"/>
              <a:t>ebx</a:t>
            </a:r>
            <a:endParaRPr lang="en-US" altLang="ko-KR" sz="700" dirty="0"/>
          </a:p>
          <a:p>
            <a:r>
              <a:rPr lang="en-US" altLang="ko-KR" sz="700" dirty="0"/>
              <a:t>  0000a	56		 push	 </a:t>
            </a:r>
            <a:r>
              <a:rPr lang="en-US" altLang="ko-KR" sz="700" dirty="0" err="1"/>
              <a:t>esi</a:t>
            </a:r>
            <a:endParaRPr lang="en-US" altLang="ko-KR" sz="700" dirty="0"/>
          </a:p>
          <a:p>
            <a:r>
              <a:rPr lang="en-US" altLang="ko-KR" sz="700" dirty="0"/>
              <a:t>  0000b	57		 push	 </a:t>
            </a:r>
            <a:r>
              <a:rPr lang="en-US" altLang="ko-KR" sz="700" dirty="0" err="1"/>
              <a:t>edi</a:t>
            </a:r>
            <a:endParaRPr lang="en-US" altLang="ko-KR" sz="700" dirty="0"/>
          </a:p>
          <a:p>
            <a:r>
              <a:rPr lang="en-US" altLang="ko-KR" sz="700" dirty="0"/>
              <a:t>  0000c	8d </a:t>
            </a:r>
            <a:r>
              <a:rPr lang="en-US" altLang="ko-KR" sz="700" dirty="0" err="1"/>
              <a:t>bd</a:t>
            </a:r>
            <a:r>
              <a:rPr lang="en-US" altLang="ko-KR" sz="700" dirty="0"/>
              <a:t> 40 </a:t>
            </a:r>
            <a:r>
              <a:rPr lang="en-US" altLang="ko-KR" sz="700" dirty="0" err="1"/>
              <a:t>ff</a:t>
            </a:r>
            <a:r>
              <a:rPr lang="en-US" altLang="ko-KR" sz="700" dirty="0"/>
              <a:t> </a:t>
            </a:r>
            <a:r>
              <a:rPr lang="en-US" altLang="ko-KR" sz="700" dirty="0" err="1"/>
              <a:t>ff</a:t>
            </a:r>
            <a:endParaRPr lang="en-US" altLang="ko-KR" sz="700" dirty="0"/>
          </a:p>
          <a:p>
            <a:r>
              <a:rPr lang="en-US" altLang="ko-KR" sz="700" dirty="0"/>
              <a:t>	</a:t>
            </a:r>
            <a:r>
              <a:rPr lang="en-US" altLang="ko-KR" sz="700" dirty="0" err="1"/>
              <a:t>ff</a:t>
            </a:r>
            <a:r>
              <a:rPr lang="en-US" altLang="ko-KR" sz="700" dirty="0"/>
              <a:t>		 lea	 </a:t>
            </a:r>
            <a:r>
              <a:rPr lang="en-US" altLang="ko-KR" sz="700" dirty="0" err="1"/>
              <a:t>edi</a:t>
            </a:r>
            <a:r>
              <a:rPr lang="en-US" altLang="ko-KR" sz="700" dirty="0"/>
              <a:t>, DWORD PTR [ebp-192]</a:t>
            </a:r>
          </a:p>
          <a:p>
            <a:r>
              <a:rPr lang="en-US" altLang="ko-KR" sz="700" dirty="0"/>
              <a:t>  00012	b9 30 00 00 00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ecx</a:t>
            </a:r>
            <a:r>
              <a:rPr lang="en-US" altLang="ko-KR" sz="700" dirty="0"/>
              <a:t>, 48			; 00000030H</a:t>
            </a:r>
          </a:p>
          <a:p>
            <a:r>
              <a:rPr lang="en-US" altLang="ko-KR" sz="700" dirty="0"/>
              <a:t>  00017	b8 cc </a:t>
            </a:r>
            <a:r>
              <a:rPr lang="en-US" altLang="ko-KR" sz="700" dirty="0" err="1"/>
              <a:t>cc</a:t>
            </a:r>
            <a:r>
              <a:rPr lang="en-US" altLang="ko-KR" sz="700" dirty="0"/>
              <a:t> </a:t>
            </a:r>
            <a:r>
              <a:rPr lang="en-US" altLang="ko-KR" sz="700" dirty="0" err="1"/>
              <a:t>cc</a:t>
            </a:r>
            <a:r>
              <a:rPr lang="en-US" altLang="ko-KR" sz="700" dirty="0"/>
              <a:t> </a:t>
            </a:r>
            <a:r>
              <a:rPr lang="en-US" altLang="ko-KR" sz="700" dirty="0" err="1"/>
              <a:t>cc</a:t>
            </a:r>
            <a:r>
              <a:rPr lang="en-US" altLang="ko-KR" sz="700" dirty="0"/>
              <a:t>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-858993460		; </a:t>
            </a:r>
            <a:r>
              <a:rPr lang="en-US" altLang="ko-KR" sz="700" dirty="0" err="1"/>
              <a:t>ccccccccH</a:t>
            </a:r>
            <a:endParaRPr lang="en-US" altLang="ko-KR" sz="700" dirty="0"/>
          </a:p>
          <a:p>
            <a:r>
              <a:rPr lang="en-US" altLang="ko-KR" sz="700" dirty="0"/>
              <a:t>  0001c	f3 </a:t>
            </a:r>
            <a:r>
              <a:rPr lang="en-US" altLang="ko-KR" sz="700" dirty="0" err="1"/>
              <a:t>ab</a:t>
            </a:r>
            <a:r>
              <a:rPr lang="en-US" altLang="ko-KR" sz="700" dirty="0"/>
              <a:t>		 rep </a:t>
            </a:r>
            <a:r>
              <a:rPr lang="en-US" altLang="ko-KR" sz="700" dirty="0" err="1"/>
              <a:t>stosd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; 17   : 	a = </a:t>
            </a:r>
            <a:r>
              <a:rPr lang="en-US" altLang="ko-KR" sz="700" dirty="0" err="1"/>
              <a:t>a+b</a:t>
            </a:r>
            <a:r>
              <a:rPr lang="en-US" altLang="ko-KR" sz="700" dirty="0"/>
              <a:t>; 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0001e	8b 45 08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DWORD PTR _a$[</a:t>
            </a:r>
            <a:r>
              <a:rPr lang="en-US" altLang="ko-KR" sz="700" dirty="0" err="1"/>
              <a:t>ebp</a:t>
            </a:r>
            <a:r>
              <a:rPr lang="en-US" altLang="ko-KR" sz="700" dirty="0"/>
              <a:t>]</a:t>
            </a:r>
          </a:p>
          <a:p>
            <a:r>
              <a:rPr lang="en-US" altLang="ko-KR" sz="700" dirty="0"/>
              <a:t>  00021	03 45 0c	 add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DWORD PTR _b$[</a:t>
            </a:r>
            <a:r>
              <a:rPr lang="en-US" altLang="ko-KR" sz="700" dirty="0" err="1"/>
              <a:t>ebp</a:t>
            </a:r>
            <a:r>
              <a:rPr lang="en-US" altLang="ko-KR" sz="700" dirty="0"/>
              <a:t>]</a:t>
            </a:r>
          </a:p>
          <a:p>
            <a:r>
              <a:rPr lang="en-US" altLang="ko-KR" sz="700" dirty="0"/>
              <a:t>  00024	89 45 08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DWORD PTR _a$[</a:t>
            </a:r>
            <a:r>
              <a:rPr lang="en-US" altLang="ko-KR" sz="700" dirty="0" err="1"/>
              <a:t>ebp</a:t>
            </a:r>
            <a:r>
              <a:rPr lang="en-US" altLang="ko-KR" sz="700" dirty="0"/>
              <a:t>], </a:t>
            </a:r>
            <a:r>
              <a:rPr lang="en-US" altLang="ko-KR" sz="700" dirty="0" err="1"/>
              <a:t>eax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; 18   : 	return a;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00027	8b 45 08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DWORD PTR _a$[</a:t>
            </a:r>
            <a:r>
              <a:rPr lang="en-US" altLang="ko-KR" sz="700" dirty="0" err="1"/>
              <a:t>ebp</a:t>
            </a:r>
            <a:r>
              <a:rPr lang="en-US" altLang="ko-KR" sz="700" dirty="0"/>
              <a:t>]</a:t>
            </a:r>
          </a:p>
          <a:p>
            <a:endParaRPr lang="en-US" altLang="ko-KR" sz="700" dirty="0"/>
          </a:p>
          <a:p>
            <a:r>
              <a:rPr lang="en-US" altLang="ko-KR" sz="700" dirty="0"/>
              <a:t>; 19   :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0002a	5f		 pop	 </a:t>
            </a:r>
            <a:r>
              <a:rPr lang="en-US" altLang="ko-KR" sz="700" dirty="0" err="1"/>
              <a:t>edi</a:t>
            </a:r>
            <a:endParaRPr lang="en-US" altLang="ko-KR" sz="700" dirty="0"/>
          </a:p>
          <a:p>
            <a:r>
              <a:rPr lang="en-US" altLang="ko-KR" sz="700" dirty="0"/>
              <a:t>  0002b	5e		 pop	 </a:t>
            </a:r>
            <a:r>
              <a:rPr lang="en-US" altLang="ko-KR" sz="700" dirty="0" err="1"/>
              <a:t>esi</a:t>
            </a:r>
            <a:endParaRPr lang="en-US" altLang="ko-KR" sz="700" dirty="0"/>
          </a:p>
          <a:p>
            <a:r>
              <a:rPr lang="en-US" altLang="ko-KR" sz="700" dirty="0"/>
              <a:t>  0002c	5b		 pop	 </a:t>
            </a:r>
            <a:r>
              <a:rPr lang="en-US" altLang="ko-KR" sz="700" dirty="0" err="1"/>
              <a:t>ebx</a:t>
            </a:r>
            <a:endParaRPr lang="en-US" altLang="ko-KR" sz="700" dirty="0"/>
          </a:p>
          <a:p>
            <a:r>
              <a:rPr lang="en-US" altLang="ko-KR" sz="700" dirty="0"/>
              <a:t>  0002d	8b e5	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0002f	5d		 pop	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00030	c3		 ret	 0</a:t>
            </a:r>
          </a:p>
          <a:p>
            <a:r>
              <a:rPr lang="en-US" altLang="ko-KR" sz="700" dirty="0"/>
              <a:t>?function@@YAHHH@Z ENDP					; function</a:t>
            </a:r>
          </a:p>
          <a:p>
            <a:r>
              <a:rPr lang="en-US" altLang="ko-KR" sz="700" dirty="0"/>
              <a:t>_TEXT	ENDS</a:t>
            </a:r>
            <a:endParaRPr lang="ko-KR" altLang="en-US" sz="700" dirty="0"/>
          </a:p>
        </p:txBody>
      </p:sp>
      <p:sp>
        <p:nvSpPr>
          <p:cNvPr id="16" name="직사각형 15"/>
          <p:cNvSpPr/>
          <p:nvPr/>
        </p:nvSpPr>
        <p:spPr>
          <a:xfrm>
            <a:off x="114219" y="1303770"/>
            <a:ext cx="4389201" cy="569386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/>
              <a:t>_TEXT	SEGMENT</a:t>
            </a:r>
          </a:p>
          <a:p>
            <a:r>
              <a:rPr lang="en-US" altLang="ko-KR" sz="700" dirty="0"/>
              <a:t>_c$ = -8						; size = 4</a:t>
            </a:r>
          </a:p>
          <a:p>
            <a:r>
              <a:rPr lang="en-US" altLang="ko-KR" sz="700" dirty="0"/>
              <a:t>_main	PROC						; COMDAT</a:t>
            </a:r>
          </a:p>
          <a:p>
            <a:endParaRPr lang="en-US" altLang="ko-KR" sz="700" dirty="0"/>
          </a:p>
          <a:p>
            <a:r>
              <a:rPr lang="en-US" altLang="ko-KR" sz="700" dirty="0"/>
              <a:t>; 9    : {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00000	55		 push	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00001	8b </a:t>
            </a:r>
            <a:r>
              <a:rPr lang="en-US" altLang="ko-KR" sz="700" dirty="0" err="1"/>
              <a:t>ec</a:t>
            </a:r>
            <a:r>
              <a:rPr lang="en-US" altLang="ko-KR" sz="700" dirty="0"/>
              <a:t>	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ebp</a:t>
            </a:r>
            <a:r>
              <a:rPr lang="en-US" altLang="ko-KR" sz="700" dirty="0"/>
              <a:t>, </a:t>
            </a:r>
            <a:r>
              <a:rPr lang="en-US" altLang="ko-KR" sz="700" dirty="0" err="1"/>
              <a:t>esp</a:t>
            </a:r>
            <a:endParaRPr lang="en-US" altLang="ko-KR" sz="700" dirty="0"/>
          </a:p>
          <a:p>
            <a:r>
              <a:rPr lang="en-US" altLang="ko-KR" sz="700" dirty="0"/>
              <a:t>  00003	81 </a:t>
            </a:r>
            <a:r>
              <a:rPr lang="en-US" altLang="ko-KR" sz="700" dirty="0" err="1"/>
              <a:t>ec</a:t>
            </a:r>
            <a:r>
              <a:rPr lang="en-US" altLang="ko-KR" sz="700" dirty="0"/>
              <a:t> cc 00 00</a:t>
            </a:r>
          </a:p>
          <a:p>
            <a:r>
              <a:rPr lang="en-US" altLang="ko-KR" sz="700" dirty="0"/>
              <a:t>	00		 sub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204		; 000000ccH</a:t>
            </a:r>
          </a:p>
          <a:p>
            <a:r>
              <a:rPr lang="en-US" altLang="ko-KR" sz="700" dirty="0"/>
              <a:t>  00009	53		 push	 </a:t>
            </a:r>
            <a:r>
              <a:rPr lang="en-US" altLang="ko-KR" sz="700" dirty="0" err="1"/>
              <a:t>ebx</a:t>
            </a:r>
            <a:endParaRPr lang="en-US" altLang="ko-KR" sz="700" dirty="0"/>
          </a:p>
          <a:p>
            <a:r>
              <a:rPr lang="en-US" altLang="ko-KR" sz="700" dirty="0"/>
              <a:t>  0000a	56		 push	 </a:t>
            </a:r>
            <a:r>
              <a:rPr lang="en-US" altLang="ko-KR" sz="700" dirty="0" err="1"/>
              <a:t>esi</a:t>
            </a:r>
            <a:endParaRPr lang="en-US" altLang="ko-KR" sz="700" dirty="0"/>
          </a:p>
          <a:p>
            <a:r>
              <a:rPr lang="en-US" altLang="ko-KR" sz="700" dirty="0"/>
              <a:t>  0000b	57		 push	 </a:t>
            </a:r>
            <a:r>
              <a:rPr lang="en-US" altLang="ko-KR" sz="700" dirty="0" err="1"/>
              <a:t>edi</a:t>
            </a:r>
            <a:endParaRPr lang="en-US" altLang="ko-KR" sz="700" dirty="0"/>
          </a:p>
          <a:p>
            <a:r>
              <a:rPr lang="en-US" altLang="ko-KR" sz="700" dirty="0"/>
              <a:t>  0000c	8d </a:t>
            </a:r>
            <a:r>
              <a:rPr lang="en-US" altLang="ko-KR" sz="700" dirty="0" err="1"/>
              <a:t>bd</a:t>
            </a:r>
            <a:r>
              <a:rPr lang="en-US" altLang="ko-KR" sz="700" dirty="0"/>
              <a:t> 34 </a:t>
            </a:r>
            <a:r>
              <a:rPr lang="en-US" altLang="ko-KR" sz="700" dirty="0" err="1"/>
              <a:t>ff</a:t>
            </a:r>
            <a:r>
              <a:rPr lang="en-US" altLang="ko-KR" sz="700" dirty="0"/>
              <a:t> </a:t>
            </a:r>
            <a:r>
              <a:rPr lang="en-US" altLang="ko-KR" sz="700" dirty="0" err="1"/>
              <a:t>ff</a:t>
            </a:r>
            <a:endParaRPr lang="en-US" altLang="ko-KR" sz="700" dirty="0"/>
          </a:p>
          <a:p>
            <a:r>
              <a:rPr lang="en-US" altLang="ko-KR" sz="700" dirty="0"/>
              <a:t>	</a:t>
            </a:r>
            <a:r>
              <a:rPr lang="en-US" altLang="ko-KR" sz="700" dirty="0" err="1"/>
              <a:t>ff</a:t>
            </a:r>
            <a:r>
              <a:rPr lang="en-US" altLang="ko-KR" sz="700" dirty="0"/>
              <a:t>		 lea	 </a:t>
            </a:r>
            <a:r>
              <a:rPr lang="en-US" altLang="ko-KR" sz="700" dirty="0" err="1"/>
              <a:t>edi</a:t>
            </a:r>
            <a:r>
              <a:rPr lang="en-US" altLang="ko-KR" sz="700" dirty="0"/>
              <a:t>, DWORD PTR [ebp-204]</a:t>
            </a:r>
          </a:p>
          <a:p>
            <a:r>
              <a:rPr lang="en-US" altLang="ko-KR" sz="700" dirty="0"/>
              <a:t>  00012	b9 33 00 00 00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ecx</a:t>
            </a:r>
            <a:r>
              <a:rPr lang="en-US" altLang="ko-KR" sz="700" dirty="0"/>
              <a:t>, 51			; 00000033H</a:t>
            </a:r>
          </a:p>
          <a:p>
            <a:r>
              <a:rPr lang="en-US" altLang="ko-KR" sz="700" dirty="0"/>
              <a:t>  00017	b8 cc </a:t>
            </a:r>
            <a:r>
              <a:rPr lang="en-US" altLang="ko-KR" sz="700" dirty="0" err="1"/>
              <a:t>cc</a:t>
            </a:r>
            <a:r>
              <a:rPr lang="en-US" altLang="ko-KR" sz="700" dirty="0"/>
              <a:t> </a:t>
            </a:r>
            <a:r>
              <a:rPr lang="en-US" altLang="ko-KR" sz="700" dirty="0" err="1"/>
              <a:t>cc</a:t>
            </a:r>
            <a:r>
              <a:rPr lang="en-US" altLang="ko-KR" sz="700" dirty="0"/>
              <a:t> </a:t>
            </a:r>
            <a:r>
              <a:rPr lang="en-US" altLang="ko-KR" sz="700" dirty="0" err="1"/>
              <a:t>cc</a:t>
            </a:r>
            <a:r>
              <a:rPr lang="en-US" altLang="ko-KR" sz="700" dirty="0"/>
              <a:t>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-858993460		; </a:t>
            </a:r>
            <a:r>
              <a:rPr lang="en-US" altLang="ko-KR" sz="700" dirty="0" err="1"/>
              <a:t>ccccccccH</a:t>
            </a:r>
            <a:endParaRPr lang="en-US" altLang="ko-KR" sz="700" dirty="0"/>
          </a:p>
          <a:p>
            <a:r>
              <a:rPr lang="en-US" altLang="ko-KR" sz="700" dirty="0"/>
              <a:t>  0001c	f3 </a:t>
            </a:r>
            <a:r>
              <a:rPr lang="en-US" altLang="ko-KR" sz="700" dirty="0" err="1"/>
              <a:t>ab</a:t>
            </a:r>
            <a:r>
              <a:rPr lang="en-US" altLang="ko-KR" sz="700" dirty="0"/>
              <a:t>		 rep </a:t>
            </a:r>
            <a:r>
              <a:rPr lang="en-US" altLang="ko-KR" sz="700" dirty="0" err="1"/>
              <a:t>stosd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; 10   : 	</a:t>
            </a:r>
            <a:r>
              <a:rPr lang="en-US" altLang="ko-KR" sz="700" dirty="0" err="1"/>
              <a:t>int</a:t>
            </a:r>
            <a:r>
              <a:rPr lang="en-US" altLang="ko-KR" sz="700" dirty="0"/>
              <a:t> c;</a:t>
            </a:r>
          </a:p>
          <a:p>
            <a:r>
              <a:rPr lang="en-US" altLang="ko-KR" sz="700" dirty="0"/>
              <a:t>; 11   : 	c = function(1, 2);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0001e	6a 02		 push	 2</a:t>
            </a:r>
          </a:p>
          <a:p>
            <a:r>
              <a:rPr lang="en-US" altLang="ko-KR" sz="700" dirty="0"/>
              <a:t>  00020	6a 01		 push	 1</a:t>
            </a:r>
          </a:p>
          <a:p>
            <a:r>
              <a:rPr lang="en-US" altLang="ko-KR" sz="700" dirty="0"/>
              <a:t>  00022	e8 00 00 00 00	 call	 ?function@@YAHHH@Z	; function</a:t>
            </a:r>
          </a:p>
          <a:p>
            <a:r>
              <a:rPr lang="en-US" altLang="ko-KR" sz="700" dirty="0"/>
              <a:t>  00027	83 c4 08	 add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8</a:t>
            </a:r>
          </a:p>
          <a:p>
            <a:r>
              <a:rPr lang="en-US" altLang="ko-KR" sz="700" dirty="0"/>
              <a:t>  0002a	89 45 f8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DWORD PTR _c$[</a:t>
            </a:r>
            <a:r>
              <a:rPr lang="en-US" altLang="ko-KR" sz="700" dirty="0" err="1"/>
              <a:t>ebp</a:t>
            </a:r>
            <a:r>
              <a:rPr lang="en-US" altLang="ko-KR" sz="700" dirty="0"/>
              <a:t>], </a:t>
            </a:r>
            <a:r>
              <a:rPr lang="en-US" altLang="ko-KR" sz="700" dirty="0" err="1"/>
              <a:t>eax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; 12   :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0002d	33 c0		 </a:t>
            </a:r>
            <a:r>
              <a:rPr lang="en-US" altLang="ko-KR" sz="700" dirty="0" err="1"/>
              <a:t>xor</a:t>
            </a:r>
            <a:r>
              <a:rPr lang="en-US" altLang="ko-KR" sz="700" dirty="0"/>
              <a:t>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</a:t>
            </a:r>
            <a:r>
              <a:rPr lang="en-US" altLang="ko-KR" sz="700" dirty="0" err="1"/>
              <a:t>eax</a:t>
            </a:r>
            <a:endParaRPr lang="en-US" altLang="ko-KR" sz="700" dirty="0"/>
          </a:p>
          <a:p>
            <a:r>
              <a:rPr lang="en-US" altLang="ko-KR" sz="700" dirty="0"/>
              <a:t>  0002f	5f		 pop	 </a:t>
            </a:r>
            <a:r>
              <a:rPr lang="en-US" altLang="ko-KR" sz="700" dirty="0" err="1"/>
              <a:t>edi</a:t>
            </a:r>
            <a:endParaRPr lang="en-US" altLang="ko-KR" sz="700" dirty="0"/>
          </a:p>
          <a:p>
            <a:r>
              <a:rPr lang="en-US" altLang="ko-KR" sz="700" dirty="0"/>
              <a:t>  00030	5e		 pop	 </a:t>
            </a:r>
            <a:r>
              <a:rPr lang="en-US" altLang="ko-KR" sz="700" dirty="0" err="1"/>
              <a:t>esi</a:t>
            </a:r>
            <a:endParaRPr lang="en-US" altLang="ko-KR" sz="700" dirty="0"/>
          </a:p>
          <a:p>
            <a:r>
              <a:rPr lang="en-US" altLang="ko-KR" sz="700" dirty="0"/>
              <a:t>  00031	5b		 pop	 </a:t>
            </a:r>
            <a:r>
              <a:rPr lang="en-US" altLang="ko-KR" sz="700" dirty="0" err="1"/>
              <a:t>ebx</a:t>
            </a:r>
            <a:endParaRPr lang="en-US" altLang="ko-KR" sz="700" dirty="0"/>
          </a:p>
          <a:p>
            <a:r>
              <a:rPr lang="en-US" altLang="ko-KR" sz="700" dirty="0"/>
              <a:t>  00032	81 c4 cc 00 00</a:t>
            </a:r>
          </a:p>
          <a:p>
            <a:r>
              <a:rPr lang="en-US" altLang="ko-KR" sz="700" dirty="0"/>
              <a:t>	00		 add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204		; 000000ccH</a:t>
            </a:r>
          </a:p>
          <a:p>
            <a:r>
              <a:rPr lang="en-US" altLang="ko-KR" sz="700" dirty="0"/>
              <a:t>  00038	3b </a:t>
            </a:r>
            <a:r>
              <a:rPr lang="en-US" altLang="ko-KR" sz="700" dirty="0" err="1"/>
              <a:t>ec</a:t>
            </a:r>
            <a:r>
              <a:rPr lang="en-US" altLang="ko-KR" sz="700" dirty="0"/>
              <a:t>		 </a:t>
            </a:r>
            <a:r>
              <a:rPr lang="en-US" altLang="ko-KR" sz="700" dirty="0" err="1"/>
              <a:t>cmp</a:t>
            </a:r>
            <a:r>
              <a:rPr lang="en-US" altLang="ko-KR" sz="700" dirty="0"/>
              <a:t>	 </a:t>
            </a:r>
            <a:r>
              <a:rPr lang="en-US" altLang="ko-KR" sz="700" dirty="0" err="1"/>
              <a:t>ebp</a:t>
            </a:r>
            <a:r>
              <a:rPr lang="en-US" altLang="ko-KR" sz="700" dirty="0"/>
              <a:t>, </a:t>
            </a:r>
            <a:r>
              <a:rPr lang="en-US" altLang="ko-KR" sz="700" dirty="0" err="1"/>
              <a:t>esp</a:t>
            </a:r>
            <a:endParaRPr lang="en-US" altLang="ko-KR" sz="700" dirty="0"/>
          </a:p>
          <a:p>
            <a:r>
              <a:rPr lang="en-US" altLang="ko-KR" sz="700" dirty="0"/>
              <a:t>  0003a	e8 00 00 00 00	 call	 __</a:t>
            </a:r>
            <a:r>
              <a:rPr lang="en-US" altLang="ko-KR" sz="700" dirty="0" err="1"/>
              <a:t>RTC_CheckEsp</a:t>
            </a:r>
            <a:endParaRPr lang="en-US" altLang="ko-KR" sz="700" dirty="0"/>
          </a:p>
          <a:p>
            <a:r>
              <a:rPr lang="en-US" altLang="ko-KR" sz="700" dirty="0"/>
              <a:t>  0003f	8b e5	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00041	5d		 pop	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00042	c3		 ret	 0</a:t>
            </a:r>
          </a:p>
          <a:p>
            <a:r>
              <a:rPr lang="en-US" altLang="ko-KR" sz="700" dirty="0"/>
              <a:t>_main	ENDP</a:t>
            </a:r>
          </a:p>
          <a:p>
            <a:r>
              <a:rPr lang="en-US" altLang="ko-KR" sz="700" dirty="0"/>
              <a:t>; Function compile flags: /</a:t>
            </a:r>
            <a:r>
              <a:rPr lang="en-US" altLang="ko-KR" sz="700" dirty="0" err="1"/>
              <a:t>Odtp</a:t>
            </a:r>
            <a:r>
              <a:rPr lang="en-US" altLang="ko-KR" sz="700" dirty="0"/>
              <a:t> /</a:t>
            </a:r>
            <a:r>
              <a:rPr lang="en-US" altLang="ko-KR" sz="700" dirty="0" err="1"/>
              <a:t>RTCsu</a:t>
            </a:r>
            <a:r>
              <a:rPr lang="en-US" altLang="ko-KR" sz="700" dirty="0"/>
              <a:t> /ZI</a:t>
            </a:r>
          </a:p>
          <a:p>
            <a:r>
              <a:rPr lang="en-US" altLang="ko-KR" sz="700" dirty="0"/>
              <a:t>_TEXT	ENDS</a:t>
            </a:r>
            <a:endParaRPr lang="ko-KR" altLang="en-US" sz="7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4219" y="3935259"/>
            <a:ext cx="4389201" cy="11396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9726</TotalTime>
  <Words>1683</Words>
  <Application>Microsoft Office PowerPoint</Application>
  <PresentationFormat>화면 슬라이드 쇼(4:3)</PresentationFormat>
  <Paragraphs>559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나눔고딕</vt:lpstr>
      <vt:lpstr>돋움체</vt:lpstr>
      <vt:lpstr>맑은 고딕</vt:lpstr>
      <vt:lpstr>Wingdings</vt:lpstr>
      <vt:lpstr>Arial</vt:lpstr>
      <vt:lpstr>Office 테마</vt:lpstr>
      <vt:lpstr>   취업 코딩 면접 특강</vt:lpstr>
      <vt:lpstr>강의소개 #1</vt:lpstr>
      <vt:lpstr>강의소개 #2</vt:lpstr>
      <vt:lpstr>프로그래밍을 잘 하기 위해 공부해야 할 중요/기본 지식</vt:lpstr>
      <vt:lpstr>프로그래밍 예</vt:lpstr>
      <vt:lpstr>프로그램이 실행되는 원리</vt:lpstr>
      <vt:lpstr>프로그램이 실행되는 원리</vt:lpstr>
      <vt:lpstr>프로그램이 실행되는 원리</vt:lpstr>
      <vt:lpstr>프로그램이 실행되는 원리</vt:lpstr>
      <vt:lpstr>코딩면접 타입</vt:lpstr>
      <vt:lpstr>기술면접을 위한 팁</vt:lpstr>
      <vt:lpstr>그외</vt:lpstr>
      <vt:lpstr>코딩테스트</vt:lpstr>
      <vt:lpstr>기타 레퍼런스</vt:lpstr>
      <vt:lpstr>알고리즘 복잡도에 대해서</vt:lpstr>
      <vt:lpstr>알고리즘 복잡도에 대해서</vt:lpstr>
      <vt:lpstr>자료구조</vt:lpstr>
      <vt:lpstr>자료구조의 시간복잡도</vt:lpstr>
      <vt:lpstr>정렬과 탐색</vt:lpstr>
      <vt:lpstr>정렬의 시간복잡도</vt:lpstr>
      <vt:lpstr>기타</vt:lpstr>
      <vt:lpstr>사례탐구</vt:lpstr>
      <vt:lpstr>사례탐구</vt:lpstr>
      <vt:lpstr>과제 - 퀴즈#1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708</cp:revision>
  <cp:lastPrinted>2015-07-01T03:29:24Z</cp:lastPrinted>
  <dcterms:created xsi:type="dcterms:W3CDTF">2011-08-24T01:05:33Z</dcterms:created>
  <dcterms:modified xsi:type="dcterms:W3CDTF">2018-11-26T07:17:39Z</dcterms:modified>
</cp:coreProperties>
</file>