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7" r:id="rId2"/>
    <p:sldId id="282" r:id="rId3"/>
    <p:sldId id="331" r:id="rId4"/>
    <p:sldId id="395" r:id="rId5"/>
    <p:sldId id="396" r:id="rId6"/>
    <p:sldId id="397" r:id="rId7"/>
    <p:sldId id="394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71" r:id="rId38"/>
    <p:sldId id="368" r:id="rId39"/>
    <p:sldId id="369" r:id="rId40"/>
    <p:sldId id="370" r:id="rId41"/>
    <p:sldId id="278" r:id="rId42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8" autoAdjust="0"/>
    <p:restoredTop sz="93044" autoAdjust="0"/>
  </p:normalViewPr>
  <p:slideViewPr>
    <p:cSldViewPr snapToGrid="0">
      <p:cViewPr varScale="1">
        <p:scale>
          <a:sx n="108" d="100"/>
          <a:sy n="108" d="100"/>
        </p:scale>
        <p:origin x="78" y="30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struct</a:t>
            </a:r>
            <a:r>
              <a:rPr lang="en-US" altLang="ko-KR" baseline="0" dirty="0" smtClean="0"/>
              <a:t>ure </a:t>
            </a:r>
            <a:r>
              <a:rPr lang="ko-KR" altLang="en-US" baseline="0" dirty="0" smtClean="0"/>
              <a:t>는 데이터를 추상화 시켰다면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는 데이터와 동작까지 추상화 시켜서 객체화 시킨다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필요한 데이터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변수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함수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동작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을 모아서 독립시켜 생각할 수 있게 한다</a:t>
            </a:r>
            <a:r>
              <a:rPr lang="en-US" altLang="ko-KR" baseline="0" dirty="0" smtClean="0"/>
              <a:t>. 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58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8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에서의 구현의 다중상속은 가능하나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구현의 모호성이 생긴다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구현의 다중상속은 </a:t>
            </a:r>
            <a:r>
              <a:rPr lang="ko-KR" altLang="en-US" baseline="0" dirty="0" err="1" smtClean="0"/>
              <a:t>피하는것이</a:t>
            </a:r>
            <a:r>
              <a:rPr lang="ko-KR" altLang="en-US" baseline="0" dirty="0" smtClean="0"/>
              <a:t> 좋다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자바의 경우는 구현의 다중상속은 하지 못하게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대신 인터페이스 상속은 다중상속이 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8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콘테이너는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sequence, associative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카테고리로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요약된다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 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콘테이너는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vector, list,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associative 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콘테이너는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set,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map,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multimap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 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콘테이너를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상속받은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특수한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콘테이너들이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(stack, queue,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priority_queue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컨테이너중에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::vector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크기가 동적으로 변한다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06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2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65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97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5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3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22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92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73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89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21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02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68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46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0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7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9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8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1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1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97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17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76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72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302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7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6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VM </a:t>
            </a:r>
            <a:r>
              <a:rPr lang="ko-KR" altLang="en-US" dirty="0" smtClean="0"/>
              <a:t>에서 돌아가는 </a:t>
            </a:r>
            <a:r>
              <a:rPr lang="en-US" altLang="ko-KR" dirty="0" smtClean="0"/>
              <a:t>java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C# </a:t>
            </a:r>
          </a:p>
          <a:p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이나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스크립트 언어를 제외하고는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어떤 언어로 만들던지 결국 기계어로 만들어진다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사실 스크립트 언어들도 결국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이나 해석기는 기계어로 </a:t>
            </a:r>
            <a:r>
              <a:rPr lang="ko-KR" altLang="en-US" dirty="0" err="1" smtClean="0"/>
              <a:t>동작할수밖에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컴퓨터가 </a:t>
            </a:r>
            <a:r>
              <a:rPr lang="ko-KR" altLang="en-US" dirty="0" err="1" smtClean="0"/>
              <a:t>실행할수</a:t>
            </a:r>
            <a:r>
              <a:rPr lang="ko-KR" altLang="en-US" dirty="0" smtClean="0"/>
              <a:t> 있는 코드는 기계어밖에 없기 때문이다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결국 기계어코드는 앞에서 설명한대로 레지스터와 프로세서를 통해서 실행된다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사람들은 더 작성하기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유지보수하기 쉽게 만들고자 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결과 객체지향이 개념이 등장하게 되었다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객체지향 개념이 먼저 나오게 </a:t>
            </a:r>
            <a:r>
              <a:rPr lang="ko-KR" altLang="en-US" dirty="0" err="1" smtClean="0"/>
              <a:t>된것이</a:t>
            </a:r>
            <a:r>
              <a:rPr lang="ko-KR" altLang="en-US" dirty="0" smtClean="0"/>
              <a:t> 아니고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필요가 먼저라고 생각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기존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코드로 </a:t>
            </a:r>
            <a:r>
              <a:rPr lang="ko-KR" altLang="en-US" baseline="0" dirty="0" err="1" smtClean="0"/>
              <a:t>스트럭쳐와</a:t>
            </a:r>
            <a:r>
              <a:rPr lang="ko-KR" altLang="en-US" baseline="0" dirty="0" smtClean="0"/>
              <a:t> 함수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함수포인터로 더 작성하기 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이해하기 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유지보수 하기 쉬운 코드를 먼저 작성했다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그것을 문법화시켜서 더욱 편하게 작성할 수 있도록 했고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객체지향 언어가 주류가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있었다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책 표지가 이런 </a:t>
            </a:r>
            <a:r>
              <a:rPr lang="en-US" altLang="ko-KR" baseline="0" dirty="0" smtClean="0"/>
              <a:t>PIE </a:t>
            </a:r>
            <a:r>
              <a:rPr lang="ko-KR" altLang="en-US" baseline="0" dirty="0" smtClean="0"/>
              <a:t>그림이 있었는데</a:t>
            </a:r>
            <a:r>
              <a:rPr lang="en-US" altLang="ko-KR" baseline="0" dirty="0" smtClean="0"/>
              <a:t>.. </a:t>
            </a:r>
          </a:p>
          <a:p>
            <a:r>
              <a:rPr lang="ko-KR" altLang="en-US" baseline="0" dirty="0" smtClean="0"/>
              <a:t>읽을 당시엔 왜 있었는지 몰랐다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시간이 지나고 나서야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객체지향의 큰 특징을 나타내는 </a:t>
            </a:r>
            <a:r>
              <a:rPr lang="ko-KR" altLang="en-US" baseline="0" dirty="0" err="1" smtClean="0"/>
              <a:t>줄임말이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PIE </a:t>
            </a:r>
            <a:r>
              <a:rPr lang="ko-KR" altLang="en-US" baseline="0" dirty="0" smtClean="0"/>
              <a:t>여서 </a:t>
            </a:r>
            <a:r>
              <a:rPr lang="ko-KR" altLang="en-US" baseline="0" dirty="0" err="1" smtClean="0"/>
              <a:t>그랬다는것을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깨닭았다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디테일이</a:t>
            </a:r>
            <a:r>
              <a:rPr lang="en-US" altLang="ko-KR" dirty="0" smtClean="0"/>
              <a:t>…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r>
              <a:rPr lang="ko-KR" altLang="en-US" dirty="0" err="1" smtClean="0"/>
              <a:t>상속성</a:t>
            </a:r>
            <a:endParaRPr lang="en-US" altLang="ko-KR" dirty="0" smtClean="0"/>
          </a:p>
          <a:p>
            <a:r>
              <a:rPr lang="ko-KR" altLang="en-US" dirty="0" err="1" smtClean="0"/>
              <a:t>은닉성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0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취업 코딩 면접 특강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데이터 추상화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동작 추상화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=&gt; </a:t>
            </a:r>
            <a:r>
              <a:rPr lang="ko-KR" altLang="en-US" dirty="0" smtClean="0"/>
              <a:t>객체화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75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은닉성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원하지 않는 부분은 외부에 숨길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Public, private, protected</a:t>
            </a:r>
          </a:p>
          <a:p>
            <a:r>
              <a:rPr lang="ko-KR" altLang="en-US" dirty="0" smtClean="0"/>
              <a:t>외부에 영향을 주는 부분과 그렇지 않은 부분이 분리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상속성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상속받아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코드재활용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부분만 재정의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</a:t>
            </a:r>
            <a:endParaRPr lang="en-US" altLang="ko-KR" dirty="0"/>
          </a:p>
          <a:p>
            <a:pPr lvl="1"/>
            <a:r>
              <a:rPr lang="ko-KR" altLang="en-US" dirty="0" smtClean="0"/>
              <a:t>구현상속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다중상속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구현의 다중상속은 </a:t>
            </a:r>
            <a:r>
              <a:rPr lang="ko-KR" altLang="en-US" dirty="0" err="1" smtClean="0"/>
              <a:t>지양해야함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다형성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같아보이지만</a:t>
            </a:r>
            <a:r>
              <a:rPr lang="ko-KR" altLang="en-US" dirty="0" smtClean="0"/>
              <a:t> 실제로는 다른 성격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  : </a:t>
            </a:r>
          </a:p>
          <a:p>
            <a:pPr lvl="2"/>
            <a:r>
              <a:rPr lang="en-US" altLang="ko-KR" dirty="0" smtClean="0"/>
              <a:t>Virtual : </a:t>
            </a:r>
            <a:r>
              <a:rPr lang="ko-KR" altLang="en-US" dirty="0" smtClean="0"/>
              <a:t>가상함수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순수가상함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상속관계에서 같은 이름의 함수지만 실제 객체의 함수가 호출됨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Overload : </a:t>
            </a:r>
          </a:p>
          <a:p>
            <a:pPr lvl="2"/>
            <a:r>
              <a:rPr lang="ko-KR" altLang="en-US" dirty="0" smtClean="0"/>
              <a:t>같은 이름의 함수지만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따라 맞는 함수가 호출됨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연산자를 함수처럼 재정의 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7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STL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Standard Template Library</a:t>
            </a:r>
          </a:p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Vector, list, map</a:t>
            </a:r>
          </a:p>
          <a:p>
            <a:pPr lvl="1"/>
            <a:r>
              <a:rPr lang="ko-KR" altLang="en-US" dirty="0" smtClean="0"/>
              <a:t>같은 타입의 객체를 저장하는 객체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Copy, Sort, find, merge…</a:t>
            </a:r>
          </a:p>
          <a:p>
            <a:r>
              <a:rPr lang="ko-KR" altLang="en-US" dirty="0" err="1" smtClean="0"/>
              <a:t>이터레이터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</a:t>
            </a:r>
          </a:p>
          <a:p>
            <a:pPr lvl="1"/>
            <a:r>
              <a:rPr lang="ko-KR" altLang="en-US" dirty="0" smtClean="0"/>
              <a:t>포인터를 관리하는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* ++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보이는 객체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7174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부작용을 없애기 위한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위해 노력하는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순수함수를 지향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부작용이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입력이 같으면 항상 출력이 보장되는 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순수함수의 조합으로 프로그래밍을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Mutable </a:t>
            </a:r>
            <a:r>
              <a:rPr lang="ko-KR" altLang="en-US" dirty="0" smtClean="0">
                <a:latin typeface="+mn-ea"/>
              </a:rPr>
              <a:t>데이터를 지양 </a:t>
            </a:r>
            <a:r>
              <a:rPr lang="en-US" altLang="ko-KR" dirty="0" smtClean="0">
                <a:latin typeface="+mn-ea"/>
              </a:rPr>
              <a:t>(immutable </a:t>
            </a:r>
            <a:r>
              <a:rPr lang="ko-KR" altLang="en-US" dirty="0" smtClean="0">
                <a:latin typeface="+mn-ea"/>
              </a:rPr>
              <a:t>지향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err="1" smtClean="0">
                <a:latin typeface="+mn-ea"/>
              </a:rPr>
              <a:t>급객체인</a:t>
            </a:r>
            <a:r>
              <a:rPr lang="ko-KR" altLang="en-US" dirty="0" smtClean="0">
                <a:latin typeface="+mn-ea"/>
              </a:rPr>
              <a:t> 함수를 이용 고차함수를 </a:t>
            </a:r>
            <a:r>
              <a:rPr lang="ko-KR" altLang="en-US" dirty="0">
                <a:latin typeface="+mn-ea"/>
              </a:rPr>
              <a:t>통한 </a:t>
            </a:r>
            <a:r>
              <a:rPr lang="ko-KR" altLang="en-US" dirty="0" err="1" smtClean="0">
                <a:latin typeface="+mn-ea"/>
              </a:rPr>
              <a:t>재사용성</a:t>
            </a:r>
            <a:r>
              <a:rPr lang="ko-KR" altLang="en-US" dirty="0" smtClean="0">
                <a:latin typeface="+mn-ea"/>
              </a:rPr>
              <a:t>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10" y="4462221"/>
            <a:ext cx="85576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공유 상태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(Shared state)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와 부작용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(Side effects)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대신 순수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(Pure function)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변경 가능한 데이터보다는 불변성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(Immutability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명령형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흐름 제어보다는 합성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(Function composition)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많은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데이터 유형에 대해 작업할 수 있도록 고차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(Higher order functions)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명령적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인 코드보다는 선언적으로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(Declarative,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어떻게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하는지보다는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무엇을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해야하는지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구문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(statement)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(expression)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ad-hoc polymorphism(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가장 단순한 형태의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다형성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컨테이너와 고차 함수를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4D5256"/>
                </a:solidFill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9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9997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Inline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standard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let / apply / run 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 smtClean="0">
                <a:solidFill>
                  <a:srgbClr val="4D5256"/>
                </a:solidFill>
                <a:latin typeface="+mn-ea"/>
              </a:rPr>
              <a:t>Coroutines</a:t>
            </a:r>
            <a:endParaRPr lang="en-US" altLang="ko-KR" strike="sngStrike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1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1809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의 함수는 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 조건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변수나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데이타에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할당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인자로 사용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리턴값으로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>
                <a:solidFill>
                  <a:srgbClr val="4D5256"/>
                </a:solidFill>
                <a:latin typeface="+mn-ea"/>
              </a:rPr>
              <a:t>동적 생성 가능</a:t>
            </a:r>
            <a:endParaRPr lang="en-US" altLang="ko-KR" strike="sngStrike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 필요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1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- 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함수타입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79322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(paramType1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paramType</a:t>
            </a: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 , </a:t>
            </a:r>
            <a:r>
              <a:rPr lang="en-US" altLang="ko-KR" sz="2000" b="1" dirty="0" err="1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paramType</a:t>
            </a:r>
            <a:r>
              <a:rPr lang="en-US" altLang="ko-KR" sz="2000" b="1" dirty="0" err="1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-&gt; </a:t>
            </a:r>
            <a:r>
              <a:rPr lang="en-US" altLang="ko-KR" sz="2000" b="1" dirty="0" err="1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returnType</a:t>
            </a:r>
            <a:endParaRPr lang="en-US" altLang="ko-KR" sz="2000" b="1" dirty="0">
              <a:solidFill>
                <a:srgbClr val="4D52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급객체로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다룰려면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함수타입이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있어야함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타입은 변수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리턴 모두 사용할 수 있음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4D5256"/>
                </a:solidFill>
                <a:latin typeface="+mn-ea"/>
              </a:rPr>
              <a:t>typealias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으로 정의할 수 있음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typealias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mytype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= (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)-&gt;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6920" y="3514109"/>
            <a:ext cx="588755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Int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하나를 인자로 받고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리턴하는 함수 타입</a:t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l5: ((Int) -&gt; Boolean)?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it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인자 없고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리턴하는 함수 타입</a:t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l6: (() -&gt; String)?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인자없고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리턴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l6.invoke()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l7: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l8: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Unit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"l8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l9: (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x(x(y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k)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l9(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x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l10: ( () -&gt;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x()(x()(y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k)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l10(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x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l10(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sz="3200" dirty="0">
                <a:solidFill>
                  <a:srgbClr val="4D5256"/>
                </a:solidFill>
                <a:latin typeface="+mn-ea"/>
              </a:rPr>
              <a:t>(Higher order functions)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8213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함수를 인자로 받거나 함수를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리턴하는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이전엔 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 포인터로 처리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익명 객체로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처리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급 객체이기 때문에 고차 함수 작성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다른 함수를 이용해서 새로운 함수를 조립하는 방법으로 프로그램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합성함수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4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26 ~29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18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~21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특강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 smtClean="0"/>
              <a:t>취업 코딩 면접 준비 가이드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19" y="1433318"/>
            <a:ext cx="82943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이름없는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익명함수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기술한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것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선언하지 않고 곧바로 식으로 전달돼서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표현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급객체이기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때문에 람다함수도 변수에 할당하거나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리턴으로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중괄호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{ }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로 시작하고 끝난다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{ p1:type, p2:type -&gt; statement1; statement2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람다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body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 여러 표현식이면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;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으로 구분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리턴값은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return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을 하지 않고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마지막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표현식의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값이 리턴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값이 없으면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void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 아니라 </a:t>
            </a:r>
            <a:r>
              <a:rPr lang="en-US" altLang="ko-KR" sz="1400" smtClean="0">
                <a:solidFill>
                  <a:srgbClr val="4D5256"/>
                </a:solidFill>
                <a:latin typeface="+mn-ea"/>
              </a:rPr>
              <a:t>Unit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표현식에서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생략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가능한것은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생략 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타입을 유추할 수 있고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파라메터가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개면 생략 가능 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(it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으로 대체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파라메터가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생략되어서라도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없으면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-&gt;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연산자 생략가능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함수의 마지막 인자가 람다라면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에서 빼서 밖에서 표현가능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인자가 하나면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생략 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클로저를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생성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실제적으로는 내부적으로 별개의 익명 클래스로 생성되어 처리된다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실제 함수 호출은 익명 클래스의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Invoke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코틀린에서는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연산자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에 의해 호출된다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장점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코드를 간결하게 만들 수 있는 여지가 있다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단점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디버깅이 어려울 수 있다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1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41523" y="3992126"/>
            <a:ext cx="5084489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일반 함수 : 3</a:t>
            </a:r>
          </a:p>
          <a:p>
            <a:r>
              <a:rPr lang="ko-KR" altLang="en-US" sz="1000" dirty="0" err="1"/>
              <a:t>표현식</a:t>
            </a:r>
            <a:r>
              <a:rPr lang="ko-KR" altLang="en-US" sz="1000" dirty="0"/>
              <a:t> 함수 : 3</a:t>
            </a:r>
          </a:p>
          <a:p>
            <a:r>
              <a:rPr lang="ko-KR" altLang="en-US" sz="1000" dirty="0"/>
              <a:t>익명 함수 : 3, Function2&lt;java.lang.Integer, java.lang.Integer, java.lang.Integer&gt;</a:t>
            </a:r>
          </a:p>
          <a:p>
            <a:r>
              <a:rPr lang="ko-KR" altLang="en-US" sz="1000" dirty="0"/>
              <a:t>익명 함수2 : 3, Function2&lt;java.lang.Integer, java.lang.Integer, java.lang.Integer&gt;</a:t>
            </a:r>
          </a:p>
          <a:p>
            <a:r>
              <a:rPr lang="ko-KR" altLang="en-US" sz="1000" dirty="0"/>
              <a:t>l1</a:t>
            </a:r>
          </a:p>
          <a:p>
            <a:r>
              <a:rPr lang="ko-KR" altLang="en-US" sz="1000" dirty="0"/>
              <a:t>람다1 : 3</a:t>
            </a:r>
          </a:p>
          <a:p>
            <a:r>
              <a:rPr lang="ko-KR" altLang="en-US" sz="1000" dirty="0"/>
              <a:t>l1_1</a:t>
            </a:r>
          </a:p>
          <a:p>
            <a:r>
              <a:rPr lang="ko-KR" altLang="en-US" sz="1000" dirty="0"/>
              <a:t>람다1 마지막 식의 값 : kotlin.Unit</a:t>
            </a:r>
          </a:p>
          <a:p>
            <a:r>
              <a:rPr lang="ko-KR" altLang="en-US" sz="1000" dirty="0"/>
              <a:t>람다2 : true</a:t>
            </a:r>
          </a:p>
          <a:p>
            <a:r>
              <a:rPr lang="ko-KR" altLang="en-US" sz="1000" dirty="0"/>
              <a:t>l3</a:t>
            </a:r>
          </a:p>
          <a:p>
            <a:r>
              <a:rPr lang="ko-KR" altLang="en-US" sz="1000" dirty="0"/>
              <a:t>람다3 : Function0&lt;kotlin.Unit&gt; : kotlin.Unit</a:t>
            </a:r>
          </a:p>
          <a:p>
            <a:r>
              <a:rPr lang="ko-KR" altLang="en-US" sz="1000" dirty="0"/>
              <a:t>10</a:t>
            </a:r>
          </a:p>
          <a:p>
            <a:r>
              <a:rPr lang="ko-KR" altLang="en-US" sz="1000" dirty="0"/>
              <a:t>람다4 : Function0&lt;kotlin.Unit&gt; : </a:t>
            </a:r>
            <a:r>
              <a:rPr lang="ko-KR" altLang="en-US" sz="1000" dirty="0" smtClean="0"/>
              <a:t>kotlin.Unit</a:t>
            </a:r>
            <a:endParaRPr lang="en-US" altLang="ko-KR" sz="1000" dirty="0" smtClean="0"/>
          </a:p>
          <a:p>
            <a:r>
              <a:rPr lang="ko-KR" altLang="en-US" sz="1000" dirty="0"/>
              <a:t>람다</a:t>
            </a:r>
            <a:r>
              <a:rPr lang="en-US" altLang="ko-KR" sz="1000" dirty="0"/>
              <a:t>11: 9</a:t>
            </a:r>
          </a:p>
          <a:p>
            <a:r>
              <a:rPr lang="ko-KR" altLang="en-US" sz="1000" dirty="0"/>
              <a:t>람다</a:t>
            </a:r>
            <a:r>
              <a:rPr lang="en-US" altLang="ko-KR" sz="1000" dirty="0"/>
              <a:t>12: 25</a:t>
            </a:r>
            <a:endParaRPr lang="ko-KR" altLang="en-US" sz="1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546" y="1678689"/>
            <a:ext cx="368634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b:Int): Int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+ b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일반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b:Int) = a + b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표현식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f2(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 : 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y) = x + y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익명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y: Int) = x + y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익명 함수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a+b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l1_1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a+b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"l1_1"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마지막 식의 값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l1_1(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l2: (Int)-&gt;Boolean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it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l2.invoke(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"l3"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tmp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Int)-&gt;Int) : Int = b(a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f5r = f5(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(b:(Int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Int)-&gt;Int) : Int = b(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f6r = f6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클로저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773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람다식이나 익명함수의 경우 함수외부 범위에서 선언 된 변수에 접근할 수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만 접근 가능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코틀린은</a:t>
            </a:r>
            <a:r>
              <a:rPr lang="ko-KR" altLang="en-US" dirty="0" smtClean="0"/>
              <a:t> 모두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캡쳐된</a:t>
            </a:r>
            <a:r>
              <a:rPr lang="ko-KR" altLang="en-US" dirty="0" smtClean="0"/>
              <a:t> 변수 수정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3" y="5154950"/>
            <a:ext cx="4572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ko-KR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 = </a:t>
            </a:r>
            <a:r>
              <a:rPr lang="ko-KR" altLang="ko-KR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lang="ko-KR" altLang="ko-KR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 = </a:t>
            </a:r>
            <a: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i="1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"람다4 :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l4()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it, _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9048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 매개 변수의 암시적 이름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람다식에서</a:t>
            </a:r>
            <a:r>
              <a:rPr lang="ko-KR" altLang="en-US" dirty="0" smtClean="0"/>
              <a:t> 인자가 하나일 경우 생략가능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키워드로 사용할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사용되지 않는 변수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map.forEach</a:t>
            </a:r>
            <a:r>
              <a:rPr lang="en-US" altLang="ko-KR" dirty="0" smtClean="0"/>
              <a:t> { _, value -&gt; </a:t>
            </a:r>
            <a:r>
              <a:rPr lang="en-US" altLang="ko-KR" dirty="0" err="1" smtClean="0"/>
              <a:t>printlln</a:t>
            </a:r>
            <a:r>
              <a:rPr lang="en-US" altLang="ko-KR" dirty="0" smtClean="0"/>
              <a:t>(“$value”)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83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inline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04203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고차 함수를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런타임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익명클래스 생성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 함수를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런타임 오버헤드를 줄이는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함수 </a:t>
            </a:r>
            <a:r>
              <a:rPr lang="ko-KR" altLang="en-US" dirty="0" err="1" smtClean="0"/>
              <a:t>파라메터가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 함수 선언 앞에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함수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시키지 않으려면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파라메터</a:t>
            </a:r>
            <a:r>
              <a:rPr lang="ko-KR" altLang="en-US" dirty="0" smtClean="0"/>
              <a:t> 앞에 </a:t>
            </a:r>
            <a:r>
              <a:rPr lang="en-US" altLang="ko-KR" dirty="0" err="1" smtClean="0"/>
              <a:t>noinline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이 불가능한 경우는 무시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함수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가공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하려면 오류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</a:t>
            </a:r>
            <a:r>
              <a:rPr lang="ko-KR" altLang="en-US" dirty="0" smtClean="0"/>
              <a:t>이 되면 람다에서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람다함수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아웃터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 (non-local return)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위해 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라벨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return@label</a:t>
            </a:r>
            <a:r>
              <a:rPr lang="en-US" altLang="ko-KR" dirty="0" smtClean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익명함수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93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inline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455" y="2133327"/>
            <a:ext cx="413795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people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"Bob"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@forEach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59064" y="5180314"/>
            <a:ext cx="421173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Alice is not found</a:t>
            </a:r>
          </a:p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Alice is not found</a:t>
            </a:r>
          </a:p>
        </p:txBody>
      </p:sp>
    </p:spTree>
    <p:extLst>
      <p:ext uri="{BB962C8B-B14F-4D97-AF65-F5344CB8AC3E}">
        <p14:creationId xmlns:p14="http://schemas.microsoft.com/office/powerpoint/2010/main" val="107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SAM (Single Abstract Method)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53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하나만 있는 인터페이스를 </a:t>
            </a:r>
            <a:r>
              <a:rPr lang="ko-KR" altLang="en-US" sz="1600" dirty="0" err="1" smtClean="0"/>
              <a:t>파라메터로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받을때</a:t>
            </a:r>
            <a:r>
              <a:rPr lang="ko-KR" altLang="en-US" sz="1600" dirty="0" smtClean="0"/>
              <a:t> 람다로 표현할 수 있게 변환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선언부</a:t>
            </a:r>
            <a:r>
              <a:rPr lang="en-US" altLang="ko-KR" sz="1600" dirty="0"/>
              <a:t>(interface, </a:t>
            </a:r>
            <a:r>
              <a:rPr lang="en-US" altLang="ko-KR" sz="1600" dirty="0" err="1"/>
              <a:t>setOnClickListener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Java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있고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코틀린에서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setOnClickListener</a:t>
            </a:r>
            <a:r>
              <a:rPr lang="ko-KR" altLang="en-US" sz="1600" dirty="0"/>
              <a:t>을 호출하였을 때만 </a:t>
            </a:r>
            <a:r>
              <a:rPr lang="en-US" altLang="ko-KR" sz="1600" dirty="0" smtClean="0"/>
              <a:t>SAM</a:t>
            </a:r>
            <a:r>
              <a:rPr lang="ko-KR" altLang="en-US" sz="1600" dirty="0" smtClean="0"/>
              <a:t>변환이 동작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코틀린에서</a:t>
            </a:r>
            <a:r>
              <a:rPr lang="ko-KR" altLang="en-US" sz="1600" dirty="0" smtClean="0"/>
              <a:t> 선언부가 </a:t>
            </a:r>
            <a:r>
              <a:rPr lang="ko-KR" altLang="en-US" sz="1600" dirty="0" err="1" smtClean="0"/>
              <a:t>있을때는</a:t>
            </a:r>
            <a:r>
              <a:rPr lang="ko-KR" altLang="en-US" sz="1600" dirty="0" smtClean="0"/>
              <a:t> 객체 표현 </a:t>
            </a:r>
            <a:r>
              <a:rPr lang="ko-KR" altLang="en-US" sz="1600" dirty="0" err="1" smtClean="0"/>
              <a:t>표현식으로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처리해야함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4803" y="5348710"/>
            <a:ext cx="663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코틀린에서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자바의 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functional interface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호출시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람다식으로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바로 표현할 수 있다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내부적으로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람다식은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익명클래스로 치환된다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lambda capturing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발생하지 않는다면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익명클래스는 한번만 생성되어 재사용된다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lambda capturing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발생하면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익명클래스는 매번 생성되어 사용된다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2640806"/>
            <a:ext cx="368633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JavaSAMSample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SAMInterface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public static 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(SAMInterface sam)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static 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doFire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.onClick(pos)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else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"ss is null"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SAMInterface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39365" y="4579798"/>
            <a:ext cx="449097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JavaSAMSample.setSAM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"sam-onclick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JavaSAMSample.doFire(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stream or sequence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695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의 멤버함수 </a:t>
            </a:r>
            <a:r>
              <a:rPr lang="ko-KR" altLang="en-US" dirty="0" err="1" smtClean="0"/>
              <a:t>대대분은</a:t>
            </a:r>
            <a:r>
              <a:rPr lang="ko-KR" altLang="en-US" dirty="0" smtClean="0"/>
              <a:t> 고차함수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filter / map / reduce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all / any / count / find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flatMap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연속해서 사용할 때 분리되어 실행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Stream </a:t>
            </a:r>
            <a:r>
              <a:rPr lang="ko-KR" altLang="en-US" dirty="0" smtClean="0"/>
              <a:t>을 만들어 연속 실행하면 연속되어 실행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중간값을</a:t>
            </a:r>
            <a:r>
              <a:rPr lang="ko-KR" altLang="en-US" dirty="0" smtClean="0"/>
              <a:t> 생성하는 부하 감소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인라인되지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안라인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중간값부하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와 다르게 병렬 </a:t>
            </a:r>
            <a:r>
              <a:rPr lang="en-US" altLang="ko-KR" dirty="0" smtClean="0"/>
              <a:t>(parallel) </a:t>
            </a:r>
            <a:r>
              <a:rPr lang="ko-KR" altLang="en-US" dirty="0" smtClean="0"/>
              <a:t>지원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아직은</a:t>
            </a:r>
            <a:r>
              <a:rPr lang="en-US" altLang="ko-KR" dirty="0" smtClean="0"/>
              <a:t>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종단함수를 호출해야 실행됨</a:t>
            </a:r>
            <a:r>
              <a:rPr lang="en-US" altLang="ko-KR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종단함수 이후에는 종료됨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377350"/>
            <a:ext cx="794602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list2 = 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list2.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list3 = list.stream().filter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list3.forEach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list3.forEach { println(it)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avg = 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asSequence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reduce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 + 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(avg)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18330" y="554731"/>
            <a:ext cx="781291" cy="64017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200</a:t>
            </a:r>
          </a:p>
          <a:p>
            <a:r>
              <a:rPr lang="ko-KR" altLang="en-US" sz="1000" dirty="0"/>
              <a:t>400</a:t>
            </a:r>
          </a:p>
          <a:p>
            <a:r>
              <a:rPr lang="ko-KR" altLang="en-US" sz="1000" dirty="0"/>
              <a:t>600</a:t>
            </a:r>
          </a:p>
          <a:p>
            <a:r>
              <a:rPr lang="ko-KR" altLang="en-US" sz="1000" dirty="0"/>
              <a:t>800</a:t>
            </a:r>
          </a:p>
          <a:p>
            <a:r>
              <a:rPr lang="ko-KR" altLang="en-US" sz="1000" dirty="0"/>
              <a:t>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200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400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600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800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 smtClean="0"/>
              <a:t>0</a:t>
            </a:r>
            <a:endParaRPr lang="en-US" altLang="ko-KR" sz="1000" dirty="0" smtClean="0"/>
          </a:p>
          <a:p>
            <a:r>
              <a:rPr lang="en-US" altLang="ko-KR" sz="1000" dirty="0" smtClean="0"/>
              <a:t>2000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29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run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667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인자가 없고 </a:t>
            </a:r>
            <a:r>
              <a:rPr lang="ko-KR" altLang="en-US" dirty="0" err="1" smtClean="0"/>
              <a:t>리턴은</a:t>
            </a:r>
            <a:r>
              <a:rPr lang="ko-KR" altLang="en-US" dirty="0" smtClean="0"/>
              <a:t> 있는 확장 멤버함수 람다를 인자로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람다가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실행하여 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람다는 마지막 식이 결과임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멤버함수이기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가 호출한 객체임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모든타입에</a:t>
            </a:r>
            <a:r>
              <a:rPr lang="ko-KR" altLang="en-US" dirty="0" smtClean="0"/>
              <a:t> 대해 확장함수로 구현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3" y="3294806"/>
            <a:ext cx="57236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333333"/>
                </a:solidFill>
                <a:latin typeface="+mn-ea"/>
              </a:rPr>
              <a:t>public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333333"/>
                </a:solidFill>
                <a:latin typeface="+mn-ea"/>
              </a:rPr>
              <a:t>inline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333333"/>
                </a:solidFill>
                <a:latin typeface="+mn-ea"/>
              </a:rPr>
              <a:t>fun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445588"/>
                </a:solidFill>
                <a:latin typeface="+mn-ea"/>
              </a:rPr>
              <a:t>&lt;T, R&gt;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T.</a:t>
            </a:r>
            <a:r>
              <a:rPr lang="pt-BR" altLang="ko-KR" b="1" dirty="0">
                <a:solidFill>
                  <a:srgbClr val="990000"/>
                </a:solidFill>
                <a:latin typeface="+mn-ea"/>
              </a:rPr>
              <a:t>run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(f: </a:t>
            </a:r>
            <a:r>
              <a:rPr lang="pt-BR" altLang="ko-KR" b="1" dirty="0">
                <a:solidFill>
                  <a:srgbClr val="445588"/>
                </a:solidFill>
                <a:latin typeface="+mn-ea"/>
              </a:rPr>
              <a:t>T.(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) -&gt; R): R = </a:t>
            </a:r>
            <a:r>
              <a:rPr lang="pt-BR" altLang="ko-KR" b="1" dirty="0">
                <a:solidFill>
                  <a:srgbClr val="990000"/>
                </a:solidFill>
                <a:latin typeface="+mn-ea"/>
              </a:rPr>
              <a:t>f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3771300"/>
            <a:ext cx="3125165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run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"run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7100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2327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let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5646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56468"/>
            <a:ext cx="775404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인자가 </a:t>
            </a:r>
            <a:r>
              <a:rPr lang="ko-KR" altLang="en-US" dirty="0" smtClean="0"/>
              <a:t>자기자신 타입 한 개를 넘기고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</a:t>
            </a:r>
            <a:r>
              <a:rPr lang="ko-KR" altLang="en-US" dirty="0"/>
              <a:t>있는 람다를 인자로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람다가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타입을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인자로 실행하여 </a:t>
            </a:r>
            <a:r>
              <a:rPr lang="ko-KR" altLang="en-US" dirty="0"/>
              <a:t>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인자를 넘기기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으로 사용할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람다는 마지막 식이 결과임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제너릭으로</a:t>
            </a:r>
            <a:r>
              <a:rPr lang="ko-KR" altLang="en-US" dirty="0"/>
              <a:t> </a:t>
            </a:r>
            <a:r>
              <a:rPr lang="ko-KR" altLang="en-US" dirty="0" err="1"/>
              <a:t>모든타입에</a:t>
            </a:r>
            <a:r>
              <a:rPr lang="ko-KR" altLang="en-US" dirty="0"/>
              <a:t> 대해 확장함수로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Safe call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검사 대신 많이 쓰임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?.let {}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4803" y="3672959"/>
            <a:ext cx="62387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public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inline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fun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445588"/>
                </a:solidFill>
              </a:rPr>
              <a:t>&lt;T, R&gt;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err="1">
                <a:solidFill>
                  <a:srgbClr val="333333"/>
                </a:solidFill>
              </a:rPr>
              <a:t>T.</a:t>
            </a:r>
            <a:r>
              <a:rPr lang="en-US" altLang="ko-KR" b="1" dirty="0" err="1">
                <a:solidFill>
                  <a:srgbClr val="990000"/>
                </a:solidFill>
              </a:rPr>
              <a:t>let</a:t>
            </a:r>
            <a:r>
              <a:rPr lang="en-US" altLang="ko-KR" dirty="0">
                <a:solidFill>
                  <a:srgbClr val="333333"/>
                </a:solidFill>
              </a:rPr>
              <a:t>(f: </a:t>
            </a:r>
            <a:r>
              <a:rPr lang="en-US" altLang="ko-KR" b="1" dirty="0">
                <a:solidFill>
                  <a:srgbClr val="445588"/>
                </a:solidFill>
              </a:rPr>
              <a:t>(T</a:t>
            </a:r>
            <a:r>
              <a:rPr lang="en-US" altLang="ko-KR" dirty="0">
                <a:solidFill>
                  <a:srgbClr val="333333"/>
                </a:solidFill>
              </a:rPr>
              <a:t>) -&gt; R): R = </a:t>
            </a:r>
            <a:r>
              <a:rPr lang="en-US" altLang="ko-KR" b="1" dirty="0">
                <a:solidFill>
                  <a:srgbClr val="990000"/>
                </a:solidFill>
              </a:rPr>
              <a:t>f</a:t>
            </a:r>
            <a:r>
              <a:rPr lang="en-US" altLang="ko-KR" dirty="0">
                <a:solidFill>
                  <a:srgbClr val="333333"/>
                </a:solidFill>
              </a:rPr>
              <a:t>(this)</a:t>
            </a:r>
            <a:endParaRPr lang="ko-KR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803" y="4286849"/>
            <a:ext cx="386594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user2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"let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코딩면접 </a:t>
            </a:r>
            <a:r>
              <a:rPr lang="ko-KR" altLang="en-US" sz="1200" dirty="0"/>
              <a:t>공부하는 방법 및 기본 지식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프로그래밍을 </a:t>
            </a:r>
            <a:r>
              <a:rPr lang="ko-KR" altLang="en-US" sz="1200" dirty="0"/>
              <a:t>잘 하기 위해 공부해야 할 중요</a:t>
            </a:r>
            <a:r>
              <a:rPr lang="en-US" altLang="ko-KR" sz="1200" dirty="0"/>
              <a:t>/</a:t>
            </a:r>
            <a:r>
              <a:rPr lang="ko-KR" altLang="en-US" sz="1200" dirty="0"/>
              <a:t>기본 지식 소개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코딩테스트 </a:t>
            </a:r>
            <a:r>
              <a:rPr lang="ko-KR" altLang="en-US" sz="1200" dirty="0"/>
              <a:t>사이트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알고리즘 </a:t>
            </a:r>
            <a:r>
              <a:rPr lang="ko-KR" altLang="en-US" sz="1200" dirty="0"/>
              <a:t>복잡도 </a:t>
            </a:r>
            <a:r>
              <a:rPr lang="ko-KR" altLang="en-US" sz="1200" dirty="0" smtClean="0"/>
              <a:t>기본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자료구조 기본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알고리즘 </a:t>
            </a:r>
            <a:r>
              <a:rPr lang="ko-KR" altLang="en-US" sz="1200" dirty="0"/>
              <a:t>기본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레퍼런스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책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 </a:t>
            </a:r>
            <a:r>
              <a:rPr lang="ko-KR" altLang="en-US" sz="1200" dirty="0"/>
              <a:t>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1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</a:t>
            </a:r>
            <a:r>
              <a:rPr lang="ko-KR" altLang="en-US" sz="1200" dirty="0"/>
              <a:t> 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2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</a:t>
            </a: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자료구조와 </a:t>
            </a:r>
            <a:r>
              <a:rPr lang="ko-KR" altLang="en-US" sz="1200" b="1" dirty="0" err="1">
                <a:solidFill>
                  <a:srgbClr val="FF0000"/>
                </a:solidFill>
              </a:rPr>
              <a:t>알고리즘외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코딩면접때</a:t>
            </a:r>
            <a:r>
              <a:rPr lang="ko-KR" altLang="en-US" sz="1200" b="1" dirty="0">
                <a:solidFill>
                  <a:srgbClr val="FF0000"/>
                </a:solidFill>
              </a:rPr>
              <a:t> 유용한 지식</a:t>
            </a:r>
            <a:r>
              <a:rPr lang="en-US" altLang="ko-KR" sz="1200" b="1" dirty="0">
                <a:solidFill>
                  <a:srgbClr val="FF0000"/>
                </a:solidFill>
              </a:rPr>
              <a:t>. 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#3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풀이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코딩컨벤션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객체지향 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함수형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프로그래밍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디자인패턴 </a:t>
            </a:r>
            <a:r>
              <a:rPr lang="ko-KR" altLang="en-US" sz="1200" b="1" dirty="0">
                <a:solidFill>
                  <a:srgbClr val="FF0000"/>
                </a:solidFill>
              </a:rPr>
              <a:t>및 소프트웨어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아키텍쳐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strike="sngStrike" dirty="0" smtClean="0">
                <a:solidFill>
                  <a:srgbClr val="FF0000"/>
                </a:solidFill>
              </a:rPr>
              <a:t>개발방법론</a:t>
            </a:r>
            <a:endParaRPr lang="en-US" altLang="ko-KR" sz="1200" b="1" strike="sngStrike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b="1" strike="sngStrike" dirty="0" smtClean="0">
                <a:solidFill>
                  <a:srgbClr val="FF0000"/>
                </a:solidFill>
              </a:rPr>
              <a:t>병렬처리 </a:t>
            </a:r>
            <a:r>
              <a:rPr lang="ko-KR" altLang="en-US" sz="1200" b="1" strike="sngStrike" dirty="0">
                <a:solidFill>
                  <a:srgbClr val="FF0000"/>
                </a:solidFill>
              </a:rPr>
              <a:t>및 분산처리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apply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349" y="3893908"/>
            <a:ext cx="70837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public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inline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fun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445588"/>
                </a:solidFill>
              </a:rPr>
              <a:t>&lt;T&gt;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err="1">
                <a:solidFill>
                  <a:srgbClr val="333333"/>
                </a:solidFill>
              </a:rPr>
              <a:t>T.</a:t>
            </a:r>
            <a:r>
              <a:rPr lang="en-US" altLang="ko-KR" b="1" dirty="0" err="1">
                <a:solidFill>
                  <a:srgbClr val="990000"/>
                </a:solidFill>
              </a:rPr>
              <a:t>apply</a:t>
            </a:r>
            <a:r>
              <a:rPr lang="en-US" altLang="ko-KR" dirty="0">
                <a:solidFill>
                  <a:srgbClr val="333333"/>
                </a:solidFill>
              </a:rPr>
              <a:t>(f: </a:t>
            </a:r>
            <a:r>
              <a:rPr lang="en-US" altLang="ko-KR" b="1" dirty="0">
                <a:solidFill>
                  <a:srgbClr val="445588"/>
                </a:solidFill>
              </a:rPr>
              <a:t>T.(</a:t>
            </a:r>
            <a:r>
              <a:rPr lang="en-US" altLang="ko-KR" dirty="0">
                <a:solidFill>
                  <a:srgbClr val="333333"/>
                </a:solidFill>
              </a:rPr>
              <a:t>) -&gt; </a:t>
            </a:r>
            <a:r>
              <a:rPr lang="en-US" altLang="ko-KR" b="1" dirty="0">
                <a:solidFill>
                  <a:srgbClr val="333333"/>
                </a:solidFill>
              </a:rPr>
              <a:t>Unit</a:t>
            </a:r>
            <a:r>
              <a:rPr lang="en-US" altLang="ko-KR" dirty="0">
                <a:solidFill>
                  <a:srgbClr val="333333"/>
                </a:solidFill>
              </a:rPr>
              <a:t>): T { </a:t>
            </a:r>
            <a:r>
              <a:rPr lang="en-US" altLang="ko-KR" b="1" dirty="0">
                <a:solidFill>
                  <a:srgbClr val="990000"/>
                </a:solidFill>
              </a:rPr>
              <a:t>f</a:t>
            </a:r>
            <a:r>
              <a:rPr lang="en-US" altLang="ko-KR" dirty="0">
                <a:solidFill>
                  <a:srgbClr val="333333"/>
                </a:solidFill>
              </a:rPr>
              <a:t>(); </a:t>
            </a:r>
            <a:r>
              <a:rPr lang="en-US" altLang="ko-KR" b="1" dirty="0">
                <a:solidFill>
                  <a:srgbClr val="333333"/>
                </a:solidFill>
              </a:rPr>
              <a:t>return</a:t>
            </a:r>
            <a:r>
              <a:rPr lang="en-US" altLang="ko-KR" dirty="0">
                <a:solidFill>
                  <a:srgbClr val="333333"/>
                </a:solidFill>
              </a:rPr>
              <a:t> this 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6920" y="1433318"/>
            <a:ext cx="6667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인자가 없고 </a:t>
            </a:r>
            <a:r>
              <a:rPr lang="ko-KR" altLang="en-US" dirty="0" err="1" smtClean="0"/>
              <a:t>리턴도</a:t>
            </a:r>
            <a:r>
              <a:rPr lang="ko-KR" altLang="en-US" dirty="0" smtClean="0"/>
              <a:t> 없는 확장 멤버함수 람다를 인자로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타입을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실행하고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이기 때문에 람다지만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가능 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멤버함수이기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가 호출한 객체임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모든타입에</a:t>
            </a:r>
            <a:r>
              <a:rPr lang="ko-KR" altLang="en-US" dirty="0" smtClean="0"/>
              <a:t> 대해 확장함수로 구현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0349" y="4576216"/>
            <a:ext cx="369811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user3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apply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"apply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4803" y="1437706"/>
          <a:ext cx="8406000" cy="1463040"/>
        </p:xfrm>
        <a:graphic>
          <a:graphicData uri="http://schemas.openxmlformats.org/drawingml/2006/table">
            <a:tbl>
              <a:tblPr/>
              <a:tblGrid>
                <a:gridCol w="1674224"/>
                <a:gridCol w="1682944"/>
                <a:gridCol w="1682944"/>
                <a:gridCol w="1691664"/>
                <a:gridCol w="1674224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Functions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블록내 </a:t>
                      </a:r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argument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블록내 </a:t>
                      </a:r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return 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Function Type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run()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블록내 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normal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with(T)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Unit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normal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T.apply()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T.run()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dirty="0" err="1">
                          <a:effectLst/>
                          <a:latin typeface="+mn-ea"/>
                          <a:ea typeface="+mn-ea"/>
                        </a:rPr>
                        <a:t>블록내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T.let()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블록내 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을 블록 내에서 </a:t>
                      </a:r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rename 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가능함</a:t>
                      </a:r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T.also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1300" y="2079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</a:b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기타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8264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Currying – </a:t>
            </a:r>
            <a:r>
              <a:rPr lang="ko-KR" altLang="en-US" dirty="0" err="1" smtClean="0"/>
              <a:t>커링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다중인자를 받는 함수를 하나의 인자를 받는 함수의 합성으로 처리하는 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인자를 고정시켜 제외한 함수를 만들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Memoization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메모이제이션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고차함수를 이용한 함수형 기법으로 </a:t>
            </a:r>
            <a:r>
              <a:rPr lang="ko-KR" altLang="en-US" dirty="0" err="1" smtClean="0"/>
              <a:t>캐쉬기능</a:t>
            </a:r>
            <a:r>
              <a:rPr lang="ko-KR" altLang="en-US" dirty="0" smtClean="0"/>
              <a:t> 제공하는 기법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20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디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자인패턴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1495425"/>
            <a:ext cx="6362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디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자인패턴 </a:t>
            </a:r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2000" b="1" dirty="0" err="1"/>
              <a:t>GoF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 분류와 종류 </a:t>
            </a:r>
            <a:r>
              <a:rPr lang="en-US" altLang="ko-KR" sz="2000" b="1" dirty="0"/>
              <a:t>(3</a:t>
            </a:r>
            <a:r>
              <a:rPr lang="ko-KR" altLang="en-US" sz="2000" b="1" dirty="0"/>
              <a:t>가지 분류와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가지 종류</a:t>
            </a:r>
            <a:r>
              <a:rPr lang="en-US" altLang="ko-KR" sz="2000" b="1" dirty="0" smtClean="0"/>
              <a:t>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669263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Creational Pattern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생성패턴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 err="1">
                <a:solidFill>
                  <a:srgbClr val="1A1A1A"/>
                </a:solidFill>
                <a:latin typeface="+mn-ea"/>
              </a:rPr>
              <a:t>Facotry</a:t>
            </a: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 Method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팩토리메소드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Abstract Factory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추상팩토리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Builder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빌더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Prototype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원형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Singleton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단일체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Structural Pattern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구조패턴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Adapter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적응자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Bridge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가교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Composite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복합체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Decorator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장식자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Facade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퍼사드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Flyweight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플라이급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Proxy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프록시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Behavioral Pattern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행위패턴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Command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명령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Chain of Responsibility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책임연쇄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Mediator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중재자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Interpreter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해석자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Iterator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반복자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Observer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감시자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State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상태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Strategy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전략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Template Method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템플릿메소드</a:t>
            </a:r>
            <a:endParaRPr lang="ko-KR" altLang="en-US" sz="1200" dirty="0">
              <a:solidFill>
                <a:srgbClr val="1A1A1A"/>
              </a:solidFill>
              <a:latin typeface="+mn-ea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Visitor – </a:t>
            </a:r>
            <a:r>
              <a:rPr lang="ko-KR" altLang="en-US" sz="1200" dirty="0">
                <a:solidFill>
                  <a:srgbClr val="1A1A1A"/>
                </a:solidFill>
                <a:latin typeface="+mn-ea"/>
              </a:rPr>
              <a:t>방문자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200" dirty="0">
                <a:solidFill>
                  <a:srgbClr val="1A1A1A"/>
                </a:solidFill>
                <a:latin typeface="+mn-ea"/>
              </a:rPr>
              <a:t>Memento – </a:t>
            </a:r>
            <a:r>
              <a:rPr lang="ko-KR" altLang="en-US" sz="1200" dirty="0" err="1">
                <a:solidFill>
                  <a:srgbClr val="1A1A1A"/>
                </a:solidFill>
                <a:latin typeface="+mn-ea"/>
              </a:rPr>
              <a:t>메멘토</a:t>
            </a:r>
            <a:endParaRPr lang="ko-KR" altLang="en-US" sz="1200" b="0" i="0" dirty="0">
              <a:solidFill>
                <a:srgbClr val="1A1A1A"/>
              </a:solidFill>
              <a:effectLst/>
              <a:latin typeface="+mn-ea"/>
            </a:endParaRPr>
          </a:p>
        </p:txBody>
      </p:sp>
      <p:pic>
        <p:nvPicPr>
          <p:cNvPr id="3074" name="Picture 2" descr="GoFì ëìì¸ í¨í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62" y="2096795"/>
            <a:ext cx="3461239" cy="4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- </a:t>
            </a:r>
            <a:r>
              <a:rPr lang="en-US" altLang="ko-KR" sz="2000" b="1" dirty="0"/>
              <a:t>SOLID – </a:t>
            </a:r>
            <a:r>
              <a:rPr lang="ko-KR" altLang="en-US" sz="2000" b="1" dirty="0"/>
              <a:t>객체지향 </a:t>
            </a:r>
            <a:r>
              <a:rPr lang="en-US" altLang="ko-KR" sz="2000" b="1" dirty="0"/>
              <a:t>5</a:t>
            </a:r>
            <a:r>
              <a:rPr lang="ko-KR" altLang="en-US" sz="2000" b="1" dirty="0" smtClean="0"/>
              <a:t>원칙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5890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SOLID 의 영어 뜻이 단단한/견고한/튼튼한 등을 가진 단어인데 중의적인 의미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ko-KR" altLang="en-US" sz="1050" dirty="0"/>
              <a:t>RP : Single Responsibility Principle – 단일 책임 원칙</a:t>
            </a:r>
          </a:p>
          <a:p>
            <a:r>
              <a:rPr lang="ko-KR" altLang="en-US" sz="1050" dirty="0"/>
              <a:t>객체는 오직 하나의 책임을 가져야 한다. (객체는 오직 하나의 변경의 이유만을 가져야 한다.)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ko-KR" altLang="en-US" sz="1050" dirty="0"/>
              <a:t>CP : Open Closed Principle – 개방/폐쇄 원칙</a:t>
            </a:r>
          </a:p>
          <a:p>
            <a:r>
              <a:rPr lang="ko-KR" altLang="en-US" sz="1050" dirty="0"/>
              <a:t>객체는 확장에 대해서는 개방적이고 수정에 대해서는 폐쇄적이어야 한다는 원칙이다. 즉, 객체 기능의 확장을 허용하고 스스로의 변경은 피해야 한다.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ko-KR" altLang="en-US" sz="1050" dirty="0"/>
              <a:t>SP : Liskov Subsititution Principle – </a:t>
            </a:r>
            <a:r>
              <a:rPr lang="ko-KR" altLang="en-US" sz="1050" dirty="0" err="1"/>
              <a:t>리스코프</a:t>
            </a:r>
            <a:r>
              <a:rPr lang="ko-KR" altLang="en-US" sz="1050" dirty="0"/>
              <a:t> 치환 원칙</a:t>
            </a:r>
          </a:p>
          <a:p>
            <a:r>
              <a:rPr lang="ko-KR" altLang="en-US" sz="1050" dirty="0"/>
              <a:t>자식 클래스는 언제나 자신의 부모 클래스를 대체할 수 있다는 원칙이다. </a:t>
            </a:r>
          </a:p>
          <a:p>
            <a:r>
              <a:rPr lang="ko-KR" altLang="en-US" sz="1050" dirty="0"/>
              <a:t>즉 부모 클래스가 들어갈 자리에 자식 클래스를 넣어도 계획대로 잘 작동해야 한다는 것. </a:t>
            </a:r>
          </a:p>
          <a:p>
            <a:r>
              <a:rPr lang="ko-KR" altLang="en-US" sz="1050" dirty="0"/>
              <a:t>상속의 본질인데, 이를 지키지 않으면 부모 클래스 본래의 의미가 변해서 is a 관계가 깨진다.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ko-KR" altLang="en-US" sz="1050" dirty="0"/>
              <a:t>SP : Interface Segregation Principle – 인터페이스 분리 원칙</a:t>
            </a:r>
          </a:p>
          <a:p>
            <a:r>
              <a:rPr lang="ko-KR" altLang="en-US" sz="1050" dirty="0"/>
              <a:t>클라이언트에서 사용하지 않는 </a:t>
            </a:r>
            <a:r>
              <a:rPr lang="ko-KR" altLang="en-US" sz="1050" dirty="0" err="1"/>
              <a:t>메서드는</a:t>
            </a:r>
            <a:r>
              <a:rPr lang="ko-KR" altLang="en-US" sz="1050" dirty="0"/>
              <a:t> 사용해선 </a:t>
            </a:r>
            <a:r>
              <a:rPr lang="ko-KR" altLang="en-US" sz="1050" dirty="0" err="1"/>
              <a:t>안된다</a:t>
            </a:r>
            <a:r>
              <a:rPr lang="ko-KR" altLang="en-US" sz="1050" dirty="0"/>
              <a:t>. </a:t>
            </a:r>
          </a:p>
          <a:p>
            <a:r>
              <a:rPr lang="ko-KR" altLang="en-US" sz="1050" dirty="0"/>
              <a:t>그러므로 인터페이스를 다시 작게 나누어 만든다. </a:t>
            </a:r>
          </a:p>
          <a:p>
            <a:r>
              <a:rPr lang="ko-KR" altLang="en-US" sz="1050" dirty="0"/>
              <a:t>OCP와 비슷한 느낌도 들지만 엄연히 다른 원칙이다. </a:t>
            </a:r>
          </a:p>
          <a:p>
            <a:r>
              <a:rPr lang="ko-KR" altLang="en-US" sz="1050" dirty="0"/>
              <a:t>하지만 ISP를 잘 지키면 OCP도 잘 지키게 될 확률이 비약적으로 증가한다.</a:t>
            </a:r>
          </a:p>
          <a:p>
            <a:endParaRPr lang="ko-KR" altLang="en-US" sz="1050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 sz="1050" dirty="0"/>
              <a:t>IP : Dependency Inversion Principle – 의존성 역전 원칙</a:t>
            </a:r>
          </a:p>
          <a:p>
            <a:r>
              <a:rPr lang="ko-KR" altLang="en-US" sz="1050" dirty="0"/>
              <a:t>추상성이 높고 안정적인 고수준의 클래스는 구체적이고 불안정한 </a:t>
            </a:r>
            <a:r>
              <a:rPr lang="ko-KR" altLang="en-US" sz="1050" dirty="0" err="1"/>
              <a:t>저수준의</a:t>
            </a:r>
            <a:r>
              <a:rPr lang="ko-KR" altLang="en-US" sz="1050" dirty="0"/>
              <a:t> 클래스에 의존해서는 </a:t>
            </a:r>
            <a:r>
              <a:rPr lang="ko-KR" altLang="en-US" sz="1050" dirty="0" err="1"/>
              <a:t>안된다는</a:t>
            </a:r>
            <a:r>
              <a:rPr lang="ko-KR" altLang="en-US" sz="1050" dirty="0"/>
              <a:t> 원칙으로서, </a:t>
            </a:r>
          </a:p>
          <a:p>
            <a:r>
              <a:rPr lang="ko-KR" altLang="en-US" sz="1050" dirty="0"/>
              <a:t>일반적으로 객체지향의 인터페이스를 통해서 이 원칙을 준수할 수 있게 된다. </a:t>
            </a:r>
          </a:p>
          <a:p>
            <a:r>
              <a:rPr lang="ko-KR" altLang="en-US" sz="1050" dirty="0"/>
              <a:t>(상대적으로 고수준인) 클라이언트는 </a:t>
            </a:r>
            <a:r>
              <a:rPr lang="ko-KR" altLang="en-US" sz="1050" dirty="0" err="1"/>
              <a:t>저수준의</a:t>
            </a:r>
            <a:r>
              <a:rPr lang="ko-KR" altLang="en-US" sz="1050" dirty="0"/>
              <a:t> 클래스에서 추상화한 인터페이스만을 바라보기 때문에, </a:t>
            </a:r>
          </a:p>
          <a:p>
            <a:r>
              <a:rPr lang="ko-KR" altLang="en-US" sz="1050" dirty="0"/>
              <a:t>이 인터페이스를 구현한 클래스는 클라이언트에 어떤 변경도 없이 얼마든지 나중에 교체될 수 있다.</a:t>
            </a:r>
          </a:p>
          <a:p>
            <a:endParaRPr lang="ko-KR" altLang="en-US" sz="1050" dirty="0"/>
          </a:p>
        </p:txBody>
      </p:sp>
      <p:pic>
        <p:nvPicPr>
          <p:cNvPr id="2051" name="Picture 3" descr="WRITING SOLID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77" y="3206261"/>
            <a:ext cx="2441889" cy="34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- 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원칙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365" y="1281052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589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DRY – Don’t Repeat Yourself : </a:t>
            </a:r>
            <a:r>
              <a:rPr lang="ko-KR" altLang="en-US" sz="900" dirty="0">
                <a:latin typeface="+mn-ea"/>
              </a:rPr>
              <a:t>중복을 허용치 말라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프로그래머가 </a:t>
            </a:r>
            <a:r>
              <a:rPr lang="ko-KR" altLang="en-US" sz="900" dirty="0" err="1">
                <a:latin typeface="+mn-ea"/>
              </a:rPr>
              <a:t>기억해야할</a:t>
            </a:r>
            <a:r>
              <a:rPr lang="ko-KR" altLang="en-US" sz="900" dirty="0">
                <a:latin typeface="+mn-ea"/>
              </a:rPr>
              <a:t> 가장 중요한 덕목이다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추상화의 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프로그램에서 각각의 중요한 기능은 소스코드의 한 곳에서만 구현한다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KISS(Keep it simple, stupid) : </a:t>
            </a:r>
            <a:r>
              <a:rPr lang="ko-KR" altLang="en-US" sz="900" dirty="0">
                <a:latin typeface="+mn-ea"/>
              </a:rPr>
              <a:t>간결하게</a:t>
            </a:r>
            <a:r>
              <a:rPr lang="en-US" altLang="ko-KR" sz="900" dirty="0">
                <a:latin typeface="+mn-ea"/>
              </a:rPr>
              <a:t>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YAGNI(You aren’t going to need it) </a:t>
            </a:r>
            <a:r>
              <a:rPr lang="ko-KR" altLang="en-US" sz="900" dirty="0">
                <a:latin typeface="+mn-ea"/>
              </a:rPr>
              <a:t>피하기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 err="1">
                <a:latin typeface="+mn-ea"/>
              </a:rPr>
              <a:t>필요없는</a:t>
            </a:r>
            <a:r>
              <a:rPr lang="ko-KR" altLang="en-US" sz="900" dirty="0">
                <a:latin typeface="+mn-ea"/>
              </a:rPr>
              <a:t> 기능을 지금 추가하려 </a:t>
            </a:r>
            <a:r>
              <a:rPr lang="ko-KR" altLang="en-US" sz="900" dirty="0" err="1">
                <a:latin typeface="+mn-ea"/>
              </a:rPr>
              <a:t>들지말라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작동 가능한 가장 간단한 형태로 만들라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코드 읽는 이를 생각하게 만들지 말라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읽고 이해하기 어려운 코드는 간결하게 바꾸라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개방 폐쇄</a:t>
            </a:r>
            <a:r>
              <a:rPr lang="en-US" altLang="ko-KR" sz="900" dirty="0">
                <a:latin typeface="+mn-ea"/>
              </a:rPr>
              <a:t>(Open/Closed)</a:t>
            </a:r>
            <a:r>
              <a:rPr lang="ko-KR" altLang="en-US" sz="900" dirty="0">
                <a:latin typeface="+mn-ea"/>
              </a:rPr>
              <a:t>의 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모듈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클래스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함수 등은 확장에는 열려있고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수정에는 닫혀있어야 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 err="1">
                <a:latin typeface="+mn-ea"/>
              </a:rPr>
              <a:t>예를들면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클래스를 </a:t>
            </a:r>
            <a:r>
              <a:rPr lang="ko-KR" altLang="en-US" sz="900" dirty="0" err="1">
                <a:latin typeface="+mn-ea"/>
              </a:rPr>
              <a:t>만들때</a:t>
            </a:r>
            <a:r>
              <a:rPr lang="ko-KR" altLang="en-US" sz="900" dirty="0">
                <a:latin typeface="+mn-ea"/>
              </a:rPr>
              <a:t> 클래스 사용자가 클래스소스를 수정하게 만들지 말고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클래스를 상속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확장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해서 쓸 수 있게 만들어라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+mn-ea"/>
              </a:rPr>
              <a:t>유지보수하는</a:t>
            </a:r>
            <a:r>
              <a:rPr lang="ko-KR" altLang="en-US" sz="900" dirty="0">
                <a:latin typeface="+mn-ea"/>
              </a:rPr>
              <a:t> 사람을 위한 코드를 만들라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먼 훗날 나 혹은 다른 사람이 유지보수 할 때 문제 없는 코드를 만들라</a:t>
            </a:r>
            <a:r>
              <a:rPr lang="en-US" altLang="ko-KR" sz="900" dirty="0">
                <a:latin typeface="+mn-ea"/>
              </a:rPr>
              <a:t>. “</a:t>
            </a:r>
            <a:r>
              <a:rPr lang="ko-KR" altLang="en-US" sz="900" dirty="0">
                <a:latin typeface="+mn-ea"/>
              </a:rPr>
              <a:t>내가 짠 코드를 내가 사는 곳이 어딘지를 아는 미친 살인마가 유지보수 할 것이라는 생각을 가지고 </a:t>
            </a:r>
            <a:r>
              <a:rPr lang="ko-KR" altLang="en-US" sz="900" dirty="0" err="1">
                <a:latin typeface="+mn-ea"/>
              </a:rPr>
              <a:t>코딩하라</a:t>
            </a:r>
            <a:r>
              <a:rPr lang="ko-KR" altLang="en-US" sz="900" dirty="0">
                <a:latin typeface="+mn-ea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최소 놀람의 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코드가 읽는 이를 놀라게 해서는 </a:t>
            </a:r>
            <a:r>
              <a:rPr lang="ko-KR" altLang="en-US" sz="900" dirty="0" err="1">
                <a:latin typeface="+mn-ea"/>
              </a:rPr>
              <a:t>안된다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표준 코딩 </a:t>
            </a:r>
            <a:r>
              <a:rPr lang="ko-KR" altLang="en-US" sz="900" dirty="0" err="1">
                <a:latin typeface="+mn-ea"/>
              </a:rPr>
              <a:t>컨벤션을</a:t>
            </a:r>
            <a:r>
              <a:rPr lang="ko-KR" altLang="en-US" sz="900" dirty="0">
                <a:latin typeface="+mn-ea"/>
              </a:rPr>
              <a:t> 따르고 주석과 명명이 의미 전달을 잘 해야 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잠재적으로 </a:t>
            </a:r>
            <a:r>
              <a:rPr lang="ko-KR" altLang="en-US" sz="900" dirty="0" err="1">
                <a:latin typeface="+mn-ea"/>
              </a:rPr>
              <a:t>놀래킬</a:t>
            </a:r>
            <a:r>
              <a:rPr lang="ko-KR" altLang="en-US" sz="900" dirty="0">
                <a:latin typeface="+mn-ea"/>
              </a:rPr>
              <a:t> 수 있는 부작용을 최소화 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단일 책임</a:t>
            </a:r>
            <a:r>
              <a:rPr lang="en-US" altLang="ko-KR" sz="900" dirty="0">
                <a:latin typeface="+mn-ea"/>
              </a:rPr>
              <a:t>(Single Responsibility) </a:t>
            </a:r>
            <a:r>
              <a:rPr lang="ko-KR" altLang="en-US" sz="900" dirty="0">
                <a:latin typeface="+mn-ea"/>
              </a:rPr>
              <a:t>원칙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하나의 컴포넌트는 잘 정의된 하나의 작업만 수행하게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결합도</a:t>
            </a:r>
            <a:r>
              <a:rPr lang="en-US" altLang="ko-KR" sz="900" dirty="0">
                <a:latin typeface="+mn-ea"/>
              </a:rPr>
              <a:t>(Coupling)</a:t>
            </a:r>
            <a:r>
              <a:rPr lang="ko-KR" altLang="en-US" sz="900" dirty="0">
                <a:latin typeface="+mn-ea"/>
              </a:rPr>
              <a:t>를 낮추라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코드의 한 부분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코드 </a:t>
            </a:r>
            <a:r>
              <a:rPr lang="ko-KR" altLang="en-US" sz="900" dirty="0" err="1">
                <a:latin typeface="+mn-ea"/>
              </a:rPr>
              <a:t>블럭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함수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클래스 등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은 다른 코드에 의존을 최소화해야 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변수 공유를 최소화 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응집도</a:t>
            </a:r>
            <a:r>
              <a:rPr lang="en-US" altLang="ko-KR" sz="900" dirty="0">
                <a:latin typeface="+mn-ea"/>
              </a:rPr>
              <a:t>(Cohesion)</a:t>
            </a:r>
            <a:r>
              <a:rPr lang="ko-KR" altLang="en-US" sz="900" dirty="0">
                <a:latin typeface="+mn-ea"/>
              </a:rPr>
              <a:t>을 높이라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비슷한 기능을 하는 코드는 동일한 위치에 두라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상세한 구현은 숨기라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구현을 숨길수록 해당 컴포넌트를 사용하는 코드에 영향을 최소한으로 주고 수정을 할 수 있게 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+mn-ea"/>
              </a:rPr>
              <a:t>디미터의</a:t>
            </a:r>
            <a:r>
              <a:rPr lang="ko-KR" altLang="en-US" sz="900" dirty="0">
                <a:latin typeface="+mn-ea"/>
              </a:rPr>
              <a:t> 법칙</a:t>
            </a:r>
            <a:r>
              <a:rPr lang="en-US" altLang="ko-KR" sz="900" dirty="0">
                <a:latin typeface="+mn-ea"/>
              </a:rPr>
              <a:t>(Law of Demeter) : </a:t>
            </a:r>
            <a:r>
              <a:rPr lang="ko-KR" altLang="en-US" sz="900" dirty="0">
                <a:latin typeface="+mn-ea"/>
              </a:rPr>
              <a:t>직접적 관련인 있는 코드만 호출하라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조급한 최적화를 피하라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코드를 재사용하라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관심사의 분리</a:t>
            </a:r>
            <a:r>
              <a:rPr lang="en-US" altLang="ko-KR" sz="900" dirty="0">
                <a:latin typeface="+mn-ea"/>
              </a:rPr>
              <a:t>(Separation of Concerns ) : </a:t>
            </a:r>
            <a:r>
              <a:rPr lang="ko-KR" altLang="en-US" sz="900" dirty="0">
                <a:latin typeface="+mn-ea"/>
              </a:rPr>
              <a:t>서로 다른 기능들이 섞이는 것을 최소화 하라</a:t>
            </a:r>
            <a:r>
              <a:rPr lang="en-US" altLang="ko-KR" sz="900" dirty="0">
                <a:latin typeface="+mn-ea"/>
              </a:rPr>
              <a:t>. HTML/CSS, AOP </a:t>
            </a:r>
            <a:r>
              <a:rPr lang="ko-KR" altLang="en-US" sz="900" dirty="0">
                <a:latin typeface="+mn-ea"/>
              </a:rPr>
              <a:t>등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변화를 포용하라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 err="1">
                <a:latin typeface="+mn-ea"/>
              </a:rPr>
              <a:t>애자일의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원칙중에</a:t>
            </a:r>
            <a:r>
              <a:rPr lang="ko-KR" altLang="en-US" sz="900" dirty="0">
                <a:latin typeface="+mn-ea"/>
              </a:rPr>
              <a:t> 하나이며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위에 나온 많은 원칙들이 코드의 변화를 </a:t>
            </a:r>
            <a:r>
              <a:rPr lang="ko-KR" altLang="en-US" sz="900" dirty="0" err="1">
                <a:latin typeface="+mn-ea"/>
              </a:rPr>
              <a:t>쉽게하기위한</a:t>
            </a:r>
            <a:r>
              <a:rPr lang="ko-KR" altLang="en-US" sz="900" dirty="0">
                <a:latin typeface="+mn-ea"/>
              </a:rPr>
              <a:t> 것들이다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7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스터디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소개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77" y="2286081"/>
            <a:ext cx="4363549" cy="3448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6544" y="1281052"/>
            <a:ext cx="65755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www.meetup.com/ko-KR/</a:t>
            </a:r>
            <a:r>
              <a:rPr lang="ko-KR" altLang="en-US" sz="1050" dirty="0"/>
              <a:t>인천</a:t>
            </a:r>
            <a:r>
              <a:rPr lang="en-US" altLang="ko-KR" sz="1050" dirty="0"/>
              <a:t>-</a:t>
            </a:r>
            <a:r>
              <a:rPr lang="ko-KR" altLang="en-US" sz="1050" dirty="0"/>
              <a:t>송도</a:t>
            </a:r>
            <a:r>
              <a:rPr lang="en-US" altLang="ko-KR" sz="1050" dirty="0"/>
              <a:t>-</a:t>
            </a:r>
            <a:r>
              <a:rPr lang="ko-KR" altLang="en-US" sz="1050" dirty="0"/>
              <a:t>프로그래밍</a:t>
            </a:r>
            <a:r>
              <a:rPr lang="en-US" altLang="ko-KR" sz="1050" dirty="0"/>
              <a:t>-</a:t>
            </a:r>
            <a:r>
              <a:rPr lang="ko-KR" altLang="en-US" sz="1050" dirty="0"/>
              <a:t>알고리즘</a:t>
            </a:r>
            <a:r>
              <a:rPr lang="en-US" altLang="ko-KR" sz="1050" dirty="0"/>
              <a:t>-</a:t>
            </a:r>
            <a:r>
              <a:rPr lang="ko-KR" altLang="en-US" sz="1050" dirty="0" err="1"/>
              <a:t>스터디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150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스터디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소개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11" y="1303299"/>
            <a:ext cx="65755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https://www.meetup.com/ko-KR/GDG-SongDo/</a:t>
            </a:r>
            <a:endParaRPr lang="ko-KR" altLang="en-US" sz="10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1" y="2036491"/>
            <a:ext cx="3556566" cy="297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086" y="3180216"/>
            <a:ext cx="4398717" cy="25933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32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스터디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소개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7575" y="1235826"/>
            <a:ext cx="65755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www.meetup.com/ko-KR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송도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사이드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프로젝트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모임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개발자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디자이너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기획자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등등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954" y="1150271"/>
            <a:ext cx="3307849" cy="53875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73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#3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6064" y="1433318"/>
            <a:ext cx="8406000" cy="158504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f(1) = 1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f(2) = 1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ea"/>
              </a:rPr>
              <a:t>f(n) = f(n-1) + f(n-2) when n &gt; 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이상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150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이하도 빠르게 계산 가능하게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작성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6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스터디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소개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2049" y="1281052"/>
            <a:ext cx="65755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www.meetup.com/ko-KR/</a:t>
            </a:r>
            <a:r>
              <a:rPr lang="ko-KR" altLang="en-US" sz="1050" dirty="0"/>
              <a:t>인천</a:t>
            </a:r>
            <a:r>
              <a:rPr lang="en-US" altLang="ko-KR" sz="1050" dirty="0" smtClean="0"/>
              <a:t>-</a:t>
            </a:r>
            <a:r>
              <a:rPr lang="ko-KR" altLang="en-US" sz="1050" dirty="0" err="1" smtClean="0"/>
              <a:t>스타트업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모닝커피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클럽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50" y="1884656"/>
            <a:ext cx="5554906" cy="486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5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#3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802" y="1281052"/>
            <a:ext cx="8496783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bigint.h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Rossi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2)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pPr lvl="1"/>
            <a:r>
              <a:rPr lang="pt-B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fibo(</a:t>
            </a:r>
            <a:r>
              <a:rPr lang="pt-BR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</a:t>
            </a:r>
            <a:r>
              <a:rPr lang="pt-BR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fibo(</a:t>
            </a:r>
            <a:r>
              <a:rPr lang="pt-BR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 };</a:t>
            </a: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g_last_pos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fibo2(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g_last_pos + 1; i &lt; </a:t>
            </a:r>
            <a:r>
              <a:rPr lang="nn-NO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++i) {</a:t>
            </a:r>
          </a:p>
          <a:p>
            <a:pPr lvl="3"/>
            <a:r>
              <a:rPr lang="it-IT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BINT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tmp = g_cache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 - 1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g_cache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 - 2</a:t>
            </a:r>
            <a:r>
              <a:rPr lang="it-IT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g_cache.push_back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tmp.toStrDec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g_last_pos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g_cache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(27)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fibo2(150).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toStrDec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8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#3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/>
              <a:t>피보나치수열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BIGINT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Dynamic Programming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3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/>
              <a:t>코딩 </a:t>
            </a:r>
            <a:r>
              <a:rPr lang="ko-KR" altLang="en-US" sz="2000" b="1" dirty="0" err="1" smtClean="0"/>
              <a:t>컨벤션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365" y="1281052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+mn-ea"/>
              </a:rPr>
              <a:t>코드 작성 표준 </a:t>
            </a:r>
            <a:endParaRPr lang="en-US" altLang="ko-KR" sz="1800" dirty="0" smtClean="0">
              <a:latin typeface="+mn-ea"/>
            </a:endParaRPr>
          </a:p>
          <a:p>
            <a:pPr marL="685800" lvl="1"/>
            <a:r>
              <a:rPr lang="ko-KR" altLang="en-US" sz="1400" dirty="0" smtClean="0">
                <a:latin typeface="+mn-ea"/>
              </a:rPr>
              <a:t>사람마다 업체마다 다름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685800" lvl="1"/>
            <a:r>
              <a:rPr lang="ko-KR" altLang="en-US" sz="1400" dirty="0" smtClean="0">
                <a:latin typeface="+mn-ea"/>
              </a:rPr>
              <a:t>옳고 그름이 아니라 통일성이 중요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협업시</a:t>
            </a:r>
            <a:r>
              <a:rPr lang="ko-KR" altLang="en-US" sz="1400" dirty="0" smtClean="0">
                <a:latin typeface="+mn-ea"/>
              </a:rPr>
              <a:t> 서로 이해하기 빠르고 코드 읽기 편함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>
                <a:latin typeface="+mn-ea"/>
              </a:rPr>
              <a:t>네이밍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가독성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685800" lvl="1"/>
            <a:endParaRPr lang="en-US" altLang="ko-KR" sz="1400" dirty="0">
              <a:latin typeface="+mn-ea"/>
            </a:endParaRPr>
          </a:p>
          <a:p>
            <a:pPr marL="285750"/>
            <a:r>
              <a:rPr lang="ko-KR" altLang="en-US" sz="1800" dirty="0" smtClean="0">
                <a:latin typeface="+mn-ea"/>
              </a:rPr>
              <a:t>표기법</a:t>
            </a:r>
            <a:endParaRPr lang="en-US" altLang="ko-KR" sz="18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카멜표기법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unitCnt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smtClean="0">
                <a:latin typeface="+mn-ea"/>
              </a:rPr>
              <a:t>파스칼표기법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UnitCnt</a:t>
            </a:r>
            <a:endParaRPr lang="en-US" altLang="ko-KR" sz="1400" dirty="0" smtClean="0">
              <a:latin typeface="+mn-ea"/>
            </a:endParaRPr>
          </a:p>
          <a:p>
            <a:pPr marL="685800" lvl="1"/>
            <a:r>
              <a:rPr lang="ko-KR" altLang="en-US" sz="1400" dirty="0" err="1" smtClean="0">
                <a:latin typeface="+mn-ea"/>
              </a:rPr>
              <a:t>헝가리안표기법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 err="1" smtClean="0">
                <a:latin typeface="+mn-ea"/>
              </a:rPr>
              <a:t>iUnitCnt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en-US" altLang="ko-KR" sz="1400" dirty="0" err="1" smtClean="0">
                <a:latin typeface="+mn-ea"/>
              </a:rPr>
              <a:t>nUnitCnt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685800" lvl="1"/>
            <a:r>
              <a:rPr lang="ko-KR" altLang="en-US" sz="1400" dirty="0" err="1" smtClean="0">
                <a:latin typeface="+mn-ea"/>
              </a:rPr>
              <a:t>팟홀</a:t>
            </a:r>
            <a:r>
              <a:rPr lang="en-US" altLang="ko-KR" sz="1400" dirty="0" smtClean="0">
                <a:latin typeface="+mn-ea"/>
              </a:rPr>
              <a:t>(Pothole) </a:t>
            </a:r>
            <a:r>
              <a:rPr lang="ko-KR" altLang="en-US" sz="1400" dirty="0" smtClean="0">
                <a:latin typeface="+mn-ea"/>
              </a:rPr>
              <a:t>표기법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 err="1" smtClean="0">
                <a:latin typeface="+mn-ea"/>
              </a:rPr>
              <a:t>unit_cnt</a:t>
            </a:r>
            <a:r>
              <a:rPr lang="en-US" altLang="ko-KR" sz="1400" dirty="0" smtClean="0">
                <a:latin typeface="+mn-ea"/>
              </a:rPr>
              <a:t> (underscore or </a:t>
            </a:r>
            <a:r>
              <a:rPr lang="en-US" altLang="ko-KR" sz="1400" dirty="0" err="1" smtClean="0">
                <a:latin typeface="+mn-ea"/>
              </a:rPr>
              <a:t>underbar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 marL="685800" lvl="1"/>
            <a:endParaRPr lang="en-US" altLang="ko-KR" sz="1400" dirty="0" smtClean="0">
              <a:latin typeface="+mn-ea"/>
            </a:endParaRPr>
          </a:p>
          <a:p>
            <a:pPr marL="285750"/>
            <a:r>
              <a:rPr lang="en-US" altLang="ko-KR" sz="1800" dirty="0" smtClean="0">
                <a:latin typeface="+mn-ea"/>
              </a:rPr>
              <a:t>LINT </a:t>
            </a:r>
          </a:p>
          <a:p>
            <a:pPr marL="685800" lvl="1"/>
            <a:r>
              <a:rPr lang="ko-KR" altLang="en-US" sz="1400" dirty="0" err="1" smtClean="0">
                <a:latin typeface="+mn-ea"/>
              </a:rPr>
              <a:t>명명법</a:t>
            </a:r>
            <a:r>
              <a:rPr lang="ko-KR" altLang="en-US" sz="1400" dirty="0" err="1" smtClean="0">
                <a:latin typeface="+mn-ea"/>
              </a:rPr>
              <a:t>이나</a:t>
            </a:r>
            <a:r>
              <a:rPr lang="ko-KR" altLang="en-US" sz="1400" dirty="0" smtClean="0">
                <a:latin typeface="+mn-ea"/>
              </a:rPr>
              <a:t> 코드 </a:t>
            </a:r>
            <a:r>
              <a:rPr lang="ko-KR" altLang="en-US" sz="1400" dirty="0" err="1" smtClean="0">
                <a:latin typeface="+mn-ea"/>
              </a:rPr>
              <a:t>정적분석</a:t>
            </a:r>
            <a:r>
              <a:rPr lang="ko-KR" altLang="en-US" sz="1400" dirty="0" smtClean="0">
                <a:latin typeface="+mn-ea"/>
              </a:rPr>
              <a:t> 등을 담당하는 도구</a:t>
            </a:r>
            <a:endParaRPr lang="en-US" altLang="ko-KR" sz="1400" dirty="0" smtClean="0">
              <a:latin typeface="+mn-ea"/>
            </a:endParaRPr>
          </a:p>
          <a:p>
            <a:pPr marL="685800" lvl="1"/>
            <a:endParaRPr lang="en-US" altLang="ko-KR" sz="1400" dirty="0">
              <a:latin typeface="+mn-ea"/>
            </a:endParaRPr>
          </a:p>
          <a:p>
            <a:pPr marL="285750"/>
            <a:r>
              <a:rPr lang="en-US" altLang="ko-KR" sz="1800" dirty="0" smtClean="0">
                <a:latin typeface="+mn-ea"/>
              </a:rPr>
              <a:t>{ } </a:t>
            </a:r>
            <a:r>
              <a:rPr lang="ko-KR" altLang="en-US" sz="1800" dirty="0" smtClean="0">
                <a:latin typeface="+mn-ea"/>
              </a:rPr>
              <a:t>표기 </a:t>
            </a:r>
            <a:endParaRPr lang="en-US" altLang="ko-KR" sz="1800" dirty="0" smtClean="0">
              <a:latin typeface="+mn-ea"/>
            </a:endParaRPr>
          </a:p>
          <a:p>
            <a:pPr marL="685800" lvl="1"/>
            <a:endParaRPr lang="ko-KR" altLang="en-US" sz="1400" dirty="0">
              <a:latin typeface="+mn-ea"/>
            </a:endParaRPr>
          </a:p>
        </p:txBody>
      </p:sp>
      <p:pic>
        <p:nvPicPr>
          <p:cNvPr id="5122" name="Picture 2" descr="ì¤ë¦¬ì½ë°¸ë¦¬ ë¯¸ë { ì¬ìì¹êµ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37" y="361657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ì¤ë¦¬ì½ë°¸ë¦¬ ë¯¸ë { ì¬ìì¹êµ¬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99" y="5284158"/>
            <a:ext cx="3502513" cy="13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객체지향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56483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필요에 의한 발전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이진코드 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어셈블러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절차지향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객체지향 언어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64803" y="37660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생각하는 방식과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분리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재활용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상속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은닉성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2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0" name="Picture 6" descr="https://encrypted-tbn3.gstatic.com/images?q=tbn:ANd9GcSZr_FEcZGm6fUz4vf5_JXGba7LuXOdtgjbIWO3lKcSw8_DoIjW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18" y="1945101"/>
            <a:ext cx="5221872" cy="23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0989" y="45292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PIE </a:t>
            </a:r>
          </a:p>
          <a:p>
            <a:pPr lvl="2"/>
            <a:r>
              <a:rPr lang="en-US" altLang="ko-KR" dirty="0" err="1"/>
              <a:t>polymophysm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Inheritance </a:t>
            </a:r>
          </a:p>
          <a:p>
            <a:pPr lvl="2"/>
            <a:r>
              <a:rPr lang="en-US" altLang="ko-KR" dirty="0"/>
              <a:t>Encapsulation </a:t>
            </a:r>
          </a:p>
        </p:txBody>
      </p:sp>
    </p:spTree>
    <p:extLst>
      <p:ext uri="{BB962C8B-B14F-4D97-AF65-F5344CB8AC3E}">
        <p14:creationId xmlns:p14="http://schemas.microsoft.com/office/powerpoint/2010/main" val="21847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7660</TotalTime>
  <Words>2684</Words>
  <Application>Microsoft Office PowerPoint</Application>
  <PresentationFormat>화면 슬라이드 쇼(4:3)</PresentationFormat>
  <Paragraphs>603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굴림체</vt:lpstr>
      <vt:lpstr>Wingdings</vt:lpstr>
      <vt:lpstr>돋움체</vt:lpstr>
      <vt:lpstr>나눔고딕</vt:lpstr>
      <vt:lpstr>맑은 고딕</vt:lpstr>
      <vt:lpstr>Arial</vt:lpstr>
      <vt:lpstr>맑은 고딕</vt:lpstr>
      <vt:lpstr>Office 테마</vt:lpstr>
      <vt:lpstr>   취업 코딩 면접 특강</vt:lpstr>
      <vt:lpstr>강의소개 #1</vt:lpstr>
      <vt:lpstr>강의소개 #2</vt:lpstr>
      <vt:lpstr>퀴즈#3 풀이 – 피보나치수열</vt:lpstr>
      <vt:lpstr>퀴즈#3 풀이 – 피보나치수열</vt:lpstr>
      <vt:lpstr>퀴즈#3 풀이 – 피보나치수열</vt:lpstr>
      <vt:lpstr>코딩 컨벤션</vt:lpstr>
      <vt:lpstr>객체지향</vt:lpstr>
      <vt:lpstr>C++</vt:lpstr>
      <vt:lpstr>class</vt:lpstr>
      <vt:lpstr>은닉성</vt:lpstr>
      <vt:lpstr>상속성</vt:lpstr>
      <vt:lpstr>다형성</vt:lpstr>
      <vt:lpstr>STL</vt:lpstr>
      <vt:lpstr>Kotlin – 함수형 프로그래밍</vt:lpstr>
      <vt:lpstr>Kotlin – 함수형 프로그래밍</vt:lpstr>
      <vt:lpstr>Kotlin – 1급객체</vt:lpstr>
      <vt:lpstr>Kotlin – 1급객체 - 함수타입</vt:lpstr>
      <vt:lpstr>Kotlin – 고차 함수(Higher order functions)</vt:lpstr>
      <vt:lpstr>Kotlin – 람다</vt:lpstr>
      <vt:lpstr>Kotlin – 람다</vt:lpstr>
      <vt:lpstr>Kotlin – 클로저</vt:lpstr>
      <vt:lpstr>Kotlin – it, _</vt:lpstr>
      <vt:lpstr>Kotlin – inline</vt:lpstr>
      <vt:lpstr>Kotlin – inline</vt:lpstr>
      <vt:lpstr>Kotlin – SAM (Single Abstract Method) 변환</vt:lpstr>
      <vt:lpstr>Kotlin – stream or sequence</vt:lpstr>
      <vt:lpstr>Kotlin – standard function - run</vt:lpstr>
      <vt:lpstr>Kotlin – standard function - let</vt:lpstr>
      <vt:lpstr>Kotlin – standard function - apply</vt:lpstr>
      <vt:lpstr>Kotlin – standard function</vt:lpstr>
      <vt:lpstr>Kotlin – 기타</vt:lpstr>
      <vt:lpstr>디자인패턴</vt:lpstr>
      <vt:lpstr>디자인패턴 - GoF 의 분류와 종류 (3가지 분류와 23가지 종류)</vt:lpstr>
      <vt:lpstr>기타 - SOLID – 객체지향 5원칙</vt:lpstr>
      <vt:lpstr>기타 - 그외 원칙</vt:lpstr>
      <vt:lpstr>스터디 소개</vt:lpstr>
      <vt:lpstr>스터디 소개</vt:lpstr>
      <vt:lpstr>스터디 소개</vt:lpstr>
      <vt:lpstr>스터디 소개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641</cp:revision>
  <cp:lastPrinted>2015-07-01T03:29:24Z</cp:lastPrinted>
  <dcterms:created xsi:type="dcterms:W3CDTF">2011-08-24T01:05:33Z</dcterms:created>
  <dcterms:modified xsi:type="dcterms:W3CDTF">2018-11-29T08:10:29Z</dcterms:modified>
</cp:coreProperties>
</file>