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2" r:id="rId3"/>
    <p:sldId id="331" r:id="rId4"/>
    <p:sldId id="332" r:id="rId5"/>
    <p:sldId id="336" r:id="rId6"/>
    <p:sldId id="342" r:id="rId7"/>
    <p:sldId id="333" r:id="rId8"/>
    <p:sldId id="334" r:id="rId9"/>
    <p:sldId id="335" r:id="rId10"/>
    <p:sldId id="345" r:id="rId11"/>
    <p:sldId id="344" r:id="rId12"/>
    <p:sldId id="343" r:id="rId13"/>
    <p:sldId id="340" r:id="rId14"/>
    <p:sldId id="339" r:id="rId15"/>
    <p:sldId id="341" r:id="rId16"/>
    <p:sldId id="338" r:id="rId17"/>
    <p:sldId id="337" r:id="rId18"/>
    <p:sldId id="278" r:id="rId19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2"/>
      <p:bold r:id="rId23"/>
    </p:embeddedFont>
    <p:embeddedFont>
      <p:font typeface="나눔고딕" panose="020D0604000000000000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3618" autoAdjust="0"/>
  </p:normalViewPr>
  <p:slideViewPr>
    <p:cSldViewPr snapToGrid="0">
      <p:cViewPr varScale="1">
        <p:scale>
          <a:sx n="161" d="100"/>
          <a:sy n="161" d="100"/>
        </p:scale>
        <p:origin x="126" y="196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1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3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96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87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01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39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698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aseline="0" dirty="0" smtClean="0"/>
              <a:t>카카오 문제 </a:t>
            </a:r>
            <a:r>
              <a:rPr lang="en-US" altLang="ko-KR" baseline="0" dirty="0" smtClean="0"/>
              <a:t>3,4,5</a:t>
            </a:r>
          </a:p>
          <a:p>
            <a:r>
              <a:rPr lang="ko-KR" altLang="en-US" baseline="0" dirty="0" err="1" smtClean="0"/>
              <a:t>후보키</a:t>
            </a:r>
            <a:endParaRPr lang="en-US" altLang="ko-KR" baseline="0" dirty="0" smtClean="0"/>
          </a:p>
          <a:p>
            <a:r>
              <a:rPr lang="en-US" altLang="ko-KR" baseline="0" dirty="0" smtClean="0"/>
              <a:t>	SET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비트연산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재귀호출</a:t>
            </a:r>
            <a:endParaRPr lang="en-US" altLang="ko-KR" baseline="0" dirty="0" smtClean="0"/>
          </a:p>
          <a:p>
            <a:r>
              <a:rPr lang="ko-KR" altLang="en-US" baseline="0" dirty="0" smtClean="0"/>
              <a:t>무지의 </a:t>
            </a:r>
            <a:r>
              <a:rPr lang="ko-KR" altLang="en-US" baseline="0" dirty="0" err="1" smtClean="0"/>
              <a:t>먹방</a:t>
            </a:r>
            <a:r>
              <a:rPr lang="ko-KR" altLang="en-US" baseline="0" dirty="0" smtClean="0"/>
              <a:t> 라이브</a:t>
            </a:r>
            <a:endParaRPr lang="en-US" altLang="ko-KR" baseline="0" dirty="0" smtClean="0"/>
          </a:p>
          <a:p>
            <a:r>
              <a:rPr lang="en-US" altLang="ko-KR" baseline="0" dirty="0" smtClean="0"/>
              <a:t>	64</a:t>
            </a:r>
            <a:r>
              <a:rPr lang="ko-KR" altLang="en-US" baseline="0" dirty="0" smtClean="0"/>
              <a:t>비트 타입</a:t>
            </a:r>
            <a:r>
              <a:rPr lang="en-US" altLang="ko-KR" baseline="0" dirty="0" smtClean="0"/>
              <a:t>(long long)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사용자 정렬 알고리즘</a:t>
            </a:r>
            <a:endParaRPr lang="en-US" altLang="ko-KR" baseline="0" dirty="0" smtClean="0"/>
          </a:p>
          <a:p>
            <a:r>
              <a:rPr lang="en-US" altLang="ko-KR" baseline="0" dirty="0" smtClean="0"/>
              <a:t>	K</a:t>
            </a:r>
            <a:r>
              <a:rPr lang="ko-KR" altLang="en-US" baseline="0" dirty="0" smtClean="0"/>
              <a:t>초 이내에 모두 소비될 음식 제외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남은 초를 남은 음식으로 나눈 나머지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길찾기게임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err="1" smtClean="0"/>
              <a:t>트리만들기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전위 순회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후위 순회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정렬문제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사용자 정렬 알고리즘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문자열을 합쳐서 비교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	0 </a:t>
            </a:r>
            <a:r>
              <a:rPr lang="ko-KR" altLang="en-US" baseline="0" dirty="0" smtClean="0"/>
              <a:t>예외처리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카카오문제 </a:t>
            </a:r>
            <a:r>
              <a:rPr lang="en-US" altLang="ko-KR" baseline="0" dirty="0" smtClean="0"/>
              <a:t>1,2</a:t>
            </a:r>
          </a:p>
          <a:p>
            <a:r>
              <a:rPr lang="ko-KR" altLang="en-US" baseline="0" dirty="0" err="1" smtClean="0"/>
              <a:t>오픈채팅방</a:t>
            </a:r>
            <a:endParaRPr lang="en-US" altLang="ko-KR" baseline="0" dirty="0" smtClean="0"/>
          </a:p>
          <a:p>
            <a:r>
              <a:rPr lang="en-US" altLang="ko-KR" baseline="0" dirty="0" smtClean="0"/>
              <a:t>	map</a:t>
            </a:r>
            <a:r>
              <a:rPr lang="ko-KR" altLang="en-US" baseline="0" dirty="0" smtClean="0"/>
              <a:t>사용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en-US" altLang="ko-KR" baseline="0" dirty="0" err="1" smtClean="0"/>
              <a:t>sscanf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금지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실패율 </a:t>
            </a:r>
            <a:r>
              <a:rPr lang="en-US" altLang="ko-KR" baseline="0" dirty="0" smtClean="0"/>
              <a:t>	</a:t>
            </a:r>
          </a:p>
          <a:p>
            <a:r>
              <a:rPr lang="en-US" altLang="ko-KR" baseline="0" dirty="0" smtClean="0"/>
              <a:t>	0</a:t>
            </a:r>
            <a:r>
              <a:rPr lang="ko-KR" altLang="en-US" baseline="0" dirty="0" smtClean="0"/>
              <a:t>으로 나누기 금지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사용자 정렬 알고리즘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퀴즈</a:t>
            </a:r>
            <a:endParaRPr lang="en-US" altLang="ko-KR" baseline="0" dirty="0" smtClean="0"/>
          </a:p>
          <a:p>
            <a:r>
              <a:rPr lang="en-US" altLang="ko-KR" baseline="0" dirty="0" smtClean="0"/>
              <a:t>	reverse</a:t>
            </a:r>
          </a:p>
          <a:p>
            <a:r>
              <a:rPr lang="en-US" altLang="ko-KR" baseline="0" dirty="0" smtClean="0"/>
              <a:t>	swap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0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2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5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48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63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6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er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취업 코딩 면접 특강</a:t>
            </a: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2018.11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#1-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smtClean="0"/>
              <a:t>블록게임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이미 놓여진 </a:t>
            </a:r>
            <a:r>
              <a:rPr lang="en-US" altLang="ko-KR" dirty="0" smtClean="0"/>
              <a:t>3X2 </a:t>
            </a:r>
            <a:r>
              <a:rPr lang="en-US" altLang="ko-KR" dirty="0" smtClean="0"/>
              <a:t>3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회전까지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가지의 모양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 블록에 </a:t>
            </a:r>
            <a:r>
              <a:rPr lang="en-US" altLang="ko-KR" dirty="0" smtClean="0"/>
              <a:t>1X1 </a:t>
            </a:r>
            <a:r>
              <a:rPr lang="ko-KR" altLang="en-US" dirty="0" smtClean="0"/>
              <a:t>크기의 블록을 추가하여 직사각형을 만들어 없애고 없앨 수 </a:t>
            </a:r>
            <a:r>
              <a:rPr lang="ko-KR" altLang="en-US" dirty="0" smtClean="0"/>
              <a:t>있는</a:t>
            </a:r>
            <a:r>
              <a:rPr lang="ko-KR" altLang="en-US" dirty="0" smtClean="0"/>
              <a:t> 블록 수 계산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블록상태가 담긴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 보드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없앨 수 있는 최대 </a:t>
            </a:r>
            <a:r>
              <a:rPr lang="ko-KR" altLang="en-US" dirty="0"/>
              <a:t>블록 </a:t>
            </a:r>
            <a:r>
              <a:rPr lang="ko-KR" altLang="en-US" dirty="0" smtClean="0"/>
              <a:t>수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107" y="3319836"/>
            <a:ext cx="879071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제한사항</a:t>
            </a:r>
          </a:p>
          <a:p>
            <a:r>
              <a:rPr lang="ko-KR" altLang="en-US" dirty="0"/>
              <a:t>board는 블록의 상태가 들어있는 N x N 크기 2차원 배열이다.</a:t>
            </a:r>
          </a:p>
          <a:p>
            <a:r>
              <a:rPr lang="ko-KR" altLang="en-US" dirty="0"/>
              <a:t>N은 4 이상 50 이하다.</a:t>
            </a:r>
          </a:p>
          <a:p>
            <a:r>
              <a:rPr lang="ko-KR" altLang="en-US" dirty="0"/>
              <a:t>board의 각 행의 원소는 0 이상 200 이하의 자연수이다.</a:t>
            </a:r>
          </a:p>
          <a:p>
            <a:r>
              <a:rPr lang="ko-KR" altLang="en-US" dirty="0"/>
              <a:t>0 은 빈 칸을 나타낸다.</a:t>
            </a:r>
          </a:p>
          <a:p>
            <a:r>
              <a:rPr lang="ko-KR" altLang="en-US" dirty="0"/>
              <a:t>board에 놓여있는 각 블록은 숫자를 이용해 표현한다.</a:t>
            </a:r>
          </a:p>
          <a:p>
            <a:r>
              <a:rPr lang="ko-KR" altLang="en-US" dirty="0"/>
              <a:t>잘못된 블록 모양이 주어지는 경우는 없다.</a:t>
            </a:r>
          </a:p>
          <a:p>
            <a:r>
              <a:rPr lang="ko-KR" altLang="en-US" dirty="0"/>
              <a:t>모양에 관계 없이 서로 다른 블록은 서로 다른 숫자로 표현됩니다</a:t>
            </a:r>
            <a:r>
              <a:rPr lang="ko-KR" altLang="en-US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#1-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smtClean="0"/>
              <a:t>블록게임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149019"/>
            <a:ext cx="4572000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check1(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6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+ 2) &gt;= n ||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&lt; 0)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color =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color) {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pPr lvl="3"/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0) </a:t>
            </a:r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check2(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6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+ 2) &gt;= n ||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&gt;= n )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color =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color)  {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pPr lvl="3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0) </a:t>
            </a:r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check3(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6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&gt;= n ||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+ 2) &gt;= n)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color =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color) {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pPr lvl="3"/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 ||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47825" y="4642009"/>
            <a:ext cx="4796175" cy="22159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solution(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&gt;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 = 0;</a:t>
            </a:r>
          </a:p>
          <a:p>
            <a:pPr lvl="1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s-E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s-E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s-E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s-E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0; y &lt; n; y++)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0; x &lt; n; x++) {</a:t>
            </a:r>
          </a:p>
          <a:p>
            <a:pPr lvl="3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 {</a:t>
            </a:r>
          </a:p>
          <a:p>
            <a:pPr lvl="4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4"/>
            <a:r>
              <a:rPr lang="en-US" altLang="ko-KR" sz="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5</a:t>
            </a:r>
            <a:r>
              <a:rPr lang="ko-KR" altLang="en-US" sz="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가지 모양 체크 </a:t>
            </a:r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4"/>
            <a:r>
              <a:rPr lang="en-US" altLang="ko-KR" sz="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*   *              </a:t>
            </a:r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4"/>
            <a:r>
              <a:rPr lang="en-US" altLang="ko-KR" sz="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*   *   *       *   *</a:t>
            </a:r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4"/>
            <a:r>
              <a:rPr lang="en-US" altLang="ko-KR" sz="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**   **  ***   ***  ***</a:t>
            </a:r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4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(check1(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y, x) ==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answer++; y &gt; 0 ? y -= 1 : y; }</a:t>
            </a:r>
          </a:p>
          <a:p>
            <a:pPr lvl="4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(check2(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y, x) ==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 answer++; y &gt; 0 ? y -= 1 : y; }</a:t>
            </a:r>
          </a:p>
          <a:p>
            <a:pPr lvl="4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(check3(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y, x) ==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 answer++; y &gt; 0 ? y -= 1 : y; }</a:t>
            </a:r>
          </a:p>
          <a:p>
            <a:pPr lvl="4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(check4(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y, x) ==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 answer++; y &gt; 0 ? y -= 1 : y; }</a:t>
            </a:r>
          </a:p>
          <a:p>
            <a:pPr lvl="4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(check5(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y, x) ==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 answer++; y &gt; 0 ? y -= 1 : y; }</a:t>
            </a:r>
          </a:p>
          <a:p>
            <a:pPr lvl="3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600" dirty="0"/>
          </a:p>
        </p:txBody>
      </p:sp>
      <p:sp>
        <p:nvSpPr>
          <p:cNvPr id="10" name="직사각형 9"/>
          <p:cNvSpPr/>
          <p:nvPr/>
        </p:nvSpPr>
        <p:spPr>
          <a:xfrm>
            <a:off x="4572000" y="1318022"/>
            <a:ext cx="4572000" cy="29546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6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check4(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6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&gt;= n ||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- 2) &lt; 0)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color =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color) {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pPr lvl="3"/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 ||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0) </a:t>
            </a:r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en-US" altLang="ko-KR" sz="600" dirty="0" smtClean="0">
              <a:solidFill>
                <a:srgbClr val="80808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check5(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6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&gt;= n ||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&gt;= n ||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&lt; 0)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color =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color) {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pPr lvl="3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 ||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0) </a:t>
            </a:r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5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dirty="0" smtClean="0"/>
              <a:t>기출문제</a:t>
            </a:r>
            <a:r>
              <a:rPr lang="en-US" altLang="ko-KR" dirty="0" smtClean="0"/>
              <a:t>#6- </a:t>
            </a:r>
            <a:r>
              <a:rPr lang="ko-KR" altLang="en-US" dirty="0" smtClean="0"/>
              <a:t>카카오</a:t>
            </a:r>
            <a:r>
              <a:rPr lang="en-US" altLang="ko-KR" dirty="0" smtClean="0"/>
              <a:t>2019 </a:t>
            </a:r>
            <a:r>
              <a:rPr lang="ko-KR" altLang="en-US" dirty="0" smtClean="0"/>
              <a:t>블록게임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9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9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2000" dirty="0" smtClean="0">
                <a:latin typeface="+mn-ea"/>
              </a:rPr>
              <a:t>문제 파악 </a:t>
            </a:r>
            <a:endParaRPr lang="en-US" altLang="ko-KR" sz="20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2000" dirty="0" smtClean="0">
                <a:latin typeface="+mn-ea"/>
              </a:rPr>
              <a:t>블록 특징 찾기</a:t>
            </a:r>
            <a:endParaRPr lang="en-US" altLang="ko-KR" sz="20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2000" dirty="0" smtClean="0">
                <a:latin typeface="+mn-ea"/>
              </a:rPr>
              <a:t>예외 모양 처리</a:t>
            </a:r>
            <a:endParaRPr lang="en-US" altLang="ko-KR" sz="20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39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개의 부동소수점의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부분최대합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부동소수점 배열을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부분합이 최대가 되는 값 찾기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{ 31, -41, 59, 26, -53, 58, 97, -93, -23, 84 </a:t>
            </a:r>
            <a:r>
              <a:rPr lang="en-US" altLang="ko-KR" dirty="0" smtClean="0"/>
              <a:t>}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187 (</a:t>
            </a:r>
            <a:r>
              <a:rPr lang="en-US" altLang="ko-KR" dirty="0"/>
              <a:t>59, 26, -53, 58, </a:t>
            </a:r>
            <a:r>
              <a:rPr lang="en-US" altLang="ko-KR" dirty="0" smtClean="0"/>
              <a:t>97)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시간복잡도 </a:t>
            </a:r>
            <a:r>
              <a:rPr lang="en-US" altLang="ko-KR" dirty="0"/>
              <a:t>O(N) </a:t>
            </a:r>
            <a:r>
              <a:rPr lang="ko-KR" altLang="en-US" dirty="0"/>
              <a:t>이 되는 프로그램 만들기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67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개의 부동소수점의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부분최대합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570503"/>
            <a:ext cx="8406000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maxAt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 max(0,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maxAt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- 1)) + A[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fastestMaxSum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da-DK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da-DK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 = 0, psum = 0;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.size(); i++) {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::max(0.0f,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::max(ret,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d = { -7, 4, -3, 6, 3, -8, 3, 4 };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fastestMaxSum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(d);</a:t>
            </a:r>
          </a:p>
          <a:p>
            <a:pPr lvl="1"/>
            <a:r>
              <a:rPr lang="en-US" altLang="ko-KR" sz="12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31, -41, 59, 26, -53, 58, 97, -93, -23, 84 };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fastestMaxSum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31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개의 부동소수점의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부분최대합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2215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Dynamic Programming; </a:t>
            </a:r>
            <a:r>
              <a:rPr lang="en-US" altLang="ko-KR" dirty="0" smtClean="0"/>
              <a:t>DP (</a:t>
            </a:r>
            <a:r>
              <a:rPr lang="ko-KR" altLang="en-US" dirty="0" smtClean="0"/>
              <a:t>동적</a:t>
            </a:r>
            <a:r>
              <a:rPr lang="en-US" altLang="ko-KR" dirty="0"/>
              <a:t> </a:t>
            </a:r>
            <a:r>
              <a:rPr lang="ko-KR" altLang="en-US" dirty="0" smtClean="0"/>
              <a:t>계획법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 프로그래밍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>특정 </a:t>
            </a:r>
            <a:r>
              <a:rPr lang="ko-KR" altLang="en-US" dirty="0"/>
              <a:t>범위까지의 값을 구하기 위해서 그것과 다른 범위까지의 값을 이용하여 효율적으로 값을 구하는 알고리즘 설계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maxAt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) = max(0, </a:t>
            </a:r>
            <a:r>
              <a:rPr lang="en-US" altLang="ko-KR" sz="2400" b="1" dirty="0" err="1"/>
              <a:t>maxAt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 - 1)) + A[</a:t>
            </a:r>
            <a:r>
              <a:rPr lang="en-US" altLang="ko-KR" sz="2400" b="1" dirty="0" err="1"/>
              <a:t>i</a:t>
            </a:r>
            <a:r>
              <a:rPr lang="en-US" altLang="ko-KR" sz="2400" b="1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생각하는 프로그래밍 </a:t>
            </a:r>
            <a:r>
              <a:rPr lang="en-US" altLang="ko-KR" sz="2400" dirty="0" smtClean="0"/>
              <a:t>(Programming pearls)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486" y="3801575"/>
            <a:ext cx="1943100" cy="2914650"/>
          </a:xfrm>
          <a:prstGeom prst="rect">
            <a:avLst/>
          </a:prstGeom>
        </p:spPr>
      </p:pic>
      <p:pic>
        <p:nvPicPr>
          <p:cNvPr id="2052" name="Picture 4" descr="ìê°íë íë¡ê·¸ëë°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71" y="3896216"/>
            <a:ext cx="1840357" cy="272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6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err="1" smtClean="0"/>
              <a:t>프로그래밍시</a:t>
            </a:r>
            <a:r>
              <a:rPr lang="ko-KR" altLang="en-US" sz="4000" dirty="0" smtClean="0"/>
              <a:t> 주의사항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나누는등의</a:t>
            </a:r>
            <a:r>
              <a:rPr lang="ko-KR" altLang="en-US" dirty="0" smtClean="0"/>
              <a:t> 예외처리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unsafe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재귀호출에서 </a:t>
            </a:r>
            <a:r>
              <a:rPr lang="ko-KR" altLang="en-US" dirty="0" err="1" smtClean="0"/>
              <a:t>스택오버플로우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스택에</a:t>
            </a:r>
            <a:r>
              <a:rPr lang="ko-KR" altLang="en-US" dirty="0" smtClean="0"/>
              <a:t> 너무 많은 데이터를 생성하려는 시도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메모리 할당 후 해제여부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메모리 제약사항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공간복잡도 추정하는 훈련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너무 많은 데이터의 </a:t>
            </a:r>
            <a:r>
              <a:rPr lang="ko-KR" altLang="en-US" dirty="0" smtClean="0"/>
              <a:t>반복처리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시간복잡도 추정하는 훈련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3Ghz 1Core </a:t>
            </a:r>
            <a:r>
              <a:rPr lang="ko-KR" altLang="en-US" dirty="0" smtClean="0"/>
              <a:t>는 초당 </a:t>
            </a:r>
            <a:r>
              <a:rPr lang="en-US" altLang="ko-KR" dirty="0" smtClean="0"/>
              <a:t>3,000,000,000 (30</a:t>
            </a:r>
            <a:r>
              <a:rPr lang="ko-KR" altLang="en-US" dirty="0" smtClean="0"/>
              <a:t>억 수행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최적화 알고리즘을 고려하는 프로그래밍 습관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35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#3- </a:t>
            </a:r>
            <a:r>
              <a:rPr lang="ko-KR" altLang="en-US" sz="4000" dirty="0" smtClean="0"/>
              <a:t>피보나치 수열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6064" y="1433318"/>
            <a:ext cx="8406000" cy="1585049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ea"/>
              </a:rPr>
              <a:t>f(1) = 1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ea"/>
              </a:rPr>
              <a:t>f(2) = 1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ea"/>
              </a:rPr>
              <a:t>f(n) = f(n-1) + f(n-2) when n &gt; 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이상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150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이하도 빠르게 계산 가능하게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작성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69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강사소개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백지훈 인천대 컴퓨터공학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전자계산학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95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모베란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대표이사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http://www.moberan.com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Email : jhbaik@moberan.com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강의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2018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26 ~29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주중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일간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en-US" altLang="ko-KR" sz="1400" dirty="0" smtClean="0"/>
              <a:t>18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~21</a:t>
            </a:r>
            <a:r>
              <a:rPr lang="ko-KR" altLang="en-US" sz="1400" dirty="0" smtClean="0"/>
              <a:t>시 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취업 코딩 면접 특강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/>
              <a:t>목표 </a:t>
            </a:r>
            <a:endParaRPr lang="en-US" altLang="ko-KR" sz="1800" dirty="0"/>
          </a:p>
          <a:p>
            <a:pPr marL="400050" lvl="1" indent="180975"/>
            <a:r>
              <a:rPr lang="ko-KR" altLang="en-US" sz="1400" dirty="0"/>
              <a:t>취업 코딩 면접 준비 가이드</a:t>
            </a:r>
            <a:endParaRPr lang="en-US" altLang="ko-KR" sz="1400" dirty="0"/>
          </a:p>
          <a:p>
            <a:pPr marL="400050" lvl="1" indent="180975"/>
            <a:r>
              <a:rPr lang="ko-KR" altLang="en-US" sz="1400" dirty="0"/>
              <a:t>면접관 입장에서의 코딩 면접 </a:t>
            </a:r>
            <a:endParaRPr lang="en-US" altLang="ko-KR" sz="1400" dirty="0"/>
          </a:p>
          <a:p>
            <a:pPr marL="0" indent="180975"/>
            <a:r>
              <a:rPr lang="ko-KR" altLang="en-US" sz="1800" dirty="0"/>
              <a:t>필요사항 </a:t>
            </a:r>
            <a:endParaRPr lang="en-US" altLang="ko-KR" sz="1800" dirty="0"/>
          </a:p>
          <a:p>
            <a:pPr marL="400050" lvl="1" indent="180975"/>
            <a:r>
              <a:rPr lang="en-US" altLang="ko-KR" sz="1400" dirty="0"/>
              <a:t>C / C++ 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알고 있어야 한다</a:t>
            </a:r>
            <a:r>
              <a:rPr lang="en-US" altLang="ko-KR" sz="1400" dirty="0"/>
              <a:t>. </a:t>
            </a:r>
          </a:p>
          <a:p>
            <a:pPr marL="400050" lvl="1" indent="180975"/>
            <a:r>
              <a:rPr lang="ko-KR" altLang="en-US" sz="1400" dirty="0"/>
              <a:t>자료구조 </a:t>
            </a:r>
            <a:r>
              <a:rPr lang="en-US" altLang="ko-KR" sz="1400" dirty="0"/>
              <a:t>/ </a:t>
            </a:r>
            <a:r>
              <a:rPr lang="ko-KR" altLang="en-US" sz="1400" dirty="0"/>
              <a:t>알고리즘 기본을 알고 있어야 한다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코딩면접 </a:t>
            </a:r>
            <a:r>
              <a:rPr lang="ko-KR" altLang="en-US" sz="1200" dirty="0"/>
              <a:t>공부하는 방법 및 기본 지식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프로그래밍을 </a:t>
            </a:r>
            <a:r>
              <a:rPr lang="ko-KR" altLang="en-US" sz="1200" dirty="0"/>
              <a:t>잘 하기 위해 공부해야 할 중요</a:t>
            </a:r>
            <a:r>
              <a:rPr lang="en-US" altLang="ko-KR" sz="1200" dirty="0"/>
              <a:t>/</a:t>
            </a:r>
            <a:r>
              <a:rPr lang="ko-KR" altLang="en-US" sz="1200" dirty="0"/>
              <a:t>기본 지식 소개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코딩테스트 </a:t>
            </a:r>
            <a:r>
              <a:rPr lang="ko-KR" altLang="en-US" sz="1200" dirty="0"/>
              <a:t>사이트 </a:t>
            </a:r>
            <a:r>
              <a:rPr lang="ko-KR" altLang="en-US" sz="1200" dirty="0" smtClean="0"/>
              <a:t>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알고리즘 </a:t>
            </a:r>
            <a:r>
              <a:rPr lang="ko-KR" altLang="en-US" sz="1200" dirty="0"/>
              <a:t>복잡도 </a:t>
            </a:r>
            <a:r>
              <a:rPr lang="ko-KR" altLang="en-US" sz="1200" dirty="0" smtClean="0"/>
              <a:t>기본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자료구조 기본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알고리즘 </a:t>
            </a:r>
            <a:r>
              <a:rPr lang="ko-KR" altLang="en-US" sz="1200" dirty="0"/>
              <a:t>기본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레퍼런스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책 </a:t>
            </a:r>
            <a:r>
              <a:rPr lang="ko-KR" altLang="en-US" sz="1200" dirty="0" smtClean="0"/>
              <a:t>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#1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기출문제소개와 </a:t>
            </a:r>
            <a:r>
              <a:rPr lang="ko-KR" altLang="en-US" sz="1200" dirty="0"/>
              <a:t>원리분석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1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#1 </a:t>
            </a:r>
            <a:r>
              <a:rPr lang="ko-KR" altLang="en-US" sz="1200" dirty="0" smtClean="0"/>
              <a:t>풀이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</a:t>
            </a:r>
            <a:r>
              <a:rPr lang="ko-KR" altLang="en-US" sz="1200" dirty="0"/>
              <a:t>풀이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기출문제속의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원리 </a:t>
            </a:r>
            <a:r>
              <a:rPr lang="ko-KR" altLang="en-US" sz="1200" dirty="0" smtClean="0"/>
              <a:t>분석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#2</a:t>
            </a: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기출문제소개와</a:t>
            </a:r>
            <a:r>
              <a:rPr lang="ko-KR" altLang="en-US" sz="1200" b="1" dirty="0">
                <a:solidFill>
                  <a:srgbClr val="FF0000"/>
                </a:solidFill>
              </a:rPr>
              <a:t> 원리분석 </a:t>
            </a:r>
            <a:r>
              <a:rPr lang="en-US" altLang="ko-KR" sz="1200" b="1" dirty="0">
                <a:solidFill>
                  <a:srgbClr val="FF0000"/>
                </a:solidFill>
              </a:rPr>
              <a:t>#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</a:p>
          <a:p>
            <a:pPr marL="800100" lvl="1" indent="-3429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퀴즈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#2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풀이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기출문제 소개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기출문제 </a:t>
            </a:r>
            <a:r>
              <a:rPr lang="ko-KR" altLang="en-US" sz="1200" b="1" dirty="0">
                <a:solidFill>
                  <a:srgbClr val="FF0000"/>
                </a:solidFill>
              </a:rPr>
              <a:t>풀이 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기출문제속의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원리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분석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퀴즈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#3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자료구조와 </a:t>
            </a:r>
            <a:r>
              <a:rPr lang="ko-KR" altLang="en-US" sz="1200" dirty="0" err="1"/>
              <a:t>알고리즘외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코딩면접때</a:t>
            </a:r>
            <a:r>
              <a:rPr lang="ko-KR" altLang="en-US" sz="1200" dirty="0"/>
              <a:t> 유용한 지식</a:t>
            </a:r>
            <a:r>
              <a:rPr lang="en-US" altLang="ko-KR" sz="1200" dirty="0"/>
              <a:t>.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#3 </a:t>
            </a:r>
            <a:r>
              <a:rPr lang="ko-KR" altLang="en-US" sz="1200" dirty="0" smtClean="0"/>
              <a:t>풀이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코딩컨벤션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객체지향 </a:t>
            </a:r>
            <a:r>
              <a:rPr lang="en-US" altLang="ko-KR" sz="1200" dirty="0"/>
              <a:t>/ </a:t>
            </a:r>
            <a:r>
              <a:rPr lang="ko-KR" altLang="en-US" sz="1200" dirty="0"/>
              <a:t>함수형 </a:t>
            </a:r>
            <a:r>
              <a:rPr lang="ko-KR" altLang="en-US" sz="1200" dirty="0" smtClean="0"/>
              <a:t>프로그래밍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디자인패턴 </a:t>
            </a:r>
            <a:r>
              <a:rPr lang="ko-KR" altLang="en-US" sz="1200" dirty="0"/>
              <a:t>및 소프트웨어 </a:t>
            </a:r>
            <a:r>
              <a:rPr lang="ko-KR" altLang="en-US" sz="1200" dirty="0" err="1" smtClean="0"/>
              <a:t>아키텍쳐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개발방법론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병렬처리 </a:t>
            </a:r>
            <a:r>
              <a:rPr lang="ko-KR" altLang="en-US" sz="1200" dirty="0"/>
              <a:t>및 분산처리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7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#2 </a:t>
            </a:r>
            <a:r>
              <a:rPr lang="ko-KR" altLang="en-US" sz="4000" dirty="0" smtClean="0"/>
              <a:t>풀이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개미수열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9107" y="1433318"/>
            <a:ext cx="8859914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개미수열 만들기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초기값 </a:t>
            </a:r>
            <a:r>
              <a:rPr lang="en-US" altLang="ko-KR" sz="1600" dirty="0" err="1" smtClean="0"/>
              <a:t>initV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라인수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수열문자열 벡터 </a:t>
            </a:r>
            <a:r>
              <a:rPr lang="en-US" altLang="ko-KR" sz="1600" dirty="0" smtClean="0"/>
              <a:t>vector&lt;string&gt;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77980" y="3070704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1121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 smtClean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122111</a:t>
            </a: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9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#2 </a:t>
            </a:r>
            <a:r>
              <a:rPr lang="ko-KR" altLang="en-US" sz="4000" dirty="0" smtClean="0"/>
              <a:t>풀이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개미수열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923" y="1554719"/>
            <a:ext cx="4572000" cy="521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output;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lastSeq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;</a:t>
            </a:r>
          </a:p>
          <a:p>
            <a:pPr lvl="1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tries = 0;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(tries++ &lt;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lastSeq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 :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lastSeq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3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e) {</a:t>
            </a:r>
          </a:p>
          <a:p>
            <a:pPr lvl="4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pPr lvl="3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3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4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4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4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e;</a:t>
            </a:r>
          </a:p>
          <a:p>
            <a:pPr lvl="4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pPr lvl="3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last 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lastSeq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40115" y="5294204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first =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first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output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(first, 10);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: output)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11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#2 </a:t>
            </a:r>
            <a:r>
              <a:rPr lang="ko-KR" altLang="en-US" sz="4000" dirty="0" smtClean="0"/>
              <a:t>풀이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개미수열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07" y="1433318"/>
            <a:ext cx="8859914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개미 수열을 푸는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가지 방법</a:t>
            </a:r>
            <a:endParaRPr lang="en-US" altLang="ko-KR" sz="2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96" y="2108804"/>
            <a:ext cx="3604190" cy="4661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87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#6-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err="1" smtClean="0"/>
              <a:t>매칭점수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46628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 smtClean="0">
                <a:latin typeface="+mn-ea"/>
              </a:rPr>
              <a:t>HTML </a:t>
            </a:r>
            <a:r>
              <a:rPr lang="ko-KR" altLang="en-US" sz="900" dirty="0" smtClean="0">
                <a:latin typeface="+mn-ea"/>
              </a:rPr>
              <a:t>페이지 배열을 </a:t>
            </a:r>
            <a:r>
              <a:rPr lang="ko-KR" altLang="en-US" sz="900" dirty="0" err="1" smtClean="0">
                <a:latin typeface="+mn-ea"/>
              </a:rPr>
              <a:t>입력받아</a:t>
            </a:r>
            <a:r>
              <a:rPr lang="ko-KR" altLang="en-US" sz="900" dirty="0" smtClean="0">
                <a:latin typeface="+mn-ea"/>
              </a:rPr>
              <a:t> 규칙대로 점수를 계산하여 </a:t>
            </a:r>
            <a:r>
              <a:rPr lang="ko-KR" altLang="en-US" sz="900" dirty="0" smtClean="0">
                <a:latin typeface="+mn-ea"/>
              </a:rPr>
              <a:t>가장 높은 </a:t>
            </a:r>
            <a:r>
              <a:rPr lang="ko-KR" altLang="en-US" sz="900" dirty="0" err="1" smtClean="0">
                <a:latin typeface="+mn-ea"/>
              </a:rPr>
              <a:t>매칭</a:t>
            </a:r>
            <a:r>
              <a:rPr lang="ko-KR" altLang="en-US" sz="900" dirty="0" smtClean="0">
                <a:latin typeface="+mn-ea"/>
              </a:rPr>
              <a:t> 점수 페이지 인덱스 리턴</a:t>
            </a:r>
            <a:endParaRPr lang="en-US" altLang="ko-KR" sz="9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웹페이지에</a:t>
            </a:r>
            <a:r>
              <a:rPr lang="ko-KR" altLang="en-US" sz="900" dirty="0">
                <a:latin typeface="+mn-ea"/>
              </a:rPr>
              <a:t> 대해서 기본점수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외부 링크 수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링크점수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그리고 </a:t>
            </a:r>
            <a:r>
              <a:rPr lang="ko-KR" altLang="en-US" sz="900" dirty="0" err="1">
                <a:latin typeface="+mn-ea"/>
              </a:rPr>
              <a:t>매칭점수를</a:t>
            </a:r>
            <a:r>
              <a:rPr lang="ko-KR" altLang="en-US" sz="900" dirty="0">
                <a:latin typeface="+mn-ea"/>
              </a:rPr>
              <a:t> 구할 수 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기본점수는 해당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텍스트 중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검색어가 등장하는 횟수이다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. (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대소문자 무시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외부 링크 수는 해당 </a:t>
            </a:r>
            <a:r>
              <a:rPr lang="ko-KR" altLang="en-US" sz="900" dirty="0" err="1">
                <a:latin typeface="+mn-ea"/>
              </a:rPr>
              <a:t>웹페이지에서</a:t>
            </a:r>
            <a:r>
              <a:rPr lang="ko-KR" altLang="en-US" sz="900" dirty="0">
                <a:latin typeface="+mn-ea"/>
              </a:rPr>
              <a:t> 다른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외부 페이지로 연결된 링크의 개수</a:t>
            </a:r>
            <a:r>
              <a:rPr lang="ko-KR" altLang="en-US" sz="900" dirty="0">
                <a:latin typeface="+mn-ea"/>
              </a:rPr>
              <a:t>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링크점수는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해당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</a:rPr>
              <a:t>웹페이지로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 링크가 걸린 다른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</a:rPr>
              <a:t>웹페이지의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 기본점수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÷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외부 링크 수의 총합</a:t>
            </a:r>
            <a:r>
              <a:rPr lang="ko-KR" altLang="en-US" sz="900" dirty="0">
                <a:latin typeface="+mn-ea"/>
              </a:rPr>
              <a:t>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매칭점수는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기본점수와 링크점수의 합</a:t>
            </a:r>
            <a:r>
              <a:rPr lang="ko-KR" altLang="en-US" sz="900" dirty="0">
                <a:latin typeface="+mn-ea"/>
              </a:rPr>
              <a:t>으로 계산한다</a:t>
            </a:r>
            <a:r>
              <a:rPr lang="en-US" altLang="ko-KR" sz="900" dirty="0" smtClean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제한사항</a:t>
            </a:r>
          </a:p>
          <a:p>
            <a:r>
              <a:rPr lang="en-US" altLang="ko-KR" sz="900" dirty="0">
                <a:latin typeface="+mn-ea"/>
              </a:rPr>
              <a:t>pages</a:t>
            </a:r>
            <a:r>
              <a:rPr lang="ko-KR" altLang="en-US" sz="900" dirty="0">
                <a:latin typeface="+mn-ea"/>
              </a:rPr>
              <a:t>는 </a:t>
            </a:r>
            <a:r>
              <a:rPr lang="en-US" altLang="ko-KR" sz="900" dirty="0">
                <a:latin typeface="+mn-ea"/>
              </a:rPr>
              <a:t>HTML </a:t>
            </a:r>
            <a:r>
              <a:rPr lang="ko-KR" altLang="en-US" sz="900" dirty="0">
                <a:latin typeface="+mn-ea"/>
              </a:rPr>
              <a:t>형식의 </a:t>
            </a:r>
            <a:r>
              <a:rPr lang="ko-KR" altLang="en-US" sz="900" dirty="0" err="1">
                <a:latin typeface="+mn-ea"/>
              </a:rPr>
              <a:t>웹페이지가</a:t>
            </a:r>
            <a:r>
              <a:rPr lang="ko-KR" altLang="en-US" sz="900" dirty="0">
                <a:latin typeface="+mn-ea"/>
              </a:rPr>
              <a:t> 문자열 형태로 들어있는 배열이고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길이는 </a:t>
            </a:r>
            <a:r>
              <a:rPr lang="en-US" altLang="ko-KR" sz="900" dirty="0">
                <a:latin typeface="+mn-ea"/>
              </a:rPr>
              <a:t>1 </a:t>
            </a:r>
            <a:r>
              <a:rPr lang="ko-KR" altLang="en-US" sz="900" dirty="0">
                <a:latin typeface="+mn-ea"/>
              </a:rPr>
              <a:t>이상 </a:t>
            </a:r>
            <a:r>
              <a:rPr lang="en-US" altLang="ko-KR" sz="900" dirty="0">
                <a:latin typeface="+mn-ea"/>
              </a:rPr>
              <a:t>20 </a:t>
            </a:r>
            <a:r>
              <a:rPr lang="ko-KR" altLang="en-US" sz="900" dirty="0">
                <a:latin typeface="+mn-ea"/>
              </a:rPr>
              <a:t>이하이다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</a:t>
            </a:r>
            <a:r>
              <a:rPr lang="ko-KR" altLang="en-US" sz="900" dirty="0">
                <a:latin typeface="+mn-ea"/>
              </a:rPr>
              <a:t> 문자열의 길이는 </a:t>
            </a:r>
            <a:r>
              <a:rPr lang="en-US" altLang="ko-KR" sz="900" dirty="0">
                <a:latin typeface="+mn-ea"/>
              </a:rPr>
              <a:t>1 </a:t>
            </a:r>
            <a:r>
              <a:rPr lang="ko-KR" altLang="en-US" sz="900" dirty="0">
                <a:latin typeface="+mn-ea"/>
              </a:rPr>
              <a:t>이상 </a:t>
            </a:r>
            <a:r>
              <a:rPr lang="en-US" altLang="ko-KR" sz="900" dirty="0">
                <a:latin typeface="+mn-ea"/>
              </a:rPr>
              <a:t>1,500 </a:t>
            </a:r>
            <a:r>
              <a:rPr lang="ko-KR" altLang="en-US" sz="900" dirty="0">
                <a:latin typeface="+mn-ea"/>
              </a:rPr>
              <a:t>이하이다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index</a:t>
            </a:r>
            <a:r>
              <a:rPr lang="ko-KR" altLang="en-US" sz="900" dirty="0">
                <a:latin typeface="+mn-ea"/>
              </a:rPr>
              <a:t>는 </a:t>
            </a:r>
            <a:r>
              <a:rPr lang="en-US" altLang="ko-KR" sz="900" dirty="0">
                <a:latin typeface="+mn-ea"/>
              </a:rPr>
              <a:t>pages </a:t>
            </a:r>
            <a:r>
              <a:rPr lang="ko-KR" altLang="en-US" sz="900" dirty="0">
                <a:latin typeface="+mn-ea"/>
              </a:rPr>
              <a:t>배열의 </a:t>
            </a:r>
            <a:r>
              <a:rPr lang="en-US" altLang="ko-KR" sz="900" dirty="0">
                <a:latin typeface="+mn-ea"/>
              </a:rPr>
              <a:t>index</a:t>
            </a:r>
            <a:r>
              <a:rPr lang="ko-KR" altLang="en-US" sz="900" dirty="0">
                <a:latin typeface="+mn-ea"/>
              </a:rPr>
              <a:t>와 같으며 </a:t>
            </a:r>
            <a:r>
              <a:rPr lang="en-US" altLang="ko-KR" sz="900" dirty="0">
                <a:latin typeface="+mn-ea"/>
              </a:rPr>
              <a:t>0</a:t>
            </a:r>
            <a:r>
              <a:rPr lang="ko-KR" altLang="en-US" sz="900" dirty="0">
                <a:latin typeface="+mn-ea"/>
              </a:rPr>
              <a:t>부터 시작한다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url</a:t>
            </a:r>
            <a:r>
              <a:rPr lang="ko-KR" altLang="en-US" sz="900" dirty="0">
                <a:latin typeface="+mn-ea"/>
              </a:rPr>
              <a:t>은 </a:t>
            </a:r>
            <a:r>
              <a:rPr lang="en-US" altLang="ko-KR" sz="900" dirty="0">
                <a:latin typeface="+mn-ea"/>
              </a:rPr>
              <a:t>HTML</a:t>
            </a:r>
            <a:r>
              <a:rPr lang="ko-KR" altLang="en-US" sz="900" dirty="0">
                <a:latin typeface="+mn-ea"/>
              </a:rPr>
              <a:t>의 </a:t>
            </a:r>
            <a:r>
              <a:rPr lang="en-US" altLang="ko-KR" sz="900" dirty="0">
                <a:latin typeface="+mn-ea"/>
              </a:rPr>
              <a:t>&lt;head&gt; </a:t>
            </a:r>
            <a:r>
              <a:rPr lang="ko-KR" altLang="en-US" sz="900" dirty="0">
                <a:latin typeface="+mn-ea"/>
              </a:rPr>
              <a:t>태그 내에 </a:t>
            </a:r>
            <a:r>
              <a:rPr lang="en-US" altLang="ko-KR" sz="900" dirty="0">
                <a:latin typeface="+mn-ea"/>
              </a:rPr>
              <a:t>&lt;meta&gt; </a:t>
            </a:r>
            <a:r>
              <a:rPr lang="ko-KR" altLang="en-US" sz="900" dirty="0">
                <a:latin typeface="+mn-ea"/>
              </a:rPr>
              <a:t>태그의 값으로 주어진다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 err="1">
                <a:latin typeface="+mn-ea"/>
              </a:rPr>
              <a:t>예를들어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아래와 같은 </a:t>
            </a:r>
            <a:r>
              <a:rPr lang="en-US" altLang="ko-KR" sz="900" dirty="0">
                <a:latin typeface="+mn-ea"/>
              </a:rPr>
              <a:t>meta tag</a:t>
            </a:r>
            <a:r>
              <a:rPr lang="ko-KR" altLang="en-US" sz="900" dirty="0">
                <a:latin typeface="+mn-ea"/>
              </a:rPr>
              <a:t>가 있으면 이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url</a:t>
            </a:r>
            <a:r>
              <a:rPr lang="ko-KR" altLang="en-US" sz="900" dirty="0">
                <a:latin typeface="+mn-ea"/>
              </a:rPr>
              <a:t>은 </a:t>
            </a:r>
            <a:r>
              <a:rPr lang="en-US" altLang="ko-KR" sz="900" dirty="0">
                <a:latin typeface="+mn-ea"/>
              </a:rPr>
              <a:t>https://careers.kakao.com/index </a:t>
            </a:r>
            <a:r>
              <a:rPr lang="ko-KR" altLang="en-US" sz="900" dirty="0">
                <a:latin typeface="+mn-ea"/>
              </a:rPr>
              <a:t>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&lt;meta property=</a:t>
            </a:r>
            <a:r>
              <a:rPr lang="en-US" altLang="ko-KR" sz="900" dirty="0" err="1">
                <a:latin typeface="+mn-ea"/>
              </a:rPr>
              <a:t>og:url</a:t>
            </a:r>
            <a:r>
              <a:rPr lang="en-US" altLang="ko-KR" sz="900" dirty="0">
                <a:latin typeface="+mn-ea"/>
              </a:rPr>
              <a:t> content=https://careers.kakao.com/index /&gt;</a:t>
            </a: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웹페이지에서</a:t>
            </a:r>
            <a:r>
              <a:rPr lang="ko-KR" altLang="en-US" sz="900" dirty="0">
                <a:latin typeface="+mn-ea"/>
              </a:rPr>
              <a:t> 모든 외부 링크는 </a:t>
            </a:r>
            <a:r>
              <a:rPr lang="en-US" altLang="ko-KR" sz="900" dirty="0">
                <a:latin typeface="+mn-ea"/>
              </a:rPr>
              <a:t>&lt;a </a:t>
            </a:r>
            <a:r>
              <a:rPr lang="en-US" altLang="ko-KR" sz="900" dirty="0" err="1">
                <a:latin typeface="+mn-ea"/>
              </a:rPr>
              <a:t>href</a:t>
            </a:r>
            <a:r>
              <a:rPr lang="en-US" altLang="ko-KR" sz="900" dirty="0">
                <a:latin typeface="+mn-ea"/>
              </a:rPr>
              <a:t>=https://careers.kakao.com/index&gt;</a:t>
            </a:r>
            <a:r>
              <a:rPr lang="ko-KR" altLang="en-US" sz="900" dirty="0">
                <a:latin typeface="+mn-ea"/>
              </a:rPr>
              <a:t>의 형태를 가진다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&lt;a&gt; </a:t>
            </a:r>
            <a:r>
              <a:rPr lang="ko-KR" altLang="en-US" sz="900" dirty="0">
                <a:latin typeface="+mn-ea"/>
              </a:rPr>
              <a:t>내에 다른 </a:t>
            </a:r>
            <a:r>
              <a:rPr lang="en-US" altLang="ko-KR" sz="900" dirty="0">
                <a:latin typeface="+mn-ea"/>
              </a:rPr>
              <a:t>attribute</a:t>
            </a:r>
            <a:r>
              <a:rPr lang="ko-KR" altLang="en-US" sz="900" dirty="0">
                <a:latin typeface="+mn-ea"/>
              </a:rPr>
              <a:t>가 주어지는 경우는 없으며 항상 </a:t>
            </a:r>
            <a:r>
              <a:rPr lang="en-US" altLang="ko-KR" sz="900" dirty="0" err="1">
                <a:latin typeface="+mn-ea"/>
              </a:rPr>
              <a:t>href</a:t>
            </a:r>
            <a:r>
              <a:rPr lang="ko-KR" altLang="en-US" sz="900" dirty="0">
                <a:latin typeface="+mn-ea"/>
              </a:rPr>
              <a:t>로 연결할 사이트의 </a:t>
            </a:r>
            <a:r>
              <a:rPr lang="en-US" altLang="ko-KR" sz="900" dirty="0" err="1">
                <a:latin typeface="+mn-ea"/>
              </a:rPr>
              <a:t>url</a:t>
            </a:r>
            <a:r>
              <a:rPr lang="ko-KR" altLang="en-US" sz="900" dirty="0">
                <a:latin typeface="+mn-ea"/>
              </a:rPr>
              <a:t>만 포함된다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위의 경우에서 해당 </a:t>
            </a:r>
            <a:r>
              <a:rPr lang="ko-KR" altLang="en-US" sz="900" dirty="0" err="1">
                <a:latin typeface="+mn-ea"/>
              </a:rPr>
              <a:t>웹페이지는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https://careers.kakao.com/index </a:t>
            </a:r>
            <a:r>
              <a:rPr lang="ko-KR" altLang="en-US" sz="900" dirty="0">
                <a:latin typeface="+mn-ea"/>
              </a:rPr>
              <a:t>로 외부링크를 가지고 있다고 볼 수 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모든 </a:t>
            </a:r>
            <a:r>
              <a:rPr lang="en-US" altLang="ko-KR" sz="900" dirty="0" err="1">
                <a:latin typeface="+mn-ea"/>
              </a:rPr>
              <a:t>url</a:t>
            </a:r>
            <a:r>
              <a:rPr lang="ko-KR" altLang="en-US" sz="900" dirty="0">
                <a:latin typeface="+mn-ea"/>
              </a:rPr>
              <a:t>은 </a:t>
            </a:r>
            <a:r>
              <a:rPr lang="en-US" altLang="ko-KR" sz="900" dirty="0">
                <a:latin typeface="+mn-ea"/>
              </a:rPr>
              <a:t>https:// </a:t>
            </a:r>
            <a:r>
              <a:rPr lang="ko-KR" altLang="en-US" sz="900" dirty="0">
                <a:latin typeface="+mn-ea"/>
              </a:rPr>
              <a:t>로만 시작한다</a:t>
            </a:r>
            <a:r>
              <a:rPr lang="en-US" altLang="ko-KR" sz="900" dirty="0" smtClean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 err="1">
                <a:latin typeface="+mn-ea"/>
              </a:rPr>
              <a:t>검색어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word</a:t>
            </a:r>
            <a:r>
              <a:rPr lang="ko-KR" altLang="en-US" sz="900" dirty="0">
                <a:latin typeface="+mn-ea"/>
              </a:rPr>
              <a:t>는 하나의 영어 단어로만 주어지며 알파벳 소문자와 대문자로만 이루어져 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word</a:t>
            </a:r>
            <a:r>
              <a:rPr lang="ko-KR" altLang="en-US" sz="900" dirty="0">
                <a:latin typeface="+mn-ea"/>
              </a:rPr>
              <a:t>의 길이는 </a:t>
            </a:r>
            <a:r>
              <a:rPr lang="en-US" altLang="ko-KR" sz="900" dirty="0">
                <a:latin typeface="+mn-ea"/>
              </a:rPr>
              <a:t>1 </a:t>
            </a:r>
            <a:r>
              <a:rPr lang="ko-KR" altLang="en-US" sz="900" dirty="0">
                <a:latin typeface="+mn-ea"/>
              </a:rPr>
              <a:t>이상 </a:t>
            </a:r>
            <a:r>
              <a:rPr lang="en-US" altLang="ko-KR" sz="900" dirty="0">
                <a:latin typeface="+mn-ea"/>
              </a:rPr>
              <a:t>12 </a:t>
            </a:r>
            <a:r>
              <a:rPr lang="ko-KR" altLang="en-US" sz="900" dirty="0">
                <a:latin typeface="+mn-ea"/>
              </a:rPr>
              <a:t>이하이다</a:t>
            </a:r>
            <a:r>
              <a:rPr lang="en-US" altLang="ko-KR" sz="900" dirty="0" smtClean="0">
                <a:latin typeface="+mn-ea"/>
              </a:rPr>
              <a:t>.</a:t>
            </a:r>
          </a:p>
          <a:p>
            <a:r>
              <a:rPr lang="ko-KR" altLang="en-US" sz="900" dirty="0" err="1" smtClean="0">
                <a:latin typeface="+mn-ea"/>
              </a:rPr>
              <a:t>검색어를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찾을 때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대소문자 구분은 무시하고 찾는다</a:t>
            </a:r>
            <a:r>
              <a:rPr lang="en-US" altLang="ko-KR" sz="900" dirty="0" smtClean="0">
                <a:latin typeface="+mn-ea"/>
              </a:rPr>
              <a:t>.</a:t>
            </a:r>
          </a:p>
          <a:p>
            <a:r>
              <a:rPr lang="ko-KR" altLang="en-US" sz="900" dirty="0" err="1" smtClean="0">
                <a:latin typeface="+mn-ea"/>
              </a:rPr>
              <a:t>예를들어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검색어가 </a:t>
            </a:r>
            <a:r>
              <a:rPr lang="en-US" altLang="ko-KR" sz="900" dirty="0">
                <a:latin typeface="+mn-ea"/>
              </a:rPr>
              <a:t>blind</a:t>
            </a:r>
            <a:r>
              <a:rPr lang="ko-KR" altLang="en-US" sz="900" dirty="0">
                <a:latin typeface="+mn-ea"/>
              </a:rPr>
              <a:t>일 때</a:t>
            </a:r>
            <a:r>
              <a:rPr lang="en-US" altLang="ko-KR" sz="900" dirty="0">
                <a:latin typeface="+mn-ea"/>
              </a:rPr>
              <a:t>, HTML </a:t>
            </a:r>
            <a:r>
              <a:rPr lang="ko-KR" altLang="en-US" sz="900" dirty="0">
                <a:latin typeface="+mn-ea"/>
              </a:rPr>
              <a:t>내에 </a:t>
            </a:r>
            <a:r>
              <a:rPr lang="en-US" altLang="ko-KR" sz="900" dirty="0">
                <a:latin typeface="+mn-ea"/>
              </a:rPr>
              <a:t>Blind</a:t>
            </a:r>
            <a:r>
              <a:rPr lang="ko-KR" altLang="en-US" sz="900" dirty="0">
                <a:latin typeface="+mn-ea"/>
              </a:rPr>
              <a:t>라는 단어가 있거나</a:t>
            </a:r>
            <a:r>
              <a:rPr lang="en-US" altLang="ko-KR" sz="900" dirty="0">
                <a:latin typeface="+mn-ea"/>
              </a:rPr>
              <a:t>, BLIND</a:t>
            </a:r>
            <a:r>
              <a:rPr lang="ko-KR" altLang="en-US" sz="900" dirty="0">
                <a:latin typeface="+mn-ea"/>
              </a:rPr>
              <a:t>라는 단어가 있으면 두 경우 모두 해당된다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 err="1" smtClean="0">
                <a:latin typeface="+mn-ea"/>
              </a:rPr>
              <a:t>검색어는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단어 단위로 비교하며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단어와 완전히 일치하는 경우에만 기본 점수에 반영한다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단어는 알파벳을 제외한 다른 모든 문자로 구분한다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err="1" smtClean="0">
                <a:latin typeface="+mn-ea"/>
              </a:rPr>
              <a:t>예를들어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검색어가 </a:t>
            </a:r>
            <a:r>
              <a:rPr lang="en-US" altLang="ko-KR" sz="900" dirty="0">
                <a:latin typeface="+mn-ea"/>
              </a:rPr>
              <a:t>aba </a:t>
            </a:r>
            <a:r>
              <a:rPr lang="ko-KR" altLang="en-US" sz="900" dirty="0">
                <a:latin typeface="+mn-ea"/>
              </a:rPr>
              <a:t>일 때</a:t>
            </a:r>
            <a:r>
              <a:rPr lang="en-US" altLang="ko-KR" sz="900" dirty="0">
                <a:latin typeface="+mn-ea"/>
              </a:rPr>
              <a:t>, </a:t>
            </a:r>
            <a:r>
              <a:rPr lang="en-US" altLang="ko-KR" sz="900" dirty="0" err="1">
                <a:latin typeface="+mn-ea"/>
              </a:rPr>
              <a:t>abab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abababa</a:t>
            </a:r>
            <a:r>
              <a:rPr lang="ko-KR" altLang="en-US" sz="900" dirty="0">
                <a:latin typeface="+mn-ea"/>
              </a:rPr>
              <a:t>는 단어 단위로 </a:t>
            </a:r>
            <a:r>
              <a:rPr lang="ko-KR" altLang="en-US" sz="900" dirty="0" err="1">
                <a:latin typeface="+mn-ea"/>
              </a:rPr>
              <a:t>일치하는게</a:t>
            </a:r>
            <a:r>
              <a:rPr lang="ko-KR" altLang="en-US" sz="900" dirty="0">
                <a:latin typeface="+mn-ea"/>
              </a:rPr>
              <a:t> 없으니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기본 점수는 </a:t>
            </a:r>
            <a:r>
              <a:rPr lang="en-US" altLang="ko-KR" sz="900" dirty="0">
                <a:latin typeface="+mn-ea"/>
              </a:rPr>
              <a:t>0</a:t>
            </a:r>
            <a:r>
              <a:rPr lang="ko-KR" altLang="en-US" sz="900" dirty="0">
                <a:latin typeface="+mn-ea"/>
              </a:rPr>
              <a:t>점이 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만약 검색어가 </a:t>
            </a:r>
            <a:r>
              <a:rPr lang="en-US" altLang="ko-KR" sz="900" dirty="0">
                <a:latin typeface="+mn-ea"/>
              </a:rPr>
              <a:t>aba </a:t>
            </a:r>
            <a:r>
              <a:rPr lang="ko-KR" altLang="en-US" sz="900" dirty="0">
                <a:latin typeface="+mn-ea"/>
              </a:rPr>
              <a:t>라면</a:t>
            </a:r>
            <a:r>
              <a:rPr lang="en-US" altLang="ko-KR" sz="900" dirty="0">
                <a:latin typeface="+mn-ea"/>
              </a:rPr>
              <a:t>, </a:t>
            </a:r>
            <a:r>
              <a:rPr lang="en-US" altLang="ko-KR" sz="900" dirty="0" err="1">
                <a:latin typeface="+mn-ea"/>
              </a:rPr>
              <a:t>aba@aba</a:t>
            </a:r>
            <a:r>
              <a:rPr lang="en-US" altLang="ko-KR" sz="900" dirty="0">
                <a:latin typeface="+mn-ea"/>
              </a:rPr>
              <a:t> aba</a:t>
            </a:r>
            <a:r>
              <a:rPr lang="ko-KR" altLang="en-US" sz="900" dirty="0">
                <a:latin typeface="+mn-ea"/>
              </a:rPr>
              <a:t>는 단어 단위로 </a:t>
            </a:r>
            <a:r>
              <a:rPr lang="ko-KR" altLang="en-US" sz="900" dirty="0" err="1">
                <a:latin typeface="+mn-ea"/>
              </a:rPr>
              <a:t>세개가</a:t>
            </a:r>
            <a:r>
              <a:rPr lang="ko-KR" altLang="en-US" sz="900" dirty="0">
                <a:latin typeface="+mn-ea"/>
              </a:rPr>
              <a:t> 일치하므로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기본 점수는 </a:t>
            </a:r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점이다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결과를 </a:t>
            </a:r>
            <a:r>
              <a:rPr lang="ko-KR" altLang="en-US" sz="900" dirty="0" err="1">
                <a:latin typeface="+mn-ea"/>
              </a:rPr>
              <a:t>돌려줄때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동일한 </a:t>
            </a:r>
            <a:r>
              <a:rPr lang="ko-KR" altLang="en-US" sz="900" dirty="0" err="1">
                <a:latin typeface="+mn-ea"/>
              </a:rPr>
              <a:t>매칭점수를</a:t>
            </a:r>
            <a:r>
              <a:rPr lang="ko-KR" altLang="en-US" sz="900" dirty="0">
                <a:latin typeface="+mn-ea"/>
              </a:rPr>
              <a:t> 가진 </a:t>
            </a:r>
            <a:r>
              <a:rPr lang="ko-KR" altLang="en-US" sz="900" dirty="0" err="1">
                <a:latin typeface="+mn-ea"/>
              </a:rPr>
              <a:t>웹페이지가</a:t>
            </a:r>
            <a:r>
              <a:rPr lang="ko-KR" altLang="en-US" sz="900" dirty="0">
                <a:latin typeface="+mn-ea"/>
              </a:rPr>
              <a:t> 여러 개라면 </a:t>
            </a:r>
            <a:r>
              <a:rPr lang="ko-KR" altLang="en-US" sz="900" dirty="0" err="1">
                <a:latin typeface="+mn-ea"/>
              </a:rPr>
              <a:t>그중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index </a:t>
            </a:r>
            <a:r>
              <a:rPr lang="ko-KR" altLang="en-US" sz="900" dirty="0">
                <a:latin typeface="+mn-ea"/>
              </a:rPr>
              <a:t>번호가 가장 작은 </a:t>
            </a:r>
            <a:r>
              <a:rPr lang="ko-KR" altLang="en-US" sz="900" dirty="0" err="1">
                <a:latin typeface="+mn-ea"/>
              </a:rPr>
              <a:t>것를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리턴한다</a:t>
            </a:r>
            <a:endParaRPr lang="ko-KR" altLang="en-US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즉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 err="1">
                <a:latin typeface="+mn-ea"/>
              </a:rPr>
              <a:t>웹페이지가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세개이고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각각 </a:t>
            </a:r>
            <a:r>
              <a:rPr lang="ko-KR" altLang="en-US" sz="900" dirty="0" err="1">
                <a:latin typeface="+mn-ea"/>
              </a:rPr>
              <a:t>매칭점수가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3,1,3 </a:t>
            </a:r>
            <a:r>
              <a:rPr lang="ko-KR" altLang="en-US" sz="900" dirty="0">
                <a:latin typeface="+mn-ea"/>
              </a:rPr>
              <a:t>이라면 제일 적은 </a:t>
            </a:r>
            <a:r>
              <a:rPr lang="en-US" altLang="ko-KR" sz="900" dirty="0">
                <a:latin typeface="+mn-ea"/>
              </a:rPr>
              <a:t>index </a:t>
            </a:r>
            <a:r>
              <a:rPr lang="ko-KR" altLang="en-US" sz="900" dirty="0">
                <a:latin typeface="+mn-ea"/>
              </a:rPr>
              <a:t>번호인 </a:t>
            </a:r>
            <a:r>
              <a:rPr lang="en-US" altLang="ko-KR" sz="900" dirty="0">
                <a:latin typeface="+mn-ea"/>
              </a:rPr>
              <a:t>0</a:t>
            </a:r>
            <a:r>
              <a:rPr lang="ko-KR" altLang="en-US" sz="900" dirty="0">
                <a:latin typeface="+mn-ea"/>
              </a:rPr>
              <a:t>을 </a:t>
            </a:r>
            <a:r>
              <a:rPr lang="ko-KR" altLang="en-US" sz="900" dirty="0" err="1">
                <a:latin typeface="+mn-ea"/>
              </a:rPr>
              <a:t>리턴하면</a:t>
            </a:r>
            <a:r>
              <a:rPr lang="ko-KR" altLang="en-US" sz="900" dirty="0">
                <a:latin typeface="+mn-ea"/>
              </a:rPr>
              <a:t> 된다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4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#1-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err="1"/>
              <a:t>매칭점수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641735"/>
            <a:ext cx="3534851" cy="3216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&lt;map&gt;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getUrl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nn-NO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 = </a:t>
            </a:r>
            <a:r>
              <a:rPr lang="nn-NO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"&lt;meta property=\"og:url\" content=\""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(f);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"\""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getWordCnt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.empty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lvl="1"/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'*'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 = 0;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 =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.size(); i++) {</a:t>
            </a:r>
          </a:p>
          <a:p>
            <a:pPr lvl="2"/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tolower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'z'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3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cur)ret++;</a:t>
            </a:r>
          </a:p>
          <a:p>
            <a:pPr lvl="3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ret;</a:t>
            </a:r>
          </a:p>
          <a:p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34851" y="1487299"/>
            <a:ext cx="5609149" cy="5370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solution(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::transform(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.end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::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tolower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urlIndexMap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basicScores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linkCnts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matchScores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&gt;(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pageCnt; i++) {</a:t>
            </a:r>
          </a:p>
          <a:p>
            <a:pPr lvl="2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getUrl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urlIndexMap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pageCnt; i++) {</a:t>
            </a:r>
          </a:p>
          <a:p>
            <a:pPr lvl="2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 =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=\""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"&lt;body&gt;"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+ 6;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3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.find(f,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3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3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getWordCnt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3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3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"\""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3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now =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linkCnts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pPr lvl="3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urlIndexMap.count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(now) &gt; 0)</a:t>
            </a:r>
          </a:p>
          <a:p>
            <a:pPr lvl="4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urlIndexMap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3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"&lt;/a&gt;"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+ 4;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"&lt;/body&gt;"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getWordCnt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pageCnt; i++) {</a:t>
            </a:r>
          </a:p>
          <a:p>
            <a:pPr lvl="2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matchScores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&amp;there :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3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matchScores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there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linkCnts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there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ans.push_back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matchScores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});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::sort(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ans.begin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ans.end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[](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.first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.first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.second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.second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.first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.first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.second;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5635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#1-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err="1"/>
              <a:t>매칭점수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규칙이해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40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8455</TotalTime>
  <Words>2738</Words>
  <Application>Microsoft Office PowerPoint</Application>
  <PresentationFormat>화면 슬라이드 쇼(4:3)</PresentationFormat>
  <Paragraphs>467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Wingdings</vt:lpstr>
      <vt:lpstr>Arial</vt:lpstr>
      <vt:lpstr>Dotum</vt:lpstr>
      <vt:lpstr>돋움체</vt:lpstr>
      <vt:lpstr>맑은 고딕</vt:lpstr>
      <vt:lpstr>나눔고딕</vt:lpstr>
      <vt:lpstr>Office 테마</vt:lpstr>
      <vt:lpstr>   취업 코딩 면접 특강</vt:lpstr>
      <vt:lpstr>강의소개 #1</vt:lpstr>
      <vt:lpstr>강의소개 #2</vt:lpstr>
      <vt:lpstr>퀴즈#2 풀이 – 개미수열 프로그래밍</vt:lpstr>
      <vt:lpstr>퀴즈#2 풀이 – 개미수열 프로그래밍</vt:lpstr>
      <vt:lpstr>퀴즈#2 풀이 – 개미수열 프로그래밍</vt:lpstr>
      <vt:lpstr>기출문제#6- 카카오2019 매칭점수</vt:lpstr>
      <vt:lpstr>기출문제#1- 카카오2019 매칭점수</vt:lpstr>
      <vt:lpstr>기출문제#1- 카카오2019 매칭점수</vt:lpstr>
      <vt:lpstr>기출문제#1- 카카오2019 블록게임</vt:lpstr>
      <vt:lpstr>기출문제#1- 카카오2019 블록게임</vt:lpstr>
      <vt:lpstr>기출문제#6- 카카오2019 블록게임</vt:lpstr>
      <vt:lpstr>N개의 부동소수점의 부분최대합</vt:lpstr>
      <vt:lpstr>N개의 부동소수점의 부분최대합</vt:lpstr>
      <vt:lpstr>N개의 부동소수점의 부분최대합</vt:lpstr>
      <vt:lpstr>프로그래밍시 주의사항</vt:lpstr>
      <vt:lpstr>퀴즈#3- 피보나치 수열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684</cp:revision>
  <cp:lastPrinted>2015-07-01T03:29:24Z</cp:lastPrinted>
  <dcterms:created xsi:type="dcterms:W3CDTF">2011-08-24T01:05:33Z</dcterms:created>
  <dcterms:modified xsi:type="dcterms:W3CDTF">2018-11-28T07:51:42Z</dcterms:modified>
</cp:coreProperties>
</file>