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7" r:id="rId2"/>
    <p:sldId id="331" r:id="rId3"/>
    <p:sldId id="332" r:id="rId4"/>
    <p:sldId id="363" r:id="rId5"/>
    <p:sldId id="364" r:id="rId6"/>
    <p:sldId id="346" r:id="rId7"/>
    <p:sldId id="347" r:id="rId8"/>
    <p:sldId id="348" r:id="rId9"/>
    <p:sldId id="349" r:id="rId10"/>
    <p:sldId id="366" r:id="rId11"/>
    <p:sldId id="350" r:id="rId12"/>
    <p:sldId id="351" r:id="rId13"/>
    <p:sldId id="352" r:id="rId14"/>
    <p:sldId id="355" r:id="rId15"/>
    <p:sldId id="356" r:id="rId16"/>
    <p:sldId id="357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58" r:id="rId28"/>
    <p:sldId id="359" r:id="rId29"/>
    <p:sldId id="360" r:id="rId30"/>
    <p:sldId id="361" r:id="rId31"/>
    <p:sldId id="362" r:id="rId32"/>
    <p:sldId id="368" r:id="rId33"/>
    <p:sldId id="345" r:id="rId34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37"/>
      <p:bold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3044" autoAdjust="0"/>
  </p:normalViewPr>
  <p:slideViewPr>
    <p:cSldViewPr snapToGrid="0">
      <p:cViewPr varScale="1">
        <p:scale>
          <a:sx n="126" d="100"/>
          <a:sy n="126" d="100"/>
        </p:scale>
        <p:origin x="1164" y="7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1040" y="3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29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01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49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48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07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8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423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●</a:t>
            </a:r>
            <a:r>
              <a:rPr lang="ko-KR" altLang="en-US" dirty="0" err="1"/>
              <a:t>인텐트가</a:t>
            </a:r>
            <a:r>
              <a:rPr lang="ko-KR" altLang="en-US" dirty="0"/>
              <a:t> 포함할 수 있는 정보의 종류</a:t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① 컴포넌트의 이름 </a:t>
            </a:r>
            <a:r>
              <a:rPr lang="en-US" altLang="ko-KR" dirty="0"/>
              <a:t>- </a:t>
            </a:r>
            <a:r>
              <a:rPr lang="ko-KR" altLang="en-US" dirty="0"/>
              <a:t>호출할 </a:t>
            </a:r>
            <a:r>
              <a:rPr lang="ko-KR" altLang="en-US" dirty="0" err="1"/>
              <a:t>액티비티</a:t>
            </a:r>
            <a:r>
              <a:rPr lang="en-US" altLang="ko-KR" dirty="0"/>
              <a:t>, </a:t>
            </a:r>
            <a:r>
              <a:rPr lang="ko-KR" altLang="en-US" dirty="0"/>
              <a:t>서비스나 메시지를 보낼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 등의 이름을 포함한다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ko-KR" altLang="en-US" dirty="0" err="1"/>
              <a:t>인텐트를</a:t>
            </a:r>
            <a:r>
              <a:rPr lang="ko-KR" altLang="en-US" dirty="0"/>
              <a:t> 받을 대상 컴포넌트의 이름을 직접 입력하면 </a:t>
            </a:r>
            <a:r>
              <a:rPr lang="ko-KR" altLang="en-US" dirty="0" err="1"/>
              <a:t>명식적</a:t>
            </a:r>
            <a:r>
              <a:rPr lang="ko-KR" altLang="en-US" dirty="0"/>
              <a:t> </a:t>
            </a:r>
            <a:r>
              <a:rPr lang="ko-KR" altLang="en-US" dirty="0" err="1"/>
              <a:t>인텐트이다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액션</a:t>
            </a:r>
            <a:r>
              <a:rPr lang="en-US" altLang="ko-KR" dirty="0"/>
              <a:t>(Action) - </a:t>
            </a:r>
            <a:r>
              <a:rPr lang="ko-KR" altLang="en-US" dirty="0" err="1"/>
              <a:t>인텐트를</a:t>
            </a:r>
            <a:r>
              <a:rPr lang="ko-KR" altLang="en-US" dirty="0"/>
              <a:t> 통해 수행할 동작을 지정하거나 </a:t>
            </a:r>
            <a:r>
              <a:rPr lang="ko-KR" altLang="en-US" dirty="0" err="1"/>
              <a:t>브로드캐스트</a:t>
            </a:r>
            <a:r>
              <a:rPr lang="ko-KR" altLang="en-US" dirty="0"/>
              <a:t> 메시지일 경우 특정 상태를 의미한다</a:t>
            </a:r>
            <a:r>
              <a:rPr lang="en-US" altLang="ko-KR" dirty="0"/>
              <a:t>. </a:t>
            </a:r>
            <a:r>
              <a:rPr lang="ko-KR" altLang="en-US" dirty="0" err="1"/>
              <a:t>안드로이드의</a:t>
            </a:r>
            <a:r>
              <a:rPr lang="ko-KR" altLang="en-US" dirty="0"/>
              <a:t> 기본 액션 외에 사용자가 액션을 만들어 사용할 수도 있다</a:t>
            </a:r>
            <a:r>
              <a:rPr lang="en-US" altLang="ko-KR" dirty="0"/>
              <a:t>. </a:t>
            </a:r>
            <a:r>
              <a:rPr lang="ko-KR" altLang="en-US" dirty="0" err="1"/>
              <a:t>인텐트는</a:t>
            </a:r>
            <a:r>
              <a:rPr lang="ko-KR" altLang="en-US" dirty="0"/>
              <a:t> 하나의 액션만을 가진다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smtClean="0">
                <a:effectLst/>
              </a:rPr>
              <a:t> </a:t>
            </a:r>
            <a:r>
              <a:rPr lang="ko-KR" altLang="en-US" dirty="0"/>
              <a:t>액션 대상 컴포넌트 의미 </a:t>
            </a:r>
            <a:r>
              <a:rPr lang="en-US" altLang="ko-KR" dirty="0" err="1"/>
              <a:t>android.intent.action.CALLL</a:t>
            </a:r>
            <a:r>
              <a:rPr lang="en-US" altLang="ko-KR" dirty="0"/>
              <a:t> </a:t>
            </a:r>
            <a:r>
              <a:rPr lang="ko-KR" altLang="en-US" dirty="0" err="1"/>
              <a:t>액시비티</a:t>
            </a:r>
            <a:r>
              <a:rPr lang="ko-KR" altLang="en-US" dirty="0"/>
              <a:t> 전화 건다</a:t>
            </a:r>
            <a:r>
              <a:rPr lang="en-US" altLang="ko-KR" dirty="0"/>
              <a:t>. </a:t>
            </a:r>
            <a:r>
              <a:rPr lang="en-US" altLang="ko-KR" dirty="0" err="1"/>
              <a:t>android.intent.action.EDIT</a:t>
            </a:r>
            <a:r>
              <a:rPr lang="en-US" altLang="ko-KR" dirty="0"/>
              <a:t> </a:t>
            </a:r>
            <a:r>
              <a:rPr lang="ko-KR" altLang="en-US" dirty="0" err="1"/>
              <a:t>액시비티</a:t>
            </a:r>
            <a:r>
              <a:rPr lang="ko-KR" altLang="en-US" dirty="0"/>
              <a:t> 데이터를 편집한다</a:t>
            </a:r>
            <a:r>
              <a:rPr lang="en-US" altLang="ko-KR" dirty="0"/>
              <a:t>. </a:t>
            </a:r>
            <a:r>
              <a:rPr lang="en-US" altLang="ko-KR" dirty="0" err="1"/>
              <a:t>android.intent.action.MAIN</a:t>
            </a:r>
            <a:r>
              <a:rPr lang="en-US" altLang="ko-KR" dirty="0"/>
              <a:t> </a:t>
            </a:r>
            <a:r>
              <a:rPr lang="ko-KR" altLang="en-US" dirty="0" err="1"/>
              <a:t>액시비티</a:t>
            </a:r>
            <a:r>
              <a:rPr lang="ko-KR" altLang="en-US" dirty="0"/>
              <a:t> 태스크의 첫 </a:t>
            </a:r>
            <a:r>
              <a:rPr lang="ko-KR" altLang="en-US" dirty="0" err="1"/>
              <a:t>액티비티로</a:t>
            </a:r>
            <a:r>
              <a:rPr lang="ko-KR" altLang="en-US" dirty="0"/>
              <a:t> </a:t>
            </a:r>
            <a:r>
              <a:rPr lang="ko-KR" altLang="en-US" dirty="0" err="1"/>
              <a:t>액티비티를</a:t>
            </a:r>
            <a:r>
              <a:rPr lang="ko-KR" altLang="en-US" dirty="0"/>
              <a:t> 시작한다</a:t>
            </a:r>
            <a:r>
              <a:rPr lang="en-US" altLang="ko-KR" dirty="0"/>
              <a:t>. </a:t>
            </a:r>
            <a:r>
              <a:rPr lang="en-US" altLang="ko-KR" dirty="0" err="1"/>
              <a:t>android.intent.action.BATTERY_LOW</a:t>
            </a:r>
            <a:r>
              <a:rPr lang="en-US" altLang="ko-KR" dirty="0"/>
              <a:t> 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 </a:t>
            </a:r>
            <a:r>
              <a:rPr lang="ko-KR" altLang="en-US" dirty="0" err="1"/>
              <a:t>베터리</a:t>
            </a:r>
            <a:r>
              <a:rPr lang="ko-KR" altLang="en-US" dirty="0"/>
              <a:t> 수준이 낮음을 뜻한다</a:t>
            </a:r>
            <a:r>
              <a:rPr lang="en-US" altLang="ko-KR" dirty="0"/>
              <a:t>. </a:t>
            </a:r>
            <a:r>
              <a:rPr lang="en-US" altLang="ko-KR" dirty="0" err="1"/>
              <a:t>android.intent.action.SCREEN_ON</a:t>
            </a:r>
            <a:r>
              <a:rPr lang="en-US" altLang="ko-KR" dirty="0"/>
              <a:t> 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 단말기 화면이 켜졌음을 뜻한다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③ 카테고리 </a:t>
            </a:r>
            <a:r>
              <a:rPr lang="en-US" altLang="ko-KR" dirty="0"/>
              <a:t>- </a:t>
            </a:r>
            <a:r>
              <a:rPr lang="ko-KR" altLang="en-US" dirty="0"/>
              <a:t>액션과 함께 컴포넌트의 특징을 </a:t>
            </a:r>
            <a:r>
              <a:rPr lang="ko-KR" altLang="en-US" dirty="0" err="1"/>
              <a:t>나태내는</a:t>
            </a:r>
            <a:r>
              <a:rPr lang="ko-KR" altLang="en-US" dirty="0"/>
              <a:t> 항목이다</a:t>
            </a:r>
            <a:r>
              <a:rPr lang="en-US" altLang="ko-KR" dirty="0"/>
              <a:t>. </a:t>
            </a:r>
            <a:r>
              <a:rPr lang="ko-KR" altLang="en-US" dirty="0"/>
              <a:t>카테고리는 액션과 달리 하나의 </a:t>
            </a:r>
            <a:r>
              <a:rPr lang="ko-KR" altLang="en-US" dirty="0" err="1"/>
              <a:t>인텐트가</a:t>
            </a:r>
            <a:r>
              <a:rPr lang="ko-KR" altLang="en-US" dirty="0"/>
              <a:t> </a:t>
            </a:r>
            <a:r>
              <a:rPr lang="ko-KR" altLang="en-US" dirty="0" err="1"/>
              <a:t>여러개의</a:t>
            </a:r>
            <a:r>
              <a:rPr lang="ko-KR" altLang="en-US" dirty="0"/>
              <a:t> 카테고리를 가질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smtClean="0">
                <a:effectLst/>
              </a:rPr>
              <a:t> 카테고리 의미 </a:t>
            </a:r>
            <a:r>
              <a:rPr lang="en-US" altLang="ko-KR" dirty="0" err="1" smtClean="0">
                <a:effectLst/>
              </a:rPr>
              <a:t>android.intent.category.HOME</a:t>
            </a:r>
            <a:r>
              <a:rPr lang="en-US" altLang="ko-KR" dirty="0" smtClean="0">
                <a:effectLst/>
              </a:rPr>
              <a:t> </a:t>
            </a:r>
            <a:r>
              <a:rPr lang="ko-KR" altLang="en-US" dirty="0" err="1" smtClean="0">
                <a:effectLst/>
              </a:rPr>
              <a:t>홈화면을</a:t>
            </a:r>
            <a:r>
              <a:rPr lang="ko-KR" altLang="en-US" dirty="0" smtClean="0">
                <a:effectLst/>
              </a:rPr>
              <a:t> 표시한다</a:t>
            </a:r>
            <a:r>
              <a:rPr lang="en-US" altLang="ko-KR" dirty="0" smtClean="0">
                <a:effectLst/>
              </a:rPr>
              <a:t>. </a:t>
            </a:r>
            <a:r>
              <a:rPr lang="en-US" altLang="ko-KR" dirty="0" err="1" smtClean="0">
                <a:effectLst/>
              </a:rPr>
              <a:t>android.intent.category.LAUNCHER</a:t>
            </a:r>
            <a:r>
              <a:rPr lang="en-US" altLang="ko-KR" dirty="0" smtClean="0">
                <a:effectLst/>
              </a:rPr>
              <a:t> </a:t>
            </a:r>
            <a:r>
              <a:rPr lang="ko-KR" altLang="en-US" dirty="0" err="1" smtClean="0">
                <a:effectLst/>
              </a:rPr>
              <a:t>액티비티가</a:t>
            </a:r>
            <a:r>
              <a:rPr lang="ko-KR" altLang="en-US" dirty="0" smtClean="0">
                <a:effectLst/>
              </a:rPr>
              <a:t> 어플리케이션의 </a:t>
            </a:r>
            <a:r>
              <a:rPr lang="ko-KR" altLang="en-US" dirty="0" err="1" smtClean="0">
                <a:effectLst/>
              </a:rPr>
              <a:t>런처에</a:t>
            </a:r>
            <a:r>
              <a:rPr lang="ko-KR" altLang="en-US" dirty="0" smtClean="0">
                <a:effectLst/>
              </a:rPr>
              <a:t> 표시되고 태스크의 첫 </a:t>
            </a:r>
            <a:r>
              <a:rPr lang="ko-KR" altLang="en-US" dirty="0" err="1" smtClean="0">
                <a:effectLst/>
              </a:rPr>
              <a:t>액티비티가</a:t>
            </a:r>
            <a:r>
              <a:rPr lang="ko-KR" altLang="en-US" dirty="0" smtClean="0">
                <a:effectLst/>
              </a:rPr>
              <a:t> 될 수 있다</a:t>
            </a:r>
            <a:r>
              <a:rPr lang="en-US" altLang="ko-KR" dirty="0" smtClean="0">
                <a:effectLst/>
              </a:rPr>
              <a:t>. </a:t>
            </a:r>
            <a:r>
              <a:rPr lang="en-US" altLang="ko-KR" dirty="0" err="1" smtClean="0">
                <a:effectLst/>
              </a:rPr>
              <a:t>android.intent.category.PREFERENCE</a:t>
            </a:r>
            <a:r>
              <a:rPr lang="en-US" altLang="ko-KR" dirty="0" smtClean="0">
                <a:effectLst/>
              </a:rPr>
              <a:t> </a:t>
            </a:r>
            <a:r>
              <a:rPr lang="ko-KR" altLang="en-US" dirty="0" smtClean="0">
                <a:effectLst/>
              </a:rPr>
              <a:t>환경설정을 표시한다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④ 데이터 </a:t>
            </a:r>
            <a:r>
              <a:rPr lang="en-US" altLang="ko-KR" dirty="0"/>
              <a:t>- </a:t>
            </a:r>
            <a:r>
              <a:rPr lang="ko-KR" altLang="en-US" dirty="0" err="1"/>
              <a:t>인텐트는</a:t>
            </a:r>
            <a:r>
              <a:rPr lang="ko-KR" altLang="en-US" dirty="0"/>
              <a:t> 대상 컴포넌트에서 처리할 동작 뿐 아니라 처리할 데이터를 전달할 수도 있다</a:t>
            </a:r>
            <a:r>
              <a:rPr lang="en-US" altLang="ko-KR" dirty="0"/>
              <a:t>. </a:t>
            </a:r>
            <a:r>
              <a:rPr lang="ko-KR" altLang="en-US" dirty="0"/>
              <a:t>데이터는 </a:t>
            </a:r>
            <a:r>
              <a:rPr lang="en-US" altLang="ko-KR" dirty="0"/>
              <a:t>URI</a:t>
            </a:r>
            <a:r>
              <a:rPr lang="ko-KR" altLang="en-US" dirty="0"/>
              <a:t>형태로 구성되고</a:t>
            </a:r>
            <a:r>
              <a:rPr lang="en-US" altLang="ko-KR" dirty="0"/>
              <a:t>, </a:t>
            </a:r>
            <a:r>
              <a:rPr lang="ko-KR" altLang="en-US" dirty="0"/>
              <a:t>데이터의 종류에 따라 타입</a:t>
            </a:r>
            <a:r>
              <a:rPr lang="en-US" altLang="ko-KR" dirty="0"/>
              <a:t>(MIME Type</a:t>
            </a:r>
            <a:r>
              <a:rPr lang="ko-KR" altLang="en-US" dirty="0"/>
              <a:t>이 다르다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smtClean="0">
                <a:effectLst/>
              </a:rPr>
              <a:t> 종류 형태 타입</a:t>
            </a:r>
            <a:r>
              <a:rPr lang="en-US" altLang="ko-KR" dirty="0" smtClean="0">
                <a:effectLst/>
              </a:rPr>
              <a:t>(MIME Type) </a:t>
            </a:r>
            <a:r>
              <a:rPr lang="ko-KR" altLang="en-US" dirty="0" smtClean="0">
                <a:effectLst/>
              </a:rPr>
              <a:t>의미 </a:t>
            </a:r>
            <a:r>
              <a:rPr lang="en-US" altLang="ko-KR" dirty="0" smtClean="0">
                <a:effectLst/>
              </a:rPr>
              <a:t>URL </a:t>
            </a:r>
            <a:r>
              <a:rPr lang="en-US" altLang="ko-KR" dirty="0">
                <a:hlinkClick r:id="rId3"/>
              </a:rPr>
              <a:t>http://www.naver.com</a:t>
            </a:r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X </a:t>
            </a:r>
            <a:r>
              <a:rPr lang="ko-KR" altLang="en-US" dirty="0" smtClean="0">
                <a:effectLst/>
              </a:rPr>
              <a:t>사이트 주소 미디어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사진</a:t>
            </a:r>
            <a:r>
              <a:rPr lang="en-US" altLang="ko-KR" dirty="0" smtClean="0">
                <a:effectLst/>
              </a:rPr>
              <a:t>,JPEG) content://media/external/images/media/1 image/jpeg </a:t>
            </a:r>
            <a:r>
              <a:rPr lang="ko-KR" altLang="en-US" dirty="0" smtClean="0">
                <a:effectLst/>
              </a:rPr>
              <a:t>이미지 미디어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음악</a:t>
            </a:r>
            <a:r>
              <a:rPr lang="en-US" altLang="ko-KR" dirty="0" smtClean="0">
                <a:effectLst/>
              </a:rPr>
              <a:t>) content://media/external/images/audio/1 audio/mp3 </a:t>
            </a:r>
            <a:r>
              <a:rPr lang="ko-KR" altLang="en-US" dirty="0" smtClean="0">
                <a:effectLst/>
              </a:rPr>
              <a:t>오디오 전화번호 </a:t>
            </a:r>
            <a:r>
              <a:rPr lang="en-US" altLang="ko-KR" dirty="0" smtClean="0">
                <a:effectLst/>
              </a:rPr>
              <a:t>tel:01011112222 X </a:t>
            </a:r>
            <a:r>
              <a:rPr lang="ko-KR" altLang="en-US" dirty="0" smtClean="0">
                <a:effectLst/>
              </a:rPr>
              <a:t>전화번호 좌표 </a:t>
            </a:r>
            <a:r>
              <a:rPr lang="en-US" altLang="ko-KR" dirty="0" smtClean="0">
                <a:effectLst/>
              </a:rPr>
              <a:t>geo:37.111111-222.333333 X </a:t>
            </a:r>
            <a:r>
              <a:rPr lang="ko-KR" altLang="en-US" dirty="0" smtClean="0">
                <a:effectLst/>
              </a:rPr>
              <a:t>특정 지역 좌표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⑤ 타입</a:t>
            </a:r>
            <a:r>
              <a:rPr lang="en-US" altLang="ko-KR" dirty="0"/>
              <a:t>(MIME Type) - </a:t>
            </a:r>
            <a:r>
              <a:rPr lang="ko-KR" altLang="en-US" dirty="0"/>
              <a:t>데이터의 속성이다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smtClean="0">
                <a:effectLst/>
              </a:rPr>
              <a:t> 종류 타입</a:t>
            </a:r>
            <a:r>
              <a:rPr lang="en-US" altLang="ko-KR" dirty="0" smtClean="0">
                <a:effectLst/>
              </a:rPr>
              <a:t>(MIME Type) JPEG </a:t>
            </a:r>
            <a:r>
              <a:rPr lang="ko-KR" altLang="en-US" dirty="0" smtClean="0">
                <a:effectLst/>
              </a:rPr>
              <a:t>이미지 </a:t>
            </a:r>
            <a:r>
              <a:rPr lang="en-US" altLang="ko-KR" dirty="0" smtClean="0">
                <a:effectLst/>
              </a:rPr>
              <a:t>audio/mp3 </a:t>
            </a:r>
            <a:r>
              <a:rPr lang="en-US" altLang="ko-KR" dirty="0" err="1" smtClean="0">
                <a:effectLst/>
              </a:rPr>
              <a:t>MP3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오디오 </a:t>
            </a:r>
            <a:r>
              <a:rPr lang="en-US" altLang="ko-KR" dirty="0" smtClean="0">
                <a:effectLst/>
              </a:rPr>
              <a:t>video/mp4 </a:t>
            </a:r>
            <a:r>
              <a:rPr lang="en-US" altLang="ko-KR" dirty="0" err="1" smtClean="0">
                <a:effectLst/>
              </a:rPr>
              <a:t>MP4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비디오 </a:t>
            </a:r>
            <a:r>
              <a:rPr lang="en-US" altLang="ko-KR" dirty="0" smtClean="0">
                <a:effectLst/>
              </a:rPr>
              <a:t>image/jpeg </a:t>
            </a:r>
            <a:r>
              <a:rPr lang="ko-KR" altLang="en-US" dirty="0" smtClean="0">
                <a:effectLst/>
              </a:rPr>
              <a:t>콘텐트 </a:t>
            </a:r>
            <a:r>
              <a:rPr lang="ko-KR" altLang="en-US" dirty="0" err="1" smtClean="0">
                <a:effectLst/>
              </a:rPr>
              <a:t>프로바이더</a:t>
            </a:r>
            <a:r>
              <a:rPr lang="ko-KR" altLang="en-US" dirty="0" smtClean="0">
                <a:effectLst/>
              </a:rPr>
              <a:t> 제공 </a:t>
            </a:r>
            <a:r>
              <a:rPr lang="ko-KR" altLang="en-US" dirty="0" err="1" smtClean="0">
                <a:effectLst/>
              </a:rPr>
              <a:t>컨텐츠</a:t>
            </a:r>
            <a:r>
              <a:rPr lang="ko-KR" altLang="en-US" dirty="0" smtClean="0">
                <a:effectLst/>
              </a:rPr>
              <a:t> </a:t>
            </a:r>
            <a:r>
              <a:rPr lang="en-US" altLang="ko-KR" dirty="0" err="1" smtClean="0">
                <a:effectLst/>
              </a:rPr>
              <a:t>vnd.android.cursor.dir</a:t>
            </a:r>
            <a:r>
              <a:rPr lang="en-US" altLang="ko-KR" dirty="0" smtClean="0">
                <a:effectLst/>
              </a:rPr>
              <a:t>/</a:t>
            </a:r>
            <a:r>
              <a:rPr lang="en-US" altLang="ko-KR" dirty="0" err="1" smtClean="0">
                <a:effectLst/>
              </a:rPr>
              <a:t>vnd.google.note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⑥ 부가 정보</a:t>
            </a:r>
            <a:r>
              <a:rPr lang="en-US" altLang="ko-KR" dirty="0"/>
              <a:t>(extras) - </a:t>
            </a:r>
            <a:r>
              <a:rPr lang="ko-KR" altLang="en-US" dirty="0" err="1"/>
              <a:t>인텐트를</a:t>
            </a:r>
            <a:r>
              <a:rPr lang="ko-KR" altLang="en-US" dirty="0"/>
              <a:t> 통해 컴포넌트를 </a:t>
            </a:r>
            <a:r>
              <a:rPr lang="ko-KR" altLang="en-US" dirty="0" err="1"/>
              <a:t>호추하거나</a:t>
            </a:r>
            <a:r>
              <a:rPr lang="ko-KR" altLang="en-US" dirty="0"/>
              <a:t> 메시지를 보내면서</a:t>
            </a:r>
            <a:r>
              <a:rPr lang="en-US" altLang="ko-KR" dirty="0"/>
              <a:t>, URI</a:t>
            </a:r>
            <a:r>
              <a:rPr lang="ko-KR" altLang="en-US" dirty="0"/>
              <a:t>형식이 아닌 데이터를 전달할 때 사용한다</a:t>
            </a:r>
            <a:r>
              <a:rPr lang="en-US" altLang="ko-KR" dirty="0"/>
              <a:t>. </a:t>
            </a:r>
            <a:r>
              <a:rPr lang="ko-KR" altLang="en-US" dirty="0"/>
              <a:t>부가 정보는 </a:t>
            </a:r>
            <a:r>
              <a:rPr lang="en-US" altLang="ko-KR" dirty="0"/>
              <a:t>Bundle </a:t>
            </a:r>
            <a:r>
              <a:rPr lang="ko-KR" altLang="en-US" dirty="0"/>
              <a:t>객체에 키</a:t>
            </a:r>
            <a:r>
              <a:rPr lang="en-US" altLang="ko-KR" dirty="0"/>
              <a:t>-</a:t>
            </a:r>
            <a:r>
              <a:rPr lang="ko-KR" altLang="en-US" dirty="0"/>
              <a:t>값 쌍</a:t>
            </a:r>
            <a:r>
              <a:rPr lang="en-US" altLang="ko-KR" dirty="0"/>
              <a:t>(Key-value pair)</a:t>
            </a:r>
            <a:r>
              <a:rPr lang="ko-KR" altLang="en-US" dirty="0"/>
              <a:t>을 통해 저장된다</a:t>
            </a:r>
            <a:r>
              <a:rPr lang="en-US" altLang="ko-KR" dirty="0"/>
              <a:t>. 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●</a:t>
            </a:r>
            <a:r>
              <a:rPr lang="ko-KR" altLang="en-US" dirty="0"/>
              <a:t>명시적 </a:t>
            </a:r>
            <a:r>
              <a:rPr lang="ko-KR" altLang="en-US" dirty="0" err="1"/>
              <a:t>인텐트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호출하거나 메시지를 보낼 대상의 컴포넌트 이름이 지정되어 있는 </a:t>
            </a:r>
            <a:r>
              <a:rPr lang="ko-KR" altLang="en-US" dirty="0" err="1"/>
              <a:t>인텐트이다</a:t>
            </a:r>
            <a:r>
              <a:rPr lang="en-US" altLang="ko-KR" dirty="0"/>
              <a:t>. </a:t>
            </a:r>
            <a:r>
              <a:rPr lang="ko-KR" altLang="en-US" dirty="0"/>
              <a:t>명시적 </a:t>
            </a:r>
            <a:r>
              <a:rPr lang="ko-KR" altLang="en-US" dirty="0" err="1"/>
              <a:t>인텐트를</a:t>
            </a:r>
            <a:r>
              <a:rPr lang="ko-KR" altLang="en-US" dirty="0"/>
              <a:t> 사용하면 대상 컴포넌트에 </a:t>
            </a:r>
            <a:r>
              <a:rPr lang="ko-KR" altLang="en-US" dirty="0" err="1"/>
              <a:t>인텐트</a:t>
            </a:r>
            <a:r>
              <a:rPr lang="ko-KR" altLang="en-US" dirty="0"/>
              <a:t> 필터가 정의되어 있지 않더라도 컴포넌트를 호출하거나 메시지를 보낼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●</a:t>
            </a:r>
            <a:r>
              <a:rPr lang="ko-KR" altLang="en-US" dirty="0"/>
              <a:t>암시적 </a:t>
            </a:r>
            <a:r>
              <a:rPr lang="ko-KR" altLang="en-US" dirty="0" err="1"/>
              <a:t>인텐트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명시적 </a:t>
            </a:r>
            <a:r>
              <a:rPr lang="ko-KR" altLang="en-US" dirty="0" err="1"/>
              <a:t>인텐트와는</a:t>
            </a:r>
            <a:r>
              <a:rPr lang="ko-KR" altLang="en-US" dirty="0"/>
              <a:t> 달리 액션</a:t>
            </a:r>
            <a:r>
              <a:rPr lang="en-US" altLang="ko-KR" dirty="0"/>
              <a:t>, </a:t>
            </a:r>
            <a:r>
              <a:rPr lang="ko-KR" altLang="en-US" dirty="0"/>
              <a:t>카테고리</a:t>
            </a:r>
            <a:r>
              <a:rPr lang="en-US" altLang="ko-KR" dirty="0"/>
              <a:t>, </a:t>
            </a:r>
            <a:r>
              <a:rPr lang="ko-KR" altLang="en-US" dirty="0"/>
              <a:t>데이터와 같은 특징을 포함하고 있는 </a:t>
            </a:r>
            <a:r>
              <a:rPr lang="ko-KR" altLang="en-US" dirty="0" err="1"/>
              <a:t>인텐트이다</a:t>
            </a:r>
            <a:r>
              <a:rPr lang="en-US" altLang="ko-KR" dirty="0"/>
              <a:t>. </a:t>
            </a:r>
            <a:r>
              <a:rPr lang="ko-KR" altLang="en-US" dirty="0"/>
              <a:t>암시적 </a:t>
            </a:r>
            <a:r>
              <a:rPr lang="ko-KR" altLang="en-US" dirty="0" err="1"/>
              <a:t>인텐트는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해석 과정이 필요하고</a:t>
            </a:r>
            <a:r>
              <a:rPr lang="en-US" altLang="ko-KR" dirty="0"/>
              <a:t>, </a:t>
            </a:r>
            <a:r>
              <a:rPr lang="ko-KR" altLang="en-US" dirty="0"/>
              <a:t>이 과정에서 </a:t>
            </a:r>
            <a:r>
              <a:rPr lang="ko-KR" altLang="en-US" dirty="0" err="1"/>
              <a:t>인텐트</a:t>
            </a:r>
            <a:r>
              <a:rPr lang="ko-KR" altLang="en-US" dirty="0"/>
              <a:t> 조건에 맞는 컴포넌트를 찾기 위해 각 컴포넌트에 정의된 </a:t>
            </a:r>
            <a:r>
              <a:rPr lang="ko-KR" altLang="en-US" dirty="0" err="1"/>
              <a:t>인텐트</a:t>
            </a:r>
            <a:r>
              <a:rPr lang="ko-KR" altLang="en-US" dirty="0"/>
              <a:t> 필터를 검색한다</a:t>
            </a:r>
            <a:r>
              <a:rPr lang="en-US" altLang="ko-KR" dirty="0"/>
              <a:t>. </a:t>
            </a:r>
            <a:r>
              <a:rPr lang="ko-KR" altLang="en-US" dirty="0"/>
              <a:t>그래서 컴포넌트가 암시적 </a:t>
            </a:r>
            <a:r>
              <a:rPr lang="ko-KR" altLang="en-US" dirty="0" err="1"/>
              <a:t>인텐트를</a:t>
            </a:r>
            <a:r>
              <a:rPr lang="ko-KR" altLang="en-US" dirty="0"/>
              <a:t> 받으려면 반드시 </a:t>
            </a:r>
            <a:r>
              <a:rPr lang="ko-KR" altLang="en-US" dirty="0" err="1"/>
              <a:t>인텐트</a:t>
            </a:r>
            <a:r>
              <a:rPr lang="ko-KR" altLang="en-US" dirty="0"/>
              <a:t> 필터를 정의해야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●</a:t>
            </a:r>
            <a:r>
              <a:rPr lang="ko-KR" altLang="en-US" dirty="0" err="1"/>
              <a:t>인텐트</a:t>
            </a:r>
            <a:r>
              <a:rPr lang="ko-KR" altLang="en-US" dirty="0"/>
              <a:t> 필터</a:t>
            </a:r>
            <a:r>
              <a:rPr lang="en-US" altLang="ko-KR" dirty="0"/>
              <a:t>(Intent Filter)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인텐트</a:t>
            </a:r>
            <a:r>
              <a:rPr lang="ko-KR" altLang="en-US" dirty="0"/>
              <a:t> 내의 여러 정보를 바탕으로 가장 적절한 대상 </a:t>
            </a:r>
            <a:r>
              <a:rPr lang="ko-KR" altLang="en-US" dirty="0" err="1"/>
              <a:t>컴포너트를</a:t>
            </a:r>
            <a:r>
              <a:rPr lang="ko-KR" altLang="en-US" dirty="0"/>
              <a:t> 찾는 과정을 </a:t>
            </a:r>
            <a:r>
              <a:rPr lang="ko-KR" altLang="en-US" dirty="0" err="1"/>
              <a:t>인텐트</a:t>
            </a:r>
            <a:r>
              <a:rPr lang="ko-KR" altLang="en-US" dirty="0"/>
              <a:t> 해석</a:t>
            </a:r>
            <a:r>
              <a:rPr lang="en-US" altLang="ko-KR" dirty="0"/>
              <a:t>(Intent Resolving)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 err="1"/>
              <a:t>인텐트</a:t>
            </a:r>
            <a:r>
              <a:rPr lang="ko-KR" altLang="en-US" dirty="0"/>
              <a:t> 해석 과정에서 </a:t>
            </a:r>
            <a:r>
              <a:rPr lang="ko-KR" altLang="en-US" dirty="0" err="1"/>
              <a:t>인텐트</a:t>
            </a:r>
            <a:r>
              <a:rPr lang="ko-KR" altLang="en-US" dirty="0"/>
              <a:t> 내의 정보와 각 컴포넌트의 정보를 비교한다</a:t>
            </a:r>
            <a:r>
              <a:rPr lang="en-US" altLang="ko-KR" dirty="0"/>
              <a:t>. </a:t>
            </a:r>
            <a:r>
              <a:rPr lang="ko-KR" altLang="en-US" dirty="0"/>
              <a:t>이런 비교를 위해 각 컴포넌트는 자신이 받을 수 있는 </a:t>
            </a:r>
            <a:r>
              <a:rPr lang="ko-KR" altLang="en-US" dirty="0" err="1"/>
              <a:t>인텐트의</a:t>
            </a:r>
            <a:r>
              <a:rPr lang="ko-KR" altLang="en-US" dirty="0"/>
              <a:t> 종류를 </a:t>
            </a:r>
            <a:r>
              <a:rPr lang="ko-KR" altLang="en-US" dirty="0" err="1"/>
              <a:t>매니페스트에</a:t>
            </a:r>
            <a:r>
              <a:rPr lang="ko-KR" altLang="en-US" dirty="0"/>
              <a:t> 정의한다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dirty="0" err="1"/>
              <a:t>인텐트</a:t>
            </a:r>
            <a:r>
              <a:rPr lang="ko-KR" altLang="en-US" dirty="0"/>
              <a:t> 필터</a:t>
            </a:r>
            <a:r>
              <a:rPr lang="en-US" altLang="ko-KR" dirty="0"/>
              <a:t>(Intent Filter)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 err="1"/>
              <a:t>안드로이드에서</a:t>
            </a:r>
            <a:r>
              <a:rPr lang="ko-KR" altLang="en-US" dirty="0"/>
              <a:t> 발생하는 </a:t>
            </a:r>
            <a:r>
              <a:rPr lang="ko-KR" altLang="en-US" dirty="0" err="1"/>
              <a:t>인텐트중</a:t>
            </a:r>
            <a:r>
              <a:rPr lang="ko-KR" altLang="en-US" dirty="0"/>
              <a:t> 대부분이 암시적 </a:t>
            </a:r>
            <a:r>
              <a:rPr lang="ko-KR" altLang="en-US" dirty="0" err="1"/>
              <a:t>인텐트이고</a:t>
            </a:r>
            <a:r>
              <a:rPr lang="en-US" altLang="ko-KR" dirty="0"/>
              <a:t>, </a:t>
            </a:r>
            <a:r>
              <a:rPr lang="ko-KR" altLang="en-US" dirty="0"/>
              <a:t>이 중에서 자신에게 필요한 </a:t>
            </a:r>
            <a:r>
              <a:rPr lang="ko-KR" altLang="en-US" dirty="0" err="1"/>
              <a:t>인텐트만</a:t>
            </a:r>
            <a:r>
              <a:rPr lang="ko-KR" altLang="en-US" dirty="0"/>
              <a:t> 받기 위해 </a:t>
            </a:r>
            <a:r>
              <a:rPr lang="ko-KR" altLang="en-US" dirty="0" err="1"/>
              <a:t>인텐트</a:t>
            </a:r>
            <a:r>
              <a:rPr lang="ko-KR" altLang="en-US" dirty="0"/>
              <a:t> 필터를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●</a:t>
            </a:r>
            <a:r>
              <a:rPr lang="ko-KR" altLang="en-US" dirty="0"/>
              <a:t>암시적 </a:t>
            </a:r>
            <a:r>
              <a:rPr lang="ko-KR" altLang="en-US" dirty="0" err="1"/>
              <a:t>인텐트</a:t>
            </a:r>
            <a:r>
              <a:rPr lang="ko-KR" altLang="en-US" dirty="0"/>
              <a:t> 사용 이유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명시적 </a:t>
            </a:r>
            <a:r>
              <a:rPr lang="ko-KR" altLang="en-US" dirty="0" err="1"/>
              <a:t>인텐트는</a:t>
            </a:r>
            <a:r>
              <a:rPr lang="ko-KR" altLang="en-US" dirty="0"/>
              <a:t> 같은 어플리케이션 내의 컴포넌트 사이에서만 사용이 가능하기 때문에 다른 어플리케이션 내의 컴포넌트를 사용하려면 암시적 </a:t>
            </a:r>
            <a:r>
              <a:rPr lang="ko-KR" altLang="en-US" dirty="0" err="1"/>
              <a:t>인텐트를</a:t>
            </a:r>
            <a:r>
              <a:rPr lang="ko-KR" altLang="en-US" dirty="0"/>
              <a:t> 사용해야 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홈화면</a:t>
            </a:r>
            <a:r>
              <a:rPr lang="en-US" altLang="ko-KR" dirty="0"/>
              <a:t>,</a:t>
            </a:r>
            <a:r>
              <a:rPr lang="ko-KR" altLang="en-US" dirty="0" err="1"/>
              <a:t>다이얼러</a:t>
            </a:r>
            <a:r>
              <a:rPr lang="ko-KR" altLang="en-US" dirty="0"/>
              <a:t> 등의 호출 모두 암시적 </a:t>
            </a:r>
            <a:r>
              <a:rPr lang="ko-KR" altLang="en-US" dirty="0" err="1"/>
              <a:t>인텐트를</a:t>
            </a:r>
            <a:r>
              <a:rPr lang="ko-KR" altLang="en-US" dirty="0"/>
              <a:t> 통해 이루어지기 때문에 암시적 </a:t>
            </a:r>
            <a:r>
              <a:rPr lang="ko-KR" altLang="en-US" dirty="0" err="1"/>
              <a:t>인텐트를</a:t>
            </a:r>
            <a:r>
              <a:rPr lang="ko-KR" altLang="en-US" dirty="0"/>
              <a:t> 지원해야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●</a:t>
            </a:r>
            <a:r>
              <a:rPr lang="ko-KR" altLang="en-US" dirty="0" err="1"/>
              <a:t>인텐트</a:t>
            </a:r>
            <a:r>
              <a:rPr lang="ko-KR" altLang="en-US" dirty="0"/>
              <a:t> 필터 구성 요소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 err="1"/>
              <a:t>인텐트</a:t>
            </a:r>
            <a:r>
              <a:rPr lang="ko-KR" altLang="en-US" dirty="0"/>
              <a:t> 필터는 </a:t>
            </a:r>
            <a:r>
              <a:rPr lang="ko-KR" altLang="en-US" dirty="0" err="1"/>
              <a:t>인텐트</a:t>
            </a:r>
            <a:r>
              <a:rPr lang="ko-KR" altLang="en-US" dirty="0"/>
              <a:t> 내 정보들을 바탕으로 원하는 </a:t>
            </a:r>
            <a:r>
              <a:rPr lang="ko-KR" altLang="en-US" dirty="0" err="1"/>
              <a:t>인텐트를</a:t>
            </a:r>
            <a:r>
              <a:rPr lang="ko-KR" altLang="en-US" dirty="0"/>
              <a:t> </a:t>
            </a:r>
            <a:r>
              <a:rPr lang="ko-KR" altLang="en-US" dirty="0" err="1"/>
              <a:t>선별하낟</a:t>
            </a:r>
            <a:r>
              <a:rPr lang="en-US" altLang="ko-KR" dirty="0"/>
              <a:t>. </a:t>
            </a:r>
            <a:r>
              <a:rPr lang="ko-KR" altLang="en-US" dirty="0" err="1"/>
              <a:t>인텐트</a:t>
            </a:r>
            <a:r>
              <a:rPr lang="ko-KR" altLang="en-US" dirty="0"/>
              <a:t> 필터에는 자신이 받을 수 있는 </a:t>
            </a:r>
            <a:r>
              <a:rPr lang="ko-KR" altLang="en-US" dirty="0" err="1"/>
              <a:t>인텐트의</a:t>
            </a:r>
            <a:r>
              <a:rPr lang="ko-KR" altLang="en-US" dirty="0"/>
              <a:t> 특성이 정의되어 있다</a:t>
            </a:r>
            <a:r>
              <a:rPr lang="en-US" altLang="ko-KR" dirty="0"/>
              <a:t>. </a:t>
            </a:r>
            <a:r>
              <a:rPr lang="ko-KR" altLang="en-US" dirty="0"/>
              <a:t>어떤 컴포넌트가 암시적 </a:t>
            </a:r>
            <a:r>
              <a:rPr lang="ko-KR" altLang="en-US" dirty="0" err="1"/>
              <a:t>인텐트를</a:t>
            </a:r>
            <a:r>
              <a:rPr lang="ko-KR" altLang="en-US" dirty="0"/>
              <a:t> 받으려면 </a:t>
            </a:r>
            <a:r>
              <a:rPr lang="ko-KR" altLang="en-US" dirty="0" err="1"/>
              <a:t>매니페스트에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필터를 </a:t>
            </a:r>
            <a:r>
              <a:rPr lang="ko-KR" altLang="en-US" dirty="0" err="1"/>
              <a:t>써야한다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</a:t>
            </a:r>
            <a:br>
              <a:rPr lang="en-US" altLang="ko-KR" dirty="0"/>
            </a:br>
            <a:r>
              <a:rPr lang="en-US" altLang="ko-KR" dirty="0"/>
              <a:t>&lt;activity </a:t>
            </a:r>
            <a:r>
              <a:rPr lang="en-US" altLang="ko-KR" dirty="0" err="1"/>
              <a:t>android:name</a:t>
            </a:r>
            <a:r>
              <a:rPr lang="en-US" altLang="ko-KR" dirty="0"/>
              <a:t>=".Tester"</a:t>
            </a:r>
            <a:br>
              <a:rPr lang="en-US" altLang="ko-KR" dirty="0"/>
            </a:br>
            <a:r>
              <a:rPr lang="en-US" altLang="ko-KR" dirty="0"/>
              <a:t>            </a:t>
            </a:r>
            <a:r>
              <a:rPr lang="en-US" altLang="ko-KR" dirty="0" err="1"/>
              <a:t>android:label</a:t>
            </a:r>
            <a:r>
              <a:rPr lang="en-US" altLang="ko-KR" dirty="0"/>
              <a:t>="@string/</a:t>
            </a:r>
            <a:r>
              <a:rPr lang="en-US" altLang="ko-KR" dirty="0" err="1"/>
              <a:t>aaa</a:t>
            </a:r>
            <a:r>
              <a:rPr lang="en-US" altLang="ko-KR" dirty="0"/>
              <a:t>"&gt;</a:t>
            </a:r>
            <a:br>
              <a:rPr lang="en-US" altLang="ko-KR" dirty="0"/>
            </a:br>
            <a:r>
              <a:rPr lang="en-US" altLang="ko-KR" dirty="0"/>
              <a:t>      &lt;intent-filter&gt;</a:t>
            </a:r>
            <a:br>
              <a:rPr lang="en-US" altLang="ko-KR" dirty="0"/>
            </a:br>
            <a:r>
              <a:rPr lang="en-US" altLang="ko-KR" dirty="0"/>
              <a:t>           &lt;action </a:t>
            </a:r>
            <a:r>
              <a:rPr lang="en-US" altLang="ko-KR" dirty="0" err="1"/>
              <a:t>anroid:name</a:t>
            </a:r>
            <a:r>
              <a:rPr lang="en-US" altLang="ko-KR" dirty="0"/>
              <a:t>="</a:t>
            </a:r>
            <a:r>
              <a:rPr lang="en-US" altLang="ko-KR" dirty="0" err="1"/>
              <a:t>android.intent.action.MAIN</a:t>
            </a:r>
            <a:r>
              <a:rPr lang="en-US" altLang="ko-KR" dirty="0"/>
              <a:t>" /&gt;</a:t>
            </a:r>
            <a:br>
              <a:rPr lang="en-US" altLang="ko-KR" dirty="0"/>
            </a:br>
            <a:r>
              <a:rPr lang="en-US" altLang="ko-KR" dirty="0"/>
              <a:t>           &lt;category </a:t>
            </a:r>
            <a:r>
              <a:rPr lang="en-US" altLang="ko-KR" dirty="0" err="1"/>
              <a:t>android:name</a:t>
            </a:r>
            <a:r>
              <a:rPr lang="en-US" altLang="ko-KR" dirty="0"/>
              <a:t>:"</a:t>
            </a:r>
            <a:r>
              <a:rPr lang="en-US" altLang="ko-KR" dirty="0" err="1"/>
              <a:t>android.intent.category.LAUNCHER</a:t>
            </a:r>
            <a:r>
              <a:rPr lang="en-US" altLang="ko-KR" dirty="0"/>
              <a:t>" /&gt;</a:t>
            </a:r>
            <a:br>
              <a:rPr lang="en-US" altLang="ko-KR" dirty="0"/>
            </a:br>
            <a:r>
              <a:rPr lang="en-US" altLang="ko-KR" dirty="0"/>
              <a:t>      &lt;/intent-filter&gt;</a:t>
            </a:r>
            <a:br>
              <a:rPr lang="en-US" altLang="ko-KR" dirty="0"/>
            </a:br>
            <a:r>
              <a:rPr lang="en-US" altLang="ko-KR" dirty="0"/>
              <a:t>&lt;/activity&gt;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</a:t>
            </a:r>
            <a:r>
              <a:rPr lang="ko-KR" altLang="en-US" dirty="0"/>
              <a:t>액션</a:t>
            </a:r>
            <a:r>
              <a:rPr lang="en-US" altLang="ko-KR" dirty="0"/>
              <a:t>(action)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인텐트</a:t>
            </a:r>
            <a:r>
              <a:rPr lang="ko-KR" altLang="en-US" dirty="0"/>
              <a:t> 내의 액션을 검사하여 </a:t>
            </a:r>
            <a:r>
              <a:rPr lang="ko-KR" altLang="en-US" dirty="0" err="1"/>
              <a:t>인텐트</a:t>
            </a:r>
            <a:r>
              <a:rPr lang="ko-KR" altLang="en-US" dirty="0"/>
              <a:t> 필터에 </a:t>
            </a:r>
            <a:r>
              <a:rPr lang="ko-KR" altLang="en-US" dirty="0" err="1"/>
              <a:t>정의도니</a:t>
            </a:r>
            <a:r>
              <a:rPr lang="ko-KR" altLang="en-US" dirty="0"/>
              <a:t> 액션과 일치하는지 여부를 검사한다</a:t>
            </a:r>
            <a:r>
              <a:rPr lang="en-US" altLang="ko-KR" dirty="0"/>
              <a:t>. </a:t>
            </a:r>
            <a:r>
              <a:rPr lang="ko-KR" altLang="en-US" dirty="0" err="1"/>
              <a:t>인텐트</a:t>
            </a:r>
            <a:r>
              <a:rPr lang="ko-KR" altLang="en-US" dirty="0"/>
              <a:t> 내의 액션이 </a:t>
            </a:r>
            <a:r>
              <a:rPr lang="ko-KR" altLang="en-US" dirty="0" err="1"/>
              <a:t>인텐트</a:t>
            </a:r>
            <a:r>
              <a:rPr lang="ko-KR" altLang="en-US" dirty="0"/>
              <a:t> 필드에 정의된 액션과 일치하면 이 검사를 통과한다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인텐트에</a:t>
            </a:r>
            <a:r>
              <a:rPr lang="ko-KR" altLang="en-US" dirty="0"/>
              <a:t> 액션이 아예 정의되어 있지 않은 경우에도 이 검사를 통과한다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</a:t>
            </a:r>
            <a:r>
              <a:rPr lang="ko-KR" altLang="en-US" dirty="0"/>
              <a:t>카테고리</a:t>
            </a:r>
            <a:r>
              <a:rPr lang="en-US" altLang="ko-KR" dirty="0"/>
              <a:t>(category)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인텐트</a:t>
            </a:r>
            <a:r>
              <a:rPr lang="ko-KR" altLang="en-US" dirty="0"/>
              <a:t> 내의 카테고리를 검사하여 </a:t>
            </a:r>
            <a:r>
              <a:rPr lang="ko-KR" altLang="en-US" dirty="0" err="1"/>
              <a:t>인텐트</a:t>
            </a:r>
            <a:r>
              <a:rPr lang="ko-KR" altLang="en-US" dirty="0"/>
              <a:t> 필터에 </a:t>
            </a:r>
            <a:r>
              <a:rPr lang="ko-KR" altLang="en-US" dirty="0" err="1"/>
              <a:t>정의도니</a:t>
            </a:r>
            <a:r>
              <a:rPr lang="ko-KR" altLang="en-US" dirty="0"/>
              <a:t> 카테고리와 일치하는지를 검사한다</a:t>
            </a:r>
            <a:r>
              <a:rPr lang="en-US" altLang="ko-KR" dirty="0"/>
              <a:t>. </a:t>
            </a:r>
            <a:r>
              <a:rPr lang="ko-KR" altLang="en-US" dirty="0"/>
              <a:t>액션 검사는 </a:t>
            </a:r>
            <a:r>
              <a:rPr lang="ko-KR" altLang="en-US" dirty="0" err="1"/>
              <a:t>인텐트에</a:t>
            </a:r>
            <a:r>
              <a:rPr lang="ko-KR" altLang="en-US" dirty="0"/>
              <a:t> 정의되어 있지 않을 때도 검사를 통과할 수 있었지만</a:t>
            </a:r>
            <a:r>
              <a:rPr lang="en-US" altLang="ko-KR" dirty="0"/>
              <a:t>, </a:t>
            </a:r>
            <a:r>
              <a:rPr lang="ko-KR" altLang="en-US" dirty="0"/>
              <a:t>카테고리 검사는 정확히 일치해야 통과할 수 있다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암시적 </a:t>
            </a:r>
            <a:r>
              <a:rPr lang="ko-KR" altLang="en-US" dirty="0" err="1"/>
              <a:t>인텐트를</a:t>
            </a:r>
            <a:r>
              <a:rPr lang="ko-KR" altLang="en-US" dirty="0"/>
              <a:t> 사용할 때는 따로 카테고리를 추가하지 않아도 </a:t>
            </a:r>
            <a:r>
              <a:rPr lang="ko-KR" altLang="en-US" dirty="0" err="1"/>
              <a:t>안드로이드가</a:t>
            </a:r>
            <a:r>
              <a:rPr lang="ko-KR" altLang="en-US" dirty="0"/>
              <a:t> 시스템이 자동으로 디폴트 카테고리를 추가해준다</a:t>
            </a:r>
            <a:r>
              <a:rPr lang="en-US" altLang="ko-KR" dirty="0"/>
              <a:t>. </a:t>
            </a:r>
            <a:r>
              <a:rPr lang="ko-KR" altLang="en-US" dirty="0"/>
              <a:t>그래서 암시적 </a:t>
            </a:r>
            <a:r>
              <a:rPr lang="ko-KR" altLang="en-US" dirty="0" err="1"/>
              <a:t>인텐트를</a:t>
            </a:r>
            <a:r>
              <a:rPr lang="ko-KR" altLang="en-US" dirty="0"/>
              <a:t> 받으려면 </a:t>
            </a:r>
            <a:r>
              <a:rPr lang="ko-KR" altLang="en-US" dirty="0" err="1"/>
              <a:t>인텐트</a:t>
            </a:r>
            <a:r>
              <a:rPr lang="ko-KR" altLang="en-US" dirty="0"/>
              <a:t> 필터에 디폴트 카테고리가 정의되어 있어야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</a:t>
            </a:r>
            <a:r>
              <a:rPr lang="ko-KR" altLang="en-US" dirty="0"/>
              <a:t>데이터</a:t>
            </a:r>
            <a:r>
              <a:rPr lang="en-US" altLang="ko-KR" dirty="0"/>
              <a:t>(data)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인텐트</a:t>
            </a:r>
            <a:r>
              <a:rPr lang="ko-KR" altLang="en-US" dirty="0"/>
              <a:t> 내의 데이터를 검사하여 </a:t>
            </a:r>
            <a:r>
              <a:rPr lang="ko-KR" altLang="en-US" dirty="0" err="1"/>
              <a:t>인텐트</a:t>
            </a:r>
            <a:r>
              <a:rPr lang="ko-KR" altLang="en-US" dirty="0"/>
              <a:t> 필터에 정의된 데이터 유형과 일치하는지 검사한다</a:t>
            </a:r>
            <a:r>
              <a:rPr lang="en-US" altLang="ko-KR" dirty="0"/>
              <a:t>. </a:t>
            </a:r>
            <a:r>
              <a:rPr lang="ko-KR" altLang="en-US" dirty="0"/>
              <a:t>데이터 검사는 </a:t>
            </a:r>
            <a:r>
              <a:rPr lang="en-US" altLang="ko-KR" dirty="0"/>
              <a:t>URI </a:t>
            </a:r>
            <a:r>
              <a:rPr lang="ko-KR" altLang="en-US" dirty="0" err="1"/>
              <a:t>검사과</a:t>
            </a:r>
            <a:r>
              <a:rPr lang="ko-KR" altLang="en-US" dirty="0"/>
              <a:t> 유형</a:t>
            </a:r>
            <a:r>
              <a:rPr lang="en-US" altLang="ko-KR" dirty="0"/>
              <a:t>(MIME Type) </a:t>
            </a:r>
            <a:r>
              <a:rPr lang="ko-KR" altLang="en-US" dirty="0"/>
              <a:t>검사로 나뉜다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05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2175" y="979488"/>
            <a:ext cx="5327650" cy="399573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8786" y="5109976"/>
            <a:ext cx="5673450" cy="43457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172050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2175" y="979488"/>
            <a:ext cx="5327650" cy="3995737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8786" y="5109976"/>
            <a:ext cx="5673450" cy="43457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1015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2175" y="979488"/>
            <a:ext cx="5327650" cy="3995737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8786" y="5109976"/>
            <a:ext cx="5673450" cy="43457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237325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611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63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33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33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85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544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9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36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2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857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39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96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0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7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55786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  <p:sldLayoutId id="2147483677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i="1" dirty="0" err="1"/>
              <a:t>코틀린을</a:t>
            </a:r>
            <a:r>
              <a:rPr lang="ko-KR" altLang="en-US" sz="2000" i="1" dirty="0"/>
              <a:t> 이용한 </a:t>
            </a:r>
            <a:r>
              <a:rPr lang="ko-KR" altLang="en-US" sz="2000" i="1" dirty="0" err="1"/>
              <a:t>안드로이드</a:t>
            </a:r>
            <a:r>
              <a:rPr lang="ko-KR" altLang="en-US" sz="2000" i="1" dirty="0"/>
              <a:t> 프로그래밍 </a:t>
            </a:r>
            <a:r>
              <a:rPr lang="ko-KR" altLang="en-US" sz="2000" i="1" dirty="0" smtClean="0"/>
              <a:t>실습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안드로이드</a:t>
            </a:r>
            <a:r>
              <a:rPr lang="ko-KR" altLang="en-US" dirty="0">
                <a:latin typeface="+mn-ea"/>
              </a:rPr>
              <a:t> 스튜디오로 </a:t>
            </a:r>
            <a:r>
              <a:rPr lang="ko-KR" altLang="en-US" dirty="0" err="1">
                <a:latin typeface="+mn-ea"/>
              </a:rPr>
              <a:t>코틀린</a:t>
            </a:r>
            <a:r>
              <a:rPr lang="ko-KR" altLang="en-US" dirty="0">
                <a:latin typeface="+mn-ea"/>
              </a:rPr>
              <a:t> 프로젝트 생성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1328" y="1954916"/>
            <a:ext cx="597294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실행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디버깅 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69" y="2015351"/>
            <a:ext cx="7305795" cy="45175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789" y="1478800"/>
            <a:ext cx="18383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40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가상 디바이스 생성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실기기로 실행 시 불 필요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06" y="1802650"/>
            <a:ext cx="7139048" cy="483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2483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가상 디바이스 생성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61" y="1802650"/>
            <a:ext cx="7214283" cy="48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2483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가상 디바이스 생성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31" y="1802650"/>
            <a:ext cx="7102274" cy="48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2683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실행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디바이스 선택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07" y="1954916"/>
            <a:ext cx="7032420" cy="434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90" y="2110449"/>
            <a:ext cx="2722938" cy="41103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023" y="2163099"/>
            <a:ext cx="2665794" cy="400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kern="100" dirty="0" err="1">
                <a:solidFill>
                  <a:srgbClr val="000000"/>
                </a:solidFill>
                <a:latin typeface="맑은 고딕"/>
                <a:cs typeface="Times New Roman"/>
              </a:rPr>
              <a:t>매니페스트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2400" b="1" kern="100" dirty="0" err="1">
                <a:solidFill>
                  <a:srgbClr val="000000"/>
                </a:solidFill>
                <a:latin typeface="맑은 고딕"/>
                <a:cs typeface="Times New Roman"/>
              </a:rPr>
              <a:t>매니페스트</a:t>
            </a:r>
            <a:endParaRPr lang="en-US" altLang="ko-KR" sz="2400" b="1" kern="100" dirty="0">
              <a:solidFill>
                <a:srgbClr val="000000"/>
              </a:solidFill>
              <a:latin typeface="맑은 고딕"/>
              <a:cs typeface="Times New Roman"/>
            </a:endParaRPr>
          </a:p>
          <a:p>
            <a:pPr lvl="1"/>
            <a:r>
              <a:rPr lang="ko-KR" altLang="en-US" sz="2000" dirty="0"/>
              <a:t>어플리케이션에 대한 전반적인 정보를 담고 있는 파일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안드로이드</a:t>
            </a:r>
            <a:r>
              <a:rPr lang="ko-KR" altLang="en-US" sz="2000" dirty="0"/>
              <a:t> 시스템에서 어플리케이션의 정보를 알아내는데 사용</a:t>
            </a:r>
            <a:endParaRPr lang="en-US" altLang="ko-KR" sz="2000" dirty="0"/>
          </a:p>
          <a:p>
            <a:pPr lvl="1"/>
            <a:r>
              <a:rPr lang="ko-KR" altLang="en-US" sz="2000" b="1" dirty="0"/>
              <a:t>어플리케이션의 </a:t>
            </a:r>
            <a:r>
              <a:rPr lang="en-US" altLang="ko-KR" sz="2000" b="1" dirty="0"/>
              <a:t>"</a:t>
            </a:r>
            <a:r>
              <a:rPr lang="ko-KR" altLang="en-US" sz="2000" b="1" dirty="0"/>
              <a:t>프로필</a:t>
            </a:r>
            <a:r>
              <a:rPr lang="en-US" altLang="ko-KR" sz="2000" b="1" dirty="0"/>
              <a:t>"</a:t>
            </a:r>
            <a:r>
              <a:rPr lang="ko-KR" altLang="en-US" sz="2000" dirty="0"/>
              <a:t>과 같은 역할</a:t>
            </a:r>
            <a:endParaRPr lang="en-US" altLang="ko-KR" sz="2000" dirty="0"/>
          </a:p>
          <a:p>
            <a:pPr lvl="1"/>
            <a:r>
              <a:rPr lang="ko-KR" altLang="en-US" sz="2000" dirty="0"/>
              <a:t>어플리케이션 컴포넌트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액티비티</a:t>
            </a:r>
            <a:r>
              <a:rPr lang="en-US" altLang="ko-KR" sz="2000" dirty="0"/>
              <a:t>, </a:t>
            </a:r>
            <a:r>
              <a:rPr lang="ko-KR" altLang="en-US" sz="2000" dirty="0"/>
              <a:t>서비스 등</a:t>
            </a:r>
            <a:r>
              <a:rPr lang="en-US" altLang="ko-KR" sz="2000" dirty="0"/>
              <a:t>..) </a:t>
            </a:r>
            <a:r>
              <a:rPr lang="ko-KR" altLang="en-US" sz="2000" dirty="0"/>
              <a:t>뿐 아니라 어플리케이션 이름</a:t>
            </a:r>
            <a:r>
              <a:rPr lang="en-US" altLang="ko-KR" sz="2000" dirty="0"/>
              <a:t>, </a:t>
            </a:r>
            <a:r>
              <a:rPr lang="ko-KR" altLang="en-US" sz="2000" dirty="0"/>
              <a:t>사용하는 라이브러리 등에 대한 모든 정보들이 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942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kern="100" dirty="0" err="1">
                <a:solidFill>
                  <a:srgbClr val="000000"/>
                </a:solidFill>
                <a:latin typeface="맑은 고딕"/>
                <a:cs typeface="Times New Roman"/>
              </a:rPr>
              <a:t>액티비티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2400" b="1" kern="100" dirty="0" err="1">
                <a:solidFill>
                  <a:srgbClr val="000000"/>
                </a:solidFill>
                <a:latin typeface="맑은 고딕"/>
                <a:cs typeface="Times New Roman"/>
              </a:rPr>
              <a:t>액티비티</a:t>
            </a:r>
            <a:endParaRPr lang="en-US" altLang="ko-KR" sz="2400" b="1" kern="100" dirty="0">
              <a:solidFill>
                <a:srgbClr val="000000"/>
              </a:solidFill>
              <a:latin typeface="맑은 고딕"/>
              <a:cs typeface="Times New Roman"/>
            </a:endParaRPr>
          </a:p>
          <a:p>
            <a:pPr lvl="1"/>
            <a:r>
              <a:rPr lang="ko-KR" altLang="en-US" sz="2000" dirty="0" err="1"/>
              <a:t>액티비티는</a:t>
            </a:r>
            <a:r>
              <a:rPr lang="ko-KR" altLang="en-US" sz="2000" dirty="0"/>
              <a:t> 어플리케이션의 한 화면을 뜻함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액티비티는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액티비티의</a:t>
            </a:r>
            <a:r>
              <a:rPr lang="ko-KR" altLang="en-US" sz="2000" dirty="0"/>
              <a:t> 화면을 구성하는 레이아웃 파일과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액티비티의</a:t>
            </a:r>
            <a:r>
              <a:rPr lang="ko-KR" altLang="en-US" sz="2000" dirty="0"/>
              <a:t> 동작을 처리하는 것은 소스코드로 이루어 진다</a:t>
            </a:r>
            <a:endParaRPr lang="en-US" altLang="ko-KR" sz="2000" b="1" kern="100" dirty="0">
              <a:solidFill>
                <a:srgbClr val="000000"/>
              </a:solidFill>
              <a:latin typeface="맑은 고딕"/>
              <a:cs typeface="Times New Roman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824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위젯들을</a:t>
            </a:r>
            <a:r>
              <a:rPr lang="ko-KR" altLang="en-US" dirty="0" smtClean="0"/>
              <a:t> </a:t>
            </a:r>
            <a:r>
              <a:rPr lang="ko-KR" altLang="en-US" dirty="0"/>
              <a:t>어떠한 방식으로 화면에 배치해줄지를 결정해주는 하나의 </a:t>
            </a:r>
            <a:r>
              <a:rPr lang="en-US" altLang="ko-KR" b="1" dirty="0"/>
              <a:t>"</a:t>
            </a:r>
            <a:r>
              <a:rPr lang="ko-KR" altLang="en-US" b="1" dirty="0" smtClean="0"/>
              <a:t>컨테이너</a:t>
            </a:r>
            <a:r>
              <a:rPr lang="en-US" altLang="ko-KR" b="1" dirty="0" smtClean="0"/>
              <a:t>“</a:t>
            </a:r>
          </a:p>
          <a:p>
            <a:r>
              <a:rPr lang="en-US" altLang="ko-KR" dirty="0" smtClean="0"/>
              <a:t>Activity </a:t>
            </a:r>
            <a:r>
              <a:rPr lang="ko-KR" altLang="en-US" dirty="0" smtClean="0"/>
              <a:t>화면을 정의하는 </a:t>
            </a:r>
            <a:r>
              <a:rPr lang="en-US" altLang="ko-KR" dirty="0" smtClean="0"/>
              <a:t>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64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안드로이드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소개 및 이해 </a:t>
            </a:r>
            <a:r>
              <a:rPr lang="ko-KR" altLang="en-US" sz="1400" dirty="0" smtClean="0"/>
              <a:t>개발환경</a:t>
            </a:r>
            <a:endParaRPr lang="en-US" altLang="ko-KR" sz="1400" dirty="0" smtClean="0"/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기초 프로그래밍</a:t>
            </a:r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객체지향 </a:t>
            </a:r>
            <a:r>
              <a:rPr lang="ko-KR" altLang="en-US" sz="1400" dirty="0" smtClean="0"/>
              <a:t>프로그래밍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 smtClean="0"/>
              <a:t>3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함수형 프로그래밍</a:t>
            </a:r>
          </a:p>
          <a:p>
            <a:pPr fontAlgn="base" latinLnBrk="0"/>
            <a:endParaRPr lang="en-US" altLang="ko-KR" sz="1400" dirty="0"/>
          </a:p>
          <a:p>
            <a:r>
              <a:rPr lang="en-US" altLang="ko-KR" sz="1400" dirty="0"/>
              <a:t>4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제너릭</a:t>
            </a:r>
            <a:r>
              <a:rPr lang="ko-KR" altLang="en-US" sz="1400" dirty="0" smtClean="0"/>
              <a:t> 프로그래밍</a:t>
            </a:r>
            <a:endParaRPr lang="en-US" altLang="ko-KR" sz="1400" dirty="0" smtClean="0"/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5~9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fontAlgn="base" latinLnBrk="0"/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코틀린을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이용한 </a:t>
            </a:r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안드로이드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실습</a:t>
            </a:r>
            <a:endPara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dirty="0" smtClean="0"/>
              <a:t>10</a:t>
            </a:r>
            <a:r>
              <a:rPr lang="ko-KR" altLang="en-US" sz="1400" dirty="0" smtClean="0"/>
              <a:t>일차 </a:t>
            </a:r>
            <a:r>
              <a:rPr lang="en-US" altLang="ko-KR" sz="1400" dirty="0" smtClean="0"/>
              <a:t>: </a:t>
            </a:r>
          </a:p>
          <a:p>
            <a:pPr fontAlgn="base" latinLnBrk="0"/>
            <a:r>
              <a:rPr lang="ko-KR" altLang="en-US" sz="1400" dirty="0" smtClean="0"/>
              <a:t>실습 리뷰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위젯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컨트롤</a:t>
            </a:r>
            <a:endParaRPr lang="en-US" altLang="ko-KR" dirty="0" smtClean="0"/>
          </a:p>
          <a:p>
            <a:r>
              <a:rPr lang="ko-KR" altLang="en-US" dirty="0" err="1" smtClean="0"/>
              <a:t>텍트스를</a:t>
            </a:r>
            <a:r>
              <a:rPr lang="ko-KR" altLang="en-US" dirty="0" smtClean="0"/>
              <a:t> </a:t>
            </a:r>
            <a:r>
              <a:rPr lang="ko-KR" altLang="en-US" dirty="0"/>
              <a:t>표시해주는 </a:t>
            </a:r>
            <a:r>
              <a:rPr lang="en-US" altLang="ko-KR" dirty="0" err="1" smtClean="0"/>
              <a:t>TextView</a:t>
            </a:r>
            <a:endParaRPr lang="en-US" altLang="ko-KR" dirty="0" smtClean="0"/>
          </a:p>
          <a:p>
            <a:r>
              <a:rPr lang="ko-KR" altLang="en-US" dirty="0" smtClean="0"/>
              <a:t>그림을 </a:t>
            </a:r>
            <a:r>
              <a:rPr lang="ko-KR" altLang="en-US" dirty="0"/>
              <a:t>표시해주는 </a:t>
            </a:r>
            <a:r>
              <a:rPr lang="en-US" altLang="ko-KR" dirty="0" err="1" smtClean="0"/>
              <a:t>ImageView</a:t>
            </a:r>
            <a:endParaRPr lang="en-US" altLang="ko-KR" dirty="0" smtClean="0"/>
          </a:p>
          <a:p>
            <a:r>
              <a:rPr lang="ko-KR" altLang="en-US" dirty="0" smtClean="0"/>
              <a:t>버튼</a:t>
            </a:r>
            <a:endParaRPr lang="en-US" altLang="ko-KR" dirty="0" smtClean="0"/>
          </a:p>
          <a:p>
            <a:r>
              <a:rPr lang="en-US" altLang="ko-KR" dirty="0" err="1" smtClean="0"/>
              <a:t>EditText</a:t>
            </a:r>
            <a:endParaRPr lang="en-US" altLang="ko-KR" dirty="0" smtClean="0"/>
          </a:p>
          <a:p>
            <a:r>
              <a:rPr lang="en-US" altLang="ko-KR" dirty="0" err="1" smtClean="0"/>
              <a:t>RadioButton</a:t>
            </a:r>
            <a:endParaRPr lang="en-US" altLang="ko-KR" dirty="0" smtClean="0"/>
          </a:p>
          <a:p>
            <a:r>
              <a:rPr lang="en-US" altLang="ko-KR" dirty="0" err="1" smtClean="0"/>
              <a:t>CheckBox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등 </a:t>
            </a:r>
            <a:r>
              <a:rPr lang="ko-KR" altLang="en-US" dirty="0"/>
              <a:t>사용자의 입력을 받거나 화면에 데이터를 표시해주는 것들</a:t>
            </a:r>
          </a:p>
        </p:txBody>
      </p:sp>
    </p:spTree>
    <p:extLst>
      <p:ext uri="{BB962C8B-B14F-4D97-AF65-F5344CB8AC3E}">
        <p14:creationId xmlns:p14="http://schemas.microsoft.com/office/powerpoint/2010/main" val="889771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kern="100" dirty="0" err="1">
                <a:solidFill>
                  <a:srgbClr val="000000"/>
                </a:solidFill>
                <a:latin typeface="맑은 고딕"/>
                <a:cs typeface="Times New Roman"/>
              </a:rPr>
              <a:t>액티비티</a:t>
            </a:r>
            <a:r>
              <a:rPr lang="ko-KR" altLang="en-US" b="1" kern="100" dirty="0">
                <a:solidFill>
                  <a:srgbClr val="000000"/>
                </a:solidFill>
                <a:latin typeface="맑은 고딕"/>
                <a:cs typeface="Times New Roman"/>
              </a:rPr>
              <a:t> 생명 주기 </a:t>
            </a:r>
            <a:r>
              <a:rPr lang="en-US" altLang="ko-KR" b="1" kern="100" dirty="0" smtClean="0">
                <a:solidFill>
                  <a:srgbClr val="000000"/>
                </a:solidFill>
                <a:latin typeface="맑은 고딕"/>
                <a:cs typeface="Times New Roman"/>
              </a:rPr>
              <a:t/>
            </a:r>
            <a:br>
              <a:rPr lang="en-US" altLang="ko-KR" b="1" kern="100" dirty="0" smtClean="0">
                <a:solidFill>
                  <a:srgbClr val="000000"/>
                </a:solidFill>
                <a:latin typeface="맑은 고딕"/>
                <a:cs typeface="Times New Roman"/>
              </a:rPr>
            </a:br>
            <a:r>
              <a:rPr lang="en-US" altLang="ko-KR" b="1" kern="100" dirty="0" smtClean="0">
                <a:solidFill>
                  <a:srgbClr val="000000"/>
                </a:solidFill>
                <a:latin typeface="맑은 고딕"/>
                <a:cs typeface="Times New Roman"/>
              </a:rPr>
              <a:t>(</a:t>
            </a:r>
            <a:r>
              <a:rPr lang="en-US" altLang="ko-KR" dirty="0"/>
              <a:t>Activity Lifecycle)</a:t>
            </a:r>
          </a:p>
        </p:txBody>
      </p:sp>
      <p:pic>
        <p:nvPicPr>
          <p:cNvPr id="21506" name="Picture 2" descr="http://cfile1.uf.tistory.com/image/267F5D4C52E5EEC6325F5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909" y="1600200"/>
            <a:ext cx="430418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38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4811" y="112542"/>
            <a:ext cx="8575294" cy="674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ko-KR" altLang="en-US" sz="1600" dirty="0"/>
              <a:t>●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리소스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어플리케이션에 사용하는 소리, 이미지, 레이아웃, 문자열 등이다.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리소스는 소스코드와는 별도로 존재하며 각각을 수정해도 서로에게 영향을 미치지 않는다.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+mn-lt"/>
            </a:endParaRPr>
          </a:p>
          <a:p>
            <a:pPr lvl="0" latinLnBrk="0"/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리소스의 종류에 따라 저장 위치가 다르다.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lang="ko-KR" altLang="en-US" sz="1600" dirty="0"/>
              <a:t>●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소스코드에서 리소스 참조하기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프로젝트에 리소스를 추가하면 각 리소스의 id가 자동으로 생성된다.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" R.리소스종류.리소스이름 "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를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 사용하여 참조할 수 있다. 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+mn-lt"/>
            </a:endParaRPr>
          </a:p>
          <a:p>
            <a:pPr lvl="0" latinLnBrk="0"/>
            <a:r>
              <a:rPr lang="ko-KR" altLang="en-US" sz="1600" dirty="0"/>
              <a:t>프로젝트 내의 리소스 외에도 시스템마다 통일성을 유지하기 </a:t>
            </a:r>
            <a:r>
              <a:rPr lang="ko-KR" altLang="en-US" sz="1600" dirty="0" smtClean="0"/>
              <a:t>위해</a:t>
            </a:r>
            <a:endParaRPr lang="en-US" altLang="ko-KR" sz="1600" dirty="0" smtClean="0"/>
          </a:p>
          <a:p>
            <a:pPr lvl="0" latinLnBrk="0"/>
            <a:r>
              <a:rPr lang="en-US" altLang="ko-KR" sz="1600" dirty="0" smtClean="0"/>
              <a:t>" </a:t>
            </a:r>
            <a:r>
              <a:rPr lang="en-US" altLang="ko-KR" sz="1600" dirty="0" err="1"/>
              <a:t>android.R</a:t>
            </a:r>
            <a:r>
              <a:rPr lang="en-US" altLang="ko-KR" sz="1600" dirty="0"/>
              <a:t>.</a:t>
            </a:r>
            <a:r>
              <a:rPr lang="ko-KR" altLang="en-US" sz="1600" dirty="0"/>
              <a:t>리소스종류</a:t>
            </a:r>
            <a:r>
              <a:rPr lang="en-US" altLang="ko-KR" sz="1600" dirty="0"/>
              <a:t>.</a:t>
            </a:r>
            <a:r>
              <a:rPr lang="ko-KR" altLang="en-US" sz="1600" dirty="0" err="1"/>
              <a:t>리조스이름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으로 </a:t>
            </a:r>
            <a:r>
              <a:rPr lang="ko-KR" altLang="en-US" sz="1600" dirty="0" err="1"/>
              <a:t>안드로이드</a:t>
            </a:r>
            <a:r>
              <a:rPr lang="ko-KR" altLang="en-US" sz="1600" dirty="0"/>
              <a:t> 시스템을 참조할 수 있다</a:t>
            </a:r>
            <a:r>
              <a:rPr lang="en-US" altLang="ko-KR" sz="1600" dirty="0"/>
              <a:t>.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666666"/>
              </a:solidFill>
              <a:latin typeface="+mn-lt"/>
            </a:endParaRPr>
          </a:p>
          <a:p>
            <a:pPr lvl="0" latinLnBrk="0"/>
            <a:r>
              <a:rPr lang="en-US" altLang="ko-KR" sz="1600" dirty="0">
                <a:latin typeface="+mn-lt"/>
              </a:rPr>
              <a:t>ex)</a:t>
            </a:r>
            <a:r>
              <a:rPr lang="ko-KR" altLang="en-US" sz="1600" dirty="0">
                <a:latin typeface="+mn-lt"/>
              </a:rPr>
              <a:t/>
            </a:r>
            <a:br>
              <a:rPr lang="ko-KR" altLang="en-US" sz="1600" dirty="0">
                <a:latin typeface="+mn-lt"/>
              </a:rPr>
            </a:br>
            <a:r>
              <a:rPr lang="en-US" altLang="ko-KR" sz="1600" dirty="0" err="1">
                <a:latin typeface="+mn-lt"/>
              </a:rPr>
              <a:t>R.string.abcd</a:t>
            </a:r>
            <a:r>
              <a:rPr lang="en-US" altLang="ko-KR" sz="1600" dirty="0">
                <a:latin typeface="+mn-lt"/>
              </a:rPr>
              <a:t>          //</a:t>
            </a:r>
            <a:r>
              <a:rPr lang="ko-KR" altLang="en-US" sz="1600" dirty="0">
                <a:latin typeface="+mn-lt"/>
              </a:rPr>
              <a:t>이름이 </a:t>
            </a:r>
            <a:r>
              <a:rPr lang="en-US" altLang="ko-KR" sz="1600" dirty="0" err="1">
                <a:latin typeface="+mn-lt"/>
              </a:rPr>
              <a:t>abcd</a:t>
            </a:r>
            <a:r>
              <a:rPr lang="ko-KR" altLang="en-US" sz="1600" dirty="0">
                <a:latin typeface="+mn-lt"/>
              </a:rPr>
              <a:t>인 문자열</a:t>
            </a:r>
            <a:br>
              <a:rPr lang="ko-KR" altLang="en-US" sz="1600" dirty="0">
                <a:latin typeface="+mn-lt"/>
              </a:rPr>
            </a:br>
            <a:r>
              <a:rPr lang="en-US" altLang="ko-KR" sz="1600" dirty="0" err="1">
                <a:latin typeface="+mn-lt"/>
              </a:rPr>
              <a:t>R.layout.main</a:t>
            </a:r>
            <a:r>
              <a:rPr lang="en-US" altLang="ko-KR" sz="1600" dirty="0">
                <a:latin typeface="+mn-lt"/>
              </a:rPr>
              <a:t>         //</a:t>
            </a:r>
            <a:r>
              <a:rPr lang="ko-KR" altLang="en-US" sz="1600" dirty="0">
                <a:latin typeface="+mn-lt"/>
              </a:rPr>
              <a:t>이름이 </a:t>
            </a:r>
            <a:r>
              <a:rPr lang="en-US" altLang="ko-KR" sz="1600" dirty="0">
                <a:latin typeface="+mn-lt"/>
              </a:rPr>
              <a:t>main</a:t>
            </a:r>
            <a:r>
              <a:rPr lang="ko-KR" altLang="en-US" sz="1600" dirty="0">
                <a:latin typeface="+mn-lt"/>
              </a:rPr>
              <a:t>인 레이아웃</a:t>
            </a:r>
            <a:br>
              <a:rPr lang="ko-KR" altLang="en-US" sz="1600" dirty="0">
                <a:latin typeface="+mn-lt"/>
              </a:rPr>
            </a:br>
            <a:r>
              <a:rPr lang="en-US" altLang="ko-KR" sz="1600" dirty="0" err="1">
                <a:latin typeface="+mn-lt"/>
              </a:rPr>
              <a:t>R.id.text</a:t>
            </a:r>
            <a:r>
              <a:rPr lang="en-US" altLang="ko-KR" sz="1600" dirty="0">
                <a:latin typeface="+mn-lt"/>
              </a:rPr>
              <a:t>                //id</a:t>
            </a:r>
            <a:r>
              <a:rPr lang="ko-KR" altLang="en-US" sz="1600" dirty="0">
                <a:latin typeface="+mn-lt"/>
              </a:rPr>
              <a:t>가 </a:t>
            </a:r>
            <a:r>
              <a:rPr lang="en-US" altLang="ko-KR" sz="1600" dirty="0">
                <a:latin typeface="+mn-lt"/>
              </a:rPr>
              <a:t>text</a:t>
            </a:r>
            <a:r>
              <a:rPr lang="ko-KR" altLang="en-US" sz="1600" dirty="0">
                <a:latin typeface="+mn-lt"/>
              </a:rPr>
              <a:t>인 리소스</a:t>
            </a:r>
            <a:br>
              <a:rPr lang="ko-KR" altLang="en-US" sz="1600" dirty="0">
                <a:latin typeface="+mn-lt"/>
              </a:rPr>
            </a:br>
            <a:r>
              <a:rPr lang="en-US" altLang="ko-KR" sz="1600" dirty="0" err="1">
                <a:latin typeface="+mn-lt"/>
              </a:rPr>
              <a:t>android.R.id.text</a:t>
            </a:r>
            <a:r>
              <a:rPr lang="en-US" altLang="ko-KR" sz="1600" dirty="0">
                <a:latin typeface="+mn-lt"/>
              </a:rPr>
              <a:t>     //id</a:t>
            </a:r>
            <a:r>
              <a:rPr lang="ko-KR" altLang="en-US" sz="1600" dirty="0">
                <a:latin typeface="+mn-lt"/>
              </a:rPr>
              <a:t>가 </a:t>
            </a:r>
            <a:r>
              <a:rPr lang="en-US" altLang="ko-KR" sz="1600" dirty="0">
                <a:latin typeface="+mn-lt"/>
              </a:rPr>
              <a:t>text</a:t>
            </a:r>
            <a:r>
              <a:rPr lang="ko-KR" altLang="en-US" sz="1600" dirty="0">
                <a:latin typeface="+mn-lt"/>
              </a:rPr>
              <a:t>인 </a:t>
            </a:r>
            <a:r>
              <a:rPr lang="ko-KR" altLang="en-US" sz="1600" dirty="0" err="1">
                <a:latin typeface="+mn-lt"/>
              </a:rPr>
              <a:t>안드로이드</a:t>
            </a:r>
            <a:r>
              <a:rPr lang="ko-KR" altLang="en-US" sz="1600" dirty="0">
                <a:latin typeface="+mn-lt"/>
              </a:rPr>
              <a:t> 시스템 </a:t>
            </a:r>
            <a:r>
              <a:rPr lang="ko-KR" altLang="en-US" sz="1600" dirty="0" smtClean="0">
                <a:latin typeface="+mn-lt"/>
              </a:rPr>
              <a:t>리소스</a:t>
            </a:r>
            <a:endParaRPr lang="en-US" altLang="ko-KR" sz="1600" dirty="0" smtClean="0">
              <a:latin typeface="+mn-lt"/>
            </a:endParaRPr>
          </a:p>
          <a:p>
            <a:pPr lvl="0" latinLnBrk="0"/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latinLnBrk="0"/>
            <a:endParaRPr lang="en-US" altLang="ko-KR" sz="1600" dirty="0" smtClean="0">
              <a:latin typeface="+mn-lt"/>
            </a:endParaRPr>
          </a:p>
          <a:p>
            <a:pPr lvl="0" latinLnBrk="0"/>
            <a:r>
              <a:rPr lang="ko-KR" altLang="en-US" sz="1600" dirty="0"/>
              <a:t>●리소스 내에서 리소스 참조하기</a:t>
            </a:r>
            <a:br>
              <a:rPr lang="ko-KR" altLang="en-US" sz="1600" dirty="0"/>
            </a:br>
            <a:r>
              <a:rPr lang="en-US" altLang="ko-KR" sz="1600" dirty="0"/>
              <a:t>- " @</a:t>
            </a:r>
            <a:r>
              <a:rPr lang="ko-KR" altLang="en-US" sz="1600" dirty="0"/>
              <a:t>리소스종류</a:t>
            </a:r>
            <a:r>
              <a:rPr lang="en-US" altLang="ko-KR" sz="1600" dirty="0"/>
              <a:t>/</a:t>
            </a:r>
            <a:r>
              <a:rPr lang="ko-KR" altLang="en-US" sz="1600" dirty="0"/>
              <a:t>리소스이름 </a:t>
            </a:r>
            <a:r>
              <a:rPr lang="en-US" altLang="ko-KR" sz="1600" dirty="0"/>
              <a:t>" </a:t>
            </a:r>
            <a:r>
              <a:rPr lang="ko-KR" altLang="en-US" sz="1600" dirty="0"/>
              <a:t>으로 리소스 내에서 다른 리소스를 참조할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ex)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@string/</a:t>
            </a:r>
            <a:r>
              <a:rPr lang="en-US" altLang="ko-KR" sz="1600" dirty="0" err="1"/>
              <a:t>abcd</a:t>
            </a:r>
            <a:r>
              <a:rPr lang="en-US" altLang="ko-KR" sz="1600" dirty="0"/>
              <a:t>          //</a:t>
            </a:r>
            <a:r>
              <a:rPr lang="ko-KR" altLang="en-US" sz="1600" dirty="0"/>
              <a:t>이름이 </a:t>
            </a:r>
            <a:r>
              <a:rPr lang="en-US" altLang="ko-KR" sz="1600" dirty="0" err="1"/>
              <a:t>abcd</a:t>
            </a:r>
            <a:r>
              <a:rPr lang="ko-KR" altLang="en-US" sz="1600" dirty="0"/>
              <a:t>인 문자열</a:t>
            </a:r>
            <a:br>
              <a:rPr lang="ko-KR" altLang="en-US" sz="1600" dirty="0"/>
            </a:br>
            <a:r>
              <a:rPr lang="en-US" altLang="ko-KR" sz="1600" dirty="0"/>
              <a:t>@layout/main         //</a:t>
            </a:r>
            <a:r>
              <a:rPr lang="ko-KR" altLang="en-US" sz="1600" dirty="0"/>
              <a:t>이름이 </a:t>
            </a:r>
            <a:r>
              <a:rPr lang="en-US" altLang="ko-KR" sz="1600" dirty="0"/>
              <a:t>main</a:t>
            </a:r>
            <a:r>
              <a:rPr lang="ko-KR" altLang="en-US" sz="1600" dirty="0"/>
              <a:t>인 레이아웃</a:t>
            </a:r>
            <a:br>
              <a:rPr lang="ko-KR" altLang="en-US" sz="1600" dirty="0"/>
            </a:br>
            <a:r>
              <a:rPr lang="en-US" altLang="ko-KR" sz="1600" dirty="0"/>
              <a:t>@id/text                //id</a:t>
            </a:r>
            <a:r>
              <a:rPr lang="ko-KR" altLang="en-US" sz="1600" dirty="0"/>
              <a:t>가 </a:t>
            </a:r>
            <a:r>
              <a:rPr lang="en-US" altLang="ko-KR" sz="1600" dirty="0"/>
              <a:t>text</a:t>
            </a:r>
            <a:r>
              <a:rPr lang="ko-KR" altLang="en-US" sz="1600" dirty="0"/>
              <a:t>인 리소스</a:t>
            </a:r>
            <a:br>
              <a:rPr lang="ko-KR" altLang="en-US" sz="1600" dirty="0"/>
            </a:br>
            <a:r>
              <a:rPr lang="en-US" altLang="ko-KR" sz="1600" dirty="0"/>
              <a:t>@android/text         //id</a:t>
            </a:r>
            <a:r>
              <a:rPr lang="ko-KR" altLang="en-US" sz="1600" dirty="0"/>
              <a:t>가 </a:t>
            </a:r>
            <a:r>
              <a:rPr lang="en-US" altLang="ko-KR" sz="1600" dirty="0"/>
              <a:t>text</a:t>
            </a:r>
            <a:r>
              <a:rPr lang="ko-KR" altLang="en-US" sz="1600" dirty="0"/>
              <a:t>인 </a:t>
            </a:r>
            <a:r>
              <a:rPr lang="ko-KR" altLang="en-US" sz="1600" dirty="0" err="1"/>
              <a:t>안드로이드</a:t>
            </a:r>
            <a:r>
              <a:rPr lang="ko-KR" altLang="en-US" sz="1600" dirty="0"/>
              <a:t> 시스템 리소스</a:t>
            </a:r>
            <a:br>
              <a:rPr lang="ko-KR" altLang="en-US" sz="1600" dirty="0"/>
            </a:b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20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인텐트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●</a:t>
            </a:r>
            <a:r>
              <a:rPr lang="ko-KR" altLang="en-US" sz="2000" dirty="0" err="1"/>
              <a:t>인텐트</a:t>
            </a:r>
            <a:r>
              <a:rPr lang="en-US" altLang="ko-KR" sz="2000" dirty="0"/>
              <a:t>(intent) </a:t>
            </a:r>
            <a:r>
              <a:rPr lang="ko-KR" altLang="en-US" sz="2000" dirty="0"/>
              <a:t>개념</a:t>
            </a:r>
            <a:br>
              <a:rPr lang="ko-KR" altLang="en-US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어플리케이션 구성요소를 호출하거나 메시지를 보낼 때 </a:t>
            </a:r>
            <a:r>
              <a:rPr lang="ko-KR" altLang="en-US" sz="2000" dirty="0" smtClean="0"/>
              <a:t>사용하고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r>
              <a:rPr lang="ko-KR" altLang="en-US" sz="2000" dirty="0"/>
              <a:t>정보의 형태에 따라 명시적 </a:t>
            </a:r>
            <a:r>
              <a:rPr lang="ko-KR" altLang="en-US" sz="2000" dirty="0" err="1"/>
              <a:t>인텐트</a:t>
            </a:r>
            <a:r>
              <a:rPr lang="en-US" altLang="ko-KR" sz="2000" dirty="0"/>
              <a:t>(Explicit Intent)</a:t>
            </a:r>
            <a:r>
              <a:rPr lang="ko-KR" altLang="en-US" sz="2000" dirty="0"/>
              <a:t>와 암시적 </a:t>
            </a:r>
            <a:r>
              <a:rPr lang="ko-KR" altLang="en-US" sz="2000" dirty="0" err="1"/>
              <a:t>인텐트</a:t>
            </a:r>
            <a:r>
              <a:rPr lang="en-US" altLang="ko-KR" sz="2000" dirty="0"/>
              <a:t>(Implicit Intent)</a:t>
            </a:r>
            <a:r>
              <a:rPr lang="ko-KR" altLang="en-US" sz="2000" dirty="0"/>
              <a:t>로 나뉜다</a:t>
            </a:r>
            <a:r>
              <a:rPr lang="en-US" altLang="ko-KR" sz="2000" dirty="0"/>
              <a:t>. 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3086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423334" y="1471790"/>
          <a:ext cx="8318501" cy="5008101"/>
        </p:xfrm>
        <a:graphic>
          <a:graphicData uri="http://schemas.openxmlformats.org/drawingml/2006/table">
            <a:tbl>
              <a:tblPr/>
              <a:tblGrid>
                <a:gridCol w="2027330"/>
                <a:gridCol w="6291171"/>
              </a:tblGrid>
              <a:tr h="444404">
                <a:tc>
                  <a:txBody>
                    <a:bodyPr/>
                    <a:lstStyle/>
                    <a:p>
                      <a:pPr algn="ctr" latinLnBrk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Times New Roman"/>
                        </a:rPr>
                        <a:t>폴 더</a:t>
                      </a:r>
                      <a:endParaRPr lang="ko-KR" sz="12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5122" marR="55122" marT="15130" marB="151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Times New Roman"/>
                        </a:rPr>
                        <a:t>설 명</a:t>
                      </a:r>
                      <a:endParaRPr lang="ko-KR" sz="12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5122" marR="55122" marT="15130" marB="15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282">
                <a:tc>
                  <a:txBody>
                    <a:bodyPr/>
                    <a:lstStyle/>
                    <a:p>
                      <a:pPr algn="just" latinLnBrk="1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/java</a:t>
                      </a:r>
                      <a:endParaRPr lang="ko-KR" sz="12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122" marR="55122" marT="15130" marB="151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자바 소스 파일이 들어있는 폴더로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[/app/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 안에 있음</a:t>
                      </a:r>
                    </a:p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표준 자바와 마찬가지로 패키지명과 동일한 하위 폴더들이 만들어짐</a:t>
                      </a:r>
                    </a:p>
                  </a:txBody>
                  <a:tcPr marL="55122" marR="55122" marT="15130" marB="15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815">
                <a:tc>
                  <a:txBody>
                    <a:bodyPr/>
                    <a:lstStyle/>
                    <a:p>
                      <a:pPr algn="just" latinLnBrk="1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/res</a:t>
                      </a:r>
                      <a:endParaRPr lang="ko-KR" sz="12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122" marR="55122" marT="15130" marB="151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리소스 파일이 들어있는 폴더로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[/app/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 안에 있음</a:t>
                      </a:r>
                    </a:p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XML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레이아웃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그림 파일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문자열을 정의한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등이 들어있는데 각 파일의 유형에 따른 하위 폴더들이 만들어져 있음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XML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레이아웃 파일은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[res/layout]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그림 파일은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[/res/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drawable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이라는 이름이 포함된 폴더 그리고 문자열을 정의한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[/res/values]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 밑에 들어 있음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22" marR="55122" marT="15130" marB="15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457"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/build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22" marR="55122" marT="15130" marB="151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개발환경이 자동으로 만들어 내는 소스 파일이 들어가는 폴더로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[/app/build]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 안에 있음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22" marR="55122" marT="15130" marB="15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282">
                <a:tc>
                  <a:txBody>
                    <a:bodyPr/>
                    <a:lstStyle/>
                    <a:p>
                      <a:pPr algn="just" latinLnBrk="1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/assets</a:t>
                      </a:r>
                      <a:endParaRPr lang="ko-KR" sz="12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122" marR="55122" marT="15130" marB="151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폴더는 처음에는 만들어져 있지 않음</a:t>
                      </a:r>
                    </a:p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폴더에 넣어서 처리하는 파일들을 저장함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동영상 파일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22" marR="55122" marT="15130" marB="15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282">
                <a:tc>
                  <a:txBody>
                    <a:bodyPr/>
                    <a:lstStyle/>
                    <a:p>
                      <a:pPr algn="just" latinLnBrk="1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AndroidManifest.xml</a:t>
                      </a:r>
                      <a:endParaRPr lang="ko-KR" sz="12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122" marR="55122" marT="15130" marB="151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앱에 대한 정보를 담고 있는 파일로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[/app/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 안에 있음</a:t>
                      </a:r>
                    </a:p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매니페스트라고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부르며 애플리케이션 구성요소나 권한 등의 정보를 정의함</a:t>
                      </a:r>
                    </a:p>
                  </a:txBody>
                  <a:tcPr marL="55122" marR="55122" marT="15130" marB="15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736601" y="560212"/>
            <a:ext cx="7788834" cy="328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프로젝트의 폴더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5866" name="TextBox 13"/>
          <p:cNvSpPr txBox="1">
            <a:spLocks noChangeArrowheads="1"/>
          </p:cNvSpPr>
          <p:nvPr/>
        </p:nvSpPr>
        <p:spPr bwMode="auto">
          <a:xfrm>
            <a:off x="0" y="6107290"/>
            <a:ext cx="3440289" cy="3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rgbClr val="7C3B06"/>
                </a:solidFill>
                <a:latin typeface="+mn-lt"/>
              </a:rPr>
              <a:t>2. </a:t>
            </a:r>
            <a:r>
              <a:rPr lang="ko-KR" altLang="en-US" sz="1244" b="1">
                <a:solidFill>
                  <a:srgbClr val="7C3B06"/>
                </a:solidFill>
                <a:latin typeface="+mn-lt"/>
              </a:rPr>
              <a:t>안드로이드 프로젝트의 폴더</a:t>
            </a:r>
            <a:endParaRPr lang="en-US" altLang="ko-KR" sz="1244" b="1">
              <a:solidFill>
                <a:srgbClr val="7C3B0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82918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736599" y="560212"/>
            <a:ext cx="7533341" cy="328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프로젝트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빌드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과정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7893" name="TextBox 13"/>
          <p:cNvSpPr txBox="1">
            <a:spLocks noChangeArrowheads="1"/>
          </p:cNvSpPr>
          <p:nvPr/>
        </p:nvSpPr>
        <p:spPr bwMode="auto">
          <a:xfrm>
            <a:off x="0" y="6107290"/>
            <a:ext cx="3440289" cy="3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rgbClr val="7C3B06"/>
                </a:solidFill>
                <a:latin typeface="+mn-lt"/>
              </a:rPr>
              <a:t>2. </a:t>
            </a:r>
            <a:r>
              <a:rPr lang="ko-KR" altLang="en-US" sz="1244" b="1">
                <a:solidFill>
                  <a:srgbClr val="7C3B06"/>
                </a:solidFill>
                <a:latin typeface="+mn-lt"/>
              </a:rPr>
              <a:t>안드로이드 프로젝트의 폴더</a:t>
            </a:r>
            <a:endParaRPr lang="en-US" altLang="ko-KR" sz="1244" b="1">
              <a:solidFill>
                <a:srgbClr val="7C3B06"/>
              </a:solidFill>
              <a:latin typeface="+mn-lt"/>
            </a:endParaRPr>
          </a:p>
        </p:txBody>
      </p:sp>
      <p:pic>
        <p:nvPicPr>
          <p:cNvPr id="37894" name="_x173021728" descr="P01-C04-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1662289"/>
            <a:ext cx="3485444" cy="415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173134" y="4392789"/>
            <a:ext cx="2559756" cy="886178"/>
          </a:xfrm>
          <a:prstGeom prst="roundRect">
            <a:avLst>
              <a:gd name="adj" fmla="val 7004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en-US" altLang="ko-KR" sz="978" b="1" dirty="0">
              <a:solidFill>
                <a:schemeClr val="tx1"/>
              </a:solidFill>
            </a:endParaRPr>
          </a:p>
          <a:p>
            <a:pPr algn="ctr" eaLnBrk="1" latinLnBrk="1" hangingPunct="1">
              <a:defRPr/>
            </a:pPr>
            <a:endParaRPr lang="en-US" altLang="ko-KR" sz="978" b="1" dirty="0">
              <a:solidFill>
                <a:schemeClr val="tx1"/>
              </a:solidFill>
            </a:endParaRPr>
          </a:p>
          <a:p>
            <a:pPr algn="ctr" eaLnBrk="1" latinLnBrk="1" hangingPunct="1">
              <a:defRPr/>
            </a:pPr>
            <a:endParaRPr lang="en-US" altLang="ko-KR" sz="978" b="1" dirty="0">
              <a:solidFill>
                <a:schemeClr val="tx1"/>
              </a:solidFill>
            </a:endParaRPr>
          </a:p>
          <a:p>
            <a:pPr algn="ctr" eaLnBrk="1" latinLnBrk="1" hangingPunct="1">
              <a:defRPr/>
            </a:pPr>
            <a:r>
              <a:rPr lang="ko-KR" altLang="en-US" sz="978" b="1" dirty="0">
                <a:solidFill>
                  <a:schemeClr val="tx1"/>
                </a:solidFill>
              </a:rPr>
              <a:t>안드로이드 커널 </a:t>
            </a:r>
            <a:r>
              <a:rPr lang="en-US" altLang="ko-KR" sz="978" b="1" dirty="0">
                <a:solidFill>
                  <a:schemeClr val="tx1"/>
                </a:solidFill>
              </a:rPr>
              <a:t>(LINUX)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404556" y="1971323"/>
            <a:ext cx="2096911" cy="526344"/>
          </a:xfrm>
          <a:prstGeom prst="roundRect">
            <a:avLst>
              <a:gd name="adj" fmla="val 7004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978" b="1" dirty="0">
                <a:solidFill>
                  <a:schemeClr val="tx1"/>
                </a:solidFill>
              </a:rPr>
              <a:t>안드로이드 스튜디오에서 앱 작성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404556" y="2788356"/>
            <a:ext cx="2096911" cy="526345"/>
          </a:xfrm>
          <a:prstGeom prst="roundRect">
            <a:avLst>
              <a:gd name="adj" fmla="val 7004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978" b="1" dirty="0">
                <a:solidFill>
                  <a:schemeClr val="tx1"/>
                </a:solidFill>
              </a:rPr>
              <a:t>자바에서 빌드</a:t>
            </a:r>
            <a:r>
              <a:rPr lang="en-US" altLang="ko-KR" sz="978" b="1" dirty="0">
                <a:solidFill>
                  <a:schemeClr val="tx1"/>
                </a:solidFill>
              </a:rPr>
              <a:t>(</a:t>
            </a:r>
            <a:r>
              <a:rPr lang="ko-KR" altLang="en-US" sz="978" b="1" dirty="0">
                <a:solidFill>
                  <a:schemeClr val="tx1"/>
                </a:solidFill>
              </a:rPr>
              <a:t>컴파일</a:t>
            </a:r>
            <a:r>
              <a:rPr lang="en-US" altLang="ko-KR" sz="978" b="1" dirty="0">
                <a:solidFill>
                  <a:schemeClr val="tx1"/>
                </a:solidFill>
              </a:rPr>
              <a:t>)</a:t>
            </a:r>
            <a:endParaRPr lang="ko-KR" altLang="en-US" sz="978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2"/>
            <a:endCxn id="10" idx="0"/>
          </p:cNvCxnSpPr>
          <p:nvPr/>
        </p:nvCxnSpPr>
        <p:spPr>
          <a:xfrm>
            <a:off x="6453012" y="2497667"/>
            <a:ext cx="0" cy="290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404556" y="3595511"/>
            <a:ext cx="2096911" cy="527756"/>
          </a:xfrm>
          <a:prstGeom prst="roundRect">
            <a:avLst>
              <a:gd name="adj" fmla="val 7004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978" b="1" dirty="0">
                <a:solidFill>
                  <a:schemeClr val="tx1"/>
                </a:solidFill>
              </a:rPr>
              <a:t>바이트코드로 변환 및 패키징</a:t>
            </a:r>
            <a:endParaRPr lang="en-US" altLang="ko-KR" sz="978" b="1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0" idx="2"/>
            <a:endCxn id="12" idx="0"/>
          </p:cNvCxnSpPr>
          <p:nvPr/>
        </p:nvCxnSpPr>
        <p:spPr>
          <a:xfrm>
            <a:off x="6453012" y="3314700"/>
            <a:ext cx="0" cy="2808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755923" y="4555066"/>
            <a:ext cx="1394178" cy="255412"/>
          </a:xfrm>
          <a:prstGeom prst="roundRect">
            <a:avLst>
              <a:gd name="adj" fmla="val 7004"/>
            </a:avLst>
          </a:prstGeom>
          <a:solidFill>
            <a:schemeClr val="accent4">
              <a:lumMod val="5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78" b="1" dirty="0">
                <a:solidFill>
                  <a:schemeClr val="bg1"/>
                </a:solidFill>
              </a:rPr>
              <a:t>ART </a:t>
            </a:r>
            <a:r>
              <a:rPr lang="ko-KR" altLang="en-US" sz="978" b="1" dirty="0">
                <a:solidFill>
                  <a:schemeClr val="bg1"/>
                </a:solidFill>
              </a:rPr>
              <a:t>런타임</a:t>
            </a:r>
            <a:endParaRPr lang="en-US" altLang="ko-KR" sz="978" b="1" dirty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/>
          <p:cNvCxnSpPr>
            <a:stCxn id="12" idx="2"/>
            <a:endCxn id="8" idx="0"/>
          </p:cNvCxnSpPr>
          <p:nvPr/>
        </p:nvCxnSpPr>
        <p:spPr>
          <a:xfrm>
            <a:off x="6453012" y="4123267"/>
            <a:ext cx="0" cy="2695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063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프로젝트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빌드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과정 상세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9941" name="TextBox 13"/>
          <p:cNvSpPr txBox="1">
            <a:spLocks noChangeArrowheads="1"/>
          </p:cNvSpPr>
          <p:nvPr/>
        </p:nvSpPr>
        <p:spPr bwMode="auto">
          <a:xfrm>
            <a:off x="0" y="6107290"/>
            <a:ext cx="3440289" cy="3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rgbClr val="7C3B06"/>
                </a:solidFill>
                <a:latin typeface="+mn-lt"/>
              </a:rPr>
              <a:t>2. </a:t>
            </a:r>
            <a:r>
              <a:rPr lang="ko-KR" altLang="en-US" sz="1244" b="1">
                <a:solidFill>
                  <a:srgbClr val="7C3B06"/>
                </a:solidFill>
                <a:latin typeface="+mn-lt"/>
              </a:rPr>
              <a:t>안드로이드 프로젝트의 폴더</a:t>
            </a:r>
            <a:endParaRPr lang="en-US" altLang="ko-KR" sz="1244" b="1">
              <a:solidFill>
                <a:srgbClr val="7C3B06"/>
              </a:solidFill>
              <a:latin typeface="+mn-lt"/>
            </a:endParaRPr>
          </a:p>
        </p:txBody>
      </p:sp>
      <p:pic>
        <p:nvPicPr>
          <p:cNvPr id="39942" name="_x173022848" descr="P01-C04-0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78" y="1316568"/>
            <a:ext cx="7104945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66768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20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Fragment </a:t>
            </a:r>
            <a:r>
              <a:rPr lang="ko-KR" altLang="en-US" dirty="0" smtClean="0">
                <a:latin typeface="+mn-ea"/>
              </a:rPr>
              <a:t>추가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985" y="2148200"/>
            <a:ext cx="5913156" cy="447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8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06" y="1528687"/>
            <a:ext cx="6751115" cy="512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68" y="1281052"/>
            <a:ext cx="6403392" cy="53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4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 회고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3629840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제너릭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프로그래밍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제너릭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타입파라메터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제너릭</a:t>
            </a:r>
            <a:r>
              <a:rPr lang="ko-KR" altLang="en-US" dirty="0"/>
              <a:t> 함수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Type parameter limitation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수퍼타입</a:t>
            </a:r>
            <a:r>
              <a:rPr lang="en-US" altLang="ko-KR" dirty="0"/>
              <a:t>/</a:t>
            </a:r>
            <a:r>
              <a:rPr lang="ko-KR" altLang="en-US" dirty="0"/>
              <a:t>서브타입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원시타입</a:t>
            </a:r>
            <a:r>
              <a:rPr lang="en-US" altLang="ko-KR" dirty="0"/>
              <a:t>/</a:t>
            </a:r>
            <a:r>
              <a:rPr lang="ko-KR" altLang="en-US" dirty="0" err="1"/>
              <a:t>제너릭타입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변성 </a:t>
            </a:r>
            <a:r>
              <a:rPr lang="en-US" altLang="ko-KR" dirty="0"/>
              <a:t>(variance)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불변성</a:t>
            </a:r>
            <a:r>
              <a:rPr lang="en-US" altLang="ko-KR" dirty="0"/>
              <a:t>/</a:t>
            </a:r>
            <a:r>
              <a:rPr lang="ko-KR" altLang="en-US" dirty="0"/>
              <a:t>무공변성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공변성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반공변성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타입 </a:t>
            </a:r>
            <a:r>
              <a:rPr lang="ko-KR" altLang="en-US" dirty="0" err="1"/>
              <a:t>프로젝션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스타 </a:t>
            </a:r>
            <a:r>
              <a:rPr lang="ko-KR" altLang="en-US" dirty="0" err="1"/>
              <a:t>프로젝션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21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9105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추가한 </a:t>
            </a:r>
            <a:r>
              <a:rPr lang="en-US" altLang="ko-KR" dirty="0" smtClean="0">
                <a:latin typeface="+mn-ea"/>
              </a:rPr>
              <a:t>fragment </a:t>
            </a:r>
            <a:r>
              <a:rPr lang="ko-KR" altLang="en-US" dirty="0" smtClean="0">
                <a:latin typeface="+mn-ea"/>
              </a:rPr>
              <a:t>넣기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7669" y="2156511"/>
            <a:ext cx="8142790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inner class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SectionsPagerAdapter(fm: FragmentManager) : FragmentPagerAdapter(fm)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getItem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(position: Int): Fragment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getItem is called to instantiate the fragment for the given page.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// Return a PlaceholderFragment (defined as a static inner class below).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when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(position)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PlaceholderFragment.newInstance(position 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IssueFragment.newInstance(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RecommendFragment.newInstance(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PlaceholderFragment.newInstance(position 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getCount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 Int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Show 3 total pages.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803" y="1570503"/>
            <a:ext cx="8406000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MainActivity : AppCompatActivity()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IssueFragment.OnListFragmentInteractionListener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RecommendFragment.OnListFragmentInteractionListener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onListFragmentInteraction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(item: DummyContent.DummyItem?)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Toast.makeText(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"onListFragmentInteraction"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Toast.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LENGTH_SHORT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).show()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4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+mn-ea"/>
              </a:rPr>
              <a:t>코틀린</a:t>
            </a:r>
            <a:endParaRPr lang="en-US" altLang="ko-KR" sz="9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6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6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20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9105"/>
            <a:ext cx="8738354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+mn-ea"/>
              </a:rPr>
              <a:t>Activity / Activity 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+mn-ea"/>
              </a:rPr>
              <a:t>Layout / widget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+mn-ea"/>
              </a:rPr>
              <a:t>Fragment / Fragment 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 smtClean="0">
                <a:latin typeface="+mn-ea"/>
              </a:rPr>
              <a:t>ViewPager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/ </a:t>
            </a:r>
            <a:r>
              <a:rPr lang="en-US" altLang="ko-KR" sz="2800" dirty="0" err="1" smtClean="0">
                <a:latin typeface="+mn-ea"/>
              </a:rPr>
              <a:t>FragmentPagerAdapter</a:t>
            </a:r>
            <a:r>
              <a:rPr lang="en-US" altLang="ko-KR" sz="2800" dirty="0" smtClean="0">
                <a:latin typeface="+mn-ea"/>
              </a:rPr>
              <a:t> (</a:t>
            </a:r>
            <a:r>
              <a:rPr lang="en-US" altLang="ko-KR" sz="2800" dirty="0" err="1" smtClean="0">
                <a:latin typeface="+mn-ea"/>
              </a:rPr>
              <a:t>PageAdapter</a:t>
            </a:r>
            <a:r>
              <a:rPr lang="en-US" altLang="ko-KR" sz="28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 smtClean="0">
                <a:latin typeface="+mn-ea"/>
              </a:rPr>
              <a:t>RecyclerView</a:t>
            </a:r>
            <a:r>
              <a:rPr lang="en-US" altLang="ko-KR" sz="2800" dirty="0" smtClean="0">
                <a:latin typeface="+mn-ea"/>
              </a:rPr>
              <a:t> / </a:t>
            </a:r>
            <a:r>
              <a:rPr lang="en-US" altLang="ko-KR" sz="2800" dirty="0" err="1" smtClean="0">
                <a:latin typeface="+mn-ea"/>
              </a:rPr>
              <a:t>RecyclerView.Adapter</a:t>
            </a:r>
            <a:endParaRPr lang="en-US" altLang="ko-KR" sz="28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n-ea"/>
              </a:rPr>
              <a:t>ViewHolder</a:t>
            </a:r>
            <a:r>
              <a:rPr lang="en-US" altLang="ko-KR" sz="2800" dirty="0">
                <a:latin typeface="+mn-ea"/>
              </a:rPr>
              <a:t>-pattern</a:t>
            </a:r>
            <a:endParaRPr lang="en-US" altLang="ko-KR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19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7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21744"/>
            <a:ext cx="84638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제작할 </a:t>
            </a:r>
            <a:r>
              <a:rPr lang="ko-KR" altLang="en-US" dirty="0" smtClean="0">
                <a:latin typeface="+mn-ea"/>
              </a:rPr>
              <a:t>프로젝트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연구정보 검색 서비스 </a:t>
            </a:r>
            <a:endParaRPr lang="en-US" altLang="ko-KR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키워드로 연구정보를 검색한다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trike="sngStrike" dirty="0" smtClean="0">
                <a:latin typeface="+mn-ea"/>
              </a:rPr>
              <a:t>내 관심사 연구 정보를 추천한다</a:t>
            </a:r>
            <a:r>
              <a:rPr lang="en-US" altLang="ko-KR" strike="sngStrike" dirty="0" smtClean="0">
                <a:latin typeface="+mn-ea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클라이언트 </a:t>
            </a:r>
            <a:endParaRPr lang="en-US" altLang="ko-KR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코틀린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안드로이드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앱</a:t>
            </a:r>
            <a:endParaRPr lang="en-US" altLang="ko-KR" dirty="0" smtClean="0">
              <a:latin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UI </a:t>
            </a:r>
            <a:r>
              <a:rPr lang="ko-KR" altLang="en-US" dirty="0" smtClean="0">
                <a:latin typeface="+mn-ea"/>
              </a:rPr>
              <a:t>바인딩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Databinding</a:t>
            </a:r>
            <a:endParaRPr lang="en-US" altLang="ko-KR" dirty="0" smtClean="0">
              <a:latin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Xxhdpi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기준 </a:t>
            </a:r>
            <a:r>
              <a:rPr lang="en-US" altLang="ko-KR" smtClean="0">
                <a:latin typeface="+mn-ea"/>
              </a:rPr>
              <a:t>dp</a:t>
            </a:r>
            <a:r>
              <a:rPr lang="ko-KR" altLang="en-US" smtClean="0">
                <a:latin typeface="+mn-ea"/>
              </a:rPr>
              <a:t>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Base 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layout </a:t>
            </a:r>
            <a:r>
              <a:rPr lang="ko-KR" altLang="en-US" dirty="0">
                <a:latin typeface="+mn-ea"/>
              </a:rPr>
              <a:t>디자인</a:t>
            </a:r>
            <a:endParaRPr lang="en-US" altLang="ko-KR" dirty="0">
              <a:latin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통신 </a:t>
            </a:r>
            <a:r>
              <a:rPr lang="en-US" altLang="ko-KR" dirty="0">
                <a:latin typeface="+mn-ea"/>
              </a:rPr>
              <a:t>: Retrofit2 + JSON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이미지 </a:t>
            </a:r>
            <a:r>
              <a:rPr lang="en-US" altLang="ko-KR" dirty="0">
                <a:latin typeface="+mn-ea"/>
              </a:rPr>
              <a:t>: Glide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서버 </a:t>
            </a:r>
            <a:endParaRPr lang="en-US" altLang="ko-KR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노드</a:t>
            </a:r>
            <a:r>
              <a:rPr lang="ko-KR" altLang="en-US" dirty="0" smtClean="0">
                <a:latin typeface="+mn-ea"/>
              </a:rPr>
              <a:t> 더미 서버</a:t>
            </a:r>
            <a:endParaRPr lang="en-US" altLang="ko-KR" dirty="0" smtClean="0">
              <a:latin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디비없이</a:t>
            </a:r>
            <a:r>
              <a:rPr lang="ko-KR" altLang="en-US" dirty="0" smtClean="0">
                <a:latin typeface="+mn-ea"/>
              </a:rPr>
              <a:t> 정해놓은 </a:t>
            </a:r>
            <a:r>
              <a:rPr lang="en-US" altLang="ko-KR" dirty="0" smtClean="0">
                <a:latin typeface="+mn-ea"/>
              </a:rPr>
              <a:t>JSON </a:t>
            </a:r>
            <a:r>
              <a:rPr lang="ko-KR" altLang="en-US" dirty="0" smtClean="0">
                <a:latin typeface="+mn-ea"/>
              </a:rPr>
              <a:t>서비스 </a:t>
            </a:r>
            <a:endParaRPr lang="en-US" altLang="ko-KR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프로토콜</a:t>
            </a:r>
            <a:endParaRPr lang="en-US" altLang="ko-KR" dirty="0" smtClean="0">
              <a:latin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HTTP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JSON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99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제작할 프로젝트</a:t>
            </a:r>
          </a:p>
        </p:txBody>
      </p:sp>
      <p:pic>
        <p:nvPicPr>
          <p:cNvPr id="7" name="Picture 4" descr="E:\idas\inu\rndlab\doc\R&amp;amp;D hub_1\04_검색_분야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03" y="2001276"/>
            <a:ext cx="2285714" cy="380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E:\idas\inu\rndlab\doc\R&amp;amp;D hub_1\05_검색_경쟁사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703" y="2002352"/>
            <a:ext cx="2285714" cy="380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E:\idas\inu\rndlab\doc\R&amp;amp;D hub_1\03_검색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28" y="2002072"/>
            <a:ext cx="2285714" cy="380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6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186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안드로이드</a:t>
            </a:r>
            <a:r>
              <a:rPr lang="ko-KR" altLang="en-US" dirty="0" smtClean="0">
                <a:latin typeface="+mn-ea"/>
              </a:rPr>
              <a:t> 스튜디오로 </a:t>
            </a:r>
            <a:r>
              <a:rPr lang="ko-KR" altLang="en-US" dirty="0" err="1" smtClean="0">
                <a:latin typeface="+mn-ea"/>
              </a:rPr>
              <a:t>코틀린</a:t>
            </a:r>
            <a:r>
              <a:rPr lang="ko-KR" altLang="en-US" dirty="0" smtClean="0">
                <a:latin typeface="+mn-ea"/>
              </a:rPr>
              <a:t> 프로젝트 생성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5" y="1901837"/>
            <a:ext cx="73628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안드로이드</a:t>
            </a:r>
            <a:r>
              <a:rPr lang="ko-KR" altLang="en-US" dirty="0" smtClean="0">
                <a:latin typeface="+mn-ea"/>
              </a:rPr>
              <a:t> 스튜디오로 </a:t>
            </a:r>
            <a:r>
              <a:rPr lang="ko-KR" altLang="en-US" dirty="0" err="1" smtClean="0">
                <a:latin typeface="+mn-ea"/>
              </a:rPr>
              <a:t>코틀린</a:t>
            </a:r>
            <a:r>
              <a:rPr lang="ko-KR" altLang="en-US" dirty="0" smtClean="0">
                <a:latin typeface="+mn-ea"/>
              </a:rPr>
              <a:t> 프로젝트 생성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75" y="1802650"/>
            <a:ext cx="6361856" cy="479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안드로이드</a:t>
            </a:r>
            <a:r>
              <a:rPr lang="ko-KR" altLang="en-US" dirty="0" smtClean="0">
                <a:latin typeface="+mn-ea"/>
              </a:rPr>
              <a:t> 스튜디오로 </a:t>
            </a:r>
            <a:r>
              <a:rPr lang="ko-KR" altLang="en-US" dirty="0" err="1" smtClean="0">
                <a:latin typeface="+mn-ea"/>
              </a:rPr>
              <a:t>코틀린</a:t>
            </a:r>
            <a:r>
              <a:rPr lang="ko-KR" altLang="en-US" dirty="0" smtClean="0">
                <a:latin typeface="+mn-ea"/>
              </a:rPr>
              <a:t> 프로젝트 생성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71" y="1802650"/>
            <a:ext cx="6390793" cy="482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안드로이드</a:t>
            </a:r>
            <a:r>
              <a:rPr lang="ko-KR" altLang="en-US" dirty="0">
                <a:latin typeface="+mn-ea"/>
              </a:rPr>
              <a:t> 스튜디오로 </a:t>
            </a:r>
            <a:r>
              <a:rPr lang="ko-KR" altLang="en-US" dirty="0" err="1">
                <a:latin typeface="+mn-ea"/>
              </a:rPr>
              <a:t>코틀린</a:t>
            </a:r>
            <a:r>
              <a:rPr lang="ko-KR" altLang="en-US" dirty="0">
                <a:latin typeface="+mn-ea"/>
              </a:rPr>
              <a:t> 프로젝트 생성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347" y="1954916"/>
            <a:ext cx="6234533" cy="473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9659</TotalTime>
  <Words>695</Words>
  <Application>Microsoft Office PowerPoint</Application>
  <PresentationFormat>화면 슬라이드 쇼(4:3)</PresentationFormat>
  <Paragraphs>220</Paragraphs>
  <Slides>33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나눔고딕</vt:lpstr>
      <vt:lpstr>Wingdings</vt:lpstr>
      <vt:lpstr>Times New Roman</vt:lpstr>
      <vt:lpstr>Arial</vt:lpstr>
      <vt:lpstr>바탕</vt:lpstr>
      <vt:lpstr>맑은 고딕</vt:lpstr>
      <vt:lpstr>굴림체</vt:lpstr>
      <vt:lpstr>Office 테마</vt:lpstr>
      <vt:lpstr>    코틀린을 이용한 안드로이드 프로그래밍 실습 </vt:lpstr>
      <vt:lpstr>강의소개 #2</vt:lpstr>
      <vt:lpstr>Kotlin – 4일차 회고</vt:lpstr>
      <vt:lpstr>Kotlin – 코틀린 안드로이드 실습</vt:lpstr>
      <vt:lpstr>Kotlin – 코틀린 안드로이드 실습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매니페스트</vt:lpstr>
      <vt:lpstr>액티비티</vt:lpstr>
      <vt:lpstr>레이아웃</vt:lpstr>
      <vt:lpstr>위젯</vt:lpstr>
      <vt:lpstr>액티비티 생명 주기  (Activity Lifecycle)</vt:lpstr>
      <vt:lpstr>PowerPoint 프레젠테이션</vt:lpstr>
      <vt:lpstr>인텐트</vt:lpstr>
      <vt:lpstr>프로젝트의 폴더</vt:lpstr>
      <vt:lpstr>프로젝트 빌드 과정</vt:lpstr>
      <vt:lpstr>프로젝트 빌드 과정 상세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1031</cp:revision>
  <cp:lastPrinted>2015-07-01T03:29:24Z</cp:lastPrinted>
  <dcterms:created xsi:type="dcterms:W3CDTF">2011-08-24T01:05:33Z</dcterms:created>
  <dcterms:modified xsi:type="dcterms:W3CDTF">2018-07-06T00:41:25Z</dcterms:modified>
</cp:coreProperties>
</file>