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82" r:id="rId3"/>
    <p:sldId id="295" r:id="rId4"/>
    <p:sldId id="297" r:id="rId5"/>
    <p:sldId id="266" r:id="rId6"/>
    <p:sldId id="271" r:id="rId7"/>
    <p:sldId id="293" r:id="rId8"/>
    <p:sldId id="288" r:id="rId9"/>
    <p:sldId id="291" r:id="rId10"/>
    <p:sldId id="290" r:id="rId11"/>
    <p:sldId id="289" r:id="rId12"/>
    <p:sldId id="298" r:id="rId13"/>
    <p:sldId id="299" r:id="rId14"/>
    <p:sldId id="315" r:id="rId15"/>
    <p:sldId id="311" r:id="rId16"/>
    <p:sldId id="314" r:id="rId17"/>
    <p:sldId id="312" r:id="rId18"/>
    <p:sldId id="313" r:id="rId19"/>
    <p:sldId id="300" r:id="rId20"/>
    <p:sldId id="321" r:id="rId21"/>
    <p:sldId id="320" r:id="rId22"/>
    <p:sldId id="316" r:id="rId23"/>
    <p:sldId id="324" r:id="rId24"/>
    <p:sldId id="325" r:id="rId25"/>
    <p:sldId id="328" r:id="rId26"/>
    <p:sldId id="329" r:id="rId27"/>
    <p:sldId id="327" r:id="rId28"/>
    <p:sldId id="322" r:id="rId29"/>
    <p:sldId id="326" r:id="rId30"/>
    <p:sldId id="317" r:id="rId31"/>
    <p:sldId id="318" r:id="rId32"/>
    <p:sldId id="319" r:id="rId33"/>
    <p:sldId id="278" r:id="rId34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37"/>
      <p:bold r:id="rId38"/>
    </p:embeddedFont>
    <p:embeddedFont>
      <p:font typeface="Tahoma" panose="020B0604030504040204" pitchFamily="34" charset="0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89447" autoAdjust="0"/>
  </p:normalViewPr>
  <p:slideViewPr>
    <p:cSldViewPr snapToGrid="0">
      <p:cViewPr varScale="1">
        <p:scale>
          <a:sx n="106" d="100"/>
          <a:sy n="106" d="100"/>
        </p:scale>
        <p:origin x="1724" y="6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.enha.kr/wiki/%EB%8B%AC%EB%B9%8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irror.enha.kr/wiki/%EC%B9%B4%EB%8D%94%EB%9D%BC" TargetMode="External"/><Relationship Id="rId5" Type="http://schemas.openxmlformats.org/officeDocument/2006/relationships/hyperlink" Target="https://mirror.enha.kr/wiki/%EC%98%88%EC%88%A0" TargetMode="External"/><Relationship Id="rId4" Type="http://schemas.openxmlformats.org/officeDocument/2006/relationships/hyperlink" Target="https://mirror.enha.kr/wiki/%EA%B5%AC%EA%B8%80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27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3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 </a:t>
            </a:r>
            <a:r>
              <a:rPr lang="ko-KR" altLang="en-US" dirty="0" err="1">
                <a:hlinkClick r:id="rId3" tooltip="달빅"/>
              </a:rPr>
              <a:t>달빅</a:t>
            </a:r>
            <a:r>
              <a:rPr lang="en-US" altLang="ko-KR" dirty="0"/>
              <a:t>VM</a:t>
            </a:r>
            <a:r>
              <a:rPr lang="ko-KR" altLang="en-US" dirty="0"/>
              <a:t>의 한계점을 해결하기 위해서 </a:t>
            </a:r>
            <a:r>
              <a:rPr lang="ko-KR" altLang="en-US" dirty="0" err="1">
                <a:hlinkClick r:id="rId4" tooltip="구글"/>
              </a:rPr>
              <a:t>구글</a:t>
            </a:r>
            <a:r>
              <a:rPr lang="ko-KR" altLang="en-US" dirty="0" err="1"/>
              <a:t>에서</a:t>
            </a:r>
            <a:r>
              <a:rPr lang="ko-KR" altLang="en-US" dirty="0"/>
              <a:t> 새로 개발한 런타임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err="1"/>
              <a:t>안드로이드</a:t>
            </a:r>
            <a:r>
              <a:rPr lang="ko-KR" altLang="en-US" dirty="0"/>
              <a:t> 런타임</a:t>
            </a:r>
            <a:r>
              <a:rPr lang="en-US" altLang="ko-KR" dirty="0"/>
              <a:t>(Android Runtime)</a:t>
            </a:r>
            <a:r>
              <a:rPr lang="ko-KR" altLang="en-US" dirty="0"/>
              <a:t>을 줄여서 </a:t>
            </a:r>
            <a:r>
              <a:rPr lang="en-US" altLang="ko-KR" b="1" dirty="0"/>
              <a:t>ART</a:t>
            </a:r>
            <a:r>
              <a:rPr lang="ko-KR" altLang="en-US" dirty="0"/>
              <a:t>라고도 부른다</a:t>
            </a:r>
            <a:r>
              <a:rPr lang="en-US" altLang="ko-KR" dirty="0"/>
              <a:t>.</a:t>
            </a:r>
            <a:r>
              <a:rPr lang="ko-KR" altLang="en-US" dirty="0" smtClean="0"/>
              <a:t>성능이 </a:t>
            </a:r>
            <a:r>
              <a:rPr lang="ko-KR" altLang="en-US" dirty="0">
                <a:hlinkClick r:id="rId5" tooltip="예술"/>
              </a:rPr>
              <a:t>예술</a:t>
            </a:r>
            <a:r>
              <a:rPr lang="ko-KR" altLang="en-US" dirty="0" smtClean="0"/>
              <a:t>적이라서 </a:t>
            </a:r>
            <a:r>
              <a:rPr lang="en-US" altLang="ko-KR" dirty="0" smtClean="0"/>
              <a:t>ART</a:t>
            </a:r>
            <a:r>
              <a:rPr lang="ko-KR" altLang="en-US" dirty="0" smtClean="0"/>
              <a:t>라 </a:t>
            </a:r>
            <a:r>
              <a:rPr lang="ko-KR" altLang="en-US" dirty="0" err="1">
                <a:hlinkClick r:id="rId6" tooltip="카더라"/>
              </a:rPr>
              <a:t>카더라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17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92175" y="979488"/>
            <a:ext cx="5327650" cy="3995737"/>
          </a:xfrm>
          <a:ln/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708786" y="5109975"/>
            <a:ext cx="5673450" cy="4344192"/>
          </a:xfrm>
          <a:ln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318"/>
              </a:spcAft>
              <a:defRPr/>
            </a:pPr>
            <a:r>
              <a:rPr lang="ko-KR" altLang="en-US" kern="100" dirty="0" smtClean="0">
                <a:solidFill>
                  <a:srgbClr val="000000"/>
                </a:solidFill>
                <a:latin typeface="바탕"/>
                <a:cs typeface="Times New Roman"/>
              </a:rPr>
              <a:t>지금은 </a:t>
            </a:r>
            <a:r>
              <a:rPr lang="ko-KR" altLang="en-US" kern="100" dirty="0" err="1" smtClean="0">
                <a:solidFill>
                  <a:srgbClr val="000000"/>
                </a:solidFill>
                <a:latin typeface="바탕"/>
                <a:cs typeface="Times New Roman"/>
              </a:rPr>
              <a:t>바뀌였다</a:t>
            </a:r>
            <a:r>
              <a:rPr lang="en-US" altLang="ko-KR" kern="100" dirty="0" smtClean="0">
                <a:solidFill>
                  <a:srgbClr val="000000"/>
                </a:solidFill>
                <a:latin typeface="바탕"/>
                <a:cs typeface="Times New Roman"/>
              </a:rPr>
              <a:t>. </a:t>
            </a:r>
          </a:p>
          <a:p>
            <a:pPr algn="just">
              <a:spcAft>
                <a:spcPts val="1318"/>
              </a:spcAft>
              <a:defRPr/>
            </a:pPr>
            <a:r>
              <a:rPr lang="ko-KR" altLang="en-US" kern="100" dirty="0" err="1" smtClean="0">
                <a:solidFill>
                  <a:srgbClr val="000000"/>
                </a:solidFill>
                <a:latin typeface="바탕"/>
                <a:cs typeface="Times New Roman"/>
              </a:rPr>
              <a:t>아이폰</a:t>
            </a:r>
            <a:r>
              <a:rPr lang="ko-KR" altLang="en-US" kern="100" dirty="0" smtClean="0">
                <a:solidFill>
                  <a:srgbClr val="000000"/>
                </a:solidFill>
                <a:latin typeface="바탕"/>
                <a:cs typeface="Times New Roman"/>
              </a:rPr>
              <a:t> </a:t>
            </a:r>
            <a:r>
              <a:rPr lang="en-US" altLang="ko-KR" kern="100" dirty="0" smtClean="0">
                <a:solidFill>
                  <a:srgbClr val="000000"/>
                </a:solidFill>
                <a:latin typeface="바탕"/>
                <a:cs typeface="Times New Roman"/>
              </a:rPr>
              <a:t>6 </a:t>
            </a:r>
            <a:r>
              <a:rPr lang="ko-KR" altLang="en-US" kern="100" dirty="0" err="1" smtClean="0">
                <a:solidFill>
                  <a:srgbClr val="000000"/>
                </a:solidFill>
                <a:latin typeface="바탕"/>
                <a:cs typeface="Times New Roman"/>
              </a:rPr>
              <a:t>나온후에</a:t>
            </a:r>
            <a:r>
              <a:rPr lang="ko-KR" altLang="en-US" kern="100" dirty="0" smtClean="0">
                <a:solidFill>
                  <a:srgbClr val="000000"/>
                </a:solidFill>
                <a:latin typeface="바탕"/>
                <a:cs typeface="Times New Roman"/>
              </a:rPr>
              <a:t> 시장 점유율이 </a:t>
            </a:r>
            <a:r>
              <a:rPr lang="en-US" altLang="ko-KR" kern="100" dirty="0" smtClean="0">
                <a:solidFill>
                  <a:srgbClr val="000000"/>
                </a:solidFill>
                <a:latin typeface="바탕"/>
                <a:cs typeface="Times New Roman"/>
              </a:rPr>
              <a:t>30% </a:t>
            </a:r>
            <a:r>
              <a:rPr lang="ko-KR" altLang="en-US" kern="100" dirty="0" smtClean="0">
                <a:solidFill>
                  <a:srgbClr val="000000"/>
                </a:solidFill>
                <a:latin typeface="바탕"/>
                <a:cs typeface="Times New Roman"/>
              </a:rPr>
              <a:t>가 되었다</a:t>
            </a:r>
            <a:r>
              <a:rPr lang="en-US" altLang="ko-KR" kern="100" dirty="0" smtClean="0">
                <a:solidFill>
                  <a:srgbClr val="000000"/>
                </a:solidFill>
                <a:latin typeface="바탕"/>
                <a:cs typeface="Times New Roman"/>
              </a:rPr>
              <a:t>. </a:t>
            </a:r>
          </a:p>
          <a:p>
            <a:pPr algn="just">
              <a:spcAft>
                <a:spcPts val="1318"/>
              </a:spcAft>
              <a:defRPr/>
            </a:pPr>
            <a:r>
              <a:rPr lang="ko-KR" altLang="en-US" kern="100" dirty="0" smtClean="0">
                <a:solidFill>
                  <a:srgbClr val="000000"/>
                </a:solidFill>
                <a:latin typeface="바탕"/>
                <a:cs typeface="Times New Roman"/>
              </a:rPr>
              <a:t>그러나 점유율은 의미 없다</a:t>
            </a:r>
            <a:r>
              <a:rPr lang="en-US" altLang="ko-KR" kern="100" dirty="0" smtClean="0">
                <a:solidFill>
                  <a:srgbClr val="000000"/>
                </a:solidFill>
                <a:latin typeface="바탕"/>
                <a:cs typeface="Times New Roman"/>
              </a:rPr>
              <a:t>. </a:t>
            </a:r>
            <a:endParaRPr lang="ko-KR" altLang="ko-KR" kern="100" dirty="0" smtClean="0">
              <a:solidFill>
                <a:srgbClr val="000000"/>
              </a:solidFill>
              <a:latin typeface="바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3735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앱애니가</a:t>
            </a:r>
            <a:r>
              <a:rPr lang="ko-KR" altLang="en-US" dirty="0"/>
              <a:t> 조사한 자료에 따르면</a:t>
            </a:r>
            <a:r>
              <a:rPr lang="en-US" altLang="ko-KR" dirty="0"/>
              <a:t>, </a:t>
            </a:r>
            <a:r>
              <a:rPr lang="ko-KR" altLang="en-US" dirty="0"/>
              <a:t>전세계 </a:t>
            </a:r>
            <a:r>
              <a:rPr lang="ko-KR" altLang="en-US" dirty="0" err="1"/>
              <a:t>구글플레이</a:t>
            </a:r>
            <a:r>
              <a:rPr lang="ko-KR" altLang="en-US" dirty="0"/>
              <a:t> 다운로드 건수는 </a:t>
            </a:r>
            <a:r>
              <a:rPr lang="ko-KR" altLang="en-US" dirty="0" err="1"/>
              <a:t>앱스토어보다</a:t>
            </a:r>
            <a:r>
              <a:rPr lang="ko-KR" altLang="en-US" dirty="0"/>
              <a:t> </a:t>
            </a:r>
            <a:r>
              <a:rPr lang="en-US" altLang="ko-KR" dirty="0"/>
              <a:t>45% </a:t>
            </a:r>
            <a:r>
              <a:rPr lang="ko-KR" altLang="en-US" dirty="0"/>
              <a:t>더 높았다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분기에는 </a:t>
            </a:r>
            <a:r>
              <a:rPr lang="en-US" altLang="ko-KR" dirty="0"/>
              <a:t>35%</a:t>
            </a:r>
            <a:r>
              <a:rPr lang="ko-KR" altLang="en-US" dirty="0"/>
              <a:t>를 기록했는데</a:t>
            </a:r>
            <a:r>
              <a:rPr lang="en-US" altLang="ko-KR" dirty="0"/>
              <a:t>, </a:t>
            </a:r>
            <a:r>
              <a:rPr lang="ko-KR" altLang="en-US" dirty="0"/>
              <a:t>올해는 이보다 </a:t>
            </a:r>
            <a:r>
              <a:rPr lang="en-US" altLang="ko-KR" dirty="0"/>
              <a:t>10%p </a:t>
            </a:r>
            <a:r>
              <a:rPr lang="ko-KR" altLang="en-US" dirty="0"/>
              <a:t>올랐다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하지만 수익은 </a:t>
            </a:r>
            <a:r>
              <a:rPr lang="ko-KR" altLang="en-US" dirty="0" err="1"/>
              <a:t>앱스토어가</a:t>
            </a:r>
            <a:r>
              <a:rPr lang="ko-KR" altLang="en-US" dirty="0"/>
              <a:t> 월등히 많았다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조사 결과에 따르면 </a:t>
            </a:r>
            <a:r>
              <a:rPr lang="ko-KR" altLang="en-US" dirty="0" err="1"/>
              <a:t>앱스토어가</a:t>
            </a:r>
            <a:r>
              <a:rPr lang="ko-KR" altLang="en-US" dirty="0"/>
              <a:t> </a:t>
            </a:r>
            <a:r>
              <a:rPr lang="ko-KR" altLang="en-US" dirty="0" err="1"/>
              <a:t>구글플레이보다</a:t>
            </a:r>
            <a:r>
              <a:rPr lang="ko-KR" altLang="en-US" dirty="0"/>
              <a:t> </a:t>
            </a:r>
            <a:r>
              <a:rPr lang="en-US" altLang="ko-KR" dirty="0"/>
              <a:t>85% </a:t>
            </a:r>
            <a:r>
              <a:rPr lang="ko-KR" altLang="en-US" dirty="0"/>
              <a:t>더 많은 수익을 냈다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iOS </a:t>
            </a:r>
            <a:r>
              <a:rPr lang="ko-KR" altLang="en-US" dirty="0"/>
              <a:t>플랫폼이 </a:t>
            </a:r>
            <a:r>
              <a:rPr lang="ko-KR" altLang="en-US" dirty="0" err="1"/>
              <a:t>앱</a:t>
            </a:r>
            <a:r>
              <a:rPr lang="ko-KR" altLang="en-US" dirty="0"/>
              <a:t> 개발자에게 더 많은 수익을 보장해주는 셈이다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58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92175" y="979488"/>
            <a:ext cx="5327650" cy="3995737"/>
          </a:xfrm>
          <a:ln/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708786" y="5109975"/>
            <a:ext cx="5673450" cy="43441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ts val="1323"/>
              </a:spcAft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4274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최초의 버전 </a:t>
            </a:r>
            <a:r>
              <a:rPr lang="en-US" altLang="ko-KR" dirty="0"/>
              <a:t>1.0</a:t>
            </a:r>
            <a:r>
              <a:rPr lang="ko-KR" altLang="en-US" dirty="0"/>
              <a:t>에서부터 최신의 버전 </a:t>
            </a:r>
            <a:r>
              <a:rPr lang="en-US" altLang="ko-KR" dirty="0"/>
              <a:t>4.4 </a:t>
            </a:r>
            <a:r>
              <a:rPr lang="en-US" altLang="ko-KR" dirty="0" err="1"/>
              <a:t>kitkat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r>
              <a:rPr lang="en-US" altLang="ko-KR" dirty="0"/>
              <a:t>...</a:t>
            </a:r>
          </a:p>
          <a:p>
            <a:r>
              <a:rPr lang="ko-KR" altLang="en-US" dirty="0" err="1"/>
              <a:t>구글은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안드로이드</a:t>
            </a:r>
            <a:r>
              <a:rPr lang="ko-KR" altLang="en-US" dirty="0"/>
              <a:t> 버전이 하나씩 올라갈 때마다</a:t>
            </a:r>
            <a:r>
              <a:rPr lang="en-US" altLang="ko-KR" dirty="0"/>
              <a:t>, </a:t>
            </a:r>
            <a:r>
              <a:rPr lang="ko-KR" altLang="en-US" dirty="0"/>
              <a:t>업그레이드된 </a:t>
            </a:r>
            <a:r>
              <a:rPr lang="ko-KR" altLang="en-US" dirty="0" err="1"/>
              <a:t>안드로이드의</a:t>
            </a:r>
            <a:r>
              <a:rPr lang="ko-KR" altLang="en-US" dirty="0"/>
              <a:t> 새로운 기능들을 개발자들이 이용할 수 있도록 각 버전에 맞는 새로운 </a:t>
            </a:r>
            <a:r>
              <a:rPr lang="en-US" altLang="ko-KR" dirty="0"/>
              <a:t>SDK</a:t>
            </a:r>
            <a:r>
              <a:rPr lang="ko-KR" altLang="en-US" dirty="0"/>
              <a:t>를 제공해준다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 이용자들에게 새로운 </a:t>
            </a:r>
            <a:r>
              <a:rPr lang="ko-KR" altLang="en-US" dirty="0" err="1"/>
              <a:t>안드로이드가</a:t>
            </a:r>
            <a:r>
              <a:rPr lang="ko-KR" altLang="en-US" dirty="0"/>
              <a:t> 공개되면</a:t>
            </a:r>
            <a:r>
              <a:rPr lang="en-US" altLang="ko-KR" dirty="0"/>
              <a:t>, </a:t>
            </a:r>
            <a:r>
              <a:rPr lang="ko-KR" altLang="en-US" dirty="0"/>
              <a:t>개발자들에게는 그에 맞는 새로운 </a:t>
            </a:r>
            <a:r>
              <a:rPr lang="en-US" altLang="ko-KR" dirty="0"/>
              <a:t>SDK </a:t>
            </a:r>
            <a:r>
              <a:rPr lang="ko-KR" altLang="en-US" dirty="0"/>
              <a:t>가 하나씩 더 </a:t>
            </a:r>
            <a:r>
              <a:rPr lang="ko-KR" altLang="en-US" dirty="0" err="1"/>
              <a:t>생기는거다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구글에서는</a:t>
            </a:r>
            <a:r>
              <a:rPr lang="ko-KR" altLang="en-US" dirty="0"/>
              <a:t> </a:t>
            </a:r>
            <a:r>
              <a:rPr lang="en-US" altLang="ko-KR" dirty="0"/>
              <a:t>SDK </a:t>
            </a:r>
            <a:r>
              <a:rPr lang="ko-KR" altLang="en-US" dirty="0"/>
              <a:t>버전을 </a:t>
            </a:r>
            <a:r>
              <a:rPr lang="en-US" altLang="ko-KR" dirty="0"/>
              <a:t>API Level </a:t>
            </a:r>
            <a:r>
              <a:rPr lang="ko-KR" altLang="en-US" dirty="0"/>
              <a:t>이라고 하는 것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19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9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92175" y="979488"/>
            <a:ext cx="5327650" cy="3995737"/>
          </a:xfrm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58045" y="5111561"/>
            <a:ext cx="6009607" cy="32074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396" indent="-109396">
              <a:spcAft>
                <a:spcPct val="100000"/>
              </a:spcAft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52297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92175" y="979488"/>
            <a:ext cx="5327650" cy="3995737"/>
          </a:xfrm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58045" y="5111561"/>
            <a:ext cx="6009607" cy="32074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396" indent="-109396">
              <a:spcAft>
                <a:spcPct val="100000"/>
              </a:spcAft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84553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●</a:t>
            </a:r>
            <a:r>
              <a:rPr lang="ko-KR" altLang="en-US" dirty="0" err="1"/>
              <a:t>인텐트가</a:t>
            </a:r>
            <a:r>
              <a:rPr lang="ko-KR" altLang="en-US" dirty="0"/>
              <a:t> 포함할 수 있는 정보의 종류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① 컴포넌트의 이름 </a:t>
            </a:r>
            <a:r>
              <a:rPr lang="en-US" altLang="ko-KR" dirty="0"/>
              <a:t>- </a:t>
            </a:r>
            <a:r>
              <a:rPr lang="ko-KR" altLang="en-US" dirty="0"/>
              <a:t>호출할 </a:t>
            </a:r>
            <a:r>
              <a:rPr lang="ko-KR" altLang="en-US" dirty="0" err="1"/>
              <a:t>액티비티</a:t>
            </a:r>
            <a:r>
              <a:rPr lang="en-US" altLang="ko-KR" dirty="0"/>
              <a:t>, </a:t>
            </a:r>
            <a:r>
              <a:rPr lang="ko-KR" altLang="en-US" dirty="0"/>
              <a:t>서비스나 메시지를 보낼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 등의 이름을 포함한다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ko-KR" altLang="en-US" dirty="0" err="1"/>
              <a:t>인텐트를</a:t>
            </a:r>
            <a:r>
              <a:rPr lang="ko-KR" altLang="en-US" dirty="0"/>
              <a:t> 받을 대상 컴포넌트의 이름을 직접 입력하면 </a:t>
            </a:r>
            <a:r>
              <a:rPr lang="ko-KR" altLang="en-US" dirty="0" err="1"/>
              <a:t>명식적</a:t>
            </a:r>
            <a:r>
              <a:rPr lang="ko-KR" altLang="en-US" dirty="0"/>
              <a:t> </a:t>
            </a:r>
            <a:r>
              <a:rPr lang="ko-KR" altLang="en-US" dirty="0" err="1"/>
              <a:t>인텐트이다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액션</a:t>
            </a:r>
            <a:r>
              <a:rPr lang="en-US" altLang="ko-KR" dirty="0"/>
              <a:t>(Action) - </a:t>
            </a:r>
            <a:r>
              <a:rPr lang="ko-KR" altLang="en-US" dirty="0" err="1"/>
              <a:t>인텐트를</a:t>
            </a:r>
            <a:r>
              <a:rPr lang="ko-KR" altLang="en-US" dirty="0"/>
              <a:t> 통해 수행할 동작을 지정하거나 </a:t>
            </a:r>
            <a:r>
              <a:rPr lang="ko-KR" altLang="en-US" dirty="0" err="1"/>
              <a:t>브로드캐스트</a:t>
            </a:r>
            <a:r>
              <a:rPr lang="ko-KR" altLang="en-US" dirty="0"/>
              <a:t> 메시지일 경우 특정 상태를 의미한다</a:t>
            </a:r>
            <a:r>
              <a:rPr lang="en-US" altLang="ko-KR" dirty="0"/>
              <a:t>. </a:t>
            </a:r>
            <a:r>
              <a:rPr lang="ko-KR" altLang="en-US" dirty="0" err="1"/>
              <a:t>안드로이드의</a:t>
            </a:r>
            <a:r>
              <a:rPr lang="ko-KR" altLang="en-US" dirty="0"/>
              <a:t> 기본 액션 외에 사용자가 액션을 만들어 사용할 수도 있다</a:t>
            </a:r>
            <a:r>
              <a:rPr lang="en-US" altLang="ko-KR" dirty="0"/>
              <a:t>. </a:t>
            </a:r>
            <a:r>
              <a:rPr lang="ko-KR" altLang="en-US" dirty="0" err="1"/>
              <a:t>인텐트는</a:t>
            </a:r>
            <a:r>
              <a:rPr lang="ko-KR" altLang="en-US" dirty="0"/>
              <a:t> 하나의 액션만을 가진다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smtClean="0">
                <a:effectLst/>
              </a:rPr>
              <a:t> </a:t>
            </a:r>
            <a:r>
              <a:rPr lang="ko-KR" altLang="en-US" dirty="0"/>
              <a:t>액션 대상 컴포넌트 의미 </a:t>
            </a:r>
            <a:r>
              <a:rPr lang="en-US" altLang="ko-KR" dirty="0" err="1"/>
              <a:t>android.intent.action.CALLL</a:t>
            </a:r>
            <a:r>
              <a:rPr lang="en-US" altLang="ko-KR" dirty="0"/>
              <a:t> </a:t>
            </a:r>
            <a:r>
              <a:rPr lang="ko-KR" altLang="en-US" dirty="0" err="1"/>
              <a:t>액시비티</a:t>
            </a:r>
            <a:r>
              <a:rPr lang="ko-KR" altLang="en-US" dirty="0"/>
              <a:t> 전화 건다</a:t>
            </a:r>
            <a:r>
              <a:rPr lang="en-US" altLang="ko-KR" dirty="0"/>
              <a:t>. </a:t>
            </a:r>
            <a:r>
              <a:rPr lang="en-US" altLang="ko-KR" dirty="0" err="1"/>
              <a:t>android.intent.action.EDIT</a:t>
            </a:r>
            <a:r>
              <a:rPr lang="en-US" altLang="ko-KR" dirty="0"/>
              <a:t> </a:t>
            </a:r>
            <a:r>
              <a:rPr lang="ko-KR" altLang="en-US" dirty="0" err="1"/>
              <a:t>액시비티</a:t>
            </a:r>
            <a:r>
              <a:rPr lang="ko-KR" altLang="en-US" dirty="0"/>
              <a:t> 데이터를 편집한다</a:t>
            </a:r>
            <a:r>
              <a:rPr lang="en-US" altLang="ko-KR" dirty="0"/>
              <a:t>. </a:t>
            </a:r>
            <a:r>
              <a:rPr lang="en-US" altLang="ko-KR" dirty="0" err="1"/>
              <a:t>android.intent.action.MAIN</a:t>
            </a:r>
            <a:r>
              <a:rPr lang="en-US" altLang="ko-KR" dirty="0"/>
              <a:t> </a:t>
            </a:r>
            <a:r>
              <a:rPr lang="ko-KR" altLang="en-US" dirty="0" err="1"/>
              <a:t>액시비티</a:t>
            </a:r>
            <a:r>
              <a:rPr lang="ko-KR" altLang="en-US" dirty="0"/>
              <a:t> 태스크의 첫 </a:t>
            </a:r>
            <a:r>
              <a:rPr lang="ko-KR" altLang="en-US" dirty="0" err="1"/>
              <a:t>액티비티로</a:t>
            </a:r>
            <a:r>
              <a:rPr lang="ko-KR" altLang="en-US" dirty="0"/>
              <a:t> </a:t>
            </a:r>
            <a:r>
              <a:rPr lang="ko-KR" altLang="en-US" dirty="0" err="1"/>
              <a:t>액티비티를</a:t>
            </a:r>
            <a:r>
              <a:rPr lang="ko-KR" altLang="en-US" dirty="0"/>
              <a:t> 시작한다</a:t>
            </a:r>
            <a:r>
              <a:rPr lang="en-US" altLang="ko-KR" dirty="0"/>
              <a:t>. </a:t>
            </a:r>
            <a:r>
              <a:rPr lang="en-US" altLang="ko-KR" dirty="0" err="1"/>
              <a:t>android.intent.action.BATTERY_LOW</a:t>
            </a:r>
            <a:r>
              <a:rPr lang="en-US" altLang="ko-KR" dirty="0"/>
              <a:t> 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 </a:t>
            </a:r>
            <a:r>
              <a:rPr lang="ko-KR" altLang="en-US" dirty="0" err="1"/>
              <a:t>베터리</a:t>
            </a:r>
            <a:r>
              <a:rPr lang="ko-KR" altLang="en-US" dirty="0"/>
              <a:t> 수준이 낮음을 뜻한다</a:t>
            </a:r>
            <a:r>
              <a:rPr lang="en-US" altLang="ko-KR" dirty="0"/>
              <a:t>. </a:t>
            </a:r>
            <a:r>
              <a:rPr lang="en-US" altLang="ko-KR" dirty="0" err="1"/>
              <a:t>android.intent.action.SCREEN_ON</a:t>
            </a:r>
            <a:r>
              <a:rPr lang="en-US" altLang="ko-KR" dirty="0"/>
              <a:t> 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 단말기 화면이 켜졌음을 뜻한다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③ 카테고리 </a:t>
            </a:r>
            <a:r>
              <a:rPr lang="en-US" altLang="ko-KR" dirty="0"/>
              <a:t>- </a:t>
            </a:r>
            <a:r>
              <a:rPr lang="ko-KR" altLang="en-US" dirty="0"/>
              <a:t>액션과 함께 컴포넌트의 특징을 </a:t>
            </a:r>
            <a:r>
              <a:rPr lang="ko-KR" altLang="en-US" dirty="0" err="1"/>
              <a:t>나태내는</a:t>
            </a:r>
            <a:r>
              <a:rPr lang="ko-KR" altLang="en-US" dirty="0"/>
              <a:t> 항목이다</a:t>
            </a:r>
            <a:r>
              <a:rPr lang="en-US" altLang="ko-KR" dirty="0"/>
              <a:t>. </a:t>
            </a:r>
            <a:r>
              <a:rPr lang="ko-KR" altLang="en-US" dirty="0"/>
              <a:t>카테고리는 액션과 달리 하나의 </a:t>
            </a:r>
            <a:r>
              <a:rPr lang="ko-KR" altLang="en-US" dirty="0" err="1"/>
              <a:t>인텐트가</a:t>
            </a:r>
            <a:r>
              <a:rPr lang="ko-KR" altLang="en-US" dirty="0"/>
              <a:t> </a:t>
            </a:r>
            <a:r>
              <a:rPr lang="ko-KR" altLang="en-US" dirty="0" err="1"/>
              <a:t>여러개의</a:t>
            </a:r>
            <a:r>
              <a:rPr lang="ko-KR" altLang="en-US" dirty="0"/>
              <a:t> 카테고리를 가질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smtClean="0">
                <a:effectLst/>
              </a:rPr>
              <a:t> 카테고리 의미 </a:t>
            </a:r>
            <a:r>
              <a:rPr lang="en-US" altLang="ko-KR" dirty="0" err="1" smtClean="0">
                <a:effectLst/>
              </a:rPr>
              <a:t>android.intent.category.HOME</a:t>
            </a:r>
            <a:r>
              <a:rPr lang="en-US" altLang="ko-KR" dirty="0" smtClean="0">
                <a:effectLst/>
              </a:rPr>
              <a:t> </a:t>
            </a:r>
            <a:r>
              <a:rPr lang="ko-KR" altLang="en-US" dirty="0" err="1" smtClean="0">
                <a:effectLst/>
              </a:rPr>
              <a:t>홈화면을</a:t>
            </a:r>
            <a:r>
              <a:rPr lang="ko-KR" altLang="en-US" dirty="0" smtClean="0">
                <a:effectLst/>
              </a:rPr>
              <a:t> 표시한다</a:t>
            </a:r>
            <a:r>
              <a:rPr lang="en-US" altLang="ko-KR" dirty="0" smtClean="0">
                <a:effectLst/>
              </a:rPr>
              <a:t>. </a:t>
            </a:r>
            <a:r>
              <a:rPr lang="en-US" altLang="ko-KR" dirty="0" err="1" smtClean="0">
                <a:effectLst/>
              </a:rPr>
              <a:t>android.intent.category.LAUNCHER</a:t>
            </a:r>
            <a:r>
              <a:rPr lang="en-US" altLang="ko-KR" dirty="0" smtClean="0">
                <a:effectLst/>
              </a:rPr>
              <a:t> </a:t>
            </a:r>
            <a:r>
              <a:rPr lang="ko-KR" altLang="en-US" dirty="0" err="1" smtClean="0">
                <a:effectLst/>
              </a:rPr>
              <a:t>액티비티가</a:t>
            </a:r>
            <a:r>
              <a:rPr lang="ko-KR" altLang="en-US" dirty="0" smtClean="0">
                <a:effectLst/>
              </a:rPr>
              <a:t> 어플리케이션의 </a:t>
            </a:r>
            <a:r>
              <a:rPr lang="ko-KR" altLang="en-US" dirty="0" err="1" smtClean="0">
                <a:effectLst/>
              </a:rPr>
              <a:t>런처에</a:t>
            </a:r>
            <a:r>
              <a:rPr lang="ko-KR" altLang="en-US" dirty="0" smtClean="0">
                <a:effectLst/>
              </a:rPr>
              <a:t> 표시되고 태스크의 첫 </a:t>
            </a:r>
            <a:r>
              <a:rPr lang="ko-KR" altLang="en-US" dirty="0" err="1" smtClean="0">
                <a:effectLst/>
              </a:rPr>
              <a:t>액티비티가</a:t>
            </a:r>
            <a:r>
              <a:rPr lang="ko-KR" altLang="en-US" dirty="0" smtClean="0">
                <a:effectLst/>
              </a:rPr>
              <a:t> 될 수 있다</a:t>
            </a:r>
            <a:r>
              <a:rPr lang="en-US" altLang="ko-KR" dirty="0" smtClean="0">
                <a:effectLst/>
              </a:rPr>
              <a:t>. </a:t>
            </a:r>
            <a:r>
              <a:rPr lang="en-US" altLang="ko-KR" dirty="0" err="1" smtClean="0">
                <a:effectLst/>
              </a:rPr>
              <a:t>android.intent.category.PREFERENCE</a:t>
            </a:r>
            <a:r>
              <a:rPr lang="en-US" altLang="ko-KR" dirty="0" smtClean="0">
                <a:effectLst/>
              </a:rPr>
              <a:t> </a:t>
            </a:r>
            <a:r>
              <a:rPr lang="ko-KR" altLang="en-US" dirty="0" smtClean="0">
                <a:effectLst/>
              </a:rPr>
              <a:t>환경설정을 표시한다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④ 데이터 </a:t>
            </a:r>
            <a:r>
              <a:rPr lang="en-US" altLang="ko-KR" dirty="0"/>
              <a:t>- </a:t>
            </a:r>
            <a:r>
              <a:rPr lang="ko-KR" altLang="en-US" dirty="0" err="1"/>
              <a:t>인텐트는</a:t>
            </a:r>
            <a:r>
              <a:rPr lang="ko-KR" altLang="en-US" dirty="0"/>
              <a:t> 대상 컴포넌트에서 처리할 동작 뿐 아니라 처리할 데이터를 전달할 수도 있다</a:t>
            </a:r>
            <a:r>
              <a:rPr lang="en-US" altLang="ko-KR" dirty="0"/>
              <a:t>. </a:t>
            </a:r>
            <a:r>
              <a:rPr lang="ko-KR" altLang="en-US" dirty="0"/>
              <a:t>데이터는 </a:t>
            </a:r>
            <a:r>
              <a:rPr lang="en-US" altLang="ko-KR" dirty="0"/>
              <a:t>URI</a:t>
            </a:r>
            <a:r>
              <a:rPr lang="ko-KR" altLang="en-US" dirty="0"/>
              <a:t>형태로 구성되고</a:t>
            </a:r>
            <a:r>
              <a:rPr lang="en-US" altLang="ko-KR" dirty="0"/>
              <a:t>, </a:t>
            </a:r>
            <a:r>
              <a:rPr lang="ko-KR" altLang="en-US" dirty="0"/>
              <a:t>데이터의 종류에 따라 타입</a:t>
            </a:r>
            <a:r>
              <a:rPr lang="en-US" altLang="ko-KR" dirty="0"/>
              <a:t>(MIME Type</a:t>
            </a:r>
            <a:r>
              <a:rPr lang="ko-KR" altLang="en-US" dirty="0"/>
              <a:t>이 다르다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smtClean="0">
                <a:effectLst/>
              </a:rPr>
              <a:t> 종류 형태 타입</a:t>
            </a:r>
            <a:r>
              <a:rPr lang="en-US" altLang="ko-KR" dirty="0" smtClean="0">
                <a:effectLst/>
              </a:rPr>
              <a:t>(MIME Type) </a:t>
            </a:r>
            <a:r>
              <a:rPr lang="ko-KR" altLang="en-US" dirty="0" smtClean="0">
                <a:effectLst/>
              </a:rPr>
              <a:t>의미 </a:t>
            </a:r>
            <a:r>
              <a:rPr lang="en-US" altLang="ko-KR" dirty="0" smtClean="0">
                <a:effectLst/>
              </a:rPr>
              <a:t>URL </a:t>
            </a:r>
            <a:r>
              <a:rPr lang="en-US" altLang="ko-KR" dirty="0">
                <a:hlinkClick r:id="rId3"/>
              </a:rPr>
              <a:t>http://www.naver.com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X </a:t>
            </a:r>
            <a:r>
              <a:rPr lang="ko-KR" altLang="en-US" dirty="0" smtClean="0">
                <a:effectLst/>
              </a:rPr>
              <a:t>사이트 주소 미디어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사진</a:t>
            </a:r>
            <a:r>
              <a:rPr lang="en-US" altLang="ko-KR" dirty="0" smtClean="0">
                <a:effectLst/>
              </a:rPr>
              <a:t>,JPEG) content://media/external/images/media/1 image/jpeg </a:t>
            </a:r>
            <a:r>
              <a:rPr lang="ko-KR" altLang="en-US" dirty="0" smtClean="0">
                <a:effectLst/>
              </a:rPr>
              <a:t>이미지 미디어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음악</a:t>
            </a:r>
            <a:r>
              <a:rPr lang="en-US" altLang="ko-KR" dirty="0" smtClean="0">
                <a:effectLst/>
              </a:rPr>
              <a:t>) content://media/external/images/audio/1 audio/mp3 </a:t>
            </a:r>
            <a:r>
              <a:rPr lang="ko-KR" altLang="en-US" dirty="0" smtClean="0">
                <a:effectLst/>
              </a:rPr>
              <a:t>오디오 전화번호 </a:t>
            </a:r>
            <a:r>
              <a:rPr lang="en-US" altLang="ko-KR" dirty="0" smtClean="0">
                <a:effectLst/>
              </a:rPr>
              <a:t>tel:01011112222 X </a:t>
            </a:r>
            <a:r>
              <a:rPr lang="ko-KR" altLang="en-US" dirty="0" smtClean="0">
                <a:effectLst/>
              </a:rPr>
              <a:t>전화번호 좌표 </a:t>
            </a:r>
            <a:r>
              <a:rPr lang="en-US" altLang="ko-KR" dirty="0" smtClean="0">
                <a:effectLst/>
              </a:rPr>
              <a:t>geo:37.111111-222.333333 X </a:t>
            </a:r>
            <a:r>
              <a:rPr lang="ko-KR" altLang="en-US" dirty="0" smtClean="0">
                <a:effectLst/>
              </a:rPr>
              <a:t>특정 지역 좌표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⑤ 타입</a:t>
            </a:r>
            <a:r>
              <a:rPr lang="en-US" altLang="ko-KR" dirty="0"/>
              <a:t>(MIME Type) - </a:t>
            </a:r>
            <a:r>
              <a:rPr lang="ko-KR" altLang="en-US" dirty="0"/>
              <a:t>데이터의 속성이다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smtClean="0">
                <a:effectLst/>
              </a:rPr>
              <a:t> 종류 타입</a:t>
            </a:r>
            <a:r>
              <a:rPr lang="en-US" altLang="ko-KR" dirty="0" smtClean="0">
                <a:effectLst/>
              </a:rPr>
              <a:t>(MIME Type) JPEG </a:t>
            </a:r>
            <a:r>
              <a:rPr lang="ko-KR" altLang="en-US" dirty="0" smtClean="0">
                <a:effectLst/>
              </a:rPr>
              <a:t>이미지 </a:t>
            </a:r>
            <a:r>
              <a:rPr lang="en-US" altLang="ko-KR" dirty="0" smtClean="0">
                <a:effectLst/>
              </a:rPr>
              <a:t>audio/mp3 </a:t>
            </a:r>
            <a:r>
              <a:rPr lang="en-US" altLang="ko-KR" dirty="0" err="1" smtClean="0">
                <a:effectLst/>
              </a:rPr>
              <a:t>MP3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오디오 </a:t>
            </a:r>
            <a:r>
              <a:rPr lang="en-US" altLang="ko-KR" dirty="0" smtClean="0">
                <a:effectLst/>
              </a:rPr>
              <a:t>video/mp4 </a:t>
            </a:r>
            <a:r>
              <a:rPr lang="en-US" altLang="ko-KR" dirty="0" err="1" smtClean="0">
                <a:effectLst/>
              </a:rPr>
              <a:t>MP4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비디오 </a:t>
            </a:r>
            <a:r>
              <a:rPr lang="en-US" altLang="ko-KR" dirty="0" smtClean="0">
                <a:effectLst/>
              </a:rPr>
              <a:t>image/jpeg </a:t>
            </a:r>
            <a:r>
              <a:rPr lang="ko-KR" altLang="en-US" dirty="0" smtClean="0">
                <a:effectLst/>
              </a:rPr>
              <a:t>콘텐트 </a:t>
            </a:r>
            <a:r>
              <a:rPr lang="ko-KR" altLang="en-US" dirty="0" err="1" smtClean="0">
                <a:effectLst/>
              </a:rPr>
              <a:t>프로바이더</a:t>
            </a:r>
            <a:r>
              <a:rPr lang="ko-KR" altLang="en-US" dirty="0" smtClean="0">
                <a:effectLst/>
              </a:rPr>
              <a:t> 제공 </a:t>
            </a:r>
            <a:r>
              <a:rPr lang="ko-KR" altLang="en-US" dirty="0" err="1" smtClean="0">
                <a:effectLst/>
              </a:rPr>
              <a:t>컨텐츠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err="1" smtClean="0">
                <a:effectLst/>
              </a:rPr>
              <a:t>vnd.android.cursor.dir</a:t>
            </a:r>
            <a:r>
              <a:rPr lang="en-US" altLang="ko-KR" dirty="0" smtClean="0">
                <a:effectLst/>
              </a:rPr>
              <a:t>/</a:t>
            </a:r>
            <a:r>
              <a:rPr lang="en-US" altLang="ko-KR" dirty="0" err="1" smtClean="0">
                <a:effectLst/>
              </a:rPr>
              <a:t>vnd.google.note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⑥ 부가 정보</a:t>
            </a:r>
            <a:r>
              <a:rPr lang="en-US" altLang="ko-KR" dirty="0"/>
              <a:t>(extras) - </a:t>
            </a:r>
            <a:r>
              <a:rPr lang="ko-KR" altLang="en-US" dirty="0" err="1"/>
              <a:t>인텐트를</a:t>
            </a:r>
            <a:r>
              <a:rPr lang="ko-KR" altLang="en-US" dirty="0"/>
              <a:t> 통해 컴포넌트를 </a:t>
            </a:r>
            <a:r>
              <a:rPr lang="ko-KR" altLang="en-US" dirty="0" err="1"/>
              <a:t>호추하거나</a:t>
            </a:r>
            <a:r>
              <a:rPr lang="ko-KR" altLang="en-US" dirty="0"/>
              <a:t> 메시지를 보내면서</a:t>
            </a:r>
            <a:r>
              <a:rPr lang="en-US" altLang="ko-KR" dirty="0"/>
              <a:t>, URI</a:t>
            </a:r>
            <a:r>
              <a:rPr lang="ko-KR" altLang="en-US" dirty="0"/>
              <a:t>형식이 아닌 데이터를 전달할 때 사용한다</a:t>
            </a:r>
            <a:r>
              <a:rPr lang="en-US" altLang="ko-KR" dirty="0"/>
              <a:t>. </a:t>
            </a:r>
            <a:r>
              <a:rPr lang="ko-KR" altLang="en-US" dirty="0"/>
              <a:t>부가 정보는 </a:t>
            </a:r>
            <a:r>
              <a:rPr lang="en-US" altLang="ko-KR" dirty="0"/>
              <a:t>Bundle </a:t>
            </a:r>
            <a:r>
              <a:rPr lang="ko-KR" altLang="en-US" dirty="0"/>
              <a:t>객체에 키</a:t>
            </a:r>
            <a:r>
              <a:rPr lang="en-US" altLang="ko-KR" dirty="0"/>
              <a:t>-</a:t>
            </a:r>
            <a:r>
              <a:rPr lang="ko-KR" altLang="en-US" dirty="0"/>
              <a:t>값 쌍</a:t>
            </a:r>
            <a:r>
              <a:rPr lang="en-US" altLang="ko-KR" dirty="0"/>
              <a:t>(Key-value pair)</a:t>
            </a:r>
            <a:r>
              <a:rPr lang="ko-KR" altLang="en-US" dirty="0"/>
              <a:t>을 통해 저장된다</a:t>
            </a:r>
            <a:r>
              <a:rPr lang="en-US" altLang="ko-KR" dirty="0"/>
              <a:t>. 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/>
              <a:t>명시적 </a:t>
            </a:r>
            <a:r>
              <a:rPr lang="ko-KR" altLang="en-US" dirty="0" err="1"/>
              <a:t>인텐트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호출하거나 메시지를 보낼 대상의 컴포넌트 이름이 지정되어 있는 </a:t>
            </a:r>
            <a:r>
              <a:rPr lang="ko-KR" altLang="en-US" dirty="0" err="1"/>
              <a:t>인텐트이다</a:t>
            </a:r>
            <a:r>
              <a:rPr lang="en-US" altLang="ko-KR" dirty="0"/>
              <a:t>. </a:t>
            </a:r>
            <a:r>
              <a:rPr lang="ko-KR" altLang="en-US" dirty="0"/>
              <a:t>명시적 </a:t>
            </a:r>
            <a:r>
              <a:rPr lang="ko-KR" altLang="en-US" dirty="0" err="1"/>
              <a:t>인텐트를</a:t>
            </a:r>
            <a:r>
              <a:rPr lang="ko-KR" altLang="en-US" dirty="0"/>
              <a:t> 사용하면 대상 컴포넌트에 </a:t>
            </a:r>
            <a:r>
              <a:rPr lang="ko-KR" altLang="en-US" dirty="0" err="1"/>
              <a:t>인텐트</a:t>
            </a:r>
            <a:r>
              <a:rPr lang="ko-KR" altLang="en-US" dirty="0"/>
              <a:t> 필터가 정의되어 있지 않더라도 컴포넌트를 호출하거나 메시지를 보낼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/>
              <a:t>암시적 </a:t>
            </a:r>
            <a:r>
              <a:rPr lang="ko-KR" altLang="en-US" dirty="0" err="1"/>
              <a:t>인텐트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명시적 </a:t>
            </a:r>
            <a:r>
              <a:rPr lang="ko-KR" altLang="en-US" dirty="0" err="1"/>
              <a:t>인텐트와는</a:t>
            </a:r>
            <a:r>
              <a:rPr lang="ko-KR" altLang="en-US" dirty="0"/>
              <a:t> 달리 액션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데이터와 같은 특징을 포함하고 있는 </a:t>
            </a:r>
            <a:r>
              <a:rPr lang="ko-KR" altLang="en-US" dirty="0" err="1"/>
              <a:t>인텐트이다</a:t>
            </a:r>
            <a:r>
              <a:rPr lang="en-US" altLang="ko-KR" dirty="0"/>
              <a:t>. </a:t>
            </a:r>
            <a:r>
              <a:rPr lang="ko-KR" altLang="en-US" dirty="0"/>
              <a:t>암시적 </a:t>
            </a:r>
            <a:r>
              <a:rPr lang="ko-KR" altLang="en-US" dirty="0" err="1"/>
              <a:t>인텐트는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해석 과정이 필요하고</a:t>
            </a:r>
            <a:r>
              <a:rPr lang="en-US" altLang="ko-KR" dirty="0"/>
              <a:t>, </a:t>
            </a:r>
            <a:r>
              <a:rPr lang="ko-KR" altLang="en-US" dirty="0"/>
              <a:t>이 과정에서 </a:t>
            </a:r>
            <a:r>
              <a:rPr lang="ko-KR" altLang="en-US" dirty="0" err="1"/>
              <a:t>인텐트</a:t>
            </a:r>
            <a:r>
              <a:rPr lang="ko-KR" altLang="en-US" dirty="0"/>
              <a:t> 조건에 맞는 컴포넌트를 찾기 위해 각 컴포넌트에 정의된 </a:t>
            </a:r>
            <a:r>
              <a:rPr lang="ko-KR" altLang="en-US" dirty="0" err="1"/>
              <a:t>인텐트</a:t>
            </a:r>
            <a:r>
              <a:rPr lang="ko-KR" altLang="en-US" dirty="0"/>
              <a:t> 필터를 검색한다</a:t>
            </a:r>
            <a:r>
              <a:rPr lang="en-US" altLang="ko-KR" dirty="0"/>
              <a:t>. </a:t>
            </a:r>
            <a:r>
              <a:rPr lang="ko-KR" altLang="en-US" dirty="0"/>
              <a:t>그래서 컴포넌트가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받으려면 반드시 </a:t>
            </a:r>
            <a:r>
              <a:rPr lang="ko-KR" altLang="en-US" dirty="0" err="1"/>
              <a:t>인텐트</a:t>
            </a:r>
            <a:r>
              <a:rPr lang="ko-KR" altLang="en-US" dirty="0"/>
              <a:t> 필터를 정의해야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  <a:r>
              <a:rPr lang="en-US" altLang="ko-KR" dirty="0"/>
              <a:t>(Intent Filter)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내의 여러 정보를 바탕으로 가장 적절한 대상 </a:t>
            </a:r>
            <a:r>
              <a:rPr lang="ko-KR" altLang="en-US" dirty="0" err="1"/>
              <a:t>컴포너트를</a:t>
            </a:r>
            <a:r>
              <a:rPr lang="ko-KR" altLang="en-US" dirty="0"/>
              <a:t> 찾는 과정을 </a:t>
            </a:r>
            <a:r>
              <a:rPr lang="ko-KR" altLang="en-US" dirty="0" err="1"/>
              <a:t>인텐트</a:t>
            </a:r>
            <a:r>
              <a:rPr lang="ko-KR" altLang="en-US" dirty="0"/>
              <a:t> 해석</a:t>
            </a:r>
            <a:r>
              <a:rPr lang="en-US" altLang="ko-KR" dirty="0"/>
              <a:t>(Intent Resolving)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 err="1"/>
              <a:t>인텐트</a:t>
            </a:r>
            <a:r>
              <a:rPr lang="ko-KR" altLang="en-US" dirty="0"/>
              <a:t> 해석 과정에서 </a:t>
            </a:r>
            <a:r>
              <a:rPr lang="ko-KR" altLang="en-US" dirty="0" err="1"/>
              <a:t>인텐트</a:t>
            </a:r>
            <a:r>
              <a:rPr lang="ko-KR" altLang="en-US" dirty="0"/>
              <a:t> 내의 정보와 각 컴포넌트의 정보를 비교한다</a:t>
            </a:r>
            <a:r>
              <a:rPr lang="en-US" altLang="ko-KR" dirty="0"/>
              <a:t>. </a:t>
            </a:r>
            <a:r>
              <a:rPr lang="ko-KR" altLang="en-US" dirty="0"/>
              <a:t>이런 비교를 위해 각 컴포넌트는 자신이 받을 수 있는 </a:t>
            </a:r>
            <a:r>
              <a:rPr lang="ko-KR" altLang="en-US" dirty="0" err="1"/>
              <a:t>인텐트의</a:t>
            </a:r>
            <a:r>
              <a:rPr lang="ko-KR" altLang="en-US" dirty="0"/>
              <a:t> 종류를 </a:t>
            </a:r>
            <a:r>
              <a:rPr lang="ko-KR" altLang="en-US" dirty="0" err="1"/>
              <a:t>매니페스트에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  <a:r>
              <a:rPr lang="en-US" altLang="ko-KR" dirty="0"/>
              <a:t>(Intent Filter)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 err="1"/>
              <a:t>안드로이드에서</a:t>
            </a:r>
            <a:r>
              <a:rPr lang="ko-KR" altLang="en-US" dirty="0"/>
              <a:t> 발생하는 </a:t>
            </a:r>
            <a:r>
              <a:rPr lang="ko-KR" altLang="en-US" dirty="0" err="1"/>
              <a:t>인텐트중</a:t>
            </a:r>
            <a:r>
              <a:rPr lang="ko-KR" altLang="en-US" dirty="0"/>
              <a:t> 대부분이 암시적 </a:t>
            </a:r>
            <a:r>
              <a:rPr lang="ko-KR" altLang="en-US" dirty="0" err="1"/>
              <a:t>인텐트이고</a:t>
            </a:r>
            <a:r>
              <a:rPr lang="en-US" altLang="ko-KR" dirty="0"/>
              <a:t>, </a:t>
            </a:r>
            <a:r>
              <a:rPr lang="ko-KR" altLang="en-US" dirty="0"/>
              <a:t>이 중에서 자신에게 필요한 </a:t>
            </a:r>
            <a:r>
              <a:rPr lang="ko-KR" altLang="en-US" dirty="0" err="1"/>
              <a:t>인텐트만</a:t>
            </a:r>
            <a:r>
              <a:rPr lang="ko-KR" altLang="en-US" dirty="0"/>
              <a:t> 받기 위해 </a:t>
            </a:r>
            <a:r>
              <a:rPr lang="ko-KR" altLang="en-US" dirty="0" err="1"/>
              <a:t>인텐트</a:t>
            </a:r>
            <a:r>
              <a:rPr lang="ko-KR" altLang="en-US" dirty="0"/>
              <a:t> 필터를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/>
              <a:t>암시적 </a:t>
            </a:r>
            <a:r>
              <a:rPr lang="ko-KR" altLang="en-US" dirty="0" err="1"/>
              <a:t>인텐트</a:t>
            </a:r>
            <a:r>
              <a:rPr lang="ko-KR" altLang="en-US" dirty="0"/>
              <a:t> 사용 이유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명시적 </a:t>
            </a:r>
            <a:r>
              <a:rPr lang="ko-KR" altLang="en-US" dirty="0" err="1"/>
              <a:t>인텐트는</a:t>
            </a:r>
            <a:r>
              <a:rPr lang="ko-KR" altLang="en-US" dirty="0"/>
              <a:t> 같은 어플리케이션 내의 컴포넌트 사이에서만 사용이 가능하기 때문에 다른 어플리케이션 내의 컴포넌트를 사용하려면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사용해야 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홈화면</a:t>
            </a:r>
            <a:r>
              <a:rPr lang="en-US" altLang="ko-KR" dirty="0"/>
              <a:t>,</a:t>
            </a:r>
            <a:r>
              <a:rPr lang="ko-KR" altLang="en-US" dirty="0" err="1"/>
              <a:t>다이얼러</a:t>
            </a:r>
            <a:r>
              <a:rPr lang="ko-KR" altLang="en-US" dirty="0"/>
              <a:t> 등의 호출 모두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통해 이루어지기 때문에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지원해야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 err="1"/>
              <a:t>인텐트</a:t>
            </a:r>
            <a:r>
              <a:rPr lang="ko-KR" altLang="en-US" dirty="0"/>
              <a:t> 필터 구성 요소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필터는 </a:t>
            </a:r>
            <a:r>
              <a:rPr lang="ko-KR" altLang="en-US" dirty="0" err="1"/>
              <a:t>인텐트</a:t>
            </a:r>
            <a:r>
              <a:rPr lang="ko-KR" altLang="en-US" dirty="0"/>
              <a:t> 내 정보들을 바탕으로 원하는 </a:t>
            </a:r>
            <a:r>
              <a:rPr lang="ko-KR" altLang="en-US" dirty="0" err="1"/>
              <a:t>인텐트를</a:t>
            </a:r>
            <a:r>
              <a:rPr lang="ko-KR" altLang="en-US" dirty="0"/>
              <a:t> </a:t>
            </a:r>
            <a:r>
              <a:rPr lang="ko-KR" altLang="en-US" dirty="0" err="1"/>
              <a:t>선별하낟</a:t>
            </a:r>
            <a:r>
              <a:rPr lang="en-US" altLang="ko-KR" dirty="0"/>
              <a:t>. </a:t>
            </a:r>
            <a:r>
              <a:rPr lang="ko-KR" altLang="en-US" dirty="0" err="1"/>
              <a:t>인텐트</a:t>
            </a:r>
            <a:r>
              <a:rPr lang="ko-KR" altLang="en-US" dirty="0"/>
              <a:t> 필터에는 자신이 받을 수 있는 </a:t>
            </a:r>
            <a:r>
              <a:rPr lang="ko-KR" altLang="en-US" dirty="0" err="1"/>
              <a:t>인텐트의</a:t>
            </a:r>
            <a:r>
              <a:rPr lang="ko-KR" altLang="en-US" dirty="0"/>
              <a:t> 특성이 정의되어 있다</a:t>
            </a:r>
            <a:r>
              <a:rPr lang="en-US" altLang="ko-KR" dirty="0"/>
              <a:t>. </a:t>
            </a:r>
            <a:r>
              <a:rPr lang="ko-KR" altLang="en-US" dirty="0"/>
              <a:t>어떤 컴포넌트가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받으려면 </a:t>
            </a:r>
            <a:r>
              <a:rPr lang="ko-KR" altLang="en-US" dirty="0" err="1"/>
              <a:t>매니페스트에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필터를 </a:t>
            </a:r>
            <a:r>
              <a:rPr lang="ko-KR" altLang="en-US" dirty="0" err="1"/>
              <a:t>써야한다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r>
              <a:rPr lang="en-US" altLang="ko-KR" dirty="0"/>
              <a:t>&lt;activity </a:t>
            </a:r>
            <a:r>
              <a:rPr lang="en-US" altLang="ko-KR" dirty="0" err="1"/>
              <a:t>android:name</a:t>
            </a:r>
            <a:r>
              <a:rPr lang="en-US" altLang="ko-KR" dirty="0"/>
              <a:t>=".Tester"</a:t>
            </a:r>
            <a:br>
              <a:rPr lang="en-US" altLang="ko-KR" dirty="0"/>
            </a:br>
            <a:r>
              <a:rPr lang="en-US" altLang="ko-KR" dirty="0"/>
              <a:t>            </a:t>
            </a:r>
            <a:r>
              <a:rPr lang="en-US" altLang="ko-KR" dirty="0" err="1"/>
              <a:t>android:label</a:t>
            </a:r>
            <a:r>
              <a:rPr lang="en-US" altLang="ko-KR" dirty="0"/>
              <a:t>="@string/</a:t>
            </a:r>
            <a:r>
              <a:rPr lang="en-US" altLang="ko-KR" dirty="0" err="1"/>
              <a:t>aaa</a:t>
            </a:r>
            <a:r>
              <a:rPr lang="en-US" altLang="ko-KR" dirty="0"/>
              <a:t>"&gt;</a:t>
            </a:r>
            <a:br>
              <a:rPr lang="en-US" altLang="ko-KR" dirty="0"/>
            </a:br>
            <a:r>
              <a:rPr lang="en-US" altLang="ko-KR" dirty="0"/>
              <a:t>      &lt;intent-filter&gt;</a:t>
            </a:r>
            <a:br>
              <a:rPr lang="en-US" altLang="ko-KR" dirty="0"/>
            </a:br>
            <a:r>
              <a:rPr lang="en-US" altLang="ko-KR" dirty="0"/>
              <a:t>           &lt;action </a:t>
            </a:r>
            <a:r>
              <a:rPr lang="en-US" altLang="ko-KR" dirty="0" err="1"/>
              <a:t>anroid:name</a:t>
            </a:r>
            <a:r>
              <a:rPr lang="en-US" altLang="ko-KR" dirty="0"/>
              <a:t>="</a:t>
            </a:r>
            <a:r>
              <a:rPr lang="en-US" altLang="ko-KR" dirty="0" err="1"/>
              <a:t>android.intent.action.MAIN</a:t>
            </a:r>
            <a:r>
              <a:rPr lang="en-US" altLang="ko-KR" dirty="0"/>
              <a:t>" /&gt;</a:t>
            </a:r>
            <a:br>
              <a:rPr lang="en-US" altLang="ko-KR" dirty="0"/>
            </a:br>
            <a:r>
              <a:rPr lang="en-US" altLang="ko-KR" dirty="0"/>
              <a:t>           &lt;category </a:t>
            </a:r>
            <a:r>
              <a:rPr lang="en-US" altLang="ko-KR" dirty="0" err="1"/>
              <a:t>android:name</a:t>
            </a:r>
            <a:r>
              <a:rPr lang="en-US" altLang="ko-KR" dirty="0"/>
              <a:t>:"</a:t>
            </a:r>
            <a:r>
              <a:rPr lang="en-US" altLang="ko-KR" dirty="0" err="1"/>
              <a:t>android.intent.category.LAUNCHER</a:t>
            </a:r>
            <a:r>
              <a:rPr lang="en-US" altLang="ko-KR" dirty="0"/>
              <a:t>" /&gt;</a:t>
            </a:r>
            <a:br>
              <a:rPr lang="en-US" altLang="ko-KR" dirty="0"/>
            </a:br>
            <a:r>
              <a:rPr lang="en-US" altLang="ko-KR" dirty="0"/>
              <a:t>      &lt;/intent-filter&gt;</a:t>
            </a:r>
            <a:br>
              <a:rPr lang="en-US" altLang="ko-KR" dirty="0"/>
            </a:br>
            <a:r>
              <a:rPr lang="en-US" altLang="ko-KR" dirty="0"/>
              <a:t>&lt;/activity&gt;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액션</a:t>
            </a:r>
            <a:r>
              <a:rPr lang="en-US" altLang="ko-KR" dirty="0"/>
              <a:t>(action)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내의 액션을 검사하여 </a:t>
            </a:r>
            <a:r>
              <a:rPr lang="ko-KR" altLang="en-US" dirty="0" err="1"/>
              <a:t>인텐트</a:t>
            </a:r>
            <a:r>
              <a:rPr lang="ko-KR" altLang="en-US" dirty="0"/>
              <a:t> 필터에 </a:t>
            </a:r>
            <a:r>
              <a:rPr lang="ko-KR" altLang="en-US" dirty="0" err="1"/>
              <a:t>정의도니</a:t>
            </a:r>
            <a:r>
              <a:rPr lang="ko-KR" altLang="en-US" dirty="0"/>
              <a:t> 액션과 일치하는지 여부를 검사한다</a:t>
            </a:r>
            <a:r>
              <a:rPr lang="en-US" altLang="ko-KR" dirty="0"/>
              <a:t>. </a:t>
            </a:r>
            <a:r>
              <a:rPr lang="ko-KR" altLang="en-US" dirty="0" err="1"/>
              <a:t>인텐트</a:t>
            </a:r>
            <a:r>
              <a:rPr lang="ko-KR" altLang="en-US" dirty="0"/>
              <a:t> 내의 액션이 </a:t>
            </a:r>
            <a:r>
              <a:rPr lang="ko-KR" altLang="en-US" dirty="0" err="1"/>
              <a:t>인텐트</a:t>
            </a:r>
            <a:r>
              <a:rPr lang="ko-KR" altLang="en-US" dirty="0"/>
              <a:t> 필드에 정의된 액션과 일치하면 이 검사를 통과한다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인텐트에</a:t>
            </a:r>
            <a:r>
              <a:rPr lang="ko-KR" altLang="en-US" dirty="0"/>
              <a:t> 액션이 아예 정의되어 있지 않은 경우에도 이 검사를 통과한다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</a:t>
            </a:r>
            <a:r>
              <a:rPr lang="ko-KR" altLang="en-US" dirty="0"/>
              <a:t>카테고리</a:t>
            </a:r>
            <a:r>
              <a:rPr lang="en-US" altLang="ko-KR" dirty="0"/>
              <a:t>(category)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내의 카테고리를 검사하여 </a:t>
            </a:r>
            <a:r>
              <a:rPr lang="ko-KR" altLang="en-US" dirty="0" err="1"/>
              <a:t>인텐트</a:t>
            </a:r>
            <a:r>
              <a:rPr lang="ko-KR" altLang="en-US" dirty="0"/>
              <a:t> 필터에 </a:t>
            </a:r>
            <a:r>
              <a:rPr lang="ko-KR" altLang="en-US" dirty="0" err="1"/>
              <a:t>정의도니</a:t>
            </a:r>
            <a:r>
              <a:rPr lang="ko-KR" altLang="en-US" dirty="0"/>
              <a:t> 카테고리와 일치하는지를 검사한다</a:t>
            </a:r>
            <a:r>
              <a:rPr lang="en-US" altLang="ko-KR" dirty="0"/>
              <a:t>. </a:t>
            </a:r>
            <a:r>
              <a:rPr lang="ko-KR" altLang="en-US" dirty="0"/>
              <a:t>액션 검사는 </a:t>
            </a:r>
            <a:r>
              <a:rPr lang="ko-KR" altLang="en-US" dirty="0" err="1"/>
              <a:t>인텐트에</a:t>
            </a:r>
            <a:r>
              <a:rPr lang="ko-KR" altLang="en-US" dirty="0"/>
              <a:t> 정의되어 있지 않을 때도 검사를 통과할 수 있었지만</a:t>
            </a:r>
            <a:r>
              <a:rPr lang="en-US" altLang="ko-KR" dirty="0"/>
              <a:t>, </a:t>
            </a:r>
            <a:r>
              <a:rPr lang="ko-KR" altLang="en-US" dirty="0"/>
              <a:t>카테고리 검사는 정확히 일치해야 통과할 수 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사용할 때는 따로 카테고리를 추가하지 않아도 </a:t>
            </a:r>
            <a:r>
              <a:rPr lang="ko-KR" altLang="en-US" dirty="0" err="1"/>
              <a:t>안드로이드가</a:t>
            </a:r>
            <a:r>
              <a:rPr lang="ko-KR" altLang="en-US" dirty="0"/>
              <a:t> 시스템이 자동으로 디폴트 카테고리를 추가해준다</a:t>
            </a:r>
            <a:r>
              <a:rPr lang="en-US" altLang="ko-KR" dirty="0"/>
              <a:t>. </a:t>
            </a:r>
            <a:r>
              <a:rPr lang="ko-KR" altLang="en-US" dirty="0"/>
              <a:t>그래서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받으려면 </a:t>
            </a:r>
            <a:r>
              <a:rPr lang="ko-KR" altLang="en-US" dirty="0" err="1"/>
              <a:t>인텐트</a:t>
            </a:r>
            <a:r>
              <a:rPr lang="ko-KR" altLang="en-US" dirty="0"/>
              <a:t> 필터에 디폴트 카테고리가 정의되어 있어야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</a:t>
            </a:r>
            <a:r>
              <a:rPr lang="ko-KR" altLang="en-US" dirty="0"/>
              <a:t>데이터</a:t>
            </a:r>
            <a:r>
              <a:rPr lang="en-US" altLang="ko-KR" dirty="0"/>
              <a:t>(data)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내의 데이터를 검사하여 </a:t>
            </a:r>
            <a:r>
              <a:rPr lang="ko-KR" altLang="en-US" dirty="0" err="1"/>
              <a:t>인텐트</a:t>
            </a:r>
            <a:r>
              <a:rPr lang="ko-KR" altLang="en-US" dirty="0"/>
              <a:t> 필터에 정의된 데이터 유형과 일치하는지 검사한다</a:t>
            </a:r>
            <a:r>
              <a:rPr lang="en-US" altLang="ko-KR" dirty="0"/>
              <a:t>. </a:t>
            </a:r>
            <a:r>
              <a:rPr lang="ko-KR" altLang="en-US" dirty="0"/>
              <a:t>데이터 검사는 </a:t>
            </a:r>
            <a:r>
              <a:rPr lang="en-US" altLang="ko-KR" dirty="0"/>
              <a:t>URI </a:t>
            </a:r>
            <a:r>
              <a:rPr lang="ko-KR" altLang="en-US" dirty="0" err="1"/>
              <a:t>검사과</a:t>
            </a:r>
            <a:r>
              <a:rPr lang="ko-KR" altLang="en-US" dirty="0"/>
              <a:t> 유형</a:t>
            </a:r>
            <a:r>
              <a:rPr lang="en-US" altLang="ko-KR" dirty="0"/>
              <a:t>(MIME Type) </a:t>
            </a:r>
            <a:r>
              <a:rPr lang="ko-KR" altLang="en-US" dirty="0"/>
              <a:t>검사로 나뉜다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75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979488"/>
            <a:ext cx="5327650" cy="399573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786" y="5109976"/>
            <a:ext cx="5673450" cy="43457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015704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979488"/>
            <a:ext cx="5327650" cy="3995737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786" y="5109976"/>
            <a:ext cx="5673450" cy="43457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7082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979488"/>
            <a:ext cx="5327650" cy="3995737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786" y="5109976"/>
            <a:ext cx="5673450" cy="43457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15749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7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7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예를 들어보면</a:t>
            </a:r>
            <a:r>
              <a:rPr lang="en-US" altLang="ko-KR" dirty="0" smtClean="0"/>
              <a:t>. .</a:t>
            </a:r>
          </a:p>
          <a:p>
            <a:r>
              <a:rPr lang="en-US" altLang="ko-KR" dirty="0" smtClean="0"/>
              <a:t>MBC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뉴스의 기상 그래픽 영상 </a:t>
            </a:r>
            <a:endParaRPr lang="en-US" altLang="ko-KR" baseline="0" dirty="0" smtClean="0"/>
          </a:p>
          <a:p>
            <a:r>
              <a:rPr lang="en-US" altLang="ko-KR" baseline="0" dirty="0" smtClean="0"/>
              <a:t>JTBC </a:t>
            </a:r>
            <a:r>
              <a:rPr lang="ko-KR" altLang="en-US" baseline="0" dirty="0" smtClean="0"/>
              <a:t>의 대선 그래픽 영상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이런저런 많은 기술이 들어갔다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기상청과 연동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선관위와 연동도 있고</a:t>
            </a:r>
            <a:r>
              <a:rPr lang="en-US" altLang="ko-KR" baseline="0" dirty="0" smtClean="0"/>
              <a:t>…. </a:t>
            </a:r>
          </a:p>
          <a:p>
            <a:r>
              <a:rPr lang="en-US" altLang="ko-KR" dirty="0" smtClean="0"/>
              <a:t>OPENGL </a:t>
            </a:r>
            <a:r>
              <a:rPr lang="ko-KR" altLang="en-US" dirty="0" smtClean="0"/>
              <a:t>의 경우는 이 프로젝트를 하면서 새롭게 공부했고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만큼만 알고 프로그램을 만들었다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공부할때는</a:t>
            </a:r>
            <a:r>
              <a:rPr lang="ko-KR" altLang="en-US" dirty="0" smtClean="0"/>
              <a:t> 결과 습득도 중요하지만 왜 어떻게 그 결과가 나왔는지에 대한 개발자나 저자의 의도나 생각을 </a:t>
            </a:r>
            <a:r>
              <a:rPr lang="ko-KR" altLang="en-US" dirty="0" err="1" smtClean="0"/>
              <a:t>읽어내는것도</a:t>
            </a:r>
            <a:r>
              <a:rPr lang="ko-KR" altLang="en-US" dirty="0" smtClean="0"/>
              <a:t> 중요합니다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어떤 문제에 대해</a:t>
            </a:r>
            <a:r>
              <a:rPr lang="ko-KR" altLang="en-US" baseline="0" dirty="0" smtClean="0"/>
              <a:t> 스스로 만든 해답을 자신만의 논리로 설명할 수 있어야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프로그래밍은</a:t>
            </a:r>
            <a:r>
              <a:rPr lang="en-US" altLang="ko-KR" baseline="0" dirty="0" smtClean="0"/>
              <a:t>… </a:t>
            </a:r>
          </a:p>
          <a:p>
            <a:r>
              <a:rPr lang="ko-KR" altLang="en-US" baseline="0" dirty="0" err="1" smtClean="0"/>
              <a:t>그만둘때까지</a:t>
            </a:r>
            <a:r>
              <a:rPr lang="ko-KR" altLang="en-US" baseline="0" dirty="0" smtClean="0"/>
              <a:t> 계속 </a:t>
            </a:r>
            <a:r>
              <a:rPr lang="ko-KR" altLang="en-US" baseline="0" dirty="0" err="1" smtClean="0"/>
              <a:t>공부해야하고</a:t>
            </a:r>
            <a:r>
              <a:rPr lang="en-US" altLang="ko-KR" baseline="0" dirty="0" smtClean="0"/>
              <a:t>…  </a:t>
            </a:r>
            <a:r>
              <a:rPr lang="ko-KR" altLang="en-US" baseline="0" dirty="0" smtClean="0"/>
              <a:t>끊임없이 문제에 대한 해답을 만들어 </a:t>
            </a:r>
            <a:r>
              <a:rPr lang="ko-KR" altLang="en-US" baseline="0" dirty="0" err="1" smtClean="0"/>
              <a:t>내야하는</a:t>
            </a:r>
            <a:r>
              <a:rPr lang="ko-KR" altLang="en-US" baseline="0" dirty="0" smtClean="0"/>
              <a:t> 분야입니다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힘들때도</a:t>
            </a:r>
            <a:r>
              <a:rPr lang="ko-KR" altLang="en-US" baseline="0" dirty="0" smtClean="0"/>
              <a:t> 있지만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저는 계속 공부해서 잘 </a:t>
            </a:r>
            <a:r>
              <a:rPr lang="ko-KR" altLang="en-US" baseline="0" dirty="0" err="1" smtClean="0"/>
              <a:t>몰랐던것을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알았을때의</a:t>
            </a:r>
            <a:r>
              <a:rPr lang="ko-KR" altLang="en-US" baseline="0" dirty="0" smtClean="0"/>
              <a:t> 기쁨</a:t>
            </a:r>
            <a:r>
              <a:rPr lang="en-US" altLang="ko-KR" baseline="0" dirty="0" smtClean="0"/>
              <a:t>… </a:t>
            </a:r>
          </a:p>
          <a:p>
            <a:r>
              <a:rPr lang="ko-KR" altLang="en-US" baseline="0" dirty="0" smtClean="0"/>
              <a:t>해답을 만들어서 잘 </a:t>
            </a:r>
            <a:r>
              <a:rPr lang="ko-KR" altLang="en-US" baseline="0" dirty="0" err="1" smtClean="0"/>
              <a:t>동작했을때의</a:t>
            </a:r>
            <a:r>
              <a:rPr lang="ko-KR" altLang="en-US" baseline="0" dirty="0" smtClean="0"/>
              <a:t> 기쁨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컴퓨터 하나로 무언가를 만들어 낸다는 창작의 기쁨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을 느낄 수 있는</a:t>
            </a:r>
            <a:r>
              <a:rPr lang="en-US" altLang="ko-KR" baseline="0" dirty="0" smtClean="0"/>
              <a:t>… </a:t>
            </a:r>
          </a:p>
          <a:p>
            <a:r>
              <a:rPr lang="ko-KR" altLang="en-US" baseline="0" dirty="0" smtClean="0"/>
              <a:t>특이한 분야라고 생각합니다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프로그램밍을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3D, 4D </a:t>
            </a:r>
            <a:r>
              <a:rPr lang="ko-KR" altLang="en-US" baseline="0" dirty="0" smtClean="0"/>
              <a:t>업종이라고 이야기하는 사람들이 있는데</a:t>
            </a:r>
            <a:r>
              <a:rPr lang="en-US" altLang="ko-KR" baseline="0" dirty="0" smtClean="0"/>
              <a:t>… </a:t>
            </a:r>
          </a:p>
          <a:p>
            <a:r>
              <a:rPr lang="ko-KR" altLang="en-US" baseline="0" dirty="0" smtClean="0"/>
              <a:t>국내 </a:t>
            </a:r>
            <a:r>
              <a:rPr lang="en-US" altLang="ko-KR" baseline="0" dirty="0" smtClean="0"/>
              <a:t>SI</a:t>
            </a:r>
            <a:r>
              <a:rPr lang="ko-KR" altLang="en-US" baseline="0" dirty="0" smtClean="0"/>
              <a:t>가 안 좋은 인식을 심어 </a:t>
            </a:r>
            <a:r>
              <a:rPr lang="ko-KR" altLang="en-US" baseline="0" dirty="0" err="1" smtClean="0"/>
              <a:t>놓은거고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저처럼 즐겁게 일하는 사람도 더 많다고 생각합니다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프로그래머의 미래가 나쁘지 않다고 본다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0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VM </a:t>
            </a:r>
            <a:r>
              <a:rPr lang="ko-KR" altLang="en-US" dirty="0" smtClean="0"/>
              <a:t>에서 돌아가는 </a:t>
            </a:r>
            <a:r>
              <a:rPr lang="en-US" altLang="ko-KR" dirty="0" smtClean="0"/>
              <a:t>java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C# </a:t>
            </a:r>
          </a:p>
          <a:p>
            <a:r>
              <a:rPr lang="en-US" altLang="ko-KR" baseline="0" dirty="0" smtClean="0"/>
              <a:t>HTML </a:t>
            </a:r>
            <a:r>
              <a:rPr lang="ko-KR" altLang="en-US" baseline="0" dirty="0" smtClean="0"/>
              <a:t>이나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스크립트 언어를 제외하고는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어떤 언어로 만들던지 결국 기계어로 만들어진다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사실 스크립트 언어들도 결국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이나 해석기는 기계어로 </a:t>
            </a:r>
            <a:r>
              <a:rPr lang="ko-KR" altLang="en-US" dirty="0" err="1" smtClean="0"/>
              <a:t>동작할수밖에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컴퓨터가 </a:t>
            </a:r>
            <a:r>
              <a:rPr lang="ko-KR" altLang="en-US" dirty="0" err="1" smtClean="0"/>
              <a:t>실행할수</a:t>
            </a:r>
            <a:r>
              <a:rPr lang="ko-KR" altLang="en-US" dirty="0" smtClean="0"/>
              <a:t> 있는 코드는 기계어밖에 없기 때문이다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결국 기계어코드는 앞에서 설명한대로 레지스터와 프로세서를 통해서 실행된다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사람들은 더 작성하기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이해하기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유지보수하기 쉽게 만들고자 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 결과 객체지향이 개념이 등장하게 되었다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객체지향 개념이 먼저 나오게 </a:t>
            </a:r>
            <a:r>
              <a:rPr lang="ko-KR" altLang="en-US" dirty="0" err="1" smtClean="0"/>
              <a:t>된것이</a:t>
            </a:r>
            <a:r>
              <a:rPr lang="ko-KR" altLang="en-US" dirty="0" smtClean="0"/>
              <a:t> 아니고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필요가 먼저라고 생각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기존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코드로 </a:t>
            </a:r>
            <a:r>
              <a:rPr lang="ko-KR" altLang="en-US" baseline="0" dirty="0" err="1" smtClean="0"/>
              <a:t>스트럭쳐와</a:t>
            </a:r>
            <a:r>
              <a:rPr lang="ko-KR" altLang="en-US" baseline="0" dirty="0" smtClean="0"/>
              <a:t> 함수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함수포인터로 더 작성하기 쉽고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이해하기 쉽고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유지보수 하기 쉬운 코드를 먼저 작성했다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그것을 문법화시켜서 더욱 편하게 작성할 수 있도록 했고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객체지향 언어가 주류가 </a:t>
            </a:r>
            <a:r>
              <a:rPr lang="ko-KR" altLang="en-US" dirty="0" err="1" smtClean="0"/>
              <a:t>될수</a:t>
            </a:r>
            <a:r>
              <a:rPr lang="ko-KR" altLang="en-US" dirty="0" smtClean="0"/>
              <a:t> 있었다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9875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  <p:sldLayoutId id="2147483677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show/openphone-icons-by-walrick/Graph-ico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.wikipedia.org/wiki/%EC%95%84%EC%9D%B4%EC%8A%A4%ED%81%AC%EB%A6%BC_%EC%83%8C%EB%93%9C%EC%9C%84%EC%B9%98_(%EC%9A%B4%EC%98%81_%EC%B2%B4%EC%A0%9C)" TargetMode="External"/><Relationship Id="rId3" Type="http://schemas.openxmlformats.org/officeDocument/2006/relationships/hyperlink" Target="http://ko.wikipedia.org/wiki/API" TargetMode="External"/><Relationship Id="rId7" Type="http://schemas.openxmlformats.org/officeDocument/2006/relationships/hyperlink" Target="http://ko.wikipedia.org/wiki/%EC%95%88%EB%93%9C%EB%A1%9C%EC%9D%B4%EB%93%9C_%EB%B2%84%EC%A0%84_%EC%97%AD%EC%82%AC#.EC.95.88.EB.93.9C.EB.A1.9C.EC.9D.B4.EB.93.9C_4.0_.EC.95.84.EC.9D.B4.EC.8A.A4.ED.81.AC.EB.A6.BC_.EC.83.8C.EB.93.9C.EC.9C.84.EC.B9.9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ko.wikipedia.org/wiki/%EC%A0%A4%EB%A6%AC%EB%B9%88_(%EC%9A%B4%EC%98%81_%EC%B2%B4%EC%A0%9C)" TargetMode="External"/><Relationship Id="rId5" Type="http://schemas.openxmlformats.org/officeDocument/2006/relationships/hyperlink" Target="http://ko.wikipedia.org/wiki/%ED%82%B7%EC%BA%A3_(%EC%9A%B4%EC%98%81_%EC%B2%B4%EC%A0%9C)" TargetMode="External"/><Relationship Id="rId10" Type="http://schemas.openxmlformats.org/officeDocument/2006/relationships/hyperlink" Target="http://ko.wikipedia.org/wiki/%ED%94%84%EB%A1%9C%EC%9A%94_(%EC%9A%B4%EC%98%81_%EC%B2%B4%EC%A0%9C)" TargetMode="External"/><Relationship Id="rId4" Type="http://schemas.openxmlformats.org/officeDocument/2006/relationships/hyperlink" Target="http://ko.wikipedia.org/wiki/%EB%A1%A4%EB%A6%AC%ED%8C%9D_(%EC%9A%B4%EC%98%81_%EC%B2%B4%EC%A0%9C)" TargetMode="External"/><Relationship Id="rId9" Type="http://schemas.openxmlformats.org/officeDocument/2006/relationships/hyperlink" Target="http://ko.wikipedia.org/wiki/%EC%A7%84%EC%A0%80%EB%B8%8C%EB%A0%88%EB%93%9C_(%EC%9A%B4%EC%98%81_%EC%B2%B4%EC%A0%9C)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프로젝트기반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54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안드로이드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단기강좌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2015.04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객체지향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>
                <a:solidFill>
                  <a:schemeClr val="accent4">
                    <a:lumMod val="50000"/>
                  </a:schemeClr>
                </a:solidFill>
              </a:rPr>
              <a:t>상속성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를 상속받아 사용할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코드재활용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부분만 재정의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확장</a:t>
            </a:r>
            <a:endParaRPr lang="en-US" altLang="ko-KR" dirty="0"/>
          </a:p>
          <a:p>
            <a:pPr lvl="1"/>
            <a:r>
              <a:rPr lang="ko-KR" altLang="en-US" dirty="0" smtClean="0"/>
              <a:t>구현상속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다중상속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구현의 다중상속은 </a:t>
            </a:r>
            <a:r>
              <a:rPr lang="ko-KR" altLang="en-US" dirty="0" err="1" smtClean="0"/>
              <a:t>지양해야함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객체지향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>
                <a:solidFill>
                  <a:schemeClr val="accent4">
                    <a:lumMod val="50000"/>
                  </a:schemeClr>
                </a:solidFill>
              </a:rPr>
              <a:t>다형성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같아보이지만</a:t>
            </a:r>
            <a:r>
              <a:rPr lang="ko-KR" altLang="en-US" dirty="0" smtClean="0"/>
              <a:t> 실제로는 다른 성격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Override  : </a:t>
            </a:r>
          </a:p>
          <a:p>
            <a:pPr lvl="2"/>
            <a:r>
              <a:rPr lang="en-US" altLang="ko-KR" dirty="0" smtClean="0"/>
              <a:t>Virtual : </a:t>
            </a:r>
            <a:r>
              <a:rPr lang="ko-KR" altLang="en-US" dirty="0" smtClean="0"/>
              <a:t>가상함수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순수가상함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상속관계에서 같은 이름의 함수지만 실제 객체의 함수가 호출됨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Overload : </a:t>
            </a:r>
          </a:p>
          <a:p>
            <a:pPr lvl="2"/>
            <a:r>
              <a:rPr lang="ko-KR" altLang="en-US" dirty="0" smtClean="0"/>
              <a:t>같은 이름의 함수지만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따라 맞는 함수가 호출됨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연산자를 함수처럼 재정의 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객체지향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>
                <a:solidFill>
                  <a:schemeClr val="accent4">
                    <a:lumMod val="50000"/>
                  </a:schemeClr>
                </a:solidFill>
              </a:rPr>
              <a:t>다형성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같아보이지만</a:t>
            </a:r>
            <a:r>
              <a:rPr lang="ko-KR" altLang="en-US" dirty="0" smtClean="0"/>
              <a:t> 실제로는 다른 성격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Override  : </a:t>
            </a:r>
          </a:p>
          <a:p>
            <a:pPr lvl="2"/>
            <a:r>
              <a:rPr lang="en-US" altLang="ko-KR" dirty="0" smtClean="0"/>
              <a:t>Virtual : </a:t>
            </a:r>
            <a:r>
              <a:rPr lang="ko-KR" altLang="en-US" dirty="0" smtClean="0"/>
              <a:t>가상함수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순수가상함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상속관계에서 같은 이름의 함수지만 실제 객체의 함수가 호출됨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Overload : </a:t>
            </a:r>
          </a:p>
          <a:p>
            <a:pPr lvl="2"/>
            <a:r>
              <a:rPr lang="ko-KR" altLang="en-US" dirty="0" smtClean="0"/>
              <a:t>같은 이름의 함수지만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따라 맞는 함수가 호출됨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연산자를 함수처럼 재정의 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안드로이드</a:t>
            </a:r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 소개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24794" y="5131611"/>
            <a:ext cx="8546009" cy="159191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4794" y="2004818"/>
            <a:ext cx="2635895" cy="17424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31556" y="2004818"/>
            <a:ext cx="2376061" cy="17424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85919" y="2004818"/>
            <a:ext cx="2433134" cy="17424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2" name="직사각형 27"/>
          <p:cNvSpPr>
            <a:spLocks noChangeArrowheads="1"/>
          </p:cNvSpPr>
          <p:nvPr/>
        </p:nvSpPr>
        <p:spPr bwMode="auto">
          <a:xfrm>
            <a:off x="0" y="1433318"/>
            <a:ext cx="282485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800" b="1" dirty="0" err="1">
                <a:solidFill>
                  <a:srgbClr val="7030A0"/>
                </a:solidFill>
              </a:rPr>
              <a:t>안드로이드에</a:t>
            </a:r>
            <a:r>
              <a:rPr lang="ko-KR" altLang="en-US" sz="1800" b="1" dirty="0">
                <a:solidFill>
                  <a:srgbClr val="7030A0"/>
                </a:solidFill>
              </a:rPr>
              <a:t> 대한 이해</a:t>
            </a:r>
            <a:endParaRPr lang="ko-KR" altLang="en-US" sz="1800" dirty="0"/>
          </a:p>
        </p:txBody>
      </p:sp>
      <p:sp>
        <p:nvSpPr>
          <p:cNvPr id="14" name="직사각형 27"/>
          <p:cNvSpPr>
            <a:spLocks noChangeArrowheads="1"/>
          </p:cNvSpPr>
          <p:nvPr/>
        </p:nvSpPr>
        <p:spPr bwMode="auto">
          <a:xfrm>
            <a:off x="3293004" y="1449193"/>
            <a:ext cx="240834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800" b="1" dirty="0" err="1">
                <a:solidFill>
                  <a:srgbClr val="7030A0"/>
                </a:solidFill>
              </a:rPr>
              <a:t>안드로이드의</a:t>
            </a:r>
            <a:r>
              <a:rPr lang="ko-KR" altLang="en-US" sz="1800" b="1" dirty="0">
                <a:solidFill>
                  <a:srgbClr val="7030A0"/>
                </a:solidFill>
              </a:rPr>
              <a:t> 특징</a:t>
            </a:r>
            <a:endParaRPr lang="ko-KR" altLang="en-US" sz="1800" dirty="0"/>
          </a:p>
        </p:txBody>
      </p:sp>
      <p:sp>
        <p:nvSpPr>
          <p:cNvPr id="15" name="직사각형 27"/>
          <p:cNvSpPr>
            <a:spLocks noChangeArrowheads="1"/>
          </p:cNvSpPr>
          <p:nvPr/>
        </p:nvSpPr>
        <p:spPr bwMode="auto">
          <a:xfrm>
            <a:off x="6479651" y="1449193"/>
            <a:ext cx="243231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800" b="1" dirty="0" err="1">
                <a:solidFill>
                  <a:srgbClr val="7030A0"/>
                </a:solidFill>
              </a:rPr>
              <a:t>안드로이드의</a:t>
            </a:r>
            <a:r>
              <a:rPr lang="ko-KR" altLang="en-US" sz="1800" b="1" dirty="0">
                <a:solidFill>
                  <a:srgbClr val="7030A0"/>
                </a:solidFill>
              </a:rPr>
              <a:t> 흐름</a:t>
            </a:r>
            <a:endParaRPr lang="ko-KR" altLang="en-US" sz="1800" dirty="0"/>
          </a:p>
        </p:txBody>
      </p:sp>
      <p:sp>
        <p:nvSpPr>
          <p:cNvPr id="16" name="오른쪽 화살표 15"/>
          <p:cNvSpPr/>
          <p:nvPr/>
        </p:nvSpPr>
        <p:spPr>
          <a:xfrm>
            <a:off x="6146169" y="2719193"/>
            <a:ext cx="337935" cy="311143"/>
          </a:xfrm>
          <a:prstGeom prst="rightArrow">
            <a:avLst/>
          </a:prstGeom>
          <a:solidFill>
            <a:srgbClr val="7030A0"/>
          </a:solidFill>
          <a:ln w="19050"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7" name="직사각형 27"/>
          <p:cNvSpPr>
            <a:spLocks noChangeArrowheads="1"/>
          </p:cNvSpPr>
          <p:nvPr/>
        </p:nvSpPr>
        <p:spPr bwMode="auto">
          <a:xfrm>
            <a:off x="5376231" y="4649593"/>
            <a:ext cx="411680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7030A0"/>
                </a:solidFill>
              </a:rPr>
              <a:t>안드로이드 버전의 진화 과정</a:t>
            </a:r>
            <a:endParaRPr lang="ko-KR" altLang="en-US" sz="1800"/>
          </a:p>
        </p:txBody>
      </p:sp>
      <p:sp>
        <p:nvSpPr>
          <p:cNvPr id="18" name="오른쪽 화살표 17"/>
          <p:cNvSpPr/>
          <p:nvPr/>
        </p:nvSpPr>
        <p:spPr>
          <a:xfrm rot="16200000" flipH="1">
            <a:off x="7913752" y="4134548"/>
            <a:ext cx="311145" cy="337938"/>
          </a:xfrm>
          <a:prstGeom prst="rightArrow">
            <a:avLst/>
          </a:prstGeom>
          <a:solidFill>
            <a:srgbClr val="7030A0"/>
          </a:solidFill>
          <a:ln w="19050"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102931" y="2719193"/>
            <a:ext cx="337936" cy="311143"/>
          </a:xfrm>
          <a:prstGeom prst="rightArrow">
            <a:avLst/>
          </a:prstGeom>
          <a:solidFill>
            <a:srgbClr val="7030A0"/>
          </a:solidFill>
          <a:ln w="19050"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1" name="타원 4"/>
          <p:cNvSpPr>
            <a:spLocks noChangeArrowheads="1"/>
          </p:cNvSpPr>
          <p:nvPr/>
        </p:nvSpPr>
        <p:spPr bwMode="auto">
          <a:xfrm>
            <a:off x="3634744" y="2076255"/>
            <a:ext cx="967246" cy="526870"/>
          </a:xfrm>
          <a:prstGeom prst="ellipse">
            <a:avLst/>
          </a:prstGeom>
          <a:noFill/>
          <a:ln w="19050" algn="ctr">
            <a:solidFill>
              <a:srgbClr val="7030A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7030A0"/>
                </a:solidFill>
              </a:rPr>
              <a:t>오픈 소스</a:t>
            </a:r>
          </a:p>
        </p:txBody>
      </p:sp>
      <p:sp>
        <p:nvSpPr>
          <p:cNvPr id="22" name="타원 4"/>
          <p:cNvSpPr>
            <a:spLocks noChangeArrowheads="1"/>
          </p:cNvSpPr>
          <p:nvPr/>
        </p:nvSpPr>
        <p:spPr bwMode="auto">
          <a:xfrm>
            <a:off x="4877756" y="2076255"/>
            <a:ext cx="967246" cy="526870"/>
          </a:xfrm>
          <a:prstGeom prst="ellipse">
            <a:avLst/>
          </a:prstGeom>
          <a:noFill/>
          <a:ln w="19050" algn="ctr">
            <a:solidFill>
              <a:srgbClr val="7030A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7030A0"/>
                </a:solidFill>
              </a:rPr>
              <a:t>완벽한</a:t>
            </a:r>
            <a:endParaRPr lang="en-US" altLang="ko-KR" sz="1400" b="1">
              <a:solidFill>
                <a:srgbClr val="7030A0"/>
              </a:solidFill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7030A0"/>
                </a:solidFill>
              </a:rPr>
              <a:t>컴포넌트</a:t>
            </a:r>
          </a:p>
        </p:txBody>
      </p:sp>
      <p:sp>
        <p:nvSpPr>
          <p:cNvPr id="23" name="타원 4"/>
          <p:cNvSpPr>
            <a:spLocks noChangeArrowheads="1"/>
          </p:cNvSpPr>
          <p:nvPr/>
        </p:nvSpPr>
        <p:spPr bwMode="auto">
          <a:xfrm>
            <a:off x="3623631" y="3328793"/>
            <a:ext cx="967246" cy="526869"/>
          </a:xfrm>
          <a:prstGeom prst="ellipse">
            <a:avLst/>
          </a:prstGeom>
          <a:noFill/>
          <a:ln w="19050" algn="ctr">
            <a:solidFill>
              <a:srgbClr val="7030A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7030A0"/>
                </a:solidFill>
              </a:rPr>
              <a:t>무료</a:t>
            </a:r>
          </a:p>
        </p:txBody>
      </p:sp>
      <p:sp>
        <p:nvSpPr>
          <p:cNvPr id="24" name="타원 4"/>
          <p:cNvSpPr>
            <a:spLocks noChangeArrowheads="1"/>
          </p:cNvSpPr>
          <p:nvPr/>
        </p:nvSpPr>
        <p:spPr bwMode="auto">
          <a:xfrm>
            <a:off x="4877756" y="3312918"/>
            <a:ext cx="967246" cy="526869"/>
          </a:xfrm>
          <a:prstGeom prst="ellipse">
            <a:avLst/>
          </a:prstGeom>
          <a:noFill/>
          <a:ln w="19050" algn="ctr">
            <a:solidFill>
              <a:srgbClr val="7030A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7030A0"/>
                </a:solidFill>
              </a:rPr>
              <a:t>자바</a:t>
            </a:r>
          </a:p>
        </p:txBody>
      </p:sp>
      <p:sp>
        <p:nvSpPr>
          <p:cNvPr id="25" name="타원 4"/>
          <p:cNvSpPr>
            <a:spLocks noChangeArrowheads="1"/>
          </p:cNvSpPr>
          <p:nvPr/>
        </p:nvSpPr>
        <p:spPr bwMode="auto">
          <a:xfrm>
            <a:off x="4225294" y="2701730"/>
            <a:ext cx="967246" cy="526870"/>
          </a:xfrm>
          <a:prstGeom prst="ellipse">
            <a:avLst/>
          </a:prstGeom>
          <a:noFill/>
          <a:ln w="19050" algn="ctr">
            <a:solidFill>
              <a:srgbClr val="7030A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7030A0"/>
                </a:solidFill>
              </a:rPr>
              <a:t>뛰어난 성능</a:t>
            </a:r>
          </a:p>
        </p:txBody>
      </p:sp>
      <p:pic>
        <p:nvPicPr>
          <p:cNvPr id="26" name="Picture 2" descr="Graph ico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31" y="2790630"/>
            <a:ext cx="811045" cy="8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/>
          <p:cNvCxnSpPr/>
          <p:nvPr/>
        </p:nvCxnSpPr>
        <p:spPr>
          <a:xfrm flipH="1">
            <a:off x="8947095" y="2362005"/>
            <a:ext cx="96262" cy="746744"/>
          </a:xfrm>
          <a:prstGeom prst="straightConnector1">
            <a:avLst/>
          </a:prstGeom>
          <a:ln w="28575">
            <a:solidFill>
              <a:srgbClr val="F20000"/>
            </a:solidFill>
            <a:prstDash val="solid"/>
            <a:headEnd type="triangle" w="lg" len="lg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7406644" y="2074668"/>
            <a:ext cx="1284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7C3B06"/>
                </a:solidFill>
                <a:latin typeface="+mn-ea"/>
                <a:ea typeface="+mn-ea"/>
              </a:rPr>
              <a:t>대규모</a:t>
            </a:r>
            <a:endParaRPr kumimoji="0" lang="en-US" altLang="ko-KR" sz="1200" b="1" dirty="0">
              <a:solidFill>
                <a:srgbClr val="7C3B06"/>
              </a:solidFill>
              <a:latin typeface="+mn-ea"/>
              <a:ea typeface="+mn-ea"/>
            </a:endParaRPr>
          </a:p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7C3B06"/>
                </a:solidFill>
                <a:latin typeface="+mn-ea"/>
                <a:ea typeface="+mn-ea"/>
              </a:rPr>
              <a:t>시장 점유</a:t>
            </a:r>
            <a:endParaRPr kumimoji="0" lang="en-US" altLang="ko-KR" sz="1200" b="1" dirty="0">
              <a:solidFill>
                <a:srgbClr val="7C3B06"/>
              </a:solidFill>
              <a:latin typeface="+mn-ea"/>
              <a:ea typeface="+mn-ea"/>
            </a:endParaRPr>
          </a:p>
        </p:txBody>
      </p:sp>
      <p:pic>
        <p:nvPicPr>
          <p:cNvPr id="29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82" y="2188968"/>
            <a:ext cx="2334006" cy="151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82" y="5157594"/>
            <a:ext cx="7134190" cy="164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5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upload.wikimedia.org/wikipedia/commons/thumb/a/af/Android-System-Architecture.svg/800px-Android-System-Architectur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5970"/>
            <a:ext cx="7620000" cy="61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18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4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4.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안드로이드의 현재와 미래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60400" y="560212"/>
            <a:ext cx="4682067" cy="328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>
                <a:latin typeface="+mn-lt"/>
              </a:rPr>
              <a:t>안드로이드의 현재 </a:t>
            </a:r>
            <a:r>
              <a:rPr lang="en-US" altLang="ko-KR" dirty="0" smtClean="0">
                <a:latin typeface="+mn-lt"/>
              </a:rPr>
              <a:t>(</a:t>
            </a:r>
            <a:r>
              <a:rPr lang="ko-KR" altLang="en-US" dirty="0" smtClean="0">
                <a:latin typeface="+mn-lt"/>
              </a:rPr>
              <a:t>스마트폰 점유율</a:t>
            </a:r>
            <a:r>
              <a:rPr lang="en-US" altLang="ko-KR" dirty="0" smtClean="0">
                <a:latin typeface="+mn-lt"/>
              </a:rPr>
              <a:t>)</a:t>
            </a:r>
            <a:endParaRPr lang="ko-KR" altLang="en-US" dirty="0">
              <a:latin typeface="+mn-lt"/>
            </a:endParaRPr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444501" y="1188156"/>
            <a:ext cx="8191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0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ko-KR" altLang="en-US" sz="1600" b="1">
                <a:latin typeface="+mn-lt"/>
                <a:cs typeface="Tahoma" panose="020B0604030504040204" pitchFamily="34" charset="0"/>
              </a:rPr>
              <a:t> 전세계 스마트폰 시장에서 안드로이드 단말의 점유율 </a:t>
            </a:r>
            <a:r>
              <a:rPr lang="en-US" altLang="ko-KR" sz="1600" b="1">
                <a:latin typeface="+mn-lt"/>
                <a:cs typeface="Tahoma" panose="020B0604030504040204" pitchFamily="34" charset="0"/>
              </a:rPr>
              <a:t>80% </a:t>
            </a:r>
            <a:r>
              <a:rPr lang="ko-KR" altLang="en-US" sz="1600" b="1">
                <a:latin typeface="+mn-lt"/>
                <a:cs typeface="Tahoma" panose="020B0604030504040204" pitchFamily="34" charset="0"/>
              </a:rPr>
              <a:t>이상</a:t>
            </a:r>
            <a:r>
              <a:rPr lang="en-US" altLang="ko-KR" sz="1600" b="1">
                <a:latin typeface="+mn-lt"/>
                <a:cs typeface="Tahoma" panose="020B0604030504040204" pitchFamily="34" charset="0"/>
              </a:rPr>
              <a:t> (2014</a:t>
            </a:r>
            <a:r>
              <a:rPr lang="ko-KR" altLang="en-US" sz="1600" b="1">
                <a:latin typeface="+mn-lt"/>
                <a:cs typeface="Tahoma" panose="020B0604030504040204" pitchFamily="34" charset="0"/>
              </a:rPr>
              <a:t>년 </a:t>
            </a:r>
            <a:r>
              <a:rPr lang="en-US" altLang="ko-KR" sz="1600" b="1">
                <a:latin typeface="+mn-lt"/>
                <a:cs typeface="Tahoma" panose="020B0604030504040204" pitchFamily="34" charset="0"/>
              </a:rPr>
              <a:t>2</a:t>
            </a:r>
            <a:r>
              <a:rPr lang="ko-KR" altLang="en-US" sz="1600" b="1">
                <a:latin typeface="+mn-lt"/>
                <a:cs typeface="Tahoma" panose="020B0604030504040204" pitchFamily="34" charset="0"/>
              </a:rPr>
              <a:t>분기</a:t>
            </a:r>
            <a:r>
              <a:rPr lang="en-US" altLang="ko-KR" sz="1600" b="1">
                <a:latin typeface="+mn-lt"/>
                <a:cs typeface="Tahoma" panose="020B0604030504040204" pitchFamily="34" charset="0"/>
              </a:rPr>
              <a:t>)</a:t>
            </a:r>
          </a:p>
          <a:p>
            <a:pPr eaLnBrk="1" fontAlgn="b" latinLnBrk="0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ko-KR" sz="1600" b="1">
                <a:latin typeface="+mn-lt"/>
                <a:cs typeface="Tahoma" panose="020B0604030504040204" pitchFamily="34" charset="0"/>
              </a:rPr>
              <a:t> </a:t>
            </a:r>
            <a:r>
              <a:rPr lang="ko-KR" altLang="en-US" sz="1600" b="1">
                <a:latin typeface="+mn-lt"/>
                <a:cs typeface="Tahoma" panose="020B0604030504040204" pitchFamily="34" charset="0"/>
              </a:rPr>
              <a:t>안드로이드폰과 아이폰이 스마트폰 시장의 대부분을 점유하고 있음</a:t>
            </a:r>
            <a:endParaRPr lang="en-US" altLang="ko-KR" sz="1600" b="1">
              <a:latin typeface="+mn-lt"/>
              <a:cs typeface="Tahoma" panose="020B0604030504040204" pitchFamily="34" charset="0"/>
            </a:endParaRPr>
          </a:p>
          <a:p>
            <a:pPr eaLnBrk="1" fontAlgn="b" latinLnBrk="0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ko-KR" sz="1600" b="1">
                <a:latin typeface="+mn-lt"/>
                <a:cs typeface="Tahoma" panose="020B0604030504040204" pitchFamily="34" charset="0"/>
              </a:rPr>
              <a:t> </a:t>
            </a:r>
            <a:r>
              <a:rPr lang="ko-KR" altLang="en-US" sz="1600" b="1">
                <a:latin typeface="+mn-lt"/>
                <a:cs typeface="Tahoma" panose="020B0604030504040204" pitchFamily="34" charset="0"/>
              </a:rPr>
              <a:t>국내 시장에서는 안드로이드가 </a:t>
            </a:r>
            <a:r>
              <a:rPr lang="en-US" altLang="ko-KR" sz="1600" b="1">
                <a:latin typeface="+mn-lt"/>
                <a:cs typeface="Tahoma" panose="020B0604030504040204" pitchFamily="34" charset="0"/>
              </a:rPr>
              <a:t>90% </a:t>
            </a:r>
            <a:r>
              <a:rPr lang="ko-KR" altLang="en-US" sz="1600" b="1">
                <a:latin typeface="+mn-lt"/>
                <a:cs typeface="Tahoma" panose="020B0604030504040204" pitchFamily="34" charset="0"/>
              </a:rPr>
              <a:t>이상 점유</a:t>
            </a:r>
            <a:endParaRPr lang="en-US" altLang="ko-KR" sz="1600" b="1">
              <a:latin typeface="+mn-lt"/>
              <a:cs typeface="Tahoma" panose="020B0604030504040204" pitchFamily="34" charset="0"/>
            </a:endParaRP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4897967" y="5778501"/>
            <a:ext cx="3865033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133"/>
              </a:lnSpc>
              <a:spcBef>
                <a:spcPct val="0"/>
              </a:spcBef>
              <a:buNone/>
            </a:pPr>
            <a:r>
              <a:rPr lang="en-US" altLang="ko-KR" sz="889" b="1">
                <a:latin typeface="+mn-lt"/>
                <a:cs typeface="Tahoma" panose="020B0604030504040204" pitchFamily="34" charset="0"/>
              </a:rPr>
              <a:t>* </a:t>
            </a:r>
            <a:r>
              <a:rPr lang="ko-KR" altLang="en-US" sz="889" b="1">
                <a:latin typeface="+mn-lt"/>
                <a:cs typeface="Tahoma" panose="020B0604030504040204" pitchFamily="34" charset="0"/>
              </a:rPr>
              <a:t>전세계 스마트폰 </a:t>
            </a:r>
            <a:r>
              <a:rPr lang="en-US" altLang="ko-KR" sz="889" b="1">
                <a:latin typeface="+mn-lt"/>
                <a:cs typeface="Tahoma" panose="020B0604030504040204" pitchFamily="34" charset="0"/>
              </a:rPr>
              <a:t>OS </a:t>
            </a:r>
            <a:r>
              <a:rPr lang="ko-KR" altLang="en-US" sz="889" b="1">
                <a:latin typeface="+mn-lt"/>
                <a:cs typeface="Tahoma" panose="020B0604030504040204" pitchFamily="34" charset="0"/>
              </a:rPr>
              <a:t>시장 점유율 </a:t>
            </a:r>
            <a:r>
              <a:rPr lang="en-US" altLang="ko-KR" sz="889" b="1">
                <a:latin typeface="+mn-lt"/>
                <a:cs typeface="Tahoma" panose="020B0604030504040204" pitchFamily="34" charset="0"/>
              </a:rPr>
              <a:t>(</a:t>
            </a:r>
            <a:r>
              <a:rPr lang="ko-KR" altLang="en-US" sz="889" b="1">
                <a:latin typeface="+mn-lt"/>
                <a:cs typeface="Tahoma" panose="020B0604030504040204" pitchFamily="34" charset="0"/>
              </a:rPr>
              <a:t>참조</a:t>
            </a:r>
            <a:r>
              <a:rPr lang="en-US" altLang="ko-KR" sz="889" b="1">
                <a:latin typeface="+mn-lt"/>
                <a:cs typeface="Tahoma" panose="020B0604030504040204" pitchFamily="34" charset="0"/>
              </a:rPr>
              <a:t>: SA, 2014</a:t>
            </a:r>
            <a:r>
              <a:rPr lang="ko-KR" altLang="en-US" sz="889" b="1">
                <a:latin typeface="+mn-lt"/>
                <a:cs typeface="Tahoma" panose="020B0604030504040204" pitchFamily="34" charset="0"/>
              </a:rPr>
              <a:t>년 </a:t>
            </a:r>
            <a:r>
              <a:rPr lang="en-US" altLang="ko-KR" sz="889" b="1">
                <a:latin typeface="+mn-lt"/>
                <a:cs typeface="Tahoma" panose="020B0604030504040204" pitchFamily="34" charset="0"/>
              </a:rPr>
              <a:t>2</a:t>
            </a:r>
            <a:r>
              <a:rPr lang="ko-KR" altLang="en-US" sz="889" b="1">
                <a:latin typeface="+mn-lt"/>
                <a:cs typeface="Tahoma" panose="020B0604030504040204" pitchFamily="34" charset="0"/>
              </a:rPr>
              <a:t>분기</a:t>
            </a:r>
            <a:r>
              <a:rPr lang="en-US" altLang="ko-KR" sz="889" b="1">
                <a:latin typeface="+mn-lt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4403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90" y="2496257"/>
            <a:ext cx="6375400" cy="316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33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아이폰</a:t>
            </a:r>
            <a:r>
              <a:rPr lang="ko-KR" altLang="en-US" dirty="0" smtClean="0"/>
              <a:t> 점유율</a:t>
            </a:r>
            <a:endParaRPr lang="ko-KR" altLang="en-US" dirty="0"/>
          </a:p>
        </p:txBody>
      </p:sp>
      <p:pic>
        <p:nvPicPr>
          <p:cNvPr id="7170" name="Picture 2" descr="appannie_appmarket_2014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6" y="2089803"/>
            <a:ext cx="7574864" cy="318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95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3.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안드로이드의 흐름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0400" y="560211"/>
            <a:ext cx="7949028" cy="41045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>
                <a:latin typeface="+mn-lt"/>
              </a:rPr>
              <a:t>안드로이드 버전 별 주요 변화</a:t>
            </a:r>
            <a:endParaRPr lang="ko-KR" altLang="en-US" dirty="0">
              <a:latin typeface="+mn-lt"/>
            </a:endParaRP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444501" y="1295401"/>
            <a:ext cx="8699500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133"/>
              </a:lnSpc>
              <a:spcBef>
                <a:spcPct val="0"/>
              </a:spcBef>
              <a:buFontTx/>
              <a:buChar char="•"/>
            </a:pPr>
            <a:r>
              <a:rPr lang="ko-KR" altLang="en-US" sz="1600" b="1">
                <a:latin typeface="+mn-lt"/>
                <a:cs typeface="Tahoma" panose="020B0604030504040204" pitchFamily="34" charset="0"/>
              </a:rPr>
              <a:t> 스마트폰</a:t>
            </a:r>
            <a:r>
              <a:rPr lang="en-US" altLang="ko-KR" sz="1600" b="1">
                <a:latin typeface="+mn-lt"/>
                <a:cs typeface="Tahoma" panose="020B0604030504040204" pitchFamily="34" charset="0"/>
              </a:rPr>
              <a:t>, </a:t>
            </a:r>
            <a:r>
              <a:rPr lang="ko-KR" altLang="en-US" sz="1600" b="1">
                <a:latin typeface="+mn-lt"/>
                <a:cs typeface="Tahoma" panose="020B0604030504040204" pitchFamily="34" charset="0"/>
              </a:rPr>
              <a:t>태블릿</a:t>
            </a:r>
            <a:r>
              <a:rPr lang="en-US" altLang="ko-KR" sz="1600" b="1">
                <a:latin typeface="+mn-lt"/>
                <a:cs typeface="Tahoma" panose="020B0604030504040204" pitchFamily="34" charset="0"/>
              </a:rPr>
              <a:t>, </a:t>
            </a:r>
            <a:r>
              <a:rPr lang="ko-KR" altLang="en-US" sz="1600" b="1">
                <a:latin typeface="+mn-lt"/>
                <a:cs typeface="Tahoma" panose="020B0604030504040204" pitchFamily="34" charset="0"/>
              </a:rPr>
              <a:t>킷캣 그리고 롤리팝</a:t>
            </a:r>
            <a:r>
              <a:rPr lang="en-US" altLang="ko-KR" sz="1600" b="1">
                <a:latin typeface="+mn-lt"/>
                <a:cs typeface="Tahoma" panose="020B0604030504040204" pitchFamily="34" charset="0"/>
              </a:rPr>
              <a:t> …</a:t>
            </a:r>
          </a:p>
        </p:txBody>
      </p:sp>
      <p:pic>
        <p:nvPicPr>
          <p:cNvPr id="50181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8434"/>
            <a:ext cx="6913034" cy="404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폭발 2 33"/>
          <p:cNvSpPr/>
          <p:nvPr/>
        </p:nvSpPr>
        <p:spPr>
          <a:xfrm rot="764089">
            <a:off x="7179734" y="3819878"/>
            <a:ext cx="698500" cy="508000"/>
          </a:xfrm>
          <a:prstGeom prst="irregularSeal2">
            <a:avLst/>
          </a:prstGeom>
          <a:solidFill>
            <a:srgbClr val="FFC000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1600" dirty="0"/>
          </a:p>
        </p:txBody>
      </p:sp>
      <p:sp>
        <p:nvSpPr>
          <p:cNvPr id="50183" name="TextBox 34"/>
          <p:cNvSpPr txBox="1">
            <a:spLocks noChangeArrowheads="1"/>
          </p:cNvSpPr>
          <p:nvPr/>
        </p:nvSpPr>
        <p:spPr bwMode="auto">
          <a:xfrm>
            <a:off x="7248889" y="3939823"/>
            <a:ext cx="457177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067" b="1">
                <a:solidFill>
                  <a:srgbClr val="FF0000"/>
                </a:solidFill>
                <a:latin typeface="+mn-lt"/>
              </a:rPr>
              <a:t>현재</a:t>
            </a:r>
          </a:p>
        </p:txBody>
      </p:sp>
    </p:spTree>
    <p:extLst>
      <p:ext uri="{BB962C8B-B14F-4D97-AF65-F5344CB8AC3E}">
        <p14:creationId xmlns:p14="http://schemas.microsoft.com/office/powerpoint/2010/main" val="162011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과 </a:t>
            </a:r>
            <a:r>
              <a:rPr lang="en-US" altLang="ko-KR" dirty="0" smtClean="0"/>
              <a:t>API Level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77527" y="1580638"/>
          <a:ext cx="6788945" cy="4565088"/>
        </p:xfrm>
        <a:graphic>
          <a:graphicData uri="http://schemas.openxmlformats.org/drawingml/2006/table">
            <a:tbl>
              <a:tblPr/>
              <a:tblGrid>
                <a:gridCol w="1357789"/>
                <a:gridCol w="1357789"/>
                <a:gridCol w="1357789"/>
                <a:gridCol w="1357789"/>
                <a:gridCol w="1357789"/>
              </a:tblGrid>
              <a:tr h="3017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effectLst/>
                        </a:rPr>
                        <a:t>버전</a:t>
                      </a:r>
                    </a:p>
                  </a:txBody>
                  <a:tcPr marL="75433" marR="165009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effectLst/>
                        </a:rPr>
                        <a:t>코드 네임</a:t>
                      </a:r>
                    </a:p>
                  </a:txBody>
                  <a:tcPr marL="75433" marR="165009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effectLst/>
                        </a:rPr>
                        <a:t>발표일</a:t>
                      </a:r>
                    </a:p>
                  </a:txBody>
                  <a:tcPr marL="75433" marR="165009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u="none" strike="noStrike">
                          <a:solidFill>
                            <a:srgbClr val="0B0080"/>
                          </a:solidFill>
                          <a:effectLst/>
                          <a:hlinkClick r:id="rId3" tooltip="API"/>
                        </a:rPr>
                        <a:t>API</a:t>
                      </a:r>
                      <a:r>
                        <a:rPr lang="en-US" sz="1500">
                          <a:effectLst/>
                        </a:rPr>
                        <a:t> Level</a:t>
                      </a:r>
                    </a:p>
                  </a:txBody>
                  <a:tcPr marL="75433" marR="165009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effectLst/>
                        </a:rPr>
                        <a:t>점유율</a:t>
                      </a:r>
                    </a:p>
                  </a:txBody>
                  <a:tcPr marL="75433" marR="165009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28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u="none" strike="noStrike">
                          <a:solidFill>
                            <a:srgbClr val="0B0080"/>
                          </a:solidFill>
                          <a:effectLst/>
                          <a:hlinkClick r:id="rId4" tooltip="롤리팝 (운영 체제)"/>
                        </a:rPr>
                        <a:t>5.0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u="none" strike="noStrike">
                          <a:solidFill>
                            <a:srgbClr val="0B0080"/>
                          </a:solidFill>
                          <a:effectLst/>
                          <a:hlinkClick r:id="rId4" tooltip="롤리팝 (운영 체제)"/>
                        </a:rPr>
                        <a:t>롤리팝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2014</a:t>
                      </a:r>
                      <a:r>
                        <a:rPr lang="ko-KR" altLang="en-US" sz="1500">
                          <a:effectLst/>
                        </a:rPr>
                        <a:t>년 </a:t>
                      </a:r>
                      <a:r>
                        <a:rPr lang="en-US" altLang="ko-KR" sz="1500">
                          <a:effectLst/>
                        </a:rPr>
                        <a:t>10</a:t>
                      </a:r>
                      <a:r>
                        <a:rPr lang="ko-KR" altLang="en-US" sz="1500">
                          <a:effectLst/>
                        </a:rPr>
                        <a:t>월 </a:t>
                      </a:r>
                      <a:r>
                        <a:rPr lang="en-US" altLang="ko-KR" sz="1500">
                          <a:effectLst/>
                        </a:rPr>
                        <a:t>15</a:t>
                      </a:r>
                      <a:r>
                        <a:rPr lang="ko-KR" altLang="en-US" sz="1500">
                          <a:effectLst/>
                        </a:rPr>
                        <a:t>일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21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1.8%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28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u="none" strike="noStrike">
                          <a:solidFill>
                            <a:srgbClr val="0B0080"/>
                          </a:solidFill>
                          <a:effectLst/>
                          <a:hlinkClick r:id="rId5" tooltip="킷캣 (운영 체제)"/>
                        </a:rPr>
                        <a:t>4.4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u="none" strike="noStrike">
                          <a:solidFill>
                            <a:srgbClr val="0B0080"/>
                          </a:solidFill>
                          <a:effectLst/>
                          <a:hlinkClick r:id="rId5" tooltip="킷캣 (운영 체제)"/>
                        </a:rPr>
                        <a:t>킷캣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2013</a:t>
                      </a:r>
                      <a:r>
                        <a:rPr lang="ko-KR" altLang="en-US" sz="1500">
                          <a:effectLst/>
                        </a:rPr>
                        <a:t>년 </a:t>
                      </a:r>
                      <a:r>
                        <a:rPr lang="en-US" altLang="ko-KR" sz="1500">
                          <a:effectLst/>
                        </a:rPr>
                        <a:t>10</a:t>
                      </a:r>
                      <a:r>
                        <a:rPr lang="ko-KR" altLang="en-US" sz="1500">
                          <a:effectLst/>
                        </a:rPr>
                        <a:t>월 </a:t>
                      </a:r>
                      <a:r>
                        <a:rPr lang="en-US" altLang="ko-KR" sz="1500">
                          <a:effectLst/>
                        </a:rPr>
                        <a:t>31</a:t>
                      </a:r>
                      <a:r>
                        <a:rPr lang="ko-KR" altLang="en-US" sz="1500">
                          <a:effectLst/>
                        </a:rPr>
                        <a:t>일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19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39.7%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28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u="none" strike="noStrike">
                          <a:solidFill>
                            <a:srgbClr val="0B0080"/>
                          </a:solidFill>
                          <a:effectLst/>
                          <a:hlinkClick r:id="rId6" tooltip="젤리빈 (운영 체제)"/>
                        </a:rPr>
                        <a:t>4.3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u="none" strike="noStrike">
                          <a:solidFill>
                            <a:srgbClr val="0B0080"/>
                          </a:solidFill>
                          <a:effectLst/>
                          <a:hlinkClick r:id="rId6" tooltip="젤리빈 (운영 체제)"/>
                        </a:rPr>
                        <a:t>젤리빈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2013</a:t>
                      </a:r>
                      <a:r>
                        <a:rPr lang="ko-KR" altLang="en-US" sz="1500">
                          <a:effectLst/>
                        </a:rPr>
                        <a:t>년 </a:t>
                      </a:r>
                      <a:r>
                        <a:rPr lang="en-US" altLang="ko-KR" sz="1500">
                          <a:effectLst/>
                        </a:rPr>
                        <a:t>7</a:t>
                      </a:r>
                      <a:r>
                        <a:rPr lang="ko-KR" altLang="en-US" sz="1500">
                          <a:effectLst/>
                        </a:rPr>
                        <a:t>월 </a:t>
                      </a:r>
                      <a:r>
                        <a:rPr lang="en-US" altLang="ko-KR" sz="1500">
                          <a:effectLst/>
                        </a:rPr>
                        <a:t>24</a:t>
                      </a:r>
                      <a:r>
                        <a:rPr lang="ko-KR" altLang="en-US" sz="1500">
                          <a:effectLst/>
                        </a:rPr>
                        <a:t>일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18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6.3%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28029">
                <a:tc>
                  <a:txBody>
                    <a:bodyPr/>
                    <a:lstStyle/>
                    <a:p>
                      <a:pPr algn="ctr"/>
                      <a:r>
                        <a:rPr lang="en-US" sz="1500" b="1" u="none" strike="noStrike">
                          <a:solidFill>
                            <a:srgbClr val="0B0080"/>
                          </a:solidFill>
                          <a:effectLst/>
                          <a:hlinkClick r:id="rId6" tooltip="젤리빈 (운영 체제)"/>
                        </a:rPr>
                        <a:t>4.2.x</a:t>
                      </a:r>
                      <a:endParaRPr 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u="none" strike="noStrike">
                          <a:solidFill>
                            <a:srgbClr val="0B0080"/>
                          </a:solidFill>
                          <a:effectLst/>
                          <a:hlinkClick r:id="rId6" tooltip="젤리빈 (운영 체제)"/>
                        </a:rPr>
                        <a:t>젤리빈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2012</a:t>
                      </a:r>
                      <a:r>
                        <a:rPr lang="ko-KR" altLang="en-US" sz="1500">
                          <a:effectLst/>
                        </a:rPr>
                        <a:t>년 </a:t>
                      </a:r>
                      <a:r>
                        <a:rPr lang="en-US" altLang="ko-KR" sz="1500">
                          <a:effectLst/>
                        </a:rPr>
                        <a:t>11</a:t>
                      </a:r>
                      <a:r>
                        <a:rPr lang="ko-KR" altLang="en-US" sz="1500">
                          <a:effectLst/>
                        </a:rPr>
                        <a:t>월 </a:t>
                      </a:r>
                      <a:r>
                        <a:rPr lang="en-US" altLang="ko-KR" sz="1500">
                          <a:effectLst/>
                        </a:rPr>
                        <a:t>13</a:t>
                      </a:r>
                      <a:r>
                        <a:rPr lang="ko-KR" altLang="en-US" sz="1500">
                          <a:effectLst/>
                        </a:rPr>
                        <a:t>일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17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19.8%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28029">
                <a:tc>
                  <a:txBody>
                    <a:bodyPr/>
                    <a:lstStyle/>
                    <a:p>
                      <a:pPr algn="ctr"/>
                      <a:r>
                        <a:rPr lang="en-US" sz="1500" b="1" u="none" strike="noStrike">
                          <a:solidFill>
                            <a:srgbClr val="0B0080"/>
                          </a:solidFill>
                          <a:effectLst/>
                          <a:hlinkClick r:id="rId6" tooltip="젤리빈 (운영 체제)"/>
                        </a:rPr>
                        <a:t>4.1.x</a:t>
                      </a:r>
                      <a:endParaRPr 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u="none" strike="noStrike">
                          <a:solidFill>
                            <a:srgbClr val="0B0080"/>
                          </a:solidFill>
                          <a:effectLst/>
                          <a:hlinkClick r:id="rId6" tooltip="젤리빈 (운영 체제)"/>
                        </a:rPr>
                        <a:t>젤리빈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2012</a:t>
                      </a:r>
                      <a:r>
                        <a:rPr lang="ko-KR" altLang="en-US" sz="1500">
                          <a:effectLst/>
                        </a:rPr>
                        <a:t>년 </a:t>
                      </a:r>
                      <a:r>
                        <a:rPr lang="en-US" altLang="ko-KR" sz="1500">
                          <a:effectLst/>
                        </a:rPr>
                        <a:t>7</a:t>
                      </a:r>
                      <a:r>
                        <a:rPr lang="ko-KR" altLang="en-US" sz="1500">
                          <a:effectLst/>
                        </a:rPr>
                        <a:t>월 </a:t>
                      </a:r>
                      <a:r>
                        <a:rPr lang="en-US" altLang="ko-KR" sz="1500">
                          <a:effectLst/>
                        </a:rPr>
                        <a:t>9</a:t>
                      </a:r>
                      <a:r>
                        <a:rPr lang="ko-KR" altLang="en-US" sz="1500">
                          <a:effectLst/>
                        </a:rPr>
                        <a:t>일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16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18.6%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28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u="none" strike="noStrike">
                          <a:solidFill>
                            <a:srgbClr val="0B0080"/>
                          </a:solidFill>
                          <a:effectLst/>
                          <a:hlinkClick r:id="rId7" tooltip="안드로이드 버전 역사"/>
                        </a:rPr>
                        <a:t>4.0.3 ~ 4.0.4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u="none" strike="noStrike">
                          <a:solidFill>
                            <a:srgbClr val="0B0080"/>
                          </a:solidFill>
                          <a:effectLst/>
                          <a:hlinkClick r:id="rId8" tooltip="아이스크림 샌드위치 (운영 체제)"/>
                        </a:rPr>
                        <a:t>아이스크림 샌드위치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2011</a:t>
                      </a:r>
                      <a:r>
                        <a:rPr lang="ko-KR" altLang="en-US" sz="1500">
                          <a:effectLst/>
                        </a:rPr>
                        <a:t>년 </a:t>
                      </a:r>
                      <a:r>
                        <a:rPr lang="en-US" altLang="ko-KR" sz="1500">
                          <a:effectLst/>
                        </a:rPr>
                        <a:t>12</a:t>
                      </a:r>
                      <a:r>
                        <a:rPr lang="ko-KR" altLang="en-US" sz="1500">
                          <a:effectLst/>
                        </a:rPr>
                        <a:t>월 </a:t>
                      </a:r>
                      <a:r>
                        <a:rPr lang="en-US" altLang="ko-KR" sz="1500">
                          <a:effectLst/>
                        </a:rPr>
                        <a:t>16</a:t>
                      </a:r>
                      <a:r>
                        <a:rPr lang="ko-KR" altLang="en-US" sz="1500">
                          <a:effectLst/>
                        </a:rPr>
                        <a:t>일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15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6.4%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28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u="none" strike="noStrike">
                          <a:solidFill>
                            <a:srgbClr val="0B0080"/>
                          </a:solidFill>
                          <a:effectLst/>
                          <a:hlinkClick r:id="rId9" tooltip="진저브레드 (운영 체제)"/>
                        </a:rPr>
                        <a:t>2.3.3 ~ 2.3.7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u="none" strike="noStrike">
                          <a:solidFill>
                            <a:srgbClr val="0B0080"/>
                          </a:solidFill>
                          <a:effectLst/>
                          <a:hlinkClick r:id="rId9" tooltip="진저브레드 (운영 체제)"/>
                        </a:rPr>
                        <a:t>진저브레드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2011</a:t>
                      </a:r>
                      <a:r>
                        <a:rPr lang="ko-KR" altLang="en-US" sz="1500">
                          <a:effectLst/>
                        </a:rPr>
                        <a:t>년 </a:t>
                      </a:r>
                      <a:r>
                        <a:rPr lang="en-US" altLang="ko-KR" sz="1500">
                          <a:effectLst/>
                        </a:rPr>
                        <a:t>2</a:t>
                      </a:r>
                      <a:r>
                        <a:rPr lang="ko-KR" altLang="en-US" sz="1500">
                          <a:effectLst/>
                        </a:rPr>
                        <a:t>월 </a:t>
                      </a:r>
                      <a:r>
                        <a:rPr lang="en-US" altLang="ko-KR" sz="1500">
                          <a:effectLst/>
                        </a:rPr>
                        <a:t>9</a:t>
                      </a:r>
                      <a:r>
                        <a:rPr lang="ko-KR" altLang="en-US" sz="1500">
                          <a:effectLst/>
                        </a:rPr>
                        <a:t>일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10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7.4%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28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u="none" strike="noStrike">
                          <a:solidFill>
                            <a:srgbClr val="0B0080"/>
                          </a:solidFill>
                          <a:effectLst/>
                          <a:hlinkClick r:id="rId10" tooltip="프로요 (운영 체제)"/>
                        </a:rPr>
                        <a:t>2.2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u="none" strike="noStrike">
                          <a:solidFill>
                            <a:srgbClr val="0B0080"/>
                          </a:solidFill>
                          <a:effectLst/>
                          <a:hlinkClick r:id="rId10" tooltip="프로요 (운영 체제)"/>
                        </a:rPr>
                        <a:t>프로요</a:t>
                      </a:r>
                      <a:endParaRPr lang="ko-KR" altLang="en-US" sz="1500">
                        <a:effectLst/>
                      </a:endParaRP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2010</a:t>
                      </a:r>
                      <a:r>
                        <a:rPr lang="ko-KR" altLang="en-US" sz="1500">
                          <a:effectLst/>
                        </a:rPr>
                        <a:t>년 </a:t>
                      </a:r>
                      <a:r>
                        <a:rPr lang="en-US" altLang="ko-KR" sz="1500">
                          <a:effectLst/>
                        </a:rPr>
                        <a:t>5</a:t>
                      </a:r>
                      <a:r>
                        <a:rPr lang="ko-KR" altLang="en-US" sz="1500">
                          <a:effectLst/>
                        </a:rPr>
                        <a:t>월 </a:t>
                      </a:r>
                      <a:r>
                        <a:rPr lang="en-US" altLang="ko-KR" sz="1500">
                          <a:effectLst/>
                        </a:rPr>
                        <a:t>20</a:t>
                      </a:r>
                      <a:r>
                        <a:rPr lang="ko-KR" altLang="en-US" sz="1500">
                          <a:effectLst/>
                        </a:rPr>
                        <a:t>일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8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>
                          <a:effectLst/>
                        </a:rPr>
                        <a:t>0.4%</a:t>
                      </a:r>
                    </a:p>
                  </a:txBody>
                  <a:tcPr marL="75433" marR="75433" marT="37716" marB="3771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86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안드로이드</a:t>
            </a:r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 개발환경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spc="-250" dirty="0" err="1" smtClean="0">
                <a:solidFill>
                  <a:schemeClr val="accent4">
                    <a:lumMod val="50000"/>
                  </a:schemeClr>
                </a:solidFill>
              </a:rPr>
              <a:t>이클립스</a:t>
            </a:r>
            <a:r>
              <a:rPr lang="ko-KR" altLang="en-US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b="1" spc="-250" dirty="0" smtClean="0">
                <a:solidFill>
                  <a:schemeClr val="accent4">
                    <a:lumMod val="50000"/>
                  </a:schemeClr>
                </a:solidFill>
              </a:rPr>
              <a:t>+ ADT</a:t>
            </a:r>
          </a:p>
          <a:p>
            <a:r>
              <a:rPr lang="ko-KR" altLang="en-US" b="1" spc="-250" dirty="0" err="1" smtClean="0">
                <a:solidFill>
                  <a:schemeClr val="accent4">
                    <a:lumMod val="50000"/>
                  </a:schemeClr>
                </a:solidFill>
              </a:rPr>
              <a:t>안드로이드</a:t>
            </a:r>
            <a:r>
              <a:rPr lang="ko-KR" altLang="en-US" b="1" spc="-250" dirty="0" smtClean="0">
                <a:solidFill>
                  <a:schemeClr val="accent4">
                    <a:lumMod val="50000"/>
                  </a:schemeClr>
                </a:solidFill>
              </a:rPr>
              <a:t> 스튜디오</a:t>
            </a:r>
            <a:endParaRPr lang="en-US" altLang="ko-KR" b="1" spc="-2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ko-KR" altLang="en-US" b="1" spc="-250" dirty="0" smtClean="0">
                <a:solidFill>
                  <a:schemeClr val="accent4">
                    <a:lumMod val="50000"/>
                  </a:schemeClr>
                </a:solidFill>
              </a:rPr>
              <a:t>인텔리</a:t>
            </a:r>
            <a:r>
              <a:rPr lang="en-US" altLang="ko-KR" b="1" spc="-250" dirty="0" smtClean="0">
                <a:solidFill>
                  <a:schemeClr val="accent4">
                    <a:lumMod val="50000"/>
                  </a:schemeClr>
                </a:solidFill>
              </a:rPr>
              <a:t>J </a:t>
            </a:r>
            <a:r>
              <a:rPr lang="ko-KR" altLang="en-US" b="1" spc="-250" dirty="0" smtClean="0">
                <a:solidFill>
                  <a:schemeClr val="accent4">
                    <a:lumMod val="50000"/>
                  </a:schemeClr>
                </a:solidFill>
              </a:rPr>
              <a:t>를 기반으로 한 </a:t>
            </a:r>
            <a:r>
              <a:rPr lang="en-US" altLang="ko-KR" b="1" spc="-250" dirty="0" smtClean="0">
                <a:solidFill>
                  <a:schemeClr val="accent4">
                    <a:lumMod val="50000"/>
                  </a:schemeClr>
                </a:solidFill>
              </a:rPr>
              <a:t>IDE</a:t>
            </a:r>
          </a:p>
          <a:p>
            <a:pPr lvl="1"/>
            <a:r>
              <a:rPr lang="ko-KR" altLang="en-US" b="1" spc="-250" dirty="0" smtClean="0">
                <a:solidFill>
                  <a:schemeClr val="accent4">
                    <a:lumMod val="50000"/>
                  </a:schemeClr>
                </a:solidFill>
              </a:rPr>
              <a:t>공식 개발 툴</a:t>
            </a:r>
            <a:endParaRPr lang="en-US" altLang="ko-KR" b="1" spc="-2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en-US" altLang="ko-KR" b="1" spc="-250" dirty="0" smtClean="0">
                <a:solidFill>
                  <a:schemeClr val="accent4">
                    <a:lumMod val="50000"/>
                  </a:schemeClr>
                </a:solidFill>
              </a:rPr>
              <a:t>ADK </a:t>
            </a:r>
            <a:r>
              <a:rPr lang="ko-KR" altLang="en-US" b="1" spc="-250" dirty="0" smtClean="0">
                <a:solidFill>
                  <a:schemeClr val="accent4">
                    <a:lumMod val="50000"/>
                  </a:schemeClr>
                </a:solidFill>
              </a:rPr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3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프로그래밍을 하기 위해 공부해야 할 것들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en-US" altLang="ko-KR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JAVA  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언어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객체지향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endParaRPr lang="en-US" altLang="ko-KR" sz="105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4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4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소개</a:t>
            </a:r>
          </a:p>
          <a:p>
            <a:pPr marL="400050" lvl="1" indent="180975"/>
            <a:r>
              <a:rPr lang="ko-KR" altLang="en-US" sz="105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개발환경설치</a:t>
            </a:r>
            <a:r>
              <a:rPr lang="en-US" altLang="ko-KR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안드로이드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스튜디오</a:t>
            </a:r>
            <a:r>
              <a:rPr lang="en-US" altLang="ko-KR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 프로젝트 </a:t>
            </a:r>
            <a:endParaRPr lang="en-US" altLang="ko-KR" sz="105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팀 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프로젝트를 위한 가이드 및 </a:t>
            </a:r>
            <a:r>
              <a:rPr lang="en-US" altLang="ko-KR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SVN 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소개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기본위젯과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레이아웃</a:t>
            </a:r>
          </a:p>
          <a:p>
            <a:pPr marL="400050" lvl="1" indent="180975"/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어플리케이션 구성</a:t>
            </a: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ko-KR" altLang="en-US" sz="105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위젯과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이벤트 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활용하기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endParaRPr lang="ko-KR" altLang="en-US" sz="105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smtClean="0"/>
              <a:t>기획서 발표</a:t>
            </a:r>
            <a:endParaRPr lang="en-US" altLang="ko-KR" sz="1050" dirty="0" smtClean="0"/>
          </a:p>
          <a:p>
            <a:pPr marL="400050" lvl="1" indent="180975"/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선택 </a:t>
            </a:r>
            <a:r>
              <a:rPr lang="ko-KR" altLang="en-US" sz="105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위젯의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사용과 </a:t>
            </a:r>
            <a:r>
              <a:rPr lang="ko-KR" altLang="en-US" sz="105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커스텀뷰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만들기</a:t>
            </a:r>
          </a:p>
          <a:p>
            <a:pPr marL="400050" lvl="1" indent="180975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56" y="2149123"/>
            <a:ext cx="8104011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Box 7"/>
          <p:cNvSpPr txBox="1">
            <a:spLocks noChangeArrowheads="1"/>
          </p:cNvSpPr>
          <p:nvPr/>
        </p:nvSpPr>
        <p:spPr bwMode="auto">
          <a:xfrm>
            <a:off x="730956" y="1381478"/>
            <a:ext cx="768350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>
              <a:lnSpc>
                <a:spcPts val="2044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altLang="ko-KR" sz="1511" b="1">
                <a:latin typeface="+mn-lt"/>
                <a:cs typeface="Tahoma" panose="020B0604030504040204" pitchFamily="34" charset="0"/>
              </a:rPr>
              <a:t>• </a:t>
            </a:r>
            <a:r>
              <a:rPr lang="ko-KR" altLang="en-US" sz="1511" b="1">
                <a:latin typeface="+mn-lt"/>
                <a:cs typeface="Tahoma" panose="020B0604030504040204" pitchFamily="34" charset="0"/>
              </a:rPr>
              <a:t>자바 </a:t>
            </a:r>
            <a:r>
              <a:rPr lang="en-US" altLang="ko-KR" sz="1511" b="1">
                <a:latin typeface="+mn-lt"/>
                <a:cs typeface="Tahoma" panose="020B0604030504040204" pitchFamily="34" charset="0"/>
              </a:rPr>
              <a:t>SDK</a:t>
            </a:r>
            <a:r>
              <a:rPr lang="ko-KR" altLang="en-US" sz="1511" b="1">
                <a:latin typeface="+mn-lt"/>
                <a:cs typeface="Tahoma" panose="020B0604030504040204" pitchFamily="34" charset="0"/>
              </a:rPr>
              <a:t>의 많은 부분이 그대로 지원되므로 기존 개발자들과 친숙함</a:t>
            </a:r>
            <a:endParaRPr lang="en-US" altLang="ko-KR" sz="1511" b="1">
              <a:latin typeface="+mn-lt"/>
              <a:cs typeface="Tahoma" panose="020B0604030504040204" pitchFamily="34" charset="0"/>
            </a:endParaRPr>
          </a:p>
          <a:p>
            <a:pPr fontAlgn="b">
              <a:lnSpc>
                <a:spcPts val="2044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altLang="ko-KR" sz="1511" b="1">
                <a:latin typeface="+mn-lt"/>
                <a:cs typeface="Tahoma" panose="020B0604030504040204" pitchFamily="34" charset="0"/>
              </a:rPr>
              <a:t>• </a:t>
            </a:r>
            <a:r>
              <a:rPr lang="ko-KR" altLang="en-US" sz="1511" b="1">
                <a:latin typeface="+mn-lt"/>
                <a:cs typeface="Tahoma" panose="020B0604030504040204" pitchFamily="34" charset="0"/>
              </a:rPr>
              <a:t>안드로이드만의 라이브러리들이 기본 프레임워크와 휴대단말용 기능들을 제공함</a:t>
            </a:r>
            <a:endParaRPr lang="en-US" altLang="ko-KR" sz="1511" b="1">
              <a:latin typeface="+mn-lt"/>
              <a:cs typeface="Tahoma" panose="020B0604030504040204" pitchFamily="34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36600" y="560212"/>
            <a:ext cx="8060267" cy="328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API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의 대표 패키지들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6085" name="TextBox 1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3.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애플리케이션 프레임워크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55505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56" y="2149123"/>
            <a:ext cx="8104011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Box 7"/>
          <p:cNvSpPr txBox="1">
            <a:spLocks noChangeArrowheads="1"/>
          </p:cNvSpPr>
          <p:nvPr/>
        </p:nvSpPr>
        <p:spPr bwMode="auto">
          <a:xfrm>
            <a:off x="730956" y="1381478"/>
            <a:ext cx="768350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>
              <a:lnSpc>
                <a:spcPts val="2044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altLang="ko-KR" sz="1511" b="1">
                <a:latin typeface="+mn-lt"/>
                <a:cs typeface="Tahoma" panose="020B0604030504040204" pitchFamily="34" charset="0"/>
              </a:rPr>
              <a:t>• </a:t>
            </a:r>
            <a:r>
              <a:rPr lang="ko-KR" altLang="en-US" sz="1511" b="1">
                <a:latin typeface="+mn-lt"/>
                <a:cs typeface="Tahoma" panose="020B0604030504040204" pitchFamily="34" charset="0"/>
              </a:rPr>
              <a:t>자바 </a:t>
            </a:r>
            <a:r>
              <a:rPr lang="en-US" altLang="ko-KR" sz="1511" b="1">
                <a:latin typeface="+mn-lt"/>
                <a:cs typeface="Tahoma" panose="020B0604030504040204" pitchFamily="34" charset="0"/>
              </a:rPr>
              <a:t>SDK</a:t>
            </a:r>
            <a:r>
              <a:rPr lang="ko-KR" altLang="en-US" sz="1511" b="1">
                <a:latin typeface="+mn-lt"/>
                <a:cs typeface="Tahoma" panose="020B0604030504040204" pitchFamily="34" charset="0"/>
              </a:rPr>
              <a:t>의 많은 부분이 그대로 지원되므로 기존 개발자들과 친숙함</a:t>
            </a:r>
            <a:endParaRPr lang="en-US" altLang="ko-KR" sz="1511" b="1">
              <a:latin typeface="+mn-lt"/>
              <a:cs typeface="Tahoma" panose="020B0604030504040204" pitchFamily="34" charset="0"/>
            </a:endParaRPr>
          </a:p>
          <a:p>
            <a:pPr fontAlgn="b">
              <a:lnSpc>
                <a:spcPts val="2044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altLang="ko-KR" sz="1511" b="1">
                <a:latin typeface="+mn-lt"/>
                <a:cs typeface="Tahoma" panose="020B0604030504040204" pitchFamily="34" charset="0"/>
              </a:rPr>
              <a:t>• </a:t>
            </a:r>
            <a:r>
              <a:rPr lang="ko-KR" altLang="en-US" sz="1511" b="1">
                <a:latin typeface="+mn-lt"/>
                <a:cs typeface="Tahoma" panose="020B0604030504040204" pitchFamily="34" charset="0"/>
              </a:rPr>
              <a:t>안드로이드만의 라이브러리들이 기본 프레임워크와 휴대단말용 기능들을 제공함</a:t>
            </a:r>
            <a:endParaRPr lang="en-US" altLang="ko-KR" sz="1511" b="1">
              <a:latin typeface="+mn-lt"/>
              <a:cs typeface="Tahoma" panose="020B0604030504040204" pitchFamily="34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36600" y="560212"/>
            <a:ext cx="8060267" cy="328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API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의 대표 패키지들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6085" name="TextBox 1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3.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애플리케이션 프레임워크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350339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707" y="1183341"/>
            <a:ext cx="8754034" cy="5540187"/>
          </a:xfrm>
        </p:spPr>
        <p:txBody>
          <a:bodyPr>
            <a:normAutofit lnSpcReduction="10000"/>
          </a:bodyPr>
          <a:lstStyle/>
          <a:p>
            <a:r>
              <a:rPr lang="ko-KR" altLang="ko-KR" sz="2400" b="1" kern="100" dirty="0" err="1" smtClean="0">
                <a:solidFill>
                  <a:srgbClr val="000000"/>
                </a:solidFill>
                <a:latin typeface="맑은 고딕"/>
                <a:cs typeface="Times New Roman"/>
              </a:rPr>
              <a:t>매니페스트</a:t>
            </a:r>
            <a:endParaRPr lang="en-US" altLang="ko-KR" sz="2400" b="1" kern="100" dirty="0" smtClean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pPr marL="457200" lvl="1" indent="0">
              <a:buNone/>
            </a:pPr>
            <a:endParaRPr lang="en-US" altLang="ko-KR" sz="2000" b="1" kern="100" dirty="0" smtClean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r>
              <a:rPr lang="ko-KR" altLang="ko-KR" sz="2400" b="1" kern="100" dirty="0" err="1" smtClean="0">
                <a:solidFill>
                  <a:srgbClr val="000000"/>
                </a:solidFill>
                <a:latin typeface="맑은 고딕"/>
                <a:cs typeface="Times New Roman"/>
              </a:rPr>
              <a:t>액티비티</a:t>
            </a:r>
            <a:endParaRPr lang="en-US" altLang="ko-KR" sz="2400" b="1" kern="100" dirty="0" smtClean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pPr marL="457200" lvl="1" indent="0">
              <a:buNone/>
            </a:pPr>
            <a:endParaRPr lang="en-US" altLang="ko-KR" sz="2000" b="1" kern="100" dirty="0" smtClean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r>
              <a:rPr lang="ko-KR" altLang="en-US" sz="2400" b="1" kern="100" dirty="0" smtClean="0">
                <a:solidFill>
                  <a:srgbClr val="000000"/>
                </a:solidFill>
                <a:latin typeface="맑은 고딕"/>
                <a:cs typeface="Times New Roman"/>
              </a:rPr>
              <a:t>리소스</a:t>
            </a:r>
            <a:endParaRPr lang="en-US" altLang="ko-KR" sz="2400" b="1" kern="100" dirty="0" smtClean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endParaRPr lang="en-US" altLang="ko-KR" sz="2400" b="1" kern="100" dirty="0" smtClean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r>
              <a:rPr lang="ko-KR" altLang="en-US" sz="2400" b="1" kern="100" dirty="0" smtClean="0">
                <a:solidFill>
                  <a:srgbClr val="000000"/>
                </a:solidFill>
                <a:latin typeface="맑은 고딕"/>
                <a:cs typeface="Times New Roman"/>
              </a:rPr>
              <a:t>레이아웃</a:t>
            </a:r>
            <a:endParaRPr lang="en-US" altLang="ko-KR" sz="2400" b="1" kern="100" dirty="0" smtClean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endParaRPr lang="en-US" altLang="ko-KR" sz="2400" b="1" kern="100" dirty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r>
              <a:rPr lang="ko-KR" altLang="en-US" sz="2400" b="1" kern="100" dirty="0" err="1" smtClean="0">
                <a:solidFill>
                  <a:srgbClr val="000000"/>
                </a:solidFill>
                <a:latin typeface="맑은 고딕"/>
                <a:cs typeface="Times New Roman"/>
              </a:rPr>
              <a:t>위젯</a:t>
            </a:r>
            <a:endParaRPr lang="en-US" altLang="ko-KR" sz="2400" b="1" kern="100" dirty="0" smtClean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endParaRPr lang="en-US" altLang="ko-KR" sz="2400" b="1" kern="100" dirty="0" smtClean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r>
              <a:rPr lang="ko-KR" altLang="en-US" sz="2400" b="1" kern="100" dirty="0" err="1" smtClean="0">
                <a:solidFill>
                  <a:srgbClr val="000000"/>
                </a:solidFill>
                <a:latin typeface="맑은 고딕"/>
                <a:cs typeface="Times New Roman"/>
              </a:rPr>
              <a:t>액티비티</a:t>
            </a:r>
            <a:r>
              <a:rPr lang="ko-KR" altLang="en-US" sz="2400" b="1" kern="100" dirty="0" smtClean="0">
                <a:solidFill>
                  <a:srgbClr val="000000"/>
                </a:solidFill>
                <a:latin typeface="맑은 고딕"/>
                <a:cs typeface="Times New Roman"/>
              </a:rPr>
              <a:t> 생명 주기 </a:t>
            </a:r>
            <a:r>
              <a:rPr lang="en-US" altLang="ko-KR" sz="2400" b="1" kern="100" dirty="0" smtClean="0">
                <a:solidFill>
                  <a:srgbClr val="000000"/>
                </a:solidFill>
                <a:latin typeface="맑은 고딕"/>
                <a:cs typeface="Times New Roman"/>
              </a:rPr>
              <a:t>(</a:t>
            </a:r>
            <a:r>
              <a:rPr lang="en-US" altLang="ko-KR" sz="2400" dirty="0"/>
              <a:t>Activity </a:t>
            </a:r>
            <a:r>
              <a:rPr lang="en-US" altLang="ko-KR" sz="2400" dirty="0" smtClean="0"/>
              <a:t>Lifecycle)</a:t>
            </a:r>
          </a:p>
          <a:p>
            <a:endParaRPr lang="en-US" altLang="ko-KR" sz="2400" b="1" kern="100" dirty="0" smtClean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r>
              <a:rPr lang="ko-KR" altLang="en-US" sz="2400" b="1" kern="100" dirty="0" err="1" smtClean="0">
                <a:solidFill>
                  <a:srgbClr val="000000"/>
                </a:solidFill>
                <a:latin typeface="맑은 고딕"/>
                <a:cs typeface="Times New Roman"/>
              </a:rPr>
              <a:t>인텐트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347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매니페스트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400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매니페스트</a:t>
            </a:r>
            <a:endParaRPr lang="en-US" altLang="ko-KR" sz="2400" b="1" kern="100" dirty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pPr lvl="1"/>
            <a:r>
              <a:rPr lang="ko-KR" altLang="en-US" sz="2000" dirty="0"/>
              <a:t>어플리케이션에 대한 전반적인 정보를 담고 있는 파일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안드로이드</a:t>
            </a:r>
            <a:r>
              <a:rPr lang="ko-KR" altLang="en-US" sz="2000" dirty="0"/>
              <a:t> 시스템에서 어플리케이션의 정보를 알아내는데 사용</a:t>
            </a:r>
            <a:endParaRPr lang="en-US" altLang="ko-KR" sz="2000" dirty="0"/>
          </a:p>
          <a:p>
            <a:pPr lvl="1"/>
            <a:r>
              <a:rPr lang="ko-KR" altLang="en-US" sz="2000" b="1" dirty="0"/>
              <a:t>어플리케이션의 </a:t>
            </a:r>
            <a:r>
              <a:rPr lang="en-US" altLang="ko-KR" sz="2000" b="1" dirty="0"/>
              <a:t>"</a:t>
            </a:r>
            <a:r>
              <a:rPr lang="ko-KR" altLang="en-US" sz="2000" b="1" dirty="0"/>
              <a:t>프로필</a:t>
            </a:r>
            <a:r>
              <a:rPr lang="en-US" altLang="ko-KR" sz="2000" b="1" dirty="0"/>
              <a:t>"</a:t>
            </a:r>
            <a:r>
              <a:rPr lang="ko-KR" altLang="en-US" sz="2000" dirty="0"/>
              <a:t>과 같은 역할</a:t>
            </a:r>
            <a:endParaRPr lang="en-US" altLang="ko-KR" sz="2000" dirty="0"/>
          </a:p>
          <a:p>
            <a:pPr lvl="1"/>
            <a:r>
              <a:rPr lang="ko-KR" altLang="en-US" sz="2000" dirty="0"/>
              <a:t>어플리케이션 컴포넌트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액티비티</a:t>
            </a:r>
            <a:r>
              <a:rPr lang="en-US" altLang="ko-KR" sz="2000" dirty="0"/>
              <a:t>, </a:t>
            </a:r>
            <a:r>
              <a:rPr lang="ko-KR" altLang="en-US" sz="2000" dirty="0"/>
              <a:t>서비스 등</a:t>
            </a:r>
            <a:r>
              <a:rPr lang="en-US" altLang="ko-KR" sz="2000" dirty="0"/>
              <a:t>..) </a:t>
            </a:r>
            <a:r>
              <a:rPr lang="ko-KR" altLang="en-US" sz="2000" dirty="0"/>
              <a:t>뿐 아니라 어플리케이션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사용하는 라이브러리 등에 대한 모든 정보들이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34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액티비티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400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액티비티</a:t>
            </a:r>
            <a:endParaRPr lang="en-US" altLang="ko-KR" sz="2400" b="1" kern="100" dirty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pPr lvl="1"/>
            <a:r>
              <a:rPr lang="ko-KR" altLang="en-US" sz="2000" dirty="0" err="1"/>
              <a:t>액티비티는</a:t>
            </a:r>
            <a:r>
              <a:rPr lang="ko-KR" altLang="en-US" sz="2000" dirty="0"/>
              <a:t> 어플리케이션의 한 화면을 뜻함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액티비티는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액티비티의</a:t>
            </a:r>
            <a:r>
              <a:rPr lang="ko-KR" altLang="en-US" sz="2000" dirty="0"/>
              <a:t> 화면을 구성하는 레이아웃 파일과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액티비티의</a:t>
            </a:r>
            <a:r>
              <a:rPr lang="ko-KR" altLang="en-US" sz="2000" dirty="0"/>
              <a:t> 동작을 처리하는 것은 소스코드로 이루어 진다</a:t>
            </a:r>
            <a:endParaRPr lang="en-US" altLang="ko-KR" sz="2000" b="1" kern="100" dirty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10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위젯들을</a:t>
            </a:r>
            <a:r>
              <a:rPr lang="ko-KR" altLang="en-US" dirty="0" smtClean="0"/>
              <a:t> </a:t>
            </a:r>
            <a:r>
              <a:rPr lang="ko-KR" altLang="en-US" dirty="0"/>
              <a:t>어떠한 방식으로 화면에 배치해줄지를 결정해주는 하나의 </a:t>
            </a:r>
            <a:r>
              <a:rPr lang="en-US" altLang="ko-KR" b="1" dirty="0"/>
              <a:t>"</a:t>
            </a:r>
            <a:r>
              <a:rPr lang="ko-KR" altLang="en-US" b="1" dirty="0" smtClean="0"/>
              <a:t>컨테이너</a:t>
            </a:r>
            <a:r>
              <a:rPr lang="en-US" altLang="ko-KR" b="1" dirty="0" smtClean="0"/>
              <a:t>“</a:t>
            </a:r>
          </a:p>
          <a:p>
            <a:r>
              <a:rPr lang="en-US" altLang="ko-KR" dirty="0" smtClean="0"/>
              <a:t>Activity </a:t>
            </a:r>
            <a:r>
              <a:rPr lang="ko-KR" altLang="en-US" dirty="0" smtClean="0"/>
              <a:t>화면을 정의하는 </a:t>
            </a:r>
            <a:r>
              <a:rPr lang="en-US" altLang="ko-KR" dirty="0" smtClean="0"/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765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컨트롤</a:t>
            </a:r>
            <a:endParaRPr lang="en-US" altLang="ko-KR" dirty="0" smtClean="0"/>
          </a:p>
          <a:p>
            <a:r>
              <a:rPr lang="ko-KR" altLang="en-US" dirty="0" err="1" smtClean="0"/>
              <a:t>텍트스를</a:t>
            </a:r>
            <a:r>
              <a:rPr lang="ko-KR" altLang="en-US" dirty="0" smtClean="0"/>
              <a:t> </a:t>
            </a:r>
            <a:r>
              <a:rPr lang="ko-KR" altLang="en-US" dirty="0"/>
              <a:t>표시해주는 </a:t>
            </a:r>
            <a:r>
              <a:rPr lang="en-US" altLang="ko-KR" dirty="0" err="1" smtClean="0"/>
              <a:t>TextView</a:t>
            </a:r>
            <a:endParaRPr lang="en-US" altLang="ko-KR" dirty="0" smtClean="0"/>
          </a:p>
          <a:p>
            <a:r>
              <a:rPr lang="ko-KR" altLang="en-US" dirty="0" smtClean="0"/>
              <a:t>그림을 </a:t>
            </a:r>
            <a:r>
              <a:rPr lang="ko-KR" altLang="en-US" dirty="0"/>
              <a:t>표시해주는 </a:t>
            </a:r>
            <a:r>
              <a:rPr lang="en-US" altLang="ko-KR" dirty="0" err="1" smtClean="0"/>
              <a:t>ImageView</a:t>
            </a:r>
            <a:endParaRPr lang="en-US" altLang="ko-KR" dirty="0" smtClean="0"/>
          </a:p>
          <a:p>
            <a:r>
              <a:rPr lang="ko-KR" altLang="en-US" dirty="0" smtClean="0"/>
              <a:t>버튼</a:t>
            </a:r>
            <a:endParaRPr lang="en-US" altLang="ko-KR" dirty="0" smtClean="0"/>
          </a:p>
          <a:p>
            <a:r>
              <a:rPr lang="en-US" altLang="ko-KR" dirty="0" err="1" smtClean="0"/>
              <a:t>EditText</a:t>
            </a:r>
            <a:endParaRPr lang="en-US" altLang="ko-KR" dirty="0" smtClean="0"/>
          </a:p>
          <a:p>
            <a:r>
              <a:rPr lang="en-US" altLang="ko-KR" dirty="0" err="1" smtClean="0"/>
              <a:t>RadioButton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등 </a:t>
            </a:r>
            <a:r>
              <a:rPr lang="ko-KR" altLang="en-US" dirty="0"/>
              <a:t>사용자의 입력을 받거나 화면에 데이터를 표시해주는 것들</a:t>
            </a:r>
          </a:p>
        </p:txBody>
      </p:sp>
    </p:spTree>
    <p:extLst>
      <p:ext uri="{BB962C8B-B14F-4D97-AF65-F5344CB8AC3E}">
        <p14:creationId xmlns:p14="http://schemas.microsoft.com/office/powerpoint/2010/main" val="3913184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액티비티</a:t>
            </a:r>
            <a:r>
              <a:rPr lang="ko-KR" altLang="en-US" b="1" kern="100" dirty="0">
                <a:solidFill>
                  <a:srgbClr val="000000"/>
                </a:solidFill>
                <a:latin typeface="맑은 고딕"/>
                <a:cs typeface="Times New Roman"/>
              </a:rPr>
              <a:t> 생명 주기 </a:t>
            </a:r>
            <a:r>
              <a:rPr lang="en-US" altLang="ko-KR" b="1" kern="100" dirty="0" smtClean="0">
                <a:solidFill>
                  <a:srgbClr val="000000"/>
                </a:solidFill>
                <a:latin typeface="맑은 고딕"/>
                <a:cs typeface="Times New Roman"/>
              </a:rPr>
              <a:t/>
            </a:r>
            <a:br>
              <a:rPr lang="en-US" altLang="ko-KR" b="1" kern="100" dirty="0" smtClean="0">
                <a:solidFill>
                  <a:srgbClr val="000000"/>
                </a:solidFill>
                <a:latin typeface="맑은 고딕"/>
                <a:cs typeface="Times New Roman"/>
              </a:rPr>
            </a:br>
            <a:r>
              <a:rPr lang="en-US" altLang="ko-KR" b="1" kern="100" dirty="0" smtClean="0">
                <a:solidFill>
                  <a:srgbClr val="000000"/>
                </a:solidFill>
                <a:latin typeface="맑은 고딕"/>
                <a:cs typeface="Times New Roman"/>
              </a:rPr>
              <a:t>(</a:t>
            </a:r>
            <a:r>
              <a:rPr lang="en-US" altLang="ko-KR" dirty="0"/>
              <a:t>Activity Lifecycle)</a:t>
            </a:r>
          </a:p>
        </p:txBody>
      </p:sp>
      <p:pic>
        <p:nvPicPr>
          <p:cNvPr id="21506" name="Picture 2" descr="http://cfile1.uf.tistory.com/image/267F5D4C52E5EEC6325F5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09" y="1600200"/>
            <a:ext cx="430418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616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4811" y="112542"/>
            <a:ext cx="8575294" cy="674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ko-KR" altLang="en-US" sz="1600" dirty="0"/>
              <a:t>●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리소스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어플리케이션에 사용하는 소리, 이미지, 레이아웃, 문자열 등이다.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리소스는 소스코드와는 별도로 존재하며 각각을 수정해도 서로에게 영향을 미치지 않는다.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lvl="0" latinLnBrk="0"/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리소스의 종류에 따라 저장 위치가 다르다.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lang="ko-KR" altLang="en-US" sz="1600" dirty="0"/>
              <a:t>●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소스코드에서 리소스 참조하기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프로젝트에 리소스를 추가하면 각 리소스의 id가 자동으로 생성된다.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" R.리소스종류.리소스이름 "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를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 사용하여 참조할 수 있다. 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lvl="0" latinLnBrk="0"/>
            <a:r>
              <a:rPr lang="ko-KR" altLang="en-US" sz="1600" dirty="0"/>
              <a:t>프로젝트 내의 리소스 외에도 시스템마다 통일성을 유지하기 </a:t>
            </a:r>
            <a:r>
              <a:rPr lang="ko-KR" altLang="en-US" sz="1600" dirty="0" smtClean="0"/>
              <a:t>위해</a:t>
            </a:r>
            <a:endParaRPr lang="en-US" altLang="ko-KR" sz="1600" dirty="0" smtClean="0"/>
          </a:p>
          <a:p>
            <a:pPr lvl="0" latinLnBrk="0"/>
            <a:r>
              <a:rPr lang="en-US" altLang="ko-KR" sz="1600" dirty="0" smtClean="0"/>
              <a:t>" </a:t>
            </a:r>
            <a:r>
              <a:rPr lang="en-US" altLang="ko-KR" sz="1600" dirty="0" err="1"/>
              <a:t>android.R</a:t>
            </a:r>
            <a:r>
              <a:rPr lang="en-US" altLang="ko-KR" sz="1600" dirty="0"/>
              <a:t>.</a:t>
            </a:r>
            <a:r>
              <a:rPr lang="ko-KR" altLang="en-US" sz="1600" dirty="0"/>
              <a:t>리소스종류</a:t>
            </a:r>
            <a:r>
              <a:rPr lang="en-US" altLang="ko-KR" sz="1600" dirty="0"/>
              <a:t>.</a:t>
            </a:r>
            <a:r>
              <a:rPr lang="ko-KR" altLang="en-US" sz="1600" dirty="0" err="1"/>
              <a:t>리조스이름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으로 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시스템을 참조할 수 있다</a:t>
            </a:r>
            <a:r>
              <a:rPr lang="en-US" altLang="ko-KR" sz="1600" dirty="0"/>
              <a:t>.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666666"/>
              </a:solidFill>
              <a:latin typeface="+mn-lt"/>
            </a:endParaRPr>
          </a:p>
          <a:p>
            <a:pPr lvl="0" latinLnBrk="0"/>
            <a:r>
              <a:rPr lang="en-US" altLang="ko-KR" sz="1600" dirty="0">
                <a:latin typeface="+mn-lt"/>
              </a:rPr>
              <a:t>ex)</a:t>
            </a:r>
            <a:r>
              <a:rPr lang="ko-KR" altLang="en-US" sz="1600" dirty="0">
                <a:latin typeface="+mn-lt"/>
              </a:rPr>
              <a:t/>
            </a:r>
            <a:br>
              <a:rPr lang="ko-KR" altLang="en-US" sz="1600" dirty="0">
                <a:latin typeface="+mn-lt"/>
              </a:rPr>
            </a:br>
            <a:r>
              <a:rPr lang="en-US" altLang="ko-KR" sz="1600" dirty="0" err="1">
                <a:latin typeface="+mn-lt"/>
              </a:rPr>
              <a:t>R.string.abcd</a:t>
            </a:r>
            <a:r>
              <a:rPr lang="en-US" altLang="ko-KR" sz="1600" dirty="0">
                <a:latin typeface="+mn-lt"/>
              </a:rPr>
              <a:t>          //</a:t>
            </a:r>
            <a:r>
              <a:rPr lang="ko-KR" altLang="en-US" sz="1600" dirty="0">
                <a:latin typeface="+mn-lt"/>
              </a:rPr>
              <a:t>이름이 </a:t>
            </a:r>
            <a:r>
              <a:rPr lang="en-US" altLang="ko-KR" sz="1600" dirty="0" err="1">
                <a:latin typeface="+mn-lt"/>
              </a:rPr>
              <a:t>abcd</a:t>
            </a:r>
            <a:r>
              <a:rPr lang="ko-KR" altLang="en-US" sz="1600" dirty="0">
                <a:latin typeface="+mn-lt"/>
              </a:rPr>
              <a:t>인 문자열</a:t>
            </a:r>
            <a:br>
              <a:rPr lang="ko-KR" altLang="en-US" sz="1600" dirty="0">
                <a:latin typeface="+mn-lt"/>
              </a:rPr>
            </a:br>
            <a:r>
              <a:rPr lang="en-US" altLang="ko-KR" sz="1600" dirty="0" err="1">
                <a:latin typeface="+mn-lt"/>
              </a:rPr>
              <a:t>R.layout.main</a:t>
            </a:r>
            <a:r>
              <a:rPr lang="en-US" altLang="ko-KR" sz="1600" dirty="0">
                <a:latin typeface="+mn-lt"/>
              </a:rPr>
              <a:t>         //</a:t>
            </a:r>
            <a:r>
              <a:rPr lang="ko-KR" altLang="en-US" sz="1600" dirty="0">
                <a:latin typeface="+mn-lt"/>
              </a:rPr>
              <a:t>이름이 </a:t>
            </a:r>
            <a:r>
              <a:rPr lang="en-US" altLang="ko-KR" sz="1600" dirty="0">
                <a:latin typeface="+mn-lt"/>
              </a:rPr>
              <a:t>main</a:t>
            </a:r>
            <a:r>
              <a:rPr lang="ko-KR" altLang="en-US" sz="1600" dirty="0">
                <a:latin typeface="+mn-lt"/>
              </a:rPr>
              <a:t>인 레이아웃</a:t>
            </a:r>
            <a:br>
              <a:rPr lang="ko-KR" altLang="en-US" sz="1600" dirty="0">
                <a:latin typeface="+mn-lt"/>
              </a:rPr>
            </a:br>
            <a:r>
              <a:rPr lang="en-US" altLang="ko-KR" sz="1600" dirty="0" err="1">
                <a:latin typeface="+mn-lt"/>
              </a:rPr>
              <a:t>R.id.text</a:t>
            </a:r>
            <a:r>
              <a:rPr lang="en-US" altLang="ko-KR" sz="1600" dirty="0">
                <a:latin typeface="+mn-lt"/>
              </a:rPr>
              <a:t>                //id</a:t>
            </a:r>
            <a:r>
              <a:rPr lang="ko-KR" altLang="en-US" sz="1600" dirty="0">
                <a:latin typeface="+mn-lt"/>
              </a:rPr>
              <a:t>가 </a:t>
            </a:r>
            <a:r>
              <a:rPr lang="en-US" altLang="ko-KR" sz="1600" dirty="0">
                <a:latin typeface="+mn-lt"/>
              </a:rPr>
              <a:t>text</a:t>
            </a:r>
            <a:r>
              <a:rPr lang="ko-KR" altLang="en-US" sz="1600" dirty="0">
                <a:latin typeface="+mn-lt"/>
              </a:rPr>
              <a:t>인 리소스</a:t>
            </a:r>
            <a:br>
              <a:rPr lang="ko-KR" altLang="en-US" sz="1600" dirty="0">
                <a:latin typeface="+mn-lt"/>
              </a:rPr>
            </a:br>
            <a:r>
              <a:rPr lang="en-US" altLang="ko-KR" sz="1600" dirty="0" err="1">
                <a:latin typeface="+mn-lt"/>
              </a:rPr>
              <a:t>android.R.id.text</a:t>
            </a:r>
            <a:r>
              <a:rPr lang="en-US" altLang="ko-KR" sz="1600" dirty="0">
                <a:latin typeface="+mn-lt"/>
              </a:rPr>
              <a:t>     //id</a:t>
            </a:r>
            <a:r>
              <a:rPr lang="ko-KR" altLang="en-US" sz="1600" dirty="0">
                <a:latin typeface="+mn-lt"/>
              </a:rPr>
              <a:t>가 </a:t>
            </a:r>
            <a:r>
              <a:rPr lang="en-US" altLang="ko-KR" sz="1600" dirty="0">
                <a:latin typeface="+mn-lt"/>
              </a:rPr>
              <a:t>text</a:t>
            </a:r>
            <a:r>
              <a:rPr lang="ko-KR" altLang="en-US" sz="1600" dirty="0">
                <a:latin typeface="+mn-lt"/>
              </a:rPr>
              <a:t>인 </a:t>
            </a:r>
            <a:r>
              <a:rPr lang="ko-KR" altLang="en-US" sz="1600" dirty="0" err="1">
                <a:latin typeface="+mn-lt"/>
              </a:rPr>
              <a:t>안드로이드</a:t>
            </a:r>
            <a:r>
              <a:rPr lang="ko-KR" altLang="en-US" sz="1600" dirty="0">
                <a:latin typeface="+mn-lt"/>
              </a:rPr>
              <a:t> 시스템 </a:t>
            </a:r>
            <a:r>
              <a:rPr lang="ko-KR" altLang="en-US" sz="1600" dirty="0" smtClean="0">
                <a:latin typeface="+mn-lt"/>
              </a:rPr>
              <a:t>리소스</a:t>
            </a:r>
            <a:endParaRPr lang="en-US" altLang="ko-KR" sz="1600" dirty="0" smtClean="0">
              <a:latin typeface="+mn-lt"/>
            </a:endParaRPr>
          </a:p>
          <a:p>
            <a:pPr lvl="0" latinLnBrk="0"/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latinLnBrk="0"/>
            <a:endParaRPr lang="en-US" altLang="ko-KR" sz="1600" dirty="0" smtClean="0">
              <a:latin typeface="+mn-lt"/>
            </a:endParaRPr>
          </a:p>
          <a:p>
            <a:pPr lvl="0" latinLnBrk="0"/>
            <a:r>
              <a:rPr lang="ko-KR" altLang="en-US" sz="1600" dirty="0"/>
              <a:t>●리소스 내에서 리소스 참조하기</a:t>
            </a:r>
            <a:br>
              <a:rPr lang="ko-KR" altLang="en-US" sz="1600" dirty="0"/>
            </a:br>
            <a:r>
              <a:rPr lang="en-US" altLang="ko-KR" sz="1600" dirty="0"/>
              <a:t>- " @</a:t>
            </a:r>
            <a:r>
              <a:rPr lang="ko-KR" altLang="en-US" sz="1600" dirty="0"/>
              <a:t>리소스종류</a:t>
            </a:r>
            <a:r>
              <a:rPr lang="en-US" altLang="ko-KR" sz="1600" dirty="0"/>
              <a:t>/</a:t>
            </a:r>
            <a:r>
              <a:rPr lang="ko-KR" altLang="en-US" sz="1600" dirty="0"/>
              <a:t>리소스이름 </a:t>
            </a:r>
            <a:r>
              <a:rPr lang="en-US" altLang="ko-KR" sz="1600" dirty="0"/>
              <a:t>" </a:t>
            </a:r>
            <a:r>
              <a:rPr lang="ko-KR" altLang="en-US" sz="1600" dirty="0"/>
              <a:t>으로 리소스 내에서 다른 리소스를 참조할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ex)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@string/</a:t>
            </a:r>
            <a:r>
              <a:rPr lang="en-US" altLang="ko-KR" sz="1600" dirty="0" err="1"/>
              <a:t>abcd</a:t>
            </a:r>
            <a:r>
              <a:rPr lang="en-US" altLang="ko-KR" sz="1600" dirty="0"/>
              <a:t>          //</a:t>
            </a:r>
            <a:r>
              <a:rPr lang="ko-KR" altLang="en-US" sz="1600" dirty="0"/>
              <a:t>이름이 </a:t>
            </a:r>
            <a:r>
              <a:rPr lang="en-US" altLang="ko-KR" sz="1600" dirty="0" err="1"/>
              <a:t>abcd</a:t>
            </a:r>
            <a:r>
              <a:rPr lang="ko-KR" altLang="en-US" sz="1600" dirty="0"/>
              <a:t>인 문자열</a:t>
            </a:r>
            <a:br>
              <a:rPr lang="ko-KR" altLang="en-US" sz="1600" dirty="0"/>
            </a:br>
            <a:r>
              <a:rPr lang="en-US" altLang="ko-KR" sz="1600" dirty="0"/>
              <a:t>@layout/main         //</a:t>
            </a:r>
            <a:r>
              <a:rPr lang="ko-KR" altLang="en-US" sz="1600" dirty="0"/>
              <a:t>이름이 </a:t>
            </a:r>
            <a:r>
              <a:rPr lang="en-US" altLang="ko-KR" sz="1600" dirty="0"/>
              <a:t>main</a:t>
            </a:r>
            <a:r>
              <a:rPr lang="ko-KR" altLang="en-US" sz="1600" dirty="0"/>
              <a:t>인 레이아웃</a:t>
            </a:r>
            <a:br>
              <a:rPr lang="ko-KR" altLang="en-US" sz="1600" dirty="0"/>
            </a:br>
            <a:r>
              <a:rPr lang="en-US" altLang="ko-KR" sz="1600" dirty="0"/>
              <a:t>@id/text                //id</a:t>
            </a:r>
            <a:r>
              <a:rPr lang="ko-KR" altLang="en-US" sz="1600" dirty="0"/>
              <a:t>가 </a:t>
            </a:r>
            <a:r>
              <a:rPr lang="en-US" altLang="ko-KR" sz="1600" dirty="0"/>
              <a:t>text</a:t>
            </a:r>
            <a:r>
              <a:rPr lang="ko-KR" altLang="en-US" sz="1600" dirty="0"/>
              <a:t>인 리소스</a:t>
            </a:r>
            <a:br>
              <a:rPr lang="ko-KR" altLang="en-US" sz="1600" dirty="0"/>
            </a:br>
            <a:r>
              <a:rPr lang="en-US" altLang="ko-KR" sz="1600" dirty="0"/>
              <a:t>@android/text         //id</a:t>
            </a:r>
            <a:r>
              <a:rPr lang="ko-KR" altLang="en-US" sz="1600" dirty="0"/>
              <a:t>가 </a:t>
            </a:r>
            <a:r>
              <a:rPr lang="en-US" altLang="ko-KR" sz="1600" dirty="0"/>
              <a:t>text</a:t>
            </a:r>
            <a:r>
              <a:rPr lang="ko-KR" altLang="en-US" sz="1600" dirty="0"/>
              <a:t>인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시스템 리소스</a:t>
            </a:r>
            <a:br>
              <a:rPr lang="ko-KR" altLang="en-US" sz="1600" dirty="0"/>
            </a:b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95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인텐트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●</a:t>
            </a:r>
            <a:r>
              <a:rPr lang="ko-KR" altLang="en-US" sz="2000" dirty="0" err="1"/>
              <a:t>인텐트</a:t>
            </a:r>
            <a:r>
              <a:rPr lang="en-US" altLang="ko-KR" sz="2000" dirty="0"/>
              <a:t>(intent) </a:t>
            </a:r>
            <a:r>
              <a:rPr lang="ko-KR" altLang="en-US" sz="2000" dirty="0"/>
              <a:t>개념</a:t>
            </a:r>
            <a:br>
              <a:rPr lang="ko-KR" altLang="en-US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어플리케이션 구성요소를 호출하거나 메시지를 보낼 때 </a:t>
            </a:r>
            <a:r>
              <a:rPr lang="ko-KR" altLang="en-US" sz="2000" dirty="0" smtClean="0"/>
              <a:t>사용하고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/>
              <a:t>정보의 형태에 따라 명시적 </a:t>
            </a:r>
            <a:r>
              <a:rPr lang="ko-KR" altLang="en-US" sz="2000" dirty="0" err="1"/>
              <a:t>인텐트</a:t>
            </a:r>
            <a:r>
              <a:rPr lang="en-US" altLang="ko-KR" sz="2000" dirty="0"/>
              <a:t>(Explicit Intent)</a:t>
            </a:r>
            <a:r>
              <a:rPr lang="ko-KR" altLang="en-US" sz="2000" dirty="0"/>
              <a:t>와 암시적 </a:t>
            </a:r>
            <a:r>
              <a:rPr lang="ko-KR" altLang="en-US" sz="2000" dirty="0" err="1"/>
              <a:t>인텐트</a:t>
            </a:r>
            <a:r>
              <a:rPr lang="en-US" altLang="ko-KR" sz="2000" dirty="0"/>
              <a:t>(Implicit Intent)</a:t>
            </a:r>
            <a:r>
              <a:rPr lang="ko-KR" altLang="en-US" sz="2000" dirty="0"/>
              <a:t>로 나뉜다</a:t>
            </a:r>
            <a:r>
              <a:rPr lang="en-US" altLang="ko-KR" sz="2000" dirty="0"/>
              <a:t>.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898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err="1"/>
              <a:t>스레드와</a:t>
            </a:r>
            <a:r>
              <a:rPr lang="ko-KR" altLang="en-US" sz="1050" dirty="0"/>
              <a:t> </a:t>
            </a:r>
            <a:r>
              <a:rPr lang="ko-KR" altLang="en-US" sz="1050" dirty="0" err="1" smtClean="0"/>
              <a:t>에니메이션</a:t>
            </a:r>
            <a:endParaRPr lang="en-US" altLang="ko-KR" sz="1050" dirty="0" smtClean="0"/>
          </a:p>
          <a:p>
            <a:pPr marL="400050" lvl="1" indent="180975"/>
            <a:endParaRPr lang="en-US" altLang="ko-KR" sz="1050" dirty="0"/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네트워킹</a:t>
            </a:r>
          </a:p>
          <a:p>
            <a:pPr marL="400050" lvl="1" indent="180975"/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endParaRPr lang="en-US" altLang="ko-KR" sz="105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멀티미디어</a:t>
            </a:r>
          </a:p>
          <a:p>
            <a:pPr marL="400050" lvl="1" indent="180975"/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위치기반 </a:t>
            </a:r>
            <a:r>
              <a:rPr lang="ko-KR" altLang="en-US" sz="105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서비스다양한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위젯과</a:t>
            </a:r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이벤트 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활용하기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endParaRPr lang="en-US" altLang="ko-KR" sz="105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메시징</a:t>
            </a:r>
            <a:endParaRPr lang="ko-KR" altLang="en-US" sz="105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근거리 통신과 </a:t>
            </a:r>
            <a:r>
              <a:rPr lang="ko-KR" altLang="en-US" sz="105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센서</a:t>
            </a:r>
            <a:endParaRPr lang="en-US" altLang="ko-KR" sz="105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endParaRPr lang="en-US" altLang="ko-KR" sz="105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/>
              <a:t>실전 </a:t>
            </a:r>
            <a:r>
              <a:rPr lang="ko-KR" altLang="en-US" sz="1050" dirty="0" err="1"/>
              <a:t>어플</a:t>
            </a:r>
            <a:r>
              <a:rPr lang="ko-KR" altLang="en-US" sz="1050" dirty="0"/>
              <a:t> 분석</a:t>
            </a:r>
          </a:p>
          <a:p>
            <a:pPr marL="400050" lvl="1" indent="180975"/>
            <a:r>
              <a:rPr lang="ko-KR" altLang="en-US" sz="1050" dirty="0" err="1"/>
              <a:t>안드로이드</a:t>
            </a:r>
            <a:r>
              <a:rPr lang="ko-KR" altLang="en-US" sz="1050" dirty="0"/>
              <a:t> 마켓 소개 및 </a:t>
            </a:r>
            <a:r>
              <a:rPr lang="ko-KR" altLang="en-US" sz="1050" dirty="0" smtClean="0"/>
              <a:t>등록</a:t>
            </a:r>
            <a:endParaRPr lang="en-US" altLang="ko-KR" sz="1050" dirty="0" smtClean="0"/>
          </a:p>
          <a:p>
            <a:pPr marL="400050" lvl="1" indent="180975"/>
            <a:endParaRPr lang="ko-KR" altLang="en-US" sz="1050" dirty="0"/>
          </a:p>
          <a:p>
            <a:pPr marL="0" indent="180975"/>
            <a:r>
              <a:rPr lang="en-US" altLang="ko-KR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050" dirty="0"/>
              <a:t>프로젝트 발표</a:t>
            </a:r>
          </a:p>
          <a:p>
            <a:pPr marL="400050" lvl="1" indent="180975"/>
            <a:endParaRPr lang="en-US" altLang="ko-KR" sz="105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buNone/>
            </a:pP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343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32553"/>
              </p:ext>
            </p:extLst>
          </p:nvPr>
        </p:nvGraphicFramePr>
        <p:xfrm>
          <a:off x="423334" y="1471790"/>
          <a:ext cx="8318501" cy="5008101"/>
        </p:xfrm>
        <a:graphic>
          <a:graphicData uri="http://schemas.openxmlformats.org/drawingml/2006/table">
            <a:tbl>
              <a:tblPr/>
              <a:tblGrid>
                <a:gridCol w="2027330"/>
                <a:gridCol w="6291171"/>
              </a:tblGrid>
              <a:tr h="4444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폴 더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설 명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8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/java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 소스 파일이 들어있는 폴더로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[/app/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안에 있음</a:t>
                      </a:r>
                    </a:p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표준 자바와 마찬가지로 패키지명과 동일한 하위 폴더들이 만들어짐</a:t>
                      </a: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815">
                <a:tc>
                  <a:txBody>
                    <a:bodyPr/>
                    <a:lstStyle/>
                    <a:p>
                      <a:pPr algn="just" latinLnBrk="1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/res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리소스 파일이 들어있는 폴더로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[/app/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안에 있음</a:t>
                      </a:r>
                    </a:p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XML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레이아웃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그림 파일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문자열을 정의한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등이 들어있는데 각 파일의 유형에 따른 하위 폴더들이 만들어져 있음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XML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레이아웃 파일은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[res/layout]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그림 파일은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[/res/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이라는 이름이 포함된 폴더 그리고 문자열을 정의한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[/res/values]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밑에 들어 있음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457"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개발환경이 자동으로 만들어 내는 소스 파일이 들어가는 폴더로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[/app/build]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안에 있음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8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/assets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폴더는 처음에는 만들어져 있지 않음</a:t>
                      </a:r>
                    </a:p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폴더에 넣어서 처리하는 파일들을 저장함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동영상 파일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8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AndroidManifest.xml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앱에 대한 정보를 담고 있는 파일로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[/app/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안에 있음</a:t>
                      </a:r>
                    </a:p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매니페스트라고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부르며 애플리케이션 구성요소나 권한 등의 정보를 정의함</a:t>
                      </a: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736601" y="560212"/>
            <a:ext cx="7788834" cy="328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프로젝트의 폴더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5866" name="TextBox 1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2.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안드로이드 프로젝트의 폴더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5579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736599" y="560212"/>
            <a:ext cx="7533341" cy="328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프로젝트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빌드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과정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7893" name="TextBox 1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2.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안드로이드 프로젝트의 폴더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  <p:pic>
        <p:nvPicPr>
          <p:cNvPr id="37894" name="_x173021728" descr="P01-C04-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1662289"/>
            <a:ext cx="3485444" cy="415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173134" y="4392789"/>
            <a:ext cx="2559756" cy="886178"/>
          </a:xfrm>
          <a:prstGeom prst="roundRect">
            <a:avLst>
              <a:gd name="adj" fmla="val 7004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en-US" altLang="ko-KR" sz="978" b="1" dirty="0">
              <a:solidFill>
                <a:schemeClr val="tx1"/>
              </a:solidFill>
            </a:endParaRPr>
          </a:p>
          <a:p>
            <a:pPr algn="ctr" eaLnBrk="1" latinLnBrk="1" hangingPunct="1">
              <a:defRPr/>
            </a:pPr>
            <a:endParaRPr lang="en-US" altLang="ko-KR" sz="978" b="1" dirty="0">
              <a:solidFill>
                <a:schemeClr val="tx1"/>
              </a:solidFill>
            </a:endParaRPr>
          </a:p>
          <a:p>
            <a:pPr algn="ctr" eaLnBrk="1" latinLnBrk="1" hangingPunct="1">
              <a:defRPr/>
            </a:pPr>
            <a:endParaRPr lang="en-US" altLang="ko-KR" sz="978" b="1" dirty="0">
              <a:solidFill>
                <a:schemeClr val="tx1"/>
              </a:solidFill>
            </a:endParaRPr>
          </a:p>
          <a:p>
            <a:pPr algn="ctr" eaLnBrk="1" latinLnBrk="1" hangingPunct="1">
              <a:defRPr/>
            </a:pPr>
            <a:r>
              <a:rPr lang="ko-KR" altLang="en-US" sz="978" b="1" dirty="0">
                <a:solidFill>
                  <a:schemeClr val="tx1"/>
                </a:solidFill>
              </a:rPr>
              <a:t>안드로이드 커널 </a:t>
            </a:r>
            <a:r>
              <a:rPr lang="en-US" altLang="ko-KR" sz="978" b="1" dirty="0">
                <a:solidFill>
                  <a:schemeClr val="tx1"/>
                </a:solidFill>
              </a:rPr>
              <a:t>(LINUX)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404556" y="1971323"/>
            <a:ext cx="2096911" cy="526344"/>
          </a:xfrm>
          <a:prstGeom prst="roundRect">
            <a:avLst>
              <a:gd name="adj" fmla="val 7004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978" b="1" dirty="0">
                <a:solidFill>
                  <a:schemeClr val="tx1"/>
                </a:solidFill>
              </a:rPr>
              <a:t>안드로이드 스튜디오에서 앱 작성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04556" y="2788356"/>
            <a:ext cx="2096911" cy="526345"/>
          </a:xfrm>
          <a:prstGeom prst="roundRect">
            <a:avLst>
              <a:gd name="adj" fmla="val 7004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978" b="1" dirty="0">
                <a:solidFill>
                  <a:schemeClr val="tx1"/>
                </a:solidFill>
              </a:rPr>
              <a:t>자바에서 빌드</a:t>
            </a:r>
            <a:r>
              <a:rPr lang="en-US" altLang="ko-KR" sz="978" b="1" dirty="0">
                <a:solidFill>
                  <a:schemeClr val="tx1"/>
                </a:solidFill>
              </a:rPr>
              <a:t>(</a:t>
            </a:r>
            <a:r>
              <a:rPr lang="ko-KR" altLang="en-US" sz="978" b="1" dirty="0">
                <a:solidFill>
                  <a:schemeClr val="tx1"/>
                </a:solidFill>
              </a:rPr>
              <a:t>컴파일</a:t>
            </a:r>
            <a:r>
              <a:rPr lang="en-US" altLang="ko-KR" sz="978" b="1" dirty="0">
                <a:solidFill>
                  <a:schemeClr val="tx1"/>
                </a:solidFill>
              </a:rPr>
              <a:t>)</a:t>
            </a:r>
            <a:endParaRPr lang="ko-KR" altLang="en-US" sz="978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2"/>
            <a:endCxn id="10" idx="0"/>
          </p:cNvCxnSpPr>
          <p:nvPr/>
        </p:nvCxnSpPr>
        <p:spPr>
          <a:xfrm>
            <a:off x="6453012" y="2497667"/>
            <a:ext cx="0" cy="290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04556" y="3595511"/>
            <a:ext cx="2096911" cy="527756"/>
          </a:xfrm>
          <a:prstGeom prst="roundRect">
            <a:avLst>
              <a:gd name="adj" fmla="val 7004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978" b="1" dirty="0">
                <a:solidFill>
                  <a:schemeClr val="tx1"/>
                </a:solidFill>
              </a:rPr>
              <a:t>바이트코드로 변환 및 패키징</a:t>
            </a:r>
            <a:endParaRPr lang="en-US" altLang="ko-KR" sz="978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0" idx="2"/>
            <a:endCxn id="12" idx="0"/>
          </p:cNvCxnSpPr>
          <p:nvPr/>
        </p:nvCxnSpPr>
        <p:spPr>
          <a:xfrm>
            <a:off x="6453012" y="3314700"/>
            <a:ext cx="0" cy="2808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755923" y="4555066"/>
            <a:ext cx="1394178" cy="255412"/>
          </a:xfrm>
          <a:prstGeom prst="roundRect">
            <a:avLst>
              <a:gd name="adj" fmla="val 7004"/>
            </a:avLst>
          </a:prstGeom>
          <a:solidFill>
            <a:schemeClr val="accent4">
              <a:lumMod val="5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78" b="1" dirty="0">
                <a:solidFill>
                  <a:schemeClr val="bg1"/>
                </a:solidFill>
              </a:rPr>
              <a:t>ART </a:t>
            </a:r>
            <a:r>
              <a:rPr lang="ko-KR" altLang="en-US" sz="978" b="1" dirty="0">
                <a:solidFill>
                  <a:schemeClr val="bg1"/>
                </a:solidFill>
              </a:rPr>
              <a:t>런타임</a:t>
            </a:r>
            <a:endParaRPr lang="en-US" altLang="ko-KR" sz="978" b="1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>
            <a:stCxn id="12" idx="2"/>
            <a:endCxn id="8" idx="0"/>
          </p:cNvCxnSpPr>
          <p:nvPr/>
        </p:nvCxnSpPr>
        <p:spPr>
          <a:xfrm>
            <a:off x="6453012" y="4123267"/>
            <a:ext cx="0" cy="269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1037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프로젝트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빌드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과정 상세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9941" name="TextBox 1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2.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안드로이드 프로젝트의 폴더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  <p:pic>
        <p:nvPicPr>
          <p:cNvPr id="39942" name="_x173022848" descr="P01-C04-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78" y="1316568"/>
            <a:ext cx="7104945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2181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3613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 </a:t>
            </a:r>
            <a:r>
              <a:rPr lang="ko-KR" altLang="en-US" sz="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프로그래밍을 하기 위해 공부해야 할 것들</a:t>
            </a: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 fontScale="90000"/>
          </a:bodyPr>
          <a:lstStyle/>
          <a:p>
            <a:pPr lvl="1" algn="l" rtl="0" latinLnBrk="1">
              <a:spcBef>
                <a:spcPct val="0"/>
              </a:spcBef>
            </a:pPr>
            <a:r>
              <a:rPr lang="ko-KR" altLang="en-US" sz="4000" b="1" spc="-150" dirty="0">
                <a:solidFill>
                  <a:srgbClr val="1D314E"/>
                </a:solidFill>
              </a:rPr>
              <a:t>프로그래밍을 하기 위해 공부해야 할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것들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259795" y="1381126"/>
            <a:ext cx="8470547" cy="5114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 smtClean="0"/>
          </a:p>
          <a:p>
            <a:r>
              <a:rPr lang="ko-KR" altLang="en-US" sz="1200" dirty="0" smtClean="0"/>
              <a:t>컴퓨터 구조</a:t>
            </a:r>
            <a:endParaRPr lang="en-US" altLang="ko-KR" sz="1200" dirty="0" smtClean="0"/>
          </a:p>
          <a:p>
            <a:r>
              <a:rPr lang="ko-KR" altLang="en-US" sz="1200" dirty="0" smtClean="0"/>
              <a:t>언어 </a:t>
            </a:r>
            <a:endParaRPr lang="en-US" altLang="ko-KR" sz="1200" dirty="0" smtClean="0"/>
          </a:p>
          <a:p>
            <a:pPr lvl="1"/>
            <a:r>
              <a:rPr lang="en-US" altLang="ko-KR" sz="800" dirty="0" smtClean="0"/>
              <a:t>C </a:t>
            </a:r>
            <a:r>
              <a:rPr lang="en-US" altLang="ko-KR" sz="800" dirty="0"/>
              <a:t>(</a:t>
            </a:r>
            <a:r>
              <a:rPr lang="ko-KR" altLang="en-US" sz="800" dirty="0"/>
              <a:t>표준함수</a:t>
            </a:r>
            <a:r>
              <a:rPr lang="en-US" altLang="ko-KR" sz="800" dirty="0"/>
              <a:t>), </a:t>
            </a:r>
          </a:p>
          <a:p>
            <a:pPr lvl="1"/>
            <a:r>
              <a:rPr lang="en-US" altLang="ko-KR" sz="800" dirty="0"/>
              <a:t>C++(STL), </a:t>
            </a:r>
          </a:p>
          <a:p>
            <a:pPr lvl="1"/>
            <a:r>
              <a:rPr lang="en-US" altLang="ko-KR" sz="800" dirty="0"/>
              <a:t>java (JDK) </a:t>
            </a:r>
            <a:endParaRPr lang="en-US" altLang="ko-KR" sz="800" dirty="0" smtClean="0"/>
          </a:p>
          <a:p>
            <a:pPr lvl="1"/>
            <a:r>
              <a:rPr lang="en-US" altLang="ko-KR" sz="800" dirty="0" smtClean="0"/>
              <a:t>C#</a:t>
            </a:r>
          </a:p>
          <a:p>
            <a:pPr lvl="1"/>
            <a:r>
              <a:rPr lang="en-US" altLang="ko-KR" sz="800" dirty="0" err="1" smtClean="0"/>
              <a:t>etc</a:t>
            </a:r>
            <a:endParaRPr lang="en-US" altLang="ko-KR" sz="800" dirty="0"/>
          </a:p>
          <a:p>
            <a:r>
              <a:rPr lang="en-US" altLang="ko-KR" sz="1200" dirty="0" smtClean="0"/>
              <a:t>File &amp; File </a:t>
            </a:r>
            <a:r>
              <a:rPr lang="en-US" altLang="ko-KR" sz="1200" dirty="0"/>
              <a:t>system </a:t>
            </a:r>
          </a:p>
          <a:p>
            <a:r>
              <a:rPr lang="ko-KR" altLang="en-US" sz="1200" dirty="0" smtClean="0"/>
              <a:t>자료구조 </a:t>
            </a:r>
            <a:r>
              <a:rPr lang="ko-KR" altLang="en-US" sz="1200" dirty="0"/>
              <a:t>알고리즘 </a:t>
            </a:r>
            <a:endParaRPr lang="en-US" altLang="ko-KR" sz="1200" dirty="0"/>
          </a:p>
          <a:p>
            <a:r>
              <a:rPr lang="en-US" altLang="ko-KR" sz="1200" dirty="0"/>
              <a:t>Database </a:t>
            </a:r>
          </a:p>
          <a:p>
            <a:r>
              <a:rPr lang="en-US" altLang="ko-KR" sz="1200" dirty="0"/>
              <a:t>Network </a:t>
            </a:r>
          </a:p>
          <a:p>
            <a:r>
              <a:rPr lang="en-US" altLang="ko-KR" sz="1200" dirty="0"/>
              <a:t>Thread </a:t>
            </a:r>
          </a:p>
          <a:p>
            <a:r>
              <a:rPr lang="en-US" altLang="ko-KR" sz="1200" dirty="0" smtClean="0"/>
              <a:t>Compress </a:t>
            </a:r>
            <a:endParaRPr lang="en-US" altLang="ko-KR" sz="1200" dirty="0"/>
          </a:p>
          <a:p>
            <a:r>
              <a:rPr lang="en-US" altLang="ko-KR" sz="1200" dirty="0"/>
              <a:t>UTF </a:t>
            </a:r>
          </a:p>
          <a:p>
            <a:r>
              <a:rPr lang="en-US" altLang="ko-KR" sz="1200" dirty="0"/>
              <a:t>HTTP </a:t>
            </a:r>
          </a:p>
          <a:p>
            <a:r>
              <a:rPr lang="en-US" altLang="ko-KR" sz="1200" dirty="0"/>
              <a:t>MIME </a:t>
            </a:r>
          </a:p>
          <a:p>
            <a:r>
              <a:rPr lang="en-US" altLang="ko-KR" sz="1200" dirty="0"/>
              <a:t>Encode/Decode </a:t>
            </a:r>
          </a:p>
          <a:p>
            <a:r>
              <a:rPr lang="en-US" altLang="ko-KR" sz="1200" dirty="0" smtClean="0"/>
              <a:t>API</a:t>
            </a:r>
          </a:p>
          <a:p>
            <a:pPr lvl="1"/>
            <a:r>
              <a:rPr lang="en-US" altLang="ko-KR" sz="800" dirty="0" smtClean="0"/>
              <a:t>ADK (Android Development Kit)</a:t>
            </a:r>
          </a:p>
          <a:p>
            <a:pPr lvl="1"/>
            <a:r>
              <a:rPr lang="en-US" altLang="ko-KR" sz="800" dirty="0" smtClean="0"/>
              <a:t>win </a:t>
            </a:r>
            <a:r>
              <a:rPr lang="en-US" altLang="ko-KR" sz="800" dirty="0"/>
              <a:t>API, </a:t>
            </a:r>
          </a:p>
          <a:p>
            <a:pPr lvl="1"/>
            <a:r>
              <a:rPr lang="en-US" altLang="ko-KR" sz="800" dirty="0"/>
              <a:t>MFC, </a:t>
            </a:r>
          </a:p>
          <a:p>
            <a:pPr lvl="1"/>
            <a:r>
              <a:rPr lang="en-US" altLang="ko-KR" sz="800" dirty="0"/>
              <a:t>COM, </a:t>
            </a:r>
          </a:p>
          <a:p>
            <a:pPr lvl="1"/>
            <a:r>
              <a:rPr lang="en-US" altLang="ko-KR" sz="800" dirty="0" smtClean="0"/>
              <a:t>GTK </a:t>
            </a:r>
          </a:p>
          <a:p>
            <a:pPr lvl="1"/>
            <a:r>
              <a:rPr lang="en-US" altLang="ko-KR" sz="800" dirty="0" err="1" smtClean="0"/>
              <a:t>etc</a:t>
            </a:r>
            <a:endParaRPr lang="en-US" altLang="ko-KR" sz="800" dirty="0"/>
          </a:p>
          <a:p>
            <a:r>
              <a:rPr lang="en-US" altLang="ko-KR" sz="1200" dirty="0"/>
              <a:t>SYSTEM </a:t>
            </a:r>
            <a:r>
              <a:rPr lang="en-US" altLang="ko-KR" sz="1200" dirty="0" smtClean="0"/>
              <a:t>(Platform)</a:t>
            </a:r>
            <a:endParaRPr lang="en-US" altLang="ko-KR" sz="1200" dirty="0"/>
          </a:p>
          <a:p>
            <a:r>
              <a:rPr lang="ko-KR" altLang="en-US" sz="1200" dirty="0" smtClean="0"/>
              <a:t>개발 툴 </a:t>
            </a:r>
            <a:r>
              <a:rPr lang="en-US" altLang="ko-KR" sz="1200" dirty="0"/>
              <a:t>(EX. Visual </a:t>
            </a:r>
            <a:r>
              <a:rPr lang="en-US" altLang="ko-KR" sz="1200" dirty="0" smtClean="0"/>
              <a:t>Studio, Eclipse, Android Studio)</a:t>
            </a:r>
            <a:endParaRPr lang="en-US" altLang="ko-KR" sz="1200" dirty="0"/>
          </a:p>
          <a:p>
            <a:r>
              <a:rPr lang="ko-KR" altLang="en-US" sz="1200" dirty="0" smtClean="0"/>
              <a:t>개발방법론</a:t>
            </a:r>
            <a:endParaRPr lang="en-US" altLang="ko-KR" sz="1200" dirty="0" smtClean="0"/>
          </a:p>
          <a:p>
            <a:r>
              <a:rPr lang="ko-KR" altLang="en-US" sz="1200" dirty="0" smtClean="0"/>
              <a:t>디자인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패턴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리팩토</a:t>
            </a:r>
            <a:r>
              <a:rPr lang="ko-KR" altLang="en-US" sz="1200" dirty="0" err="1"/>
              <a:t>링</a:t>
            </a:r>
            <a:endParaRPr lang="en-US" altLang="ko-KR" sz="1200" dirty="0"/>
          </a:p>
          <a:p>
            <a:r>
              <a:rPr lang="ko-KR" altLang="en-US" sz="1200" dirty="0" err="1"/>
              <a:t>지나간것들</a:t>
            </a:r>
            <a:r>
              <a:rPr lang="en-US" altLang="ko-KR" sz="1200" dirty="0"/>
              <a:t>... </a:t>
            </a:r>
            <a:r>
              <a:rPr lang="ko-KR" altLang="en-US" sz="1200" dirty="0"/>
              <a:t>현재의 것들</a:t>
            </a:r>
            <a:r>
              <a:rPr lang="en-US" altLang="ko-KR" sz="1200" dirty="0"/>
              <a:t>... </a:t>
            </a:r>
            <a:r>
              <a:rPr lang="ko-KR" altLang="en-US" sz="1200" dirty="0" err="1"/>
              <a:t>새로운것들</a:t>
            </a:r>
            <a:r>
              <a:rPr lang="en-US" altLang="ko-KR" sz="1200" dirty="0"/>
              <a:t>... </a:t>
            </a:r>
            <a:endParaRPr lang="ko-KR" altLang="en-US" sz="1200" dirty="0"/>
          </a:p>
          <a:p>
            <a:pPr marL="0" indent="180975"/>
            <a:r>
              <a:rPr lang="ko-KR" altLang="en-US" sz="1200" dirty="0" smtClean="0"/>
              <a:t>   문제 </a:t>
            </a:r>
            <a:r>
              <a:rPr lang="ko-KR" altLang="en-US" sz="1200" dirty="0"/>
              <a:t>해결 </a:t>
            </a:r>
            <a:r>
              <a:rPr lang="ko-KR" altLang="en-US" sz="1200" dirty="0" smtClean="0"/>
              <a:t>능력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 marL="0" indent="180975"/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0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351747" y="170333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Oracle Database</a:t>
            </a:r>
          </a:p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(ADO)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545917" y="3215700"/>
            <a:ext cx="481957" cy="419223"/>
            <a:chOff x="4692746" y="3958042"/>
            <a:chExt cx="1033266" cy="89877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/>
          <p:cNvSpPr/>
          <p:nvPr/>
        </p:nvSpPr>
        <p:spPr>
          <a:xfrm>
            <a:off x="1977795" y="170333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OPENGL</a:t>
            </a:r>
          </a:p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(GLEW)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455" y="195231"/>
            <a:ext cx="3613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 </a:t>
            </a:r>
            <a:r>
              <a:rPr lang="ko-KR" altLang="en-US" sz="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프로그래밍을 하기 위해 공부해야 할 것들</a:t>
            </a: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720276" y="2409552"/>
            <a:ext cx="2034253" cy="203425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방송 그래픽 프로그램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 fontScale="90000"/>
          </a:bodyPr>
          <a:lstStyle/>
          <a:p>
            <a:pPr lvl="1" algn="l" rtl="0" latinLnBrk="1">
              <a:spcBef>
                <a:spcPct val="0"/>
              </a:spcBef>
            </a:pPr>
            <a:r>
              <a:rPr lang="ko-KR" altLang="en-US" sz="4000" b="1" spc="-150" dirty="0">
                <a:solidFill>
                  <a:srgbClr val="1D314E"/>
                </a:solidFill>
              </a:rPr>
              <a:t>프로그래밍을 하기 위해 공부해야 할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것들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29" y="5328119"/>
            <a:ext cx="2642400" cy="1506546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396645" y="305002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TCP Network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6645" y="4262570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Windows API/MFC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006370" y="3053836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C++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15895" y="4262570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ETC…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836" y="4504670"/>
            <a:ext cx="2834379" cy="155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객체지향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객체지향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56483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필요에 의한 발전</a:t>
            </a:r>
            <a:endParaRPr lang="en-US" altLang="ko-KR" dirty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이진코드 </a:t>
            </a:r>
            <a:r>
              <a:rPr lang="en-US" altLang="ko-KR" dirty="0"/>
              <a:t>(</a:t>
            </a:r>
            <a:r>
              <a:rPr lang="ko-KR" altLang="en-US" dirty="0"/>
              <a:t>기계어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어셈블러</a:t>
            </a:r>
            <a:endParaRPr lang="en-US" altLang="ko-KR" dirty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절차지향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객체지향 언어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64803" y="376609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객체지향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사람이 생각하는 방식과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분리</a:t>
            </a:r>
            <a:r>
              <a:rPr lang="en-US" altLang="ko-KR" dirty="0"/>
              <a:t>, 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재활용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상속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err="1" smtClean="0"/>
              <a:t>은닉성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객체지향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객체지향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30" name="Picture 6" descr="https://encrypted-tbn3.gstatic.com/images?q=tbn:ANd9GcSZr_FEcZGm6fUz4vf5_JXGba7LuXOdtgjbIWO3lKcSw8_DoIjW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18" y="1945101"/>
            <a:ext cx="5221872" cy="23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0989" y="45292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/>
              <a:t>PIE </a:t>
            </a:r>
          </a:p>
          <a:p>
            <a:pPr lvl="2"/>
            <a:r>
              <a:rPr lang="en-US" altLang="ko-KR" dirty="0" err="1"/>
              <a:t>polymophysm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Inheritance </a:t>
            </a:r>
          </a:p>
          <a:p>
            <a:pPr lvl="2"/>
            <a:r>
              <a:rPr lang="en-US" altLang="ko-KR" dirty="0"/>
              <a:t>Encapsulation </a:t>
            </a:r>
          </a:p>
        </p:txBody>
      </p:sp>
    </p:spTree>
    <p:extLst>
      <p:ext uri="{BB962C8B-B14F-4D97-AF65-F5344CB8AC3E}">
        <p14:creationId xmlns:p14="http://schemas.microsoft.com/office/powerpoint/2010/main" val="26223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객체지향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class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데이터 추상화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동작 추상화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=&gt; </a:t>
            </a:r>
            <a:r>
              <a:rPr lang="ko-KR" altLang="en-US" dirty="0" smtClean="0"/>
              <a:t>객체화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71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객체지향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>
                <a:solidFill>
                  <a:schemeClr val="accent4">
                    <a:lumMod val="50000"/>
                  </a:schemeClr>
                </a:solidFill>
              </a:rPr>
              <a:t>은닉성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원하지 않는 부분은 외부에 숨길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Public, private, protected</a:t>
            </a:r>
          </a:p>
          <a:p>
            <a:r>
              <a:rPr lang="ko-KR" altLang="en-US" dirty="0" smtClean="0"/>
              <a:t>외부에 영향을 주는 부분과 그렇지 않은 부분이 분리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7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4658</TotalTime>
  <Words>1437</Words>
  <Application>Microsoft Office PowerPoint</Application>
  <PresentationFormat>화면 슬라이드 쇼(4:3)</PresentationFormat>
  <Paragraphs>415</Paragraphs>
  <Slides>33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Times New Roman</vt:lpstr>
      <vt:lpstr>Wingdings</vt:lpstr>
      <vt:lpstr>나눔고딕</vt:lpstr>
      <vt:lpstr>바탕</vt:lpstr>
      <vt:lpstr>Arial</vt:lpstr>
      <vt:lpstr>Tahoma</vt:lpstr>
      <vt:lpstr>맑은 고딕</vt:lpstr>
      <vt:lpstr>Office 테마</vt:lpstr>
      <vt:lpstr> 프로젝트기반 안드로이드 단기강좌</vt:lpstr>
      <vt:lpstr>강의소개 #1</vt:lpstr>
      <vt:lpstr>강의소개 #2</vt:lpstr>
      <vt:lpstr>프로그래밍을 하기 위해 공부해야 할 것들</vt:lpstr>
      <vt:lpstr>프로그래밍을 하기 위해 공부해야 할 것들</vt:lpstr>
      <vt:lpstr>객체지향</vt:lpstr>
      <vt:lpstr>객체지향</vt:lpstr>
      <vt:lpstr>class</vt:lpstr>
      <vt:lpstr>은닉성</vt:lpstr>
      <vt:lpstr>상속성</vt:lpstr>
      <vt:lpstr>다형성</vt:lpstr>
      <vt:lpstr>다형성</vt:lpstr>
      <vt:lpstr>안드로이드 소개</vt:lpstr>
      <vt:lpstr>PowerPoint 프레젠테이션</vt:lpstr>
      <vt:lpstr>안드로이드의 현재 (스마트폰 점유율)</vt:lpstr>
      <vt:lpstr>안드로이드/ 아이폰 점유율</vt:lpstr>
      <vt:lpstr>안드로이드 버전 별 주요 변화</vt:lpstr>
      <vt:lpstr>버전 과 API Level</vt:lpstr>
      <vt:lpstr>안드로이드 개발환경</vt:lpstr>
      <vt:lpstr>API의 대표 패키지들</vt:lpstr>
      <vt:lpstr>API의 대표 패키지들</vt:lpstr>
      <vt:lpstr>첫번째 앱</vt:lpstr>
      <vt:lpstr>매니페스트</vt:lpstr>
      <vt:lpstr>액티비티</vt:lpstr>
      <vt:lpstr>레이아웃</vt:lpstr>
      <vt:lpstr>위젯</vt:lpstr>
      <vt:lpstr>액티비티 생명 주기  (Activity Lifecycle)</vt:lpstr>
      <vt:lpstr>PowerPoint 프레젠테이션</vt:lpstr>
      <vt:lpstr>인텐트</vt:lpstr>
      <vt:lpstr>프로젝트의 폴더</vt:lpstr>
      <vt:lpstr>프로젝트 빌드 과정</vt:lpstr>
      <vt:lpstr>프로젝트 빌드 과정 상세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398</cp:revision>
  <cp:lastPrinted>2015-07-01T03:29:24Z</cp:lastPrinted>
  <dcterms:created xsi:type="dcterms:W3CDTF">2011-08-24T01:05:33Z</dcterms:created>
  <dcterms:modified xsi:type="dcterms:W3CDTF">2018-07-05T20:53:15Z</dcterms:modified>
</cp:coreProperties>
</file>